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 id="2147483996" r:id="rId3"/>
    <p:sldMasterId id="2147484008" r:id="rId4"/>
    <p:sldMasterId id="2147484070" r:id="rId5"/>
    <p:sldMasterId id="2147484082" r:id="rId6"/>
    <p:sldMasterId id="2147484094" r:id="rId7"/>
    <p:sldMasterId id="2147484130" r:id="rId8"/>
    <p:sldMasterId id="2147484154" r:id="rId9"/>
    <p:sldMasterId id="2147484166" r:id="rId10"/>
    <p:sldMasterId id="2147484180" r:id="rId11"/>
    <p:sldMasterId id="2147484206" r:id="rId12"/>
    <p:sldMasterId id="2147484219" r:id="rId13"/>
    <p:sldMasterId id="2147484231" r:id="rId14"/>
  </p:sldMasterIdLst>
  <p:notesMasterIdLst>
    <p:notesMasterId r:id="rId48"/>
  </p:notesMasterIdLst>
  <p:handoutMasterIdLst>
    <p:handoutMasterId r:id="rId49"/>
  </p:handoutMasterIdLst>
  <p:sldIdLst>
    <p:sldId id="290" r:id="rId15"/>
    <p:sldId id="660" r:id="rId16"/>
    <p:sldId id="661" r:id="rId17"/>
    <p:sldId id="662" r:id="rId18"/>
    <p:sldId id="295" r:id="rId19"/>
    <p:sldId id="309" r:id="rId20"/>
    <p:sldId id="580" r:id="rId21"/>
    <p:sldId id="581" r:id="rId22"/>
    <p:sldId id="589" r:id="rId23"/>
    <p:sldId id="777" r:id="rId24"/>
    <p:sldId id="778" r:id="rId25"/>
    <p:sldId id="779" r:id="rId26"/>
    <p:sldId id="780" r:id="rId27"/>
    <p:sldId id="790" r:id="rId28"/>
    <p:sldId id="791" r:id="rId29"/>
    <p:sldId id="792" r:id="rId30"/>
    <p:sldId id="793" r:id="rId31"/>
    <p:sldId id="794" r:id="rId32"/>
    <p:sldId id="795" r:id="rId33"/>
    <p:sldId id="764" r:id="rId34"/>
    <p:sldId id="765" r:id="rId35"/>
    <p:sldId id="766" r:id="rId36"/>
    <p:sldId id="767" r:id="rId37"/>
    <p:sldId id="768" r:id="rId38"/>
    <p:sldId id="769" r:id="rId39"/>
    <p:sldId id="770" r:id="rId40"/>
    <p:sldId id="771" r:id="rId41"/>
    <p:sldId id="772" r:id="rId42"/>
    <p:sldId id="773" r:id="rId43"/>
    <p:sldId id="775" r:id="rId44"/>
    <p:sldId id="776" r:id="rId45"/>
    <p:sldId id="774" r:id="rId46"/>
    <p:sldId id="307" r:id="rId47"/>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9F"/>
    <a:srgbClr val="6BA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4" autoAdjust="0"/>
    <p:restoredTop sz="94660"/>
  </p:normalViewPr>
  <p:slideViewPr>
    <p:cSldViewPr snapToGrid="0">
      <p:cViewPr varScale="1">
        <p:scale>
          <a:sx n="69" d="100"/>
          <a:sy n="69" d="100"/>
        </p:scale>
        <p:origin x="492" y="44"/>
      </p:cViewPr>
      <p:guideLst>
        <p:guide orient="horz" pos="2160"/>
        <p:guide pos="3840"/>
      </p:guideLst>
    </p:cSldViewPr>
  </p:slideViewPr>
  <p:notesTextViewPr>
    <p:cViewPr>
      <p:scale>
        <a:sx n="1" d="1"/>
        <a:sy n="1" d="1"/>
      </p:scale>
      <p:origin x="0" y="0"/>
    </p:cViewPr>
  </p:notesTextViewPr>
  <p:sorterViewPr>
    <p:cViewPr>
      <p:scale>
        <a:sx n="100" d="100"/>
        <a:sy n="100" d="100"/>
      </p:scale>
      <p:origin x="0" y="-1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a:solidFill>
          <a:srgbClr val="FF0000"/>
        </a:solidFill>
      </dgm:spPr>
      <dgm:t>
        <a:bodyPr/>
        <a:lstStyle/>
        <a:p>
          <a:r>
            <a:rPr lang="en-ZA" sz="1200" dirty="0">
              <a:solidFill>
                <a:schemeClr val="tx1"/>
              </a:solidFill>
            </a:rPr>
            <a:t>THE CONSTITUTIONAL MANDATE OF THE DOL-UIF</a:t>
          </a:r>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a:solidFill>
          <a:schemeClr val="bg1">
            <a:alpha val="90000"/>
          </a:schemeClr>
        </a:solidFill>
        <a:ln>
          <a:solidFill>
            <a:srgbClr val="0070C0">
              <a:alpha val="90000"/>
            </a:srgbClr>
          </a:solidFill>
        </a:ln>
      </dgm:spPr>
      <dgm:t>
        <a:bodyPr/>
        <a:lstStyle/>
        <a:p>
          <a:pPr algn="just"/>
          <a:r>
            <a:rPr lang="en-ZA" sz="1200" dirty="0"/>
            <a:t>Section 27, To provide adequate social security nets to protect vulnerable workers</a:t>
          </a:r>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a:solidFill>
          <a:schemeClr val="bg1">
            <a:alpha val="90000"/>
          </a:schemeClr>
        </a:solidFill>
        <a:ln>
          <a:solidFill>
            <a:srgbClr val="0070C0">
              <a:alpha val="90000"/>
            </a:srgbClr>
          </a:solidFill>
        </a:ln>
      </dgm:spPr>
      <dgm:t>
        <a:bodyPr/>
        <a:lstStyle/>
        <a:p>
          <a:pPr algn="l"/>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a:solidFill>
          <a:schemeClr val="bg1">
            <a:alpha val="90000"/>
          </a:schemeClr>
        </a:solidFill>
        <a:ln>
          <a:solidFill>
            <a:srgbClr val="0070C0">
              <a:alpha val="90000"/>
            </a:srgbClr>
          </a:solidFill>
        </a:ln>
      </dgm:spPr>
      <dgm:t>
        <a:bodyPr/>
        <a:lstStyle/>
        <a:p>
          <a:pPr algn="l"/>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a:solidFill>
          <a:srgbClr val="0070C0"/>
        </a:solidFill>
      </dgm:spPr>
      <dgm:t>
        <a:bodyPr/>
        <a:lstStyle/>
        <a:p>
          <a:r>
            <a:rPr lang="en-ZA" sz="1400" dirty="0">
              <a:solidFill>
                <a:schemeClr val="tx1"/>
              </a:solidFill>
            </a:rPr>
            <a:t>THE POLICY MANDATE OF THE DOL -UIF</a:t>
          </a:r>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a:solidFill>
          <a:schemeClr val="bg1">
            <a:alpha val="90000"/>
          </a:schemeClr>
        </a:solidFill>
        <a:ln>
          <a:solidFill>
            <a:srgbClr val="FF0000">
              <a:alpha val="90000"/>
            </a:srgbClr>
          </a:solidFill>
        </a:ln>
      </dgm:spPr>
      <dgm:t>
        <a:bodyPr/>
        <a:lstStyle/>
        <a:p>
          <a:pPr algn="just"/>
          <a:r>
            <a:rPr lang="en-ZA" sz="1200" dirty="0"/>
            <a:t>Creation of decent employment</a:t>
          </a:r>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a:solidFill>
          <a:schemeClr val="bg1">
            <a:alpha val="90000"/>
          </a:schemeClr>
        </a:solidFill>
        <a:ln>
          <a:solidFill>
            <a:srgbClr val="FF0000">
              <a:alpha val="90000"/>
            </a:srgbClr>
          </a:solidFill>
        </a:ln>
      </dgm:spPr>
      <dgm:t>
        <a:bodyPr/>
        <a:lstStyle/>
        <a:p>
          <a:pPr algn="just"/>
          <a:r>
            <a:rPr lang="en-ZA" sz="1200" dirty="0"/>
            <a:t>Providing adequate social safety nets to protect vulnerable workers</a:t>
          </a:r>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a:solidFill>
          <a:schemeClr val="bg1">
            <a:alpha val="90000"/>
          </a:schemeClr>
        </a:solidFill>
        <a:ln>
          <a:solidFill>
            <a:srgbClr val="FF0000">
              <a:alpha val="90000"/>
            </a:srgbClr>
          </a:solidFill>
        </a:ln>
      </dgm:spPr>
      <dgm:t>
        <a:bodyPr/>
        <a:lstStyle/>
        <a:p>
          <a:pPr algn="l"/>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a:solidFill>
          <a:schemeClr val="bg1">
            <a:alpha val="90000"/>
          </a:schemeClr>
        </a:solidFill>
        <a:ln>
          <a:solidFill>
            <a:srgbClr val="FF0000">
              <a:alpha val="90000"/>
            </a:srgbClr>
          </a:solidFill>
        </a:ln>
      </dgm:spPr>
      <dgm:t>
        <a:bodyPr/>
        <a:lstStyle/>
        <a:p>
          <a:pPr algn="l"/>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US"/>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US"/>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US"/>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US"/>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US"/>
        </a:p>
      </dgm:t>
    </dgm:pt>
  </dgm:ptLst>
  <dgm:cxnLst>
    <dgm:cxn modelId="{CBE28A5E-2CE0-4A06-A645-84B39260D8F8}" type="presOf" srcId="{BC054BEA-D0B8-4FFE-9F71-C37A3082A25B}" destId="{2994C454-650E-4A5D-BBD7-141C94116C19}" srcOrd="0" destOrd="0" presId="urn:microsoft.com/office/officeart/2005/8/layout/vList6"/>
    <dgm:cxn modelId="{544E9540-4A1B-4B71-963A-D170AE7B880C}" srcId="{513DB3E3-0723-4771-A25F-36B5720BB0C9}" destId="{F71060E4-75AF-4694-8F33-B744B3153C8F}" srcOrd="0" destOrd="0" parTransId="{2DAE8B09-1B06-41D8-B787-461F54AA7EB9}" sibTransId="{41234B2C-FC4C-4633-9302-4579E1036124}"/>
    <dgm:cxn modelId="{828BDF7B-7E00-4A68-8961-736D773A3B85}" type="presOf" srcId="{408E21DF-28E4-4A06-B186-A6CD3104BE15}" destId="{0B8AC965-53BB-40F7-A957-B1084C8C233E}" srcOrd="0" destOrd="2" presId="urn:microsoft.com/office/officeart/2005/8/layout/vList6"/>
    <dgm:cxn modelId="{09D247A4-E354-4005-90AF-1FD610B516E8}" type="presOf" srcId="{71D43C64-9AB5-46FC-A6AF-74570D4B8861}" destId="{2994C454-650E-4A5D-BBD7-141C94116C19}" srcOrd="0" destOrd="1" presId="urn:microsoft.com/office/officeart/2005/8/layout/vList6"/>
    <dgm:cxn modelId="{1DFD6657-2878-404C-A005-BC8C20E3EDA0}" srcId="{D613C1A3-B006-4E55-B018-95D21BBC3771}" destId="{BC054BEA-D0B8-4FFE-9F71-C37A3082A25B}" srcOrd="0" destOrd="0" parTransId="{143D898E-F833-43C8-87C1-0DDB0CC560EB}" sibTransId="{65E4ABEE-4593-43E4-BE9C-087B7795C0FF}"/>
    <dgm:cxn modelId="{0EE75A4C-A281-4E2A-A252-C111B9F1FCE9}" srcId="{513DB3E3-0723-4771-A25F-36B5720BB0C9}" destId="{D613C1A3-B006-4E55-B018-95D21BBC3771}" srcOrd="1" destOrd="0" parTransId="{1593564B-3CF6-4914-AB54-2C3BD1FF05B4}" sibTransId="{9CBCE754-C6F3-4F1A-B9F3-4513A10C89DD}"/>
    <dgm:cxn modelId="{D3CDB0D2-8161-4A96-AC11-33108495F986}" type="presOf" srcId="{039C86BF-B49D-41F1-9691-562405BA3CF6}" destId="{0B8AC965-53BB-40F7-A957-B1084C8C233E}" srcOrd="0" destOrd="0" presId="urn:microsoft.com/office/officeart/2005/8/layout/vList6"/>
    <dgm:cxn modelId="{829FA340-EB09-42AA-9FB7-1E43F2A260B2}" srcId="{D613C1A3-B006-4E55-B018-95D21BBC3771}" destId="{BC93FB8C-AC79-409D-A3A0-A2C7D077428D}" srcOrd="3" destOrd="0" parTransId="{5E56FEFA-EBE1-4866-856A-8473184C10F7}" sibTransId="{15E599A9-1BD2-496B-9834-98A3C52C8620}"/>
    <dgm:cxn modelId="{A9985F0A-B514-483C-9768-8804344A7744}" type="presOf" srcId="{CFD600C9-072E-41D1-B097-9743FFCFDC50}" destId="{0B8AC965-53BB-40F7-A957-B1084C8C233E}" srcOrd="0" destOrd="1"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06443276-4A18-4E61-A1D6-0997551E8115}" type="presOf" srcId="{513DB3E3-0723-4771-A25F-36B5720BB0C9}" destId="{3EDBFFD9-1404-40F3-85DC-CD114EB52846}" srcOrd="0" destOrd="0" presId="urn:microsoft.com/office/officeart/2005/8/layout/vList6"/>
    <dgm:cxn modelId="{A5459424-849F-4CB4-9001-6E47C2B77099}" type="presOf" srcId="{59A2952F-78D2-4083-B52C-CEEB38F19C09}" destId="{2994C454-650E-4A5D-BBD7-141C94116C19}" srcOrd="0" destOrd="2" presId="urn:microsoft.com/office/officeart/2005/8/layout/vList6"/>
    <dgm:cxn modelId="{63BD8C2C-0FE1-427A-B409-6DB26A2F4FCC}" type="presOf" srcId="{D613C1A3-B006-4E55-B018-95D21BBC3771}" destId="{9FBF209D-9522-4964-9C90-92AE06671619}" srcOrd="0" destOrd="0" presId="urn:microsoft.com/office/officeart/2005/8/layout/vList6"/>
    <dgm:cxn modelId="{1A6E80E1-4958-4034-8C7F-8236D33953AE}" srcId="{F71060E4-75AF-4694-8F33-B744B3153C8F}" destId="{039C86BF-B49D-41F1-9691-562405BA3CF6}" srcOrd="0" destOrd="0" parTransId="{79346AF5-66D1-4FDE-994E-4BF09C78AAD7}" sibTransId="{2B46B3B4-3C5F-4E83-A939-E8C8423E3213}"/>
    <dgm:cxn modelId="{53D293C1-44D5-40B2-B96C-A16F38DFDE8E}" type="presOf" srcId="{BC93FB8C-AC79-409D-A3A0-A2C7D077428D}" destId="{2994C454-650E-4A5D-BBD7-141C94116C19}" srcOrd="0" destOrd="3" presId="urn:microsoft.com/office/officeart/2005/8/layout/vList6"/>
    <dgm:cxn modelId="{0CF72BDB-7E2B-43F1-A033-598A4792F474}" srcId="{D613C1A3-B006-4E55-B018-95D21BBC3771}" destId="{59A2952F-78D2-4083-B52C-CEEB38F19C09}" srcOrd="2" destOrd="0" parTransId="{610FA2EE-112B-4167-B6D6-57C5CB71E0C8}" sibTransId="{052B8751-8697-4777-90E6-6508521C9FC2}"/>
    <dgm:cxn modelId="{FB3EB2AE-525D-4C2B-8D11-2AE908F589C4}" type="presOf" srcId="{F71060E4-75AF-4694-8F33-B744B3153C8F}" destId="{F66D8010-5826-488E-BF8A-B7D4DE5EBEAF}"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141CD2F8-8FF9-4F37-80A0-FF4EDBF762FC}" srcId="{F71060E4-75AF-4694-8F33-B744B3153C8F}" destId="{CFD600C9-072E-41D1-B097-9743FFCFDC50}" srcOrd="1" destOrd="0" parTransId="{772B6B42-8DE6-4A39-8DC3-C0558DBE4E97}" sibTransId="{D5F1956D-FC16-4644-9426-EE1ED69E876A}"/>
    <dgm:cxn modelId="{B0AAE2EA-9124-4FE3-BA2A-88429A5F904B}" type="presParOf" srcId="{3EDBFFD9-1404-40F3-85DC-CD114EB52846}" destId="{1A0831CF-E377-4B5A-A4E9-090DB2D20E15}" srcOrd="0" destOrd="0" presId="urn:microsoft.com/office/officeart/2005/8/layout/vList6"/>
    <dgm:cxn modelId="{280BA0D4-B498-4C51-AB4B-DFF7E60372F2}" type="presParOf" srcId="{1A0831CF-E377-4B5A-A4E9-090DB2D20E15}" destId="{F66D8010-5826-488E-BF8A-B7D4DE5EBEAF}" srcOrd="0" destOrd="0" presId="urn:microsoft.com/office/officeart/2005/8/layout/vList6"/>
    <dgm:cxn modelId="{04A8D9C7-B665-45CE-B6AA-CDC98D9AF78A}" type="presParOf" srcId="{1A0831CF-E377-4B5A-A4E9-090DB2D20E15}" destId="{0B8AC965-53BB-40F7-A957-B1084C8C233E}" srcOrd="1" destOrd="0" presId="urn:microsoft.com/office/officeart/2005/8/layout/vList6"/>
    <dgm:cxn modelId="{8E2BB2AA-8CEB-4F60-8D5B-C19E1983CE0A}" type="presParOf" srcId="{3EDBFFD9-1404-40F3-85DC-CD114EB52846}" destId="{FFAAB3D3-1A90-4319-BB9E-92F4D6FF1ECC}" srcOrd="1" destOrd="0" presId="urn:microsoft.com/office/officeart/2005/8/layout/vList6"/>
    <dgm:cxn modelId="{17BEF52D-BBEC-4513-AF75-BE8A26464367}" type="presParOf" srcId="{3EDBFFD9-1404-40F3-85DC-CD114EB52846}" destId="{F58506E7-78C9-45C0-9E62-62F770F16F4E}" srcOrd="2" destOrd="0" presId="urn:microsoft.com/office/officeart/2005/8/layout/vList6"/>
    <dgm:cxn modelId="{C9C3E65A-F3ED-4FFA-A9FC-A4F39E35E7B0}" type="presParOf" srcId="{F58506E7-78C9-45C0-9E62-62F770F16F4E}" destId="{9FBF209D-9522-4964-9C90-92AE06671619}" srcOrd="0" destOrd="0" presId="urn:microsoft.com/office/officeart/2005/8/layout/vList6"/>
    <dgm:cxn modelId="{AD4C9543-7907-458A-9A03-2559BAB9D042}"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DD4351-E949-40FF-A5ED-83DC4C826021}"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ZA"/>
        </a:p>
      </dgm:t>
    </dgm:pt>
    <dgm:pt modelId="{FFD2D393-E142-436C-AD23-4815A6331F3C}">
      <dgm:prSet phldrT="[Text]" custT="1"/>
      <dgm:spPr/>
      <dgm:t>
        <a:bodyPr/>
        <a:lstStyle/>
        <a:p>
          <a:pPr algn="ctr"/>
          <a:endParaRPr lang="en-ZA" sz="1700" dirty="0"/>
        </a:p>
        <a:p>
          <a:pPr algn="just"/>
          <a:endParaRPr lang="en-ZA" sz="1200" dirty="0"/>
        </a:p>
        <a:p>
          <a:pPr algn="ctr"/>
          <a:endParaRPr lang="en-ZA" sz="1800" b="1" dirty="0"/>
        </a:p>
        <a:p>
          <a:pPr algn="ctr"/>
          <a:r>
            <a:rPr lang="en-ZA" sz="1800" b="1" dirty="0"/>
            <a:t>Unemployment Insurance Act </a:t>
          </a:r>
        </a:p>
        <a:p>
          <a:pPr algn="ctr"/>
          <a:r>
            <a:rPr lang="en-ZA" sz="1800" b="1" dirty="0"/>
            <a:t>Purpose</a:t>
          </a:r>
        </a:p>
        <a:p>
          <a:pPr algn="just"/>
          <a:r>
            <a:rPr lang="en-ZA" sz="1400" dirty="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algn="just"/>
          <a:endParaRPr lang="en-ZA" sz="1200" dirty="0"/>
        </a:p>
        <a:p>
          <a:pPr algn="just"/>
          <a:endParaRPr lang="en-ZA" sz="1200" dirty="0"/>
        </a:p>
        <a:p>
          <a:pPr algn="just"/>
          <a:endParaRPr lang="en-ZA" sz="1200" dirty="0"/>
        </a:p>
        <a:p>
          <a:pPr algn="just"/>
          <a:endParaRPr lang="en-ZA" sz="1200" dirty="0"/>
        </a:p>
      </dgm:t>
    </dgm:pt>
    <dgm:pt modelId="{447F2691-0867-4CA0-A90E-310C34CCF342}" type="parTrans" cxnId="{981F50FA-6703-400E-9F9F-381AA3D30C1F}">
      <dgm:prSet/>
      <dgm:spPr/>
      <dgm:t>
        <a:bodyPr/>
        <a:lstStyle/>
        <a:p>
          <a:endParaRPr lang="en-ZA"/>
        </a:p>
      </dgm:t>
    </dgm:pt>
    <dgm:pt modelId="{97F189BA-842C-406D-9FE7-6E55586A336B}" type="sibTrans" cxnId="{981F50FA-6703-400E-9F9F-381AA3D30C1F}">
      <dgm:prSet/>
      <dgm:spPr/>
      <dgm:t>
        <a:bodyPr/>
        <a:lstStyle/>
        <a:p>
          <a:endParaRPr lang="en-ZA"/>
        </a:p>
      </dgm:t>
    </dgm:pt>
    <dgm:pt modelId="{B8CEEA09-9B5E-4FA2-8578-9B0FD5D1315B}">
      <dgm:prSet phldrT="[Text]" custT="1"/>
      <dgm:spPr/>
      <dgm:t>
        <a:bodyPr/>
        <a:lstStyle/>
        <a:p>
          <a:pPr algn="ctr"/>
          <a:r>
            <a:rPr lang="en-ZA" sz="1800" b="1" dirty="0"/>
            <a:t>Application of the Act</a:t>
          </a:r>
        </a:p>
        <a:p>
          <a:pPr algn="ctr"/>
          <a:endParaRPr lang="en-ZA" sz="900" dirty="0"/>
        </a:p>
        <a:p>
          <a:pPr algn="just"/>
          <a:r>
            <a:rPr lang="en-ZA" sz="1400" dirty="0"/>
            <a:t>The Fund must be used for  the:</a:t>
          </a:r>
        </a:p>
        <a:p>
          <a:pPr algn="just"/>
          <a:r>
            <a:rPr lang="en-ZA" sz="1400" dirty="0"/>
            <a:t>1. Payment of benefit in terms of this Act</a:t>
          </a:r>
        </a:p>
        <a:p>
          <a:pPr algn="just"/>
          <a:r>
            <a:rPr lang="en-ZA" sz="1400" dirty="0"/>
            <a:t>2. Reimbursement of excess    contributions to  employers</a:t>
          </a:r>
        </a:p>
        <a:p>
          <a:pPr algn="just"/>
          <a:r>
            <a:rPr lang="en-ZA" sz="1400" dirty="0"/>
            <a:t>3. Payment of  -</a:t>
          </a:r>
        </a:p>
        <a:p>
          <a:pPr algn="just"/>
          <a:r>
            <a:rPr lang="en-ZA" sz="1400" dirty="0"/>
            <a:t>i. remuneration &amp;   allowances to members of   the UI Board and its  committees and</a:t>
          </a:r>
        </a:p>
        <a:p>
          <a:pPr algn="just"/>
          <a:r>
            <a:rPr lang="en-ZA" sz="1400" dirty="0"/>
            <a:t>ii. any other expenditure   reasonably incurred and  relating to the application of   this ACT</a:t>
          </a:r>
        </a:p>
        <a:p>
          <a:pPr algn="ctr"/>
          <a:endParaRPr lang="en-ZA" sz="1400" dirty="0"/>
        </a:p>
      </dgm:t>
    </dgm:pt>
    <dgm:pt modelId="{9151BC81-401B-4106-93C9-F87C584B0F04}" type="parTrans" cxnId="{E7ED4584-9E25-49D9-A14E-32A748D32AC4}">
      <dgm:prSet/>
      <dgm:spPr/>
      <dgm:t>
        <a:bodyPr/>
        <a:lstStyle/>
        <a:p>
          <a:endParaRPr lang="en-ZA"/>
        </a:p>
      </dgm:t>
    </dgm:pt>
    <dgm:pt modelId="{E6A57EA9-2F65-43AB-95EA-74F59CEE4C02}" type="sibTrans" cxnId="{E7ED4584-9E25-49D9-A14E-32A748D32AC4}">
      <dgm:prSet/>
      <dgm:spPr/>
      <dgm:t>
        <a:bodyPr/>
        <a:lstStyle/>
        <a:p>
          <a:endParaRPr lang="en-ZA"/>
        </a:p>
      </dgm:t>
    </dgm:pt>
    <dgm:pt modelId="{57B5B358-3454-42A7-AD3D-15B330DAA77F}" type="pres">
      <dgm:prSet presAssocID="{77DD4351-E949-40FF-A5ED-83DC4C826021}" presName="composite" presStyleCnt="0">
        <dgm:presLayoutVars>
          <dgm:chMax val="1"/>
          <dgm:dir/>
          <dgm:resizeHandles val="exact"/>
        </dgm:presLayoutVars>
      </dgm:prSet>
      <dgm:spPr/>
      <dgm:t>
        <a:bodyPr/>
        <a:lstStyle/>
        <a:p>
          <a:endParaRPr lang="en-US"/>
        </a:p>
      </dgm:t>
    </dgm:pt>
    <dgm:pt modelId="{33828F6F-3BDB-4EDE-8ED6-1E85E499D5D3}" type="pres">
      <dgm:prSet presAssocID="{FFD2D393-E142-436C-AD23-4815A6331F3C}" presName="roof" presStyleLbl="dkBgShp" presStyleIdx="0" presStyleCnt="2" custScaleY="123100" custLinFactNeighborY="5775"/>
      <dgm:spPr/>
      <dgm:t>
        <a:bodyPr/>
        <a:lstStyle/>
        <a:p>
          <a:endParaRPr lang="en-US"/>
        </a:p>
      </dgm:t>
    </dgm:pt>
    <dgm:pt modelId="{34585E0D-E04F-477F-AD83-F3722CE3368C}" type="pres">
      <dgm:prSet presAssocID="{FFD2D393-E142-436C-AD23-4815A6331F3C}" presName="pillars" presStyleCnt="0"/>
      <dgm:spPr/>
    </dgm:pt>
    <dgm:pt modelId="{4350C92C-7006-418C-A4C8-E8D5D72EFB16}" type="pres">
      <dgm:prSet presAssocID="{FFD2D393-E142-436C-AD23-4815A6331F3C}" presName="pillar1" presStyleLbl="node1" presStyleIdx="0" presStyleCnt="1" custScaleY="89675" custLinFactNeighborX="875" custLinFactNeighborY="2888">
        <dgm:presLayoutVars>
          <dgm:bulletEnabled val="1"/>
        </dgm:presLayoutVars>
      </dgm:prSet>
      <dgm:spPr/>
      <dgm:t>
        <a:bodyPr/>
        <a:lstStyle/>
        <a:p>
          <a:endParaRPr lang="en-US"/>
        </a:p>
      </dgm:t>
    </dgm:pt>
    <dgm:pt modelId="{46B38873-7E91-499F-A68B-57D2F084960D}" type="pres">
      <dgm:prSet presAssocID="{FFD2D393-E142-436C-AD23-4815A6331F3C}" presName="base" presStyleLbl="dkBgShp" presStyleIdx="1" presStyleCnt="2"/>
      <dgm:spPr/>
    </dgm:pt>
  </dgm:ptLst>
  <dgm:cxnLst>
    <dgm:cxn modelId="{E7ED4584-9E25-49D9-A14E-32A748D32AC4}" srcId="{FFD2D393-E142-436C-AD23-4815A6331F3C}" destId="{B8CEEA09-9B5E-4FA2-8578-9B0FD5D1315B}" srcOrd="0" destOrd="0" parTransId="{9151BC81-401B-4106-93C9-F87C584B0F04}" sibTransId="{E6A57EA9-2F65-43AB-95EA-74F59CEE4C02}"/>
    <dgm:cxn modelId="{981F50FA-6703-400E-9F9F-381AA3D30C1F}" srcId="{77DD4351-E949-40FF-A5ED-83DC4C826021}" destId="{FFD2D393-E142-436C-AD23-4815A6331F3C}" srcOrd="0" destOrd="0" parTransId="{447F2691-0867-4CA0-A90E-310C34CCF342}" sibTransId="{97F189BA-842C-406D-9FE7-6E55586A336B}"/>
    <dgm:cxn modelId="{8FAC2C8A-BEEF-493B-8ADB-2732B900C7DE}" type="presOf" srcId="{B8CEEA09-9B5E-4FA2-8578-9B0FD5D1315B}" destId="{4350C92C-7006-418C-A4C8-E8D5D72EFB16}" srcOrd="0" destOrd="0" presId="urn:microsoft.com/office/officeart/2005/8/layout/hList3"/>
    <dgm:cxn modelId="{A862BB76-0651-4A2E-BCAF-0337BD2B715A}" type="presOf" srcId="{FFD2D393-E142-436C-AD23-4815A6331F3C}" destId="{33828F6F-3BDB-4EDE-8ED6-1E85E499D5D3}" srcOrd="0" destOrd="0" presId="urn:microsoft.com/office/officeart/2005/8/layout/hList3"/>
    <dgm:cxn modelId="{7DAB93EE-C1CB-4B59-A562-421FA82C4A6C}" type="presOf" srcId="{77DD4351-E949-40FF-A5ED-83DC4C826021}" destId="{57B5B358-3454-42A7-AD3D-15B330DAA77F}" srcOrd="0" destOrd="0" presId="urn:microsoft.com/office/officeart/2005/8/layout/hList3"/>
    <dgm:cxn modelId="{75AB8D71-24AE-42AD-AC03-AD10C79F74DA}" type="presParOf" srcId="{57B5B358-3454-42A7-AD3D-15B330DAA77F}" destId="{33828F6F-3BDB-4EDE-8ED6-1E85E499D5D3}" srcOrd="0" destOrd="0" presId="urn:microsoft.com/office/officeart/2005/8/layout/hList3"/>
    <dgm:cxn modelId="{620B1B68-CE89-4D0C-BCE3-8CA0E528972A}" type="presParOf" srcId="{57B5B358-3454-42A7-AD3D-15B330DAA77F}" destId="{34585E0D-E04F-477F-AD83-F3722CE3368C}" srcOrd="1" destOrd="0" presId="urn:microsoft.com/office/officeart/2005/8/layout/hList3"/>
    <dgm:cxn modelId="{CA66D1E0-7F12-46BD-ACCC-D053D98672ED}" type="presParOf" srcId="{34585E0D-E04F-477F-AD83-F3722CE3368C}" destId="{4350C92C-7006-418C-A4C8-E8D5D72EFB16}" srcOrd="0" destOrd="0" presId="urn:microsoft.com/office/officeart/2005/8/layout/hList3"/>
    <dgm:cxn modelId="{032F5EAF-E2A6-4F36-A67C-2BAD0B6A8EA2}" type="presParOf" srcId="{57B5B358-3454-42A7-AD3D-15B330DAA77F}" destId="{46B38873-7E91-499F-A68B-57D2F084960D}"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a:solidFill>
          <a:schemeClr val="bg1"/>
        </a:solidFill>
        <a:ln>
          <a:solidFill>
            <a:srgbClr val="FF0000"/>
          </a:solidFill>
        </a:ln>
      </dgm:spPr>
      <dgm:t>
        <a:bodyPr/>
        <a:lstStyle/>
        <a:p>
          <a:r>
            <a:rPr lang="en-ZA" dirty="0">
              <a:solidFill>
                <a:schemeClr val="tx1"/>
              </a:solidFill>
            </a:rPr>
            <a:t>VISION</a:t>
          </a:r>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a:solidFill>
          <a:schemeClr val="bg1"/>
        </a:solidFill>
        <a:ln>
          <a:solidFill>
            <a:srgbClr val="0070C0"/>
          </a:solidFill>
        </a:ln>
      </dgm:spPr>
      <dgm:t>
        <a:bodyPr/>
        <a:lstStyle/>
        <a:p>
          <a:r>
            <a:rPr lang="en-ZA" dirty="0">
              <a:solidFill>
                <a:schemeClr val="tx1"/>
              </a:solidFill>
            </a:rPr>
            <a:t>MISSION</a:t>
          </a:r>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a:solidFill>
          <a:srgbClr val="FF0000">
            <a:alpha val="90000"/>
          </a:srgbClr>
        </a:solidFill>
        <a:ln>
          <a:solidFill>
            <a:srgbClr val="FF0000">
              <a:alpha val="90000"/>
            </a:srgbClr>
          </a:solidFill>
        </a:ln>
      </dgm:spPr>
      <dgm:t>
        <a:bodyPr/>
        <a:lstStyle/>
        <a:p>
          <a:r>
            <a:rPr lang="en-ZA" sz="1400" dirty="0"/>
            <a:t>Through multiple channels, we will deliver both financial and social relief, to the right person, at the right time, every time, ensuring high client satisfaction</a:t>
          </a:r>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2B077CFF-6608-4D5C-8EAC-28C26A38CB7F}">
      <dgm:prSet custT="1"/>
      <dgm:spPr>
        <a:solidFill>
          <a:srgbClr val="0070C0">
            <a:alpha val="90000"/>
          </a:srgbClr>
        </a:solidFill>
      </dgm:spPr>
      <dgm:t>
        <a:bodyPr/>
        <a:lstStyle/>
        <a:p>
          <a:endParaRPr lang="en-ZA" sz="1400" dirty="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a:solidFill>
          <a:srgbClr val="FF0000">
            <a:alpha val="90000"/>
          </a:srgbClr>
        </a:solidFill>
        <a:ln>
          <a:solidFill>
            <a:srgbClr val="FF0000">
              <a:alpha val="90000"/>
            </a:srgbClr>
          </a:solidFill>
        </a:ln>
      </dgm:spPr>
      <dgm:t>
        <a:bodyPr/>
        <a:lstStyle/>
        <a:p>
          <a:endParaRPr lang="en-ZA" sz="1200" dirty="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F449248D-048D-4BED-9E7E-C41040926184}">
      <dgm:prSet phldrT="[Text]" custT="1"/>
      <dgm:spPr>
        <a:solidFill>
          <a:srgbClr val="0070C0">
            <a:alpha val="90000"/>
          </a:srgbClr>
        </a:solidFill>
      </dgm:spPr>
      <dgm:t>
        <a:bodyPr/>
        <a:lstStyle/>
        <a:p>
          <a:pPr algn="just"/>
          <a:endParaRPr lang="en-ZA" sz="1200" dirty="0"/>
        </a:p>
      </dgm:t>
    </dgm:pt>
    <dgm:pt modelId="{6325610E-D3EF-4BB1-AC0C-BAD0E9D89FEC}" type="parTrans" cxnId="{7E986BA9-DA83-4ACC-9563-F178A935F50A}">
      <dgm:prSet/>
      <dgm:spPr/>
      <dgm:t>
        <a:bodyPr/>
        <a:lstStyle/>
        <a:p>
          <a:endParaRPr lang="en-ZA"/>
        </a:p>
      </dgm:t>
    </dgm:pt>
    <dgm:pt modelId="{0DF98C0D-8A0C-4B21-A797-02FFAEBAFA4A}" type="sibTrans" cxnId="{7E986BA9-DA83-4ACC-9563-F178A935F50A}">
      <dgm:prSet/>
      <dgm:spPr/>
      <dgm:t>
        <a:bodyPr/>
        <a:lstStyle/>
        <a:p>
          <a:endParaRPr lang="en-ZA"/>
        </a:p>
      </dgm:t>
    </dgm:pt>
    <dgm:pt modelId="{361112AA-051A-4CB5-8EC0-CBF24E20288D}">
      <dgm:prSet phldrT="[Text]" custT="1"/>
      <dgm:spPr>
        <a:solidFill>
          <a:srgbClr val="FF0000">
            <a:alpha val="90000"/>
          </a:srgbClr>
        </a:solidFill>
        <a:ln>
          <a:solidFill>
            <a:srgbClr val="FF0000">
              <a:alpha val="90000"/>
            </a:srgbClr>
          </a:solidFill>
        </a:ln>
      </dgm:spPr>
      <dgm:t>
        <a:bodyPr/>
        <a:lstStyle/>
        <a:p>
          <a:endParaRPr lang="en-ZA" sz="1200" dirty="0"/>
        </a:p>
      </dgm:t>
    </dgm:pt>
    <dgm:pt modelId="{A013E765-4D2B-41F5-B7DA-DD2EF102F96C}" type="parTrans" cxnId="{6AB48E46-C363-40F6-B998-06566A18D726}">
      <dgm:prSet/>
      <dgm:spPr/>
      <dgm:t>
        <a:bodyPr/>
        <a:lstStyle/>
        <a:p>
          <a:endParaRPr lang="en-ZA"/>
        </a:p>
      </dgm:t>
    </dgm:pt>
    <dgm:pt modelId="{F0409E3F-847A-48CC-AA54-FD640787991B}" type="sibTrans" cxnId="{6AB48E46-C363-40F6-B998-06566A18D726}">
      <dgm:prSet/>
      <dgm:spPr/>
      <dgm:t>
        <a:bodyPr/>
        <a:lstStyle/>
        <a:p>
          <a:endParaRPr lang="en-ZA"/>
        </a:p>
      </dgm:t>
    </dgm:pt>
    <dgm:pt modelId="{243867A8-B04E-4924-A81C-3133E7B25CAB}">
      <dgm:prSet phldrT="[Text]" custT="1"/>
      <dgm:spPr>
        <a:solidFill>
          <a:srgbClr val="FF0000">
            <a:alpha val="90000"/>
          </a:srgbClr>
        </a:solidFill>
        <a:ln>
          <a:solidFill>
            <a:srgbClr val="FF0000">
              <a:alpha val="90000"/>
            </a:srgbClr>
          </a:solidFill>
        </a:ln>
      </dgm:spPr>
      <dgm:t>
        <a:bodyPr/>
        <a:lstStyle/>
        <a:p>
          <a:endParaRPr lang="en-ZA" sz="1200" dirty="0"/>
        </a:p>
      </dgm:t>
    </dgm:pt>
    <dgm:pt modelId="{544B02E5-295F-4667-84AC-B733839CFAA4}" type="parTrans" cxnId="{97D26AF8-0EBD-49B6-BC25-AA3651BAFA24}">
      <dgm:prSet/>
      <dgm:spPr/>
      <dgm:t>
        <a:bodyPr/>
        <a:lstStyle/>
        <a:p>
          <a:endParaRPr lang="en-ZA"/>
        </a:p>
      </dgm:t>
    </dgm:pt>
    <dgm:pt modelId="{96D183DC-488A-4262-9362-41658F9B894F}" type="sibTrans" cxnId="{97D26AF8-0EBD-49B6-BC25-AA3651BAFA24}">
      <dgm:prSet/>
      <dgm:spPr/>
      <dgm:t>
        <a:bodyPr/>
        <a:lstStyle/>
        <a:p>
          <a:endParaRPr lang="en-ZA"/>
        </a:p>
      </dgm:t>
    </dgm:pt>
    <dgm:pt modelId="{92B0C556-8B26-4090-8E17-CCCA1FB96B12}">
      <dgm:prSet phldrT="[Text]" custT="1"/>
      <dgm:spPr>
        <a:solidFill>
          <a:srgbClr val="FF0000">
            <a:alpha val="90000"/>
          </a:srgbClr>
        </a:solidFill>
        <a:ln>
          <a:solidFill>
            <a:srgbClr val="FF0000">
              <a:alpha val="90000"/>
            </a:srgbClr>
          </a:solidFill>
        </a:ln>
      </dgm:spPr>
      <dgm:t>
        <a:bodyPr/>
        <a:lstStyle/>
        <a:p>
          <a:endParaRPr lang="en-ZA" sz="1200" dirty="0"/>
        </a:p>
      </dgm:t>
    </dgm:pt>
    <dgm:pt modelId="{A7438B25-6689-47B5-938C-091618219D98}" type="parTrans" cxnId="{E62BD1E2-8CB3-4962-A38D-DEF4B658F9D0}">
      <dgm:prSet/>
      <dgm:spPr/>
      <dgm:t>
        <a:bodyPr/>
        <a:lstStyle/>
        <a:p>
          <a:endParaRPr lang="en-ZA"/>
        </a:p>
      </dgm:t>
    </dgm:pt>
    <dgm:pt modelId="{1F3E9C0B-F1F6-4851-9E26-106C18EB42BC}" type="sibTrans" cxnId="{E62BD1E2-8CB3-4962-A38D-DEF4B658F9D0}">
      <dgm:prSet/>
      <dgm:spPr/>
      <dgm:t>
        <a:bodyPr/>
        <a:lstStyle/>
        <a:p>
          <a:endParaRPr lang="en-ZA"/>
        </a:p>
      </dgm:t>
    </dgm:pt>
    <dgm:pt modelId="{7A4BFAEF-E412-44D5-9D26-18C3BA14C020}">
      <dgm:prSet phldrT="[Text]" custT="1"/>
      <dgm:spPr>
        <a:solidFill>
          <a:srgbClr val="0070C0">
            <a:alpha val="90000"/>
          </a:srgbClr>
        </a:solidFill>
      </dgm:spPr>
      <dgm:t>
        <a:bodyPr/>
        <a:lstStyle/>
        <a:p>
          <a:pPr algn="just"/>
          <a:endParaRPr lang="en-ZA" sz="1200" dirty="0"/>
        </a:p>
      </dgm:t>
    </dgm:pt>
    <dgm:pt modelId="{D3A95259-E781-433D-B8A2-D41075ECE241}" type="sibTrans" cxnId="{69B80E08-EC4D-40EC-B918-D4160CC2A87C}">
      <dgm:prSet/>
      <dgm:spPr/>
      <dgm:t>
        <a:bodyPr/>
        <a:lstStyle/>
        <a:p>
          <a:endParaRPr lang="en-ZA"/>
        </a:p>
      </dgm:t>
    </dgm:pt>
    <dgm:pt modelId="{342F1E81-372E-4925-A2D8-C60739D3D925}" type="parTrans" cxnId="{69B80E08-EC4D-40EC-B918-D4160CC2A87C}">
      <dgm:prSet/>
      <dgm:spPr/>
      <dgm:t>
        <a:bodyPr/>
        <a:lstStyle/>
        <a:p>
          <a:endParaRPr lang="en-ZA"/>
        </a:p>
      </dgm:t>
    </dgm:pt>
    <dgm:pt modelId="{877A86DA-4626-4501-931D-BFFFBAEBD27A}">
      <dgm:prSet phldrT="[Text]" custT="1"/>
      <dgm:spPr>
        <a:solidFill>
          <a:srgbClr val="0070C0">
            <a:alpha val="90000"/>
          </a:srgbClr>
        </a:solidFill>
      </dgm:spPr>
      <dgm:t>
        <a:bodyPr/>
        <a:lstStyle/>
        <a:p>
          <a:pPr algn="just"/>
          <a:r>
            <a:rPr lang="en-ZA" sz="1400" dirty="0"/>
            <a:t>A caring, accessible and customer centric UIF that contributes towards poverty alleviation.</a:t>
          </a:r>
        </a:p>
      </dgm:t>
    </dgm:pt>
    <dgm:pt modelId="{DD1590DC-FD29-47A1-86F3-2E61B11CF011}" type="sibTrans" cxnId="{40BA7DDF-3623-409C-82E6-148ACB16B1A8}">
      <dgm:prSet/>
      <dgm:spPr/>
      <dgm:t>
        <a:bodyPr/>
        <a:lstStyle/>
        <a:p>
          <a:endParaRPr lang="en-ZA"/>
        </a:p>
      </dgm:t>
    </dgm:pt>
    <dgm:pt modelId="{A2C99B03-61DB-48BF-9817-BF30DC3CBCBA}" type="parTrans" cxnId="{40BA7DDF-3623-409C-82E6-148ACB16B1A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US"/>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US"/>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US"/>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6011" custLinFactNeighborY="2217">
        <dgm:presLayoutVars>
          <dgm:bulletEnabled val="1"/>
        </dgm:presLayoutVars>
      </dgm:prSet>
      <dgm:spPr/>
      <dgm:t>
        <a:bodyPr/>
        <a:lstStyle/>
        <a:p>
          <a:endParaRPr lang="en-US"/>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US"/>
        </a:p>
      </dgm:t>
    </dgm:pt>
  </dgm:ptLst>
  <dgm:cxnLst>
    <dgm:cxn modelId="{7CF5B2B3-8166-4DCA-87F6-0065A2486800}" srcId="{6A164AA4-73EF-4FC4-A5E2-0863B6F9F0A0}" destId="{37BD2E6E-2EA9-40C8-A233-EA45C0EF2D47}" srcOrd="1" destOrd="0" parTransId="{D91638F0-D3F4-4AF5-BBD3-6043007A31AA}" sibTransId="{D7570C23-1582-46E0-8324-781BBBEB5843}"/>
    <dgm:cxn modelId="{4FA82752-8B5C-4E88-9F03-6471E675CDCB}" type="presOf" srcId="{243867A8-B04E-4924-A81C-3133E7B25CAB}" destId="{6688B4AF-6AA6-4D8E-932F-CD25171C8CAB}" srcOrd="0" destOrd="1" presId="urn:microsoft.com/office/officeart/2005/8/layout/vList6"/>
    <dgm:cxn modelId="{C084D75F-47C9-4B51-B507-E076AA2C3E2E}" srcId="{6A164AA4-73EF-4FC4-A5E2-0863B6F9F0A0}" destId="{47C475C2-CF4F-43CF-9C99-420F5EAAAED8}" srcOrd="0" destOrd="0" parTransId="{7C50613D-AFAD-43F5-B0C4-CA1E84DEC531}" sibTransId="{95ABED71-F5DF-4170-9C7C-7388571C4A7D}"/>
    <dgm:cxn modelId="{9DB190BE-E995-4087-9347-789006796E08}" srcId="{37BD2E6E-2EA9-40C8-A233-EA45C0EF2D47}" destId="{844F7189-52D7-43B0-A6F6-3D28D5AD8CFD}" srcOrd="4" destOrd="0" parTransId="{7C5C41C7-8BAC-40C4-A3F8-606958E1BB2F}" sibTransId="{5778600B-B938-4D19-8C13-CA9680682312}"/>
    <dgm:cxn modelId="{6E5CB121-67BD-44F2-B3C0-E0BF44B942D0}" type="presOf" srcId="{877A86DA-4626-4501-931D-BFFFBAEBD27A}" destId="{07EE1850-BAF5-40D0-B53D-2F4E54584F4C}" srcOrd="0" destOrd="2" presId="urn:microsoft.com/office/officeart/2005/8/layout/vList6"/>
    <dgm:cxn modelId="{D4AC495A-D8F8-4A35-B59F-B505B778F4AE}" type="presOf" srcId="{6A164AA4-73EF-4FC4-A5E2-0863B6F9F0A0}" destId="{3B8BCAA4-EBDC-4A5B-B4A8-2A5DED69D84C}" srcOrd="0" destOrd="0" presId="urn:microsoft.com/office/officeart/2005/8/layout/vList6"/>
    <dgm:cxn modelId="{A039E313-EC52-4733-8759-58FEA6A299D8}" type="presOf" srcId="{F449248D-048D-4BED-9E7E-C41040926184}" destId="{07EE1850-BAF5-40D0-B53D-2F4E54584F4C}" srcOrd="0" destOrd="0" presId="urn:microsoft.com/office/officeart/2005/8/layout/vList6"/>
    <dgm:cxn modelId="{7E986BA9-DA83-4ACC-9563-F178A935F50A}" srcId="{47C475C2-CF4F-43CF-9C99-420F5EAAAED8}" destId="{F449248D-048D-4BED-9E7E-C41040926184}" srcOrd="0" destOrd="0" parTransId="{6325610E-D3EF-4BB1-AC0C-BAD0E9D89FEC}" sibTransId="{0DF98C0D-8A0C-4B21-A797-02FFAEBAFA4A}"/>
    <dgm:cxn modelId="{C3D0C323-7166-4C15-8AD0-449114317143}" srcId="{37BD2E6E-2EA9-40C8-A233-EA45C0EF2D47}" destId="{D6D2E13C-6C33-40F1-ABF9-12D46B42D89D}" srcOrd="3" destOrd="0" parTransId="{56B2693A-969F-465C-9757-F5E80B7D7A0D}" sibTransId="{3D786E5B-8736-461A-8CB8-748C048ABA50}"/>
    <dgm:cxn modelId="{6AB48E46-C363-40F6-B998-06566A18D726}" srcId="{37BD2E6E-2EA9-40C8-A233-EA45C0EF2D47}" destId="{361112AA-051A-4CB5-8EC0-CBF24E20288D}" srcOrd="0" destOrd="0" parTransId="{A013E765-4D2B-41F5-B7DA-DD2EF102F96C}" sibTransId="{F0409E3F-847A-48CC-AA54-FD640787991B}"/>
    <dgm:cxn modelId="{2652BB85-E13C-48C3-8675-B98FBE40F11D}" type="presOf" srcId="{D6D2E13C-6C33-40F1-ABF9-12D46B42D89D}" destId="{6688B4AF-6AA6-4D8E-932F-CD25171C8CAB}" srcOrd="0" destOrd="3" presId="urn:microsoft.com/office/officeart/2005/8/layout/vList6"/>
    <dgm:cxn modelId="{F59CDA31-C321-45FA-A646-94ED6CA4DED2}" type="presOf" srcId="{7A4BFAEF-E412-44D5-9D26-18C3BA14C020}" destId="{07EE1850-BAF5-40D0-B53D-2F4E54584F4C}" srcOrd="0" destOrd="1" presId="urn:microsoft.com/office/officeart/2005/8/layout/vList6"/>
    <dgm:cxn modelId="{A2A1D1DC-7039-4693-8653-3B5C5674C53E}" srcId="{47C475C2-CF4F-43CF-9C99-420F5EAAAED8}" destId="{2B077CFF-6608-4D5C-8EAC-28C26A38CB7F}" srcOrd="3" destOrd="0" parTransId="{741A48A9-DB6D-4D3E-8C5F-F4A0F7E66C12}" sibTransId="{C62732FD-DC6C-46E1-8CC1-E5FA96055FEF}"/>
    <dgm:cxn modelId="{A5E999D5-7783-48F9-BE55-AEC04F94BBBD}" type="presOf" srcId="{361112AA-051A-4CB5-8EC0-CBF24E20288D}" destId="{6688B4AF-6AA6-4D8E-932F-CD25171C8CAB}" srcOrd="0" destOrd="0" presId="urn:microsoft.com/office/officeart/2005/8/layout/vList6"/>
    <dgm:cxn modelId="{97D26AF8-0EBD-49B6-BC25-AA3651BAFA24}" srcId="{37BD2E6E-2EA9-40C8-A233-EA45C0EF2D47}" destId="{243867A8-B04E-4924-A81C-3133E7B25CAB}" srcOrd="1" destOrd="0" parTransId="{544B02E5-295F-4667-84AC-B733839CFAA4}" sibTransId="{96D183DC-488A-4262-9362-41658F9B894F}"/>
    <dgm:cxn modelId="{69B80E08-EC4D-40EC-B918-D4160CC2A87C}" srcId="{47C475C2-CF4F-43CF-9C99-420F5EAAAED8}" destId="{7A4BFAEF-E412-44D5-9D26-18C3BA14C020}" srcOrd="1" destOrd="0" parTransId="{342F1E81-372E-4925-A2D8-C60739D3D925}" sibTransId="{D3A95259-E781-433D-B8A2-D41075ECE241}"/>
    <dgm:cxn modelId="{B1528CCF-A7E5-4C62-A0B6-4B84ACC203A4}" type="presOf" srcId="{92B0C556-8B26-4090-8E17-CCCA1FB96B12}" destId="{6688B4AF-6AA6-4D8E-932F-CD25171C8CAB}" srcOrd="0" destOrd="2" presId="urn:microsoft.com/office/officeart/2005/8/layout/vList6"/>
    <dgm:cxn modelId="{69CB9E91-EA04-4EF7-8DAB-48D94CAA26EB}" type="presOf" srcId="{47C475C2-CF4F-43CF-9C99-420F5EAAAED8}" destId="{B13FCCB6-D8C4-4E8E-875D-04DC498322DD}" srcOrd="0" destOrd="0" presId="urn:microsoft.com/office/officeart/2005/8/layout/vList6"/>
    <dgm:cxn modelId="{E62BD1E2-8CB3-4962-A38D-DEF4B658F9D0}" srcId="{37BD2E6E-2EA9-40C8-A233-EA45C0EF2D47}" destId="{92B0C556-8B26-4090-8E17-CCCA1FB96B12}" srcOrd="2" destOrd="0" parTransId="{A7438B25-6689-47B5-938C-091618219D98}" sibTransId="{1F3E9C0B-F1F6-4851-9E26-106C18EB42BC}"/>
    <dgm:cxn modelId="{133B5E03-369D-4549-8322-A7E9FA4CE798}" type="presOf" srcId="{844F7189-52D7-43B0-A6F6-3D28D5AD8CFD}" destId="{6688B4AF-6AA6-4D8E-932F-CD25171C8CAB}" srcOrd="0" destOrd="4" presId="urn:microsoft.com/office/officeart/2005/8/layout/vList6"/>
    <dgm:cxn modelId="{B08EFB14-D448-4C0F-BA95-C1656CB2CE04}" type="presOf" srcId="{37BD2E6E-2EA9-40C8-A233-EA45C0EF2D47}" destId="{7C3F0D60-2079-4977-8666-951D1D7CC094}" srcOrd="0" destOrd="0" presId="urn:microsoft.com/office/officeart/2005/8/layout/vList6"/>
    <dgm:cxn modelId="{40BA7DDF-3623-409C-82E6-148ACB16B1A8}" srcId="{47C475C2-CF4F-43CF-9C99-420F5EAAAED8}" destId="{877A86DA-4626-4501-931D-BFFFBAEBD27A}" srcOrd="2" destOrd="0" parTransId="{A2C99B03-61DB-48BF-9817-BF30DC3CBCBA}" sibTransId="{DD1590DC-FD29-47A1-86F3-2E61B11CF011}"/>
    <dgm:cxn modelId="{03FAAAA1-FE1F-4486-87ED-F0D9147995D9}" type="presOf" srcId="{2B077CFF-6608-4D5C-8EAC-28C26A38CB7F}" destId="{07EE1850-BAF5-40D0-B53D-2F4E54584F4C}" srcOrd="0" destOrd="3" presId="urn:microsoft.com/office/officeart/2005/8/layout/vList6"/>
    <dgm:cxn modelId="{0FE996B7-CA20-4F45-B371-C0603E7514C1}" type="presParOf" srcId="{3B8BCAA4-EBDC-4A5B-B4A8-2A5DED69D84C}" destId="{BF66B655-2348-4A66-86ED-4725E787C550}" srcOrd="0" destOrd="0" presId="urn:microsoft.com/office/officeart/2005/8/layout/vList6"/>
    <dgm:cxn modelId="{89808711-A794-460C-9D63-A5432641BA60}" type="presParOf" srcId="{BF66B655-2348-4A66-86ED-4725E787C550}" destId="{B13FCCB6-D8C4-4E8E-875D-04DC498322DD}" srcOrd="0" destOrd="0" presId="urn:microsoft.com/office/officeart/2005/8/layout/vList6"/>
    <dgm:cxn modelId="{73763362-4FDE-4428-AF69-FC337A73E46D}" type="presParOf" srcId="{BF66B655-2348-4A66-86ED-4725E787C550}" destId="{07EE1850-BAF5-40D0-B53D-2F4E54584F4C}" srcOrd="1" destOrd="0" presId="urn:microsoft.com/office/officeart/2005/8/layout/vList6"/>
    <dgm:cxn modelId="{CC1951A8-FF33-4AEC-8F7B-A5D70CF8E5DF}" type="presParOf" srcId="{3B8BCAA4-EBDC-4A5B-B4A8-2A5DED69D84C}" destId="{5CB485A2-71E2-41FA-A3CB-145C7089E895}" srcOrd="1" destOrd="0" presId="urn:microsoft.com/office/officeart/2005/8/layout/vList6"/>
    <dgm:cxn modelId="{6D304C70-1D18-4950-AD99-2EC8345EAD79}" type="presParOf" srcId="{3B8BCAA4-EBDC-4A5B-B4A8-2A5DED69D84C}" destId="{65DC04E7-CBED-41E2-B4AD-040787C1A431}" srcOrd="2" destOrd="0" presId="urn:microsoft.com/office/officeart/2005/8/layout/vList6"/>
    <dgm:cxn modelId="{D3E32069-012C-499F-B92B-2B6588F05642}" type="presParOf" srcId="{65DC04E7-CBED-41E2-B4AD-040787C1A431}" destId="{7C3F0D60-2079-4977-8666-951D1D7CC094}" srcOrd="0" destOrd="0" presId="urn:microsoft.com/office/officeart/2005/8/layout/vList6"/>
    <dgm:cxn modelId="{E96A9AF2-FE49-45C1-A074-252C36C924C8}"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ZA"/>
        </a:p>
      </dgm:t>
    </dgm:pt>
    <dgm:pt modelId="{9A6A0FBB-F0E7-4C6E-9986-0F8F222D1446}">
      <dgm:prSet phldrT="[Text]" custT="1"/>
      <dgm:spPr>
        <a:solidFill>
          <a:srgbClr val="FF0000">
            <a:alpha val="50000"/>
          </a:srgbClr>
        </a:solidFill>
        <a:ln>
          <a:solidFill>
            <a:srgbClr val="FF0000"/>
          </a:solidFill>
        </a:ln>
      </dgm:spPr>
      <dgm:t>
        <a:bodyPr/>
        <a:lstStyle/>
        <a:p>
          <a:r>
            <a:rPr lang="en-ZA" sz="1200" b="1" dirty="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a:solidFill>
          <a:schemeClr val="accent1">
            <a:lumMod val="60000"/>
            <a:lumOff val="40000"/>
            <a:alpha val="50000"/>
          </a:schemeClr>
        </a:solidFill>
      </dgm:spPr>
      <dgm:t>
        <a:bodyPr/>
        <a:lstStyle/>
        <a:p>
          <a:r>
            <a:rPr lang="en-ZA" sz="1200" b="1" dirty="0"/>
            <a:t>Transparency</a:t>
          </a:r>
        </a:p>
        <a:p>
          <a:r>
            <a:rPr lang="en-ZA" sz="1200" dirty="0"/>
            <a:t>Open to all stakeholders</a:t>
          </a:r>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a:solidFill>
          <a:schemeClr val="accent2">
            <a:lumMod val="60000"/>
            <a:lumOff val="40000"/>
            <a:alpha val="50000"/>
          </a:schemeClr>
        </a:solidFill>
      </dgm:spPr>
      <dgm:t>
        <a:bodyPr/>
        <a:lstStyle/>
        <a:p>
          <a:pPr algn="just"/>
          <a:r>
            <a:rPr lang="en-ZA" sz="1200" b="1" dirty="0"/>
            <a:t>Mutual respect  </a:t>
          </a:r>
        </a:p>
        <a:p>
          <a:pPr algn="just"/>
          <a:r>
            <a:rPr lang="en-ZA" sz="1200" dirty="0"/>
            <a:t>To all colleagues &amp; stakeholders</a:t>
          </a:r>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a:solidFill>
          <a:schemeClr val="accent1">
            <a:lumMod val="60000"/>
            <a:lumOff val="40000"/>
            <a:alpha val="50000"/>
          </a:schemeClr>
        </a:solidFill>
      </dgm:spPr>
      <dgm:t>
        <a:bodyPr/>
        <a:lstStyle/>
        <a:p>
          <a:r>
            <a:rPr lang="en-ZA" sz="1200" b="1" dirty="0"/>
            <a:t>Client-centres services</a:t>
          </a:r>
        </a:p>
        <a:p>
          <a:r>
            <a:rPr lang="en-ZA" sz="1200" dirty="0"/>
            <a:t> by Providing excellent  &amp; world class service  to all</a:t>
          </a:r>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a:solidFill>
          <a:schemeClr val="accent2">
            <a:lumMod val="40000"/>
            <a:lumOff val="60000"/>
            <a:alpha val="50000"/>
          </a:schemeClr>
        </a:solidFill>
      </dgm:spPr>
      <dgm:t>
        <a:bodyPr/>
        <a:lstStyle/>
        <a:p>
          <a:r>
            <a:rPr lang="en-ZA" sz="1200" b="1" dirty="0"/>
            <a:t>Integrity </a:t>
          </a:r>
        </a:p>
        <a:p>
          <a:r>
            <a:rPr lang="en-ZA" sz="1200" dirty="0"/>
            <a:t>Communicate openly and honestly with relationship based on  trust</a:t>
          </a:r>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a:solidFill>
          <a:schemeClr val="tx2">
            <a:lumMod val="60000"/>
            <a:lumOff val="40000"/>
            <a:alpha val="50000"/>
          </a:schemeClr>
        </a:solidFill>
      </dgm:spPr>
      <dgm:t>
        <a:bodyPr/>
        <a:lstStyle/>
        <a:p>
          <a:r>
            <a:rPr lang="en-ZA" sz="1200" b="1" dirty="0"/>
            <a:t>Accountability</a:t>
          </a:r>
          <a:r>
            <a:rPr lang="en-ZA" sz="1200" dirty="0"/>
            <a:t> </a:t>
          </a:r>
        </a:p>
        <a:p>
          <a:r>
            <a:rPr lang="en-ZA" sz="1200" dirty="0"/>
            <a:t>Own up to  our responsibilities in relations to our behaviours &amp; actions</a:t>
          </a:r>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a:solidFill>
          <a:schemeClr val="accent2">
            <a:lumMod val="60000"/>
            <a:lumOff val="40000"/>
            <a:alpha val="50000"/>
          </a:schemeClr>
        </a:solidFill>
      </dgm:spPr>
      <dgm:t>
        <a:bodyPr/>
        <a:lstStyle/>
        <a:p>
          <a:pPr algn="just"/>
          <a:r>
            <a:rPr lang="en-ZA" sz="1200" b="1" dirty="0"/>
            <a:t>Team Work </a:t>
          </a:r>
        </a:p>
        <a:p>
          <a:pPr algn="just"/>
          <a:r>
            <a:rPr lang="en-ZA" sz="1200" dirty="0"/>
            <a:t>Involve each other, work together, seek ideas and share solutions</a:t>
          </a:r>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US"/>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US"/>
        </a:p>
      </dgm:t>
    </dgm:pt>
    <dgm:pt modelId="{F08F106E-7594-4A87-81D5-08D144B01B4C}" type="pres">
      <dgm:prSet presAssocID="{32D33C4C-E7F7-4C08-82CC-D0483EB50B58}" presName="node" presStyleLbl="vennNode1" presStyleIdx="1" presStyleCnt="8" custScaleX="116012">
        <dgm:presLayoutVars>
          <dgm:bulletEnabled val="1"/>
        </dgm:presLayoutVars>
      </dgm:prSet>
      <dgm:spPr/>
      <dgm:t>
        <a:bodyPr/>
        <a:lstStyle/>
        <a:p>
          <a:endParaRPr lang="en-US"/>
        </a:p>
      </dgm:t>
    </dgm:pt>
    <dgm:pt modelId="{366DBAD5-093C-45F5-BC1D-9BD7F5FB4ACC}" type="pres">
      <dgm:prSet presAssocID="{462072B9-A2FA-4EB3-9C89-E1193302BA58}" presName="node" presStyleLbl="vennNode1" presStyleIdx="2" presStyleCnt="8" custScaleX="128865" custRadScaleRad="108505" custRadScaleInc="9525">
        <dgm:presLayoutVars>
          <dgm:bulletEnabled val="1"/>
        </dgm:presLayoutVars>
      </dgm:prSet>
      <dgm:spPr/>
      <dgm:t>
        <a:bodyPr/>
        <a:lstStyle/>
        <a:p>
          <a:endParaRPr lang="en-US"/>
        </a:p>
      </dgm:t>
    </dgm:pt>
    <dgm:pt modelId="{076AA3A6-C0F2-4AA4-A06C-642DB1E27F2A}" type="pres">
      <dgm:prSet presAssocID="{8F950D0B-EA57-493B-B6D5-A830A441E548}" presName="node" presStyleLbl="vennNode1" presStyleIdx="3" presStyleCnt="8" custScaleX="126553">
        <dgm:presLayoutVars>
          <dgm:bulletEnabled val="1"/>
        </dgm:presLayoutVars>
      </dgm:prSet>
      <dgm:spPr/>
      <dgm:t>
        <a:bodyPr/>
        <a:lstStyle/>
        <a:p>
          <a:endParaRPr lang="en-US"/>
        </a:p>
      </dgm:t>
    </dgm:pt>
    <dgm:pt modelId="{060E153B-7EB3-43A1-93D6-910050D93454}" type="pres">
      <dgm:prSet presAssocID="{22C640A1-D282-44E1-A3AA-3B10170879FC}" presName="node" presStyleLbl="vennNode1" presStyleIdx="4" presStyleCnt="8" custScaleX="132600" custRadScaleRad="104307" custRadScaleInc="-3229">
        <dgm:presLayoutVars>
          <dgm:bulletEnabled val="1"/>
        </dgm:presLayoutVars>
      </dgm:prSet>
      <dgm:spPr/>
      <dgm:t>
        <a:bodyPr/>
        <a:lstStyle/>
        <a:p>
          <a:endParaRPr lang="en-US"/>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US"/>
        </a:p>
      </dgm:t>
    </dgm:pt>
    <dgm:pt modelId="{DD9A1B63-60A4-4FEF-9BDA-A895848E642F}" type="pres">
      <dgm:prSet presAssocID="{17AF5370-203D-48FF-857A-EFD15E86023F}" presName="node" presStyleLbl="vennNode1" presStyleIdx="6" presStyleCnt="8" custScaleX="131951" custRadScaleRad="99478" custRadScaleInc="2704">
        <dgm:presLayoutVars>
          <dgm:bulletEnabled val="1"/>
        </dgm:presLayoutVars>
      </dgm:prSet>
      <dgm:spPr/>
      <dgm:t>
        <a:bodyPr/>
        <a:lstStyle/>
        <a:p>
          <a:endParaRPr lang="en-US"/>
        </a:p>
      </dgm:t>
    </dgm:pt>
    <dgm:pt modelId="{3989D15F-B3E4-4A10-ABA8-7DF090E51CF3}" type="pres">
      <dgm:prSet presAssocID="{D4689C61-03B1-4F9F-8214-6F9E9A51B15D}" presName="node" presStyleLbl="vennNode1" presStyleIdx="7" presStyleCnt="8" custScaleX="135861" custRadScaleRad="103673" custRadScaleInc="-6029">
        <dgm:presLayoutVars>
          <dgm:bulletEnabled val="1"/>
        </dgm:presLayoutVars>
      </dgm:prSet>
      <dgm:spPr/>
      <dgm:t>
        <a:bodyPr/>
        <a:lstStyle/>
        <a:p>
          <a:endParaRPr lang="en-US"/>
        </a:p>
      </dgm:t>
    </dgm:pt>
  </dgm:ptLst>
  <dgm:cxnLst>
    <dgm:cxn modelId="{4C55A1F8-2DC0-4B41-85BA-844719BD7C3A}" type="presOf" srcId="{D4689C61-03B1-4F9F-8214-6F9E9A51B15D}" destId="{3989D15F-B3E4-4A10-ABA8-7DF090E51CF3}" srcOrd="0" destOrd="0" presId="urn:microsoft.com/office/officeart/2005/8/layout/radial3"/>
    <dgm:cxn modelId="{2CF29068-EE21-417A-87AF-F46570FB1413}" srcId="{9A6A0FBB-F0E7-4C6E-9986-0F8F222D1446}" destId="{6514DFC9-6043-4059-A912-5212A1A1A185}" srcOrd="4" destOrd="0" parTransId="{AEE0295A-A081-4F96-B857-461D881D108E}" sibTransId="{74380DAA-BF58-4533-A7B8-560E69AB04E1}"/>
    <dgm:cxn modelId="{8F9EF5E6-FA06-4634-8436-89F0A83DFEE3}" type="presOf" srcId="{462072B9-A2FA-4EB3-9C89-E1193302BA58}" destId="{366DBAD5-093C-45F5-BC1D-9BD7F5FB4ACC}" srcOrd="0" destOrd="0" presId="urn:microsoft.com/office/officeart/2005/8/layout/radial3"/>
    <dgm:cxn modelId="{B8857566-06A2-4C91-99E1-A0A38576BE97}" srcId="{9A6A0FBB-F0E7-4C6E-9986-0F8F222D1446}" destId="{8F950D0B-EA57-493B-B6D5-A830A441E548}" srcOrd="2" destOrd="0" parTransId="{A1FD8E82-3F46-4820-BB94-F796CC10E988}" sibTransId="{5D9AB937-2905-4ED9-AFDB-5C5284B53025}"/>
    <dgm:cxn modelId="{7144FB99-799B-4030-A661-38E8DA620D0C}" srcId="{9A6A0FBB-F0E7-4C6E-9986-0F8F222D1446}" destId="{D4689C61-03B1-4F9F-8214-6F9E9A51B15D}" srcOrd="6" destOrd="0" parTransId="{24E86119-5548-4B2A-8265-7B0102888C7A}" sibTransId="{4A2DB0E8-470E-4D3F-81B8-7D4B05B7F810}"/>
    <dgm:cxn modelId="{CB7FF6C5-38EC-40F8-A329-1665EF63813A}" srcId="{9A6A0FBB-F0E7-4C6E-9986-0F8F222D1446}" destId="{462072B9-A2FA-4EB3-9C89-E1193302BA58}" srcOrd="1" destOrd="0" parTransId="{2FEA06B8-49CD-4259-9AF2-4E7F5D3AB28D}" sibTransId="{8D74C6CD-0324-493B-91DE-1A6856DA77ED}"/>
    <dgm:cxn modelId="{546AB393-0F2D-49FB-AF2D-BE3BC6C6E48A}" type="presOf" srcId="{AC568356-4B6D-4E2C-A639-E936DC23A224}" destId="{B0B6FB93-8BA2-4286-87C8-C62F20D034A1}" srcOrd="0" destOrd="0" presId="urn:microsoft.com/office/officeart/2005/8/layout/radial3"/>
    <dgm:cxn modelId="{64DA56A3-D54E-44A5-B69A-18FBA852BA53}" srcId="{9A6A0FBB-F0E7-4C6E-9986-0F8F222D1446}" destId="{22C640A1-D282-44E1-A3AA-3B10170879FC}" srcOrd="3" destOrd="0" parTransId="{D9B652CA-9B55-449C-87B8-F3F01AB6027D}" sibTransId="{DBDC2166-BD5F-4FB0-8ADA-5A11D1E70981}"/>
    <dgm:cxn modelId="{34024AC0-A26D-47D4-B99A-70BFC1F8CB64}" type="presOf" srcId="{8F950D0B-EA57-493B-B6D5-A830A441E548}" destId="{076AA3A6-C0F2-4AA4-A06C-642DB1E27F2A}" srcOrd="0" destOrd="0" presId="urn:microsoft.com/office/officeart/2005/8/layout/radial3"/>
    <dgm:cxn modelId="{BCE0139B-F337-4B45-986F-EC0A29A3116E}" type="presOf" srcId="{17AF5370-203D-48FF-857A-EFD15E86023F}" destId="{DD9A1B63-60A4-4FEF-9BDA-A895848E642F}" srcOrd="0" destOrd="0" presId="urn:microsoft.com/office/officeart/2005/8/layout/radial3"/>
    <dgm:cxn modelId="{907349DB-9539-4639-A389-AC2BC9BBFE9C}" srcId="{9A6A0FBB-F0E7-4C6E-9986-0F8F222D1446}" destId="{32D33C4C-E7F7-4C08-82CC-D0483EB50B58}" srcOrd="0" destOrd="0" parTransId="{EAA7C509-1B7F-43D1-B0EE-4ED78D8AE2ED}" sibTransId="{3E0D6E1D-08E7-4065-ACFA-3FA066E258DB}"/>
    <dgm:cxn modelId="{5E109645-FCC6-45C9-B35F-1D8E9664402D}" type="presOf" srcId="{6514DFC9-6043-4059-A912-5212A1A1A185}" destId="{29EB6C18-4A8A-426D-9C93-2A0388B4EC0D}" srcOrd="0" destOrd="0" presId="urn:microsoft.com/office/officeart/2005/8/layout/radial3"/>
    <dgm:cxn modelId="{3C21E1B7-3622-4227-B9F5-0533E8A0E372}" type="presOf" srcId="{9A6A0FBB-F0E7-4C6E-9986-0F8F222D1446}" destId="{EC6EC769-8EEF-4C08-AC9A-93276F34EFB5}" srcOrd="0" destOrd="0" presId="urn:microsoft.com/office/officeart/2005/8/layout/radial3"/>
    <dgm:cxn modelId="{C618C20F-0902-4469-8D2E-B0102EE2ACD1}" srcId="{AC568356-4B6D-4E2C-A639-E936DC23A224}" destId="{9A6A0FBB-F0E7-4C6E-9986-0F8F222D1446}" srcOrd="0" destOrd="0" parTransId="{02B24B5C-49FF-462F-8517-9F6A2BB4C833}" sibTransId="{35F22032-BEA7-4C6A-8754-5F167630AF98}"/>
    <dgm:cxn modelId="{5773C366-C486-4F96-AC05-5D2C33E2A84E}" srcId="{9A6A0FBB-F0E7-4C6E-9986-0F8F222D1446}" destId="{17AF5370-203D-48FF-857A-EFD15E86023F}" srcOrd="5" destOrd="0" parTransId="{575F64E3-A465-4A3B-B315-8A8BDE06E621}" sibTransId="{54BE92E6-BFB3-4347-849C-F45BA943FCD4}"/>
    <dgm:cxn modelId="{A76AAC2C-A82D-48F3-9120-F61B940ACE5B}" type="presOf" srcId="{22C640A1-D282-44E1-A3AA-3B10170879FC}" destId="{060E153B-7EB3-43A1-93D6-910050D93454}" srcOrd="0" destOrd="0" presId="urn:microsoft.com/office/officeart/2005/8/layout/radial3"/>
    <dgm:cxn modelId="{8C60ED82-B92B-4C6A-8055-F9F92671A9D0}" type="presOf" srcId="{32D33C4C-E7F7-4C08-82CC-D0483EB50B58}" destId="{F08F106E-7594-4A87-81D5-08D144B01B4C}" srcOrd="0" destOrd="0" presId="urn:microsoft.com/office/officeart/2005/8/layout/radial3"/>
    <dgm:cxn modelId="{04D76FEC-91A1-493C-B92F-C834D56BE8D2}" type="presParOf" srcId="{B0B6FB93-8BA2-4286-87C8-C62F20D034A1}" destId="{3DAA1FB1-3984-4CD9-BF6C-0EC533998B7D}" srcOrd="0" destOrd="0" presId="urn:microsoft.com/office/officeart/2005/8/layout/radial3"/>
    <dgm:cxn modelId="{9293FFAF-B1E8-4317-B600-BE38DBA871DB}" type="presParOf" srcId="{3DAA1FB1-3984-4CD9-BF6C-0EC533998B7D}" destId="{EC6EC769-8EEF-4C08-AC9A-93276F34EFB5}" srcOrd="0" destOrd="0" presId="urn:microsoft.com/office/officeart/2005/8/layout/radial3"/>
    <dgm:cxn modelId="{242D3EC6-AC60-42BD-BC0A-0C6408355106}" type="presParOf" srcId="{3DAA1FB1-3984-4CD9-BF6C-0EC533998B7D}" destId="{F08F106E-7594-4A87-81D5-08D144B01B4C}" srcOrd="1" destOrd="0" presId="urn:microsoft.com/office/officeart/2005/8/layout/radial3"/>
    <dgm:cxn modelId="{D3E6681D-13C1-4024-937E-5987F25E46B4}" type="presParOf" srcId="{3DAA1FB1-3984-4CD9-BF6C-0EC533998B7D}" destId="{366DBAD5-093C-45F5-BC1D-9BD7F5FB4ACC}" srcOrd="2" destOrd="0" presId="urn:microsoft.com/office/officeart/2005/8/layout/radial3"/>
    <dgm:cxn modelId="{C6BCC050-4610-4EDC-BA54-3372E38BF261}" type="presParOf" srcId="{3DAA1FB1-3984-4CD9-BF6C-0EC533998B7D}" destId="{076AA3A6-C0F2-4AA4-A06C-642DB1E27F2A}" srcOrd="3" destOrd="0" presId="urn:microsoft.com/office/officeart/2005/8/layout/radial3"/>
    <dgm:cxn modelId="{A2E21E57-99BF-401B-AC2B-5783E957FAB2}" type="presParOf" srcId="{3DAA1FB1-3984-4CD9-BF6C-0EC533998B7D}" destId="{060E153B-7EB3-43A1-93D6-910050D93454}" srcOrd="4" destOrd="0" presId="urn:microsoft.com/office/officeart/2005/8/layout/radial3"/>
    <dgm:cxn modelId="{023C2F68-F328-4B1D-8268-7C54D5C0B2D7}" type="presParOf" srcId="{3DAA1FB1-3984-4CD9-BF6C-0EC533998B7D}" destId="{29EB6C18-4A8A-426D-9C93-2A0388B4EC0D}" srcOrd="5" destOrd="0" presId="urn:microsoft.com/office/officeart/2005/8/layout/radial3"/>
    <dgm:cxn modelId="{90B4CD92-49CF-41E6-818C-88E136014227}" type="presParOf" srcId="{3DAA1FB1-3984-4CD9-BF6C-0EC533998B7D}" destId="{DD9A1B63-60A4-4FEF-9BDA-A895848E642F}" srcOrd="6" destOrd="0" presId="urn:microsoft.com/office/officeart/2005/8/layout/radial3"/>
    <dgm:cxn modelId="{F85AFBBF-9146-45B1-A98B-70B907587F54}"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a:t> </a:t>
          </a:r>
        </a:p>
        <a:p>
          <a:pPr algn="just"/>
          <a:r>
            <a:rPr lang="en-ZA" sz="1200" dirty="0">
              <a:solidFill>
                <a:schemeClr val="tx1"/>
              </a:solidFill>
            </a:rPr>
            <a:t>1. </a:t>
          </a:r>
          <a:r>
            <a:rPr lang="en-ZA" sz="1100" dirty="0">
              <a:solidFill>
                <a:schemeClr val="tx1"/>
              </a:solidFill>
            </a:rPr>
            <a:t>Outcome 4    : Decent employment  through an inclusive              </a:t>
          </a:r>
        </a:p>
        <a:p>
          <a:pPr algn="just"/>
          <a:r>
            <a:rPr lang="en-ZA" sz="1100" dirty="0">
              <a:solidFill>
                <a:schemeClr val="tx1"/>
              </a:solidFill>
            </a:rPr>
            <a:t>                               economic  growth    </a:t>
          </a:r>
        </a:p>
        <a:p>
          <a:r>
            <a:rPr lang="en-ZA" sz="1100" dirty="0">
              <a:solidFill>
                <a:schemeClr val="tx1"/>
              </a:solidFill>
            </a:rPr>
            <a:t>2. Outcome 12 : An efficient , effective &amp; development </a:t>
          </a:r>
        </a:p>
        <a:p>
          <a:r>
            <a:rPr lang="en-ZA" sz="1100" dirty="0">
              <a:solidFill>
                <a:schemeClr val="tx1"/>
              </a:solidFill>
            </a:rPr>
            <a:t>                             oriented public service and an empowered</a:t>
          </a:r>
        </a:p>
        <a:p>
          <a:r>
            <a:rPr lang="en-ZA" sz="1100" dirty="0">
              <a:solidFill>
                <a:schemeClr val="tx1"/>
              </a:solidFill>
            </a:rPr>
            <a:t>                             and inclusive citizenship</a:t>
          </a:r>
        </a:p>
        <a:p>
          <a:r>
            <a:rPr lang="en-ZA" sz="1100" dirty="0">
              <a:solidFill>
                <a:schemeClr val="tx1"/>
              </a:solidFill>
            </a:rPr>
            <a:t>3. Outcome 13: An inclusive &amp; responsive social protection </a:t>
          </a:r>
        </a:p>
        <a:p>
          <a:pPr algn="l"/>
          <a:r>
            <a:rPr lang="en-ZA" sz="1100" dirty="0">
              <a:solidFill>
                <a:schemeClr val="tx1"/>
              </a:solidFill>
            </a:rPr>
            <a:t>                             system</a:t>
          </a:r>
        </a:p>
        <a:p>
          <a:pPr algn="just"/>
          <a:endParaRPr lang="en-ZA" sz="1200" dirty="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US"/>
        </a:p>
      </dgm:t>
    </dgm:pt>
    <dgm:pt modelId="{113CDDF0-AC9C-4D1B-8DAD-E655C5ED831E}" type="pres">
      <dgm:prSet presAssocID="{C844D762-B7B3-42CF-9728-D7460DF2E2BB}" presName="node" presStyleLbl="node1" presStyleIdx="0" presStyleCnt="3" custScaleX="158547" custScaleY="132984" custRadScaleRad="63128" custRadScaleInc="-41376">
        <dgm:presLayoutVars>
          <dgm:bulletEnabled val="1"/>
        </dgm:presLayoutVars>
      </dgm:prSet>
      <dgm:spPr/>
      <dgm:t>
        <a:bodyPr/>
        <a:lstStyle/>
        <a:p>
          <a:endParaRPr lang="en-US"/>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US"/>
        </a:p>
      </dgm:t>
    </dgm:pt>
    <dgm:pt modelId="{F0D256B3-0B91-47C9-853B-3E69F3565A6D}" type="pres">
      <dgm:prSet presAssocID="{6CCADA61-B357-4B49-857F-CC308819DCF9}" presName="connectorText" presStyleLbl="sibTrans2D1" presStyleIdx="0" presStyleCnt="3"/>
      <dgm:spPr/>
      <dgm:t>
        <a:bodyPr/>
        <a:lstStyle/>
        <a:p>
          <a:endParaRPr lang="en-US"/>
        </a:p>
      </dgm:t>
    </dgm:pt>
    <dgm:pt modelId="{05B281DB-E0F3-4A7C-A4C0-821E41DBE3FE}" type="pres">
      <dgm:prSet presAssocID="{DC981208-CA66-4ABA-BD9A-B601BE006743}" presName="node" presStyleLbl="node1" presStyleIdx="1" presStyleCnt="3" custScaleX="126490" custScaleY="243219" custRadScaleRad="74946" custRadScaleInc="20293">
        <dgm:presLayoutVars>
          <dgm:bulletEnabled val="1"/>
        </dgm:presLayoutVars>
      </dgm:prSet>
      <dgm:spPr/>
      <dgm:t>
        <a:bodyPr/>
        <a:lstStyle/>
        <a:p>
          <a:endParaRPr lang="en-US"/>
        </a:p>
      </dgm:t>
    </dgm:pt>
    <dgm:pt modelId="{D157B0E2-B402-4420-B452-3FC39A175FD6}" type="pres">
      <dgm:prSet presAssocID="{B735D40F-2B5F-4008-842A-2A077B9B57FE}" presName="sibTrans" presStyleLbl="sibTrans2D1" presStyleIdx="1" presStyleCnt="3" custAng="10781405" custScaleX="146834" custLinFactNeighborX="-6874" custLinFactNeighborY="-38382"/>
      <dgm:spPr>
        <a:prstGeom prst="rightArrow">
          <a:avLst/>
        </a:prstGeom>
      </dgm:spPr>
      <dgm:t>
        <a:bodyPr/>
        <a:lstStyle/>
        <a:p>
          <a:endParaRPr lang="en-US"/>
        </a:p>
      </dgm:t>
    </dgm:pt>
    <dgm:pt modelId="{8EAEE63D-44CD-4F2A-BC2E-CF35056605E6}" type="pres">
      <dgm:prSet presAssocID="{B735D40F-2B5F-4008-842A-2A077B9B57FE}" presName="connectorText" presStyleLbl="sibTrans2D1" presStyleIdx="1" presStyleCnt="3"/>
      <dgm:spPr/>
      <dgm:t>
        <a:bodyPr/>
        <a:lstStyle/>
        <a:p>
          <a:endParaRPr lang="en-US"/>
        </a:p>
      </dgm:t>
    </dgm:pt>
    <dgm:pt modelId="{BF7F3B16-A30A-4083-8056-14E3B9434870}" type="pres">
      <dgm:prSet presAssocID="{E715CBF0-B1D4-4C55-9641-77E32F89137C}" presName="node" presStyleLbl="node1" presStyleIdx="2" presStyleCnt="3" custScaleX="95028" custScaleY="233559" custRadScaleRad="108939" custRadScaleInc="-20427">
        <dgm:presLayoutVars>
          <dgm:bulletEnabled val="1"/>
        </dgm:presLayoutVars>
      </dgm:prSet>
      <dgm:spPr/>
      <dgm:t>
        <a:bodyPr/>
        <a:lstStyle/>
        <a:p>
          <a:endParaRPr lang="en-US"/>
        </a:p>
      </dgm:t>
    </dgm:pt>
    <dgm:pt modelId="{98DDD1E2-FBAB-4E06-91C2-AC254B789D9A}" type="pres">
      <dgm:prSet presAssocID="{439B8226-93FE-41B2-B51A-463D213BD8AA}" presName="sibTrans" presStyleLbl="sibTrans2D1" presStyleIdx="2" presStyleCnt="3" custAng="3799177" custScaleY="95658" custLinFactNeighborX="-28979" custLinFactNeighborY="1860"/>
      <dgm:spPr>
        <a:prstGeom prst="downArrow">
          <a:avLst/>
        </a:prstGeom>
      </dgm:spPr>
      <dgm:t>
        <a:bodyPr/>
        <a:lstStyle/>
        <a:p>
          <a:endParaRPr lang="en-US"/>
        </a:p>
      </dgm:t>
    </dgm:pt>
    <dgm:pt modelId="{38DAE255-38C8-4219-95F0-3E12B8494981}" type="pres">
      <dgm:prSet presAssocID="{439B8226-93FE-41B2-B51A-463D213BD8AA}" presName="connectorText" presStyleLbl="sibTrans2D1" presStyleIdx="2" presStyleCnt="3"/>
      <dgm:spPr/>
      <dgm:t>
        <a:bodyPr/>
        <a:lstStyle/>
        <a:p>
          <a:endParaRPr lang="en-US"/>
        </a:p>
      </dgm:t>
    </dgm:pt>
  </dgm:ptLst>
  <dgm:cxnLst>
    <dgm:cxn modelId="{8E5081CE-CDDA-4EE0-88F7-AD17219CD910}" type="presOf" srcId="{DC981208-CA66-4ABA-BD9A-B601BE006743}" destId="{05B281DB-E0F3-4A7C-A4C0-821E41DBE3FE}" srcOrd="0" destOrd="0" presId="urn:microsoft.com/office/officeart/2005/8/layout/cycle7"/>
    <dgm:cxn modelId="{35740067-78C6-49D9-A3FF-3EB638B84BBB}" type="presOf" srcId="{B735D40F-2B5F-4008-842A-2A077B9B57FE}" destId="{8EAEE63D-44CD-4F2A-BC2E-CF35056605E6}" srcOrd="1" destOrd="0" presId="urn:microsoft.com/office/officeart/2005/8/layout/cycle7"/>
    <dgm:cxn modelId="{F2FCCF9B-F492-421B-8D0B-6F11F2493144}" type="presOf" srcId="{C844D762-B7B3-42CF-9728-D7460DF2E2BB}" destId="{113CDDF0-AC9C-4D1B-8DAD-E655C5ED831E}" srcOrd="0" destOrd="0" presId="urn:microsoft.com/office/officeart/2005/8/layout/cycle7"/>
    <dgm:cxn modelId="{40A97F30-63A2-4896-9A8D-01C34254A074}" type="presOf" srcId="{6CCADA61-B357-4B49-857F-CC308819DCF9}" destId="{39266F25-4B0E-4DD7-BB83-C5F9918C3501}" srcOrd="0" destOrd="0" presId="urn:microsoft.com/office/officeart/2005/8/layout/cycle7"/>
    <dgm:cxn modelId="{F2426367-7B94-493E-9E99-7C7EAF55ECF8}" type="presOf" srcId="{6CCADA61-B357-4B49-857F-CC308819DCF9}" destId="{F0D256B3-0B91-47C9-853B-3E69F3565A6D}" srcOrd="1"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2D492C7E-6845-4920-9DF0-9514C8891E84}" type="presOf" srcId="{439B8226-93FE-41B2-B51A-463D213BD8AA}" destId="{38DAE255-38C8-4219-95F0-3E12B8494981}" srcOrd="1" destOrd="0" presId="urn:microsoft.com/office/officeart/2005/8/layout/cycle7"/>
    <dgm:cxn modelId="{12E0D992-630C-4062-B34F-4967EC9DDC23}" type="presOf" srcId="{439B8226-93FE-41B2-B51A-463D213BD8AA}" destId="{98DDD1E2-FBAB-4E06-91C2-AC254B789D9A}" srcOrd="0" destOrd="0" presId="urn:microsoft.com/office/officeart/2005/8/layout/cycle7"/>
    <dgm:cxn modelId="{1CC276B1-C40A-43B3-B1CE-D8C1ED83FA66}" type="presOf" srcId="{C3DDFB44-8408-4D3F-9682-7E2B2390A460}" destId="{B3ABD119-52B0-4AFE-8EC7-BD43126EC3C0}" srcOrd="0" destOrd="0" presId="urn:microsoft.com/office/officeart/2005/8/layout/cycle7"/>
    <dgm:cxn modelId="{DAFE77B5-CDCC-4A0B-942B-699631FBFFD1}" type="presOf" srcId="{E715CBF0-B1D4-4C55-9641-77E32F89137C}" destId="{BF7F3B16-A30A-4083-8056-14E3B9434870}"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8A77A752-7295-427D-8772-224C9856F84A}" type="presOf" srcId="{B735D40F-2B5F-4008-842A-2A077B9B57FE}" destId="{D157B0E2-B402-4420-B452-3FC39A175FD6}" srcOrd="0" destOrd="0" presId="urn:microsoft.com/office/officeart/2005/8/layout/cycle7"/>
    <dgm:cxn modelId="{E66BA212-8C8F-43B2-84EF-B84ED1B9F2AA}" type="presParOf" srcId="{B3ABD119-52B0-4AFE-8EC7-BD43126EC3C0}" destId="{113CDDF0-AC9C-4D1B-8DAD-E655C5ED831E}" srcOrd="0" destOrd="0" presId="urn:microsoft.com/office/officeart/2005/8/layout/cycle7"/>
    <dgm:cxn modelId="{3CF36659-750D-4D03-82C9-6D9403019278}" type="presParOf" srcId="{B3ABD119-52B0-4AFE-8EC7-BD43126EC3C0}" destId="{39266F25-4B0E-4DD7-BB83-C5F9918C3501}" srcOrd="1" destOrd="0" presId="urn:microsoft.com/office/officeart/2005/8/layout/cycle7"/>
    <dgm:cxn modelId="{FD500362-76BB-4778-8113-8C8B68FBF54A}" type="presParOf" srcId="{39266F25-4B0E-4DD7-BB83-C5F9918C3501}" destId="{F0D256B3-0B91-47C9-853B-3E69F3565A6D}" srcOrd="0" destOrd="0" presId="urn:microsoft.com/office/officeart/2005/8/layout/cycle7"/>
    <dgm:cxn modelId="{8CE67513-0B58-4E53-926A-479CF6AF4419}" type="presParOf" srcId="{B3ABD119-52B0-4AFE-8EC7-BD43126EC3C0}" destId="{05B281DB-E0F3-4A7C-A4C0-821E41DBE3FE}" srcOrd="2" destOrd="0" presId="urn:microsoft.com/office/officeart/2005/8/layout/cycle7"/>
    <dgm:cxn modelId="{E2692340-195F-4AF3-8844-C30245129774}" type="presParOf" srcId="{B3ABD119-52B0-4AFE-8EC7-BD43126EC3C0}" destId="{D157B0E2-B402-4420-B452-3FC39A175FD6}" srcOrd="3" destOrd="0" presId="urn:microsoft.com/office/officeart/2005/8/layout/cycle7"/>
    <dgm:cxn modelId="{AE1A0767-01FE-4FC4-B814-0500CAF9182F}" type="presParOf" srcId="{D157B0E2-B402-4420-B452-3FC39A175FD6}" destId="{8EAEE63D-44CD-4F2A-BC2E-CF35056605E6}" srcOrd="0" destOrd="0" presId="urn:microsoft.com/office/officeart/2005/8/layout/cycle7"/>
    <dgm:cxn modelId="{DB38E8E0-EFA8-4A35-B4D9-645529861C23}" type="presParOf" srcId="{B3ABD119-52B0-4AFE-8EC7-BD43126EC3C0}" destId="{BF7F3B16-A30A-4083-8056-14E3B9434870}" srcOrd="4" destOrd="0" presId="urn:microsoft.com/office/officeart/2005/8/layout/cycle7"/>
    <dgm:cxn modelId="{53C01701-EC47-4A42-B8E3-2BDC53553CA4}" type="presParOf" srcId="{B3ABD119-52B0-4AFE-8EC7-BD43126EC3C0}" destId="{98DDD1E2-FBAB-4E06-91C2-AC254B789D9A}" srcOrd="5" destOrd="0" presId="urn:microsoft.com/office/officeart/2005/8/layout/cycle7"/>
    <dgm:cxn modelId="{9CCB8428-2F59-4C25-BDFC-2B7B92F72362}"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a:t>Priorities of the Fund</a:t>
          </a:r>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200" dirty="0"/>
            <a:t>Increase contributions collected by at least a rate equal to the prevailing Consumer Price Index</a:t>
          </a:r>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a:p>
        <a:p>
          <a:pPr algn="just"/>
          <a:endParaRPr lang="en-ZA" sz="1200" dirty="0"/>
        </a:p>
        <a:p>
          <a:pPr algn="just"/>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r>
            <a:rPr lang="en-ZA" sz="1200" dirty="0"/>
            <a:t> </a:t>
          </a:r>
        </a:p>
        <a:p>
          <a:pPr algn="just"/>
          <a:r>
            <a:rPr lang="en-ZA" sz="1200" dirty="0"/>
            <a:t>    Contribute in the various schemes designed to alleviate the   </a:t>
          </a:r>
        </a:p>
        <a:p>
          <a:pPr algn="just"/>
          <a:r>
            <a:rPr lang="en-ZA" sz="1200" dirty="0"/>
            <a:t>     harmful effects of unemployment which includes investing    </a:t>
          </a:r>
        </a:p>
        <a:p>
          <a:pPr algn="just"/>
          <a:r>
            <a:rPr lang="en-ZA" sz="1200" dirty="0"/>
            <a:t>     mandated funds in   Social Responsibility Investments </a:t>
          </a:r>
        </a:p>
        <a:p>
          <a:pPr algn="just"/>
          <a:endParaRPr lang="en-ZA" sz="1200" dirty="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US"/>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US"/>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39044" custLinFactNeighborY="-34305"/>
      <dgm:spPr/>
    </dgm:pt>
    <dgm:pt modelId="{7963D9AE-C10E-4A09-A840-77D7765760A9}" type="pres">
      <dgm:prSet presAssocID="{E3DCEF49-313F-4699-A5BD-A45E6EA93B04}" presName="Child" presStyleLbl="revTx" presStyleIdx="1" presStyleCnt="4" custScaleX="94571" custLinFactNeighborX="-2366" custLinFactNeighborY="-19423">
        <dgm:presLayoutVars>
          <dgm:chMax val="0"/>
          <dgm:chPref val="0"/>
          <dgm:bulletEnabled val="1"/>
        </dgm:presLayoutVars>
      </dgm:prSet>
      <dgm:spPr/>
      <dgm:t>
        <a:bodyPr/>
        <a:lstStyle/>
        <a:p>
          <a:endParaRPr lang="en-US"/>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2542" custLinFactNeighborY="-45654"/>
      <dgm:spPr/>
    </dgm:pt>
    <dgm:pt modelId="{2B82AE05-DF77-44B0-9BF1-C70DB1B4AE94}" type="pres">
      <dgm:prSet presAssocID="{ADAE24FD-7557-4B1E-94C1-A2A127248079}" presName="Child" presStyleLbl="revTx" presStyleIdx="2" presStyleCnt="4" custScaleY="47882" custLinFactNeighborX="348" custLinFactNeighborY="-21431">
        <dgm:presLayoutVars>
          <dgm:chMax val="0"/>
          <dgm:chPref val="0"/>
          <dgm:bulletEnabled val="1"/>
        </dgm:presLayoutVars>
      </dgm:prSet>
      <dgm:spPr/>
      <dgm:t>
        <a:bodyPr/>
        <a:lstStyle/>
        <a:p>
          <a:endParaRPr lang="en-US"/>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4492" custLinFactNeighborY="188932"/>
      <dgm:spPr/>
    </dgm:pt>
    <dgm:pt modelId="{8739EDEE-0C6D-41C1-B3D6-B12F403AEA20}" type="pres">
      <dgm:prSet presAssocID="{CB114ADB-2DA9-459F-B439-0B4EF6AC8859}" presName="Child" presStyleLbl="revTx" presStyleIdx="3" presStyleCnt="4" custLinFactNeighborX="72" custLinFactNeighborY="30201">
        <dgm:presLayoutVars>
          <dgm:chMax val="0"/>
          <dgm:chPref val="0"/>
          <dgm:bulletEnabled val="1"/>
        </dgm:presLayoutVars>
      </dgm:prSet>
      <dgm:spPr/>
      <dgm:t>
        <a:bodyPr/>
        <a:lstStyle/>
        <a:p>
          <a:endParaRPr lang="en-US"/>
        </a:p>
      </dgm:t>
    </dgm:pt>
  </dgm:ptLst>
  <dgm:cxnLst>
    <dgm:cxn modelId="{868D34FD-AD80-4041-8802-BFFEC440F547}" srcId="{88740C77-895D-42D8-B3EF-430ADAF46149}" destId="{ADAE24FD-7557-4B1E-94C1-A2A127248079}" srcOrd="1" destOrd="0" parTransId="{26B7BC2F-B73E-41DC-B60C-B36219F88754}" sibTransId="{E3AD21E3-C0D4-48F3-B59B-CEE3C9E74BE9}"/>
    <dgm:cxn modelId="{C8A4A62B-5269-4BEA-83EB-2C9F57FE766A}" srcId="{88740C77-895D-42D8-B3EF-430ADAF46149}" destId="{E3DCEF49-313F-4699-A5BD-A45E6EA93B04}" srcOrd="0" destOrd="0" parTransId="{1AD5BFE1-B548-4ABE-9584-125C35C4354F}" sibTransId="{1FF2085E-DE02-40A1-A5B8-CA7EBC4BDDDE}"/>
    <dgm:cxn modelId="{C717B8F4-6F35-4484-822D-BDDE4F7A3003}" type="presOf" srcId="{92ACD2C3-BD5C-4008-88EA-5911AE17F148}" destId="{215491ED-19A0-42C6-A01C-9E1C92BAEF05}" srcOrd="0" destOrd="0" presId="urn:microsoft.com/office/officeart/2008/layout/SquareAccentList"/>
    <dgm:cxn modelId="{3AC66983-1962-488B-B7F7-0D52C01C4FA3}" srcId="{88740C77-895D-42D8-B3EF-430ADAF46149}" destId="{CB114ADB-2DA9-459F-B439-0B4EF6AC8859}" srcOrd="2" destOrd="0" parTransId="{D844CCE3-AC5D-4219-8C31-3B4855BA8B35}" sibTransId="{0BAA1AB2-AE4B-4CAD-A332-D8937D229AB4}"/>
    <dgm:cxn modelId="{23DB0D86-DA61-4E74-84FD-3B4233E632C6}" type="presOf" srcId="{CB114ADB-2DA9-459F-B439-0B4EF6AC8859}" destId="{8739EDEE-0C6D-41C1-B3D6-B12F403AEA20}" srcOrd="0" destOrd="0" presId="urn:microsoft.com/office/officeart/2008/layout/SquareAccentList"/>
    <dgm:cxn modelId="{E997921A-5057-46F0-BCC4-33CEEDF0AF92}" srcId="{92ACD2C3-BD5C-4008-88EA-5911AE17F148}" destId="{88740C77-895D-42D8-B3EF-430ADAF46149}" srcOrd="0" destOrd="0" parTransId="{2C431BE6-C445-40C2-93F8-8A26CD601D21}" sibTransId="{1EE45BBF-E7C6-43C0-B880-B29989E24B4F}"/>
    <dgm:cxn modelId="{B6BFE607-32FA-480B-A5CF-49E748235FB7}" type="presOf" srcId="{ADAE24FD-7557-4B1E-94C1-A2A127248079}" destId="{2B82AE05-DF77-44B0-9BF1-C70DB1B4AE94}" srcOrd="0" destOrd="0" presId="urn:microsoft.com/office/officeart/2008/layout/SquareAccentList"/>
    <dgm:cxn modelId="{76256A45-BFE1-4D92-9813-867631D20C60}" type="presOf" srcId="{E3DCEF49-313F-4699-A5BD-A45E6EA93B04}" destId="{7963D9AE-C10E-4A09-A840-77D7765760A9}" srcOrd="0" destOrd="0" presId="urn:microsoft.com/office/officeart/2008/layout/SquareAccentList"/>
    <dgm:cxn modelId="{8878413C-BDED-4D85-B455-CB071B7DBAE1}" type="presOf" srcId="{88740C77-895D-42D8-B3EF-430ADAF46149}" destId="{83E2F1B1-D9BC-4A21-B205-36D64456C66F}" srcOrd="0" destOrd="0" presId="urn:microsoft.com/office/officeart/2008/layout/SquareAccentList"/>
    <dgm:cxn modelId="{D4068409-40D4-4218-8722-62C21345C93C}" type="presParOf" srcId="{215491ED-19A0-42C6-A01C-9E1C92BAEF05}" destId="{0CF98520-F1E6-4759-80A4-34B47777ABED}" srcOrd="0" destOrd="0" presId="urn:microsoft.com/office/officeart/2008/layout/SquareAccentList"/>
    <dgm:cxn modelId="{58E5338D-156D-43FC-BD95-2364A4BB2234}" type="presParOf" srcId="{0CF98520-F1E6-4759-80A4-34B47777ABED}" destId="{5AE4EFE7-B1A0-4D3E-BD86-4E33EF8A3FA3}" srcOrd="0" destOrd="0" presId="urn:microsoft.com/office/officeart/2008/layout/SquareAccentList"/>
    <dgm:cxn modelId="{EBFC26AB-FFB9-432A-B708-F25E00DB0A69}" type="presParOf" srcId="{5AE4EFE7-B1A0-4D3E-BD86-4E33EF8A3FA3}" destId="{95C37435-814A-4F4E-9006-F025BC8859EB}" srcOrd="0" destOrd="0" presId="urn:microsoft.com/office/officeart/2008/layout/SquareAccentList"/>
    <dgm:cxn modelId="{449DE018-654A-4019-89E7-2B5F06116BB8}" type="presParOf" srcId="{5AE4EFE7-B1A0-4D3E-BD86-4E33EF8A3FA3}" destId="{7624EF81-BC71-4872-84A6-D26D8912F349}" srcOrd="1" destOrd="0" presId="urn:microsoft.com/office/officeart/2008/layout/SquareAccentList"/>
    <dgm:cxn modelId="{B0C9077A-15E7-464F-BE9A-950999EA8CDC}" type="presParOf" srcId="{5AE4EFE7-B1A0-4D3E-BD86-4E33EF8A3FA3}" destId="{83E2F1B1-D9BC-4A21-B205-36D64456C66F}" srcOrd="2" destOrd="0" presId="urn:microsoft.com/office/officeart/2008/layout/SquareAccentList"/>
    <dgm:cxn modelId="{4526A7E4-498B-478B-BFEA-09238C3B17AE}" type="presParOf" srcId="{0CF98520-F1E6-4759-80A4-34B47777ABED}" destId="{E9405A42-50D4-459A-9285-7982BA6DB20E}" srcOrd="1" destOrd="0" presId="urn:microsoft.com/office/officeart/2008/layout/SquareAccentList"/>
    <dgm:cxn modelId="{15010758-6DB9-4B48-A803-8B630C79863D}" type="presParOf" srcId="{E9405A42-50D4-459A-9285-7982BA6DB20E}" destId="{0F2C0199-2CAF-4AD2-B5BB-38442AE633C2}" srcOrd="0" destOrd="0" presId="urn:microsoft.com/office/officeart/2008/layout/SquareAccentList"/>
    <dgm:cxn modelId="{D1AEE335-F006-4C0A-A77A-EADBCD5BF2D7}" type="presParOf" srcId="{0F2C0199-2CAF-4AD2-B5BB-38442AE633C2}" destId="{309095D6-7E81-47AB-8465-728FB8EDF3A5}" srcOrd="0" destOrd="0" presId="urn:microsoft.com/office/officeart/2008/layout/SquareAccentList"/>
    <dgm:cxn modelId="{68980BF1-9499-49EC-91C3-ABA3C8CD0B1E}" type="presParOf" srcId="{0F2C0199-2CAF-4AD2-B5BB-38442AE633C2}" destId="{7963D9AE-C10E-4A09-A840-77D7765760A9}" srcOrd="1" destOrd="0" presId="urn:microsoft.com/office/officeart/2008/layout/SquareAccentList"/>
    <dgm:cxn modelId="{B8A38EEF-FE21-4DEA-99DD-84F51AD1F372}" type="presParOf" srcId="{E9405A42-50D4-459A-9285-7982BA6DB20E}" destId="{D4D9730A-3442-418F-BF39-1B07F224F093}" srcOrd="1" destOrd="0" presId="urn:microsoft.com/office/officeart/2008/layout/SquareAccentList"/>
    <dgm:cxn modelId="{CD92EBD6-E2D3-4139-85DD-3A37719ED012}" type="presParOf" srcId="{D4D9730A-3442-418F-BF39-1B07F224F093}" destId="{D41F0B5F-A0EA-49DB-B8AB-7180D4885159}" srcOrd="0" destOrd="0" presId="urn:microsoft.com/office/officeart/2008/layout/SquareAccentList"/>
    <dgm:cxn modelId="{192FADAC-62F3-478F-8CC7-76F665D358E8}" type="presParOf" srcId="{D4D9730A-3442-418F-BF39-1B07F224F093}" destId="{2B82AE05-DF77-44B0-9BF1-C70DB1B4AE94}" srcOrd="1" destOrd="0" presId="urn:microsoft.com/office/officeart/2008/layout/SquareAccentList"/>
    <dgm:cxn modelId="{5C1F0F8C-6708-45A4-85E7-0FFAE44002C8}" type="presParOf" srcId="{E9405A42-50D4-459A-9285-7982BA6DB20E}" destId="{ECBBC0CA-2C47-479E-B9E9-57FF4462AFA8}" srcOrd="2" destOrd="0" presId="urn:microsoft.com/office/officeart/2008/layout/SquareAccentList"/>
    <dgm:cxn modelId="{3FC469F8-AFE0-4A6B-A5DF-5CB35AEBC195}" type="presParOf" srcId="{ECBBC0CA-2C47-479E-B9E9-57FF4462AFA8}" destId="{C731FBEA-1FBE-485D-B81F-EB459A711EBC}" srcOrd="0" destOrd="0" presId="urn:microsoft.com/office/officeart/2008/layout/SquareAccentList"/>
    <dgm:cxn modelId="{0AD16558-5BF3-41F0-8A5B-C4EA5484DF26}"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C965-53BB-40F7-A957-B1084C8C233E}">
      <dsp:nvSpPr>
        <dsp:cNvPr id="0" name=""/>
        <dsp:cNvSpPr/>
      </dsp:nvSpPr>
      <dsp:spPr>
        <a:xfrm>
          <a:off x="1662057" y="623"/>
          <a:ext cx="2493086" cy="2433572"/>
        </a:xfrm>
        <a:prstGeom prst="rightArrow">
          <a:avLst>
            <a:gd name="adj1" fmla="val 75000"/>
            <a:gd name="adj2" fmla="val 50000"/>
          </a:avLst>
        </a:prstGeom>
        <a:solidFill>
          <a:schemeClr val="bg1">
            <a:alpha val="90000"/>
          </a:schemeClr>
        </a:solidFill>
        <a:ln w="25400" cap="flat" cmpd="sng" algn="ctr">
          <a:solidFill>
            <a:srgbClr val="0070C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a:t>Section 27, To provide adequate social security nets to protect vulnerable workers</a:t>
          </a:r>
        </a:p>
      </dsp:txBody>
      <dsp:txXfrm>
        <a:off x="1662057" y="304820"/>
        <a:ext cx="1580497" cy="1825179"/>
      </dsp:txXfrm>
    </dsp:sp>
    <dsp:sp modelId="{F66D8010-5826-488E-BF8A-B7D4DE5EBEAF}">
      <dsp:nvSpPr>
        <dsp:cNvPr id="0" name=""/>
        <dsp:cNvSpPr/>
      </dsp:nvSpPr>
      <dsp:spPr>
        <a:xfrm>
          <a:off x="0" y="623"/>
          <a:ext cx="1662057" cy="243357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A" sz="1200" kern="1200" dirty="0">
              <a:solidFill>
                <a:schemeClr val="tx1"/>
              </a:solidFill>
            </a:rPr>
            <a:t>THE CONSTITUTIONAL MANDATE OF THE DOL-UIF</a:t>
          </a:r>
        </a:p>
      </dsp:txBody>
      <dsp:txXfrm>
        <a:off x="81135" y="81758"/>
        <a:ext cx="1499787" cy="2271302"/>
      </dsp:txXfrm>
    </dsp:sp>
    <dsp:sp modelId="{2994C454-650E-4A5D-BBD7-141C94116C19}">
      <dsp:nvSpPr>
        <dsp:cNvPr id="0" name=""/>
        <dsp:cNvSpPr/>
      </dsp:nvSpPr>
      <dsp:spPr>
        <a:xfrm>
          <a:off x="1662057" y="2677553"/>
          <a:ext cx="2493086" cy="2433572"/>
        </a:xfrm>
        <a:prstGeom prst="rightArrow">
          <a:avLst>
            <a:gd name="adj1" fmla="val 75000"/>
            <a:gd name="adj2" fmla="val 50000"/>
          </a:avLst>
        </a:prstGeom>
        <a:solidFill>
          <a:schemeClr val="bg1">
            <a:alpha val="90000"/>
          </a:scheme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just" defTabSz="533400">
            <a:lnSpc>
              <a:spcPct val="90000"/>
            </a:lnSpc>
            <a:spcBef>
              <a:spcPct val="0"/>
            </a:spcBef>
            <a:spcAft>
              <a:spcPct val="15000"/>
            </a:spcAft>
            <a:buChar char="••"/>
          </a:pPr>
          <a:r>
            <a:rPr lang="en-ZA" sz="1200" kern="1200" dirty="0"/>
            <a:t>Creation of decent employment</a:t>
          </a:r>
        </a:p>
        <a:p>
          <a:pPr marL="114300" lvl="1" indent="-114300" algn="just" defTabSz="533400">
            <a:lnSpc>
              <a:spcPct val="90000"/>
            </a:lnSpc>
            <a:spcBef>
              <a:spcPct val="0"/>
            </a:spcBef>
            <a:spcAft>
              <a:spcPct val="15000"/>
            </a:spcAft>
            <a:buChar char="••"/>
          </a:pPr>
          <a:r>
            <a:rPr lang="en-ZA" sz="1200" kern="1200" dirty="0"/>
            <a:t>Providing adequate social safety nets to protect vulnerable workers</a:t>
          </a:r>
        </a:p>
        <a:p>
          <a:pPr marL="171450" lvl="1" indent="-171450" algn="l" defTabSz="711200">
            <a:lnSpc>
              <a:spcPct val="90000"/>
            </a:lnSpc>
            <a:spcBef>
              <a:spcPct val="0"/>
            </a:spcBef>
            <a:spcAft>
              <a:spcPct val="15000"/>
            </a:spcAft>
            <a:buChar char="••"/>
          </a:pPr>
          <a:endParaRPr lang="en-ZA" sz="1600" kern="1200" dirty="0"/>
        </a:p>
      </dsp:txBody>
      <dsp:txXfrm>
        <a:off x="1662057" y="2981750"/>
        <a:ext cx="1580497" cy="1825179"/>
      </dsp:txXfrm>
    </dsp:sp>
    <dsp:sp modelId="{9FBF209D-9522-4964-9C90-92AE06671619}">
      <dsp:nvSpPr>
        <dsp:cNvPr id="0" name=""/>
        <dsp:cNvSpPr/>
      </dsp:nvSpPr>
      <dsp:spPr>
        <a:xfrm>
          <a:off x="0" y="2677553"/>
          <a:ext cx="1662057" cy="2433572"/>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a:solidFill>
                <a:schemeClr val="tx1"/>
              </a:solidFill>
            </a:rPr>
            <a:t>THE POLICY MANDATE OF THE DOL -UIF</a:t>
          </a:r>
        </a:p>
      </dsp:txBody>
      <dsp:txXfrm>
        <a:off x="81135" y="2758688"/>
        <a:ext cx="1499787" cy="227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28F6F-3BDB-4EDE-8ED6-1E85E499D5D3}">
      <dsp:nvSpPr>
        <dsp:cNvPr id="0" name=""/>
        <dsp:cNvSpPr/>
      </dsp:nvSpPr>
      <dsp:spPr>
        <a:xfrm>
          <a:off x="0" y="0"/>
          <a:ext cx="7210697" cy="1937115"/>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ZA" sz="1700" kern="1200" dirty="0"/>
        </a:p>
        <a:p>
          <a:pPr lvl="0" algn="just" defTabSz="755650">
            <a:lnSpc>
              <a:spcPct val="90000"/>
            </a:lnSpc>
            <a:spcBef>
              <a:spcPct val="0"/>
            </a:spcBef>
            <a:spcAft>
              <a:spcPct val="35000"/>
            </a:spcAft>
          </a:pPr>
          <a:endParaRPr lang="en-ZA" sz="1200" kern="1200" dirty="0"/>
        </a:p>
        <a:p>
          <a:pPr lvl="0" algn="ctr" defTabSz="755650">
            <a:lnSpc>
              <a:spcPct val="90000"/>
            </a:lnSpc>
            <a:spcBef>
              <a:spcPct val="0"/>
            </a:spcBef>
            <a:spcAft>
              <a:spcPct val="35000"/>
            </a:spcAft>
          </a:pPr>
          <a:endParaRPr lang="en-ZA" sz="1800" b="1" kern="1200" dirty="0"/>
        </a:p>
        <a:p>
          <a:pPr lvl="0" algn="ctr" defTabSz="755650">
            <a:lnSpc>
              <a:spcPct val="90000"/>
            </a:lnSpc>
            <a:spcBef>
              <a:spcPct val="0"/>
            </a:spcBef>
            <a:spcAft>
              <a:spcPct val="35000"/>
            </a:spcAft>
          </a:pPr>
          <a:r>
            <a:rPr lang="en-ZA" sz="1800" b="1" kern="1200" dirty="0"/>
            <a:t>Unemployment Insurance Act </a:t>
          </a:r>
        </a:p>
        <a:p>
          <a:pPr lvl="0" algn="ctr" defTabSz="755650">
            <a:lnSpc>
              <a:spcPct val="90000"/>
            </a:lnSpc>
            <a:spcBef>
              <a:spcPct val="0"/>
            </a:spcBef>
            <a:spcAft>
              <a:spcPct val="35000"/>
            </a:spcAft>
          </a:pPr>
          <a:r>
            <a:rPr lang="en-ZA" sz="1800" b="1" kern="1200" dirty="0"/>
            <a:t>Purpose</a:t>
          </a:r>
        </a:p>
        <a:p>
          <a:pPr lvl="0" algn="just" defTabSz="755650">
            <a:lnSpc>
              <a:spcPct val="90000"/>
            </a:lnSpc>
            <a:spcBef>
              <a:spcPct val="0"/>
            </a:spcBef>
            <a:spcAft>
              <a:spcPct val="35000"/>
            </a:spcAft>
          </a:pPr>
          <a:r>
            <a:rPr lang="en-ZA" sz="1400" kern="1200" dirty="0"/>
            <a:t>To establish UIF to which employers and employees contribute; and from which employees who become unemployed or their beneficiaries, as the case may be , are entitled to benefits and in so doing to alleviate the harmful economic and social effects of unemployment</a:t>
          </a:r>
        </a:p>
        <a:p>
          <a:pPr lvl="0" algn="just" defTabSz="755650">
            <a:lnSpc>
              <a:spcPct val="90000"/>
            </a:lnSpc>
            <a:spcBef>
              <a:spcPct val="0"/>
            </a:spcBef>
            <a:spcAft>
              <a:spcPct val="35000"/>
            </a:spcAft>
          </a:pPr>
          <a:endParaRPr lang="en-ZA" sz="1200" kern="1200" dirty="0"/>
        </a:p>
        <a:p>
          <a:pPr lvl="0" algn="just" defTabSz="755650">
            <a:lnSpc>
              <a:spcPct val="90000"/>
            </a:lnSpc>
            <a:spcBef>
              <a:spcPct val="0"/>
            </a:spcBef>
            <a:spcAft>
              <a:spcPct val="35000"/>
            </a:spcAft>
          </a:pPr>
          <a:endParaRPr lang="en-ZA" sz="1200" kern="1200" dirty="0"/>
        </a:p>
        <a:p>
          <a:pPr lvl="0" algn="just" defTabSz="755650">
            <a:lnSpc>
              <a:spcPct val="90000"/>
            </a:lnSpc>
            <a:spcBef>
              <a:spcPct val="0"/>
            </a:spcBef>
            <a:spcAft>
              <a:spcPct val="35000"/>
            </a:spcAft>
          </a:pPr>
          <a:endParaRPr lang="en-ZA" sz="1200" kern="1200" dirty="0"/>
        </a:p>
        <a:p>
          <a:pPr lvl="0" algn="just" defTabSz="755650">
            <a:lnSpc>
              <a:spcPct val="90000"/>
            </a:lnSpc>
            <a:spcBef>
              <a:spcPct val="0"/>
            </a:spcBef>
            <a:spcAft>
              <a:spcPct val="35000"/>
            </a:spcAft>
          </a:pPr>
          <a:endParaRPr lang="en-ZA" sz="1200" kern="1200" dirty="0"/>
        </a:p>
      </dsp:txBody>
      <dsp:txXfrm>
        <a:off x="0" y="0"/>
        <a:ext cx="7210697" cy="1937115"/>
      </dsp:txXfrm>
    </dsp:sp>
    <dsp:sp modelId="{4350C92C-7006-418C-A4C8-E8D5D72EFB16}">
      <dsp:nvSpPr>
        <dsp:cNvPr id="0" name=""/>
        <dsp:cNvSpPr/>
      </dsp:nvSpPr>
      <dsp:spPr>
        <a:xfrm>
          <a:off x="0" y="1930523"/>
          <a:ext cx="7210697" cy="2963386"/>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t>Application of the Act</a:t>
          </a:r>
        </a:p>
        <a:p>
          <a:pPr lvl="0" algn="ctr" defTabSz="800100">
            <a:lnSpc>
              <a:spcPct val="90000"/>
            </a:lnSpc>
            <a:spcBef>
              <a:spcPct val="0"/>
            </a:spcBef>
            <a:spcAft>
              <a:spcPct val="35000"/>
            </a:spcAft>
          </a:pPr>
          <a:endParaRPr lang="en-ZA" sz="900" kern="1200" dirty="0"/>
        </a:p>
        <a:p>
          <a:pPr lvl="0" algn="just" defTabSz="800100">
            <a:lnSpc>
              <a:spcPct val="90000"/>
            </a:lnSpc>
            <a:spcBef>
              <a:spcPct val="0"/>
            </a:spcBef>
            <a:spcAft>
              <a:spcPct val="35000"/>
            </a:spcAft>
          </a:pPr>
          <a:r>
            <a:rPr lang="en-ZA" sz="1400" kern="1200" dirty="0"/>
            <a:t>The Fund must be used for  the:</a:t>
          </a:r>
        </a:p>
        <a:p>
          <a:pPr lvl="0" algn="just" defTabSz="800100">
            <a:lnSpc>
              <a:spcPct val="90000"/>
            </a:lnSpc>
            <a:spcBef>
              <a:spcPct val="0"/>
            </a:spcBef>
            <a:spcAft>
              <a:spcPct val="35000"/>
            </a:spcAft>
          </a:pPr>
          <a:r>
            <a:rPr lang="en-ZA" sz="1400" kern="1200" dirty="0"/>
            <a:t>1. Payment of benefit in terms of this Act</a:t>
          </a:r>
        </a:p>
        <a:p>
          <a:pPr lvl="0" algn="just" defTabSz="800100">
            <a:lnSpc>
              <a:spcPct val="90000"/>
            </a:lnSpc>
            <a:spcBef>
              <a:spcPct val="0"/>
            </a:spcBef>
            <a:spcAft>
              <a:spcPct val="35000"/>
            </a:spcAft>
          </a:pPr>
          <a:r>
            <a:rPr lang="en-ZA" sz="1400" kern="1200" dirty="0"/>
            <a:t>2. Reimbursement of excess    contributions to  employers</a:t>
          </a:r>
        </a:p>
        <a:p>
          <a:pPr lvl="0" algn="just" defTabSz="800100">
            <a:lnSpc>
              <a:spcPct val="90000"/>
            </a:lnSpc>
            <a:spcBef>
              <a:spcPct val="0"/>
            </a:spcBef>
            <a:spcAft>
              <a:spcPct val="35000"/>
            </a:spcAft>
          </a:pPr>
          <a:r>
            <a:rPr lang="en-ZA" sz="1400" kern="1200" dirty="0"/>
            <a:t>3. Payment of  -</a:t>
          </a:r>
        </a:p>
        <a:p>
          <a:pPr lvl="0" algn="just" defTabSz="800100">
            <a:lnSpc>
              <a:spcPct val="90000"/>
            </a:lnSpc>
            <a:spcBef>
              <a:spcPct val="0"/>
            </a:spcBef>
            <a:spcAft>
              <a:spcPct val="35000"/>
            </a:spcAft>
          </a:pPr>
          <a:r>
            <a:rPr lang="en-ZA" sz="1400" kern="1200" dirty="0"/>
            <a:t>i. remuneration &amp;   allowances to members of   the UI Board and its  committees and</a:t>
          </a:r>
        </a:p>
        <a:p>
          <a:pPr lvl="0" algn="just" defTabSz="800100">
            <a:lnSpc>
              <a:spcPct val="90000"/>
            </a:lnSpc>
            <a:spcBef>
              <a:spcPct val="0"/>
            </a:spcBef>
            <a:spcAft>
              <a:spcPct val="35000"/>
            </a:spcAft>
          </a:pPr>
          <a:r>
            <a:rPr lang="en-ZA" sz="1400" kern="1200" dirty="0"/>
            <a:t>ii. any other expenditure   reasonably incurred and  relating to the application of   this ACT</a:t>
          </a:r>
        </a:p>
        <a:p>
          <a:pPr lvl="0" algn="ctr" defTabSz="800100">
            <a:lnSpc>
              <a:spcPct val="90000"/>
            </a:lnSpc>
            <a:spcBef>
              <a:spcPct val="0"/>
            </a:spcBef>
            <a:spcAft>
              <a:spcPct val="35000"/>
            </a:spcAft>
          </a:pPr>
          <a:endParaRPr lang="en-ZA" sz="1400" kern="1200" dirty="0"/>
        </a:p>
      </dsp:txBody>
      <dsp:txXfrm>
        <a:off x="0" y="1930523"/>
        <a:ext cx="7210697" cy="2963386"/>
      </dsp:txXfrm>
    </dsp:sp>
    <dsp:sp modelId="{46B38873-7E91-499F-A68B-57D2F084960D}">
      <dsp:nvSpPr>
        <dsp:cNvPr id="0" name=""/>
        <dsp:cNvSpPr/>
      </dsp:nvSpPr>
      <dsp:spPr>
        <a:xfrm>
          <a:off x="0" y="4969072"/>
          <a:ext cx="7210697" cy="36717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E1850-BAF5-40D0-B53D-2F4E54584F4C}">
      <dsp:nvSpPr>
        <dsp:cNvPr id="0" name=""/>
        <dsp:cNvSpPr/>
      </dsp:nvSpPr>
      <dsp:spPr>
        <a:xfrm>
          <a:off x="1613021" y="174872"/>
          <a:ext cx="3698119" cy="1968161"/>
        </a:xfrm>
        <a:prstGeom prst="rightArrow">
          <a:avLst>
            <a:gd name="adj1" fmla="val 75000"/>
            <a:gd name="adj2" fmla="val 50000"/>
          </a:avLst>
        </a:prstGeom>
        <a:solidFill>
          <a:srgbClr val="0070C0">
            <a:alpha val="90000"/>
          </a:srgb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endParaRPr lang="en-ZA" sz="1200" kern="1200" dirty="0"/>
        </a:p>
        <a:p>
          <a:pPr marL="114300" lvl="1" indent="-114300" algn="just" defTabSz="533400">
            <a:lnSpc>
              <a:spcPct val="90000"/>
            </a:lnSpc>
            <a:spcBef>
              <a:spcPct val="0"/>
            </a:spcBef>
            <a:spcAft>
              <a:spcPct val="15000"/>
            </a:spcAft>
            <a:buChar char="••"/>
          </a:pPr>
          <a:endParaRPr lang="en-ZA" sz="1200" kern="1200" dirty="0"/>
        </a:p>
        <a:p>
          <a:pPr marL="114300" lvl="1" indent="-114300" algn="just" defTabSz="622300">
            <a:lnSpc>
              <a:spcPct val="90000"/>
            </a:lnSpc>
            <a:spcBef>
              <a:spcPct val="0"/>
            </a:spcBef>
            <a:spcAft>
              <a:spcPct val="15000"/>
            </a:spcAft>
            <a:buChar char="••"/>
          </a:pPr>
          <a:r>
            <a:rPr lang="en-ZA" sz="1400" kern="1200" dirty="0"/>
            <a:t>A caring, accessible and customer centric UIF that contributes towards poverty alleviation.</a:t>
          </a:r>
        </a:p>
        <a:p>
          <a:pPr marL="114300" lvl="1" indent="-114300" algn="l" defTabSz="622300">
            <a:lnSpc>
              <a:spcPct val="90000"/>
            </a:lnSpc>
            <a:spcBef>
              <a:spcPct val="0"/>
            </a:spcBef>
            <a:spcAft>
              <a:spcPct val="15000"/>
            </a:spcAft>
            <a:buChar char="••"/>
          </a:pPr>
          <a:endParaRPr lang="en-ZA" sz="1400" kern="1200" dirty="0"/>
        </a:p>
      </dsp:txBody>
      <dsp:txXfrm>
        <a:off x="1613021" y="420892"/>
        <a:ext cx="2960059" cy="1476121"/>
      </dsp:txXfrm>
    </dsp:sp>
    <dsp:sp modelId="{B13FCCB6-D8C4-4E8E-875D-04DC498322DD}">
      <dsp:nvSpPr>
        <dsp:cNvPr id="0" name=""/>
        <dsp:cNvSpPr/>
      </dsp:nvSpPr>
      <dsp:spPr>
        <a:xfrm>
          <a:off x="5" y="4023"/>
          <a:ext cx="1613016" cy="2309860"/>
        </a:xfrm>
        <a:prstGeom prst="roundRect">
          <a:avLst/>
        </a:prstGeom>
        <a:solidFill>
          <a:schemeClr val="bg1"/>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a:solidFill>
                <a:schemeClr val="tx1"/>
              </a:solidFill>
            </a:rPr>
            <a:t>VISION</a:t>
          </a:r>
        </a:p>
      </dsp:txBody>
      <dsp:txXfrm>
        <a:off x="78746" y="82764"/>
        <a:ext cx="1455534" cy="2152378"/>
      </dsp:txXfrm>
    </dsp:sp>
    <dsp:sp modelId="{6688B4AF-6AA6-4D8E-932F-CD25171C8CAB}">
      <dsp:nvSpPr>
        <dsp:cNvPr id="0" name=""/>
        <dsp:cNvSpPr/>
      </dsp:nvSpPr>
      <dsp:spPr>
        <a:xfrm>
          <a:off x="1585090" y="2582256"/>
          <a:ext cx="3342007" cy="2643495"/>
        </a:xfrm>
        <a:prstGeom prst="rightArrow">
          <a:avLst>
            <a:gd name="adj1" fmla="val 75000"/>
            <a:gd name="adj2" fmla="val 50000"/>
          </a:avLst>
        </a:prstGeom>
        <a:solidFill>
          <a:srgbClr val="FF0000">
            <a:alpha val="90000"/>
          </a:srgbClr>
        </a:solidFill>
        <a:ln w="25400" cap="flat" cmpd="sng" algn="ctr">
          <a:solidFill>
            <a:srgbClr val="FF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533400">
            <a:lnSpc>
              <a:spcPct val="90000"/>
            </a:lnSpc>
            <a:spcBef>
              <a:spcPct val="0"/>
            </a:spcBef>
            <a:spcAft>
              <a:spcPct val="15000"/>
            </a:spcAft>
            <a:buChar char="••"/>
          </a:pPr>
          <a:endParaRPr lang="en-ZA" sz="1200" kern="1200" dirty="0"/>
        </a:p>
        <a:p>
          <a:pPr marL="114300" lvl="1" indent="-114300" algn="l" defTabSz="622300">
            <a:lnSpc>
              <a:spcPct val="90000"/>
            </a:lnSpc>
            <a:spcBef>
              <a:spcPct val="0"/>
            </a:spcBef>
            <a:spcAft>
              <a:spcPct val="15000"/>
            </a:spcAft>
            <a:buChar char="••"/>
          </a:pPr>
          <a:r>
            <a:rPr lang="en-ZA" sz="1400" kern="1200" dirty="0"/>
            <a:t>Through multiple channels, we will deliver both financial and social relief, to the right person, at the right time, every time, ensuring high client satisfaction</a:t>
          </a:r>
        </a:p>
        <a:p>
          <a:pPr marL="114300" lvl="1" indent="-114300" algn="l" defTabSz="533400">
            <a:lnSpc>
              <a:spcPct val="90000"/>
            </a:lnSpc>
            <a:spcBef>
              <a:spcPct val="0"/>
            </a:spcBef>
            <a:spcAft>
              <a:spcPct val="15000"/>
            </a:spcAft>
            <a:buChar char="••"/>
          </a:pPr>
          <a:endParaRPr lang="en-ZA" sz="1200" kern="1200" dirty="0"/>
        </a:p>
      </dsp:txBody>
      <dsp:txXfrm>
        <a:off x="1585090" y="2912693"/>
        <a:ext cx="2350696" cy="1982621"/>
      </dsp:txXfrm>
    </dsp:sp>
    <dsp:sp modelId="{7C3F0D60-2079-4977-8666-951D1D7CC094}">
      <dsp:nvSpPr>
        <dsp:cNvPr id="0" name=""/>
        <dsp:cNvSpPr/>
      </dsp:nvSpPr>
      <dsp:spPr>
        <a:xfrm>
          <a:off x="0" y="2582256"/>
          <a:ext cx="1679299" cy="2643495"/>
        </a:xfrm>
        <a:prstGeom prst="roundRect">
          <a:avLst/>
        </a:prstGeom>
        <a:solidFill>
          <a:schemeClr val="bg1"/>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ZA" sz="2800" kern="1200" dirty="0">
              <a:solidFill>
                <a:schemeClr val="tx1"/>
              </a:solidFill>
            </a:rPr>
            <a:t>MISSION</a:t>
          </a:r>
        </a:p>
      </dsp:txBody>
      <dsp:txXfrm>
        <a:off x="81977" y="2664233"/>
        <a:ext cx="1515345" cy="2479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C769-8EEF-4C08-AC9A-93276F34EFB5}">
      <dsp:nvSpPr>
        <dsp:cNvPr id="0" name=""/>
        <dsp:cNvSpPr/>
      </dsp:nvSpPr>
      <dsp:spPr>
        <a:xfrm>
          <a:off x="1746293" y="1221791"/>
          <a:ext cx="2922404" cy="2922404"/>
        </a:xfrm>
        <a:prstGeom prst="ellipse">
          <a:avLst/>
        </a:prstGeom>
        <a:solidFill>
          <a:srgbClr val="FF0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THE GLUE THAT HOLDS US TOGETHER</a:t>
          </a:r>
        </a:p>
      </dsp:txBody>
      <dsp:txXfrm>
        <a:off x="2174269" y="1649767"/>
        <a:ext cx="2066452" cy="2066452"/>
      </dsp:txXfrm>
    </dsp:sp>
    <dsp:sp modelId="{F08F106E-7594-4A87-81D5-08D144B01B4C}">
      <dsp:nvSpPr>
        <dsp:cNvPr id="0" name=""/>
        <dsp:cNvSpPr/>
      </dsp:nvSpPr>
      <dsp:spPr>
        <a:xfrm>
          <a:off x="2359910" y="48161"/>
          <a:ext cx="1695169"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Transparency</a:t>
          </a:r>
        </a:p>
        <a:p>
          <a:pPr lvl="0" algn="ctr" defTabSz="533400">
            <a:lnSpc>
              <a:spcPct val="90000"/>
            </a:lnSpc>
            <a:spcBef>
              <a:spcPct val="0"/>
            </a:spcBef>
            <a:spcAft>
              <a:spcPct val="35000"/>
            </a:spcAft>
          </a:pPr>
          <a:r>
            <a:rPr lang="en-ZA" sz="1200" kern="1200" dirty="0"/>
            <a:t>Open to all stakeholders</a:t>
          </a:r>
        </a:p>
      </dsp:txBody>
      <dsp:txXfrm>
        <a:off x="2608162" y="262149"/>
        <a:ext cx="1198665" cy="1033226"/>
      </dsp:txXfrm>
    </dsp:sp>
    <dsp:sp modelId="{366DBAD5-093C-45F5-BC1D-9BD7F5FB4ACC}">
      <dsp:nvSpPr>
        <dsp:cNvPr id="0" name=""/>
        <dsp:cNvSpPr/>
      </dsp:nvSpPr>
      <dsp:spPr>
        <a:xfrm>
          <a:off x="3985521" y="806794"/>
          <a:ext cx="1882978"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a:t>Mutual respect  </a:t>
          </a:r>
        </a:p>
        <a:p>
          <a:pPr lvl="0" algn="just" defTabSz="533400">
            <a:lnSpc>
              <a:spcPct val="90000"/>
            </a:lnSpc>
            <a:spcBef>
              <a:spcPct val="0"/>
            </a:spcBef>
            <a:spcAft>
              <a:spcPct val="35000"/>
            </a:spcAft>
          </a:pPr>
          <a:r>
            <a:rPr lang="en-ZA" sz="1200" kern="1200" dirty="0"/>
            <a:t>To all colleagues &amp; stakeholders</a:t>
          </a:r>
        </a:p>
      </dsp:txBody>
      <dsp:txXfrm>
        <a:off x="4261277" y="1020782"/>
        <a:ext cx="1331466" cy="1033226"/>
      </dsp:txXfrm>
    </dsp:sp>
    <dsp:sp modelId="{076AA3A6-C0F2-4AA4-A06C-642DB1E27F2A}">
      <dsp:nvSpPr>
        <dsp:cNvPr id="0" name=""/>
        <dsp:cNvSpPr/>
      </dsp:nvSpPr>
      <dsp:spPr>
        <a:xfrm>
          <a:off x="4139385" y="2376123"/>
          <a:ext cx="1849195" cy="1461202"/>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Client-centres services</a:t>
          </a:r>
        </a:p>
        <a:p>
          <a:pPr lvl="0" algn="ctr" defTabSz="533400">
            <a:lnSpc>
              <a:spcPct val="90000"/>
            </a:lnSpc>
            <a:spcBef>
              <a:spcPct val="0"/>
            </a:spcBef>
            <a:spcAft>
              <a:spcPct val="35000"/>
            </a:spcAft>
          </a:pPr>
          <a:r>
            <a:rPr lang="en-ZA" sz="1200" kern="1200" dirty="0"/>
            <a:t> by Providing excellent  &amp; world class service  to all</a:t>
          </a:r>
        </a:p>
      </dsp:txBody>
      <dsp:txXfrm>
        <a:off x="4410193" y="2590111"/>
        <a:ext cx="1307579" cy="1033226"/>
      </dsp:txXfrm>
    </dsp:sp>
    <dsp:sp modelId="{060E153B-7EB3-43A1-93D6-910050D93454}">
      <dsp:nvSpPr>
        <dsp:cNvPr id="0" name=""/>
        <dsp:cNvSpPr/>
      </dsp:nvSpPr>
      <dsp:spPr>
        <a:xfrm>
          <a:off x="3152016" y="3716205"/>
          <a:ext cx="1937553" cy="1461202"/>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Integrity </a:t>
          </a:r>
        </a:p>
        <a:p>
          <a:pPr lvl="0" algn="ctr" defTabSz="533400">
            <a:lnSpc>
              <a:spcPct val="90000"/>
            </a:lnSpc>
            <a:spcBef>
              <a:spcPct val="0"/>
            </a:spcBef>
            <a:spcAft>
              <a:spcPct val="35000"/>
            </a:spcAft>
          </a:pPr>
          <a:r>
            <a:rPr lang="en-ZA" sz="1200" kern="1200" dirty="0"/>
            <a:t>Communicate openly and honestly with relationship based on  trust</a:t>
          </a:r>
        </a:p>
      </dsp:txBody>
      <dsp:txXfrm>
        <a:off x="3435764" y="3930193"/>
        <a:ext cx="1370057" cy="1033226"/>
      </dsp:txXfrm>
    </dsp:sp>
    <dsp:sp modelId="{29EB6C18-4A8A-426D-9C93-2A0388B4EC0D}">
      <dsp:nvSpPr>
        <dsp:cNvPr id="0" name=""/>
        <dsp:cNvSpPr/>
      </dsp:nvSpPr>
      <dsp:spPr>
        <a:xfrm>
          <a:off x="1339574" y="3668044"/>
          <a:ext cx="2083411" cy="1461202"/>
        </a:xfrm>
        <a:prstGeom prst="ellipse">
          <a:avLst/>
        </a:prstGeom>
        <a:solidFill>
          <a:schemeClr val="tx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a:t>Accountability</a:t>
          </a:r>
          <a:r>
            <a:rPr lang="en-ZA" sz="1200" kern="1200" dirty="0"/>
            <a:t> </a:t>
          </a:r>
        </a:p>
        <a:p>
          <a:pPr lvl="0" algn="ctr" defTabSz="533400">
            <a:lnSpc>
              <a:spcPct val="90000"/>
            </a:lnSpc>
            <a:spcBef>
              <a:spcPct val="0"/>
            </a:spcBef>
            <a:spcAft>
              <a:spcPct val="35000"/>
            </a:spcAft>
          </a:pPr>
          <a:r>
            <a:rPr lang="en-ZA" sz="1200" kern="1200" dirty="0"/>
            <a:t>Own up to  our responsibilities in relations to our behaviours &amp; actions</a:t>
          </a:r>
        </a:p>
      </dsp:txBody>
      <dsp:txXfrm>
        <a:off x="1644682" y="3882032"/>
        <a:ext cx="1473195" cy="1033226"/>
      </dsp:txXfrm>
    </dsp:sp>
    <dsp:sp modelId="{DD9A1B63-60A4-4FEF-9BDA-A895848E642F}">
      <dsp:nvSpPr>
        <dsp:cNvPr id="0" name=""/>
        <dsp:cNvSpPr/>
      </dsp:nvSpPr>
      <dsp:spPr>
        <a:xfrm>
          <a:off x="386977" y="2328967"/>
          <a:ext cx="1928070" cy="1461202"/>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a:t>Team Work </a:t>
          </a:r>
        </a:p>
        <a:p>
          <a:pPr lvl="0" algn="just" defTabSz="533400">
            <a:lnSpc>
              <a:spcPct val="90000"/>
            </a:lnSpc>
            <a:spcBef>
              <a:spcPct val="0"/>
            </a:spcBef>
            <a:spcAft>
              <a:spcPct val="35000"/>
            </a:spcAft>
          </a:pPr>
          <a:r>
            <a:rPr lang="en-ZA" sz="1200" kern="1200" dirty="0"/>
            <a:t>Involve each other, work together, seek ideas and share solutions</a:t>
          </a:r>
        </a:p>
      </dsp:txBody>
      <dsp:txXfrm>
        <a:off x="669336" y="2542955"/>
        <a:ext cx="1363352" cy="1033226"/>
      </dsp:txXfrm>
    </dsp:sp>
    <dsp:sp modelId="{3989D15F-B3E4-4A10-ABA8-7DF090E51CF3}">
      <dsp:nvSpPr>
        <dsp:cNvPr id="0" name=""/>
        <dsp:cNvSpPr/>
      </dsp:nvSpPr>
      <dsp:spPr>
        <a:xfrm>
          <a:off x="607104" y="806802"/>
          <a:ext cx="1985203" cy="146120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ZA" sz="6200" kern="1200" dirty="0"/>
        </a:p>
      </dsp:txBody>
      <dsp:txXfrm>
        <a:off x="897830" y="1020790"/>
        <a:ext cx="1403751" cy="10332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CDDF0-AC9C-4D1B-8DAD-E655C5ED831E}">
      <dsp:nvSpPr>
        <dsp:cNvPr id="0" name=""/>
        <dsp:cNvSpPr/>
      </dsp:nvSpPr>
      <dsp:spPr>
        <a:xfrm>
          <a:off x="575535" y="1037783"/>
          <a:ext cx="4250471" cy="178257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a:t> </a:t>
          </a:r>
        </a:p>
        <a:p>
          <a:pPr lvl="0" algn="just" defTabSz="533400">
            <a:lnSpc>
              <a:spcPct val="90000"/>
            </a:lnSpc>
            <a:spcBef>
              <a:spcPct val="0"/>
            </a:spcBef>
            <a:spcAft>
              <a:spcPct val="35000"/>
            </a:spcAft>
          </a:pPr>
          <a:r>
            <a:rPr lang="en-ZA" sz="1200" kern="1200" dirty="0">
              <a:solidFill>
                <a:schemeClr val="tx1"/>
              </a:solidFill>
            </a:rPr>
            <a:t>1. </a:t>
          </a:r>
          <a:r>
            <a:rPr lang="en-ZA" sz="1100" kern="1200" dirty="0">
              <a:solidFill>
                <a:schemeClr val="tx1"/>
              </a:solidFill>
            </a:rPr>
            <a:t>Outcome 4    : Decent employment  through an inclusive              </a:t>
          </a:r>
        </a:p>
        <a:p>
          <a:pPr lvl="0" algn="just" defTabSz="533400">
            <a:lnSpc>
              <a:spcPct val="90000"/>
            </a:lnSpc>
            <a:spcBef>
              <a:spcPct val="0"/>
            </a:spcBef>
            <a:spcAft>
              <a:spcPct val="35000"/>
            </a:spcAft>
          </a:pPr>
          <a:r>
            <a:rPr lang="en-ZA" sz="1100" kern="1200" dirty="0">
              <a:solidFill>
                <a:schemeClr val="tx1"/>
              </a:solidFill>
            </a:rPr>
            <a:t>                               economic  growth    </a:t>
          </a:r>
        </a:p>
        <a:p>
          <a:pPr lvl="0" defTabSz="533400">
            <a:lnSpc>
              <a:spcPct val="90000"/>
            </a:lnSpc>
            <a:spcBef>
              <a:spcPct val="0"/>
            </a:spcBef>
            <a:spcAft>
              <a:spcPct val="35000"/>
            </a:spcAft>
          </a:pPr>
          <a:r>
            <a:rPr lang="en-ZA" sz="1100" kern="1200" dirty="0">
              <a:solidFill>
                <a:schemeClr val="tx1"/>
              </a:solidFill>
            </a:rPr>
            <a:t>2. Outcome 12 : An efficient , effective &amp; development </a:t>
          </a:r>
        </a:p>
        <a:p>
          <a:pPr lvl="0" defTabSz="533400">
            <a:lnSpc>
              <a:spcPct val="90000"/>
            </a:lnSpc>
            <a:spcBef>
              <a:spcPct val="0"/>
            </a:spcBef>
            <a:spcAft>
              <a:spcPct val="35000"/>
            </a:spcAft>
          </a:pPr>
          <a:r>
            <a:rPr lang="en-ZA" sz="1100" kern="1200" dirty="0">
              <a:solidFill>
                <a:schemeClr val="tx1"/>
              </a:solidFill>
            </a:rPr>
            <a:t>                             oriented public service and an empowered</a:t>
          </a:r>
        </a:p>
        <a:p>
          <a:pPr lvl="0" defTabSz="533400">
            <a:lnSpc>
              <a:spcPct val="90000"/>
            </a:lnSpc>
            <a:spcBef>
              <a:spcPct val="0"/>
            </a:spcBef>
            <a:spcAft>
              <a:spcPct val="35000"/>
            </a:spcAft>
          </a:pPr>
          <a:r>
            <a:rPr lang="en-ZA" sz="1100" kern="1200" dirty="0">
              <a:solidFill>
                <a:schemeClr val="tx1"/>
              </a:solidFill>
            </a:rPr>
            <a:t>                             and inclusive citizenship</a:t>
          </a:r>
        </a:p>
        <a:p>
          <a:pPr lvl="0" defTabSz="533400">
            <a:lnSpc>
              <a:spcPct val="90000"/>
            </a:lnSpc>
            <a:spcBef>
              <a:spcPct val="0"/>
            </a:spcBef>
            <a:spcAft>
              <a:spcPct val="35000"/>
            </a:spcAft>
          </a:pPr>
          <a:r>
            <a:rPr lang="en-ZA" sz="1100" kern="1200" dirty="0">
              <a:solidFill>
                <a:schemeClr val="tx1"/>
              </a:solidFill>
            </a:rPr>
            <a:t>3. Outcome 13: An inclusive &amp; responsive social protection </a:t>
          </a:r>
        </a:p>
        <a:p>
          <a:pPr lvl="0" algn="l" defTabSz="533400">
            <a:lnSpc>
              <a:spcPct val="90000"/>
            </a:lnSpc>
            <a:spcBef>
              <a:spcPct val="0"/>
            </a:spcBef>
            <a:spcAft>
              <a:spcPct val="35000"/>
            </a:spcAft>
          </a:pPr>
          <a:r>
            <a:rPr lang="en-ZA" sz="1100" kern="1200" dirty="0">
              <a:solidFill>
                <a:schemeClr val="tx1"/>
              </a:solidFill>
            </a:rPr>
            <a:t>                             system</a:t>
          </a:r>
        </a:p>
        <a:p>
          <a:pPr lvl="0" algn="just" defTabSz="533400">
            <a:lnSpc>
              <a:spcPct val="90000"/>
            </a:lnSpc>
            <a:spcBef>
              <a:spcPct val="0"/>
            </a:spcBef>
            <a:spcAft>
              <a:spcPct val="35000"/>
            </a:spcAft>
          </a:pPr>
          <a:endParaRPr lang="en-ZA" sz="1200" kern="1200" dirty="0"/>
        </a:p>
        <a:p>
          <a:pPr lvl="0" algn="ctr" defTabSz="533400">
            <a:lnSpc>
              <a:spcPct val="90000"/>
            </a:lnSpc>
            <a:spcBef>
              <a:spcPct val="0"/>
            </a:spcBef>
            <a:spcAft>
              <a:spcPct val="35000"/>
            </a:spcAft>
          </a:pPr>
          <a:endParaRPr lang="en-ZA" sz="1200" kern="1200" dirty="0"/>
        </a:p>
      </dsp:txBody>
      <dsp:txXfrm>
        <a:off x="627745" y="1089993"/>
        <a:ext cx="4146051" cy="1678157"/>
      </dsp:txXfrm>
    </dsp:sp>
    <dsp:sp modelId="{39266F25-4B0E-4DD7-BB83-C5F9918C3501}">
      <dsp:nvSpPr>
        <dsp:cNvPr id="0" name=""/>
        <dsp:cNvSpPr/>
      </dsp:nvSpPr>
      <dsp:spPr>
        <a:xfrm rot="4707011" flipV="1">
          <a:off x="1852550" y="-108002"/>
          <a:ext cx="97874" cy="216004"/>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dirty="0"/>
        </a:p>
      </dsp:txBody>
      <dsp:txXfrm rot="10800000">
        <a:off x="1881912" y="-64801"/>
        <a:ext cx="39150" cy="129602"/>
      </dsp:txXfrm>
    </dsp:sp>
    <dsp:sp modelId="{05B281DB-E0F3-4A7C-A4C0-821E41DBE3FE}">
      <dsp:nvSpPr>
        <dsp:cNvPr id="0" name=""/>
        <dsp:cNvSpPr/>
      </dsp:nvSpPr>
      <dsp:spPr>
        <a:xfrm>
          <a:off x="3103042" y="3042317"/>
          <a:ext cx="3391058" cy="326021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7650" tIns="247650" rIns="247650" bIns="247650" numCol="1" spcCol="1270" anchor="ctr" anchorCtr="0">
          <a:noAutofit/>
        </a:bodyPr>
        <a:lstStyle/>
        <a:p>
          <a:pPr lvl="0" algn="just" defTabSz="2889250">
            <a:lnSpc>
              <a:spcPct val="90000"/>
            </a:lnSpc>
            <a:spcBef>
              <a:spcPct val="0"/>
            </a:spcBef>
            <a:spcAft>
              <a:spcPct val="35000"/>
            </a:spcAft>
          </a:pPr>
          <a:endParaRPr lang="en-ZA" sz="6500" kern="1200" dirty="0"/>
        </a:p>
      </dsp:txBody>
      <dsp:txXfrm>
        <a:off x="3198530" y="3137805"/>
        <a:ext cx="3200082" cy="3069241"/>
      </dsp:txXfrm>
    </dsp:sp>
    <dsp:sp modelId="{D157B0E2-B402-4420-B452-3FC39A175FD6}">
      <dsp:nvSpPr>
        <dsp:cNvPr id="0" name=""/>
        <dsp:cNvSpPr/>
      </dsp:nvSpPr>
      <dsp:spPr>
        <a:xfrm rot="21570930">
          <a:off x="2667373" y="4263723"/>
          <a:ext cx="328217" cy="469155"/>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ZA" sz="2000" kern="1200" dirty="0"/>
        </a:p>
      </dsp:txBody>
      <dsp:txXfrm rot="10800000">
        <a:off x="2765838" y="4357554"/>
        <a:ext cx="131287" cy="281493"/>
      </dsp:txXfrm>
    </dsp:sp>
    <dsp:sp modelId="{BF7F3B16-A30A-4083-8056-14E3B9434870}">
      <dsp:nvSpPr>
        <dsp:cNvPr id="0" name=""/>
        <dsp:cNvSpPr/>
      </dsp:nvSpPr>
      <dsp:spPr>
        <a:xfrm>
          <a:off x="43055" y="3117669"/>
          <a:ext cx="2547596" cy="3130730"/>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a:p>
        <a:p>
          <a:pPr lvl="0" algn="ctr" defTabSz="533400">
            <a:lnSpc>
              <a:spcPct val="90000"/>
            </a:lnSpc>
            <a:spcBef>
              <a:spcPct val="0"/>
            </a:spcBef>
            <a:spcAft>
              <a:spcPct val="35000"/>
            </a:spcAft>
          </a:pPr>
          <a:endParaRPr lang="en-ZA" sz="1200" kern="1200" dirty="0"/>
        </a:p>
      </dsp:txBody>
      <dsp:txXfrm>
        <a:off x="117672" y="3192286"/>
        <a:ext cx="2398362" cy="2981496"/>
      </dsp:txXfrm>
    </dsp:sp>
    <dsp:sp modelId="{98DDD1E2-FBAB-4E06-91C2-AC254B789D9A}">
      <dsp:nvSpPr>
        <dsp:cNvPr id="0" name=""/>
        <dsp:cNvSpPr/>
      </dsp:nvSpPr>
      <dsp:spPr>
        <a:xfrm>
          <a:off x="2001639" y="2753349"/>
          <a:ext cx="223529" cy="448785"/>
        </a:xfrm>
        <a:prstGeom prst="downArrow">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ZA" sz="1900" kern="1200" dirty="0"/>
        </a:p>
      </dsp:txBody>
      <dsp:txXfrm>
        <a:off x="2068698" y="2843106"/>
        <a:ext cx="89411" cy="269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37435-814A-4F4E-9006-F025BC8859EB}">
      <dsp:nvSpPr>
        <dsp:cNvPr id="0" name=""/>
        <dsp:cNvSpPr/>
      </dsp:nvSpPr>
      <dsp:spPr>
        <a:xfrm>
          <a:off x="3832" y="1003561"/>
          <a:ext cx="4748485" cy="558645"/>
        </a:xfrm>
        <a:prstGeom prst="rect">
          <a:avLst/>
        </a:prstGeom>
        <a:solidFill>
          <a:schemeClr val="accent5"/>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624EF81-BC71-4872-84A6-D26D8912F349}">
      <dsp:nvSpPr>
        <dsp:cNvPr id="0" name=""/>
        <dsp:cNvSpPr/>
      </dsp:nvSpPr>
      <dsp:spPr>
        <a:xfrm>
          <a:off x="3832" y="1213366"/>
          <a:ext cx="348840" cy="34884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F1B1-D9BC-4A21-B205-36D64456C66F}">
      <dsp:nvSpPr>
        <dsp:cNvPr id="0" name=""/>
        <dsp:cNvSpPr/>
      </dsp:nvSpPr>
      <dsp:spPr>
        <a:xfrm>
          <a:off x="3832" y="0"/>
          <a:ext cx="4748485" cy="1003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a:t>Priorities of the Fund</a:t>
          </a:r>
        </a:p>
      </dsp:txBody>
      <dsp:txXfrm>
        <a:off x="3832" y="0"/>
        <a:ext cx="4748485" cy="1003561"/>
      </dsp:txXfrm>
    </dsp:sp>
    <dsp:sp modelId="{309095D6-7E81-47AB-8465-728FB8EDF3A5}">
      <dsp:nvSpPr>
        <dsp:cNvPr id="0" name=""/>
        <dsp:cNvSpPr/>
      </dsp:nvSpPr>
      <dsp:spPr>
        <a:xfrm>
          <a:off x="0" y="1906836"/>
          <a:ext cx="348832" cy="348832"/>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3D9AE-C10E-4A09-A840-77D7765760A9}">
      <dsp:nvSpPr>
        <dsp:cNvPr id="0" name=""/>
        <dsp:cNvSpPr/>
      </dsp:nvSpPr>
      <dsp:spPr>
        <a:xfrm>
          <a:off x="471491" y="1636421"/>
          <a:ext cx="417634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a:t>Increase contributions collected by at least a rate equal to the prevailing Consumer Price Index</a:t>
          </a:r>
        </a:p>
      </dsp:txBody>
      <dsp:txXfrm>
        <a:off x="471491" y="1636421"/>
        <a:ext cx="4176341" cy="813128"/>
      </dsp:txXfrm>
    </dsp:sp>
    <dsp:sp modelId="{D41F0B5F-A0EA-49DB-B8AB-7180D4885159}">
      <dsp:nvSpPr>
        <dsp:cNvPr id="0" name=""/>
        <dsp:cNvSpPr/>
      </dsp:nvSpPr>
      <dsp:spPr>
        <a:xfrm>
          <a:off x="12700" y="2468483"/>
          <a:ext cx="348832" cy="348832"/>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B82AE05-DF77-44B0-9BF1-C70DB1B4AE94}">
      <dsp:nvSpPr>
        <dsp:cNvPr id="0" name=""/>
        <dsp:cNvSpPr/>
      </dsp:nvSpPr>
      <dsp:spPr>
        <a:xfrm>
          <a:off x="340059" y="2433222"/>
          <a:ext cx="4416091" cy="389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a:p>
        <a:p>
          <a:pPr lvl="0" algn="just" defTabSz="533400">
            <a:lnSpc>
              <a:spcPct val="90000"/>
            </a:lnSpc>
            <a:spcBef>
              <a:spcPct val="0"/>
            </a:spcBef>
            <a:spcAft>
              <a:spcPct val="35000"/>
            </a:spcAft>
          </a:pPr>
          <a:endParaRPr lang="en-ZA" sz="1200" kern="1200" dirty="0"/>
        </a:p>
        <a:p>
          <a:pPr lvl="0" algn="just" defTabSz="533400">
            <a:lnSpc>
              <a:spcPct val="90000"/>
            </a:lnSpc>
            <a:spcBef>
              <a:spcPct val="0"/>
            </a:spcBef>
            <a:spcAft>
              <a:spcPct val="35000"/>
            </a:spcAft>
          </a:pPr>
          <a:endParaRPr lang="en-ZA" sz="1200" kern="1200" dirty="0"/>
        </a:p>
      </dsp:txBody>
      <dsp:txXfrm>
        <a:off x="340059" y="2433222"/>
        <a:ext cx="4416091" cy="389342"/>
      </dsp:txXfrm>
    </dsp:sp>
    <dsp:sp modelId="{C731FBEA-1FBE-485D-B81F-EB459A711EBC}">
      <dsp:nvSpPr>
        <dsp:cNvPr id="0" name=""/>
        <dsp:cNvSpPr/>
      </dsp:nvSpPr>
      <dsp:spPr>
        <a:xfrm>
          <a:off x="19502" y="4236863"/>
          <a:ext cx="348832" cy="348832"/>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39EDEE-0C6D-41C1-B3D6-B12F403AEA20}">
      <dsp:nvSpPr>
        <dsp:cNvPr id="0" name=""/>
        <dsp:cNvSpPr/>
      </dsp:nvSpPr>
      <dsp:spPr>
        <a:xfrm>
          <a:off x="339406" y="3242399"/>
          <a:ext cx="4416091" cy="813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ZA" sz="1200" kern="1200" dirty="0"/>
            <a:t> </a:t>
          </a:r>
        </a:p>
        <a:p>
          <a:pPr lvl="0" algn="just" defTabSz="533400">
            <a:lnSpc>
              <a:spcPct val="90000"/>
            </a:lnSpc>
            <a:spcBef>
              <a:spcPct val="0"/>
            </a:spcBef>
            <a:spcAft>
              <a:spcPct val="35000"/>
            </a:spcAft>
          </a:pPr>
          <a:r>
            <a:rPr lang="en-ZA" sz="1200" kern="1200" dirty="0"/>
            <a:t>    Contribute in the various schemes designed to alleviate the   </a:t>
          </a:r>
        </a:p>
        <a:p>
          <a:pPr lvl="0" algn="just" defTabSz="533400">
            <a:lnSpc>
              <a:spcPct val="90000"/>
            </a:lnSpc>
            <a:spcBef>
              <a:spcPct val="0"/>
            </a:spcBef>
            <a:spcAft>
              <a:spcPct val="35000"/>
            </a:spcAft>
          </a:pPr>
          <a:r>
            <a:rPr lang="en-ZA" sz="1200" kern="1200" dirty="0"/>
            <a:t>     harmful effects of unemployment which includes investing    </a:t>
          </a:r>
        </a:p>
        <a:p>
          <a:pPr lvl="0" algn="just" defTabSz="533400">
            <a:lnSpc>
              <a:spcPct val="90000"/>
            </a:lnSpc>
            <a:spcBef>
              <a:spcPct val="0"/>
            </a:spcBef>
            <a:spcAft>
              <a:spcPct val="35000"/>
            </a:spcAft>
          </a:pPr>
          <a:r>
            <a:rPr lang="en-ZA" sz="1200" kern="1200" dirty="0"/>
            <a:t>     mandated funds in   Social Responsibility Investments </a:t>
          </a:r>
        </a:p>
        <a:p>
          <a:pPr lvl="0" algn="just" defTabSz="533400">
            <a:lnSpc>
              <a:spcPct val="90000"/>
            </a:lnSpc>
            <a:spcBef>
              <a:spcPct val="0"/>
            </a:spcBef>
            <a:spcAft>
              <a:spcPct val="35000"/>
            </a:spcAft>
          </a:pPr>
          <a:endParaRPr lang="en-ZA" sz="1200" kern="1200" dirty="0"/>
        </a:p>
        <a:p>
          <a:pPr lvl="0" algn="just" defTabSz="533400">
            <a:lnSpc>
              <a:spcPct val="90000"/>
            </a:lnSpc>
            <a:spcBef>
              <a:spcPct val="0"/>
            </a:spcBef>
            <a:spcAft>
              <a:spcPct val="35000"/>
            </a:spcAft>
          </a:pPr>
          <a:endParaRPr lang="en-ZA" sz="1200" kern="1200" dirty="0"/>
        </a:p>
      </dsp:txBody>
      <dsp:txXfrm>
        <a:off x="339406" y="3242399"/>
        <a:ext cx="4416091" cy="81312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ECEA2669-F5F6-4985-BBD2-F3829EFE2074}" type="datetimeFigureOut">
              <a:rPr lang="en-ZA" smtClean="0"/>
              <a:t>2019/10/16</a:t>
            </a:fld>
            <a:endParaRPr lang="en-ZA"/>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005B9C04-F1AE-4B59-88E7-85BD0F4CA889}" type="slidenum">
              <a:rPr lang="en-ZA" smtClean="0"/>
              <a:t>‹#›</a:t>
            </a:fld>
            <a:endParaRPr lang="en-ZA"/>
          </a:p>
        </p:txBody>
      </p:sp>
    </p:spTree>
    <p:extLst>
      <p:ext uri="{BB962C8B-B14F-4D97-AF65-F5344CB8AC3E}">
        <p14:creationId xmlns:p14="http://schemas.microsoft.com/office/powerpoint/2010/main" val="2341055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2CDBE3D2-8C62-4161-A0F2-4DC3493609C3}" type="datetimeFigureOut">
              <a:rPr lang="en-ZA" smtClean="0"/>
              <a:t>2019/10/16</a:t>
            </a:fld>
            <a:endParaRPr lang="en-ZA"/>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DCD80F16-27E0-4D69-95DB-FED75BF456D5}" type="slidenum">
              <a:rPr lang="en-ZA" smtClean="0"/>
              <a:t>‹#›</a:t>
            </a:fld>
            <a:endParaRPr lang="en-ZA"/>
          </a:p>
        </p:txBody>
      </p:sp>
    </p:spTree>
    <p:extLst>
      <p:ext uri="{BB962C8B-B14F-4D97-AF65-F5344CB8AC3E}">
        <p14:creationId xmlns:p14="http://schemas.microsoft.com/office/powerpoint/2010/main" val="223523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2697163" y="509588"/>
            <a:ext cx="4532312"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D369AC8-A835-4ED4-AC55-A7B4A3BC9CD9}"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00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5A927A9-D43D-46CD-9B3F-418F9B07047E}" type="datetime1">
              <a:rPr lang="en-US" altLang="en-US"/>
              <a:pPr/>
              <a:t>10/16/2019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FA9206-19BA-4B9C-A711-BFB53E7204BB}" type="slidenum">
              <a:rPr lang="en-US" altLang="en-US"/>
              <a:pPr/>
              <a:t>‹#›</a:t>
            </a:fld>
            <a:endParaRPr lang="en-US" altLang="en-US"/>
          </a:p>
        </p:txBody>
      </p:sp>
    </p:spTree>
    <p:extLst>
      <p:ext uri="{BB962C8B-B14F-4D97-AF65-F5344CB8AC3E}">
        <p14:creationId xmlns:p14="http://schemas.microsoft.com/office/powerpoint/2010/main" val="1671933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1985CFF5-CF28-4610-93A0-067880C6067A}" type="datetime1">
              <a:rPr lang="en-US" altLang="en-US"/>
              <a:pPr/>
              <a:t>10/16/2019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CAB63C-AD27-4348-9BE9-C6DA99C4EA1D}" type="slidenum">
              <a:rPr lang="en-US" altLang="en-US"/>
              <a:pPr/>
              <a:t>‹#›</a:t>
            </a:fld>
            <a:endParaRPr lang="en-US" altLang="en-US"/>
          </a:p>
        </p:txBody>
      </p:sp>
    </p:spTree>
    <p:extLst>
      <p:ext uri="{BB962C8B-B14F-4D97-AF65-F5344CB8AC3E}">
        <p14:creationId xmlns:p14="http://schemas.microsoft.com/office/powerpoint/2010/main" val="8875068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0804C-8F3E-4A70-8AA5-DBC22F1AAFD7}" type="slidenum">
              <a:rPr lang="en-US" altLang="en-US"/>
              <a:pPr>
                <a:defRPr/>
              </a:pPr>
              <a:t>‹#›</a:t>
            </a:fld>
            <a:endParaRPr lang="en-US" altLang="en-US"/>
          </a:p>
        </p:txBody>
      </p:sp>
    </p:spTree>
    <p:extLst>
      <p:ext uri="{BB962C8B-B14F-4D97-AF65-F5344CB8AC3E}">
        <p14:creationId xmlns:p14="http://schemas.microsoft.com/office/powerpoint/2010/main" val="38938338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423E53-42AE-4258-B42E-908B8855A090}" type="slidenum">
              <a:rPr lang="en-US" altLang="en-US"/>
              <a:pPr>
                <a:defRPr/>
              </a:pPr>
              <a:t>‹#›</a:t>
            </a:fld>
            <a:endParaRPr lang="en-US" altLang="en-US"/>
          </a:p>
        </p:txBody>
      </p:sp>
    </p:spTree>
    <p:extLst>
      <p:ext uri="{BB962C8B-B14F-4D97-AF65-F5344CB8AC3E}">
        <p14:creationId xmlns:p14="http://schemas.microsoft.com/office/powerpoint/2010/main" val="16036427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DA39E4-289F-4B1D-91F3-C7C6F1D07EFE}" type="slidenum">
              <a:rPr lang="en-US" altLang="en-US"/>
              <a:pPr>
                <a:defRPr/>
              </a:pPr>
              <a:t>‹#›</a:t>
            </a:fld>
            <a:endParaRPr lang="en-US" altLang="en-US"/>
          </a:p>
        </p:txBody>
      </p:sp>
    </p:spTree>
    <p:extLst>
      <p:ext uri="{BB962C8B-B14F-4D97-AF65-F5344CB8AC3E}">
        <p14:creationId xmlns:p14="http://schemas.microsoft.com/office/powerpoint/2010/main" val="14266927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4F5A58-050B-4296-8FDA-8329613AADBB}" type="slidenum">
              <a:rPr lang="en-US" altLang="en-US"/>
              <a:pPr>
                <a:defRPr/>
              </a:pPr>
              <a:t>‹#›</a:t>
            </a:fld>
            <a:endParaRPr lang="en-US" altLang="en-US"/>
          </a:p>
        </p:txBody>
      </p:sp>
    </p:spTree>
    <p:extLst>
      <p:ext uri="{BB962C8B-B14F-4D97-AF65-F5344CB8AC3E}">
        <p14:creationId xmlns:p14="http://schemas.microsoft.com/office/powerpoint/2010/main" val="34471212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4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4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CCFB44-599C-4572-901D-2D2AF346DD33}" type="slidenum">
              <a:rPr lang="en-US" altLang="en-US"/>
              <a:pPr>
                <a:defRPr/>
              </a:pPr>
              <a:t>‹#›</a:t>
            </a:fld>
            <a:endParaRPr lang="en-US" altLang="en-US"/>
          </a:p>
        </p:txBody>
      </p:sp>
    </p:spTree>
    <p:extLst>
      <p:ext uri="{BB962C8B-B14F-4D97-AF65-F5344CB8AC3E}">
        <p14:creationId xmlns:p14="http://schemas.microsoft.com/office/powerpoint/2010/main" val="25730944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9A5A7-709A-4BDD-B115-67ECE10D366C}" type="slidenum">
              <a:rPr lang="en-US" altLang="en-US"/>
              <a:pPr>
                <a:defRPr/>
              </a:pPr>
              <a:t>‹#›</a:t>
            </a:fld>
            <a:endParaRPr lang="en-US" altLang="en-US"/>
          </a:p>
        </p:txBody>
      </p:sp>
    </p:spTree>
    <p:extLst>
      <p:ext uri="{BB962C8B-B14F-4D97-AF65-F5344CB8AC3E}">
        <p14:creationId xmlns:p14="http://schemas.microsoft.com/office/powerpoint/2010/main" val="9316140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EDA597-96D8-4A1F-AB19-CB02DC120453}" type="slidenum">
              <a:rPr lang="en-US" altLang="en-US"/>
              <a:pPr>
                <a:defRPr/>
              </a:pPr>
              <a:t>‹#›</a:t>
            </a:fld>
            <a:endParaRPr lang="en-US" altLang="en-US"/>
          </a:p>
        </p:txBody>
      </p:sp>
    </p:spTree>
    <p:extLst>
      <p:ext uri="{BB962C8B-B14F-4D97-AF65-F5344CB8AC3E}">
        <p14:creationId xmlns:p14="http://schemas.microsoft.com/office/powerpoint/2010/main" val="3511258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1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308333-8AA1-4507-B832-38E83A0ED3E5}" type="slidenum">
              <a:rPr lang="en-US" altLang="en-US"/>
              <a:pPr>
                <a:defRPr/>
              </a:pPr>
              <a:t>‹#›</a:t>
            </a:fld>
            <a:endParaRPr lang="en-US" altLang="en-US"/>
          </a:p>
        </p:txBody>
      </p:sp>
    </p:spTree>
    <p:extLst>
      <p:ext uri="{BB962C8B-B14F-4D97-AF65-F5344CB8AC3E}">
        <p14:creationId xmlns:p14="http://schemas.microsoft.com/office/powerpoint/2010/main" val="3582216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9A858A-050C-497E-B36C-6F0CD656FE79}" type="slidenum">
              <a:rPr lang="en-US" altLang="en-US"/>
              <a:pPr>
                <a:defRPr/>
              </a:pPr>
              <a:t>‹#›</a:t>
            </a:fld>
            <a:endParaRPr lang="en-US" altLang="en-US"/>
          </a:p>
        </p:txBody>
      </p:sp>
    </p:spTree>
    <p:extLst>
      <p:ext uri="{BB962C8B-B14F-4D97-AF65-F5344CB8AC3E}">
        <p14:creationId xmlns:p14="http://schemas.microsoft.com/office/powerpoint/2010/main" val="42904864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E53D1-9559-403C-B298-798843FCBBD1}" type="slidenum">
              <a:rPr lang="en-US" altLang="en-US"/>
              <a:pPr>
                <a:defRPr/>
              </a:pPr>
              <a:t>‹#›</a:t>
            </a:fld>
            <a:endParaRPr lang="en-US" altLang="en-US"/>
          </a:p>
        </p:txBody>
      </p:sp>
    </p:spTree>
    <p:extLst>
      <p:ext uri="{BB962C8B-B14F-4D97-AF65-F5344CB8AC3E}">
        <p14:creationId xmlns:p14="http://schemas.microsoft.com/office/powerpoint/2010/main" val="3036563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215"/>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5215"/>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F4F2D93F-FA8E-44A2-B923-B02C684B4F1F}" type="datetime1">
              <a:rPr lang="en-US" altLang="en-US"/>
              <a:pPr/>
              <a:t>10/16/2019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B5751B-3B2A-44F7-9A72-1448FECED918}" type="slidenum">
              <a:rPr lang="en-US" altLang="en-US"/>
              <a:pPr/>
              <a:t>‹#›</a:t>
            </a:fld>
            <a:endParaRPr lang="en-US" altLang="en-US"/>
          </a:p>
        </p:txBody>
      </p:sp>
    </p:spTree>
    <p:extLst>
      <p:ext uri="{BB962C8B-B14F-4D97-AF65-F5344CB8AC3E}">
        <p14:creationId xmlns:p14="http://schemas.microsoft.com/office/powerpoint/2010/main" val="36400517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3"/>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703"/>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CBD968-F5CA-4FBF-A288-A916FDEBBE89}" type="slidenum">
              <a:rPr lang="en-US" altLang="en-US"/>
              <a:pPr>
                <a:defRPr/>
              </a:pPr>
              <a:t>‹#›</a:t>
            </a:fld>
            <a:endParaRPr lang="en-US" altLang="en-US"/>
          </a:p>
        </p:txBody>
      </p:sp>
    </p:spTree>
    <p:extLst>
      <p:ext uri="{BB962C8B-B14F-4D97-AF65-F5344CB8AC3E}">
        <p14:creationId xmlns:p14="http://schemas.microsoft.com/office/powerpoint/2010/main" val="996750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val="12194545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78"/>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594" y="6488178"/>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43"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51"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83B243E2-3E60-45D3-888A-608E3D6F753D}" type="slidenum">
              <a:rPr lang="en-ZA" altLang="en-US"/>
              <a:pPr>
                <a:defRPr/>
              </a:pPr>
              <a:t>‹#›</a:t>
            </a:fld>
            <a:endParaRPr lang="en-ZA" altLang="en-US"/>
          </a:p>
        </p:txBody>
      </p:sp>
    </p:spTree>
    <p:extLst>
      <p:ext uri="{BB962C8B-B14F-4D97-AF65-F5344CB8AC3E}">
        <p14:creationId xmlns:p14="http://schemas.microsoft.com/office/powerpoint/2010/main" val="40875458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81F55-E6B6-4216-A70A-466B3931C09D}" type="slidenum">
              <a:rPr lang="en-US" altLang="en-US"/>
              <a:pPr>
                <a:defRPr/>
              </a:pPr>
              <a:t>‹#›</a:t>
            </a:fld>
            <a:endParaRPr lang="en-US" altLang="en-US"/>
          </a:p>
        </p:txBody>
      </p:sp>
    </p:spTree>
    <p:extLst>
      <p:ext uri="{BB962C8B-B14F-4D97-AF65-F5344CB8AC3E}">
        <p14:creationId xmlns:p14="http://schemas.microsoft.com/office/powerpoint/2010/main" val="22748030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44D2F-84A0-4028-A454-27B25C85819F}" type="slidenum">
              <a:rPr lang="en-US" altLang="en-US"/>
              <a:pPr>
                <a:defRPr/>
              </a:pPr>
              <a:t>‹#›</a:t>
            </a:fld>
            <a:endParaRPr lang="en-US" altLang="en-US"/>
          </a:p>
        </p:txBody>
      </p:sp>
    </p:spTree>
    <p:extLst>
      <p:ext uri="{BB962C8B-B14F-4D97-AF65-F5344CB8AC3E}">
        <p14:creationId xmlns:p14="http://schemas.microsoft.com/office/powerpoint/2010/main" val="17150170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9C1E3D-7C02-41B5-8C2E-6C3CEB3671C3}" type="slidenum">
              <a:rPr lang="en-US" altLang="en-US"/>
              <a:pPr>
                <a:defRPr/>
              </a:pPr>
              <a:t>‹#›</a:t>
            </a:fld>
            <a:endParaRPr lang="en-US" altLang="en-US"/>
          </a:p>
        </p:txBody>
      </p:sp>
    </p:spTree>
    <p:extLst>
      <p:ext uri="{BB962C8B-B14F-4D97-AF65-F5344CB8AC3E}">
        <p14:creationId xmlns:p14="http://schemas.microsoft.com/office/powerpoint/2010/main" val="617262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BE333-975B-46A1-874B-80AA686D64CE}" type="slidenum">
              <a:rPr lang="en-US" altLang="en-US"/>
              <a:pPr>
                <a:defRPr/>
              </a:pPr>
              <a:t>‹#›</a:t>
            </a:fld>
            <a:endParaRPr lang="en-US" altLang="en-US"/>
          </a:p>
        </p:txBody>
      </p:sp>
    </p:spTree>
    <p:extLst>
      <p:ext uri="{BB962C8B-B14F-4D97-AF65-F5344CB8AC3E}">
        <p14:creationId xmlns:p14="http://schemas.microsoft.com/office/powerpoint/2010/main" val="17260886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A3D879-58B5-44F2-BCB5-94716F84FB38}" type="slidenum">
              <a:rPr lang="en-US" altLang="en-US"/>
              <a:pPr>
                <a:defRPr/>
              </a:pPr>
              <a:t>‹#›</a:t>
            </a:fld>
            <a:endParaRPr lang="en-US" altLang="en-US"/>
          </a:p>
        </p:txBody>
      </p:sp>
    </p:spTree>
    <p:extLst>
      <p:ext uri="{BB962C8B-B14F-4D97-AF65-F5344CB8AC3E}">
        <p14:creationId xmlns:p14="http://schemas.microsoft.com/office/powerpoint/2010/main" val="41693729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C64865-FDDA-43F9-AECF-B24FDFABD8E5}" type="slidenum">
              <a:rPr lang="en-US" altLang="en-US"/>
              <a:pPr>
                <a:defRPr/>
              </a:pPr>
              <a:t>‹#›</a:t>
            </a:fld>
            <a:endParaRPr lang="en-US" altLang="en-US"/>
          </a:p>
        </p:txBody>
      </p:sp>
    </p:spTree>
    <p:extLst>
      <p:ext uri="{BB962C8B-B14F-4D97-AF65-F5344CB8AC3E}">
        <p14:creationId xmlns:p14="http://schemas.microsoft.com/office/powerpoint/2010/main" val="34855869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5FD446-27AF-4A26-92FA-007E5327667B}" type="slidenum">
              <a:rPr lang="en-US" altLang="en-US"/>
              <a:pPr>
                <a:defRPr/>
              </a:pPr>
              <a:t>‹#›</a:t>
            </a:fld>
            <a:endParaRPr lang="en-US" altLang="en-US"/>
          </a:p>
        </p:txBody>
      </p:sp>
    </p:spTree>
    <p:extLst>
      <p:ext uri="{BB962C8B-B14F-4D97-AF65-F5344CB8AC3E}">
        <p14:creationId xmlns:p14="http://schemas.microsoft.com/office/powerpoint/2010/main" val="126995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974"/>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val="39512037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856B39-57E1-4001-BAA3-96120701CECF}" type="slidenum">
              <a:rPr lang="en-US" altLang="en-US"/>
              <a:pPr>
                <a:defRPr/>
              </a:pPr>
              <a:t>‹#›</a:t>
            </a:fld>
            <a:endParaRPr lang="en-US" altLang="en-US"/>
          </a:p>
        </p:txBody>
      </p:sp>
    </p:spTree>
    <p:extLst>
      <p:ext uri="{BB962C8B-B14F-4D97-AF65-F5344CB8AC3E}">
        <p14:creationId xmlns:p14="http://schemas.microsoft.com/office/powerpoint/2010/main" val="42405160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39C218-E35B-4B6E-B0F8-9E66EA2A1F7C}" type="slidenum">
              <a:rPr lang="en-US" altLang="en-US"/>
              <a:pPr>
                <a:defRPr/>
              </a:pPr>
              <a:t>‹#›</a:t>
            </a:fld>
            <a:endParaRPr lang="en-US" altLang="en-US"/>
          </a:p>
        </p:txBody>
      </p:sp>
    </p:spTree>
    <p:extLst>
      <p:ext uri="{BB962C8B-B14F-4D97-AF65-F5344CB8AC3E}">
        <p14:creationId xmlns:p14="http://schemas.microsoft.com/office/powerpoint/2010/main" val="154308283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297E3D-5A07-489F-B8C9-5E018EBB2DAE}" type="slidenum">
              <a:rPr lang="en-US" altLang="en-US"/>
              <a:pPr>
                <a:defRPr/>
              </a:pPr>
              <a:t>‹#›</a:t>
            </a:fld>
            <a:endParaRPr lang="en-US" altLang="en-US"/>
          </a:p>
        </p:txBody>
      </p:sp>
    </p:spTree>
    <p:extLst>
      <p:ext uri="{BB962C8B-B14F-4D97-AF65-F5344CB8AC3E}">
        <p14:creationId xmlns:p14="http://schemas.microsoft.com/office/powerpoint/2010/main" val="2917613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7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0010D36-FC33-4CFC-A4ED-0A4260D404D5}" type="datetime1">
              <a:rPr lang="en-US"/>
              <a:pPr>
                <a:defRPr/>
              </a:pPr>
              <a:t>10/16/2019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D51D12-84B3-4A2D-8021-C955D91ECEA6}" type="slidenum">
              <a:rPr lang="en-US" altLang="en-US"/>
              <a:pPr>
                <a:defRPr/>
              </a:pPr>
              <a:t>‹#›</a:t>
            </a:fld>
            <a:endParaRPr lang="en-US" altLang="en-US"/>
          </a:p>
        </p:txBody>
      </p:sp>
    </p:spTree>
    <p:extLst>
      <p:ext uri="{BB962C8B-B14F-4D97-AF65-F5344CB8AC3E}">
        <p14:creationId xmlns:p14="http://schemas.microsoft.com/office/powerpoint/2010/main" val="31811071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2041415" y="1152674"/>
            <a:ext cx="7339364"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val="1535835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Rectangle 3"/>
          <p:cNvSpPr/>
          <p:nvPr userDrawn="1"/>
        </p:nvSpPr>
        <p:spPr>
          <a:xfrm>
            <a:off x="0" y="6488146"/>
            <a:ext cx="8407400" cy="30638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ZA" dirty="0">
              <a:solidFill>
                <a:prstClr val="white"/>
              </a:solidFill>
            </a:endParaRPr>
          </a:p>
        </p:txBody>
      </p:sp>
      <p:sp>
        <p:nvSpPr>
          <p:cNvPr id="5" name="Rectangle 4"/>
          <p:cNvSpPr/>
          <p:nvPr userDrawn="1"/>
        </p:nvSpPr>
        <p:spPr>
          <a:xfrm>
            <a:off x="8591573" y="6488146"/>
            <a:ext cx="3585633" cy="30638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ZA" dirty="0">
              <a:solidFill>
                <a:prstClr val="white"/>
              </a:solidFill>
            </a:endParaRPr>
          </a:p>
        </p:txBody>
      </p:sp>
      <p:sp>
        <p:nvSpPr>
          <p:cNvPr id="6" name="Footer Placeholder 4"/>
          <p:cNvSpPr txBox="1">
            <a:spLocks/>
          </p:cNvSpPr>
          <p:nvPr userDrawn="1"/>
        </p:nvSpPr>
        <p:spPr>
          <a:xfrm>
            <a:off x="22" y="6480175"/>
            <a:ext cx="5238751" cy="323850"/>
          </a:xfrm>
          <a:prstGeom prst="rect">
            <a:avLst/>
          </a:prstGeom>
        </p:spPr>
        <p:txBody>
          <a:bodyPr/>
          <a:lstStyle>
            <a:lvl1pPr algn="l">
              <a:defRPr sz="1000"/>
            </a:lvl1pPr>
          </a:lstStyle>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 Copyright Impact Strategy Consulting, solely for the use of UIF;</a:t>
            </a:r>
          </a:p>
          <a:p>
            <a:pPr defTabSz="457200" eaLnBrk="0" fontAlgn="base" hangingPunct="0">
              <a:spcBef>
                <a:spcPct val="0"/>
              </a:spcBef>
              <a:spcAft>
                <a:spcPct val="0"/>
              </a:spcAft>
              <a:defRPr/>
            </a:pPr>
            <a:r>
              <a:rPr lang="en-GB" sz="800" b="1" i="1" dirty="0">
                <a:solidFill>
                  <a:srgbClr val="EEECE1"/>
                </a:solidFill>
                <a:latin typeface="Arial" pitchFamily="34" charset="0"/>
                <a:ea typeface="ＭＳ Ｐゴシック" pitchFamily="34" charset="-128"/>
                <a:cs typeface="Tahoma" pitchFamily="34" charset="0"/>
              </a:rPr>
              <a:t>not to be used or relied upon without joint written consent</a:t>
            </a:r>
          </a:p>
          <a:p>
            <a:pPr defTabSz="457200" eaLnBrk="0" fontAlgn="base" hangingPunct="0">
              <a:spcBef>
                <a:spcPct val="0"/>
              </a:spcBef>
              <a:spcAft>
                <a:spcPct val="0"/>
              </a:spcAft>
              <a:defRPr/>
            </a:pPr>
            <a:endParaRPr lang="en-ZA" sz="700" dirty="0">
              <a:solidFill>
                <a:srgbClr val="EEECE1"/>
              </a:solidFill>
              <a:latin typeface="Arial" pitchFamily="34" charset="0"/>
              <a:ea typeface="ＭＳ Ｐゴシック" pitchFamily="34" charset="-128"/>
            </a:endParaRPr>
          </a:p>
        </p:txBody>
      </p:sp>
      <p:cxnSp>
        <p:nvCxnSpPr>
          <p:cNvPr id="7" name="Straight Connector 6"/>
          <p:cNvCxnSpPr/>
          <p:nvPr userDrawn="1"/>
        </p:nvCxnSpPr>
        <p:spPr>
          <a:xfrm>
            <a:off x="0" y="852488"/>
            <a:ext cx="1216871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4" name="Content Placeholder 2"/>
          <p:cNvSpPr>
            <a:spLocks noGrp="1"/>
          </p:cNvSpPr>
          <p:nvPr>
            <p:ph idx="1"/>
          </p:nvPr>
        </p:nvSpPr>
        <p:spPr>
          <a:xfrm>
            <a:off x="317349"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10"/>
          </p:nvPr>
        </p:nvSpPr>
        <p:spPr>
          <a:xfrm>
            <a:off x="11626851" y="6480175"/>
            <a:ext cx="520700" cy="323850"/>
          </a:xfrm>
        </p:spPr>
        <p:txBody>
          <a:bodyPr/>
          <a:lstStyle>
            <a:lvl1pPr algn="ctr">
              <a:defRPr sz="1000">
                <a:solidFill>
                  <a:srgbClr val="000000"/>
                </a:solidFill>
              </a:defRPr>
            </a:lvl1pPr>
          </a:lstStyle>
          <a:p>
            <a:pPr>
              <a:defRPr/>
            </a:pPr>
            <a:fld id="{FAB4E306-F5D6-464A-80A3-05D9DED63D5B}" type="slidenum">
              <a:rPr lang="en-ZA" altLang="en-US"/>
              <a:pPr>
                <a:defRPr/>
              </a:pPr>
              <a:t>‹#›</a:t>
            </a:fld>
            <a:endParaRPr lang="en-ZA" altLang="en-US"/>
          </a:p>
        </p:txBody>
      </p:sp>
    </p:spTree>
    <p:extLst>
      <p:ext uri="{BB962C8B-B14F-4D97-AF65-F5344CB8AC3E}">
        <p14:creationId xmlns:p14="http://schemas.microsoft.com/office/powerpoint/2010/main" val="17214460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2890112312"/>
      </p:ext>
    </p:extLst>
  </p:cSld>
  <p:clrMapOvr>
    <a:masterClrMapping/>
  </p:clrMapOvr>
  <p:transition spd="slow">
    <p:circl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2962598335"/>
      </p:ext>
    </p:extLst>
  </p:cSld>
  <p:clrMapOvr>
    <a:masterClrMapping/>
  </p:clrMapOvr>
  <p:transition spd="slow">
    <p:circl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2020715752"/>
      </p:ext>
    </p:extLst>
  </p:cSld>
  <p:clrMapOvr>
    <a:masterClrMapping/>
  </p:clrMapOvr>
  <p:transition spd="slow">
    <p:circl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2360094719"/>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val="16397755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10/16/2019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3870310107"/>
      </p:ext>
    </p:extLst>
  </p:cSld>
  <p:clrMapOvr>
    <a:masterClrMapping/>
  </p:clrMapOvr>
  <p:transition spd="slow">
    <p:circl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10/16/2019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340527854"/>
      </p:ext>
    </p:extLst>
  </p:cSld>
  <p:clrMapOvr>
    <a:masterClrMapping/>
  </p:clrMapOvr>
  <p:transition spd="slow">
    <p:circl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10/16/2019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1649128340"/>
      </p:ext>
    </p:extLst>
  </p:cSld>
  <p:clrMapOvr>
    <a:masterClrMapping/>
  </p:clrMapOvr>
  <p:transition spd="slow">
    <p:circl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3560348025"/>
      </p:ext>
    </p:extLst>
  </p:cSld>
  <p:clrMapOvr>
    <a:masterClrMapping/>
  </p:clrMapOvr>
  <p:transition spd="slow">
    <p:circl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2272214322"/>
      </p:ext>
    </p:extLst>
  </p:cSld>
  <p:clrMapOvr>
    <a:masterClrMapping/>
  </p:clrMapOvr>
  <p:transition spd="slow">
    <p:circl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1001271488"/>
      </p:ext>
    </p:extLst>
  </p:cSld>
  <p:clrMapOvr>
    <a:masterClrMapping/>
  </p:clrMapOvr>
  <p:transition spd="slow">
    <p:circl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2275901193"/>
      </p:ext>
    </p:extLst>
  </p:cSld>
  <p:clrMapOvr>
    <a:masterClrMapping/>
  </p:clrMapOvr>
  <p:transition spd="slow">
    <p:circl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4" y="6488479"/>
            <a:ext cx="8407729"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8592481" y="6488479"/>
            <a:ext cx="3585113"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9648395"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3" y="6479782"/>
            <a:ext cx="5238791"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11625967" y="6479782"/>
            <a:ext cx="522511"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317350" y="1317174"/>
            <a:ext cx="11569873"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12168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9047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8C46A9-8148-4DC8-944D-6DA800BA6303}"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39451509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B153F5F9-F2C1-4EF4-BA70-C24A9A520D2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922305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4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val="37346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0C884E1-0EB6-4C0B-8667-A21C7EF6253A}"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235290028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BAAD135-5EA9-486C-8E87-F7851D05D424}"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14612166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58926E14-F50D-49B6-8356-134B66C17CC1}"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11733744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497F35F-D980-490E-A08D-EE5417DA41C9}"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28290074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9AA06-DCFB-4A8D-A14C-009B07C7DAC9}"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6340660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6DF3F6D-9F38-4805-9819-4F75B6B0D47D}"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20856044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69433B5-1D9F-4D6C-8F4D-6AC11672B9D1}"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3906146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2EEB3D9F-2CD4-4336-91C9-2E7E5D1B4B6E}"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36810094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E9AF100-8B2F-4FFD-91CA-30CE942BBE53}"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30463595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02"/>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F3129F-17F3-4B85-9BBA-C957B88571E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2241033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val="33905913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454BDE3-624D-44FB-8FC7-910D08C2019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1030772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77"/>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6147A77-CCFE-4499-BF74-B40BE64F9501}"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3165540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FD8FD2C5-DDBC-4FD6-B0A5-26A82629C42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36636719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55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55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49E75342-3452-45A1-9A0B-E8CF501712D7}"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23784402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B0193C-7C1B-4D62-A628-D1F16C0C69C5}"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3822775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0B85BF-F748-4500-8992-7728B6557603}"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31418292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32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D598AC1-17AC-4B28-AF95-CD82B02B1079}"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9266917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1944D474-40FF-4A7E-B794-3B803F4393DF}"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86848278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772DDE5-A123-4A79-9DFE-C4E50D26CAD7}"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34813917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15"/>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915"/>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CD51E2A9-F737-4A3D-B349-3E7C67992173}"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182900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7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7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val="220738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val="2025290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val="180069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59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val="318411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3E0B1D2-AEDE-4058-9703-5AC2F8C498FF}" type="datetime1">
              <a:rPr lang="en-US" altLang="en-US"/>
              <a:pPr/>
              <a:t>10/16/2019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3CBFE2-772D-4747-BDB1-DB5AF30E99ED}" type="slidenum">
              <a:rPr lang="en-US" altLang="en-US"/>
              <a:pPr/>
              <a:t>‹#›</a:t>
            </a:fld>
            <a:endParaRPr lang="en-US" altLang="en-US"/>
          </a:p>
        </p:txBody>
      </p:sp>
    </p:spTree>
    <p:extLst>
      <p:ext uri="{BB962C8B-B14F-4D97-AF65-F5344CB8AC3E}">
        <p14:creationId xmlns:p14="http://schemas.microsoft.com/office/powerpoint/2010/main" val="585190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val="31649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val="249637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18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518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val="684064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270076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2505323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2923676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4238112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2359326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3568569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358410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48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1674CE08-FEE8-4400-89FA-F94B459A8D79}" type="datetime1">
              <a:rPr lang="en-US" altLang="en-US"/>
              <a:pPr/>
              <a:t>10/16/2019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EF3B45-99CE-4FB0-89B8-61FC6317F060}" type="slidenum">
              <a:rPr lang="en-US" altLang="en-US"/>
              <a:pPr/>
              <a:t>‹#›</a:t>
            </a:fld>
            <a:endParaRPr lang="en-US" altLang="en-US"/>
          </a:p>
        </p:txBody>
      </p:sp>
    </p:spTree>
    <p:extLst>
      <p:ext uri="{BB962C8B-B14F-4D97-AF65-F5344CB8AC3E}">
        <p14:creationId xmlns:p14="http://schemas.microsoft.com/office/powerpoint/2010/main" val="187069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3798926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1502198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254263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4"/>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964"/>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3341638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5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FC821B4-D8AE-4299-AFB7-81CEEF153EBC}"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3041089732"/>
      </p:ext>
    </p:extLst>
  </p:cSld>
  <p:clrMapOvr>
    <a:masterClrMapping/>
  </p:clrMapOvr>
  <p:transition spd="slow">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9D0FEA6-D8C0-4CE1-B504-36FF0C36DF6F}"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3209648885"/>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2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F31C8EA-D34B-4848-A25F-454FA5A8A7A5}"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390496998"/>
      </p:ext>
    </p:extLst>
  </p:cSld>
  <p:clrMapOvr>
    <a:masterClrMapping/>
  </p:clrMapOvr>
  <p:transition spd="slow">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35204E3-7394-4C9A-B2FC-AD5E50EEF5A2}"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2340927107"/>
      </p:ext>
    </p:extLst>
  </p:cSld>
  <p:clrMapOvr>
    <a:masterClrMapping/>
  </p:clrMapOvr>
  <p:transition spd="slow">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8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8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46CA84-23C1-4B10-BAA9-AEBD01A4F6E5}" type="datetime1">
              <a:rPr lang="en-US"/>
              <a:pPr>
                <a:defRPr/>
              </a:pPr>
              <a:t>10/16/2019</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1202873105"/>
      </p:ext>
    </p:extLst>
  </p:cSld>
  <p:clrMapOvr>
    <a:masterClrMapping/>
  </p:clrMapOvr>
  <p:transition spd="slow">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7C03812-90AE-4531-A247-67ECE1ACDC63}" type="datetime1">
              <a:rPr lang="en-US"/>
              <a:pPr>
                <a:defRPr/>
              </a:pPr>
              <a:t>10/16/2019</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946706518"/>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3612D79F-5AB4-4880-98C4-A0257D0A9A6C}" type="datetime1">
              <a:rPr lang="en-US" altLang="en-US"/>
              <a:pPr/>
              <a:t>10/16/2019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20B8F92-48BD-43BB-8BED-ADEBB7002442}" type="slidenum">
              <a:rPr lang="en-US" altLang="en-US"/>
              <a:pPr/>
              <a:t>‹#›</a:t>
            </a:fld>
            <a:endParaRPr lang="en-US" altLang="en-US"/>
          </a:p>
        </p:txBody>
      </p:sp>
    </p:spTree>
    <p:extLst>
      <p:ext uri="{BB962C8B-B14F-4D97-AF65-F5344CB8AC3E}">
        <p14:creationId xmlns:p14="http://schemas.microsoft.com/office/powerpoint/2010/main" val="1112093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921F23-8819-43DC-8645-E6EACA0E4019}" type="datetime1">
              <a:rPr lang="en-US"/>
              <a:pPr>
                <a:defRPr/>
              </a:pPr>
              <a:t>10/16/2019</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2609734999"/>
      </p:ext>
    </p:extLst>
  </p:cSld>
  <p:clrMapOvr>
    <a:masterClrMapping/>
  </p:clrMapOvr>
  <p:transition spd="slow">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FA1AC1-F290-43B1-8922-D4C85E9B19C9}"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15680542"/>
      </p:ext>
    </p:extLst>
  </p:cSld>
  <p:clrMapOvr>
    <a:masterClrMapping/>
  </p:clrMapOvr>
  <p:transition spd="slow">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B4CE7F2-225F-4D34-BBA1-289EA27A13C8}" type="datetime1">
              <a:rPr lang="en-US"/>
              <a:pPr>
                <a:defRPr/>
              </a:pPr>
              <a:t>10/16/2019</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694856187"/>
      </p:ext>
    </p:extLst>
  </p:cSld>
  <p:clrMapOvr>
    <a:masterClrMapping/>
  </p:clrMapOvr>
  <p:transition spd="slow">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346D684-B5E0-4808-80E1-6BC338B63569}"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2994725055"/>
      </p:ext>
    </p:extLst>
  </p:cSld>
  <p:clrMapOvr>
    <a:masterClrMapping/>
  </p:clrMapOvr>
  <p:transition spd="slow">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64"/>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96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A2FA12E-B7B3-401C-9CDF-9D3830A123CE}" type="datetime1">
              <a:rPr lang="en-US"/>
              <a:pPr>
                <a:defRPr/>
              </a:pPr>
              <a:t>10/16/2019</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2555472202"/>
      </p:ext>
    </p:extLst>
  </p:cSld>
  <p:clrMapOvr>
    <a:masterClrMapping/>
  </p:clrMapOvr>
  <p:transition spd="slow">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4"/>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9800286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2866698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9"/>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31161621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1007403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5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387901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75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75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0AE9E0F2-C9C9-47C1-AC26-B2862E6A3993}" type="datetime1">
              <a:rPr lang="en-US" altLang="en-US"/>
              <a:pPr/>
              <a:t>10/16/2019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4B6AD93F-8A82-49D9-998E-6106536439A4}" type="slidenum">
              <a:rPr lang="en-US" altLang="en-US"/>
              <a:pPr/>
              <a:t>‹#›</a:t>
            </a:fld>
            <a:endParaRPr lang="en-US" altLang="en-US"/>
          </a:p>
        </p:txBody>
      </p:sp>
    </p:spTree>
    <p:extLst>
      <p:ext uri="{BB962C8B-B14F-4D97-AF65-F5344CB8AC3E}">
        <p14:creationId xmlns:p14="http://schemas.microsoft.com/office/powerpoint/2010/main" val="3129588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4184320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2434029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1114034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2135885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2388388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7"/>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867"/>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395756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5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31463377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2825949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2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4103103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3979465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0A487CB-EED0-4E6F-823C-8583ADEDDB0B}" type="datetime1">
              <a:rPr lang="en-US" altLang="en-US"/>
              <a:pPr/>
              <a:t>10/16/2019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072E3BB-C7B7-4017-B0F8-A8F801F13D82}" type="slidenum">
              <a:rPr lang="en-US" altLang="en-US"/>
              <a:pPr/>
              <a:t>‹#›</a:t>
            </a:fld>
            <a:endParaRPr lang="en-US" altLang="en-US"/>
          </a:p>
        </p:txBody>
      </p:sp>
    </p:spTree>
    <p:extLst>
      <p:ext uri="{BB962C8B-B14F-4D97-AF65-F5344CB8AC3E}">
        <p14:creationId xmlns:p14="http://schemas.microsoft.com/office/powerpoint/2010/main" val="729656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5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5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1655626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2958982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1467007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2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611436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9003987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42942500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63"/>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863"/>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26587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val="33695587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val="10175307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9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val="426722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8542EEB-67B4-4E7F-8405-1FDE33952B5B}" type="datetime1">
              <a:rPr lang="en-US" altLang="en-US"/>
              <a:pPr/>
              <a:t>10/16/2019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2995BE54-8427-4B1C-894D-3F01046E31F9}" type="slidenum">
              <a:rPr lang="en-US" altLang="en-US"/>
              <a:pPr/>
              <a:t>‹#›</a:t>
            </a:fld>
            <a:endParaRPr lang="en-US" altLang="en-US"/>
          </a:p>
        </p:txBody>
      </p:sp>
    </p:spTree>
    <p:extLst>
      <p:ext uri="{BB962C8B-B14F-4D97-AF65-F5344CB8AC3E}">
        <p14:creationId xmlns:p14="http://schemas.microsoft.com/office/powerpoint/2010/main" val="35086643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val="1361920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5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5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10/16/2019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val="3870872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10/16/2019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val="13048570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10/16/2019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val="1604249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3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val="744412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10/16/2019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val="157045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val="15693170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93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93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10/16/2019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val="5091862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0"/>
          <p:cNvSpPr>
            <a:spLocks noGrp="1" noChangeArrowheads="1"/>
          </p:cNvSpPr>
          <p:nvPr>
            <p:ph type="sldNum" sz="quarter" idx="10"/>
          </p:nvPr>
        </p:nvSpPr>
        <p:spPr>
          <a:ln/>
        </p:spPr>
        <p:txBody>
          <a:bodyPr/>
          <a:lstStyle>
            <a:lvl1pPr>
              <a:defRPr/>
            </a:lvl1pPr>
          </a:lstStyle>
          <a:p>
            <a:pPr>
              <a:defRPr/>
            </a:pPr>
            <a:fld id="{F6F36FCB-CFB9-4F5E-AA70-5E8206BC0DFB}"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a:ln/>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7610592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0"/>
          <p:cNvSpPr>
            <a:spLocks noGrp="1" noChangeArrowheads="1"/>
          </p:cNvSpPr>
          <p:nvPr>
            <p:ph type="sldNum" sz="quarter" idx="10"/>
          </p:nvPr>
        </p:nvSpPr>
        <p:spPr/>
        <p:txBody>
          <a:bodyPr/>
          <a:lstStyle>
            <a:lvl1pPr>
              <a:defRPr/>
            </a:lvl1pPr>
          </a:lstStyle>
          <a:p>
            <a:pPr>
              <a:defRPr/>
            </a:pPr>
            <a:fld id="{853CA875-4E35-45BE-A20C-4CE5781CA280}"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85329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62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F56F2C01-5A6F-4D97-8E91-C381A6011A15}" type="datetime1">
              <a:rPr lang="en-US" altLang="en-US"/>
              <a:pPr/>
              <a:t>10/16/2019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31ECC99-12F4-41B1-B244-BEDEC1C94569}" type="slidenum">
              <a:rPr lang="en-US" altLang="en-US"/>
              <a:pPr/>
              <a:t>‹#›</a:t>
            </a:fld>
            <a:endParaRPr lang="en-US" altLang="en-US"/>
          </a:p>
        </p:txBody>
      </p:sp>
    </p:spTree>
    <p:extLst>
      <p:ext uri="{BB962C8B-B14F-4D97-AF65-F5344CB8AC3E}">
        <p14:creationId xmlns:p14="http://schemas.microsoft.com/office/powerpoint/2010/main" val="1306914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5384" y="984253"/>
            <a:ext cx="5602816"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1501" y="984253"/>
            <a:ext cx="5602817"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0"/>
          <p:cNvSpPr>
            <a:spLocks noGrp="1" noChangeArrowheads="1"/>
          </p:cNvSpPr>
          <p:nvPr>
            <p:ph type="sldNum" sz="quarter" idx="10"/>
          </p:nvPr>
        </p:nvSpPr>
        <p:spPr/>
        <p:txBody>
          <a:bodyPr/>
          <a:lstStyle>
            <a:lvl1pPr>
              <a:defRPr/>
            </a:lvl1pPr>
          </a:lstStyle>
          <a:p>
            <a:pPr>
              <a:defRPr/>
            </a:pPr>
            <a:fld id="{AB95076C-4B4A-4189-B9F3-30B0FA6886E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2365328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0"/>
          <p:cNvSpPr>
            <a:spLocks noGrp="1" noChangeArrowheads="1"/>
          </p:cNvSpPr>
          <p:nvPr>
            <p:ph type="sldNum" sz="quarter" idx="10"/>
          </p:nvPr>
        </p:nvSpPr>
        <p:spPr/>
        <p:txBody>
          <a:bodyPr/>
          <a:lstStyle>
            <a:lvl1pPr>
              <a:defRPr/>
            </a:lvl1pPr>
          </a:lstStyle>
          <a:p>
            <a:pPr>
              <a:defRPr/>
            </a:pPr>
            <a:fld id="{B4D9D2E2-8477-4354-A965-7ADAF06C9800}" type="slidenum">
              <a:rPr lang="en-US">
                <a:solidFill>
                  <a:srgbClr val="FFFFFF"/>
                </a:solidFill>
              </a:rPr>
              <a:pPr>
                <a:defRPr/>
              </a:pPr>
              <a:t>‹#›</a:t>
            </a:fld>
            <a:endParaRPr lang="en-US" dirty="0">
              <a:solidFill>
                <a:srgbClr val="FFFFFF"/>
              </a:solidFill>
            </a:endParaRPr>
          </a:p>
        </p:txBody>
      </p:sp>
      <p:sp>
        <p:nvSpPr>
          <p:cNvPr id="8"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20481112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0"/>
          <p:cNvSpPr>
            <a:spLocks noGrp="1" noChangeArrowheads="1"/>
          </p:cNvSpPr>
          <p:nvPr>
            <p:ph type="sldNum" sz="quarter" idx="10"/>
          </p:nvPr>
        </p:nvSpPr>
        <p:spPr/>
        <p:txBody>
          <a:bodyPr/>
          <a:lstStyle>
            <a:lvl1pPr>
              <a:defRPr/>
            </a:lvl1pPr>
          </a:lstStyle>
          <a:p>
            <a:pPr>
              <a:defRPr/>
            </a:pPr>
            <a:fld id="{726B0FB5-C1C3-4B4D-91BD-828D43DC9BF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144002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a:defRPr/>
            </a:lvl1pPr>
          </a:lstStyle>
          <a:p>
            <a:pPr>
              <a:defRPr/>
            </a:pPr>
            <a:fld id="{31417983-F73D-408A-AC43-6A9EF22619E9}" type="slidenum">
              <a:rPr lang="en-US">
                <a:solidFill>
                  <a:srgbClr val="FFFFFF"/>
                </a:solidFill>
              </a:rPr>
              <a:pPr>
                <a:defRPr/>
              </a:pPr>
              <a:t>‹#›</a:t>
            </a:fld>
            <a:endParaRPr lang="en-US" dirty="0">
              <a:solidFill>
                <a:srgbClr val="FFFFFF"/>
              </a:solidFill>
            </a:endParaRPr>
          </a:p>
        </p:txBody>
      </p:sp>
      <p:sp>
        <p:nvSpPr>
          <p:cNvPr id="3"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9948273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7566B444-E8D5-4354-8ADF-9E640899BC9C}"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12914792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0"/>
          <p:cNvSpPr>
            <a:spLocks noGrp="1" noChangeArrowheads="1"/>
          </p:cNvSpPr>
          <p:nvPr>
            <p:ph type="sldNum" sz="quarter" idx="10"/>
          </p:nvPr>
        </p:nvSpPr>
        <p:spPr/>
        <p:txBody>
          <a:bodyPr/>
          <a:lstStyle>
            <a:lvl1pPr>
              <a:defRPr/>
            </a:lvl1pPr>
          </a:lstStyle>
          <a:p>
            <a:pPr>
              <a:defRPr/>
            </a:pPr>
            <a:fld id="{BC0F43FD-3712-4F3D-B7F2-41195A133DF1}" type="slidenum">
              <a:rPr lang="en-US">
                <a:solidFill>
                  <a:srgbClr val="FFFFFF"/>
                </a:solidFill>
              </a:rPr>
              <a:pPr>
                <a:defRPr/>
              </a:pPr>
              <a:t>‹#›</a:t>
            </a:fld>
            <a:endParaRPr lang="en-US" dirty="0">
              <a:solidFill>
                <a:srgbClr val="FFFFFF"/>
              </a:solidFill>
            </a:endParaRPr>
          </a:p>
        </p:txBody>
      </p:sp>
      <p:sp>
        <p:nvSpPr>
          <p:cNvPr id="6"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42196381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sldNum" sz="quarter" idx="10"/>
          </p:nvPr>
        </p:nvSpPr>
        <p:spPr/>
        <p:txBody>
          <a:bodyPr/>
          <a:lstStyle>
            <a:lvl1pPr>
              <a:defRPr/>
            </a:lvl1pPr>
          </a:lstStyle>
          <a:p>
            <a:pPr>
              <a:defRPr/>
            </a:pPr>
            <a:fld id="{AC88FB35-0EDF-46D0-8701-57B17D6EFB05}"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1042240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136" y="190651"/>
            <a:ext cx="2887133" cy="60880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5384" y="190651"/>
            <a:ext cx="8464549" cy="60880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0"/>
          <p:cNvSpPr>
            <a:spLocks noGrp="1" noChangeArrowheads="1"/>
          </p:cNvSpPr>
          <p:nvPr>
            <p:ph type="sldNum" sz="quarter" idx="10"/>
          </p:nvPr>
        </p:nvSpPr>
        <p:spPr/>
        <p:txBody>
          <a:bodyPr/>
          <a:lstStyle>
            <a:lvl1pPr>
              <a:defRPr/>
            </a:lvl1pPr>
          </a:lstStyle>
          <a:p>
            <a:pPr>
              <a:defRPr/>
            </a:pPr>
            <a:fld id="{D9F35B80-DCA9-4529-AA8E-F88CA8829286}" type="slidenum">
              <a:rPr lang="en-US">
                <a:solidFill>
                  <a:srgbClr val="FFFFFF"/>
                </a:solidFill>
              </a:rPr>
              <a:pPr>
                <a:defRPr/>
              </a:pPr>
              <a:t>‹#›</a:t>
            </a:fld>
            <a:endParaRPr lang="en-US" dirty="0">
              <a:solidFill>
                <a:srgbClr val="FFFFFF"/>
              </a:solidFill>
            </a:endParaRPr>
          </a:p>
        </p:txBody>
      </p:sp>
      <p:sp>
        <p:nvSpPr>
          <p:cNvPr id="5" name="Rectangle 62"/>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14938587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02217"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402267" y="1882777"/>
            <a:ext cx="10725151" cy="4113213"/>
          </a:xfrm>
        </p:spPr>
        <p:txBody>
          <a:bodyPr/>
          <a:lstStyle/>
          <a:p>
            <a:pPr lvl="0"/>
            <a:endParaRPr lang="en-US" noProof="0" dirty="0"/>
          </a:p>
        </p:txBody>
      </p:sp>
      <p:sp>
        <p:nvSpPr>
          <p:cNvPr id="4" name="Rectangle 3"/>
          <p:cNvSpPr>
            <a:spLocks noGrp="1" noChangeArrowheads="1"/>
          </p:cNvSpPr>
          <p:nvPr>
            <p:ph type="sldNum" sz="quarter" idx="10"/>
          </p:nvPr>
        </p:nvSpPr>
        <p:spPr/>
        <p:txBody>
          <a:bodyPr/>
          <a:lstStyle>
            <a:lvl1pPr>
              <a:defRPr/>
            </a:lvl1pPr>
          </a:lstStyle>
          <a:p>
            <a:pPr>
              <a:defRPr/>
            </a:pPr>
            <a:fld id="{652795CF-F720-42E4-903B-786C00C3995B}" type="slidenum">
              <a:rPr lang="en-US">
                <a:solidFill>
                  <a:srgbClr val="FFFFFF"/>
                </a:solidFill>
              </a:rPr>
              <a:pPr>
                <a:defRPr/>
              </a:pPr>
              <a:t>‹#›</a:t>
            </a:fld>
            <a:endParaRPr lang="en-US" dirty="0">
              <a:solidFill>
                <a:srgbClr val="FFFFFF"/>
              </a:solidFill>
            </a:endParaRPr>
          </a:p>
        </p:txBody>
      </p:sp>
      <p:sp>
        <p:nvSpPr>
          <p:cNvPr id="5" name="Rectangle 4"/>
          <p:cNvSpPr>
            <a:spLocks noGrp="1" noChangeArrowheads="1"/>
          </p:cNvSpPr>
          <p:nvPr>
            <p:ph type="ftr" sz="quarter" idx="11"/>
          </p:nvPr>
        </p:nvSpPr>
        <p:spPr/>
        <p:txBody>
          <a:bodyPr/>
          <a:lstStyle>
            <a:lvl1pPr>
              <a:defRPr/>
            </a:lvl1pPr>
          </a:lstStyle>
          <a:p>
            <a:pPr>
              <a:defRPr/>
            </a:pPr>
            <a:r>
              <a:rPr lang="en-US" dirty="0"/>
              <a:t>Copyright © 2012 Accenture All Rights Reserved.</a:t>
            </a:r>
          </a:p>
        </p:txBody>
      </p:sp>
    </p:spTree>
    <p:extLst>
      <p:ext uri="{BB962C8B-B14F-4D97-AF65-F5344CB8AC3E}">
        <p14:creationId xmlns:p14="http://schemas.microsoft.com/office/powerpoint/2010/main" val="34041299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05D4FF81-C628-43C6-96F0-CAEC541F1115}" type="datetime1">
              <a:rPr lang="en-US"/>
              <a:pPr>
                <a:defRPr/>
              </a:pPr>
              <a:t>10/16/2019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F162A8A-6D4E-4855-B9AF-137041469074}" type="slidenum">
              <a:rPr lang="en-US"/>
              <a:pPr>
                <a:defRPr/>
              </a:pPr>
              <a:t>‹#›</a:t>
            </a:fld>
            <a:endParaRPr lang="en-US"/>
          </a:p>
        </p:txBody>
      </p:sp>
    </p:spTree>
    <p:extLst>
      <p:ext uri="{BB962C8B-B14F-4D97-AF65-F5344CB8AC3E}">
        <p14:creationId xmlns:p14="http://schemas.microsoft.com/office/powerpoint/2010/main" val="1585350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BC321F43-C38D-4D6A-A0CC-9320F71D2611}" type="datetime1">
              <a:rPr lang="en-US" altLang="en-US"/>
              <a:pPr/>
              <a:t>10/16/2019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09A4796-A228-463A-BFDC-314600E7FAB8}" type="slidenum">
              <a:rPr lang="en-US" altLang="en-US"/>
              <a:pPr/>
              <a:t>‹#›</a:t>
            </a:fld>
            <a:endParaRPr lang="en-US" altLang="en-US"/>
          </a:p>
        </p:txBody>
      </p:sp>
    </p:spTree>
    <p:extLst>
      <p:ext uri="{BB962C8B-B14F-4D97-AF65-F5344CB8AC3E}">
        <p14:creationId xmlns:p14="http://schemas.microsoft.com/office/powerpoint/2010/main" val="793762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FC0F35A6-3F1B-470A-89A0-677E63AED367}" type="datetime1">
              <a:rPr lang="en-US"/>
              <a:pPr>
                <a:defRPr/>
              </a:pPr>
              <a:t>10/16/2019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ED3058-1C06-4106-9A80-3226F7CA364C}" type="slidenum">
              <a:rPr lang="en-US"/>
              <a:pPr>
                <a:defRPr/>
              </a:pPr>
              <a:t>‹#›</a:t>
            </a:fld>
            <a:endParaRPr lang="en-US"/>
          </a:p>
        </p:txBody>
      </p:sp>
    </p:spTree>
    <p:extLst>
      <p:ext uri="{BB962C8B-B14F-4D97-AF65-F5344CB8AC3E}">
        <p14:creationId xmlns:p14="http://schemas.microsoft.com/office/powerpoint/2010/main" val="3969225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5"/>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EEE4B91-3C94-49F4-8AD1-70B75B657874}" type="datetime1">
              <a:rPr lang="en-US"/>
              <a:pPr>
                <a:defRPr/>
              </a:pPr>
              <a:t>10/16/2019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CC3F8637-C692-4D75-AEF4-697F74152A97}" type="slidenum">
              <a:rPr lang="en-US"/>
              <a:pPr>
                <a:defRPr/>
              </a:pPr>
              <a:t>‹#›</a:t>
            </a:fld>
            <a:endParaRPr lang="en-US"/>
          </a:p>
        </p:txBody>
      </p:sp>
    </p:spTree>
    <p:extLst>
      <p:ext uri="{BB962C8B-B14F-4D97-AF65-F5344CB8AC3E}">
        <p14:creationId xmlns:p14="http://schemas.microsoft.com/office/powerpoint/2010/main" val="41082227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C848A1EB-D5BC-4F41-A134-19FEEE61D1E5}" type="datetime1">
              <a:rPr lang="en-US"/>
              <a:pPr>
                <a:defRPr/>
              </a:pPr>
              <a:t>10/16/2019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B960B55-BC2D-4EF9-BF53-E8FC855B5600}" type="slidenum">
              <a:rPr lang="en-US"/>
              <a:pPr>
                <a:defRPr/>
              </a:pPr>
              <a:t>‹#›</a:t>
            </a:fld>
            <a:endParaRPr lang="en-US"/>
          </a:p>
        </p:txBody>
      </p:sp>
    </p:spTree>
    <p:extLst>
      <p:ext uri="{BB962C8B-B14F-4D97-AF65-F5344CB8AC3E}">
        <p14:creationId xmlns:p14="http://schemas.microsoft.com/office/powerpoint/2010/main" val="31082723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4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4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eaLnBrk="0" hangingPunct="0">
              <a:defRPr>
                <a:ea typeface="MS PGothic" pitchFamily="34" charset="-128"/>
              </a:defRPr>
            </a:lvl1pPr>
          </a:lstStyle>
          <a:p>
            <a:pPr>
              <a:defRPr/>
            </a:pPr>
            <a:fld id="{185EE603-DC7B-49A7-8C98-EA1813F2C2CF}" type="datetime1">
              <a:rPr lang="en-US"/>
              <a:pPr>
                <a:defRPr/>
              </a:pPr>
              <a:t>10/16/2019</a:t>
            </a:fld>
            <a:endParaRPr lang="en-US"/>
          </a:p>
        </p:txBody>
      </p:sp>
      <p:sp>
        <p:nvSpPr>
          <p:cNvPr id="8"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078FAA45-D212-466E-A2F5-4F22D95B47AF}" type="slidenum">
              <a:rPr lang="en-US"/>
              <a:pPr>
                <a:defRPr/>
              </a:pPr>
              <a:t>‹#›</a:t>
            </a:fld>
            <a:endParaRPr lang="en-US"/>
          </a:p>
        </p:txBody>
      </p:sp>
    </p:spTree>
    <p:extLst>
      <p:ext uri="{BB962C8B-B14F-4D97-AF65-F5344CB8AC3E}">
        <p14:creationId xmlns:p14="http://schemas.microsoft.com/office/powerpoint/2010/main" val="40596509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eaLnBrk="0" hangingPunct="0">
              <a:defRPr>
                <a:ea typeface="MS PGothic" pitchFamily="34" charset="-128"/>
              </a:defRPr>
            </a:lvl1pPr>
          </a:lstStyle>
          <a:p>
            <a:pPr>
              <a:defRPr/>
            </a:pPr>
            <a:fld id="{A41ECD46-4D71-4D97-87ED-973E091E2202}" type="datetime1">
              <a:rPr lang="en-US"/>
              <a:pPr>
                <a:defRPr/>
              </a:pPr>
              <a:t>10/16/2019</a:t>
            </a:fld>
            <a:endParaRPr lang="en-US"/>
          </a:p>
        </p:txBody>
      </p:sp>
      <p:sp>
        <p:nvSpPr>
          <p:cNvPr id="4"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5E18EBE9-A385-46EB-9D69-FE84CD671946}" type="slidenum">
              <a:rPr lang="en-US"/>
              <a:pPr>
                <a:defRPr/>
              </a:pPr>
              <a:t>‹#›</a:t>
            </a:fld>
            <a:endParaRPr lang="en-US"/>
          </a:p>
        </p:txBody>
      </p:sp>
    </p:spTree>
    <p:extLst>
      <p:ext uri="{BB962C8B-B14F-4D97-AF65-F5344CB8AC3E}">
        <p14:creationId xmlns:p14="http://schemas.microsoft.com/office/powerpoint/2010/main" val="460260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MS PGothic" pitchFamily="34" charset="-128"/>
              </a:defRPr>
            </a:lvl1pPr>
          </a:lstStyle>
          <a:p>
            <a:pPr>
              <a:defRPr/>
            </a:pPr>
            <a:fld id="{9D3E1268-4657-4B9E-8CD6-A964A2F764C3}" type="datetime1">
              <a:rPr lang="en-US"/>
              <a:pPr>
                <a:defRPr/>
              </a:pPr>
              <a:t>10/16/2019</a:t>
            </a:fld>
            <a:endParaRPr lang="en-US"/>
          </a:p>
        </p:txBody>
      </p:sp>
      <p:sp>
        <p:nvSpPr>
          <p:cNvPr id="3"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554E538-802B-4789-AB62-D9CC449235E7}" type="slidenum">
              <a:rPr lang="en-US"/>
              <a:pPr>
                <a:defRPr/>
              </a:pPr>
              <a:t>‹#›</a:t>
            </a:fld>
            <a:endParaRPr lang="en-US"/>
          </a:p>
        </p:txBody>
      </p:sp>
    </p:spTree>
    <p:extLst>
      <p:ext uri="{BB962C8B-B14F-4D97-AF65-F5344CB8AC3E}">
        <p14:creationId xmlns:p14="http://schemas.microsoft.com/office/powerpoint/2010/main" val="24195266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1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5922FB03-2256-460C-AAFD-819F254150B2}" type="datetime1">
              <a:rPr lang="en-US"/>
              <a:pPr>
                <a:defRPr/>
              </a:pPr>
              <a:t>10/16/2019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E0635A36-F8FB-4371-B072-92F90372D777}" type="slidenum">
              <a:rPr lang="en-US"/>
              <a:pPr>
                <a:defRPr/>
              </a:pPr>
              <a:t>‹#›</a:t>
            </a:fld>
            <a:endParaRPr lang="en-US"/>
          </a:p>
        </p:txBody>
      </p:sp>
    </p:spTree>
    <p:extLst>
      <p:ext uri="{BB962C8B-B14F-4D97-AF65-F5344CB8AC3E}">
        <p14:creationId xmlns:p14="http://schemas.microsoft.com/office/powerpoint/2010/main" val="14878304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eaLnBrk="0" hangingPunct="0">
              <a:defRPr>
                <a:ea typeface="MS PGothic" pitchFamily="34" charset="-128"/>
              </a:defRPr>
            </a:lvl1pPr>
          </a:lstStyle>
          <a:p>
            <a:pPr>
              <a:defRPr/>
            </a:pPr>
            <a:fld id="{48D08F79-7364-4D9A-9E15-D3481840CBAA}" type="datetime1">
              <a:rPr lang="en-US"/>
              <a:pPr>
                <a:defRPr/>
              </a:pPr>
              <a:t>10/16/2019</a:t>
            </a:fld>
            <a:endParaRPr lang="en-US"/>
          </a:p>
        </p:txBody>
      </p:sp>
      <p:sp>
        <p:nvSpPr>
          <p:cNvPr id="6"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B841ADF0-43F0-4B52-9574-0DA9E497D329}" type="slidenum">
              <a:rPr lang="en-US"/>
              <a:pPr>
                <a:defRPr/>
              </a:pPr>
              <a:t>‹#›</a:t>
            </a:fld>
            <a:endParaRPr lang="en-US"/>
          </a:p>
        </p:txBody>
      </p:sp>
    </p:spTree>
    <p:extLst>
      <p:ext uri="{BB962C8B-B14F-4D97-AF65-F5344CB8AC3E}">
        <p14:creationId xmlns:p14="http://schemas.microsoft.com/office/powerpoint/2010/main" val="40562623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7B4E5694-B828-4972-8C2F-58817AC9DE78}" type="datetime1">
              <a:rPr lang="en-US"/>
              <a:pPr>
                <a:defRPr/>
              </a:pPr>
              <a:t>10/16/2019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AFC1D560-6DCB-4829-B4E4-B16B00B6BF09}" type="slidenum">
              <a:rPr lang="en-US"/>
              <a:pPr>
                <a:defRPr/>
              </a:pPr>
              <a:t>‹#›</a:t>
            </a:fld>
            <a:endParaRPr lang="en-US"/>
          </a:p>
        </p:txBody>
      </p:sp>
    </p:spTree>
    <p:extLst>
      <p:ext uri="{BB962C8B-B14F-4D97-AF65-F5344CB8AC3E}">
        <p14:creationId xmlns:p14="http://schemas.microsoft.com/office/powerpoint/2010/main" val="42915598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3"/>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733"/>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eaLnBrk="0" hangingPunct="0">
              <a:defRPr>
                <a:ea typeface="MS PGothic" pitchFamily="34" charset="-128"/>
              </a:defRPr>
            </a:lvl1pPr>
          </a:lstStyle>
          <a:p>
            <a:pPr>
              <a:defRPr/>
            </a:pPr>
            <a:fld id="{DBCEBFF9-9191-4C78-B4BE-6EB79AA1A884}" type="datetime1">
              <a:rPr lang="en-US"/>
              <a:pPr>
                <a:defRPr/>
              </a:pPr>
              <a:t>10/16/2019</a:t>
            </a:fld>
            <a:endParaRPr lang="en-US"/>
          </a:p>
        </p:txBody>
      </p:sp>
      <p:sp>
        <p:nvSpPr>
          <p:cNvPr id="5" name="Footer Placeholder 4"/>
          <p:cNvSpPr>
            <a:spLocks noGrp="1"/>
          </p:cNvSpPr>
          <p:nvPr>
            <p:ph type="ftr" sz="quarter" idx="11"/>
          </p:nvPr>
        </p:nvSpPr>
        <p:spPr/>
        <p:txBody>
          <a:bodyPr/>
          <a:lstStyle>
            <a:lvl1pPr eaLnBrk="0" hangingPunct="0">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ea typeface="MS PGothic" pitchFamily="34" charset="-128"/>
              </a:defRPr>
            </a:lvl1pPr>
          </a:lstStyle>
          <a:p>
            <a:pPr>
              <a:defRPr/>
            </a:pPr>
            <a:fld id="{F2DB76C5-6D85-47AE-8A4E-7F965847AE5E}" type="slidenum">
              <a:rPr lang="en-US"/>
              <a:pPr>
                <a:defRPr/>
              </a:pPr>
              <a:t>‹#›</a:t>
            </a:fld>
            <a:endParaRPr lang="en-US"/>
          </a:p>
        </p:txBody>
      </p:sp>
    </p:spTree>
    <p:extLst>
      <p:ext uri="{BB962C8B-B14F-4D97-AF65-F5344CB8AC3E}">
        <p14:creationId xmlns:p14="http://schemas.microsoft.com/office/powerpoint/2010/main" val="12765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1.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93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defRPr>
            </a:lvl1pPr>
          </a:lstStyle>
          <a:p>
            <a:pPr defTabSz="457200" fontAlgn="base">
              <a:spcBef>
                <a:spcPct val="0"/>
              </a:spcBef>
              <a:spcAft>
                <a:spcPct val="0"/>
              </a:spcAft>
            </a:pPr>
            <a:fld id="{524F91D1-CC03-4981-A207-014C81DFCB09}" type="datetime1">
              <a:rPr lang="en-US" altLang="en-US" smtClean="0">
                <a:ea typeface="ＭＳ Ｐゴシック" pitchFamily="32" charset="-128"/>
              </a:rPr>
              <a:pPr defTabSz="457200" fontAlgn="base">
                <a:spcBef>
                  <a:spcPct val="0"/>
                </a:spcBef>
                <a:spcAft>
                  <a:spcPct val="0"/>
                </a:spcAft>
              </a:pPr>
              <a:t>10/16/2019</a:t>
            </a:fld>
            <a:endParaRPr lang="en-US" altLang="en-US">
              <a:ea typeface="ＭＳ Ｐゴシック" pitchFamily="32" charset="-128"/>
            </a:endParaRPr>
          </a:p>
        </p:txBody>
      </p:sp>
      <p:sp>
        <p:nvSpPr>
          <p:cNvPr id="5" name="Footer Placeholder 4"/>
          <p:cNvSpPr>
            <a:spLocks noGrp="1"/>
          </p:cNvSpPr>
          <p:nvPr>
            <p:ph type="ftr" sz="quarter" idx="3"/>
          </p:nvPr>
        </p:nvSpPr>
        <p:spPr>
          <a:xfrm>
            <a:off x="4165600" y="6356933"/>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defRPr>
            </a:lvl1pPr>
          </a:lstStyle>
          <a:p>
            <a:pPr defTabSz="457200" fontAlgn="base">
              <a:spcBef>
                <a:spcPct val="0"/>
              </a:spcBef>
              <a:spcAft>
                <a:spcPct val="0"/>
              </a:spcAft>
            </a:pPr>
            <a:endParaRPr lang="en-US">
              <a:ea typeface="ＭＳ Ｐゴシック" pitchFamily="32" charset="-128"/>
            </a:endParaRPr>
          </a:p>
        </p:txBody>
      </p:sp>
      <p:sp>
        <p:nvSpPr>
          <p:cNvPr id="6" name="Slide Number Placeholder 5"/>
          <p:cNvSpPr>
            <a:spLocks noGrp="1"/>
          </p:cNvSpPr>
          <p:nvPr>
            <p:ph type="sldNum" sz="quarter" idx="4"/>
          </p:nvPr>
        </p:nvSpPr>
        <p:spPr>
          <a:xfrm>
            <a:off x="8737600" y="635693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defRPr>
            </a:lvl1pPr>
          </a:lstStyle>
          <a:p>
            <a:pPr defTabSz="457200" fontAlgn="base">
              <a:spcBef>
                <a:spcPct val="0"/>
              </a:spcBef>
              <a:spcAft>
                <a:spcPct val="0"/>
              </a:spcAft>
            </a:pPr>
            <a:fld id="{0E28DD42-2375-4F6E-9A2D-F010BB9BD6AF}" type="slidenum">
              <a:rPr lang="en-US" altLang="en-US" smtClean="0">
                <a:ea typeface="ＭＳ Ｐゴシック" pitchFamily="32" charset="-128"/>
              </a:rPr>
              <a:pPr defTabSz="457200" fontAlgn="base">
                <a:spcBef>
                  <a:spcPct val="0"/>
                </a:spcBef>
                <a:spcAft>
                  <a:spcPct val="0"/>
                </a:spcAft>
              </a:pPr>
              <a:t>‹#›</a:t>
            </a:fld>
            <a:endParaRPr lang="en-US" altLang="en-US">
              <a:ea typeface="ＭＳ Ｐゴシック" pitchFamily="32" charset="-128"/>
            </a:endParaRPr>
          </a:p>
        </p:txBody>
      </p:sp>
    </p:spTree>
    <p:extLst>
      <p:ext uri="{BB962C8B-B14F-4D97-AF65-F5344CB8AC3E}">
        <p14:creationId xmlns:p14="http://schemas.microsoft.com/office/powerpoint/2010/main" val="475587212"/>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41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10/16/2019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41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A0F2EAAA-AAA5-4916-9823-B94C03444A50}"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044008959"/>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3075"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38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eaLnBrk="0" fontAlgn="base" hangingPunct="0">
              <a:spcBef>
                <a:spcPct val="0"/>
              </a:spcBef>
              <a:spcAft>
                <a:spcPct val="0"/>
              </a:spcAft>
              <a:defRPr/>
            </a:pPr>
            <a:fld id="{10010D36-FC33-4CFC-A4ED-0A4260D404D5}" type="datetime1">
              <a:rPr lang="en-US">
                <a:ea typeface="ＭＳ Ｐゴシック" pitchFamily="34" charset="-128"/>
              </a:rPr>
              <a:pPr defTabSz="457200" eaLnBrk="0" fontAlgn="base" hangingPunct="0">
                <a:spcBef>
                  <a:spcPct val="0"/>
                </a:spcBef>
                <a:spcAft>
                  <a:spcPct val="0"/>
                </a:spcAft>
                <a:defRPr/>
              </a:pPr>
              <a:t>10/16/2019</a:t>
            </a:fld>
            <a:endParaRPr lang="en-US">
              <a:ea typeface="ＭＳ Ｐゴシック" pitchFamily="34" charset="-128"/>
            </a:endParaRPr>
          </a:p>
        </p:txBody>
      </p:sp>
      <p:sp>
        <p:nvSpPr>
          <p:cNvPr id="5" name="Footer Placeholder 4"/>
          <p:cNvSpPr>
            <a:spLocks noGrp="1"/>
          </p:cNvSpPr>
          <p:nvPr>
            <p:ph type="ftr" sz="quarter" idx="3"/>
          </p:nvPr>
        </p:nvSpPr>
        <p:spPr>
          <a:xfrm>
            <a:off x="4165600" y="635638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8737600" y="635638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eaLnBrk="0" fontAlgn="base" hangingPunct="0">
              <a:spcBef>
                <a:spcPct val="0"/>
              </a:spcBef>
              <a:spcAft>
                <a:spcPct val="0"/>
              </a:spcAft>
              <a:defRPr/>
            </a:pPr>
            <a:fld id="{938C1767-96BE-480E-B999-165151929877}" type="slidenum">
              <a:rPr lang="en-US" altLang="en-US">
                <a:ea typeface="ＭＳ Ｐゴシック" pitchFamily="34" charset="-128"/>
              </a:rPr>
              <a:pPr defTabSz="457200" eaLnBrk="0" fontAlgn="base" hangingPunct="0">
                <a:spcBef>
                  <a:spcPct val="0"/>
                </a:spcBef>
                <a:spcAft>
                  <a:spcPct val="0"/>
                </a:spcAft>
                <a:defRPr/>
              </a:pPr>
              <a:t>‹#›</a:t>
            </a:fld>
            <a:endParaRPr lang="en-US" altLang="en-US">
              <a:ea typeface="ＭＳ Ｐゴシック" pitchFamily="34" charset="-128"/>
            </a:endParaRPr>
          </a:p>
        </p:txBody>
      </p:sp>
    </p:spTree>
    <p:extLst>
      <p:ext uri="{BB962C8B-B14F-4D97-AF65-F5344CB8AC3E}">
        <p14:creationId xmlns:p14="http://schemas.microsoft.com/office/powerpoint/2010/main" val="2879928111"/>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437"/>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10/16/2019</a:t>
            </a:fld>
            <a:endParaRPr lang="en-US"/>
          </a:p>
        </p:txBody>
      </p:sp>
      <p:sp>
        <p:nvSpPr>
          <p:cNvPr id="5" name="Footer Placeholder 4"/>
          <p:cNvSpPr>
            <a:spLocks noGrp="1"/>
          </p:cNvSpPr>
          <p:nvPr>
            <p:ph type="ftr" sz="quarter" idx="3"/>
          </p:nvPr>
        </p:nvSpPr>
        <p:spPr>
          <a:xfrm>
            <a:off x="4165600" y="6356437"/>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437"/>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3458290833"/>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6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9B38487D-7F79-4538-8428-1311BD1915B2}"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36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3296397013"/>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627"/>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8B1BCA87-D9F4-4C84-8539-1BC6879538DA}"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627"/>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27"/>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2283958097"/>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89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10/16/2019</a:t>
            </a:fld>
            <a:endParaRPr lang="en-US" dirty="0">
              <a:ea typeface="ＭＳ Ｐゴシック" pitchFamily="-111" charset="-128"/>
            </a:endParaRPr>
          </a:p>
        </p:txBody>
      </p:sp>
      <p:sp>
        <p:nvSpPr>
          <p:cNvPr id="5" name="Footer Placeholder 4"/>
          <p:cNvSpPr>
            <a:spLocks noGrp="1"/>
          </p:cNvSpPr>
          <p:nvPr>
            <p:ph type="ftr" sz="quarter" idx="3"/>
          </p:nvPr>
        </p:nvSpPr>
        <p:spPr>
          <a:xfrm>
            <a:off x="4165600" y="635689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8737600" y="635689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a:ea typeface="ＭＳ Ｐゴシック" pitchFamily="-111" charset="-128"/>
            </a:endParaRPr>
          </a:p>
        </p:txBody>
      </p:sp>
    </p:spTree>
    <p:extLst>
      <p:ext uri="{BB962C8B-B14F-4D97-AF65-F5344CB8AC3E}">
        <p14:creationId xmlns:p14="http://schemas.microsoft.com/office/powerpoint/2010/main" val="96735995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67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67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7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69100964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679"/>
            <a:ext cx="28448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3ECBAE8A-2A1B-4024-B19E-68C67EC49EBC}" type="datetime1">
              <a:rPr lang="en-US"/>
              <a:pPr>
                <a:defRPr/>
              </a:pPr>
              <a:t>10/16/2019</a:t>
            </a:fld>
            <a:endParaRPr lang="en-US"/>
          </a:p>
        </p:txBody>
      </p:sp>
      <p:sp>
        <p:nvSpPr>
          <p:cNvPr id="5" name="Footer Placeholder 4"/>
          <p:cNvSpPr>
            <a:spLocks noGrp="1"/>
          </p:cNvSpPr>
          <p:nvPr>
            <p:ph type="ftr" sz="quarter" idx="3"/>
          </p:nvPr>
        </p:nvSpPr>
        <p:spPr>
          <a:xfrm>
            <a:off x="4165600" y="6356679"/>
            <a:ext cx="38608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679"/>
            <a:ext cx="28448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305506388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579"/>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579"/>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79"/>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3550104514"/>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575"/>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575"/>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57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464830018"/>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6"/>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643"/>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10/16/2019</a:t>
            </a:fld>
            <a:endParaRPr lang="en-US" dirty="0"/>
          </a:p>
        </p:txBody>
      </p:sp>
      <p:sp>
        <p:nvSpPr>
          <p:cNvPr id="5" name="Footer Placeholder 4"/>
          <p:cNvSpPr>
            <a:spLocks noGrp="1"/>
          </p:cNvSpPr>
          <p:nvPr>
            <p:ph type="ftr" sz="quarter" idx="3"/>
          </p:nvPr>
        </p:nvSpPr>
        <p:spPr>
          <a:xfrm>
            <a:off x="4165600" y="6356643"/>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8737600" y="635664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1245303332"/>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8906"/>
            <a:ext cx="12192000" cy="687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5" name="Rectangle 29"/>
          <p:cNvSpPr>
            <a:spLocks noGrp="1" noChangeArrowheads="1"/>
          </p:cNvSpPr>
          <p:nvPr>
            <p:ph type="body" idx="1"/>
          </p:nvPr>
        </p:nvSpPr>
        <p:spPr bwMode="gray">
          <a:xfrm>
            <a:off x="315485" y="1262063"/>
            <a:ext cx="11408833" cy="529431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4" name="Rectangle 60"/>
          <p:cNvSpPr>
            <a:spLocks noGrp="1" noChangeArrowheads="1"/>
          </p:cNvSpPr>
          <p:nvPr>
            <p:ph type="sldNum" sz="quarter" idx="4"/>
          </p:nvPr>
        </p:nvSpPr>
        <p:spPr bwMode="gray">
          <a:xfrm>
            <a:off x="9692217" y="6504139"/>
            <a:ext cx="2258483"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eaLnBrk="0" hangingPunct="0">
              <a:lnSpc>
                <a:spcPct val="80000"/>
              </a:lnSpc>
              <a:defRPr sz="1000" b="0">
                <a:solidFill>
                  <a:schemeClr val="bg1"/>
                </a:solidFill>
                <a:latin typeface="Arial" charset="0"/>
                <a:cs typeface="+mn-cs"/>
              </a:defRPr>
            </a:lvl1pPr>
          </a:lstStyle>
          <a:p>
            <a:pPr fontAlgn="base">
              <a:spcBef>
                <a:spcPct val="0"/>
              </a:spcBef>
              <a:spcAft>
                <a:spcPct val="0"/>
              </a:spcAft>
              <a:defRPr/>
            </a:pPr>
            <a:fld id="{88CA2ABE-06E1-4780-AFBA-30159F17008A}" type="slidenum">
              <a:rPr lang="en-US" smtClean="0">
                <a:solidFill>
                  <a:srgbClr val="FFFFFF"/>
                </a:solidFill>
              </a:rPr>
              <a:pPr fontAlgn="base">
                <a:spcBef>
                  <a:spcPct val="0"/>
                </a:spcBef>
                <a:spcAft>
                  <a:spcPct val="0"/>
                </a:spcAft>
                <a:defRPr/>
              </a:pPr>
              <a:t>‹#›</a:t>
            </a:fld>
            <a:endParaRPr lang="en-US" dirty="0">
              <a:solidFill>
                <a:srgbClr val="FFFFFF"/>
              </a:solidFill>
            </a:endParaRPr>
          </a:p>
        </p:txBody>
      </p:sp>
      <p:sp>
        <p:nvSpPr>
          <p:cNvPr id="1086" name="Rectangle 62"/>
          <p:cNvSpPr>
            <a:spLocks noGrp="1" noChangeArrowheads="1"/>
          </p:cNvSpPr>
          <p:nvPr>
            <p:ph type="ftr" sz="quarter" idx="3"/>
          </p:nvPr>
        </p:nvSpPr>
        <p:spPr bwMode="gray">
          <a:xfrm>
            <a:off x="234952" y="6324600"/>
            <a:ext cx="5985933"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eaLnBrk="0" hangingPunct="0">
              <a:lnSpc>
                <a:spcPct val="100000"/>
              </a:lnSpc>
              <a:defRPr sz="1000" b="0" dirty="0" smtClean="0">
                <a:solidFill>
                  <a:srgbClr val="000000"/>
                </a:solidFill>
                <a:latin typeface="Arial" pitchFamily="34" charset="0"/>
                <a:cs typeface="+mn-cs"/>
              </a:defRPr>
            </a:lvl1pPr>
          </a:lstStyle>
          <a:p>
            <a:pPr fontAlgn="base">
              <a:spcBef>
                <a:spcPct val="0"/>
              </a:spcBef>
              <a:spcAft>
                <a:spcPct val="0"/>
              </a:spcAft>
              <a:defRPr/>
            </a:pPr>
            <a:r>
              <a:rPr lang="en-US"/>
              <a:t>Copyright © 2012 Accenture All Rights Reserved.</a:t>
            </a:r>
          </a:p>
        </p:txBody>
      </p:sp>
      <p:sp>
        <p:nvSpPr>
          <p:cNvPr id="3078" name="Rectangle 65"/>
          <p:cNvSpPr>
            <a:spLocks noGrp="1" noChangeArrowheads="1"/>
          </p:cNvSpPr>
          <p:nvPr>
            <p:ph type="title"/>
          </p:nvPr>
        </p:nvSpPr>
        <p:spPr bwMode="gray">
          <a:xfrm>
            <a:off x="545699" y="374801"/>
            <a:ext cx="11324167" cy="72707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14124142"/>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hd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176213" indent="-176213" algn="l" rtl="0" eaLnBrk="0" fontAlgn="base" hangingPunct="0">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0" fontAlgn="base" hangingPunct="0">
        <a:spcBef>
          <a:spcPct val="20000"/>
        </a:spcBef>
        <a:spcAft>
          <a:spcPct val="0"/>
        </a:spcAft>
        <a:buClr>
          <a:schemeClr val="tx1"/>
        </a:buClr>
        <a:buChar char="–"/>
        <a:defRPr sz="2000">
          <a:solidFill>
            <a:schemeClr val="tx1"/>
          </a:solidFill>
          <a:latin typeface="+mn-lt"/>
        </a:defRPr>
      </a:lvl2pPr>
      <a:lvl3pPr marL="858838" indent="-168275" algn="l" rtl="0" eaLnBrk="0" fontAlgn="base" hangingPunct="0">
        <a:spcBef>
          <a:spcPct val="20000"/>
        </a:spcBef>
        <a:spcAft>
          <a:spcPct val="0"/>
        </a:spcAft>
        <a:buClr>
          <a:schemeClr val="tx1"/>
        </a:buClr>
        <a:buChar char="•"/>
        <a:defRPr>
          <a:solidFill>
            <a:schemeClr val="tx1"/>
          </a:solidFill>
          <a:latin typeface="+mn-lt"/>
        </a:defRPr>
      </a:lvl3pPr>
      <a:lvl4pPr marL="1200150" indent="-227013" algn="l" rtl="0" eaLnBrk="0" fontAlgn="base" hangingPunct="0">
        <a:spcBef>
          <a:spcPct val="20000"/>
        </a:spcBef>
        <a:spcAft>
          <a:spcPct val="0"/>
        </a:spcAft>
        <a:buClr>
          <a:schemeClr val="tx1"/>
        </a:buClr>
        <a:buChar char="–"/>
        <a:defRPr sz="1600">
          <a:solidFill>
            <a:schemeClr val="tx1"/>
          </a:solidFill>
          <a:latin typeface="+mn-lt"/>
        </a:defRPr>
      </a:lvl4pPr>
      <a:lvl5pPr marL="1481138" indent="-166688" algn="l" rtl="0" eaLnBrk="0" fontAlgn="base" hangingPunct="0">
        <a:spcBef>
          <a:spcPct val="20000"/>
        </a:spcBef>
        <a:spcAft>
          <a:spcPct val="0"/>
        </a:spcAft>
        <a:buClr>
          <a:schemeClr val="tx1"/>
        </a:buClr>
        <a:buChar char="•"/>
        <a:defRPr sz="1400">
          <a:solidFill>
            <a:schemeClr val="tx1"/>
          </a:solidFill>
          <a:latin typeface="+mn-lt"/>
        </a:defRPr>
      </a:lvl5pPr>
      <a:lvl6pPr marL="1938338" indent="-166688" algn="l" rtl="0" eaLnBrk="0" fontAlgn="base" hangingPunct="0">
        <a:spcBef>
          <a:spcPct val="20000"/>
        </a:spcBef>
        <a:spcAft>
          <a:spcPct val="0"/>
        </a:spcAft>
        <a:buClr>
          <a:schemeClr val="tx1"/>
        </a:buClr>
        <a:buChar char="•"/>
        <a:defRPr sz="1400">
          <a:solidFill>
            <a:schemeClr val="tx1"/>
          </a:solidFill>
          <a:latin typeface="+mn-lt"/>
        </a:defRPr>
      </a:lvl6pPr>
      <a:lvl7pPr marL="2395538" indent="-166688" algn="l" rtl="0" eaLnBrk="0" fontAlgn="base" hangingPunct="0">
        <a:spcBef>
          <a:spcPct val="20000"/>
        </a:spcBef>
        <a:spcAft>
          <a:spcPct val="0"/>
        </a:spcAft>
        <a:buClr>
          <a:schemeClr val="tx1"/>
        </a:buClr>
        <a:buChar char="•"/>
        <a:defRPr sz="1400">
          <a:solidFill>
            <a:schemeClr val="tx1"/>
          </a:solidFill>
          <a:latin typeface="+mn-lt"/>
        </a:defRPr>
      </a:lvl7pPr>
      <a:lvl8pPr marL="2852738" indent="-166688" algn="l" rtl="0" eaLnBrk="0" fontAlgn="base" hangingPunct="0">
        <a:spcBef>
          <a:spcPct val="20000"/>
        </a:spcBef>
        <a:spcAft>
          <a:spcPct val="0"/>
        </a:spcAft>
        <a:buClr>
          <a:schemeClr val="tx1"/>
        </a:buClr>
        <a:buChar char="•"/>
        <a:defRPr sz="1400">
          <a:solidFill>
            <a:schemeClr val="tx1"/>
          </a:solidFill>
          <a:latin typeface="+mn-lt"/>
        </a:defRPr>
      </a:lvl8pPr>
      <a:lvl9pPr marL="3309938" indent="-166688" algn="l" rtl="0" eaLnBrk="0" fontAlgn="base" hangingPunct="0">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614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609600" y="635644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98F50EBC-CAF0-4004-B7D4-308842579553}" type="datetime1">
              <a:rPr lang="en-US"/>
              <a:pPr defTabSz="457200" fontAlgn="base">
                <a:spcBef>
                  <a:spcPct val="0"/>
                </a:spcBef>
                <a:spcAft>
                  <a:spcPct val="0"/>
                </a:spcAft>
                <a:defRPr/>
              </a:pPr>
              <a:t>10/16/2019</a:t>
            </a:fld>
            <a:endParaRPr lang="en-US"/>
          </a:p>
        </p:txBody>
      </p:sp>
      <p:sp>
        <p:nvSpPr>
          <p:cNvPr id="5" name="Footer Placeholder 4"/>
          <p:cNvSpPr>
            <a:spLocks noGrp="1"/>
          </p:cNvSpPr>
          <p:nvPr>
            <p:ph type="ftr" sz="quarter" idx="3"/>
          </p:nvPr>
        </p:nvSpPr>
        <p:spPr>
          <a:xfrm>
            <a:off x="4165600" y="635644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44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111" charset="0"/>
                <a:ea typeface="ＭＳ Ｐゴシック" pitchFamily="-111" charset="-128"/>
              </a:defRPr>
            </a:lvl1pPr>
          </a:lstStyle>
          <a:p>
            <a:pPr defTabSz="457200" fontAlgn="base">
              <a:spcBef>
                <a:spcPct val="0"/>
              </a:spcBef>
              <a:spcAft>
                <a:spcPct val="0"/>
              </a:spcAft>
              <a:defRPr/>
            </a:pPr>
            <a:fld id="{A03D05AD-967F-41AC-B0CB-3910009CE6CA}"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374124210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1.xml.rels><?xml version="1.0" encoding="UTF-8" standalone="yes"?>
<Relationships xmlns="http://schemas.openxmlformats.org/package/2006/relationships"><Relationship Id="rId26" Type="http://schemas.openxmlformats.org/officeDocument/2006/relationships/image" Target="../media/image36.emf"/><Relationship Id="rId21" Type="http://schemas.openxmlformats.org/officeDocument/2006/relationships/image" Target="../media/image31.emf"/><Relationship Id="rId42" Type="http://schemas.openxmlformats.org/officeDocument/2006/relationships/image" Target="../media/image52.emf"/><Relationship Id="rId47" Type="http://schemas.openxmlformats.org/officeDocument/2006/relationships/image" Target="../media/image57.emf"/><Relationship Id="rId63" Type="http://schemas.openxmlformats.org/officeDocument/2006/relationships/image" Target="../media/image73.emf"/><Relationship Id="rId68" Type="http://schemas.openxmlformats.org/officeDocument/2006/relationships/image" Target="../media/image78.emf"/><Relationship Id="rId2" Type="http://schemas.openxmlformats.org/officeDocument/2006/relationships/image" Target="../media/image12.emf"/><Relationship Id="rId16" Type="http://schemas.openxmlformats.org/officeDocument/2006/relationships/image" Target="../media/image26.emf"/><Relationship Id="rId29" Type="http://schemas.openxmlformats.org/officeDocument/2006/relationships/image" Target="../media/image39.emf"/><Relationship Id="rId11" Type="http://schemas.openxmlformats.org/officeDocument/2006/relationships/image" Target="../media/image21.emf"/><Relationship Id="rId24" Type="http://schemas.openxmlformats.org/officeDocument/2006/relationships/image" Target="../media/image34.emf"/><Relationship Id="rId32" Type="http://schemas.openxmlformats.org/officeDocument/2006/relationships/image" Target="../media/image42.emf"/><Relationship Id="rId37" Type="http://schemas.openxmlformats.org/officeDocument/2006/relationships/image" Target="../media/image47.emf"/><Relationship Id="rId40" Type="http://schemas.openxmlformats.org/officeDocument/2006/relationships/image" Target="../media/image50.emf"/><Relationship Id="rId45" Type="http://schemas.openxmlformats.org/officeDocument/2006/relationships/image" Target="../media/image55.emf"/><Relationship Id="rId53" Type="http://schemas.openxmlformats.org/officeDocument/2006/relationships/image" Target="../media/image63.emf"/><Relationship Id="rId58" Type="http://schemas.openxmlformats.org/officeDocument/2006/relationships/image" Target="../media/image68.emf"/><Relationship Id="rId66" Type="http://schemas.openxmlformats.org/officeDocument/2006/relationships/image" Target="../media/image76.emf"/><Relationship Id="rId74" Type="http://schemas.openxmlformats.org/officeDocument/2006/relationships/image" Target="../media/image84.png"/><Relationship Id="rId5" Type="http://schemas.openxmlformats.org/officeDocument/2006/relationships/image" Target="../media/image15.emf"/><Relationship Id="rId61" Type="http://schemas.openxmlformats.org/officeDocument/2006/relationships/image" Target="../media/image71.emf"/><Relationship Id="rId19" Type="http://schemas.openxmlformats.org/officeDocument/2006/relationships/image" Target="../media/image29.emf"/><Relationship Id="rId14" Type="http://schemas.openxmlformats.org/officeDocument/2006/relationships/image" Target="../media/image24.emf"/><Relationship Id="rId22" Type="http://schemas.openxmlformats.org/officeDocument/2006/relationships/image" Target="../media/image32.emf"/><Relationship Id="rId27" Type="http://schemas.openxmlformats.org/officeDocument/2006/relationships/image" Target="../media/image37.emf"/><Relationship Id="rId30" Type="http://schemas.openxmlformats.org/officeDocument/2006/relationships/image" Target="../media/image40.emf"/><Relationship Id="rId35" Type="http://schemas.openxmlformats.org/officeDocument/2006/relationships/image" Target="../media/image45.emf"/><Relationship Id="rId43" Type="http://schemas.openxmlformats.org/officeDocument/2006/relationships/image" Target="../media/image53.emf"/><Relationship Id="rId48" Type="http://schemas.openxmlformats.org/officeDocument/2006/relationships/image" Target="../media/image58.emf"/><Relationship Id="rId56" Type="http://schemas.openxmlformats.org/officeDocument/2006/relationships/image" Target="../media/image66.emf"/><Relationship Id="rId64" Type="http://schemas.openxmlformats.org/officeDocument/2006/relationships/image" Target="../media/image74.emf"/><Relationship Id="rId69" Type="http://schemas.openxmlformats.org/officeDocument/2006/relationships/image" Target="../media/image79.emf"/><Relationship Id="rId8" Type="http://schemas.openxmlformats.org/officeDocument/2006/relationships/image" Target="../media/image18.emf"/><Relationship Id="rId51" Type="http://schemas.openxmlformats.org/officeDocument/2006/relationships/image" Target="../media/image61.emf"/><Relationship Id="rId72" Type="http://schemas.openxmlformats.org/officeDocument/2006/relationships/image" Target="../media/image82.png"/><Relationship Id="rId3" Type="http://schemas.openxmlformats.org/officeDocument/2006/relationships/image" Target="../media/image13.emf"/><Relationship Id="rId12" Type="http://schemas.openxmlformats.org/officeDocument/2006/relationships/image" Target="../media/image22.emf"/><Relationship Id="rId17" Type="http://schemas.openxmlformats.org/officeDocument/2006/relationships/image" Target="../media/image27.emf"/><Relationship Id="rId25" Type="http://schemas.openxmlformats.org/officeDocument/2006/relationships/image" Target="../media/image35.emf"/><Relationship Id="rId33" Type="http://schemas.openxmlformats.org/officeDocument/2006/relationships/image" Target="../media/image43.emf"/><Relationship Id="rId38" Type="http://schemas.openxmlformats.org/officeDocument/2006/relationships/image" Target="../media/image48.emf"/><Relationship Id="rId46" Type="http://schemas.openxmlformats.org/officeDocument/2006/relationships/image" Target="../media/image56.emf"/><Relationship Id="rId59" Type="http://schemas.openxmlformats.org/officeDocument/2006/relationships/image" Target="../media/image69.emf"/><Relationship Id="rId67" Type="http://schemas.openxmlformats.org/officeDocument/2006/relationships/image" Target="../media/image77.emf"/><Relationship Id="rId20" Type="http://schemas.openxmlformats.org/officeDocument/2006/relationships/image" Target="../media/image30.emf"/><Relationship Id="rId41" Type="http://schemas.openxmlformats.org/officeDocument/2006/relationships/image" Target="../media/image51.emf"/><Relationship Id="rId54" Type="http://schemas.openxmlformats.org/officeDocument/2006/relationships/image" Target="../media/image64.emf"/><Relationship Id="rId62" Type="http://schemas.openxmlformats.org/officeDocument/2006/relationships/image" Target="../media/image72.emf"/><Relationship Id="rId70" Type="http://schemas.openxmlformats.org/officeDocument/2006/relationships/image" Target="../media/image80.emf"/><Relationship Id="rId75" Type="http://schemas.openxmlformats.org/officeDocument/2006/relationships/image" Target="../media/image85.png"/><Relationship Id="rId1" Type="http://schemas.openxmlformats.org/officeDocument/2006/relationships/slideLayout" Target="../slideLayouts/slideLayout127.xml"/><Relationship Id="rId6" Type="http://schemas.openxmlformats.org/officeDocument/2006/relationships/image" Target="../media/image16.emf"/><Relationship Id="rId15" Type="http://schemas.openxmlformats.org/officeDocument/2006/relationships/image" Target="../media/image25.emf"/><Relationship Id="rId23" Type="http://schemas.openxmlformats.org/officeDocument/2006/relationships/image" Target="../media/image33.emf"/><Relationship Id="rId28" Type="http://schemas.openxmlformats.org/officeDocument/2006/relationships/image" Target="../media/image38.emf"/><Relationship Id="rId36" Type="http://schemas.openxmlformats.org/officeDocument/2006/relationships/image" Target="../media/image46.emf"/><Relationship Id="rId49" Type="http://schemas.openxmlformats.org/officeDocument/2006/relationships/image" Target="../media/image59.emf"/><Relationship Id="rId57" Type="http://schemas.openxmlformats.org/officeDocument/2006/relationships/image" Target="../media/image67.emf"/><Relationship Id="rId10" Type="http://schemas.openxmlformats.org/officeDocument/2006/relationships/image" Target="../media/image20.emf"/><Relationship Id="rId31" Type="http://schemas.openxmlformats.org/officeDocument/2006/relationships/image" Target="../media/image41.emf"/><Relationship Id="rId44" Type="http://schemas.openxmlformats.org/officeDocument/2006/relationships/image" Target="../media/image54.emf"/><Relationship Id="rId52" Type="http://schemas.openxmlformats.org/officeDocument/2006/relationships/image" Target="../media/image62.emf"/><Relationship Id="rId60" Type="http://schemas.openxmlformats.org/officeDocument/2006/relationships/image" Target="../media/image70.emf"/><Relationship Id="rId65" Type="http://schemas.openxmlformats.org/officeDocument/2006/relationships/image" Target="../media/image75.emf"/><Relationship Id="rId73" Type="http://schemas.openxmlformats.org/officeDocument/2006/relationships/image" Target="../media/image83.png"/><Relationship Id="rId4" Type="http://schemas.openxmlformats.org/officeDocument/2006/relationships/image" Target="../media/image14.emf"/><Relationship Id="rId9" Type="http://schemas.openxmlformats.org/officeDocument/2006/relationships/image" Target="../media/image19.emf"/><Relationship Id="rId13" Type="http://schemas.openxmlformats.org/officeDocument/2006/relationships/image" Target="../media/image23.emf"/><Relationship Id="rId18" Type="http://schemas.openxmlformats.org/officeDocument/2006/relationships/image" Target="../media/image28.emf"/><Relationship Id="rId39" Type="http://schemas.openxmlformats.org/officeDocument/2006/relationships/image" Target="../media/image49.emf"/><Relationship Id="rId34" Type="http://schemas.openxmlformats.org/officeDocument/2006/relationships/image" Target="../media/image44.emf"/><Relationship Id="rId50" Type="http://schemas.openxmlformats.org/officeDocument/2006/relationships/image" Target="../media/image60.emf"/><Relationship Id="rId55" Type="http://schemas.openxmlformats.org/officeDocument/2006/relationships/image" Target="../media/image65.emf"/><Relationship Id="rId7" Type="http://schemas.openxmlformats.org/officeDocument/2006/relationships/image" Target="../media/image17.emf"/><Relationship Id="rId71" Type="http://schemas.openxmlformats.org/officeDocument/2006/relationships/image" Target="../media/image8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27.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127.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33.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descr="New_Powerpoint presentatio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itle 16"/>
          <p:cNvSpPr txBox="1">
            <a:spLocks/>
          </p:cNvSpPr>
          <p:nvPr/>
        </p:nvSpPr>
        <p:spPr bwMode="auto">
          <a:xfrm>
            <a:off x="1276239" y="548339"/>
            <a:ext cx="933546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defTabSz="457200" fontAlgn="base">
              <a:lnSpc>
                <a:spcPct val="90000"/>
              </a:lnSpc>
              <a:spcBef>
                <a:spcPct val="0"/>
              </a:spcBef>
              <a:spcAft>
                <a:spcPct val="0"/>
              </a:spcAft>
            </a:pPr>
            <a:r>
              <a:rPr lang="en-US" altLang="en-US" sz="3000" b="1" dirty="0">
                <a:solidFill>
                  <a:prstClr val="white"/>
                </a:solidFill>
                <a:latin typeface="Arial" charset="0"/>
              </a:rPr>
              <a:t>UNEMPLOYMENT INSURANCE FUND</a:t>
            </a:r>
          </a:p>
          <a:p>
            <a:pPr algn="ctr" defTabSz="457200" fontAlgn="base">
              <a:lnSpc>
                <a:spcPct val="90000"/>
              </a:lnSpc>
              <a:spcBef>
                <a:spcPct val="0"/>
              </a:spcBef>
              <a:spcAft>
                <a:spcPct val="0"/>
              </a:spcAft>
            </a:pPr>
            <a:r>
              <a:rPr lang="en-US" altLang="en-US" sz="3000" b="1" dirty="0">
                <a:solidFill>
                  <a:prstClr val="white"/>
                </a:solidFill>
                <a:latin typeface="Arial" charset="0"/>
              </a:rPr>
              <a:t>BOARD</a:t>
            </a:r>
          </a:p>
        </p:txBody>
      </p:sp>
      <p:sp>
        <p:nvSpPr>
          <p:cNvPr id="13315" name="Subtitle 17"/>
          <p:cNvSpPr txBox="1">
            <a:spLocks/>
          </p:cNvSpPr>
          <p:nvPr/>
        </p:nvSpPr>
        <p:spPr bwMode="auto">
          <a:xfrm>
            <a:off x="335361" y="2759660"/>
            <a:ext cx="2112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r>
              <a:rPr lang="en-US" altLang="en-US" sz="1200" dirty="0">
                <a:solidFill>
                  <a:srgbClr val="404040"/>
                </a:solidFill>
                <a:latin typeface="Arial Bold" pitchFamily="32" charset="0"/>
              </a:rPr>
              <a:t>16 /10/ 2019</a:t>
            </a:r>
          </a:p>
        </p:txBody>
      </p:sp>
      <p:sp>
        <p:nvSpPr>
          <p:cNvPr id="13316" name="Subtitle 17"/>
          <p:cNvSpPr txBox="1">
            <a:spLocks/>
          </p:cNvSpPr>
          <p:nvPr/>
        </p:nvSpPr>
        <p:spPr bwMode="auto">
          <a:xfrm>
            <a:off x="1184695" y="1485366"/>
            <a:ext cx="9427004" cy="164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2" charset="0"/>
                <a:ea typeface="ＭＳ Ｐゴシック" pitchFamily="32" charset="-128"/>
              </a:defRPr>
            </a:lvl1pPr>
            <a:lvl2pPr marL="37931725" indent="-37474525">
              <a:defRPr sz="2800">
                <a:solidFill>
                  <a:schemeClr val="tx1"/>
                </a:solidFill>
                <a:latin typeface="Calibri" pitchFamily="32" charset="0"/>
                <a:ea typeface="ＭＳ Ｐゴシック" pitchFamily="32" charset="-128"/>
              </a:defRPr>
            </a:lvl2pPr>
            <a:lvl3pPr>
              <a:defRPr sz="2400">
                <a:solidFill>
                  <a:schemeClr val="tx1"/>
                </a:solidFill>
                <a:latin typeface="Calibri" pitchFamily="32" charset="0"/>
                <a:ea typeface="ＭＳ Ｐゴシック" pitchFamily="32" charset="-128"/>
              </a:defRPr>
            </a:lvl3pPr>
            <a:lvl4pPr>
              <a:defRPr sz="2000">
                <a:solidFill>
                  <a:schemeClr val="tx1"/>
                </a:solidFill>
                <a:latin typeface="Calibri" pitchFamily="32" charset="0"/>
                <a:ea typeface="ＭＳ Ｐゴシック" pitchFamily="32" charset="-128"/>
              </a:defRPr>
            </a:lvl4pPr>
            <a:lvl5pPr>
              <a:defRPr sz="2000">
                <a:solidFill>
                  <a:schemeClr val="tx1"/>
                </a:solidFill>
                <a:latin typeface="Calibri" pitchFamily="32" charset="0"/>
                <a:ea typeface="ＭＳ Ｐゴシック" pitchFamily="32" charset="-128"/>
              </a:defRPr>
            </a:lvl5pPr>
            <a:lvl6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6pPr>
            <a:lvl7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7pPr>
            <a:lvl8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8pPr>
            <a:lvl9pPr eaLnBrk="0" fontAlgn="base" hangingPunct="0">
              <a:spcAft>
                <a:spcPct val="0"/>
              </a:spcAft>
              <a:buFont typeface="Arial" charset="0"/>
              <a:buChar char="»"/>
              <a:defRPr sz="2000">
                <a:solidFill>
                  <a:schemeClr val="tx1"/>
                </a:solidFill>
                <a:latin typeface="Calibri" pitchFamily="32" charset="0"/>
                <a:ea typeface="ＭＳ Ｐゴシック" pitchFamily="32" charset="-128"/>
              </a:defRPr>
            </a:lvl9pPr>
          </a:lstStyle>
          <a:p>
            <a:pPr algn="ctr" fontAlgn="base">
              <a:spcBef>
                <a:spcPct val="0"/>
              </a:spcBef>
              <a:spcAft>
                <a:spcPct val="0"/>
              </a:spcAft>
            </a:pPr>
            <a:r>
              <a:rPr lang="en-ZA" sz="2800" b="1" dirty="0">
                <a:solidFill>
                  <a:prstClr val="black"/>
                </a:solidFill>
                <a:latin typeface="Calibri"/>
              </a:rPr>
              <a:t>PORTFOLIO COMMITTEE PRESENTATION</a:t>
            </a:r>
          </a:p>
          <a:p>
            <a:pPr algn="ctr" fontAlgn="base">
              <a:spcBef>
                <a:spcPct val="0"/>
              </a:spcBef>
              <a:spcAft>
                <a:spcPct val="0"/>
              </a:spcAft>
            </a:pPr>
            <a:r>
              <a:rPr lang="en-ZA" sz="2800" b="1" dirty="0">
                <a:solidFill>
                  <a:prstClr val="black"/>
                </a:solidFill>
                <a:latin typeface="Calibri"/>
              </a:rPr>
              <a:t> </a:t>
            </a:r>
          </a:p>
          <a:p>
            <a:pPr algn="ctr" fontAlgn="base">
              <a:spcBef>
                <a:spcPct val="0"/>
              </a:spcBef>
              <a:spcAft>
                <a:spcPct val="0"/>
              </a:spcAft>
            </a:pPr>
            <a:endParaRPr lang="en-ZA" sz="2400" b="1" dirty="0">
              <a:solidFill>
                <a:prstClr val="black"/>
              </a:solidFill>
              <a:latin typeface="Calibri"/>
            </a:endParaRPr>
          </a:p>
        </p:txBody>
      </p:sp>
      <p:pic>
        <p:nvPicPr>
          <p:cNvPr id="1331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6352" y="5866530"/>
            <a:ext cx="166793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969" y="5883992"/>
            <a:ext cx="163406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303003" y="430831"/>
            <a:ext cx="405724" cy="276999"/>
          </a:xfrm>
          <a:prstGeom prst="rect">
            <a:avLst/>
          </a:prstGeom>
          <a:solidFill>
            <a:schemeClr val="accent2"/>
          </a:solidFill>
        </p:spPr>
        <p:txBody>
          <a:bodyPr wrap="square" rtlCol="0">
            <a:spAutoFit/>
          </a:bodyPr>
          <a:lstStyle/>
          <a:p>
            <a:r>
              <a:rPr lang="en-ZA" sz="1200" dirty="0">
                <a:solidFill>
                  <a:prstClr val="black"/>
                </a:solidFill>
              </a:rPr>
              <a:t>1</a:t>
            </a:r>
          </a:p>
        </p:txBody>
      </p:sp>
    </p:spTree>
    <p:extLst>
      <p:ext uri="{BB962C8B-B14F-4D97-AF65-F5344CB8AC3E}">
        <p14:creationId xmlns:p14="http://schemas.microsoft.com/office/powerpoint/2010/main" val="3604365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10</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FINANCE REPORT</a:t>
            </a:r>
          </a:p>
        </p:txBody>
      </p:sp>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10</a:t>
            </a:r>
          </a:p>
        </p:txBody>
      </p:sp>
    </p:spTree>
    <p:extLst>
      <p:ext uri="{BB962C8B-B14F-4D97-AF65-F5344CB8AC3E}">
        <p14:creationId xmlns:p14="http://schemas.microsoft.com/office/powerpoint/2010/main" val="3139947623"/>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FINANCIAL PERFORMANCE 5 YEARS </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11</a:t>
            </a:fld>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7026" y="1556792"/>
            <a:ext cx="1065718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11</a:t>
            </a:r>
          </a:p>
        </p:txBody>
      </p:sp>
      <p:grpSp>
        <p:nvGrpSpPr>
          <p:cNvPr id="3" name="Group 4"/>
          <p:cNvGrpSpPr>
            <a:grpSpLocks noChangeAspect="1"/>
          </p:cNvGrpSpPr>
          <p:nvPr/>
        </p:nvGrpSpPr>
        <p:grpSpPr bwMode="auto">
          <a:xfrm>
            <a:off x="1008063" y="4868865"/>
            <a:ext cx="10780712" cy="1303338"/>
            <a:chOff x="635" y="3067"/>
            <a:chExt cx="6791" cy="821"/>
          </a:xfrm>
        </p:grpSpPr>
        <p:sp>
          <p:nvSpPr>
            <p:cNvPr id="7" name="Rectangle 5"/>
            <p:cNvSpPr>
              <a:spLocks noChangeArrowheads="1"/>
            </p:cNvSpPr>
            <p:nvPr/>
          </p:nvSpPr>
          <p:spPr bwMode="auto">
            <a:xfrm>
              <a:off x="2718" y="3067"/>
              <a:ext cx="4642" cy="145"/>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4" name="Rectangle 12"/>
            <p:cNvSpPr>
              <a:spLocks noChangeArrowheads="1"/>
            </p:cNvSpPr>
            <p:nvPr/>
          </p:nvSpPr>
          <p:spPr bwMode="auto">
            <a:xfrm>
              <a:off x="2733" y="3488"/>
              <a:ext cx="709" cy="103"/>
            </a:xfrm>
            <a:prstGeom prst="rect">
              <a:avLst/>
            </a:prstGeom>
            <a:solidFill>
              <a:srgbClr val="638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5" name="Rectangle 13"/>
            <p:cNvSpPr>
              <a:spLocks noChangeArrowheads="1"/>
            </p:cNvSpPr>
            <p:nvPr/>
          </p:nvSpPr>
          <p:spPr bwMode="auto">
            <a:xfrm>
              <a:off x="3595" y="3488"/>
              <a:ext cx="783" cy="103"/>
            </a:xfrm>
            <a:prstGeom prst="rect">
              <a:avLst/>
            </a:prstGeom>
            <a:solidFill>
              <a:srgbClr val="638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6" name="Rectangle 14"/>
            <p:cNvSpPr>
              <a:spLocks noChangeArrowheads="1"/>
            </p:cNvSpPr>
            <p:nvPr/>
          </p:nvSpPr>
          <p:spPr bwMode="auto">
            <a:xfrm>
              <a:off x="4495" y="3488"/>
              <a:ext cx="826" cy="103"/>
            </a:xfrm>
            <a:prstGeom prst="rect">
              <a:avLst/>
            </a:prstGeom>
            <a:solidFill>
              <a:srgbClr val="638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7" name="Rectangle 15"/>
            <p:cNvSpPr>
              <a:spLocks noChangeArrowheads="1"/>
            </p:cNvSpPr>
            <p:nvPr/>
          </p:nvSpPr>
          <p:spPr bwMode="auto">
            <a:xfrm>
              <a:off x="5386" y="3488"/>
              <a:ext cx="848" cy="103"/>
            </a:xfrm>
            <a:prstGeom prst="rect">
              <a:avLst/>
            </a:prstGeom>
            <a:solidFill>
              <a:srgbClr val="638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8" name="Rectangle 16"/>
            <p:cNvSpPr>
              <a:spLocks noChangeArrowheads="1"/>
            </p:cNvSpPr>
            <p:nvPr/>
          </p:nvSpPr>
          <p:spPr bwMode="auto">
            <a:xfrm>
              <a:off x="6278" y="3488"/>
              <a:ext cx="1067" cy="103"/>
            </a:xfrm>
            <a:prstGeom prst="rect">
              <a:avLst/>
            </a:prstGeom>
            <a:solidFill>
              <a:srgbClr val="638E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20" name="Rectangle 18"/>
            <p:cNvSpPr>
              <a:spLocks noChangeArrowheads="1"/>
            </p:cNvSpPr>
            <p:nvPr/>
          </p:nvSpPr>
          <p:spPr bwMode="auto">
            <a:xfrm>
              <a:off x="3113" y="3081"/>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2014/2015</a:t>
              </a:r>
              <a:endParaRPr lang="en-US" altLang="en-US">
                <a:solidFill>
                  <a:prstClr val="black"/>
                </a:solidFill>
              </a:endParaRPr>
            </a:p>
          </p:txBody>
        </p:sp>
        <p:sp>
          <p:nvSpPr>
            <p:cNvPr id="21" name="Rectangle 19"/>
            <p:cNvSpPr>
              <a:spLocks noChangeArrowheads="1"/>
            </p:cNvSpPr>
            <p:nvPr/>
          </p:nvSpPr>
          <p:spPr bwMode="auto">
            <a:xfrm>
              <a:off x="4012" y="3081"/>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2015/2016</a:t>
              </a:r>
              <a:endParaRPr lang="en-US" altLang="en-US">
                <a:solidFill>
                  <a:prstClr val="black"/>
                </a:solidFill>
              </a:endParaRPr>
            </a:p>
          </p:txBody>
        </p:sp>
        <p:sp>
          <p:nvSpPr>
            <p:cNvPr id="22" name="Rectangle 20"/>
            <p:cNvSpPr>
              <a:spLocks noChangeArrowheads="1"/>
            </p:cNvSpPr>
            <p:nvPr/>
          </p:nvSpPr>
          <p:spPr bwMode="auto">
            <a:xfrm>
              <a:off x="4904" y="3081"/>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2016/2017</a:t>
              </a:r>
              <a:endParaRPr lang="en-US" altLang="en-US">
                <a:solidFill>
                  <a:prstClr val="black"/>
                </a:solidFill>
              </a:endParaRPr>
            </a:p>
          </p:txBody>
        </p:sp>
        <p:sp>
          <p:nvSpPr>
            <p:cNvPr id="23" name="Rectangle 21"/>
            <p:cNvSpPr>
              <a:spLocks noChangeArrowheads="1"/>
            </p:cNvSpPr>
            <p:nvPr/>
          </p:nvSpPr>
          <p:spPr bwMode="auto">
            <a:xfrm>
              <a:off x="5796" y="3081"/>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2017/2018</a:t>
              </a:r>
              <a:endParaRPr lang="en-US" altLang="en-US" dirty="0">
                <a:solidFill>
                  <a:prstClr val="black"/>
                </a:solidFill>
              </a:endParaRPr>
            </a:p>
          </p:txBody>
        </p:sp>
        <p:sp>
          <p:nvSpPr>
            <p:cNvPr id="24" name="Rectangle 22"/>
            <p:cNvSpPr>
              <a:spLocks noChangeArrowheads="1"/>
            </p:cNvSpPr>
            <p:nvPr/>
          </p:nvSpPr>
          <p:spPr bwMode="auto">
            <a:xfrm>
              <a:off x="6987" y="3081"/>
              <a:ext cx="43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2018/19</a:t>
              </a:r>
              <a:endParaRPr lang="en-US" altLang="en-US">
                <a:solidFill>
                  <a:prstClr val="black"/>
                </a:solidFill>
              </a:endParaRPr>
            </a:p>
          </p:txBody>
        </p:sp>
        <p:sp>
          <p:nvSpPr>
            <p:cNvPr id="25" name="Rectangle 23"/>
            <p:cNvSpPr>
              <a:spLocks noChangeArrowheads="1"/>
            </p:cNvSpPr>
            <p:nvPr/>
          </p:nvSpPr>
          <p:spPr bwMode="auto">
            <a:xfrm>
              <a:off x="3076" y="32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prstClr val="black"/>
                </a:solidFill>
              </a:endParaRPr>
            </a:p>
          </p:txBody>
        </p:sp>
        <p:sp>
          <p:nvSpPr>
            <p:cNvPr id="27" name="Rectangle 25"/>
            <p:cNvSpPr>
              <a:spLocks noChangeArrowheads="1"/>
            </p:cNvSpPr>
            <p:nvPr/>
          </p:nvSpPr>
          <p:spPr bwMode="auto">
            <a:xfrm>
              <a:off x="3062" y="3219"/>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28" name="Rectangle 26"/>
            <p:cNvSpPr>
              <a:spLocks noChangeArrowheads="1"/>
            </p:cNvSpPr>
            <p:nvPr/>
          </p:nvSpPr>
          <p:spPr bwMode="auto">
            <a:xfrm>
              <a:off x="3976" y="321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endParaRPr lang="en-US" altLang="en-US" dirty="0">
                <a:solidFill>
                  <a:prstClr val="black"/>
                </a:solidFill>
              </a:endParaRPr>
            </a:p>
          </p:txBody>
        </p:sp>
        <p:sp>
          <p:nvSpPr>
            <p:cNvPr id="30" name="Rectangle 28"/>
            <p:cNvSpPr>
              <a:spLocks noChangeArrowheads="1"/>
            </p:cNvSpPr>
            <p:nvPr/>
          </p:nvSpPr>
          <p:spPr bwMode="auto">
            <a:xfrm>
              <a:off x="3968" y="3219"/>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33" name="Rectangle 31"/>
            <p:cNvSpPr>
              <a:spLocks noChangeArrowheads="1"/>
            </p:cNvSpPr>
            <p:nvPr/>
          </p:nvSpPr>
          <p:spPr bwMode="auto">
            <a:xfrm>
              <a:off x="4867" y="3219"/>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35" name="Rectangle 33"/>
            <p:cNvSpPr>
              <a:spLocks noChangeArrowheads="1"/>
            </p:cNvSpPr>
            <p:nvPr/>
          </p:nvSpPr>
          <p:spPr bwMode="auto">
            <a:xfrm>
              <a:off x="5430" y="3219"/>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36" name="Rectangle 34"/>
            <p:cNvSpPr>
              <a:spLocks noChangeArrowheads="1"/>
            </p:cNvSpPr>
            <p:nvPr/>
          </p:nvSpPr>
          <p:spPr bwMode="auto">
            <a:xfrm>
              <a:off x="5759" y="3219"/>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42" name="Rectangle 40"/>
            <p:cNvSpPr>
              <a:spLocks noChangeArrowheads="1"/>
            </p:cNvSpPr>
            <p:nvPr/>
          </p:nvSpPr>
          <p:spPr bwMode="auto">
            <a:xfrm>
              <a:off x="3076" y="3474"/>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16 146 737</a:t>
              </a:r>
              <a:endParaRPr lang="en-US" altLang="en-US" dirty="0">
                <a:solidFill>
                  <a:prstClr val="black"/>
                </a:solidFill>
              </a:endParaRPr>
            </a:p>
          </p:txBody>
        </p:sp>
        <p:sp>
          <p:nvSpPr>
            <p:cNvPr id="43" name="Rectangle 41"/>
            <p:cNvSpPr>
              <a:spLocks noChangeArrowheads="1"/>
            </p:cNvSpPr>
            <p:nvPr/>
          </p:nvSpPr>
          <p:spPr bwMode="auto">
            <a:xfrm>
              <a:off x="726" y="3488"/>
              <a:ext cx="243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             </a:t>
              </a:r>
              <a:endParaRPr lang="en-US" altLang="en-US" dirty="0">
                <a:solidFill>
                  <a:prstClr val="black"/>
                </a:solidFill>
              </a:endParaRPr>
            </a:p>
          </p:txBody>
        </p:sp>
        <p:sp>
          <p:nvSpPr>
            <p:cNvPr id="44" name="Rectangle 42"/>
            <p:cNvSpPr>
              <a:spLocks noChangeArrowheads="1"/>
            </p:cNvSpPr>
            <p:nvPr/>
          </p:nvSpPr>
          <p:spPr bwMode="auto">
            <a:xfrm>
              <a:off x="3062" y="3474"/>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45" name="Rectangle 43"/>
            <p:cNvSpPr>
              <a:spLocks noChangeArrowheads="1"/>
            </p:cNvSpPr>
            <p:nvPr/>
          </p:nvSpPr>
          <p:spPr bwMode="auto">
            <a:xfrm>
              <a:off x="3976" y="3474"/>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17 120 381</a:t>
              </a:r>
              <a:endParaRPr lang="en-US" altLang="en-US">
                <a:solidFill>
                  <a:prstClr val="black"/>
                </a:solidFill>
              </a:endParaRPr>
            </a:p>
          </p:txBody>
        </p:sp>
        <p:sp>
          <p:nvSpPr>
            <p:cNvPr id="46" name="Rectangle 44"/>
            <p:cNvSpPr>
              <a:spLocks noChangeArrowheads="1"/>
            </p:cNvSpPr>
            <p:nvPr/>
          </p:nvSpPr>
          <p:spPr bwMode="auto">
            <a:xfrm>
              <a:off x="3639" y="3474"/>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47" name="Rectangle 45"/>
            <p:cNvSpPr>
              <a:spLocks noChangeArrowheads="1"/>
            </p:cNvSpPr>
            <p:nvPr/>
          </p:nvSpPr>
          <p:spPr bwMode="auto">
            <a:xfrm>
              <a:off x="3968" y="3474"/>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48" name="Rectangle 46"/>
            <p:cNvSpPr>
              <a:spLocks noChangeArrowheads="1"/>
            </p:cNvSpPr>
            <p:nvPr/>
          </p:nvSpPr>
          <p:spPr bwMode="auto">
            <a:xfrm>
              <a:off x="4867" y="3474"/>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18 256 811</a:t>
              </a:r>
              <a:endParaRPr lang="en-US" altLang="en-US">
                <a:solidFill>
                  <a:prstClr val="black"/>
                </a:solidFill>
              </a:endParaRPr>
            </a:p>
          </p:txBody>
        </p:sp>
        <p:sp>
          <p:nvSpPr>
            <p:cNvPr id="49" name="Rectangle 47"/>
            <p:cNvSpPr>
              <a:spLocks noChangeArrowheads="1"/>
            </p:cNvSpPr>
            <p:nvPr/>
          </p:nvSpPr>
          <p:spPr bwMode="auto">
            <a:xfrm>
              <a:off x="4538" y="3474"/>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50" name="Rectangle 48"/>
            <p:cNvSpPr>
              <a:spLocks noChangeArrowheads="1"/>
            </p:cNvSpPr>
            <p:nvPr/>
          </p:nvSpPr>
          <p:spPr bwMode="auto">
            <a:xfrm>
              <a:off x="4867" y="3474"/>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51" name="Rectangle 49"/>
            <p:cNvSpPr>
              <a:spLocks noChangeArrowheads="1"/>
            </p:cNvSpPr>
            <p:nvPr/>
          </p:nvSpPr>
          <p:spPr bwMode="auto">
            <a:xfrm>
              <a:off x="5759" y="3474"/>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18 740 065</a:t>
              </a:r>
              <a:endParaRPr lang="en-US" altLang="en-US">
                <a:solidFill>
                  <a:prstClr val="black"/>
                </a:solidFill>
              </a:endParaRPr>
            </a:p>
          </p:txBody>
        </p:sp>
        <p:sp>
          <p:nvSpPr>
            <p:cNvPr id="52" name="Rectangle 50"/>
            <p:cNvSpPr>
              <a:spLocks noChangeArrowheads="1"/>
            </p:cNvSpPr>
            <p:nvPr/>
          </p:nvSpPr>
          <p:spPr bwMode="auto">
            <a:xfrm>
              <a:off x="5430" y="3474"/>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53" name="Rectangle 51"/>
            <p:cNvSpPr>
              <a:spLocks noChangeArrowheads="1"/>
            </p:cNvSpPr>
            <p:nvPr/>
          </p:nvSpPr>
          <p:spPr bwMode="auto">
            <a:xfrm>
              <a:off x="5759" y="3474"/>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54" name="Rectangle 52"/>
            <p:cNvSpPr>
              <a:spLocks noChangeArrowheads="1"/>
            </p:cNvSpPr>
            <p:nvPr/>
          </p:nvSpPr>
          <p:spPr bwMode="auto">
            <a:xfrm>
              <a:off x="6848" y="3474"/>
              <a:ext cx="4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19 565 214</a:t>
              </a:r>
              <a:endParaRPr lang="en-US" altLang="en-US" dirty="0">
                <a:solidFill>
                  <a:prstClr val="black"/>
                </a:solidFill>
              </a:endParaRPr>
            </a:p>
          </p:txBody>
        </p:sp>
        <p:sp>
          <p:nvSpPr>
            <p:cNvPr id="55" name="Rectangle 53"/>
            <p:cNvSpPr>
              <a:spLocks noChangeArrowheads="1"/>
            </p:cNvSpPr>
            <p:nvPr/>
          </p:nvSpPr>
          <p:spPr bwMode="auto">
            <a:xfrm>
              <a:off x="6644" y="3474"/>
              <a:ext cx="50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                     </a:t>
              </a:r>
              <a:endParaRPr lang="en-US" altLang="en-US" dirty="0">
                <a:solidFill>
                  <a:prstClr val="black"/>
                </a:solidFill>
              </a:endParaRPr>
            </a:p>
          </p:txBody>
        </p:sp>
        <p:sp>
          <p:nvSpPr>
            <p:cNvPr id="56" name="Rectangle 54"/>
            <p:cNvSpPr>
              <a:spLocks noChangeArrowheads="1"/>
            </p:cNvSpPr>
            <p:nvPr/>
          </p:nvSpPr>
          <p:spPr bwMode="auto">
            <a:xfrm>
              <a:off x="6848" y="3474"/>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60" name="Rectangle 58"/>
            <p:cNvSpPr>
              <a:spLocks noChangeArrowheads="1"/>
            </p:cNvSpPr>
            <p:nvPr/>
          </p:nvSpPr>
          <p:spPr bwMode="auto">
            <a:xfrm>
              <a:off x="3391" y="3605"/>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1025" name="Rectangle 63"/>
            <p:cNvSpPr>
              <a:spLocks noChangeArrowheads="1"/>
            </p:cNvSpPr>
            <p:nvPr/>
          </p:nvSpPr>
          <p:spPr bwMode="auto">
            <a:xfrm>
              <a:off x="4538" y="3605"/>
              <a:ext cx="78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                             </a:t>
              </a:r>
              <a:endParaRPr lang="en-US" altLang="en-US" dirty="0">
                <a:solidFill>
                  <a:prstClr val="black"/>
                </a:solidFill>
              </a:endParaRPr>
            </a:p>
          </p:txBody>
        </p:sp>
        <p:sp>
          <p:nvSpPr>
            <p:cNvPr id="1027" name="Rectangle 64"/>
            <p:cNvSpPr>
              <a:spLocks noChangeArrowheads="1"/>
            </p:cNvSpPr>
            <p:nvPr/>
          </p:nvSpPr>
          <p:spPr bwMode="auto">
            <a:xfrm>
              <a:off x="5174" y="3605"/>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a:solidFill>
                    <a:srgbClr val="000000"/>
                  </a:solidFill>
                  <a:latin typeface="Calibri" pitchFamily="34" charset="0"/>
                </a:rPr>
                <a:t> </a:t>
              </a:r>
              <a:endParaRPr lang="en-US" altLang="en-US">
                <a:solidFill>
                  <a:prstClr val="black"/>
                </a:solidFill>
              </a:endParaRPr>
            </a:p>
          </p:txBody>
        </p:sp>
        <p:sp>
          <p:nvSpPr>
            <p:cNvPr id="1032" name="Rectangle 69"/>
            <p:cNvSpPr>
              <a:spLocks noChangeArrowheads="1"/>
            </p:cNvSpPr>
            <p:nvPr/>
          </p:nvSpPr>
          <p:spPr bwMode="auto">
            <a:xfrm>
              <a:off x="6322" y="3605"/>
              <a:ext cx="100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dirty="0">
                  <a:solidFill>
                    <a:srgbClr val="000000"/>
                  </a:solidFill>
                  <a:latin typeface="Calibri" pitchFamily="34" charset="0"/>
                </a:rPr>
                <a:t>                                      </a:t>
              </a:r>
              <a:endParaRPr lang="en-US" altLang="en-US" dirty="0">
                <a:solidFill>
                  <a:prstClr val="black"/>
                </a:solidFill>
              </a:endParaRPr>
            </a:p>
          </p:txBody>
        </p:sp>
        <p:sp>
          <p:nvSpPr>
            <p:cNvPr id="1034" name="Rectangle 71"/>
            <p:cNvSpPr>
              <a:spLocks noChangeArrowheads="1"/>
            </p:cNvSpPr>
            <p:nvPr/>
          </p:nvSpPr>
          <p:spPr bwMode="auto">
            <a:xfrm>
              <a:off x="3076" y="3736"/>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16 146 737</a:t>
              </a:r>
              <a:endParaRPr lang="en-US" altLang="en-US" dirty="0">
                <a:solidFill>
                  <a:prstClr val="black"/>
                </a:solidFill>
              </a:endParaRPr>
            </a:p>
          </p:txBody>
        </p:sp>
        <p:sp>
          <p:nvSpPr>
            <p:cNvPr id="1035" name="Rectangle 72"/>
            <p:cNvSpPr>
              <a:spLocks noChangeArrowheads="1"/>
            </p:cNvSpPr>
            <p:nvPr/>
          </p:nvSpPr>
          <p:spPr bwMode="auto">
            <a:xfrm>
              <a:off x="2777" y="3736"/>
              <a:ext cx="3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prstClr val="black"/>
                </a:solidFill>
              </a:endParaRPr>
            </a:p>
          </p:txBody>
        </p:sp>
        <p:sp>
          <p:nvSpPr>
            <p:cNvPr id="1036" name="Rectangle 73"/>
            <p:cNvSpPr>
              <a:spLocks noChangeArrowheads="1"/>
            </p:cNvSpPr>
            <p:nvPr/>
          </p:nvSpPr>
          <p:spPr bwMode="auto">
            <a:xfrm>
              <a:off x="3062" y="3736"/>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prstClr val="black"/>
                </a:solidFill>
              </a:endParaRPr>
            </a:p>
          </p:txBody>
        </p:sp>
        <p:sp>
          <p:nvSpPr>
            <p:cNvPr id="1037" name="Rectangle 74"/>
            <p:cNvSpPr>
              <a:spLocks noChangeArrowheads="1"/>
            </p:cNvSpPr>
            <p:nvPr/>
          </p:nvSpPr>
          <p:spPr bwMode="auto">
            <a:xfrm>
              <a:off x="3976" y="3736"/>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17 120 381</a:t>
              </a:r>
              <a:endParaRPr lang="en-US" altLang="en-US" dirty="0">
                <a:solidFill>
                  <a:prstClr val="black"/>
                </a:solidFill>
              </a:endParaRPr>
            </a:p>
          </p:txBody>
        </p:sp>
        <p:sp>
          <p:nvSpPr>
            <p:cNvPr id="1038" name="Rectangle 75"/>
            <p:cNvSpPr>
              <a:spLocks noChangeArrowheads="1"/>
            </p:cNvSpPr>
            <p:nvPr/>
          </p:nvSpPr>
          <p:spPr bwMode="auto">
            <a:xfrm>
              <a:off x="3639" y="3736"/>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prstClr val="black"/>
                </a:solidFill>
              </a:endParaRPr>
            </a:p>
          </p:txBody>
        </p:sp>
        <p:sp>
          <p:nvSpPr>
            <p:cNvPr id="1039" name="Rectangle 76"/>
            <p:cNvSpPr>
              <a:spLocks noChangeArrowheads="1"/>
            </p:cNvSpPr>
            <p:nvPr/>
          </p:nvSpPr>
          <p:spPr bwMode="auto">
            <a:xfrm>
              <a:off x="3968" y="3736"/>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prstClr val="black"/>
                </a:solidFill>
              </a:endParaRPr>
            </a:p>
          </p:txBody>
        </p:sp>
        <p:sp>
          <p:nvSpPr>
            <p:cNvPr id="1040" name="Rectangle 77"/>
            <p:cNvSpPr>
              <a:spLocks noChangeArrowheads="1"/>
            </p:cNvSpPr>
            <p:nvPr/>
          </p:nvSpPr>
          <p:spPr bwMode="auto">
            <a:xfrm>
              <a:off x="4867" y="3736"/>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18 256 811</a:t>
              </a:r>
              <a:endParaRPr lang="en-US" altLang="en-US" dirty="0">
                <a:solidFill>
                  <a:prstClr val="black"/>
                </a:solidFill>
              </a:endParaRPr>
            </a:p>
          </p:txBody>
        </p:sp>
        <p:sp>
          <p:nvSpPr>
            <p:cNvPr id="1041" name="Rectangle 78"/>
            <p:cNvSpPr>
              <a:spLocks noChangeArrowheads="1"/>
            </p:cNvSpPr>
            <p:nvPr/>
          </p:nvSpPr>
          <p:spPr bwMode="auto">
            <a:xfrm>
              <a:off x="4538" y="3736"/>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prstClr val="black"/>
                </a:solidFill>
              </a:endParaRPr>
            </a:p>
          </p:txBody>
        </p:sp>
        <p:sp>
          <p:nvSpPr>
            <p:cNvPr id="1042" name="Rectangle 79"/>
            <p:cNvSpPr>
              <a:spLocks noChangeArrowheads="1"/>
            </p:cNvSpPr>
            <p:nvPr/>
          </p:nvSpPr>
          <p:spPr bwMode="auto">
            <a:xfrm>
              <a:off x="4867" y="3736"/>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prstClr val="black"/>
                </a:solidFill>
              </a:endParaRPr>
            </a:p>
          </p:txBody>
        </p:sp>
        <p:sp>
          <p:nvSpPr>
            <p:cNvPr id="1043" name="Rectangle 80"/>
            <p:cNvSpPr>
              <a:spLocks noChangeArrowheads="1"/>
            </p:cNvSpPr>
            <p:nvPr/>
          </p:nvSpPr>
          <p:spPr bwMode="auto">
            <a:xfrm>
              <a:off x="5759" y="3736"/>
              <a:ext cx="55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18 740 065</a:t>
              </a:r>
              <a:endParaRPr lang="en-US" altLang="en-US" dirty="0">
                <a:solidFill>
                  <a:prstClr val="black"/>
                </a:solidFill>
              </a:endParaRPr>
            </a:p>
          </p:txBody>
        </p:sp>
        <p:sp>
          <p:nvSpPr>
            <p:cNvPr id="1044" name="Rectangle 81"/>
            <p:cNvSpPr>
              <a:spLocks noChangeArrowheads="1"/>
            </p:cNvSpPr>
            <p:nvPr/>
          </p:nvSpPr>
          <p:spPr bwMode="auto">
            <a:xfrm>
              <a:off x="5430" y="3736"/>
              <a:ext cx="4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prstClr val="black"/>
                </a:solidFill>
              </a:endParaRPr>
            </a:p>
          </p:txBody>
        </p:sp>
        <p:sp>
          <p:nvSpPr>
            <p:cNvPr id="1045" name="Rectangle 82"/>
            <p:cNvSpPr>
              <a:spLocks noChangeArrowheads="1"/>
            </p:cNvSpPr>
            <p:nvPr/>
          </p:nvSpPr>
          <p:spPr bwMode="auto">
            <a:xfrm>
              <a:off x="5759" y="3736"/>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a:solidFill>
                    <a:srgbClr val="000000"/>
                  </a:solidFill>
                  <a:latin typeface="Calibri" pitchFamily="34" charset="0"/>
                </a:rPr>
                <a:t> </a:t>
              </a:r>
              <a:endParaRPr lang="en-US" altLang="en-US">
                <a:solidFill>
                  <a:prstClr val="black"/>
                </a:solidFill>
              </a:endParaRPr>
            </a:p>
          </p:txBody>
        </p:sp>
        <p:sp>
          <p:nvSpPr>
            <p:cNvPr id="1046" name="Rectangle 83"/>
            <p:cNvSpPr>
              <a:spLocks noChangeArrowheads="1"/>
            </p:cNvSpPr>
            <p:nvPr/>
          </p:nvSpPr>
          <p:spPr bwMode="auto">
            <a:xfrm>
              <a:off x="6848" y="3736"/>
              <a:ext cx="4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19 565 214</a:t>
              </a:r>
              <a:endParaRPr lang="en-US" altLang="en-US" dirty="0">
                <a:solidFill>
                  <a:prstClr val="black"/>
                </a:solidFill>
              </a:endParaRPr>
            </a:p>
          </p:txBody>
        </p:sp>
        <p:sp>
          <p:nvSpPr>
            <p:cNvPr id="1047" name="Rectangle 84"/>
            <p:cNvSpPr>
              <a:spLocks noChangeArrowheads="1"/>
            </p:cNvSpPr>
            <p:nvPr/>
          </p:nvSpPr>
          <p:spPr bwMode="auto">
            <a:xfrm>
              <a:off x="6322" y="3736"/>
              <a:ext cx="65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prstClr val="black"/>
                </a:solidFill>
              </a:endParaRPr>
            </a:p>
          </p:txBody>
        </p:sp>
        <p:sp>
          <p:nvSpPr>
            <p:cNvPr id="1048" name="Rectangle 85"/>
            <p:cNvSpPr>
              <a:spLocks noChangeArrowheads="1"/>
            </p:cNvSpPr>
            <p:nvPr/>
          </p:nvSpPr>
          <p:spPr bwMode="auto">
            <a:xfrm>
              <a:off x="6848" y="3736"/>
              <a:ext cx="80"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300" b="1" dirty="0">
                  <a:solidFill>
                    <a:srgbClr val="000000"/>
                  </a:solidFill>
                  <a:latin typeface="Calibri" pitchFamily="34" charset="0"/>
                </a:rPr>
                <a:t> </a:t>
              </a:r>
              <a:endParaRPr lang="en-US" altLang="en-US" dirty="0">
                <a:solidFill>
                  <a:prstClr val="black"/>
                </a:solidFill>
              </a:endParaRPr>
            </a:p>
          </p:txBody>
        </p:sp>
        <p:sp>
          <p:nvSpPr>
            <p:cNvPr id="1049" name="Line 86"/>
            <p:cNvSpPr>
              <a:spLocks noChangeShapeType="1"/>
            </p:cNvSpPr>
            <p:nvPr/>
          </p:nvSpPr>
          <p:spPr bwMode="auto">
            <a:xfrm>
              <a:off x="635" y="3067"/>
              <a:ext cx="2083"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0" name="Rectangle 87"/>
            <p:cNvSpPr>
              <a:spLocks noChangeArrowheads="1"/>
            </p:cNvSpPr>
            <p:nvPr/>
          </p:nvSpPr>
          <p:spPr bwMode="auto">
            <a:xfrm>
              <a:off x="635" y="3067"/>
              <a:ext cx="2083"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1" name="Line 88"/>
            <p:cNvSpPr>
              <a:spLocks noChangeShapeType="1"/>
            </p:cNvSpPr>
            <p:nvPr/>
          </p:nvSpPr>
          <p:spPr bwMode="auto">
            <a:xfrm>
              <a:off x="635" y="3205"/>
              <a:ext cx="2083"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2" name="Rectangle 89"/>
            <p:cNvSpPr>
              <a:spLocks noChangeArrowheads="1"/>
            </p:cNvSpPr>
            <p:nvPr/>
          </p:nvSpPr>
          <p:spPr bwMode="auto">
            <a:xfrm>
              <a:off x="635" y="3205"/>
              <a:ext cx="2083"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3" name="Line 90"/>
            <p:cNvSpPr>
              <a:spLocks noChangeShapeType="1"/>
            </p:cNvSpPr>
            <p:nvPr/>
          </p:nvSpPr>
          <p:spPr bwMode="auto">
            <a:xfrm>
              <a:off x="635" y="3343"/>
              <a:ext cx="2083"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4" name="Rectangle 91"/>
            <p:cNvSpPr>
              <a:spLocks noChangeArrowheads="1"/>
            </p:cNvSpPr>
            <p:nvPr/>
          </p:nvSpPr>
          <p:spPr bwMode="auto">
            <a:xfrm>
              <a:off x="635" y="3343"/>
              <a:ext cx="2083"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5" name="Line 92"/>
            <p:cNvSpPr>
              <a:spLocks noChangeShapeType="1"/>
            </p:cNvSpPr>
            <p:nvPr/>
          </p:nvSpPr>
          <p:spPr bwMode="auto">
            <a:xfrm>
              <a:off x="635" y="3736"/>
              <a:ext cx="2083"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ZA" sz="1400" dirty="0">
                  <a:solidFill>
                    <a:prstClr val="black"/>
                  </a:solidFill>
                </a:rPr>
                <a:t>Contribution Received</a:t>
              </a:r>
            </a:p>
          </p:txBody>
        </p:sp>
        <p:sp>
          <p:nvSpPr>
            <p:cNvPr id="1056" name="Rectangle 93"/>
            <p:cNvSpPr>
              <a:spLocks noChangeArrowheads="1"/>
            </p:cNvSpPr>
            <p:nvPr/>
          </p:nvSpPr>
          <p:spPr bwMode="auto">
            <a:xfrm>
              <a:off x="635" y="3736"/>
              <a:ext cx="2083"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7" name="Line 94"/>
            <p:cNvSpPr>
              <a:spLocks noChangeShapeType="1"/>
            </p:cNvSpPr>
            <p:nvPr/>
          </p:nvSpPr>
          <p:spPr bwMode="auto">
            <a:xfrm>
              <a:off x="2718" y="3350"/>
              <a:ext cx="0" cy="38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8" name="Rectangle 95"/>
            <p:cNvSpPr>
              <a:spLocks noChangeArrowheads="1"/>
            </p:cNvSpPr>
            <p:nvPr/>
          </p:nvSpPr>
          <p:spPr bwMode="auto">
            <a:xfrm>
              <a:off x="2718" y="3350"/>
              <a:ext cx="8" cy="38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59" name="Line 96"/>
            <p:cNvSpPr>
              <a:spLocks noChangeShapeType="1"/>
            </p:cNvSpPr>
            <p:nvPr/>
          </p:nvSpPr>
          <p:spPr bwMode="auto">
            <a:xfrm>
              <a:off x="3581" y="3350"/>
              <a:ext cx="0" cy="386"/>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0" name="Rectangle 97"/>
            <p:cNvSpPr>
              <a:spLocks noChangeArrowheads="1"/>
            </p:cNvSpPr>
            <p:nvPr/>
          </p:nvSpPr>
          <p:spPr bwMode="auto">
            <a:xfrm>
              <a:off x="3581" y="3350"/>
              <a:ext cx="7" cy="386"/>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1" name="Line 98"/>
            <p:cNvSpPr>
              <a:spLocks noChangeShapeType="1"/>
            </p:cNvSpPr>
            <p:nvPr/>
          </p:nvSpPr>
          <p:spPr bwMode="auto">
            <a:xfrm>
              <a:off x="4480"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2" name="Rectangle 99"/>
            <p:cNvSpPr>
              <a:spLocks noChangeArrowheads="1"/>
            </p:cNvSpPr>
            <p:nvPr/>
          </p:nvSpPr>
          <p:spPr bwMode="auto">
            <a:xfrm>
              <a:off x="4480" y="3212"/>
              <a:ext cx="7" cy="5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3" name="Line 100"/>
            <p:cNvSpPr>
              <a:spLocks noChangeShapeType="1"/>
            </p:cNvSpPr>
            <p:nvPr/>
          </p:nvSpPr>
          <p:spPr bwMode="auto">
            <a:xfrm>
              <a:off x="5372"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4" name="Rectangle 101"/>
            <p:cNvSpPr>
              <a:spLocks noChangeArrowheads="1"/>
            </p:cNvSpPr>
            <p:nvPr/>
          </p:nvSpPr>
          <p:spPr bwMode="auto">
            <a:xfrm>
              <a:off x="5372" y="3212"/>
              <a:ext cx="7" cy="5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5" name="Line 102"/>
            <p:cNvSpPr>
              <a:spLocks noChangeShapeType="1"/>
            </p:cNvSpPr>
            <p:nvPr/>
          </p:nvSpPr>
          <p:spPr bwMode="auto">
            <a:xfrm>
              <a:off x="6263"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6" name="Rectangle 103"/>
            <p:cNvSpPr>
              <a:spLocks noChangeArrowheads="1"/>
            </p:cNvSpPr>
            <p:nvPr/>
          </p:nvSpPr>
          <p:spPr bwMode="auto">
            <a:xfrm>
              <a:off x="6263" y="3212"/>
              <a:ext cx="8" cy="5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7" name="Line 104"/>
            <p:cNvSpPr>
              <a:spLocks noChangeShapeType="1"/>
            </p:cNvSpPr>
            <p:nvPr/>
          </p:nvSpPr>
          <p:spPr bwMode="auto">
            <a:xfrm>
              <a:off x="2718" y="3736"/>
              <a:ext cx="46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8" name="Rectangle 105"/>
            <p:cNvSpPr>
              <a:spLocks noChangeArrowheads="1"/>
            </p:cNvSpPr>
            <p:nvPr/>
          </p:nvSpPr>
          <p:spPr bwMode="auto">
            <a:xfrm>
              <a:off x="2718" y="3736"/>
              <a:ext cx="46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69" name="Line 106"/>
            <p:cNvSpPr>
              <a:spLocks noChangeShapeType="1"/>
            </p:cNvSpPr>
            <p:nvPr/>
          </p:nvSpPr>
          <p:spPr bwMode="auto">
            <a:xfrm>
              <a:off x="7353" y="3212"/>
              <a:ext cx="0" cy="5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0" name="Rectangle 107"/>
            <p:cNvSpPr>
              <a:spLocks noChangeArrowheads="1"/>
            </p:cNvSpPr>
            <p:nvPr/>
          </p:nvSpPr>
          <p:spPr bwMode="auto">
            <a:xfrm>
              <a:off x="7353" y="3212"/>
              <a:ext cx="7" cy="5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1" name="Line 108"/>
            <p:cNvSpPr>
              <a:spLocks noChangeShapeType="1"/>
            </p:cNvSpPr>
            <p:nvPr/>
          </p:nvSpPr>
          <p:spPr bwMode="auto">
            <a:xfrm>
              <a:off x="635" y="3874"/>
              <a:ext cx="2083" cy="0"/>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2" name="Rectangle 109"/>
            <p:cNvSpPr>
              <a:spLocks noChangeArrowheads="1"/>
            </p:cNvSpPr>
            <p:nvPr/>
          </p:nvSpPr>
          <p:spPr bwMode="auto">
            <a:xfrm>
              <a:off x="635" y="3874"/>
              <a:ext cx="2083"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3" name="Line 110"/>
            <p:cNvSpPr>
              <a:spLocks noChangeShapeType="1"/>
            </p:cNvSpPr>
            <p:nvPr/>
          </p:nvSpPr>
          <p:spPr bwMode="auto">
            <a:xfrm>
              <a:off x="2718" y="3867"/>
              <a:ext cx="46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4" name="Rectangle 111"/>
            <p:cNvSpPr>
              <a:spLocks noChangeArrowheads="1"/>
            </p:cNvSpPr>
            <p:nvPr/>
          </p:nvSpPr>
          <p:spPr bwMode="auto">
            <a:xfrm>
              <a:off x="2718" y="3867"/>
              <a:ext cx="46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5" name="Line 112"/>
            <p:cNvSpPr>
              <a:spLocks noChangeShapeType="1"/>
            </p:cNvSpPr>
            <p:nvPr/>
          </p:nvSpPr>
          <p:spPr bwMode="auto">
            <a:xfrm>
              <a:off x="2718" y="3881"/>
              <a:ext cx="46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6" name="Rectangle 113"/>
            <p:cNvSpPr>
              <a:spLocks noChangeArrowheads="1"/>
            </p:cNvSpPr>
            <p:nvPr/>
          </p:nvSpPr>
          <p:spPr bwMode="auto">
            <a:xfrm>
              <a:off x="2718" y="3881"/>
              <a:ext cx="4642"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7" name="Line 114"/>
            <p:cNvSpPr>
              <a:spLocks noChangeShapeType="1"/>
            </p:cNvSpPr>
            <p:nvPr/>
          </p:nvSpPr>
          <p:spPr bwMode="auto">
            <a:xfrm>
              <a:off x="635" y="3067"/>
              <a:ext cx="1" cy="81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8" name="Rectangle 115"/>
            <p:cNvSpPr>
              <a:spLocks noChangeArrowheads="1"/>
            </p:cNvSpPr>
            <p:nvPr/>
          </p:nvSpPr>
          <p:spPr bwMode="auto">
            <a:xfrm>
              <a:off x="635" y="3067"/>
              <a:ext cx="7" cy="82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79" name="Line 116"/>
            <p:cNvSpPr>
              <a:spLocks noChangeShapeType="1"/>
            </p:cNvSpPr>
            <p:nvPr/>
          </p:nvSpPr>
          <p:spPr bwMode="auto">
            <a:xfrm>
              <a:off x="2718"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0" name="Rectangle 117"/>
            <p:cNvSpPr>
              <a:spLocks noChangeArrowheads="1"/>
            </p:cNvSpPr>
            <p:nvPr/>
          </p:nvSpPr>
          <p:spPr bwMode="auto">
            <a:xfrm>
              <a:off x="2718" y="3743"/>
              <a:ext cx="8"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1" name="Line 118"/>
            <p:cNvSpPr>
              <a:spLocks noChangeShapeType="1"/>
            </p:cNvSpPr>
            <p:nvPr/>
          </p:nvSpPr>
          <p:spPr bwMode="auto">
            <a:xfrm>
              <a:off x="7353"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2" name="Rectangle 119"/>
            <p:cNvSpPr>
              <a:spLocks noChangeArrowheads="1"/>
            </p:cNvSpPr>
            <p:nvPr/>
          </p:nvSpPr>
          <p:spPr bwMode="auto">
            <a:xfrm>
              <a:off x="7353" y="3743"/>
              <a:ext cx="7"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3" name="Line 120"/>
            <p:cNvSpPr>
              <a:spLocks noChangeShapeType="1"/>
            </p:cNvSpPr>
            <p:nvPr/>
          </p:nvSpPr>
          <p:spPr bwMode="auto">
            <a:xfrm>
              <a:off x="4480"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4" name="Rectangle 121"/>
            <p:cNvSpPr>
              <a:spLocks noChangeArrowheads="1"/>
            </p:cNvSpPr>
            <p:nvPr/>
          </p:nvSpPr>
          <p:spPr bwMode="auto">
            <a:xfrm>
              <a:off x="4480" y="3743"/>
              <a:ext cx="7"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5" name="Line 122"/>
            <p:cNvSpPr>
              <a:spLocks noChangeShapeType="1"/>
            </p:cNvSpPr>
            <p:nvPr/>
          </p:nvSpPr>
          <p:spPr bwMode="auto">
            <a:xfrm>
              <a:off x="5372"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6" name="Rectangle 123"/>
            <p:cNvSpPr>
              <a:spLocks noChangeArrowheads="1"/>
            </p:cNvSpPr>
            <p:nvPr/>
          </p:nvSpPr>
          <p:spPr bwMode="auto">
            <a:xfrm>
              <a:off x="5372" y="3743"/>
              <a:ext cx="7"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1087" name="Line 124"/>
            <p:cNvSpPr>
              <a:spLocks noChangeShapeType="1"/>
            </p:cNvSpPr>
            <p:nvPr/>
          </p:nvSpPr>
          <p:spPr bwMode="auto">
            <a:xfrm>
              <a:off x="6263"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16" name="Rectangle 125"/>
            <p:cNvSpPr>
              <a:spLocks noChangeArrowheads="1"/>
            </p:cNvSpPr>
            <p:nvPr/>
          </p:nvSpPr>
          <p:spPr bwMode="auto">
            <a:xfrm>
              <a:off x="6263" y="3743"/>
              <a:ext cx="8"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17" name="Line 126"/>
            <p:cNvSpPr>
              <a:spLocks noChangeShapeType="1"/>
            </p:cNvSpPr>
            <p:nvPr/>
          </p:nvSpPr>
          <p:spPr bwMode="auto">
            <a:xfrm>
              <a:off x="3581" y="3743"/>
              <a:ext cx="0" cy="12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18" name="Rectangle 127"/>
            <p:cNvSpPr>
              <a:spLocks noChangeArrowheads="1"/>
            </p:cNvSpPr>
            <p:nvPr/>
          </p:nvSpPr>
          <p:spPr bwMode="auto">
            <a:xfrm>
              <a:off x="3581" y="3743"/>
              <a:ext cx="7" cy="12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19" name="Line 128"/>
            <p:cNvSpPr>
              <a:spLocks noChangeShapeType="1"/>
            </p:cNvSpPr>
            <p:nvPr/>
          </p:nvSpPr>
          <p:spPr bwMode="auto">
            <a:xfrm>
              <a:off x="7360" y="306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1" name="Rectangle 129"/>
            <p:cNvSpPr>
              <a:spLocks noChangeArrowheads="1"/>
            </p:cNvSpPr>
            <p:nvPr/>
          </p:nvSpPr>
          <p:spPr bwMode="auto">
            <a:xfrm>
              <a:off x="7360" y="3067"/>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2" name="Line 130"/>
            <p:cNvSpPr>
              <a:spLocks noChangeShapeType="1"/>
            </p:cNvSpPr>
            <p:nvPr/>
          </p:nvSpPr>
          <p:spPr bwMode="auto">
            <a:xfrm>
              <a:off x="7360" y="32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3" name="Rectangle 131"/>
            <p:cNvSpPr>
              <a:spLocks noChangeArrowheads="1"/>
            </p:cNvSpPr>
            <p:nvPr/>
          </p:nvSpPr>
          <p:spPr bwMode="auto">
            <a:xfrm>
              <a:off x="7360" y="3205"/>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4" name="Line 132"/>
            <p:cNvSpPr>
              <a:spLocks noChangeShapeType="1"/>
            </p:cNvSpPr>
            <p:nvPr/>
          </p:nvSpPr>
          <p:spPr bwMode="auto">
            <a:xfrm>
              <a:off x="3588" y="3343"/>
              <a:ext cx="3772"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5" name="Rectangle 133"/>
            <p:cNvSpPr>
              <a:spLocks noChangeArrowheads="1"/>
            </p:cNvSpPr>
            <p:nvPr/>
          </p:nvSpPr>
          <p:spPr bwMode="auto">
            <a:xfrm>
              <a:off x="3588" y="3343"/>
              <a:ext cx="3779"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6" name="Line 134"/>
            <p:cNvSpPr>
              <a:spLocks noChangeShapeType="1"/>
            </p:cNvSpPr>
            <p:nvPr/>
          </p:nvSpPr>
          <p:spPr bwMode="auto">
            <a:xfrm>
              <a:off x="635" y="3474"/>
              <a:ext cx="6725"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r>
                <a:rPr lang="en-ZA" sz="1400" b="1" dirty="0">
                  <a:solidFill>
                    <a:prstClr val="black"/>
                  </a:solidFill>
                </a:rPr>
                <a:t>INCOME</a:t>
              </a:r>
            </a:p>
          </p:txBody>
        </p:sp>
        <p:sp>
          <p:nvSpPr>
            <p:cNvPr id="9227" name="Rectangle 135"/>
            <p:cNvSpPr>
              <a:spLocks noChangeArrowheads="1"/>
            </p:cNvSpPr>
            <p:nvPr/>
          </p:nvSpPr>
          <p:spPr bwMode="auto">
            <a:xfrm>
              <a:off x="635" y="3474"/>
              <a:ext cx="6732"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8" name="Line 136"/>
            <p:cNvSpPr>
              <a:spLocks noChangeShapeType="1"/>
            </p:cNvSpPr>
            <p:nvPr/>
          </p:nvSpPr>
          <p:spPr bwMode="auto">
            <a:xfrm>
              <a:off x="635" y="3605"/>
              <a:ext cx="6725"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29" name="Rectangle 137"/>
            <p:cNvSpPr>
              <a:spLocks noChangeArrowheads="1"/>
            </p:cNvSpPr>
            <p:nvPr/>
          </p:nvSpPr>
          <p:spPr bwMode="auto">
            <a:xfrm>
              <a:off x="635" y="3605"/>
              <a:ext cx="6732"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30" name="Line 138"/>
            <p:cNvSpPr>
              <a:spLocks noChangeShapeType="1"/>
            </p:cNvSpPr>
            <p:nvPr/>
          </p:nvSpPr>
          <p:spPr bwMode="auto">
            <a:xfrm>
              <a:off x="7360" y="373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31" name="Rectangle 139"/>
            <p:cNvSpPr>
              <a:spLocks noChangeArrowheads="1"/>
            </p:cNvSpPr>
            <p:nvPr/>
          </p:nvSpPr>
          <p:spPr bwMode="auto">
            <a:xfrm>
              <a:off x="7360" y="3736"/>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32" name="Line 140"/>
            <p:cNvSpPr>
              <a:spLocks noChangeShapeType="1"/>
            </p:cNvSpPr>
            <p:nvPr/>
          </p:nvSpPr>
          <p:spPr bwMode="auto">
            <a:xfrm>
              <a:off x="7360" y="38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9233" name="Rectangle 141"/>
            <p:cNvSpPr>
              <a:spLocks noChangeArrowheads="1"/>
            </p:cNvSpPr>
            <p:nvPr/>
          </p:nvSpPr>
          <p:spPr bwMode="auto">
            <a:xfrm>
              <a:off x="7360" y="3874"/>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grpSp>
    </p:spTree>
    <p:extLst>
      <p:ext uri="{BB962C8B-B14F-4D97-AF65-F5344CB8AC3E}">
        <p14:creationId xmlns:p14="http://schemas.microsoft.com/office/powerpoint/2010/main" val="232327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FINANCIAL PERFORMANCE 5 YEARS </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445" y="1556792"/>
            <a:ext cx="988909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36" y="4725144"/>
            <a:ext cx="9959013"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12</a:t>
            </a:r>
          </a:p>
        </p:txBody>
      </p:sp>
    </p:spTree>
    <p:extLst>
      <p:ext uri="{BB962C8B-B14F-4D97-AF65-F5344CB8AC3E}">
        <p14:creationId xmlns:p14="http://schemas.microsoft.com/office/powerpoint/2010/main" val="143163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FINANCIAL PERFORMANCE 5 YEARS </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13</a:t>
            </a:fld>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447" y="1412779"/>
            <a:ext cx="10024900"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8" y="4725144"/>
            <a:ext cx="9690100" cy="1583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13</a:t>
            </a:r>
          </a:p>
        </p:txBody>
      </p:sp>
    </p:spTree>
    <p:extLst>
      <p:ext uri="{BB962C8B-B14F-4D97-AF65-F5344CB8AC3E}">
        <p14:creationId xmlns:p14="http://schemas.microsoft.com/office/powerpoint/2010/main" val="2038320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a:p>
          <a:p>
            <a:pPr marL="0" indent="0">
              <a:buNone/>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buNone/>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14</a:t>
            </a:fld>
            <a:endParaRPr lang="en-US" altLang="en-US" sz="1200">
              <a:solidFill>
                <a:srgbClr val="898989"/>
              </a:solidFill>
            </a:endParaRPr>
          </a:p>
        </p:txBody>
      </p:sp>
      <p:sp>
        <p:nvSpPr>
          <p:cNvPr id="5" name="Title 1"/>
          <p:cNvSpPr>
            <a:spLocks noGrp="1"/>
          </p:cNvSpPr>
          <p:nvPr>
            <p:ph type="title"/>
          </p:nvPr>
        </p:nvSpPr>
        <p:spPr>
          <a:xfrm>
            <a:off x="444500" y="2708275"/>
            <a:ext cx="10972800" cy="1143000"/>
          </a:xfrm>
          <a:solidFill>
            <a:schemeClr val="bg1"/>
          </a:solidFill>
        </p:spPr>
        <p:txBody>
          <a:bodyPr/>
          <a:lstStyle/>
          <a:p>
            <a:r>
              <a:rPr lang="en-ZA" sz="4000" b="1" dirty="0">
                <a:ln w="1905"/>
                <a:solidFill>
                  <a:srgbClr val="00B0F0"/>
                </a:solidFill>
                <a:effectLst>
                  <a:innerShdw blurRad="69850" dist="43180" dir="5400000">
                    <a:srgbClr val="000000">
                      <a:alpha val="65000"/>
                    </a:srgbClr>
                  </a:innerShdw>
                </a:effectLst>
                <a:ea typeface="+mn-ea"/>
                <a:cs typeface="+mn-cs"/>
              </a:rPr>
              <a:t/>
            </a:r>
            <a:br>
              <a:rPr lang="en-ZA" sz="4000" b="1" dirty="0">
                <a:ln w="1905"/>
                <a:solidFill>
                  <a:srgbClr val="00B0F0"/>
                </a:solidFill>
                <a:effectLst>
                  <a:innerShdw blurRad="69850" dist="43180" dir="5400000">
                    <a:srgbClr val="000000">
                      <a:alpha val="65000"/>
                    </a:srgbClr>
                  </a:innerShdw>
                </a:effectLst>
                <a:ea typeface="+mn-ea"/>
                <a:cs typeface="+mn-cs"/>
              </a:rPr>
            </a:br>
            <a:r>
              <a:rPr lang="en-ZA" sz="4000" b="1" dirty="0">
                <a:ln w="1905"/>
                <a:solidFill>
                  <a:srgbClr val="00B0F0"/>
                </a:solidFill>
                <a:effectLst>
                  <a:innerShdw blurRad="69850" dist="43180" dir="5400000">
                    <a:srgbClr val="000000">
                      <a:alpha val="65000"/>
                    </a:srgbClr>
                  </a:innerShdw>
                </a:effectLst>
                <a:ea typeface="+mn-ea"/>
                <a:cs typeface="+mn-cs"/>
              </a:rPr>
              <a:t/>
            </a:r>
            <a:br>
              <a:rPr lang="en-ZA" sz="4000" b="1" dirty="0">
                <a:ln w="1905"/>
                <a:solidFill>
                  <a:srgbClr val="00B0F0"/>
                </a:solidFill>
                <a:effectLst>
                  <a:innerShdw blurRad="69850" dist="43180" dir="5400000">
                    <a:srgbClr val="000000">
                      <a:alpha val="65000"/>
                    </a:srgbClr>
                  </a:innerShdw>
                </a:effectLst>
                <a:ea typeface="+mn-ea"/>
                <a:cs typeface="+mn-cs"/>
              </a:rPr>
            </a:br>
            <a:r>
              <a:rPr lang="en-ZA" sz="4000" b="1" dirty="0">
                <a:ln w="1905"/>
                <a:solidFill>
                  <a:srgbClr val="00B0F0"/>
                </a:solidFill>
                <a:effectLst>
                  <a:innerShdw blurRad="69850" dist="43180" dir="5400000">
                    <a:srgbClr val="000000">
                      <a:alpha val="65000"/>
                    </a:srgbClr>
                  </a:innerShdw>
                </a:effectLst>
                <a:ea typeface="+mn-ea"/>
                <a:cs typeface="+mn-cs"/>
              </a:rPr>
              <a:t/>
            </a:r>
            <a:br>
              <a:rPr lang="en-ZA" sz="4000" b="1" dirty="0">
                <a:ln w="1905"/>
                <a:solidFill>
                  <a:srgbClr val="00B0F0"/>
                </a:solidFill>
                <a:effectLst>
                  <a:innerShdw blurRad="69850" dist="43180" dir="5400000">
                    <a:srgbClr val="000000">
                      <a:alpha val="65000"/>
                    </a:srgbClr>
                  </a:innerShdw>
                </a:effectLst>
                <a:ea typeface="+mn-ea"/>
                <a:cs typeface="+mn-cs"/>
              </a:rPr>
            </a:br>
            <a:r>
              <a:rPr lang="en-ZA" sz="4000" b="1" dirty="0">
                <a:ln w="1905"/>
                <a:solidFill>
                  <a:srgbClr val="00B0F0"/>
                </a:solidFill>
                <a:effectLst>
                  <a:innerShdw blurRad="69850" dist="43180" dir="5400000">
                    <a:srgbClr val="000000">
                      <a:alpha val="65000"/>
                    </a:srgbClr>
                  </a:innerShdw>
                </a:effectLst>
                <a:ea typeface="+mn-ea"/>
                <a:cs typeface="+mn-cs"/>
              </a:rPr>
              <a:t>UIF Organisational Structure Engagements</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11150969" y="40515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14</a:t>
            </a:r>
          </a:p>
        </p:txBody>
      </p:sp>
    </p:spTree>
    <p:extLst>
      <p:ext uri="{BB962C8B-B14F-4D97-AF65-F5344CB8AC3E}">
        <p14:creationId xmlns:p14="http://schemas.microsoft.com/office/powerpoint/2010/main" val="2375908248"/>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VACANCY RATE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2413117"/>
              </p:ext>
            </p:extLst>
          </p:nvPr>
        </p:nvGraphicFramePr>
        <p:xfrm>
          <a:off x="368136" y="1600200"/>
          <a:ext cx="11400312" cy="741680"/>
        </p:xfrm>
        <a:graphic>
          <a:graphicData uri="http://schemas.openxmlformats.org/drawingml/2006/table">
            <a:tbl>
              <a:tblPr firstRow="1" bandRow="1">
                <a:tableStyleId>{5C22544A-7EE6-4342-B048-85BDC9FD1C3A}</a:tableStyleId>
              </a:tblPr>
              <a:tblGrid>
                <a:gridCol w="2470068">
                  <a:extLst>
                    <a:ext uri="{9D8B030D-6E8A-4147-A177-3AD203B41FA5}">
                      <a16:colId xmlns:a16="http://schemas.microsoft.com/office/drawing/2014/main" val="20000"/>
                    </a:ext>
                  </a:extLst>
                </a:gridCol>
                <a:gridCol w="2968831">
                  <a:extLst>
                    <a:ext uri="{9D8B030D-6E8A-4147-A177-3AD203B41FA5}">
                      <a16:colId xmlns:a16="http://schemas.microsoft.com/office/drawing/2014/main" val="20001"/>
                    </a:ext>
                  </a:extLst>
                </a:gridCol>
                <a:gridCol w="2956956">
                  <a:extLst>
                    <a:ext uri="{9D8B030D-6E8A-4147-A177-3AD203B41FA5}">
                      <a16:colId xmlns:a16="http://schemas.microsoft.com/office/drawing/2014/main" val="20002"/>
                    </a:ext>
                  </a:extLst>
                </a:gridCol>
                <a:gridCol w="3004457">
                  <a:extLst>
                    <a:ext uri="{9D8B030D-6E8A-4147-A177-3AD203B41FA5}">
                      <a16:colId xmlns:a16="http://schemas.microsoft.com/office/drawing/2014/main" val="20003"/>
                    </a:ext>
                  </a:extLst>
                </a:gridCol>
              </a:tblGrid>
              <a:tr h="370840">
                <a:tc>
                  <a:txBody>
                    <a:bodyPr/>
                    <a:lstStyle/>
                    <a:p>
                      <a:pPr algn="ctr">
                        <a:lnSpc>
                          <a:spcPct val="115000"/>
                        </a:lnSpc>
                        <a:spcAft>
                          <a:spcPts val="1000"/>
                        </a:spcAft>
                      </a:pPr>
                      <a:r>
                        <a:rPr lang="en-ZA" sz="1600" dirty="0">
                          <a:effectLst/>
                        </a:rPr>
                        <a:t>TOTAL APPROVED POSTS</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FILLED</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TOTAL VACANCIES</a:t>
                      </a:r>
                      <a:endParaRPr lang="en-ZA" sz="1600" b="1" dirty="0">
                        <a:solidFill>
                          <a:schemeClr val="tx1"/>
                        </a:solidFill>
                        <a:effectLst/>
                        <a:latin typeface="Calibri"/>
                        <a:ea typeface="Calibri"/>
                        <a:cs typeface="Times New Roman"/>
                      </a:endParaRPr>
                    </a:p>
                  </a:txBody>
                  <a:tcPr marL="68580" marR="68580" marT="9525" marB="0"/>
                </a:tc>
                <a:tc>
                  <a:txBody>
                    <a:bodyPr/>
                    <a:lstStyle/>
                    <a:p>
                      <a:pPr algn="ctr">
                        <a:lnSpc>
                          <a:spcPct val="115000"/>
                        </a:lnSpc>
                        <a:spcAft>
                          <a:spcPts val="1000"/>
                        </a:spcAft>
                      </a:pPr>
                      <a:r>
                        <a:rPr lang="en-ZA" sz="1600" dirty="0">
                          <a:effectLst/>
                        </a:rPr>
                        <a:t>VACANCY RATE %</a:t>
                      </a:r>
                      <a:endParaRPr lang="en-ZA" sz="1600" b="1" dirty="0">
                        <a:solidFill>
                          <a:schemeClr val="tx1"/>
                        </a:solidFill>
                        <a:effectLst/>
                        <a:latin typeface="Calibri"/>
                        <a:ea typeface="Calibri"/>
                        <a:cs typeface="Times New Roman"/>
                      </a:endParaRPr>
                    </a:p>
                  </a:txBody>
                  <a:tcPr marL="68580" marR="68580" marT="9525" marB="0"/>
                </a:tc>
                <a:extLst>
                  <a:ext uri="{0D108BD9-81ED-4DB2-BD59-A6C34878D82A}">
                    <a16:rowId xmlns:a16="http://schemas.microsoft.com/office/drawing/2014/main" val="10000"/>
                  </a:ext>
                </a:extLst>
              </a:tr>
              <a:tr h="370840">
                <a:tc>
                  <a:txBody>
                    <a:bodyPr/>
                    <a:lstStyle/>
                    <a:p>
                      <a:pPr algn="ctr">
                        <a:lnSpc>
                          <a:spcPct val="115000"/>
                        </a:lnSpc>
                        <a:spcAft>
                          <a:spcPts val="1000"/>
                        </a:spcAft>
                      </a:pPr>
                      <a:r>
                        <a:rPr lang="en-ZA" sz="1600" dirty="0">
                          <a:effectLst/>
                          <a:latin typeface="Calibri"/>
                          <a:ea typeface="Calibri"/>
                          <a:cs typeface="Times New Roman"/>
                        </a:rPr>
                        <a:t>602</a:t>
                      </a:r>
                    </a:p>
                  </a:txBody>
                  <a:tcPr marL="68580" marR="68580" marT="9525" marB="0"/>
                </a:tc>
                <a:tc>
                  <a:txBody>
                    <a:bodyPr/>
                    <a:lstStyle/>
                    <a:p>
                      <a:pPr algn="ctr">
                        <a:lnSpc>
                          <a:spcPct val="115000"/>
                        </a:lnSpc>
                        <a:spcAft>
                          <a:spcPts val="1000"/>
                        </a:spcAft>
                      </a:pPr>
                      <a:r>
                        <a:rPr lang="en-ZA" sz="1600" dirty="0">
                          <a:effectLst/>
                          <a:latin typeface="Calibri"/>
                          <a:ea typeface="Calibri"/>
                          <a:cs typeface="Times New Roman"/>
                        </a:rPr>
                        <a:t>522</a:t>
                      </a:r>
                    </a:p>
                  </a:txBody>
                  <a:tcPr marL="68580" marR="68580" marT="9525" marB="0"/>
                </a:tc>
                <a:tc>
                  <a:txBody>
                    <a:bodyPr/>
                    <a:lstStyle/>
                    <a:p>
                      <a:pPr algn="ctr">
                        <a:lnSpc>
                          <a:spcPct val="115000"/>
                        </a:lnSpc>
                        <a:spcAft>
                          <a:spcPts val="1000"/>
                        </a:spcAft>
                      </a:pPr>
                      <a:r>
                        <a:rPr lang="en-ZA" sz="1600" dirty="0">
                          <a:effectLst/>
                          <a:latin typeface="Calibri"/>
                          <a:ea typeface="Calibri"/>
                          <a:cs typeface="Times New Roman"/>
                        </a:rPr>
                        <a:t>80</a:t>
                      </a:r>
                    </a:p>
                  </a:txBody>
                  <a:tcPr marL="68580" marR="68580" marT="9525" marB="0"/>
                </a:tc>
                <a:tc>
                  <a:txBody>
                    <a:bodyPr/>
                    <a:lstStyle/>
                    <a:p>
                      <a:pPr algn="ctr">
                        <a:lnSpc>
                          <a:spcPct val="115000"/>
                        </a:lnSpc>
                        <a:spcAft>
                          <a:spcPts val="1000"/>
                        </a:spcAft>
                      </a:pPr>
                      <a:r>
                        <a:rPr lang="en-ZA" sz="1600" dirty="0">
                          <a:effectLst/>
                          <a:latin typeface="Calibri"/>
                          <a:ea typeface="Calibri"/>
                          <a:cs typeface="Times New Roman"/>
                        </a:rPr>
                        <a:t>13.3%</a:t>
                      </a:r>
                    </a:p>
                  </a:txBody>
                  <a:tcPr marL="68580" marR="68580" marT="9525" marB="0"/>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2E0D3230-56C0-40A7-B22D-C087DC0808A2}" type="slidenum">
              <a:rPr lang="en-US"/>
              <a:pPr>
                <a:defRPr/>
              </a:pPr>
              <a:t>15</a:t>
            </a:fld>
            <a:endParaRPr lang="en-US"/>
          </a:p>
        </p:txBody>
      </p:sp>
      <p:sp>
        <p:nvSpPr>
          <p:cNvPr id="6" name="TextBox 5"/>
          <p:cNvSpPr txBox="1"/>
          <p:nvPr/>
        </p:nvSpPr>
        <p:spPr>
          <a:xfrm>
            <a:off x="11184687" y="304801"/>
            <a:ext cx="463551" cy="277813"/>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15</a:t>
            </a:r>
          </a:p>
        </p:txBody>
      </p:sp>
      <p:graphicFrame>
        <p:nvGraphicFramePr>
          <p:cNvPr id="8" name="Table 7"/>
          <p:cNvGraphicFramePr>
            <a:graphicFrameLocks noGrp="1"/>
          </p:cNvGraphicFramePr>
          <p:nvPr>
            <p:extLst>
              <p:ext uri="{D42A27DB-BD31-4B8C-83A1-F6EECF244321}">
                <p14:modId xmlns:p14="http://schemas.microsoft.com/office/powerpoint/2010/main" val="3015923682"/>
              </p:ext>
            </p:extLst>
          </p:nvPr>
        </p:nvGraphicFramePr>
        <p:xfrm>
          <a:off x="368136" y="2341881"/>
          <a:ext cx="11584521" cy="4297506"/>
        </p:xfrm>
        <a:graphic>
          <a:graphicData uri="http://schemas.openxmlformats.org/drawingml/2006/table">
            <a:tbl>
              <a:tblPr firstRow="1" bandRow="1">
                <a:tableStyleId>{BC89EF96-8CEA-46FF-86C4-4CE0E7609802}</a:tableStyleId>
              </a:tblPr>
              <a:tblGrid>
                <a:gridCol w="488152">
                  <a:extLst>
                    <a:ext uri="{9D8B030D-6E8A-4147-A177-3AD203B41FA5}">
                      <a16:colId xmlns:a16="http://schemas.microsoft.com/office/drawing/2014/main" val="20000"/>
                    </a:ext>
                  </a:extLst>
                </a:gridCol>
                <a:gridCol w="3025186">
                  <a:extLst>
                    <a:ext uri="{9D8B030D-6E8A-4147-A177-3AD203B41FA5}">
                      <a16:colId xmlns:a16="http://schemas.microsoft.com/office/drawing/2014/main" val="20001"/>
                    </a:ext>
                  </a:extLst>
                </a:gridCol>
                <a:gridCol w="3513339">
                  <a:extLst>
                    <a:ext uri="{9D8B030D-6E8A-4147-A177-3AD203B41FA5}">
                      <a16:colId xmlns:a16="http://schemas.microsoft.com/office/drawing/2014/main" val="20002"/>
                    </a:ext>
                  </a:extLst>
                </a:gridCol>
                <a:gridCol w="4557844">
                  <a:extLst>
                    <a:ext uri="{9D8B030D-6E8A-4147-A177-3AD203B41FA5}">
                      <a16:colId xmlns:a16="http://schemas.microsoft.com/office/drawing/2014/main" val="20003"/>
                    </a:ext>
                  </a:extLst>
                </a:gridCol>
              </a:tblGrid>
              <a:tr h="325296">
                <a:tc gridSpan="4">
                  <a:txBody>
                    <a:bodyPr/>
                    <a:lstStyle/>
                    <a:p>
                      <a:pPr algn="ctr"/>
                      <a:r>
                        <a:rPr lang="en-US" sz="1400" kern="1200" dirty="0">
                          <a:effectLst/>
                        </a:rPr>
                        <a:t>Board Actions on the Capacity Constraints</a:t>
                      </a:r>
                      <a:r>
                        <a:rPr lang="en-US" sz="1400" kern="1200" baseline="0" dirty="0">
                          <a:effectLst/>
                        </a:rPr>
                        <a:t> at UIF</a:t>
                      </a:r>
                      <a:endParaRPr lang="en-ZA" sz="1400" dirty="0">
                        <a:latin typeface="+mn-lt"/>
                        <a:cs typeface="Arial" pitchFamily="34" charset="0"/>
                      </a:endParaRPr>
                    </a:p>
                  </a:txBody>
                  <a:tcPr marL="121920" marR="12192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416156">
                <a:tc>
                  <a:txBody>
                    <a:bodyPr/>
                    <a:lstStyle/>
                    <a:p>
                      <a:pPr algn="ctr">
                        <a:spcAft>
                          <a:spcPts val="0"/>
                        </a:spcAft>
                      </a:pPr>
                      <a:r>
                        <a:rPr lang="en-US" sz="1400" b="1" dirty="0">
                          <a:effectLst/>
                        </a:rPr>
                        <a:t> </a:t>
                      </a:r>
                      <a:endParaRPr lang="en-ZA" sz="1400" b="1" dirty="0">
                        <a:effectLst/>
                      </a:endParaRPr>
                    </a:p>
                    <a:p>
                      <a:pPr algn="ctr">
                        <a:spcAft>
                          <a:spcPts val="0"/>
                        </a:spcAft>
                      </a:pPr>
                      <a:r>
                        <a:rPr lang="en-US" sz="1400" b="1" dirty="0">
                          <a:effectLst/>
                        </a:rPr>
                        <a:t>NO</a:t>
                      </a:r>
                      <a:endParaRPr lang="en-ZA" sz="1400" b="1" dirty="0">
                        <a:effectLst/>
                        <a:latin typeface="+mn-lt"/>
                        <a:ea typeface="Times New Roman"/>
                        <a:cs typeface="Arial" pitchFamily="34" charset="0"/>
                      </a:endParaRPr>
                    </a:p>
                  </a:txBody>
                  <a:tcPr marT="0" marB="0"/>
                </a:tc>
                <a:tc>
                  <a:txBody>
                    <a:bodyPr/>
                    <a:lstStyle/>
                    <a:p>
                      <a:pPr algn="ctr">
                        <a:spcAft>
                          <a:spcPts val="0"/>
                        </a:spcAft>
                      </a:pPr>
                      <a:r>
                        <a:rPr lang="en-US" sz="1400" b="1" dirty="0">
                          <a:effectLst/>
                        </a:rPr>
                        <a:t> </a:t>
                      </a:r>
                      <a:endParaRPr lang="en-ZA" sz="1400" b="1" dirty="0">
                        <a:effectLst/>
                      </a:endParaRPr>
                    </a:p>
                    <a:p>
                      <a:pPr algn="ctr">
                        <a:spcAft>
                          <a:spcPts val="0"/>
                        </a:spcAft>
                      </a:pPr>
                      <a:r>
                        <a:rPr lang="en-US" sz="1400" b="1" dirty="0">
                          <a:effectLst/>
                        </a:rPr>
                        <a:t>Area of Concern</a:t>
                      </a:r>
                      <a:endParaRPr lang="en-ZA" sz="1400" b="1" dirty="0">
                        <a:effectLst/>
                        <a:latin typeface="+mn-lt"/>
                        <a:ea typeface="Times New Roman"/>
                        <a:cs typeface="Arial" pitchFamily="34" charset="0"/>
                      </a:endParaRPr>
                    </a:p>
                  </a:txBody>
                  <a:tcPr marT="0" marB="0"/>
                </a:tc>
                <a:tc>
                  <a:txBody>
                    <a:bodyPr/>
                    <a:lstStyle/>
                    <a:p>
                      <a:pPr algn="ctr">
                        <a:spcAft>
                          <a:spcPts val="0"/>
                        </a:spcAft>
                      </a:pPr>
                      <a:r>
                        <a:rPr lang="en-US" sz="1400" b="1" dirty="0">
                          <a:effectLst/>
                        </a:rPr>
                        <a:t> </a:t>
                      </a:r>
                      <a:endParaRPr lang="en-ZA" sz="1400" b="1" dirty="0">
                        <a:effectLst/>
                      </a:endParaRPr>
                    </a:p>
                    <a:p>
                      <a:pPr algn="ctr">
                        <a:spcAft>
                          <a:spcPts val="0"/>
                        </a:spcAft>
                      </a:pPr>
                      <a:r>
                        <a:rPr lang="en-US" sz="1400" b="1" dirty="0">
                          <a:effectLst/>
                        </a:rPr>
                        <a:t>Action</a:t>
                      </a:r>
                      <a:r>
                        <a:rPr lang="en-US" sz="1400" b="1" baseline="0" dirty="0">
                          <a:effectLst/>
                        </a:rPr>
                        <a:t> Required</a:t>
                      </a:r>
                      <a:endParaRPr lang="en-ZA" sz="1400" b="1" dirty="0">
                        <a:effectLst/>
                        <a:latin typeface="+mn-lt"/>
                        <a:ea typeface="Times New Roman"/>
                        <a:cs typeface="Arial" pitchFamily="34" charset="0"/>
                      </a:endParaRPr>
                    </a:p>
                  </a:txBody>
                  <a:tcPr marT="0" marB="0"/>
                </a:tc>
                <a:tc>
                  <a:txBody>
                    <a:bodyPr/>
                    <a:lstStyle/>
                    <a:p>
                      <a:pPr algn="ctr">
                        <a:spcAft>
                          <a:spcPts val="0"/>
                        </a:spcAft>
                      </a:pPr>
                      <a:r>
                        <a:rPr lang="en-US" sz="1400" b="1" dirty="0">
                          <a:effectLst/>
                        </a:rPr>
                        <a:t> </a:t>
                      </a:r>
                      <a:endParaRPr lang="en-ZA" sz="1400" b="1" dirty="0">
                        <a:effectLst/>
                      </a:endParaRPr>
                    </a:p>
                    <a:p>
                      <a:pPr algn="ctr">
                        <a:spcAft>
                          <a:spcPts val="0"/>
                        </a:spcAft>
                      </a:pPr>
                      <a:r>
                        <a:rPr lang="en-US" sz="1400" b="1" dirty="0">
                          <a:effectLst/>
                        </a:rPr>
                        <a:t>Status</a:t>
                      </a:r>
                      <a:endParaRPr lang="en-ZA" sz="1400" b="1" dirty="0">
                        <a:effectLst/>
                        <a:latin typeface="+mn-lt"/>
                        <a:ea typeface="Times New Roman"/>
                        <a:cs typeface="Arial" pitchFamily="34" charset="0"/>
                      </a:endParaRPr>
                    </a:p>
                  </a:txBody>
                  <a:tcPr marT="0" marB="0"/>
                </a:tc>
                <a:extLst>
                  <a:ext uri="{0D108BD9-81ED-4DB2-BD59-A6C34878D82A}">
                    <a16:rowId xmlns:a16="http://schemas.microsoft.com/office/drawing/2014/main" val="10001"/>
                  </a:ext>
                </a:extLst>
              </a:tr>
              <a:tr h="653959">
                <a:tc>
                  <a:txBody>
                    <a:bodyPr/>
                    <a:lstStyle/>
                    <a:p>
                      <a:pPr algn="just">
                        <a:spcAft>
                          <a:spcPts val="0"/>
                        </a:spcAft>
                      </a:pPr>
                      <a:r>
                        <a:rPr lang="en-US" sz="1100" dirty="0">
                          <a:effectLst/>
                        </a:rPr>
                        <a:t>1</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solidFill>
                            <a:schemeClr val="tx1"/>
                          </a:solidFill>
                          <a:effectLst/>
                          <a:latin typeface="+mn-lt"/>
                          <a:ea typeface="+mn-ea"/>
                          <a:cs typeface="+mn-cs"/>
                        </a:rPr>
                        <a:t>Concern about lack of capacity at Labour Activation Programme(LAP)</a:t>
                      </a:r>
                      <a:endParaRPr lang="en-US" altLang="en-US" sz="1100" kern="1200" noProof="0" dirty="0">
                        <a:solidFill>
                          <a:schemeClr val="tx1"/>
                        </a:solidFill>
                        <a:effectLst/>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100" kern="1200" dirty="0">
                        <a:solidFill>
                          <a:schemeClr val="tx1"/>
                        </a:solidFill>
                        <a:effectLst/>
                        <a:latin typeface="+mn-lt"/>
                        <a:ea typeface="+mn-ea"/>
                        <a:cs typeface="+mn-cs"/>
                      </a:endParaRPr>
                    </a:p>
                  </a:txBody>
                  <a:tcPr marT="0" marB="0"/>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Review structure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Bring additional capacity</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Consider alternatives of delivering TAS and TOU solutions</a:t>
                      </a: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Reviewed structure approved</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11 interns plus 2 contract positions brought on board</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5 resources to be brought on board for Project Management Office</a:t>
                      </a:r>
                    </a:p>
                  </a:txBody>
                  <a:tcPr marT="0" marB="0">
                    <a:solidFill>
                      <a:srgbClr val="F1F79F"/>
                    </a:solidFill>
                  </a:tcPr>
                </a:tc>
                <a:extLst>
                  <a:ext uri="{0D108BD9-81ED-4DB2-BD59-A6C34878D82A}">
                    <a16:rowId xmlns:a16="http://schemas.microsoft.com/office/drawing/2014/main" val="10002"/>
                  </a:ext>
                </a:extLst>
              </a:tr>
              <a:tr h="567398">
                <a:tc>
                  <a:txBody>
                    <a:bodyPr/>
                    <a:lstStyle/>
                    <a:p>
                      <a:pPr algn="just">
                        <a:spcAft>
                          <a:spcPts val="0"/>
                        </a:spcAft>
                      </a:pPr>
                      <a:r>
                        <a:rPr lang="en-US" sz="1100">
                          <a:effectLst/>
                        </a:rPr>
                        <a:t>2</a:t>
                      </a:r>
                      <a:endParaRPr lang="en-ZA" sz="110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solidFill>
                            <a:schemeClr val="tx1"/>
                          </a:solidFill>
                          <a:effectLst/>
                          <a:latin typeface="+mn-lt"/>
                          <a:ea typeface="+mn-ea"/>
                          <a:cs typeface="+mn-cs"/>
                        </a:rPr>
                        <a:t>Raised a concern about the skills level of Senior Management to execute their mandate</a:t>
                      </a:r>
                      <a:endParaRPr lang="en-US" altLang="en-US" sz="1100" kern="1200" noProof="0" dirty="0">
                        <a:solidFill>
                          <a:schemeClr val="tx1"/>
                        </a:solidFill>
                        <a:effectLst/>
                        <a:latin typeface="+mn-lt"/>
                        <a:ea typeface="+mn-ea"/>
                        <a:cs typeface="+mn-cs"/>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A skills assessment and audit recommended for the organisations</a:t>
                      </a: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A skills audit was done for their entire organisation and is under consideration by the Corporate Services for action.</a:t>
                      </a:r>
                    </a:p>
                  </a:txBody>
                  <a:tcPr marT="0" marB="0">
                    <a:solidFill>
                      <a:srgbClr val="F1F79F"/>
                    </a:solidFill>
                  </a:tcPr>
                </a:tc>
                <a:extLst>
                  <a:ext uri="{0D108BD9-81ED-4DB2-BD59-A6C34878D82A}">
                    <a16:rowId xmlns:a16="http://schemas.microsoft.com/office/drawing/2014/main" val="10003"/>
                  </a:ext>
                </a:extLst>
              </a:tr>
              <a:tr h="537001">
                <a:tc>
                  <a:txBody>
                    <a:bodyPr/>
                    <a:lstStyle/>
                    <a:p>
                      <a:pPr algn="just">
                        <a:spcAft>
                          <a:spcPts val="0"/>
                        </a:spcAft>
                      </a:pPr>
                      <a:r>
                        <a:rPr lang="en-US" sz="1100" dirty="0">
                          <a:effectLst/>
                        </a:rPr>
                        <a:t>3</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effectLst/>
                          <a:latin typeface="+mn-lt"/>
                          <a:ea typeface="+mn-ea"/>
                          <a:cs typeface="+mn-cs"/>
                        </a:rPr>
                        <a:t>Board concerned about whether the UIF Structure is “Fit-for-Purpose” to enable it to execute its mandate.</a:t>
                      </a: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A review of the UIF Organisational structure to be undertaken to determine if its “Fit-for-Purpose”</a:t>
                      </a: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The project is underway to determine if the structure is “Fit-for-Purpose” and develop an alternative structure to enable implementation of the UIF mandate.</a:t>
                      </a:r>
                    </a:p>
                  </a:txBody>
                  <a:tcPr marT="0" marB="0">
                    <a:solidFill>
                      <a:srgbClr val="F1F79F"/>
                    </a:solidFill>
                  </a:tcPr>
                </a:tc>
                <a:extLst>
                  <a:ext uri="{0D108BD9-81ED-4DB2-BD59-A6C34878D82A}">
                    <a16:rowId xmlns:a16="http://schemas.microsoft.com/office/drawing/2014/main" val="10004"/>
                  </a:ext>
                </a:extLst>
              </a:tr>
              <a:tr h="468340">
                <a:tc>
                  <a:txBody>
                    <a:bodyPr/>
                    <a:lstStyle/>
                    <a:p>
                      <a:pPr algn="just">
                        <a:spcAft>
                          <a:spcPts val="0"/>
                        </a:spcAft>
                      </a:pPr>
                      <a:r>
                        <a:rPr lang="en-ZA" sz="1100" dirty="0">
                          <a:effectLst/>
                        </a:rPr>
                        <a:t>4</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solidFill>
                            <a:schemeClr val="tx1"/>
                          </a:solidFill>
                          <a:effectLst/>
                          <a:latin typeface="+mn-lt"/>
                          <a:ea typeface="+mn-ea"/>
                          <a:cs typeface="+mn-cs"/>
                        </a:rPr>
                        <a:t>Lack of capacity within finance to manage investment and critique the reports from PIC</a:t>
                      </a: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solidFill>
                            <a:schemeClr val="tx1"/>
                          </a:solidFill>
                          <a:effectLst/>
                          <a:latin typeface="+mn-lt"/>
                          <a:ea typeface="+mn-ea"/>
                          <a:cs typeface="+mn-cs"/>
                        </a:rPr>
                        <a:t>UIF to consider bringing skilled</a:t>
                      </a:r>
                      <a:r>
                        <a:rPr lang="en-ZA" sz="1100" kern="1200" baseline="0" noProof="0" dirty="0">
                          <a:solidFill>
                            <a:schemeClr val="tx1"/>
                          </a:solidFill>
                          <a:effectLst/>
                          <a:latin typeface="+mn-lt"/>
                          <a:ea typeface="+mn-ea"/>
                          <a:cs typeface="+mn-cs"/>
                        </a:rPr>
                        <a:t> personnel even at contract level as the investment skills are expensive and rare.</a:t>
                      </a:r>
                      <a:endParaRPr lang="en-ZA" sz="1100" kern="1200" noProof="0" dirty="0">
                        <a:solidFill>
                          <a:schemeClr val="tx1"/>
                        </a:solidFill>
                        <a:effectLst/>
                        <a:latin typeface="+mn-lt"/>
                        <a:ea typeface="+mn-ea"/>
                        <a:cs typeface="+mn-cs"/>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dirty="0">
                          <a:solidFill>
                            <a:schemeClr val="tx1"/>
                          </a:solidFill>
                          <a:effectLst/>
                          <a:latin typeface="+mn-lt"/>
                          <a:ea typeface="+mn-ea"/>
                          <a:cs typeface="+mn-cs"/>
                        </a:rPr>
                        <a:t>Currently relying on Investment Consultants and working on bringing Investment skills on board</a:t>
                      </a:r>
                    </a:p>
                  </a:txBody>
                  <a:tcPr marT="0" marB="0">
                    <a:solidFill>
                      <a:srgbClr val="F1F79F"/>
                    </a:solidFill>
                  </a:tcPr>
                </a:tc>
                <a:extLst>
                  <a:ext uri="{0D108BD9-81ED-4DB2-BD59-A6C34878D82A}">
                    <a16:rowId xmlns:a16="http://schemas.microsoft.com/office/drawing/2014/main" val="10005"/>
                  </a:ext>
                </a:extLst>
              </a:tr>
              <a:tr h="677103">
                <a:tc>
                  <a:txBody>
                    <a:bodyPr/>
                    <a:lstStyle/>
                    <a:p>
                      <a:pPr algn="just">
                        <a:spcAft>
                          <a:spcPts val="0"/>
                        </a:spcAft>
                      </a:pPr>
                      <a:r>
                        <a:rPr lang="en-ZA" sz="1100" dirty="0">
                          <a:effectLst/>
                        </a:rPr>
                        <a:t>5</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solidFill>
                            <a:schemeClr val="tx1"/>
                          </a:solidFill>
                          <a:effectLst/>
                          <a:latin typeface="+mn-lt"/>
                          <a:ea typeface="+mn-ea"/>
                          <a:cs typeface="+mn-cs"/>
                        </a:rPr>
                        <a:t>Lack of capacity in finance to work on GRAP Standard Reporting</a:t>
                      </a:r>
                    </a:p>
                  </a:txBody>
                  <a:tcPr marT="0" marB="0"/>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Train</a:t>
                      </a:r>
                      <a:r>
                        <a:rPr lang="en-ZA" sz="1100" kern="1200" baseline="0" dirty="0">
                          <a:solidFill>
                            <a:schemeClr val="tx1"/>
                          </a:solidFill>
                          <a:effectLst/>
                          <a:latin typeface="+mn-lt"/>
                          <a:ea typeface="+mn-ea"/>
                          <a:cs typeface="+mn-cs"/>
                        </a:rPr>
                        <a:t> finance on GRAP Standards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baseline="0" dirty="0">
                          <a:solidFill>
                            <a:schemeClr val="tx1"/>
                          </a:solidFill>
                          <a:effectLst/>
                          <a:latin typeface="+mn-lt"/>
                          <a:ea typeface="+mn-ea"/>
                          <a:cs typeface="+mn-cs"/>
                        </a:rPr>
                        <a:t>Consider having a GRAP Standards Expert on board</a:t>
                      </a:r>
                      <a:endParaRPr lang="en-ZA" sz="1100" kern="1200" dirty="0">
                        <a:solidFill>
                          <a:schemeClr val="tx1"/>
                        </a:solidFill>
                        <a:effectLst/>
                        <a:latin typeface="+mn-lt"/>
                        <a:ea typeface="+mn-ea"/>
                        <a:cs typeface="+mn-cs"/>
                      </a:endParaRPr>
                    </a:p>
                  </a:txBody>
                  <a:tcPr marT="0" marB="0"/>
                </a:tc>
                <a:tc>
                  <a:txBody>
                    <a:bodyPr/>
                    <a:lstStyle/>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Finance team trained on GRAAP Standards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kern="1200" dirty="0">
                          <a:solidFill>
                            <a:schemeClr val="tx1"/>
                          </a:solidFill>
                          <a:effectLst/>
                          <a:latin typeface="+mn-lt"/>
                          <a:ea typeface="+mn-ea"/>
                          <a:cs typeface="+mn-cs"/>
                        </a:rPr>
                        <a:t>An expert brought on board to transfer skills</a:t>
                      </a:r>
                    </a:p>
                  </a:txBody>
                  <a:tcPr marT="0" marB="0">
                    <a:solidFill>
                      <a:srgbClr val="F1F79F"/>
                    </a:solidFill>
                  </a:tcPr>
                </a:tc>
                <a:extLst>
                  <a:ext uri="{0D108BD9-81ED-4DB2-BD59-A6C34878D82A}">
                    <a16:rowId xmlns:a16="http://schemas.microsoft.com/office/drawing/2014/main" val="10006"/>
                  </a:ext>
                </a:extLst>
              </a:tr>
              <a:tr h="625088">
                <a:tc>
                  <a:txBody>
                    <a:bodyPr/>
                    <a:lstStyle/>
                    <a:p>
                      <a:pPr algn="just">
                        <a:spcAft>
                          <a:spcPts val="0"/>
                        </a:spcAft>
                      </a:pPr>
                      <a:r>
                        <a:rPr lang="en-ZA" sz="1100" dirty="0">
                          <a:effectLst/>
                        </a:rPr>
                        <a:t>6</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en-US" sz="1100" kern="1200" noProof="0" dirty="0">
                          <a:solidFill>
                            <a:srgbClr val="000000"/>
                          </a:solidFill>
                          <a:effectLst/>
                          <a:latin typeface="+mn-lt"/>
                          <a:ea typeface="Times New Roman"/>
                          <a:cs typeface="Arial" panose="020B0604020202020204" pitchFamily="34" charset="0"/>
                        </a:rPr>
                        <a:t>Reduction of the vacancy rate to below 10% and where possible as</a:t>
                      </a:r>
                      <a:r>
                        <a:rPr lang="en-US" altLang="en-US" sz="1100" kern="1200" baseline="0" noProof="0" dirty="0">
                          <a:solidFill>
                            <a:srgbClr val="000000"/>
                          </a:solidFill>
                          <a:effectLst/>
                          <a:latin typeface="+mn-lt"/>
                          <a:ea typeface="Times New Roman"/>
                          <a:cs typeface="Arial" panose="020B0604020202020204" pitchFamily="34" charset="0"/>
                        </a:rPr>
                        <a:t> low as 5%</a:t>
                      </a:r>
                      <a:endParaRPr lang="en-US" altLang="en-US" sz="1100" kern="1200" noProof="0" dirty="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ZA" sz="1100" kern="1200" dirty="0">
                          <a:solidFill>
                            <a:srgbClr val="000000"/>
                          </a:solidFill>
                          <a:effectLst/>
                          <a:latin typeface="+mn-lt"/>
                          <a:ea typeface="Times New Roman"/>
                          <a:cs typeface="Arial" panose="020B0604020202020204" pitchFamily="34" charset="0"/>
                        </a:rPr>
                        <a:t>Put together a project plan</a:t>
                      </a:r>
                      <a:r>
                        <a:rPr lang="en-ZA" sz="1100" kern="1200" baseline="0" dirty="0">
                          <a:solidFill>
                            <a:srgbClr val="000000"/>
                          </a:solidFill>
                          <a:effectLst/>
                          <a:latin typeface="+mn-lt"/>
                          <a:ea typeface="Times New Roman"/>
                          <a:cs typeface="Arial" panose="020B0604020202020204" pitchFamily="34" charset="0"/>
                        </a:rPr>
                        <a:t> than be reported on at the Board Structures</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algn="l" defTabSz="457200" rtl="0" eaLnBrk="1" latinLnBrk="0" hangingPunct="1">
                        <a:spcAft>
                          <a:spcPts val="0"/>
                        </a:spcAft>
                      </a:pPr>
                      <a:r>
                        <a:rPr lang="en-ZA" sz="1100" kern="1200" dirty="0">
                          <a:solidFill>
                            <a:srgbClr val="000000"/>
                          </a:solidFill>
                          <a:effectLst/>
                          <a:latin typeface="+mn-lt"/>
                          <a:ea typeface="Times New Roman"/>
                          <a:cs typeface="Arial" panose="020B0604020202020204" pitchFamily="34" charset="0"/>
                        </a:rPr>
                        <a:t>Project Plan in place and has resulted in a</a:t>
                      </a:r>
                      <a:r>
                        <a:rPr lang="en-ZA" sz="1100" kern="1200" baseline="0" dirty="0">
                          <a:solidFill>
                            <a:srgbClr val="000000"/>
                          </a:solidFill>
                          <a:effectLst/>
                          <a:latin typeface="+mn-lt"/>
                          <a:ea typeface="Times New Roman"/>
                          <a:cs typeface="Arial" panose="020B0604020202020204" pitchFamily="34" charset="0"/>
                        </a:rPr>
                        <a:t> vacancy drop to 8.3% as at the end of September 2019.</a:t>
                      </a:r>
                      <a:endParaRPr lang="en-ZA" sz="1100" kern="1200" dirty="0">
                        <a:solidFill>
                          <a:srgbClr val="000000"/>
                        </a:solidFill>
                        <a:effectLst/>
                        <a:latin typeface="+mn-lt"/>
                        <a:ea typeface="Times New Roman"/>
                        <a:cs typeface="Arial" panose="020B0604020202020204" pitchFamily="34" charset="0"/>
                      </a:endParaRPr>
                    </a:p>
                  </a:txBody>
                  <a:tcPr marT="0" marB="0">
                    <a:solidFill>
                      <a:srgbClr val="F1F79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48563870"/>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3" y="3140968"/>
            <a:ext cx="11329259" cy="1143000"/>
          </a:xfrm>
        </p:spPr>
        <p:txBody>
          <a:bodyPr/>
          <a:lstStyle/>
          <a:p>
            <a:r>
              <a:rPr lang="en-ZA" sz="4000" b="1" dirty="0">
                <a:solidFill>
                  <a:srgbClr val="00B0F0"/>
                </a:solidFill>
              </a:rPr>
              <a:t>GOVERNANCE  </a:t>
            </a:r>
          </a:p>
        </p:txBody>
      </p:sp>
      <p:sp>
        <p:nvSpPr>
          <p:cNvPr id="4" name="Slide Number Placeholder 3"/>
          <p:cNvSpPr>
            <a:spLocks noGrp="1"/>
          </p:cNvSpPr>
          <p:nvPr>
            <p:ph type="sldNum" sz="quarter" idx="12"/>
          </p:nvPr>
        </p:nvSpPr>
        <p:spPr/>
        <p:txBody>
          <a:bodyPr/>
          <a:lstStyle/>
          <a:p>
            <a:fld id="{96CA8298-9D91-4CF9-AB6A-504DBB769D5D}" type="slidenum">
              <a:rPr lang="en-US" smtClean="0"/>
              <a:pPr/>
              <a:t>16</a:t>
            </a:fld>
            <a:endParaRPr lang="en-US" dirty="0"/>
          </a:p>
        </p:txBody>
      </p:sp>
      <p:sp>
        <p:nvSpPr>
          <p:cNvPr id="5" name="TextBox 4"/>
          <p:cNvSpPr txBox="1"/>
          <p:nvPr/>
        </p:nvSpPr>
        <p:spPr>
          <a:xfrm>
            <a:off x="11366909" y="380616"/>
            <a:ext cx="463551" cy="276999"/>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16</a:t>
            </a:r>
          </a:p>
        </p:txBody>
      </p:sp>
    </p:spTree>
    <p:extLst>
      <p:ext uri="{BB962C8B-B14F-4D97-AF65-F5344CB8AC3E}">
        <p14:creationId xmlns:p14="http://schemas.microsoft.com/office/powerpoint/2010/main" val="1696779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219200" y="274638"/>
            <a:ext cx="10972800" cy="1143000"/>
          </a:xfrm>
        </p:spPr>
        <p:txBody>
          <a:bodyPr/>
          <a:lstStyle/>
          <a:p>
            <a:pPr>
              <a:defRPr/>
            </a:pPr>
            <a:r>
              <a:rPr lang="en-ZA" sz="2800" b="1" dirty="0">
                <a:solidFill>
                  <a:srgbClr val="000000"/>
                </a:solidFill>
              </a:rPr>
              <a:t>UIF BOARD AND COMMITTEE MEETINGS</a:t>
            </a:r>
            <a:br>
              <a:rPr lang="en-ZA" sz="2800" b="1" dirty="0">
                <a:solidFill>
                  <a:srgbClr val="000000"/>
                </a:solidFill>
              </a:rPr>
            </a:br>
            <a:r>
              <a:rPr lang="en-ZA" sz="2800" b="1" dirty="0">
                <a:ea typeface="ＭＳ Ｐゴシック" pitchFamily="34" charset="-128"/>
                <a:cs typeface="+mj-cs"/>
              </a:rPr>
              <a:t> AS AT 31 MARCH 2019</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EEB057F3-53CA-4FC8-A37A-987C5F23CE93}" type="slidenum">
              <a:rPr lang="en-US" altLang="en-US" sz="1200">
                <a:solidFill>
                  <a:srgbClr val="898989"/>
                </a:solidFill>
              </a:rPr>
              <a:pPr>
                <a:spcBef>
                  <a:spcPct val="0"/>
                </a:spcBef>
                <a:buFontTx/>
                <a:buNone/>
              </a:pPr>
              <a:t>17</a:t>
            </a:fld>
            <a:endParaRPr lang="en-US" altLang="en-US" sz="120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00931704"/>
              </p:ext>
            </p:extLst>
          </p:nvPr>
        </p:nvGraphicFramePr>
        <p:xfrm>
          <a:off x="394208" y="1635132"/>
          <a:ext cx="11274631" cy="4146900"/>
        </p:xfrm>
        <a:graphic>
          <a:graphicData uri="http://schemas.openxmlformats.org/drawingml/2006/table">
            <a:tbl>
              <a:tblPr/>
              <a:tblGrid>
                <a:gridCol w="2526415">
                  <a:extLst>
                    <a:ext uri="{9D8B030D-6E8A-4147-A177-3AD203B41FA5}">
                      <a16:colId xmlns:a16="http://schemas.microsoft.com/office/drawing/2014/main" val="20000"/>
                    </a:ext>
                  </a:extLst>
                </a:gridCol>
                <a:gridCol w="1596788">
                  <a:extLst>
                    <a:ext uri="{9D8B030D-6E8A-4147-A177-3AD203B41FA5}">
                      <a16:colId xmlns:a16="http://schemas.microsoft.com/office/drawing/2014/main" val="20001"/>
                    </a:ext>
                  </a:extLst>
                </a:gridCol>
                <a:gridCol w="1746913">
                  <a:extLst>
                    <a:ext uri="{9D8B030D-6E8A-4147-A177-3AD203B41FA5}">
                      <a16:colId xmlns:a16="http://schemas.microsoft.com/office/drawing/2014/main" val="20002"/>
                    </a:ext>
                  </a:extLst>
                </a:gridCol>
                <a:gridCol w="1978927">
                  <a:extLst>
                    <a:ext uri="{9D8B030D-6E8A-4147-A177-3AD203B41FA5}">
                      <a16:colId xmlns:a16="http://schemas.microsoft.com/office/drawing/2014/main" val="20003"/>
                    </a:ext>
                  </a:extLst>
                </a:gridCol>
                <a:gridCol w="1624083">
                  <a:extLst>
                    <a:ext uri="{9D8B030D-6E8A-4147-A177-3AD203B41FA5}">
                      <a16:colId xmlns:a16="http://schemas.microsoft.com/office/drawing/2014/main" val="20004"/>
                    </a:ext>
                  </a:extLst>
                </a:gridCol>
                <a:gridCol w="1801505">
                  <a:extLst>
                    <a:ext uri="{9D8B030D-6E8A-4147-A177-3AD203B41FA5}">
                      <a16:colId xmlns:a16="http://schemas.microsoft.com/office/drawing/2014/main" val="20005"/>
                    </a:ext>
                  </a:extLst>
                </a:gridCol>
              </a:tblGrid>
              <a:tr h="251492">
                <a:tc gridSpan="6">
                  <a:txBody>
                    <a:bodyPr/>
                    <a:lstStyle/>
                    <a:p>
                      <a:pPr algn="ctr" fontAlgn="b"/>
                      <a:endParaRPr lang="en-ZA" sz="1600" b="1" i="0" u="none" strike="noStrike" dirty="0">
                        <a:solidFill>
                          <a:srgbClr val="000000"/>
                        </a:solidFill>
                        <a:effectLst/>
                        <a:latin typeface="Calibri" panose="020F0502020204030204" pitchFamily="34" charset="0"/>
                      </a:endParaRPr>
                    </a:p>
                  </a:txBody>
                  <a:tcPr marL="10160" marR="10160" marT="7621" marB="0" anchor="b">
                    <a:lnL w="25400" cap="flat" cmpd="dbl"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279589">
                <a:tc>
                  <a:txBody>
                    <a:bodyPr/>
                    <a:lstStyle/>
                    <a:p>
                      <a:pPr algn="ctr" fontAlgn="b"/>
                      <a:r>
                        <a:rPr lang="en-ZA" sz="1600" b="1" i="0" u="none" strike="noStrike" dirty="0">
                          <a:solidFill>
                            <a:srgbClr val="000000"/>
                          </a:solidFill>
                          <a:effectLst/>
                          <a:latin typeface="Calibri" panose="020F0502020204030204" pitchFamily="34" charset="0"/>
                        </a:rPr>
                        <a:t> </a:t>
                      </a:r>
                    </a:p>
                  </a:txBody>
                  <a:tcPr marL="10160" marR="10160" marT="7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ZA" sz="1800" b="1" i="0" u="none" strike="noStrike" dirty="0">
                          <a:solidFill>
                            <a:srgbClr val="000000"/>
                          </a:solidFill>
                          <a:effectLst/>
                          <a:latin typeface="Arial" panose="020B0604020202020204" pitchFamily="34" charset="0"/>
                          <a:cs typeface="Arial" panose="020B0604020202020204" pitchFamily="34" charset="0"/>
                        </a:rPr>
                        <a:t>TYPE OF MEETING</a:t>
                      </a:r>
                    </a:p>
                  </a:txBody>
                  <a:tcPr marL="10160" marR="10160" marT="762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b"/>
                      <a:r>
                        <a:rPr lang="en-ZA" sz="1600" b="1" i="0" u="none" strike="noStrike">
                          <a:solidFill>
                            <a:srgbClr val="000000"/>
                          </a:solidFill>
                          <a:effectLst/>
                          <a:latin typeface="Calibri" panose="020F0502020204030204" pitchFamily="34" charset="0"/>
                        </a:rPr>
                        <a:t> </a:t>
                      </a:r>
                    </a:p>
                  </a:txBody>
                  <a:tcPr marL="10160" marR="10160" marT="762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7979">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NAME OF COMMITTEE</a:t>
                      </a:r>
                    </a:p>
                  </a:txBody>
                  <a:tcPr marL="10160" marR="10160" marT="7621"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NO. OF MEMBERS</a:t>
                      </a:r>
                    </a:p>
                  </a:txBody>
                  <a:tcPr marL="10160" marR="10160" marT="7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SPECIAL</a:t>
                      </a:r>
                    </a:p>
                  </a:txBody>
                  <a:tcPr marL="10160" marR="10160" marT="7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WORKSHOP</a:t>
                      </a:r>
                    </a:p>
                  </a:txBody>
                  <a:tcPr marL="10160" marR="10160" marT="76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NORMAL</a:t>
                      </a:r>
                    </a:p>
                  </a:txBody>
                  <a:tcPr marL="10160" marR="1016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600" b="1" i="0" u="none" strike="noStrike" dirty="0">
                          <a:solidFill>
                            <a:srgbClr val="000000"/>
                          </a:solidFill>
                          <a:effectLst/>
                          <a:latin typeface="Arial" panose="020B0604020202020204" pitchFamily="34" charset="0"/>
                          <a:cs typeface="Arial" panose="020B0604020202020204" pitchFamily="34" charset="0"/>
                        </a:rPr>
                        <a:t>TOTAL OF ALL MEETINGS</a:t>
                      </a:r>
                    </a:p>
                  </a:txBody>
                  <a:tcPr marL="10160" marR="1016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251492">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Board</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13</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5363">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Investment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937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Financial Advisory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0</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9370">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Labour Activation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8</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0</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5</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1492">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Audit Committee</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6</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78401">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TOTALS</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11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4</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0" i="0" u="none" strike="noStrike" dirty="0">
                          <a:solidFill>
                            <a:srgbClr val="000000"/>
                          </a:solidFill>
                          <a:effectLst/>
                          <a:latin typeface="Arial" panose="020B0604020202020204" pitchFamily="34" charset="0"/>
                          <a:cs typeface="Arial" panose="020B0604020202020204" pitchFamily="34" charset="0"/>
                        </a:rPr>
                        <a:t>21</a:t>
                      </a:r>
                    </a:p>
                  </a:txBody>
                  <a:tcPr marL="10160" marR="10160" marT="7621" marB="0" anchor="b">
                    <a:lnL w="635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600" b="1" i="0" u="none" strike="noStrike" dirty="0">
                          <a:solidFill>
                            <a:schemeClr val="tx1"/>
                          </a:solidFill>
                          <a:effectLst/>
                          <a:latin typeface="Arial" panose="020B0604020202020204" pitchFamily="34" charset="0"/>
                          <a:cs typeface="Arial" panose="020B0604020202020204" pitchFamily="34" charset="0"/>
                        </a:rPr>
                        <a:t>36</a:t>
                      </a:r>
                    </a:p>
                  </a:txBody>
                  <a:tcPr marL="10160" marR="10160" marT="7621"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cxnSp>
        <p:nvCxnSpPr>
          <p:cNvPr id="8" name="Straight Connector 7"/>
          <p:cNvCxnSpPr/>
          <p:nvPr/>
        </p:nvCxnSpPr>
        <p:spPr>
          <a:xfrm>
            <a:off x="4188884" y="1635127"/>
            <a:ext cx="0" cy="334963"/>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1184526" y="304801"/>
            <a:ext cx="463551" cy="277813"/>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17</a:t>
            </a:r>
          </a:p>
        </p:txBody>
      </p:sp>
    </p:spTree>
    <p:extLst>
      <p:ext uri="{BB962C8B-B14F-4D97-AF65-F5344CB8AC3E}">
        <p14:creationId xmlns:p14="http://schemas.microsoft.com/office/powerpoint/2010/main" val="3532770874"/>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UIF BOARD PERFORMANCE</a:t>
            </a:r>
          </a:p>
        </p:txBody>
      </p:sp>
      <p:sp>
        <p:nvSpPr>
          <p:cNvPr id="4" name="Slide Number Placeholder 3"/>
          <p:cNvSpPr>
            <a:spLocks noGrp="1"/>
          </p:cNvSpPr>
          <p:nvPr>
            <p:ph type="sldNum" sz="quarter" idx="12"/>
          </p:nvPr>
        </p:nvSpPr>
        <p:spPr/>
        <p:txBody>
          <a:bodyPr/>
          <a:lstStyle/>
          <a:p>
            <a:pPr>
              <a:defRPr/>
            </a:pPr>
            <a:fld id="{2E0D3230-56C0-40A7-B22D-C087DC0808A2}" type="slidenum">
              <a:rPr lang="en-US"/>
              <a:pPr>
                <a:defRPr/>
              </a:pPr>
              <a:t>18</a:t>
            </a:fld>
            <a:endParaRPr lang="en-US"/>
          </a:p>
        </p:txBody>
      </p:sp>
      <p:grpSp>
        <p:nvGrpSpPr>
          <p:cNvPr id="6" name="Group 5"/>
          <p:cNvGrpSpPr/>
          <p:nvPr/>
        </p:nvGrpSpPr>
        <p:grpSpPr>
          <a:xfrm>
            <a:off x="333998" y="1318161"/>
            <a:ext cx="10962773" cy="5308270"/>
            <a:chOff x="333998" y="2115147"/>
            <a:chExt cx="10962773" cy="3103927"/>
          </a:xfrm>
        </p:grpSpPr>
        <p:sp>
          <p:nvSpPr>
            <p:cNvPr id="7" name="Rounded Rectangle 6"/>
            <p:cNvSpPr/>
            <p:nvPr/>
          </p:nvSpPr>
          <p:spPr>
            <a:xfrm>
              <a:off x="333998"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49805"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defTabSz="1600200">
                <a:lnSpc>
                  <a:spcPct val="90000"/>
                </a:lnSpc>
                <a:spcBef>
                  <a:spcPct val="0"/>
                </a:spcBef>
                <a:spcAft>
                  <a:spcPct val="35000"/>
                </a:spcAft>
              </a:pPr>
              <a:endParaRPr lang="en-ZA" sz="36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p:txBody>
        </p:sp>
        <p:sp>
          <p:nvSpPr>
            <p:cNvPr id="9" name="Freeform 8"/>
            <p:cNvSpPr/>
            <p:nvPr/>
          </p:nvSpPr>
          <p:spPr>
            <a:xfrm>
              <a:off x="2647631"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0" name="Rounded Rectangle 9"/>
            <p:cNvSpPr/>
            <p:nvPr/>
          </p:nvSpPr>
          <p:spPr>
            <a:xfrm>
              <a:off x="3341604"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657411"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469" tIns="304469" rIns="304469" bIns="304469" numCol="1" spcCol="1270" anchor="ctr" anchorCtr="0">
              <a:noAutofit/>
            </a:bodyPr>
            <a:lstStyle/>
            <a:p>
              <a:pPr algn="ctr" defTabSz="2889250">
                <a:lnSpc>
                  <a:spcPct val="90000"/>
                </a:lnSpc>
                <a:spcBef>
                  <a:spcPct val="0"/>
                </a:spcBef>
                <a:spcAft>
                  <a:spcPct val="35000"/>
                </a:spcAft>
              </a:pPr>
              <a:endParaRPr lang="en-ZA" sz="6500">
                <a:solidFill>
                  <a:prstClr val="black">
                    <a:hueOff val="0"/>
                    <a:satOff val="0"/>
                    <a:lumOff val="0"/>
                    <a:alphaOff val="0"/>
                  </a:prstClr>
                </a:solidFill>
              </a:endParaRPr>
            </a:p>
          </p:txBody>
        </p:sp>
        <p:sp>
          <p:nvSpPr>
            <p:cNvPr id="12" name="Freeform 11"/>
            <p:cNvSpPr/>
            <p:nvPr/>
          </p:nvSpPr>
          <p:spPr>
            <a:xfrm>
              <a:off x="5655237"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3" name="Rounded Rectangle 12"/>
            <p:cNvSpPr/>
            <p:nvPr/>
          </p:nvSpPr>
          <p:spPr>
            <a:xfrm>
              <a:off x="6349211"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665016" y="3279120"/>
              <a:ext cx="2514610"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defTabSz="1600200">
                <a:lnSpc>
                  <a:spcPct val="90000"/>
                </a:lnSpc>
                <a:spcBef>
                  <a:spcPct val="0"/>
                </a:spcBef>
                <a:spcAft>
                  <a:spcPct val="35000"/>
                </a:spcAft>
              </a:pPr>
              <a:endParaRPr lang="en-ZA" sz="36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p:txBody>
        </p:sp>
        <p:sp>
          <p:nvSpPr>
            <p:cNvPr id="15" name="Freeform 14"/>
            <p:cNvSpPr/>
            <p:nvPr/>
          </p:nvSpPr>
          <p:spPr>
            <a:xfrm>
              <a:off x="8662843"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6" name="Rounded Rectangle 15"/>
            <p:cNvSpPr/>
            <p:nvPr/>
          </p:nvSpPr>
          <p:spPr>
            <a:xfrm>
              <a:off x="9356817"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grpSp>
      <p:sp>
        <p:nvSpPr>
          <p:cNvPr id="18" name="Rectangle 17"/>
          <p:cNvSpPr/>
          <p:nvPr/>
        </p:nvSpPr>
        <p:spPr>
          <a:xfrm>
            <a:off x="333998" y="1997425"/>
            <a:ext cx="1939954" cy="461665"/>
          </a:xfrm>
          <a:prstGeom prst="rect">
            <a:avLst/>
          </a:prstGeom>
        </p:spPr>
        <p:txBody>
          <a:bodyPr wrap="square">
            <a:spAutoFit/>
          </a:bodyPr>
          <a:lstStyle/>
          <a:p>
            <a:r>
              <a:rPr lang="en-ZA" sz="1200" dirty="0">
                <a:solidFill>
                  <a:prstClr val="black"/>
                </a:solidFill>
              </a:rPr>
              <a:t>Implementation of new Governance Framework</a:t>
            </a:r>
          </a:p>
        </p:txBody>
      </p:sp>
      <p:sp>
        <p:nvSpPr>
          <p:cNvPr id="19" name="Rectangle 18"/>
          <p:cNvSpPr/>
          <p:nvPr/>
        </p:nvSpPr>
        <p:spPr>
          <a:xfrm>
            <a:off x="669661" y="3536436"/>
            <a:ext cx="1900241" cy="2862322"/>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Implemented the yearly assessment for each Committee;</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Consolidation of the year resolutions in order to track all decisions made for the year and its implementation; and</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Recommended the approval and  implementation of the Corporate Governance framework and policy.</a:t>
            </a:r>
          </a:p>
        </p:txBody>
      </p:sp>
      <p:sp>
        <p:nvSpPr>
          <p:cNvPr id="20" name="Rectangle 19"/>
          <p:cNvSpPr/>
          <p:nvPr/>
        </p:nvSpPr>
        <p:spPr>
          <a:xfrm>
            <a:off x="3341604" y="1721081"/>
            <a:ext cx="1980347" cy="830997"/>
          </a:xfrm>
          <a:prstGeom prst="rect">
            <a:avLst/>
          </a:prstGeom>
        </p:spPr>
        <p:txBody>
          <a:bodyPr wrap="square">
            <a:spAutoFit/>
          </a:bodyPr>
          <a:lstStyle/>
          <a:p>
            <a:pPr algn="just"/>
            <a:r>
              <a:rPr lang="en-ZA" sz="1200" dirty="0">
                <a:solidFill>
                  <a:prstClr val="black"/>
                </a:solidFill>
              </a:rPr>
              <a:t>Conversion of investments portfolios and asset classes to ensure maximization Return On Investment </a:t>
            </a:r>
          </a:p>
        </p:txBody>
      </p:sp>
      <p:sp>
        <p:nvSpPr>
          <p:cNvPr id="21" name="Rectangle 20"/>
          <p:cNvSpPr/>
          <p:nvPr/>
        </p:nvSpPr>
        <p:spPr>
          <a:xfrm>
            <a:off x="3654718" y="3729888"/>
            <a:ext cx="1942647" cy="646331"/>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SWIX investment Portfolio was changed to capped SWIX </a:t>
            </a:r>
          </a:p>
        </p:txBody>
      </p:sp>
      <p:sp>
        <p:nvSpPr>
          <p:cNvPr id="22" name="Rectangle 21"/>
          <p:cNvSpPr/>
          <p:nvPr/>
        </p:nvSpPr>
        <p:spPr>
          <a:xfrm>
            <a:off x="6412781" y="1776665"/>
            <a:ext cx="1804292" cy="1200329"/>
          </a:xfrm>
          <a:prstGeom prst="rect">
            <a:avLst/>
          </a:prstGeom>
        </p:spPr>
        <p:txBody>
          <a:bodyPr wrap="square">
            <a:spAutoFit/>
          </a:bodyPr>
          <a:lstStyle/>
          <a:p>
            <a:pPr algn="just"/>
            <a:r>
              <a:rPr lang="en-ZA" sz="1200" dirty="0">
                <a:solidFill>
                  <a:prstClr val="black"/>
                </a:solidFill>
              </a:rPr>
              <a:t>Revision of the Social Responsibility Investment (SRI) mandate to ensure positive impact on distressed companies and preserving jobs</a:t>
            </a:r>
          </a:p>
        </p:txBody>
      </p:sp>
      <p:sp>
        <p:nvSpPr>
          <p:cNvPr id="23" name="Rectangle 22"/>
          <p:cNvSpPr/>
          <p:nvPr/>
        </p:nvSpPr>
        <p:spPr>
          <a:xfrm>
            <a:off x="6718980" y="3375588"/>
            <a:ext cx="2460646" cy="3231654"/>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Development of the High Social Impact Portfolio (HSIP) – R3 billion and 2% of portfolio for the outer years</a:t>
            </a:r>
          </a:p>
          <a:p>
            <a:pPr marL="171450" indent="-171450" algn="just">
              <a:buFont typeface="Arial" panose="020B0604020202020204" pitchFamily="34" charset="0"/>
              <a:buChar char="•"/>
            </a:pPr>
            <a:r>
              <a:rPr lang="en-ZA" sz="1200" dirty="0">
                <a:solidFill>
                  <a:prstClr val="black"/>
                </a:solidFill>
              </a:rPr>
              <a:t>Resulted in Edcon being funded through PIC the 1.2 billion</a:t>
            </a:r>
          </a:p>
          <a:p>
            <a:pPr marL="171450" indent="-171450" algn="just">
              <a:buFont typeface="Arial" panose="020B0604020202020204" pitchFamily="34" charset="0"/>
              <a:buChar char="•"/>
            </a:pPr>
            <a:r>
              <a:rPr lang="en-ZA" sz="1200" dirty="0">
                <a:solidFill>
                  <a:prstClr val="black"/>
                </a:solidFill>
              </a:rPr>
              <a:t>Launched Project Development Partnership (PDP) – R2 billion  and 2% of portfolio for the outer years. The project is aimed at addressing: </a:t>
            </a:r>
          </a:p>
          <a:p>
            <a:pPr marL="171450" indent="-171450" algn="just">
              <a:buFont typeface="Arial" panose="020B0604020202020204" pitchFamily="34" charset="0"/>
              <a:buChar char="•"/>
            </a:pPr>
            <a:r>
              <a:rPr lang="en-ZA" sz="1200" dirty="0">
                <a:solidFill>
                  <a:prstClr val="black"/>
                </a:solidFill>
              </a:rPr>
              <a:t>Training of Unemployed; </a:t>
            </a:r>
          </a:p>
          <a:p>
            <a:pPr marL="171450" indent="-171450" algn="just">
              <a:buFont typeface="Arial" panose="020B0604020202020204" pitchFamily="34" charset="0"/>
              <a:buChar char="•"/>
            </a:pPr>
            <a:r>
              <a:rPr lang="en-ZA" sz="1200" dirty="0">
                <a:solidFill>
                  <a:prstClr val="black"/>
                </a:solidFill>
              </a:rPr>
              <a:t>Preservation of Jobs; and  </a:t>
            </a:r>
          </a:p>
          <a:p>
            <a:pPr marL="171450" indent="-171450" algn="just">
              <a:buFont typeface="Arial" panose="020B0604020202020204" pitchFamily="34" charset="0"/>
              <a:buChar char="•"/>
            </a:pPr>
            <a:r>
              <a:rPr lang="en-ZA" sz="1200" dirty="0">
                <a:solidFill>
                  <a:prstClr val="black"/>
                </a:solidFill>
              </a:rPr>
              <a:t>Alleviating Distress Companies. </a:t>
            </a:r>
          </a:p>
          <a:p>
            <a:pPr marL="171450" indent="-171450" algn="just">
              <a:buFont typeface="Arial" panose="020B0604020202020204" pitchFamily="34" charset="0"/>
              <a:buChar char="•"/>
            </a:pPr>
            <a:r>
              <a:rPr lang="en-ZA" sz="1200" dirty="0">
                <a:solidFill>
                  <a:prstClr val="black"/>
                </a:solidFill>
              </a:rPr>
              <a:t>Monitored the Social investments by visiting and evaluating the selected project sites</a:t>
            </a:r>
          </a:p>
        </p:txBody>
      </p:sp>
      <p:sp>
        <p:nvSpPr>
          <p:cNvPr id="24" name="Rectangle 23"/>
          <p:cNvSpPr/>
          <p:nvPr/>
        </p:nvSpPr>
        <p:spPr>
          <a:xfrm>
            <a:off x="9356818" y="1812758"/>
            <a:ext cx="1939954" cy="1200329"/>
          </a:xfrm>
          <a:prstGeom prst="rect">
            <a:avLst/>
          </a:prstGeom>
        </p:spPr>
        <p:txBody>
          <a:bodyPr wrap="square">
            <a:spAutoFit/>
          </a:bodyPr>
          <a:lstStyle/>
          <a:p>
            <a:pPr algn="just"/>
            <a:r>
              <a:rPr lang="en-ZA" sz="1200" dirty="0">
                <a:solidFill>
                  <a:prstClr val="black"/>
                </a:solidFill>
              </a:rPr>
              <a:t>Recommended the UIF plan and activities which addresses the implementation of Job Summit and SONA outcomes</a:t>
            </a:r>
          </a:p>
        </p:txBody>
      </p:sp>
      <p:sp>
        <p:nvSpPr>
          <p:cNvPr id="25" name="Rectangle 24"/>
          <p:cNvSpPr/>
          <p:nvPr/>
        </p:nvSpPr>
        <p:spPr>
          <a:xfrm>
            <a:off x="459445" y="671830"/>
            <a:ext cx="3088395" cy="646331"/>
          </a:xfrm>
          <a:prstGeom prst="rect">
            <a:avLst/>
          </a:prstGeom>
        </p:spPr>
        <p:txBody>
          <a:bodyPr wrap="square">
            <a:spAutoFit/>
          </a:bodyPr>
          <a:lstStyle/>
          <a:p>
            <a:r>
              <a:rPr lang="en-ZA" sz="1200" b="1" dirty="0">
                <a:solidFill>
                  <a:prstClr val="black"/>
                </a:solidFill>
              </a:rPr>
              <a:t>The UIF Board recommended the following as its strategic interventions and participation during 2018/19:</a:t>
            </a:r>
          </a:p>
        </p:txBody>
      </p:sp>
      <p:sp>
        <p:nvSpPr>
          <p:cNvPr id="26" name="TextBox 7"/>
          <p:cNvSpPr txBox="1"/>
          <p:nvPr/>
        </p:nvSpPr>
        <p:spPr>
          <a:xfrm>
            <a:off x="11174823" y="394831"/>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18</a:t>
            </a:r>
          </a:p>
        </p:txBody>
      </p:sp>
    </p:spTree>
    <p:extLst>
      <p:ext uri="{BB962C8B-B14F-4D97-AF65-F5344CB8AC3E}">
        <p14:creationId xmlns:p14="http://schemas.microsoft.com/office/powerpoint/2010/main" val="1701629231"/>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a:t>UIF BOARD PERFORMANCE</a:t>
            </a:r>
          </a:p>
        </p:txBody>
      </p:sp>
      <p:sp>
        <p:nvSpPr>
          <p:cNvPr id="4" name="Slide Number Placeholder 3"/>
          <p:cNvSpPr>
            <a:spLocks noGrp="1"/>
          </p:cNvSpPr>
          <p:nvPr>
            <p:ph type="sldNum" sz="quarter" idx="12"/>
          </p:nvPr>
        </p:nvSpPr>
        <p:spPr/>
        <p:txBody>
          <a:bodyPr/>
          <a:lstStyle/>
          <a:p>
            <a:pPr>
              <a:defRPr/>
            </a:pPr>
            <a:fld id="{2E0D3230-56C0-40A7-B22D-C087DC0808A2}" type="slidenum">
              <a:rPr lang="en-US"/>
              <a:pPr>
                <a:defRPr/>
              </a:pPr>
              <a:t>19</a:t>
            </a:fld>
            <a:endParaRPr lang="en-US"/>
          </a:p>
        </p:txBody>
      </p:sp>
      <p:grpSp>
        <p:nvGrpSpPr>
          <p:cNvPr id="6" name="Group 5"/>
          <p:cNvGrpSpPr/>
          <p:nvPr/>
        </p:nvGrpSpPr>
        <p:grpSpPr>
          <a:xfrm>
            <a:off x="333998" y="1318161"/>
            <a:ext cx="11278579" cy="5308270"/>
            <a:chOff x="333998" y="2115147"/>
            <a:chExt cx="11278579" cy="3103927"/>
          </a:xfrm>
        </p:grpSpPr>
        <p:sp>
          <p:nvSpPr>
            <p:cNvPr id="7" name="Rounded Rectangle 6"/>
            <p:cNvSpPr/>
            <p:nvPr/>
          </p:nvSpPr>
          <p:spPr>
            <a:xfrm>
              <a:off x="333998"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649804" y="3279120"/>
              <a:ext cx="2184665"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defTabSz="1600200">
                <a:lnSpc>
                  <a:spcPct val="90000"/>
                </a:lnSpc>
                <a:spcBef>
                  <a:spcPct val="0"/>
                </a:spcBef>
                <a:spcAft>
                  <a:spcPct val="35000"/>
                </a:spcAft>
              </a:pPr>
              <a:endParaRPr lang="en-ZA" sz="36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p:txBody>
        </p:sp>
        <p:sp>
          <p:nvSpPr>
            <p:cNvPr id="9" name="Freeform 8"/>
            <p:cNvSpPr/>
            <p:nvPr/>
          </p:nvSpPr>
          <p:spPr>
            <a:xfrm>
              <a:off x="2647631"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0" name="Rounded Rectangle 9"/>
            <p:cNvSpPr/>
            <p:nvPr/>
          </p:nvSpPr>
          <p:spPr>
            <a:xfrm>
              <a:off x="3341604"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3657411"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04469" tIns="304469" rIns="304469" bIns="304469" numCol="1" spcCol="1270" anchor="ctr" anchorCtr="0">
              <a:noAutofit/>
            </a:bodyPr>
            <a:lstStyle/>
            <a:p>
              <a:pPr algn="ctr" defTabSz="2889250">
                <a:lnSpc>
                  <a:spcPct val="90000"/>
                </a:lnSpc>
                <a:spcBef>
                  <a:spcPct val="0"/>
                </a:spcBef>
                <a:spcAft>
                  <a:spcPct val="35000"/>
                </a:spcAft>
              </a:pPr>
              <a:endParaRPr lang="en-ZA" sz="6500">
                <a:solidFill>
                  <a:prstClr val="black">
                    <a:hueOff val="0"/>
                    <a:satOff val="0"/>
                    <a:lumOff val="0"/>
                    <a:alphaOff val="0"/>
                  </a:prstClr>
                </a:solidFill>
              </a:endParaRPr>
            </a:p>
          </p:txBody>
        </p:sp>
        <p:sp>
          <p:nvSpPr>
            <p:cNvPr id="12" name="Freeform 11"/>
            <p:cNvSpPr/>
            <p:nvPr/>
          </p:nvSpPr>
          <p:spPr>
            <a:xfrm>
              <a:off x="5655237"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FF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3" name="Rounded Rectangle 12"/>
            <p:cNvSpPr/>
            <p:nvPr/>
          </p:nvSpPr>
          <p:spPr>
            <a:xfrm>
              <a:off x="6349211"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4" name="Freeform 13"/>
            <p:cNvSpPr/>
            <p:nvPr/>
          </p:nvSpPr>
          <p:spPr>
            <a:xfrm>
              <a:off x="6665016" y="3279120"/>
              <a:ext cx="2514610"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defTabSz="1600200">
                <a:lnSpc>
                  <a:spcPct val="90000"/>
                </a:lnSpc>
                <a:spcBef>
                  <a:spcPct val="0"/>
                </a:spcBef>
                <a:spcAft>
                  <a:spcPct val="35000"/>
                </a:spcAft>
              </a:pPr>
              <a:endParaRPr lang="en-ZA" sz="36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a:solidFill>
                  <a:prstClr val="black">
                    <a:hueOff val="0"/>
                    <a:satOff val="0"/>
                    <a:lumOff val="0"/>
                    <a:alphaOff val="0"/>
                  </a:prstClr>
                </a:solidFill>
              </a:endParaRPr>
            </a:p>
          </p:txBody>
        </p:sp>
        <p:sp>
          <p:nvSpPr>
            <p:cNvPr id="15" name="Freeform 14"/>
            <p:cNvSpPr/>
            <p:nvPr/>
          </p:nvSpPr>
          <p:spPr>
            <a:xfrm>
              <a:off x="8662843" y="2852052"/>
              <a:ext cx="373678" cy="466143"/>
            </a:xfrm>
            <a:custGeom>
              <a:avLst/>
              <a:gdLst>
                <a:gd name="connsiteX0" fmla="*/ 0 w 373678"/>
                <a:gd name="connsiteY0" fmla="*/ 93229 h 466143"/>
                <a:gd name="connsiteX1" fmla="*/ 186839 w 373678"/>
                <a:gd name="connsiteY1" fmla="*/ 93229 h 466143"/>
                <a:gd name="connsiteX2" fmla="*/ 186839 w 373678"/>
                <a:gd name="connsiteY2" fmla="*/ 0 h 466143"/>
                <a:gd name="connsiteX3" fmla="*/ 373678 w 373678"/>
                <a:gd name="connsiteY3" fmla="*/ 233072 h 466143"/>
                <a:gd name="connsiteX4" fmla="*/ 186839 w 373678"/>
                <a:gd name="connsiteY4" fmla="*/ 466143 h 466143"/>
                <a:gd name="connsiteX5" fmla="*/ 186839 w 373678"/>
                <a:gd name="connsiteY5" fmla="*/ 372914 h 466143"/>
                <a:gd name="connsiteX6" fmla="*/ 0 w 373678"/>
                <a:gd name="connsiteY6" fmla="*/ 372914 h 466143"/>
                <a:gd name="connsiteX7" fmla="*/ 0 w 373678"/>
                <a:gd name="connsiteY7" fmla="*/ 93229 h 46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678" h="466143">
                  <a:moveTo>
                    <a:pt x="0" y="93229"/>
                  </a:moveTo>
                  <a:lnTo>
                    <a:pt x="186839" y="93229"/>
                  </a:lnTo>
                  <a:lnTo>
                    <a:pt x="186839" y="0"/>
                  </a:lnTo>
                  <a:lnTo>
                    <a:pt x="373678" y="233072"/>
                  </a:lnTo>
                  <a:lnTo>
                    <a:pt x="186839" y="466143"/>
                  </a:lnTo>
                  <a:lnTo>
                    <a:pt x="186839" y="372914"/>
                  </a:lnTo>
                  <a:lnTo>
                    <a:pt x="0" y="372914"/>
                  </a:lnTo>
                  <a:lnTo>
                    <a:pt x="0" y="93229"/>
                  </a:lnTo>
                  <a:close/>
                </a:path>
              </a:pathLst>
            </a:custGeom>
            <a:solidFill>
              <a:srgbClr val="0070C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spcFirstLastPara="0" vert="horz" wrap="square" lIns="0" tIns="93229" rIns="112103" bIns="93229" numCol="1" spcCol="1270" anchor="ctr" anchorCtr="0">
              <a:noAutofit/>
            </a:bodyPr>
            <a:lstStyle/>
            <a:p>
              <a:pPr algn="ctr" defTabSz="889000">
                <a:lnSpc>
                  <a:spcPct val="90000"/>
                </a:lnSpc>
                <a:spcBef>
                  <a:spcPct val="0"/>
                </a:spcBef>
                <a:spcAft>
                  <a:spcPct val="35000"/>
                </a:spcAft>
              </a:pPr>
              <a:endParaRPr lang="en-ZA" sz="2000">
                <a:solidFill>
                  <a:prstClr val="black">
                    <a:hueOff val="0"/>
                    <a:satOff val="0"/>
                    <a:lumOff val="0"/>
                    <a:alphaOff val="0"/>
                  </a:prstClr>
                </a:solidFill>
              </a:endParaRPr>
            </a:p>
          </p:txBody>
        </p:sp>
        <p:sp>
          <p:nvSpPr>
            <p:cNvPr id="16" name="Rounded Rectangle 15"/>
            <p:cNvSpPr/>
            <p:nvPr/>
          </p:nvSpPr>
          <p:spPr>
            <a:xfrm>
              <a:off x="9356817" y="2115147"/>
              <a:ext cx="1939954" cy="1939954"/>
            </a:xfrm>
            <a:prstGeom prst="roundRect">
              <a:avLst>
                <a:gd name="adj" fmla="val 10000"/>
              </a:avLst>
            </a:prstGeom>
          </p:spPr>
          <p:style>
            <a:lnRef idx="2">
              <a:schemeClr val="accent1">
                <a:shade val="80000"/>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17" name="Freeform 16"/>
            <p:cNvSpPr/>
            <p:nvPr/>
          </p:nvSpPr>
          <p:spPr>
            <a:xfrm>
              <a:off x="9672623" y="3279120"/>
              <a:ext cx="1939954" cy="1939954"/>
            </a:xfrm>
            <a:custGeom>
              <a:avLst/>
              <a:gdLst>
                <a:gd name="connsiteX0" fmla="*/ 0 w 1939954"/>
                <a:gd name="connsiteY0" fmla="*/ 193995 h 1939954"/>
                <a:gd name="connsiteX1" fmla="*/ 193995 w 1939954"/>
                <a:gd name="connsiteY1" fmla="*/ 0 h 1939954"/>
                <a:gd name="connsiteX2" fmla="*/ 1745959 w 1939954"/>
                <a:gd name="connsiteY2" fmla="*/ 0 h 1939954"/>
                <a:gd name="connsiteX3" fmla="*/ 1939954 w 1939954"/>
                <a:gd name="connsiteY3" fmla="*/ 193995 h 1939954"/>
                <a:gd name="connsiteX4" fmla="*/ 1939954 w 1939954"/>
                <a:gd name="connsiteY4" fmla="*/ 1745959 h 1939954"/>
                <a:gd name="connsiteX5" fmla="*/ 1745959 w 1939954"/>
                <a:gd name="connsiteY5" fmla="*/ 1939954 h 1939954"/>
                <a:gd name="connsiteX6" fmla="*/ 193995 w 1939954"/>
                <a:gd name="connsiteY6" fmla="*/ 1939954 h 1939954"/>
                <a:gd name="connsiteX7" fmla="*/ 0 w 1939954"/>
                <a:gd name="connsiteY7" fmla="*/ 1745959 h 1939954"/>
                <a:gd name="connsiteX8" fmla="*/ 0 w 1939954"/>
                <a:gd name="connsiteY8" fmla="*/ 193995 h 193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954" h="1939954">
                  <a:moveTo>
                    <a:pt x="0" y="193995"/>
                  </a:moveTo>
                  <a:cubicBezTo>
                    <a:pt x="0" y="86855"/>
                    <a:pt x="86855" y="0"/>
                    <a:pt x="193995" y="0"/>
                  </a:cubicBezTo>
                  <a:lnTo>
                    <a:pt x="1745959" y="0"/>
                  </a:lnTo>
                  <a:cubicBezTo>
                    <a:pt x="1853099" y="0"/>
                    <a:pt x="1939954" y="86855"/>
                    <a:pt x="1939954" y="193995"/>
                  </a:cubicBezTo>
                  <a:lnTo>
                    <a:pt x="1939954" y="1745959"/>
                  </a:lnTo>
                  <a:cubicBezTo>
                    <a:pt x="1939954" y="1853099"/>
                    <a:pt x="1853099" y="1939954"/>
                    <a:pt x="1745959" y="1939954"/>
                  </a:cubicBezTo>
                  <a:lnTo>
                    <a:pt x="193995" y="1939954"/>
                  </a:lnTo>
                  <a:cubicBezTo>
                    <a:pt x="86855" y="1939954"/>
                    <a:pt x="0" y="1853099"/>
                    <a:pt x="0" y="1745959"/>
                  </a:cubicBezTo>
                  <a:lnTo>
                    <a:pt x="0" y="193995"/>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93979" tIns="193979" rIns="193979" bIns="193979" numCol="1" spcCol="1270" anchor="t" anchorCtr="0">
              <a:noAutofit/>
            </a:bodyPr>
            <a:lstStyle/>
            <a:p>
              <a:pPr marL="171450" indent="-171450" defTabSz="1600200">
                <a:lnSpc>
                  <a:spcPct val="90000"/>
                </a:lnSpc>
                <a:spcBef>
                  <a:spcPct val="0"/>
                </a:spcBef>
                <a:spcAft>
                  <a:spcPct val="35000"/>
                </a:spcAft>
                <a:buFont typeface="Arial" panose="020B0604020202020204" pitchFamily="34" charset="0"/>
                <a:buChar char="•"/>
              </a:pPr>
              <a:r>
                <a:rPr lang="en-ZA" sz="1200" dirty="0">
                  <a:solidFill>
                    <a:prstClr val="black">
                      <a:hueOff val="0"/>
                      <a:satOff val="0"/>
                      <a:lumOff val="0"/>
                      <a:alphaOff val="0"/>
                    </a:prstClr>
                  </a:solidFill>
                </a:rPr>
                <a:t>Engagements with PSA board through joint meetings in order to ensure continual services to the distressed companies</a:t>
              </a:r>
            </a:p>
            <a:p>
              <a:pPr marL="171450" indent="-171450" defTabSz="1600200">
                <a:lnSpc>
                  <a:spcPct val="90000"/>
                </a:lnSpc>
                <a:spcBef>
                  <a:spcPct val="0"/>
                </a:spcBef>
                <a:spcAft>
                  <a:spcPct val="35000"/>
                </a:spcAft>
                <a:buFont typeface="Arial" panose="020B0604020202020204" pitchFamily="34" charset="0"/>
                <a:buChar char="•"/>
              </a:pPr>
              <a:r>
                <a:rPr lang="en-ZA" sz="1200" dirty="0">
                  <a:solidFill>
                    <a:prstClr val="black">
                      <a:hueOff val="0"/>
                      <a:satOff val="0"/>
                      <a:lumOff val="0"/>
                      <a:alphaOff val="0"/>
                    </a:prstClr>
                  </a:solidFill>
                </a:rPr>
                <a:t>Recent engagement through joint UIF and PIC Boards to deal with pertinent Service Level Agreement issues, including clarifying the UIF expanded mandate in terms of section 5(d) of the UIF Amendment Act</a:t>
              </a:r>
            </a:p>
            <a:p>
              <a:pPr defTabSz="1600200">
                <a:lnSpc>
                  <a:spcPct val="90000"/>
                </a:lnSpc>
                <a:spcBef>
                  <a:spcPct val="0"/>
                </a:spcBef>
                <a:spcAft>
                  <a:spcPct val="35000"/>
                </a:spcAft>
              </a:pPr>
              <a:endParaRPr lang="en-ZA" sz="3600" dirty="0">
                <a:solidFill>
                  <a:prstClr val="black">
                    <a:hueOff val="0"/>
                    <a:satOff val="0"/>
                    <a:lumOff val="0"/>
                    <a:alphaOff val="0"/>
                  </a:prstClr>
                </a:solidFill>
              </a:endParaRPr>
            </a:p>
            <a:p>
              <a:pPr defTabSz="1600200">
                <a:lnSpc>
                  <a:spcPct val="90000"/>
                </a:lnSpc>
                <a:spcBef>
                  <a:spcPct val="0"/>
                </a:spcBef>
                <a:spcAft>
                  <a:spcPct val="35000"/>
                </a:spcAft>
              </a:pPr>
              <a:endParaRPr lang="en-ZA" sz="3600" dirty="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dirty="0">
                <a:solidFill>
                  <a:prstClr val="black">
                    <a:hueOff val="0"/>
                    <a:satOff val="0"/>
                    <a:lumOff val="0"/>
                    <a:alphaOff val="0"/>
                  </a:prstClr>
                </a:solidFill>
              </a:endParaRPr>
            </a:p>
            <a:p>
              <a:pPr marL="285750" lvl="1" indent="-285750" defTabSz="1244600">
                <a:lnSpc>
                  <a:spcPct val="90000"/>
                </a:lnSpc>
                <a:spcBef>
                  <a:spcPct val="0"/>
                </a:spcBef>
                <a:spcAft>
                  <a:spcPct val="15000"/>
                </a:spcAft>
                <a:buFontTx/>
                <a:buChar char="••"/>
              </a:pPr>
              <a:endParaRPr lang="en-ZA" sz="2800" dirty="0">
                <a:solidFill>
                  <a:prstClr val="black">
                    <a:hueOff val="0"/>
                    <a:satOff val="0"/>
                    <a:lumOff val="0"/>
                    <a:alphaOff val="0"/>
                  </a:prstClr>
                </a:solidFill>
              </a:endParaRPr>
            </a:p>
          </p:txBody>
        </p:sp>
      </p:grpSp>
      <p:sp>
        <p:nvSpPr>
          <p:cNvPr id="18" name="Rectangle 17"/>
          <p:cNvSpPr/>
          <p:nvPr/>
        </p:nvSpPr>
        <p:spPr>
          <a:xfrm>
            <a:off x="333998" y="1997425"/>
            <a:ext cx="1939954" cy="461665"/>
          </a:xfrm>
          <a:prstGeom prst="rect">
            <a:avLst/>
          </a:prstGeom>
        </p:spPr>
        <p:txBody>
          <a:bodyPr wrap="square">
            <a:spAutoFit/>
          </a:bodyPr>
          <a:lstStyle/>
          <a:p>
            <a:r>
              <a:rPr lang="en-ZA" sz="1200" dirty="0">
                <a:solidFill>
                  <a:prstClr val="black"/>
                </a:solidFill>
              </a:rPr>
              <a:t>Approval of LAP Policy Framework and investments</a:t>
            </a:r>
          </a:p>
        </p:txBody>
      </p:sp>
      <p:sp>
        <p:nvSpPr>
          <p:cNvPr id="19" name="Rectangle 18"/>
          <p:cNvSpPr/>
          <p:nvPr/>
        </p:nvSpPr>
        <p:spPr>
          <a:xfrm>
            <a:off x="669662" y="3375588"/>
            <a:ext cx="2164808" cy="3416320"/>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Recommended the approval and  implementation of the LAP framework and policy;</a:t>
            </a:r>
          </a:p>
          <a:p>
            <a:pPr marL="171450" indent="-171450" algn="just">
              <a:buFont typeface="Arial" panose="020B0604020202020204" pitchFamily="34" charset="0"/>
              <a:buChar char="•"/>
            </a:pPr>
            <a:r>
              <a:rPr lang="en-ZA" sz="1200" dirty="0">
                <a:solidFill>
                  <a:prstClr val="black"/>
                </a:solidFill>
              </a:rPr>
              <a:t>Recommended that R8 billion from Free Capital to be allocated for LAP investment projects within 3 years;</a:t>
            </a:r>
          </a:p>
          <a:p>
            <a:pPr marL="171450" indent="-171450" algn="just">
              <a:buFont typeface="Arial" panose="020B0604020202020204" pitchFamily="34" charset="0"/>
              <a:buChar char="•"/>
            </a:pPr>
            <a:r>
              <a:rPr lang="en-ZA" sz="1200" dirty="0">
                <a:solidFill>
                  <a:prstClr val="black"/>
                </a:solidFill>
              </a:rPr>
              <a:t>Monitored the LAP projects by visiting and evaluating the selected project sites; and</a:t>
            </a:r>
          </a:p>
          <a:p>
            <a:pPr marL="171450" indent="-171450" algn="just">
              <a:buFont typeface="Arial" panose="020B0604020202020204" pitchFamily="34" charset="0"/>
              <a:buChar char="•"/>
            </a:pPr>
            <a:r>
              <a:rPr lang="en-ZA" sz="1200" dirty="0">
                <a:solidFill>
                  <a:prstClr val="black"/>
                </a:solidFill>
              </a:rPr>
              <a:t>Launched some of the new LAP projects nationally. The Board accompanied by Minister or Deputy Minister on some of the projects that were launched.</a:t>
            </a:r>
          </a:p>
          <a:p>
            <a:pPr marL="171450" indent="-171450" algn="just">
              <a:buFont typeface="Arial" panose="020B0604020202020204" pitchFamily="34" charset="0"/>
              <a:buChar char="•"/>
            </a:pPr>
            <a:r>
              <a:rPr lang="en-ZA" sz="1200" dirty="0">
                <a:solidFill>
                  <a:prstClr val="black"/>
                </a:solidFill>
              </a:rPr>
              <a:t>.</a:t>
            </a:r>
          </a:p>
        </p:txBody>
      </p:sp>
      <p:sp>
        <p:nvSpPr>
          <p:cNvPr id="21" name="Rectangle 20"/>
          <p:cNvSpPr/>
          <p:nvPr/>
        </p:nvSpPr>
        <p:spPr>
          <a:xfrm>
            <a:off x="3610749" y="3560254"/>
            <a:ext cx="1942647" cy="3046988"/>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From  disclaimer in 2016/17 to Unqualified in 2017/18 audit opinion:</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Fostering and overseeing the audit matrix action plans implementation; and</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Monitoring management on expected timelines adherence and deliverables as per agreed action plan through Board Committees</a:t>
            </a:r>
          </a:p>
        </p:txBody>
      </p:sp>
      <p:sp>
        <p:nvSpPr>
          <p:cNvPr id="22" name="Rectangle 21"/>
          <p:cNvSpPr/>
          <p:nvPr/>
        </p:nvSpPr>
        <p:spPr>
          <a:xfrm>
            <a:off x="6412781" y="1776665"/>
            <a:ext cx="1804292" cy="830997"/>
          </a:xfrm>
          <a:prstGeom prst="rect">
            <a:avLst/>
          </a:prstGeom>
        </p:spPr>
        <p:txBody>
          <a:bodyPr wrap="square">
            <a:spAutoFit/>
          </a:bodyPr>
          <a:lstStyle/>
          <a:p>
            <a:pPr algn="just"/>
            <a:r>
              <a:rPr lang="en-ZA" sz="1200" dirty="0">
                <a:solidFill>
                  <a:prstClr val="black"/>
                </a:solidFill>
              </a:rPr>
              <a:t>Approval of budget, financial statements and performance reports by Accounting Authority</a:t>
            </a:r>
          </a:p>
        </p:txBody>
      </p:sp>
      <p:sp>
        <p:nvSpPr>
          <p:cNvPr id="23" name="Rectangle 22"/>
          <p:cNvSpPr/>
          <p:nvPr/>
        </p:nvSpPr>
        <p:spPr>
          <a:xfrm>
            <a:off x="6718980" y="3375588"/>
            <a:ext cx="2460646" cy="2862322"/>
          </a:xfrm>
          <a:prstGeom prst="rect">
            <a:avLst/>
          </a:prstGeom>
        </p:spPr>
        <p:txBody>
          <a:bodyPr wrap="square">
            <a:spAutoFit/>
          </a:bodyPr>
          <a:lstStyle/>
          <a:p>
            <a:pPr marL="171450" indent="-171450" algn="just">
              <a:buFont typeface="Arial" panose="020B0604020202020204" pitchFamily="34" charset="0"/>
              <a:buChar char="•"/>
            </a:pPr>
            <a:r>
              <a:rPr lang="en-ZA" sz="1200" dirty="0">
                <a:solidFill>
                  <a:prstClr val="black"/>
                </a:solidFill>
              </a:rPr>
              <a:t>Developing suitable key indicators performance indicators;</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Improved processing time of beneficiaries claims from 35 days  to 10 days; </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Annual and Quarterly Financial Statements;</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Annual MTEF and Annual Revised Budgets; and </a:t>
            </a:r>
          </a:p>
          <a:p>
            <a:pPr marL="171450" indent="-171450" algn="just">
              <a:buFont typeface="Arial" panose="020B0604020202020204" pitchFamily="34" charset="0"/>
              <a:buChar char="•"/>
            </a:pPr>
            <a:endParaRPr lang="en-ZA" sz="1200" dirty="0">
              <a:solidFill>
                <a:prstClr val="black"/>
              </a:solidFill>
            </a:endParaRPr>
          </a:p>
          <a:p>
            <a:pPr marL="171450" indent="-171450" algn="just">
              <a:buFont typeface="Arial" panose="020B0604020202020204" pitchFamily="34" charset="0"/>
              <a:buChar char="•"/>
            </a:pPr>
            <a:r>
              <a:rPr lang="en-ZA" sz="1200" dirty="0">
                <a:solidFill>
                  <a:prstClr val="black"/>
                </a:solidFill>
              </a:rPr>
              <a:t>Annual and Quarterly performance reports.</a:t>
            </a:r>
          </a:p>
        </p:txBody>
      </p:sp>
      <p:sp>
        <p:nvSpPr>
          <p:cNvPr id="24" name="Rectangle 23"/>
          <p:cNvSpPr/>
          <p:nvPr/>
        </p:nvSpPr>
        <p:spPr>
          <a:xfrm>
            <a:off x="9356818" y="1876683"/>
            <a:ext cx="1939954" cy="461665"/>
          </a:xfrm>
          <a:prstGeom prst="rect">
            <a:avLst/>
          </a:prstGeom>
        </p:spPr>
        <p:txBody>
          <a:bodyPr wrap="square">
            <a:spAutoFit/>
          </a:bodyPr>
          <a:lstStyle/>
          <a:p>
            <a:pPr algn="just"/>
            <a:r>
              <a:rPr lang="en-ZA" sz="1200" dirty="0">
                <a:solidFill>
                  <a:prstClr val="black"/>
                </a:solidFill>
              </a:rPr>
              <a:t>Facilitate stakeholder relations</a:t>
            </a:r>
          </a:p>
        </p:txBody>
      </p:sp>
      <p:sp>
        <p:nvSpPr>
          <p:cNvPr id="25" name="Rectangle 24"/>
          <p:cNvSpPr/>
          <p:nvPr/>
        </p:nvSpPr>
        <p:spPr>
          <a:xfrm>
            <a:off x="3341605" y="1815128"/>
            <a:ext cx="1939954" cy="523220"/>
          </a:xfrm>
          <a:prstGeom prst="rect">
            <a:avLst/>
          </a:prstGeom>
        </p:spPr>
        <p:txBody>
          <a:bodyPr wrap="square">
            <a:spAutoFit/>
          </a:bodyPr>
          <a:lstStyle/>
          <a:p>
            <a:pPr algn="just"/>
            <a:r>
              <a:rPr lang="en-ZA" sz="1400" dirty="0">
                <a:solidFill>
                  <a:prstClr val="black"/>
                </a:solidFill>
              </a:rPr>
              <a:t>Improvement of the audit outcome</a:t>
            </a:r>
          </a:p>
        </p:txBody>
      </p:sp>
      <p:sp>
        <p:nvSpPr>
          <p:cNvPr id="26" name="TextBox 7"/>
          <p:cNvSpPr txBox="1"/>
          <p:nvPr/>
        </p:nvSpPr>
        <p:spPr>
          <a:xfrm>
            <a:off x="11150969" y="378783"/>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19</a:t>
            </a:r>
          </a:p>
        </p:txBody>
      </p:sp>
    </p:spTree>
    <p:extLst>
      <p:ext uri="{BB962C8B-B14F-4D97-AF65-F5344CB8AC3E}">
        <p14:creationId xmlns:p14="http://schemas.microsoft.com/office/powerpoint/2010/main" val="3972646641"/>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609600" y="381000"/>
            <a:ext cx="10972800" cy="914400"/>
          </a:xfrm>
        </p:spPr>
        <p:txBody>
          <a:bodyPr/>
          <a:lstStyle/>
          <a:p>
            <a:pPr defTabSz="914400" eaLnBrk="1" hangingPunct="1">
              <a:lnSpc>
                <a:spcPts val="2600"/>
              </a:lnSpc>
              <a:defRPr/>
            </a:pPr>
            <a:r>
              <a:rPr lang="en-ZA" sz="2800" b="1" cap="small" dirty="0">
                <a:solidFill>
                  <a:srgbClr val="000000"/>
                </a:solidFill>
                <a:ea typeface="+mj-ea"/>
                <a:cs typeface="Arial" pitchFamily="34" charset="0"/>
              </a:rPr>
              <a:t>FOCUS AREA</a:t>
            </a: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2512" y="1316232"/>
            <a:ext cx="2055597" cy="5232834"/>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245956" y="3458635"/>
            <a:ext cx="3649133" cy="307777"/>
          </a:xfrm>
          <a:prstGeom prst="rect">
            <a:avLst/>
          </a:prstGeom>
          <a:noFill/>
        </p:spPr>
        <p:txBody>
          <a:bodyPr>
            <a:spAutoFit/>
          </a:bodyPr>
          <a:lstStyle>
            <a:defPPr>
              <a:defRPr lang="en-AU"/>
            </a:defPPr>
            <a:lvl1pPr>
              <a:defRPr sz="1400">
                <a:cs typeface="Arial" charset="0"/>
              </a:defRPr>
            </a:lvl1pPr>
          </a:lstStyle>
          <a:p>
            <a:pPr>
              <a:defRPr/>
            </a:pPr>
            <a:r>
              <a:rPr lang="en-ZA" b="1" kern="0" dirty="0">
                <a:solidFill>
                  <a:sysClr val="windowText" lastClr="000000"/>
                </a:solidFill>
                <a:ea typeface="ＭＳ Ｐゴシック" pitchFamily="34" charset="-128"/>
              </a:rPr>
              <a:t>Annual Performance </a:t>
            </a:r>
          </a:p>
        </p:txBody>
      </p:sp>
      <p:sp>
        <p:nvSpPr>
          <p:cNvPr id="28" name="Oval 27"/>
          <p:cNvSpPr>
            <a:spLocks noChangeArrowheads="1"/>
          </p:cNvSpPr>
          <p:nvPr/>
        </p:nvSpPr>
        <p:spPr bwMode="auto">
          <a:xfrm>
            <a:off x="1096133" y="2643568"/>
            <a:ext cx="821267" cy="53498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3.</a:t>
            </a:r>
          </a:p>
        </p:txBody>
      </p:sp>
      <p:sp>
        <p:nvSpPr>
          <p:cNvPr id="29" name="Oval 28"/>
          <p:cNvSpPr>
            <a:spLocks noChangeArrowheads="1"/>
          </p:cNvSpPr>
          <p:nvPr/>
        </p:nvSpPr>
        <p:spPr bwMode="auto">
          <a:xfrm>
            <a:off x="796381" y="1971695"/>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2.</a:t>
            </a:r>
          </a:p>
        </p:txBody>
      </p:sp>
      <p:sp>
        <p:nvSpPr>
          <p:cNvPr id="4" name="Rectangle 3"/>
          <p:cNvSpPr/>
          <p:nvPr/>
        </p:nvSpPr>
        <p:spPr>
          <a:xfrm>
            <a:off x="1734001" y="2030243"/>
            <a:ext cx="2124299" cy="276999"/>
          </a:xfrm>
          <a:prstGeom prst="rect">
            <a:avLst/>
          </a:prstGeom>
        </p:spPr>
        <p:txBody>
          <a:bodyPr wrap="none">
            <a:spAutoFit/>
          </a:bodyPr>
          <a:lstStyle/>
          <a:p>
            <a:pPr>
              <a:defRPr/>
            </a:pPr>
            <a:r>
              <a:rPr lang="en-US" sz="1100" b="1" kern="0" dirty="0">
                <a:solidFill>
                  <a:sysClr val="windowText" lastClr="000000"/>
                </a:solidFill>
                <a:latin typeface="Arial" pitchFamily="34" charset="0"/>
                <a:ea typeface="ＭＳ Ｐゴシック" pitchFamily="34" charset="-128"/>
                <a:cs typeface="Arial" pitchFamily="34" charset="0"/>
              </a:rPr>
              <a:t>Vision</a:t>
            </a:r>
            <a:r>
              <a:rPr lang="en-US" sz="1200" b="1" kern="0" dirty="0">
                <a:solidFill>
                  <a:sysClr val="windowText" lastClr="000000"/>
                </a:solidFill>
                <a:latin typeface="Arial" pitchFamily="34" charset="0"/>
                <a:ea typeface="ＭＳ Ｐゴシック" pitchFamily="34" charset="-128"/>
                <a:cs typeface="Arial" pitchFamily="34" charset="0"/>
              </a:rPr>
              <a:t>, Mission and Values</a:t>
            </a:r>
          </a:p>
        </p:txBody>
      </p:sp>
      <p:sp>
        <p:nvSpPr>
          <p:cNvPr id="26" name="Oval 25"/>
          <p:cNvSpPr>
            <a:spLocks noChangeArrowheads="1"/>
          </p:cNvSpPr>
          <p:nvPr/>
        </p:nvSpPr>
        <p:spPr bwMode="auto">
          <a:xfrm>
            <a:off x="1365397" y="3371037"/>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4.</a:t>
            </a:r>
          </a:p>
        </p:txBody>
      </p:sp>
      <p:sp>
        <p:nvSpPr>
          <p:cNvPr id="31" name="TextBox 30"/>
          <p:cNvSpPr txBox="1"/>
          <p:nvPr/>
        </p:nvSpPr>
        <p:spPr>
          <a:xfrm>
            <a:off x="1917399" y="2675218"/>
            <a:ext cx="3111500" cy="307777"/>
          </a:xfrm>
          <a:prstGeom prst="rect">
            <a:avLst/>
          </a:prstGeom>
          <a:noFill/>
        </p:spPr>
        <p:txBody>
          <a:bodyPr>
            <a:spAutoFit/>
          </a:bodyPr>
          <a:lstStyle>
            <a:defPPr>
              <a:defRPr lang="en-AU"/>
            </a:defPPr>
            <a:lvl1pPr>
              <a:defRPr sz="1400">
                <a:cs typeface="Arial" charset="0"/>
              </a:defRPr>
            </a:lvl1pPr>
          </a:lstStyle>
          <a:p>
            <a:pPr>
              <a:defRPr/>
            </a:pPr>
            <a:r>
              <a:rPr lang="en-ZA" b="1" kern="0" dirty="0">
                <a:solidFill>
                  <a:sysClr val="windowText" lastClr="000000"/>
                </a:solidFill>
                <a:ea typeface="ＭＳ Ｐゴシック" pitchFamily="34" charset="-128"/>
              </a:rPr>
              <a:t>Alignment to NDP</a:t>
            </a:r>
          </a:p>
        </p:txBody>
      </p:sp>
      <p:sp>
        <p:nvSpPr>
          <p:cNvPr id="41" name="Oval 40"/>
          <p:cNvSpPr>
            <a:spLocks noChangeArrowheads="1"/>
          </p:cNvSpPr>
          <p:nvPr/>
        </p:nvSpPr>
        <p:spPr bwMode="auto">
          <a:xfrm>
            <a:off x="539041" y="1334842"/>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a:t>
            </a:r>
          </a:p>
        </p:txBody>
      </p:sp>
      <p:sp>
        <p:nvSpPr>
          <p:cNvPr id="6" name="TextBox 5"/>
          <p:cNvSpPr txBox="1"/>
          <p:nvPr/>
        </p:nvSpPr>
        <p:spPr>
          <a:xfrm>
            <a:off x="1443256" y="1375954"/>
            <a:ext cx="2590800" cy="307777"/>
          </a:xfrm>
          <a:prstGeom prst="rect">
            <a:avLst/>
          </a:prstGeom>
          <a:noFill/>
        </p:spPr>
        <p:txBody>
          <a:bodyPr>
            <a:spAutoFit/>
          </a:bodyPr>
          <a:lstStyle/>
          <a:p>
            <a:pPr>
              <a:defRPr/>
            </a:pPr>
            <a:r>
              <a:rPr lang="en-ZA" sz="1400" b="1" dirty="0">
                <a:solidFill>
                  <a:prstClr val="black"/>
                </a:solidFill>
                <a:ea typeface="ＭＳ Ｐゴシック" pitchFamily="34" charset="-128"/>
                <a:cs typeface="Arial" panose="020B0604020202020204" pitchFamily="34" charset="0"/>
              </a:rPr>
              <a:t>Legislative Mandate</a:t>
            </a:r>
          </a:p>
        </p:txBody>
      </p:sp>
      <p:sp>
        <p:nvSpPr>
          <p:cNvPr id="14" name="Oval 13"/>
          <p:cNvSpPr>
            <a:spLocks noChangeArrowheads="1"/>
          </p:cNvSpPr>
          <p:nvPr/>
        </p:nvSpPr>
        <p:spPr bwMode="auto">
          <a:xfrm>
            <a:off x="1506765" y="4051181"/>
            <a:ext cx="821267" cy="500063"/>
          </a:xfrm>
          <a:prstGeom prst="ellipse">
            <a:avLst/>
          </a:prstGeom>
          <a:solidFill>
            <a:schemeClr val="bg1"/>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5.</a:t>
            </a:r>
          </a:p>
        </p:txBody>
      </p:sp>
      <p:sp>
        <p:nvSpPr>
          <p:cNvPr id="102414"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fontAlgn="base">
              <a:spcBef>
                <a:spcPct val="0"/>
              </a:spcBef>
              <a:spcAft>
                <a:spcPct val="0"/>
              </a:spcAft>
              <a:buFontTx/>
              <a:buNone/>
            </a:pPr>
            <a:r>
              <a:rPr lang="en-ZA" altLang="en-US" sz="1200">
                <a:solidFill>
                  <a:srgbClr val="000000"/>
                </a:solidFill>
              </a:rPr>
              <a:t>2</a:t>
            </a:r>
          </a:p>
        </p:txBody>
      </p:sp>
      <p:sp>
        <p:nvSpPr>
          <p:cNvPr id="17" name="Oval 16"/>
          <p:cNvSpPr>
            <a:spLocks noChangeArrowheads="1"/>
          </p:cNvSpPr>
          <p:nvPr/>
        </p:nvSpPr>
        <p:spPr bwMode="auto">
          <a:xfrm>
            <a:off x="1830277" y="4636411"/>
            <a:ext cx="821267" cy="500063"/>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p>
        </p:txBody>
      </p:sp>
      <p:sp>
        <p:nvSpPr>
          <p:cNvPr id="43" name="TextBox 42"/>
          <p:cNvSpPr txBox="1"/>
          <p:nvPr/>
        </p:nvSpPr>
        <p:spPr>
          <a:xfrm>
            <a:off x="2388109" y="4108254"/>
            <a:ext cx="3649133" cy="307777"/>
          </a:xfrm>
          <a:prstGeom prst="rect">
            <a:avLst/>
          </a:prstGeom>
          <a:noFill/>
        </p:spPr>
        <p:txBody>
          <a:bodyPr>
            <a:spAutoFit/>
          </a:bodyPr>
          <a:lstStyle>
            <a:defPPr>
              <a:defRPr lang="en-AU"/>
            </a:defPPr>
            <a:lvl1pPr>
              <a:defRPr sz="1400">
                <a:cs typeface="Arial" charset="0"/>
              </a:defRPr>
            </a:lvl1pPr>
          </a:lstStyle>
          <a:p>
            <a:pPr>
              <a:defRPr/>
            </a:pPr>
            <a:r>
              <a:rPr lang="en-ZA" b="1" kern="0" dirty="0">
                <a:solidFill>
                  <a:sysClr val="windowText" lastClr="000000"/>
                </a:solidFill>
                <a:ea typeface="ＭＳ Ｐゴシック" pitchFamily="34" charset="-128"/>
              </a:rPr>
              <a:t>Finance report </a:t>
            </a:r>
          </a:p>
        </p:txBody>
      </p:sp>
      <p:pic>
        <p:nvPicPr>
          <p:cNvPr id="18" name="Picture 17"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708286" y="1426024"/>
            <a:ext cx="1659911" cy="5232835"/>
          </a:xfrm>
          <a:prstGeom prst="rect">
            <a:avLst/>
          </a:prstGeom>
          <a:solidFill>
            <a:srgbClr val="000000">
              <a:lumMod val="65000"/>
              <a:lumOff val="35000"/>
            </a:srgbClr>
          </a:solidFill>
          <a:ln w="9525">
            <a:noFill/>
            <a:miter lim="800000"/>
            <a:headEnd/>
            <a:tailEnd/>
          </a:ln>
        </p:spPr>
      </p:pic>
      <p:sp>
        <p:nvSpPr>
          <p:cNvPr id="19" name="Oval 18"/>
          <p:cNvSpPr>
            <a:spLocks noChangeArrowheads="1"/>
          </p:cNvSpPr>
          <p:nvPr/>
        </p:nvSpPr>
        <p:spPr bwMode="auto">
          <a:xfrm>
            <a:off x="2053169" y="5272408"/>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7.</a:t>
            </a:r>
          </a:p>
        </p:txBody>
      </p:sp>
      <p:sp>
        <p:nvSpPr>
          <p:cNvPr id="21" name="Oval 20"/>
          <p:cNvSpPr>
            <a:spLocks noChangeArrowheads="1"/>
          </p:cNvSpPr>
          <p:nvPr/>
        </p:nvSpPr>
        <p:spPr bwMode="auto">
          <a:xfrm>
            <a:off x="2161621" y="5936788"/>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8.</a:t>
            </a:r>
          </a:p>
        </p:txBody>
      </p:sp>
      <p:sp>
        <p:nvSpPr>
          <p:cNvPr id="24" name="Oval 23"/>
          <p:cNvSpPr>
            <a:spLocks noChangeArrowheads="1"/>
          </p:cNvSpPr>
          <p:nvPr/>
        </p:nvSpPr>
        <p:spPr bwMode="auto">
          <a:xfrm>
            <a:off x="5127589" y="1996281"/>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10.</a:t>
            </a:r>
          </a:p>
        </p:txBody>
      </p:sp>
      <p:sp>
        <p:nvSpPr>
          <p:cNvPr id="25" name="Oval 24"/>
          <p:cNvSpPr>
            <a:spLocks noChangeArrowheads="1"/>
          </p:cNvSpPr>
          <p:nvPr/>
        </p:nvSpPr>
        <p:spPr bwMode="auto">
          <a:xfrm>
            <a:off x="4898989" y="1426052"/>
            <a:ext cx="821267" cy="503237"/>
          </a:xfrm>
          <a:prstGeom prst="ellipse">
            <a:avLst/>
          </a:prstGeom>
          <a:solidFill>
            <a:sysClr val="window" lastClr="FFFFFF"/>
          </a:solidFill>
          <a:ln w="57150" algn="ctr">
            <a:solidFill>
              <a:schemeClr val="accent1"/>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9.</a:t>
            </a:r>
          </a:p>
        </p:txBody>
      </p:sp>
      <p:sp>
        <p:nvSpPr>
          <p:cNvPr id="34" name="TextBox 33"/>
          <p:cNvSpPr txBox="1"/>
          <p:nvPr/>
        </p:nvSpPr>
        <p:spPr>
          <a:xfrm>
            <a:off x="2730452" y="4732553"/>
            <a:ext cx="2431270" cy="307777"/>
          </a:xfrm>
          <a:prstGeom prst="rect">
            <a:avLst/>
          </a:prstGeom>
          <a:noFill/>
        </p:spPr>
        <p:txBody>
          <a:bodyPr wrap="square" rtlCol="0">
            <a:spAutoFit/>
          </a:bodyPr>
          <a:lstStyle/>
          <a:p>
            <a:r>
              <a:rPr lang="en-ZA" sz="1400" b="1" dirty="0"/>
              <a:t>Investment Portfolio progress </a:t>
            </a:r>
          </a:p>
        </p:txBody>
      </p:sp>
      <p:sp>
        <p:nvSpPr>
          <p:cNvPr id="3" name="TextBox 2"/>
          <p:cNvSpPr txBox="1"/>
          <p:nvPr/>
        </p:nvSpPr>
        <p:spPr>
          <a:xfrm>
            <a:off x="2982888" y="5370057"/>
            <a:ext cx="2874356" cy="307777"/>
          </a:xfrm>
          <a:prstGeom prst="rect">
            <a:avLst/>
          </a:prstGeom>
          <a:noFill/>
        </p:spPr>
        <p:txBody>
          <a:bodyPr wrap="square" rtlCol="0">
            <a:spAutoFit/>
          </a:bodyPr>
          <a:lstStyle/>
          <a:p>
            <a:r>
              <a:rPr lang="en-ZA" sz="1400" b="1" dirty="0"/>
              <a:t>Vacancy Rate Report</a:t>
            </a:r>
          </a:p>
        </p:txBody>
      </p:sp>
      <p:sp>
        <p:nvSpPr>
          <p:cNvPr id="35" name="Oval 34"/>
          <p:cNvSpPr>
            <a:spLocks noChangeArrowheads="1"/>
          </p:cNvSpPr>
          <p:nvPr/>
        </p:nvSpPr>
        <p:spPr bwMode="auto">
          <a:xfrm>
            <a:off x="5323477" y="2643568"/>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11.</a:t>
            </a:r>
          </a:p>
        </p:txBody>
      </p:sp>
      <p:sp>
        <p:nvSpPr>
          <p:cNvPr id="36" name="Oval 35"/>
          <p:cNvSpPr>
            <a:spLocks noChangeArrowheads="1"/>
          </p:cNvSpPr>
          <p:nvPr/>
        </p:nvSpPr>
        <p:spPr bwMode="auto">
          <a:xfrm>
            <a:off x="5567172" y="3269631"/>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12.</a:t>
            </a:r>
          </a:p>
        </p:txBody>
      </p:sp>
      <p:sp>
        <p:nvSpPr>
          <p:cNvPr id="37" name="Oval 36"/>
          <p:cNvSpPr>
            <a:spLocks noChangeArrowheads="1"/>
          </p:cNvSpPr>
          <p:nvPr/>
        </p:nvSpPr>
        <p:spPr bwMode="auto">
          <a:xfrm>
            <a:off x="5734110" y="3894910"/>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13.</a:t>
            </a:r>
          </a:p>
        </p:txBody>
      </p:sp>
      <p:sp>
        <p:nvSpPr>
          <p:cNvPr id="9" name="TextBox 8"/>
          <p:cNvSpPr txBox="1"/>
          <p:nvPr/>
        </p:nvSpPr>
        <p:spPr>
          <a:xfrm>
            <a:off x="3150836" y="6035311"/>
            <a:ext cx="1414927" cy="307777"/>
          </a:xfrm>
          <a:prstGeom prst="rect">
            <a:avLst/>
          </a:prstGeom>
          <a:noFill/>
        </p:spPr>
        <p:txBody>
          <a:bodyPr wrap="square" rtlCol="0">
            <a:spAutoFit/>
          </a:bodyPr>
          <a:lstStyle/>
          <a:p>
            <a:r>
              <a:rPr lang="en-ZA" sz="1400" b="1" dirty="0"/>
              <a:t>Governance </a:t>
            </a:r>
          </a:p>
        </p:txBody>
      </p:sp>
      <p:sp>
        <p:nvSpPr>
          <p:cNvPr id="44" name="TextBox 43"/>
          <p:cNvSpPr txBox="1"/>
          <p:nvPr/>
        </p:nvSpPr>
        <p:spPr>
          <a:xfrm>
            <a:off x="5918439" y="1510003"/>
            <a:ext cx="1414927" cy="307777"/>
          </a:xfrm>
          <a:prstGeom prst="rect">
            <a:avLst/>
          </a:prstGeom>
          <a:noFill/>
        </p:spPr>
        <p:txBody>
          <a:bodyPr wrap="square" rtlCol="0">
            <a:spAutoFit/>
          </a:bodyPr>
          <a:lstStyle/>
          <a:p>
            <a:r>
              <a:rPr lang="en-ZA" sz="1400" b="1" dirty="0"/>
              <a:t>Audit Outcome</a:t>
            </a:r>
          </a:p>
        </p:txBody>
      </p:sp>
      <p:sp>
        <p:nvSpPr>
          <p:cNvPr id="45" name="TextBox 44"/>
          <p:cNvSpPr txBox="1"/>
          <p:nvPr/>
        </p:nvSpPr>
        <p:spPr>
          <a:xfrm>
            <a:off x="6111169" y="2110193"/>
            <a:ext cx="3043974"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Comparison 2017/2018 &amp; 2018/2019 </a:t>
            </a:r>
          </a:p>
        </p:txBody>
      </p:sp>
      <p:sp>
        <p:nvSpPr>
          <p:cNvPr id="46" name="Oval 45"/>
          <p:cNvSpPr>
            <a:spLocks noChangeArrowheads="1"/>
          </p:cNvSpPr>
          <p:nvPr/>
        </p:nvSpPr>
        <p:spPr bwMode="auto">
          <a:xfrm>
            <a:off x="6067189" y="4535505"/>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14.</a:t>
            </a:r>
          </a:p>
        </p:txBody>
      </p:sp>
      <p:sp>
        <p:nvSpPr>
          <p:cNvPr id="47" name="TextBox 46"/>
          <p:cNvSpPr txBox="1"/>
          <p:nvPr/>
        </p:nvSpPr>
        <p:spPr>
          <a:xfrm>
            <a:off x="6368197" y="2757480"/>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Recurring Findings</a:t>
            </a:r>
          </a:p>
        </p:txBody>
      </p:sp>
      <p:sp>
        <p:nvSpPr>
          <p:cNvPr id="48" name="Oval 47"/>
          <p:cNvSpPr>
            <a:spLocks noChangeArrowheads="1"/>
          </p:cNvSpPr>
          <p:nvPr/>
        </p:nvSpPr>
        <p:spPr bwMode="auto">
          <a:xfrm>
            <a:off x="6196651" y="5173883"/>
            <a:ext cx="821267" cy="504825"/>
          </a:xfrm>
          <a:prstGeom prst="ellipse">
            <a:avLst/>
          </a:prstGeom>
          <a:solidFill>
            <a:sysClr val="window" lastClr="FFFFFF"/>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15.</a:t>
            </a:r>
          </a:p>
        </p:txBody>
      </p:sp>
      <p:sp>
        <p:nvSpPr>
          <p:cNvPr id="49" name="TextBox 48"/>
          <p:cNvSpPr txBox="1"/>
          <p:nvPr/>
        </p:nvSpPr>
        <p:spPr>
          <a:xfrm>
            <a:off x="6625902" y="3389823"/>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Audit Action Plans</a:t>
            </a:r>
          </a:p>
        </p:txBody>
      </p:sp>
      <p:sp>
        <p:nvSpPr>
          <p:cNvPr id="39" name="TextBox 38"/>
          <p:cNvSpPr txBox="1"/>
          <p:nvPr/>
        </p:nvSpPr>
        <p:spPr>
          <a:xfrm>
            <a:off x="6732489" y="3916489"/>
            <a:ext cx="2412466" cy="461665"/>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Audit  Committee View on 2018/19</a:t>
            </a:r>
          </a:p>
        </p:txBody>
      </p:sp>
      <p:sp>
        <p:nvSpPr>
          <p:cNvPr id="40" name="TextBox 39"/>
          <p:cNvSpPr txBox="1"/>
          <p:nvPr/>
        </p:nvSpPr>
        <p:spPr>
          <a:xfrm>
            <a:off x="7027766" y="4629334"/>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UIF Board view on 2018/19 </a:t>
            </a:r>
          </a:p>
        </p:txBody>
      </p:sp>
      <p:sp>
        <p:nvSpPr>
          <p:cNvPr id="42" name="TextBox 41"/>
          <p:cNvSpPr txBox="1"/>
          <p:nvPr/>
        </p:nvSpPr>
        <p:spPr>
          <a:xfrm>
            <a:off x="7245636" y="5370057"/>
            <a:ext cx="2412466" cy="276999"/>
          </a:xfrm>
          <a:prstGeom prst="rect">
            <a:avLst/>
          </a:prstGeom>
          <a:noFill/>
        </p:spPr>
        <p:txBody>
          <a:bodyPr wrap="square" rtlCol="0">
            <a:spAutoFit/>
          </a:bodyPr>
          <a:lstStyle/>
          <a:p>
            <a:pPr lvl="0" fontAlgn="base">
              <a:spcBef>
                <a:spcPct val="0"/>
              </a:spcBef>
              <a:spcAft>
                <a:spcPct val="0"/>
              </a:spcAft>
            </a:pPr>
            <a:r>
              <a:rPr lang="en-ZA" altLang="en-US" sz="1200" b="1" dirty="0">
                <a:solidFill>
                  <a:srgbClr val="000000"/>
                </a:solidFill>
                <a:latin typeface="Arial" pitchFamily="34" charset="0"/>
                <a:ea typeface="ＭＳ Ｐゴシック" pitchFamily="34" charset="-128"/>
                <a:cs typeface="Arial" pitchFamily="34" charset="0"/>
              </a:rPr>
              <a:t>Conclusion</a:t>
            </a:r>
          </a:p>
        </p:txBody>
      </p:sp>
    </p:spTree>
    <p:extLst>
      <p:ext uri="{BB962C8B-B14F-4D97-AF65-F5344CB8AC3E}">
        <p14:creationId xmlns:p14="http://schemas.microsoft.com/office/powerpoint/2010/main" val="998733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676BBE7-66E8-4B83-BA53-9F4BA7AC915C}" type="slidenum">
              <a:rPr lang="en-US" altLang="en-US" sz="1200" smtClean="0">
                <a:solidFill>
                  <a:srgbClr val="898989"/>
                </a:solidFill>
              </a:rPr>
              <a:pPr>
                <a:spcBef>
                  <a:spcPct val="0"/>
                </a:spcBef>
                <a:buFontTx/>
                <a:buNone/>
              </a:pPr>
              <a:t>20</a:t>
            </a:fld>
            <a:endParaRPr lang="en-US" altLang="en-US" sz="1200">
              <a:solidFill>
                <a:srgbClr val="898989"/>
              </a:solidFill>
            </a:endParaRPr>
          </a:p>
        </p:txBody>
      </p:sp>
      <p:sp>
        <p:nvSpPr>
          <p:cNvPr id="5" name="Rectangle 4"/>
          <p:cNvSpPr/>
          <p:nvPr/>
        </p:nvSpPr>
        <p:spPr>
          <a:xfrm>
            <a:off x="4082074" y="2433237"/>
            <a:ext cx="3886192" cy="3170099"/>
          </a:xfrm>
          <a:prstGeom prst="rect">
            <a:avLst/>
          </a:prstGeom>
          <a:noFill/>
        </p:spPr>
        <p:txBody>
          <a:bodyPr wrap="none">
            <a:spAutoFit/>
          </a:bodyPr>
          <a:lstStyle/>
          <a:p>
            <a:pPr algn="ctr">
              <a:defRPr/>
            </a:pPr>
            <a:r>
              <a:rPr lang="en-ZA" sz="4000" b="1" dirty="0">
                <a:ln w="1905"/>
                <a:solidFill>
                  <a:srgbClr val="00B0F0"/>
                </a:solidFill>
                <a:effectLst>
                  <a:innerShdw blurRad="69850" dist="43180" dir="5400000">
                    <a:srgbClr val="000000">
                      <a:alpha val="65000"/>
                    </a:srgbClr>
                  </a:innerShdw>
                </a:effectLst>
              </a:rPr>
              <a:t>AUDIT OUTCOME</a:t>
            </a:r>
          </a:p>
          <a:p>
            <a:pPr algn="ctr">
              <a:defRPr/>
            </a:pPr>
            <a:endParaRPr lang="en-ZA" sz="4000" b="1" dirty="0">
              <a:ln w="1905"/>
              <a:solidFill>
                <a:srgbClr val="00B0F0"/>
              </a:solidFill>
              <a:effectLst>
                <a:innerShdw blurRad="69850" dist="43180" dir="5400000">
                  <a:srgbClr val="000000">
                    <a:alpha val="65000"/>
                  </a:srgbClr>
                </a:innerShdw>
              </a:effectLst>
            </a:endParaRPr>
          </a:p>
          <a:p>
            <a:pPr algn="ctr">
              <a:defRPr/>
            </a:pPr>
            <a:r>
              <a:rPr lang="en-ZA" sz="4000" b="1" dirty="0">
                <a:ln w="1905"/>
                <a:solidFill>
                  <a:srgbClr val="00B0F0"/>
                </a:solidFill>
                <a:effectLst>
                  <a:innerShdw blurRad="69850" dist="43180" dir="5400000">
                    <a:srgbClr val="000000">
                      <a:alpha val="65000"/>
                    </a:srgbClr>
                  </a:innerShdw>
                </a:effectLst>
              </a:rPr>
              <a:t>2018/2019</a:t>
            </a:r>
          </a:p>
          <a:p>
            <a:pPr algn="ctr">
              <a:defRPr/>
            </a:pPr>
            <a:endParaRPr lang="en-ZA" sz="4000" b="1" dirty="0">
              <a:ln w="1905"/>
              <a:solidFill>
                <a:srgbClr val="00B0F0"/>
              </a:solidFill>
              <a:effectLst>
                <a:innerShdw blurRad="69850" dist="43180" dir="5400000">
                  <a:srgbClr val="000000">
                    <a:alpha val="65000"/>
                  </a:srgbClr>
                </a:innerShdw>
              </a:effectLst>
            </a:endParaRPr>
          </a:p>
          <a:p>
            <a:pPr algn="ctr">
              <a:defRPr/>
            </a:pP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20</a:t>
            </a:r>
          </a:p>
        </p:txBody>
      </p:sp>
    </p:spTree>
    <p:extLst>
      <p:ext uri="{BB962C8B-B14F-4D97-AF65-F5344CB8AC3E}">
        <p14:creationId xmlns:p14="http://schemas.microsoft.com/office/powerpoint/2010/main" val="2222034804"/>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CF302C74-8B19-4D75-82B7-3D3402B643E5}" type="slidenum">
              <a:rPr lang="en-US" altLang="en-US" sz="1200" smtClean="0">
                <a:solidFill>
                  <a:srgbClr val="898989"/>
                </a:solidFill>
              </a:rPr>
              <a:pPr>
                <a:spcBef>
                  <a:spcPct val="0"/>
                </a:spcBef>
                <a:buFontTx/>
                <a:buNone/>
              </a:pPr>
              <a:t>21</a:t>
            </a:fld>
            <a:endParaRPr lang="en-US" altLang="en-US" sz="1200">
              <a:solidFill>
                <a:srgbClr val="898989"/>
              </a:solidFill>
            </a:endParaRPr>
          </a:p>
        </p:txBody>
      </p:sp>
      <p:grpSp>
        <p:nvGrpSpPr>
          <p:cNvPr id="245763" name="Group 4"/>
          <p:cNvGrpSpPr>
            <a:grpSpLocks noChangeAspect="1"/>
          </p:cNvGrpSpPr>
          <p:nvPr/>
        </p:nvGrpSpPr>
        <p:grpSpPr bwMode="auto">
          <a:xfrm>
            <a:off x="179918" y="1265239"/>
            <a:ext cx="11561233" cy="4872037"/>
            <a:chOff x="180" y="799"/>
            <a:chExt cx="5462" cy="3069"/>
          </a:xfrm>
        </p:grpSpPr>
        <p:sp>
          <p:nvSpPr>
            <p:cNvPr id="7" name="AutoShape 3"/>
            <p:cNvSpPr>
              <a:spLocks noChangeAspect="1" noChangeArrowheads="1" noTextEdit="1"/>
            </p:cNvSpPr>
            <p:nvPr/>
          </p:nvSpPr>
          <p:spPr bwMode="auto">
            <a:xfrm>
              <a:off x="180" y="799"/>
              <a:ext cx="5462" cy="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8" name="Rectangle 5"/>
            <p:cNvSpPr>
              <a:spLocks noChangeArrowheads="1"/>
            </p:cNvSpPr>
            <p:nvPr/>
          </p:nvSpPr>
          <p:spPr bwMode="auto">
            <a:xfrm>
              <a:off x="509" y="807"/>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9" name="Rectangle 6"/>
            <p:cNvSpPr>
              <a:spLocks noChangeArrowheads="1"/>
            </p:cNvSpPr>
            <p:nvPr/>
          </p:nvSpPr>
          <p:spPr bwMode="auto">
            <a:xfrm>
              <a:off x="509" y="906"/>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0" name="Rectangle 7"/>
            <p:cNvSpPr>
              <a:spLocks noChangeArrowheads="1"/>
            </p:cNvSpPr>
            <p:nvPr/>
          </p:nvSpPr>
          <p:spPr bwMode="auto">
            <a:xfrm>
              <a:off x="509" y="1006"/>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1" name="Rectangle 8"/>
            <p:cNvSpPr>
              <a:spLocks noChangeArrowheads="1"/>
            </p:cNvSpPr>
            <p:nvPr/>
          </p:nvSpPr>
          <p:spPr bwMode="auto">
            <a:xfrm>
              <a:off x="509" y="1105"/>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2" name="Rectangle 9"/>
            <p:cNvSpPr>
              <a:spLocks noChangeArrowheads="1"/>
            </p:cNvSpPr>
            <p:nvPr/>
          </p:nvSpPr>
          <p:spPr bwMode="auto">
            <a:xfrm>
              <a:off x="509" y="1205"/>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3" name="Rectangle 10"/>
            <p:cNvSpPr>
              <a:spLocks noChangeArrowheads="1"/>
            </p:cNvSpPr>
            <p:nvPr/>
          </p:nvSpPr>
          <p:spPr bwMode="auto">
            <a:xfrm>
              <a:off x="509" y="1304"/>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4" name="Rectangle 11"/>
            <p:cNvSpPr>
              <a:spLocks noChangeArrowheads="1"/>
            </p:cNvSpPr>
            <p:nvPr/>
          </p:nvSpPr>
          <p:spPr bwMode="auto">
            <a:xfrm>
              <a:off x="509" y="1403"/>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5" name="Rectangle 12"/>
            <p:cNvSpPr>
              <a:spLocks noChangeArrowheads="1"/>
            </p:cNvSpPr>
            <p:nvPr/>
          </p:nvSpPr>
          <p:spPr bwMode="auto">
            <a:xfrm>
              <a:off x="509" y="1503"/>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6" name="Rectangle 13"/>
            <p:cNvSpPr>
              <a:spLocks noChangeArrowheads="1"/>
            </p:cNvSpPr>
            <p:nvPr/>
          </p:nvSpPr>
          <p:spPr bwMode="auto">
            <a:xfrm>
              <a:off x="509" y="1602"/>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7" name="Rectangle 14"/>
            <p:cNvSpPr>
              <a:spLocks noChangeArrowheads="1"/>
            </p:cNvSpPr>
            <p:nvPr/>
          </p:nvSpPr>
          <p:spPr bwMode="auto">
            <a:xfrm>
              <a:off x="509" y="1702"/>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300">
                  <a:solidFill>
                    <a:srgbClr val="000000"/>
                  </a:solidFill>
                </a:rPr>
                <a:t> </a:t>
              </a:r>
              <a:endParaRPr lang="en-US" altLang="en-US">
                <a:solidFill>
                  <a:prstClr val="black"/>
                </a:solidFill>
              </a:endParaRPr>
            </a:p>
          </p:txBody>
        </p:sp>
        <p:sp>
          <p:nvSpPr>
            <p:cNvPr id="18" name="Rectangle 15"/>
            <p:cNvSpPr>
              <a:spLocks noChangeArrowheads="1"/>
            </p:cNvSpPr>
            <p:nvPr/>
          </p:nvSpPr>
          <p:spPr bwMode="auto">
            <a:xfrm>
              <a:off x="203" y="939"/>
              <a:ext cx="2231" cy="1058"/>
            </a:xfrm>
            <a:prstGeom prst="rect">
              <a:avLst/>
            </a:prstGeom>
            <a:noFill/>
            <a:ln w="33338" cap="flat">
              <a:solidFill>
                <a:srgbClr val="E46C0A"/>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19" name="Rectangle 16"/>
            <p:cNvSpPr>
              <a:spLocks noChangeArrowheads="1"/>
            </p:cNvSpPr>
            <p:nvPr/>
          </p:nvSpPr>
          <p:spPr bwMode="auto">
            <a:xfrm>
              <a:off x="2490" y="939"/>
              <a:ext cx="3135" cy="1067"/>
            </a:xfrm>
            <a:prstGeom prst="rect">
              <a:avLst/>
            </a:prstGeom>
            <a:noFill/>
            <a:ln w="33338" cap="flat">
              <a:solidFill>
                <a:srgbClr val="37609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20" name="Rectangle 17"/>
            <p:cNvSpPr>
              <a:spLocks noChangeArrowheads="1"/>
            </p:cNvSpPr>
            <p:nvPr/>
          </p:nvSpPr>
          <p:spPr bwMode="auto">
            <a:xfrm>
              <a:off x="376" y="846"/>
              <a:ext cx="691"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dirty="0">
                  <a:solidFill>
                    <a:srgbClr val="1E497D"/>
                  </a:solidFill>
                </a:rPr>
                <a:t>Stagnation in audit outcome </a:t>
              </a:r>
              <a:endParaRPr lang="en-US" altLang="en-US" dirty="0">
                <a:solidFill>
                  <a:prstClr val="black"/>
                </a:solidFill>
              </a:endParaRPr>
            </a:p>
          </p:txBody>
        </p:sp>
        <p:sp>
          <p:nvSpPr>
            <p:cNvPr id="21" name="Rectangle 18"/>
            <p:cNvSpPr>
              <a:spLocks noChangeArrowheads="1"/>
            </p:cNvSpPr>
            <p:nvPr/>
          </p:nvSpPr>
          <p:spPr bwMode="auto">
            <a:xfrm>
              <a:off x="1270" y="82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22" name="Rectangle 19"/>
            <p:cNvSpPr>
              <a:spLocks noChangeArrowheads="1"/>
            </p:cNvSpPr>
            <p:nvPr/>
          </p:nvSpPr>
          <p:spPr bwMode="auto">
            <a:xfrm>
              <a:off x="1657" y="950"/>
              <a:ext cx="34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dirty="0">
                  <a:solidFill>
                    <a:srgbClr val="1E497D"/>
                  </a:solidFill>
                </a:rPr>
                <a:t>Types of audit</a:t>
              </a:r>
              <a:endParaRPr lang="en-US" altLang="en-US" dirty="0">
                <a:solidFill>
                  <a:prstClr val="black"/>
                </a:solidFill>
              </a:endParaRPr>
            </a:p>
          </p:txBody>
        </p:sp>
        <p:sp>
          <p:nvSpPr>
            <p:cNvPr id="24" name="Rectangle 21"/>
            <p:cNvSpPr>
              <a:spLocks noChangeArrowheads="1"/>
            </p:cNvSpPr>
            <p:nvPr/>
          </p:nvSpPr>
          <p:spPr bwMode="auto">
            <a:xfrm>
              <a:off x="2297" y="960"/>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dirty="0">
                  <a:solidFill>
                    <a:srgbClr val="000000"/>
                  </a:solidFill>
                  <a:latin typeface="Times New Roman" pitchFamily="18" charset="0"/>
                </a:rPr>
                <a:t> </a:t>
              </a:r>
              <a:endParaRPr lang="en-US" altLang="en-US" dirty="0">
                <a:solidFill>
                  <a:prstClr val="black"/>
                </a:solidFill>
              </a:endParaRPr>
            </a:p>
          </p:txBody>
        </p:sp>
        <p:pic>
          <p:nvPicPr>
            <p:cNvPr id="245858"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 y="1068"/>
              <a:ext cx="36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9"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 y="1068"/>
              <a:ext cx="360"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a:spLocks noChangeArrowheads="1"/>
            </p:cNvSpPr>
            <p:nvPr/>
          </p:nvSpPr>
          <p:spPr bwMode="auto">
            <a:xfrm>
              <a:off x="326" y="1082"/>
              <a:ext cx="307" cy="809"/>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26" name="Rectangle 25"/>
            <p:cNvSpPr>
              <a:spLocks noChangeArrowheads="1"/>
            </p:cNvSpPr>
            <p:nvPr/>
          </p:nvSpPr>
          <p:spPr bwMode="auto">
            <a:xfrm>
              <a:off x="326" y="1082"/>
              <a:ext cx="307" cy="809"/>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pic>
          <p:nvPicPr>
            <p:cNvPr id="245862"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 y="1068"/>
              <a:ext cx="36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3"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 y="1068"/>
              <a:ext cx="362"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8"/>
            <p:cNvSpPr>
              <a:spLocks noChangeArrowheads="1"/>
            </p:cNvSpPr>
            <p:nvPr/>
          </p:nvSpPr>
          <p:spPr bwMode="auto">
            <a:xfrm>
              <a:off x="705" y="1081"/>
              <a:ext cx="308" cy="81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28" name="Rectangle 29"/>
            <p:cNvSpPr>
              <a:spLocks noChangeArrowheads="1"/>
            </p:cNvSpPr>
            <p:nvPr/>
          </p:nvSpPr>
          <p:spPr bwMode="auto">
            <a:xfrm>
              <a:off x="705" y="1081"/>
              <a:ext cx="308" cy="810"/>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pic>
          <p:nvPicPr>
            <p:cNvPr id="245866"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 y="1068"/>
              <a:ext cx="361"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7" name="Picture 3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 y="1068"/>
              <a:ext cx="361"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32"/>
            <p:cNvSpPr>
              <a:spLocks noChangeArrowheads="1"/>
            </p:cNvSpPr>
            <p:nvPr/>
          </p:nvSpPr>
          <p:spPr bwMode="auto">
            <a:xfrm>
              <a:off x="1093" y="1082"/>
              <a:ext cx="307" cy="809"/>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31" name="Line 34"/>
            <p:cNvSpPr>
              <a:spLocks noChangeShapeType="1"/>
            </p:cNvSpPr>
            <p:nvPr/>
          </p:nvSpPr>
          <p:spPr bwMode="auto">
            <a:xfrm>
              <a:off x="1470" y="1081"/>
              <a:ext cx="82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ZA">
                <a:solidFill>
                  <a:prstClr val="black"/>
                </a:solidFill>
              </a:endParaRPr>
            </a:p>
          </p:txBody>
        </p:sp>
        <p:pic>
          <p:nvPicPr>
            <p:cNvPr id="245870" name="Picture 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3" y="1260"/>
              <a:ext cx="9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1" name="Picture 3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3" y="1260"/>
              <a:ext cx="9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2" name="Picture 3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48" y="1290"/>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3" name="Picture 3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8" y="1290"/>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9"/>
            <p:cNvSpPr>
              <a:spLocks noChangeArrowheads="1"/>
            </p:cNvSpPr>
            <p:nvPr/>
          </p:nvSpPr>
          <p:spPr bwMode="auto">
            <a:xfrm>
              <a:off x="1469" y="1274"/>
              <a:ext cx="909" cy="12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33" name="Rectangle 40"/>
            <p:cNvSpPr>
              <a:spLocks noChangeArrowheads="1"/>
            </p:cNvSpPr>
            <p:nvPr/>
          </p:nvSpPr>
          <p:spPr bwMode="auto">
            <a:xfrm>
              <a:off x="1469" y="1274"/>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34" name="Rectangle 41"/>
            <p:cNvSpPr>
              <a:spLocks noChangeArrowheads="1"/>
            </p:cNvSpPr>
            <p:nvPr/>
          </p:nvSpPr>
          <p:spPr bwMode="auto">
            <a:xfrm>
              <a:off x="1570" y="1311"/>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Unqualified</a:t>
              </a:r>
              <a:endParaRPr lang="en-US" altLang="en-US">
                <a:solidFill>
                  <a:prstClr val="black"/>
                </a:solidFill>
              </a:endParaRPr>
            </a:p>
          </p:txBody>
        </p:sp>
        <p:sp>
          <p:nvSpPr>
            <p:cNvPr id="35" name="Rectangle 42"/>
            <p:cNvSpPr>
              <a:spLocks noChangeArrowheads="1"/>
            </p:cNvSpPr>
            <p:nvPr/>
          </p:nvSpPr>
          <p:spPr bwMode="auto">
            <a:xfrm>
              <a:off x="1891" y="1309"/>
              <a:ext cx="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latin typeface="Calibri" pitchFamily="34" charset="0"/>
                </a:rPr>
                <a:t> </a:t>
              </a:r>
              <a:endParaRPr lang="en-US" altLang="en-US">
                <a:solidFill>
                  <a:prstClr val="black"/>
                </a:solidFill>
              </a:endParaRPr>
            </a:p>
          </p:txBody>
        </p:sp>
        <p:sp>
          <p:nvSpPr>
            <p:cNvPr id="36" name="Rectangle 43"/>
            <p:cNvSpPr>
              <a:spLocks noChangeArrowheads="1"/>
            </p:cNvSpPr>
            <p:nvPr/>
          </p:nvSpPr>
          <p:spPr bwMode="auto">
            <a:xfrm>
              <a:off x="1906" y="1301"/>
              <a:ext cx="2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000000"/>
                  </a:solidFill>
                  <a:latin typeface="Calibri" pitchFamily="34" charset="0"/>
                </a:rPr>
                <a:t>with findings</a:t>
              </a:r>
              <a:endParaRPr lang="en-US" altLang="en-US">
                <a:solidFill>
                  <a:prstClr val="black"/>
                </a:solidFill>
              </a:endParaRPr>
            </a:p>
          </p:txBody>
        </p:sp>
        <p:sp>
          <p:nvSpPr>
            <p:cNvPr id="37" name="Rectangle 44"/>
            <p:cNvSpPr>
              <a:spLocks noChangeArrowheads="1"/>
            </p:cNvSpPr>
            <p:nvPr/>
          </p:nvSpPr>
          <p:spPr bwMode="auto">
            <a:xfrm>
              <a:off x="2278" y="129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880" name="Picture 4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37" y="1429"/>
              <a:ext cx="9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1" name="Picture 4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37" y="1429"/>
              <a:ext cx="962"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2" name="Picture 4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42" y="1460"/>
              <a:ext cx="9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3" name="Picture 4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442" y="1460"/>
              <a:ext cx="9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9"/>
            <p:cNvSpPr>
              <a:spLocks noChangeArrowheads="1"/>
            </p:cNvSpPr>
            <p:nvPr/>
          </p:nvSpPr>
          <p:spPr bwMode="auto">
            <a:xfrm>
              <a:off x="1463" y="1443"/>
              <a:ext cx="909" cy="121"/>
            </a:xfrm>
            <a:prstGeom prst="rect">
              <a:avLst/>
            </a:prstGeom>
            <a:solidFill>
              <a:srgbClr val="5927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39" name="Rectangle 50"/>
            <p:cNvSpPr>
              <a:spLocks noChangeArrowheads="1"/>
            </p:cNvSpPr>
            <p:nvPr/>
          </p:nvSpPr>
          <p:spPr bwMode="auto">
            <a:xfrm>
              <a:off x="1463" y="1443"/>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40" name="Rectangle 51"/>
            <p:cNvSpPr>
              <a:spLocks noChangeArrowheads="1"/>
            </p:cNvSpPr>
            <p:nvPr/>
          </p:nvSpPr>
          <p:spPr bwMode="auto">
            <a:xfrm>
              <a:off x="1596" y="1481"/>
              <a:ext cx="2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FFFFFF"/>
                  </a:solidFill>
                </a:rPr>
                <a:t>Qualified </a:t>
              </a:r>
              <a:endParaRPr lang="en-US" altLang="en-US">
                <a:solidFill>
                  <a:prstClr val="black"/>
                </a:solidFill>
              </a:endParaRPr>
            </a:p>
          </p:txBody>
        </p:sp>
        <p:sp>
          <p:nvSpPr>
            <p:cNvPr id="41" name="Rectangle 52"/>
            <p:cNvSpPr>
              <a:spLocks noChangeArrowheads="1"/>
            </p:cNvSpPr>
            <p:nvPr/>
          </p:nvSpPr>
          <p:spPr bwMode="auto">
            <a:xfrm>
              <a:off x="1868" y="1471"/>
              <a:ext cx="28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FFFFFF"/>
                  </a:solidFill>
                  <a:latin typeface="Calibri" pitchFamily="34" charset="0"/>
                </a:rPr>
                <a:t>with findings</a:t>
              </a:r>
              <a:endParaRPr lang="en-US" altLang="en-US">
                <a:solidFill>
                  <a:prstClr val="black"/>
                </a:solidFill>
              </a:endParaRPr>
            </a:p>
          </p:txBody>
        </p:sp>
        <p:sp>
          <p:nvSpPr>
            <p:cNvPr id="42" name="Rectangle 53"/>
            <p:cNvSpPr>
              <a:spLocks noChangeArrowheads="1"/>
            </p:cNvSpPr>
            <p:nvPr/>
          </p:nvSpPr>
          <p:spPr bwMode="auto">
            <a:xfrm>
              <a:off x="2240" y="146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889" name="Picture 5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44" y="1592"/>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0" name="Picture 5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44" y="1592"/>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1" name="Picture 5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449" y="1622"/>
              <a:ext cx="9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2" name="Picture 5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449" y="1622"/>
              <a:ext cx="95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58"/>
            <p:cNvSpPr>
              <a:spLocks noChangeArrowheads="1"/>
            </p:cNvSpPr>
            <p:nvPr/>
          </p:nvSpPr>
          <p:spPr bwMode="auto">
            <a:xfrm>
              <a:off x="1470" y="1605"/>
              <a:ext cx="909" cy="121"/>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44" name="Rectangle 59"/>
            <p:cNvSpPr>
              <a:spLocks noChangeArrowheads="1"/>
            </p:cNvSpPr>
            <p:nvPr/>
          </p:nvSpPr>
          <p:spPr bwMode="auto">
            <a:xfrm>
              <a:off x="1470" y="1605"/>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45" name="Rectangle 60"/>
            <p:cNvSpPr>
              <a:spLocks noChangeArrowheads="1"/>
            </p:cNvSpPr>
            <p:nvPr/>
          </p:nvSpPr>
          <p:spPr bwMode="auto">
            <a:xfrm>
              <a:off x="1622" y="1633"/>
              <a:ext cx="4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Adverse with findings</a:t>
              </a:r>
              <a:endParaRPr lang="en-US" altLang="en-US">
                <a:solidFill>
                  <a:prstClr val="black"/>
                </a:solidFill>
              </a:endParaRPr>
            </a:p>
          </p:txBody>
        </p:sp>
        <p:sp>
          <p:nvSpPr>
            <p:cNvPr id="46" name="Rectangle 61"/>
            <p:cNvSpPr>
              <a:spLocks noChangeArrowheads="1"/>
            </p:cNvSpPr>
            <p:nvPr/>
          </p:nvSpPr>
          <p:spPr bwMode="auto">
            <a:xfrm>
              <a:off x="2228" y="1616"/>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897" name="Picture 6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38" y="1754"/>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8" name="Picture 6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438" y="1754"/>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9" name="Picture 6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443" y="1784"/>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0" name="Picture 6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3" y="1784"/>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66"/>
            <p:cNvSpPr>
              <a:spLocks noChangeArrowheads="1"/>
            </p:cNvSpPr>
            <p:nvPr/>
          </p:nvSpPr>
          <p:spPr bwMode="auto">
            <a:xfrm>
              <a:off x="1464" y="1767"/>
              <a:ext cx="909" cy="12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48" name="Rectangle 67"/>
            <p:cNvSpPr>
              <a:spLocks noChangeArrowheads="1"/>
            </p:cNvSpPr>
            <p:nvPr/>
          </p:nvSpPr>
          <p:spPr bwMode="auto">
            <a:xfrm>
              <a:off x="1464" y="1767"/>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49" name="Rectangle 68"/>
            <p:cNvSpPr>
              <a:spLocks noChangeArrowheads="1"/>
            </p:cNvSpPr>
            <p:nvPr/>
          </p:nvSpPr>
          <p:spPr bwMode="auto">
            <a:xfrm>
              <a:off x="1577" y="1797"/>
              <a:ext cx="5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dirty="0">
                  <a:solidFill>
                    <a:srgbClr val="FFFFFF"/>
                  </a:solidFill>
                </a:rPr>
                <a:t>Disclaimed with findings</a:t>
              </a:r>
              <a:endParaRPr lang="en-US" altLang="en-US" dirty="0">
                <a:solidFill>
                  <a:prstClr val="black"/>
                </a:solidFill>
              </a:endParaRPr>
            </a:p>
          </p:txBody>
        </p:sp>
        <p:sp>
          <p:nvSpPr>
            <p:cNvPr id="50" name="Rectangle 69"/>
            <p:cNvSpPr>
              <a:spLocks noChangeArrowheads="1"/>
            </p:cNvSpPr>
            <p:nvPr/>
          </p:nvSpPr>
          <p:spPr bwMode="auto">
            <a:xfrm>
              <a:off x="2260" y="177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52" name="Rectangle 71"/>
            <p:cNvSpPr>
              <a:spLocks noChangeArrowheads="1"/>
            </p:cNvSpPr>
            <p:nvPr/>
          </p:nvSpPr>
          <p:spPr bwMode="auto">
            <a:xfrm>
              <a:off x="4271" y="855"/>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53" name="Rectangle 72"/>
            <p:cNvSpPr>
              <a:spLocks noChangeArrowheads="1"/>
            </p:cNvSpPr>
            <p:nvPr/>
          </p:nvSpPr>
          <p:spPr bwMode="auto">
            <a:xfrm>
              <a:off x="2608" y="1019"/>
              <a:ext cx="560"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1E497D"/>
                  </a:solidFill>
                </a:rPr>
                <a:t>First level of assurance</a:t>
              </a:r>
              <a:endParaRPr lang="en-US" altLang="en-US">
                <a:solidFill>
                  <a:prstClr val="black"/>
                </a:solidFill>
              </a:endParaRPr>
            </a:p>
          </p:txBody>
        </p:sp>
        <p:sp>
          <p:nvSpPr>
            <p:cNvPr id="54" name="Rectangle 73"/>
            <p:cNvSpPr>
              <a:spLocks noChangeArrowheads="1"/>
            </p:cNvSpPr>
            <p:nvPr/>
          </p:nvSpPr>
          <p:spPr bwMode="auto">
            <a:xfrm>
              <a:off x="3341" y="100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55" name="Line 74"/>
            <p:cNvSpPr>
              <a:spLocks noChangeShapeType="1"/>
            </p:cNvSpPr>
            <p:nvPr/>
          </p:nvSpPr>
          <p:spPr bwMode="auto">
            <a:xfrm>
              <a:off x="2575" y="1130"/>
              <a:ext cx="829" cy="0"/>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ZA">
                <a:solidFill>
                  <a:prstClr val="black"/>
                </a:solidFill>
              </a:endParaRPr>
            </a:p>
          </p:txBody>
        </p:sp>
        <p:pic>
          <p:nvPicPr>
            <p:cNvPr id="245909" name="Picture 7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26" y="1166"/>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0" name="Picture 76"/>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526" y="1166"/>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1" name="Picture 77"/>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28" y="1194"/>
              <a:ext cx="91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2" name="Picture 78"/>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28" y="1194"/>
              <a:ext cx="91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79"/>
            <p:cNvSpPr>
              <a:spLocks noChangeArrowheads="1"/>
            </p:cNvSpPr>
            <p:nvPr/>
          </p:nvSpPr>
          <p:spPr bwMode="auto">
            <a:xfrm>
              <a:off x="2550" y="1177"/>
              <a:ext cx="869" cy="14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57" name="Rectangle 80"/>
            <p:cNvSpPr>
              <a:spLocks noChangeArrowheads="1"/>
            </p:cNvSpPr>
            <p:nvPr/>
          </p:nvSpPr>
          <p:spPr bwMode="auto">
            <a:xfrm>
              <a:off x="2696" y="1213"/>
              <a:ext cx="1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Senior </a:t>
              </a:r>
              <a:endParaRPr lang="en-US" altLang="en-US">
                <a:solidFill>
                  <a:prstClr val="black"/>
                </a:solidFill>
              </a:endParaRPr>
            </a:p>
          </p:txBody>
        </p:sp>
        <p:sp>
          <p:nvSpPr>
            <p:cNvPr id="58" name="Rectangle 81"/>
            <p:cNvSpPr>
              <a:spLocks noChangeArrowheads="1"/>
            </p:cNvSpPr>
            <p:nvPr/>
          </p:nvSpPr>
          <p:spPr bwMode="auto">
            <a:xfrm>
              <a:off x="2899" y="1213"/>
              <a:ext cx="2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management</a:t>
              </a:r>
              <a:endParaRPr lang="en-US" altLang="en-US">
                <a:solidFill>
                  <a:prstClr val="black"/>
                </a:solidFill>
              </a:endParaRPr>
            </a:p>
          </p:txBody>
        </p:sp>
        <p:sp>
          <p:nvSpPr>
            <p:cNvPr id="59" name="Rectangle 82"/>
            <p:cNvSpPr>
              <a:spLocks noChangeArrowheads="1"/>
            </p:cNvSpPr>
            <p:nvPr/>
          </p:nvSpPr>
          <p:spPr bwMode="auto">
            <a:xfrm>
              <a:off x="3272" y="1195"/>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60" name="Rectangle 83"/>
            <p:cNvSpPr>
              <a:spLocks noChangeArrowheads="1"/>
            </p:cNvSpPr>
            <p:nvPr/>
          </p:nvSpPr>
          <p:spPr bwMode="auto">
            <a:xfrm>
              <a:off x="3678" y="1016"/>
              <a:ext cx="63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1E497D"/>
                  </a:solidFill>
                </a:rPr>
                <a:t>Second level of assurance</a:t>
              </a:r>
              <a:endParaRPr lang="en-US" altLang="en-US">
                <a:solidFill>
                  <a:prstClr val="black"/>
                </a:solidFill>
              </a:endParaRPr>
            </a:p>
          </p:txBody>
        </p:sp>
        <p:sp>
          <p:nvSpPr>
            <p:cNvPr id="61" name="Rectangle 84"/>
            <p:cNvSpPr>
              <a:spLocks noChangeArrowheads="1"/>
            </p:cNvSpPr>
            <p:nvPr/>
          </p:nvSpPr>
          <p:spPr bwMode="auto">
            <a:xfrm>
              <a:off x="4514" y="1004"/>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62" name="Line 85"/>
            <p:cNvSpPr>
              <a:spLocks noChangeShapeType="1"/>
            </p:cNvSpPr>
            <p:nvPr/>
          </p:nvSpPr>
          <p:spPr bwMode="auto">
            <a:xfrm>
              <a:off x="3671" y="1137"/>
              <a:ext cx="852" cy="6"/>
            </a:xfrm>
            <a:prstGeom prst="line">
              <a:avLst/>
            </a:prstGeom>
            <a:noFill/>
            <a:ln w="7938" cap="flat">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ZA">
                <a:solidFill>
                  <a:prstClr val="black"/>
                </a:solidFill>
              </a:endParaRPr>
            </a:p>
          </p:txBody>
        </p:sp>
        <p:pic>
          <p:nvPicPr>
            <p:cNvPr id="245920" name="Picture 86"/>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522" y="1350"/>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1" name="Picture 87"/>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522" y="1350"/>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2" name="Picture 88"/>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524" y="1377"/>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3" name="Picture 89"/>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524" y="1377"/>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ctangle 90"/>
            <p:cNvSpPr>
              <a:spLocks noChangeArrowheads="1"/>
            </p:cNvSpPr>
            <p:nvPr/>
          </p:nvSpPr>
          <p:spPr bwMode="auto">
            <a:xfrm>
              <a:off x="2546" y="1361"/>
              <a:ext cx="869" cy="14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24" name="Rectangle 91"/>
            <p:cNvSpPr>
              <a:spLocks noChangeArrowheads="1"/>
            </p:cNvSpPr>
            <p:nvPr/>
          </p:nvSpPr>
          <p:spPr bwMode="auto">
            <a:xfrm>
              <a:off x="2689" y="1397"/>
              <a:ext cx="4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Accounting authority</a:t>
              </a:r>
              <a:endParaRPr lang="en-US" altLang="en-US">
                <a:solidFill>
                  <a:prstClr val="black"/>
                </a:solidFill>
              </a:endParaRPr>
            </a:p>
          </p:txBody>
        </p:sp>
        <p:sp>
          <p:nvSpPr>
            <p:cNvPr id="1025" name="Rectangle 92"/>
            <p:cNvSpPr>
              <a:spLocks noChangeArrowheads="1"/>
            </p:cNvSpPr>
            <p:nvPr/>
          </p:nvSpPr>
          <p:spPr bwMode="auto">
            <a:xfrm>
              <a:off x="3270" y="137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27" name="Picture 93"/>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650" y="1175"/>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8" name="Picture 94"/>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650" y="1175"/>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9" name="Picture 9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52" y="1202"/>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0" name="Picture 96"/>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652" y="1202"/>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97"/>
            <p:cNvSpPr>
              <a:spLocks noChangeArrowheads="1"/>
            </p:cNvSpPr>
            <p:nvPr/>
          </p:nvSpPr>
          <p:spPr bwMode="auto">
            <a:xfrm>
              <a:off x="3674" y="1186"/>
              <a:ext cx="869" cy="145"/>
            </a:xfrm>
            <a:prstGeom prst="rect">
              <a:avLst/>
            </a:prstGeom>
            <a:solidFill>
              <a:srgbClr val="97E5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27" name="Rectangle 98"/>
            <p:cNvSpPr>
              <a:spLocks noChangeArrowheads="1"/>
            </p:cNvSpPr>
            <p:nvPr/>
          </p:nvSpPr>
          <p:spPr bwMode="auto">
            <a:xfrm>
              <a:off x="3878" y="1222"/>
              <a:ext cx="1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Audit </a:t>
              </a:r>
              <a:endParaRPr lang="en-US" altLang="en-US">
                <a:solidFill>
                  <a:prstClr val="black"/>
                </a:solidFill>
              </a:endParaRPr>
            </a:p>
          </p:txBody>
        </p:sp>
        <p:sp>
          <p:nvSpPr>
            <p:cNvPr id="1028" name="Rectangle 99"/>
            <p:cNvSpPr>
              <a:spLocks noChangeArrowheads="1"/>
            </p:cNvSpPr>
            <p:nvPr/>
          </p:nvSpPr>
          <p:spPr bwMode="auto">
            <a:xfrm>
              <a:off x="4042" y="1222"/>
              <a:ext cx="2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dirty="0">
                  <a:solidFill>
                    <a:srgbClr val="000000"/>
                  </a:solidFill>
                </a:rPr>
                <a:t> committee</a:t>
              </a:r>
              <a:endParaRPr lang="en-US" altLang="en-US" dirty="0">
                <a:solidFill>
                  <a:prstClr val="black"/>
                </a:solidFill>
              </a:endParaRPr>
            </a:p>
          </p:txBody>
        </p:sp>
        <p:sp>
          <p:nvSpPr>
            <p:cNvPr id="1029" name="Rectangle 100"/>
            <p:cNvSpPr>
              <a:spLocks noChangeArrowheads="1"/>
            </p:cNvSpPr>
            <p:nvPr/>
          </p:nvSpPr>
          <p:spPr bwMode="auto">
            <a:xfrm>
              <a:off x="4337" y="1222"/>
              <a:ext cx="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 </a:t>
              </a:r>
              <a:endParaRPr lang="en-US" altLang="en-US">
                <a:solidFill>
                  <a:prstClr val="black"/>
                </a:solidFill>
              </a:endParaRPr>
            </a:p>
          </p:txBody>
        </p:sp>
        <p:pic>
          <p:nvPicPr>
            <p:cNvPr id="245935" name="Picture 10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650" y="1346"/>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6" name="Picture 102"/>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650" y="1346"/>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7" name="Picture 103"/>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652" y="1373"/>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8" name="Picture 104"/>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652" y="1373"/>
              <a:ext cx="91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05"/>
            <p:cNvSpPr>
              <a:spLocks noChangeArrowheads="1"/>
            </p:cNvSpPr>
            <p:nvPr/>
          </p:nvSpPr>
          <p:spPr bwMode="auto">
            <a:xfrm>
              <a:off x="3674" y="1356"/>
              <a:ext cx="869" cy="146"/>
            </a:xfrm>
            <a:prstGeom prst="rect">
              <a:avLst/>
            </a:prstGeom>
            <a:solidFill>
              <a:srgbClr val="97E5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31" name="Rectangle 106"/>
            <p:cNvSpPr>
              <a:spLocks noChangeArrowheads="1"/>
            </p:cNvSpPr>
            <p:nvPr/>
          </p:nvSpPr>
          <p:spPr bwMode="auto">
            <a:xfrm>
              <a:off x="3922" y="1393"/>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Internal audit</a:t>
              </a:r>
              <a:endParaRPr lang="en-US" altLang="en-US">
                <a:solidFill>
                  <a:prstClr val="black"/>
                </a:solidFill>
              </a:endParaRPr>
            </a:p>
          </p:txBody>
        </p:sp>
        <p:sp>
          <p:nvSpPr>
            <p:cNvPr id="1032" name="Rectangle 107"/>
            <p:cNvSpPr>
              <a:spLocks noChangeArrowheads="1"/>
            </p:cNvSpPr>
            <p:nvPr/>
          </p:nvSpPr>
          <p:spPr bwMode="auto">
            <a:xfrm>
              <a:off x="4293" y="1375"/>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42" name="Picture 108"/>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548" y="1723"/>
              <a:ext cx="71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3" name="Picture 109"/>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2548" y="1723"/>
              <a:ext cx="71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4" name="Picture 110"/>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549" y="1751"/>
              <a:ext cx="71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5" name="Picture 111"/>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2549" y="1751"/>
              <a:ext cx="71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12"/>
            <p:cNvSpPr>
              <a:spLocks noChangeArrowheads="1"/>
            </p:cNvSpPr>
            <p:nvPr/>
          </p:nvSpPr>
          <p:spPr bwMode="auto">
            <a:xfrm>
              <a:off x="2571" y="1734"/>
              <a:ext cx="668" cy="231"/>
            </a:xfrm>
            <a:prstGeom prst="rect">
              <a:avLst/>
            </a:prstGeom>
            <a:solidFill>
              <a:srgbClr val="97E59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34" name="Rectangle 113"/>
            <p:cNvSpPr>
              <a:spLocks noChangeArrowheads="1"/>
            </p:cNvSpPr>
            <p:nvPr/>
          </p:nvSpPr>
          <p:spPr bwMode="auto">
            <a:xfrm>
              <a:off x="2779" y="1777"/>
              <a:ext cx="1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Provides</a:t>
              </a:r>
              <a:endParaRPr lang="en-US" altLang="en-US">
                <a:solidFill>
                  <a:prstClr val="black"/>
                </a:solidFill>
              </a:endParaRPr>
            </a:p>
          </p:txBody>
        </p:sp>
        <p:sp>
          <p:nvSpPr>
            <p:cNvPr id="1035" name="Rectangle 114"/>
            <p:cNvSpPr>
              <a:spLocks noChangeArrowheads="1"/>
            </p:cNvSpPr>
            <p:nvPr/>
          </p:nvSpPr>
          <p:spPr bwMode="auto">
            <a:xfrm>
              <a:off x="3030" y="1777"/>
              <a:ext cx="1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 </a:t>
              </a:r>
              <a:endParaRPr lang="en-US" altLang="en-US">
                <a:solidFill>
                  <a:prstClr val="black"/>
                </a:solidFill>
              </a:endParaRPr>
            </a:p>
          </p:txBody>
        </p:sp>
        <p:sp>
          <p:nvSpPr>
            <p:cNvPr id="1036" name="Rectangle 115"/>
            <p:cNvSpPr>
              <a:spLocks noChangeArrowheads="1"/>
            </p:cNvSpPr>
            <p:nvPr/>
          </p:nvSpPr>
          <p:spPr bwMode="auto">
            <a:xfrm>
              <a:off x="2756" y="1850"/>
              <a:ext cx="2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assurance</a:t>
              </a:r>
              <a:endParaRPr lang="en-US" altLang="en-US">
                <a:solidFill>
                  <a:prstClr val="black"/>
                </a:solidFill>
              </a:endParaRPr>
            </a:p>
          </p:txBody>
        </p:sp>
        <p:sp>
          <p:nvSpPr>
            <p:cNvPr id="1037" name="Rectangle 116"/>
            <p:cNvSpPr>
              <a:spLocks noChangeArrowheads="1"/>
            </p:cNvSpPr>
            <p:nvPr/>
          </p:nvSpPr>
          <p:spPr bwMode="auto">
            <a:xfrm>
              <a:off x="3052" y="1832"/>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51" name="Picture 117"/>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283" y="1719"/>
              <a:ext cx="90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2" name="Picture 118"/>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283" y="1719"/>
              <a:ext cx="900"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3" name="Picture 119"/>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284" y="1746"/>
              <a:ext cx="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4" name="Picture 120"/>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284" y="1746"/>
              <a:ext cx="8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121"/>
            <p:cNvSpPr>
              <a:spLocks noChangeArrowheads="1"/>
            </p:cNvSpPr>
            <p:nvPr/>
          </p:nvSpPr>
          <p:spPr bwMode="auto">
            <a:xfrm>
              <a:off x="3306" y="1730"/>
              <a:ext cx="853" cy="239"/>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39" name="Rectangle 122"/>
            <p:cNvSpPr>
              <a:spLocks noChangeArrowheads="1"/>
            </p:cNvSpPr>
            <p:nvPr/>
          </p:nvSpPr>
          <p:spPr bwMode="auto">
            <a:xfrm>
              <a:off x="3363" y="1812"/>
              <a:ext cx="5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Provides some assurance</a:t>
              </a:r>
              <a:endParaRPr lang="en-US" altLang="en-US">
                <a:solidFill>
                  <a:prstClr val="black"/>
                </a:solidFill>
              </a:endParaRPr>
            </a:p>
          </p:txBody>
        </p:sp>
        <p:sp>
          <p:nvSpPr>
            <p:cNvPr id="1040" name="Rectangle 123"/>
            <p:cNvSpPr>
              <a:spLocks noChangeArrowheads="1"/>
            </p:cNvSpPr>
            <p:nvPr/>
          </p:nvSpPr>
          <p:spPr bwMode="auto">
            <a:xfrm>
              <a:off x="4101" y="1794"/>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58" name="Picture 12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172" y="1728"/>
              <a:ext cx="8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9" name="Picture 125"/>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4172" y="1728"/>
              <a:ext cx="824"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0" name="Picture 126"/>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4173" y="1755"/>
              <a:ext cx="82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1" name="Picture 127"/>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173" y="1755"/>
              <a:ext cx="82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28"/>
            <p:cNvSpPr>
              <a:spLocks noChangeArrowheads="1"/>
            </p:cNvSpPr>
            <p:nvPr/>
          </p:nvSpPr>
          <p:spPr bwMode="auto">
            <a:xfrm>
              <a:off x="4195" y="1738"/>
              <a:ext cx="777" cy="227"/>
            </a:xfrm>
            <a:prstGeom prst="rect">
              <a:avLst/>
            </a:prstGeom>
            <a:solidFill>
              <a:srgbClr val="F9A1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42" name="Rectangle 129"/>
            <p:cNvSpPr>
              <a:spLocks noChangeArrowheads="1"/>
            </p:cNvSpPr>
            <p:nvPr/>
          </p:nvSpPr>
          <p:spPr bwMode="auto">
            <a:xfrm>
              <a:off x="4312" y="1779"/>
              <a:ext cx="4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dirty="0">
                  <a:solidFill>
                    <a:srgbClr val="000000"/>
                  </a:solidFill>
                </a:rPr>
                <a:t>Provides limited/ no </a:t>
              </a:r>
              <a:endParaRPr lang="en-US" altLang="en-US" dirty="0">
                <a:solidFill>
                  <a:prstClr val="black"/>
                </a:solidFill>
              </a:endParaRPr>
            </a:p>
          </p:txBody>
        </p:sp>
        <p:sp>
          <p:nvSpPr>
            <p:cNvPr id="1043" name="Rectangle 130"/>
            <p:cNvSpPr>
              <a:spLocks noChangeArrowheads="1"/>
            </p:cNvSpPr>
            <p:nvPr/>
          </p:nvSpPr>
          <p:spPr bwMode="auto">
            <a:xfrm>
              <a:off x="4435" y="1851"/>
              <a:ext cx="2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assurance</a:t>
              </a:r>
              <a:endParaRPr lang="en-US" altLang="en-US">
                <a:solidFill>
                  <a:prstClr val="black"/>
                </a:solidFill>
              </a:endParaRPr>
            </a:p>
          </p:txBody>
        </p:sp>
        <p:sp>
          <p:nvSpPr>
            <p:cNvPr id="1044" name="Rectangle 131"/>
            <p:cNvSpPr>
              <a:spLocks noChangeArrowheads="1"/>
            </p:cNvSpPr>
            <p:nvPr/>
          </p:nvSpPr>
          <p:spPr bwMode="auto">
            <a:xfrm>
              <a:off x="4731" y="183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66" name="Picture 13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5022" y="1732"/>
              <a:ext cx="59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7" name="Picture 134"/>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5024" y="1759"/>
              <a:ext cx="595"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Rectangle 139"/>
            <p:cNvSpPr>
              <a:spLocks noChangeArrowheads="1"/>
            </p:cNvSpPr>
            <p:nvPr/>
          </p:nvSpPr>
          <p:spPr bwMode="auto">
            <a:xfrm>
              <a:off x="5483" y="183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53" name="Rectangle 140"/>
            <p:cNvSpPr>
              <a:spLocks noChangeArrowheads="1"/>
            </p:cNvSpPr>
            <p:nvPr/>
          </p:nvSpPr>
          <p:spPr bwMode="auto">
            <a:xfrm>
              <a:off x="699" y="2936"/>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56" name="Rectangle 141"/>
            <p:cNvSpPr>
              <a:spLocks noChangeArrowheads="1"/>
            </p:cNvSpPr>
            <p:nvPr/>
          </p:nvSpPr>
          <p:spPr bwMode="auto">
            <a:xfrm>
              <a:off x="1533" y="2215"/>
              <a:ext cx="1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7F7F7F"/>
                  </a:solidFill>
                  <a:latin typeface="Arial Narrow" pitchFamily="34" charset="0"/>
                </a:rPr>
                <a:t> </a:t>
              </a:r>
              <a:endParaRPr lang="en-US" altLang="en-US">
                <a:solidFill>
                  <a:prstClr val="black"/>
                </a:solidFill>
              </a:endParaRPr>
            </a:p>
          </p:txBody>
        </p:sp>
        <p:sp>
          <p:nvSpPr>
            <p:cNvPr id="1057" name="Rectangle 142"/>
            <p:cNvSpPr>
              <a:spLocks noChangeArrowheads="1"/>
            </p:cNvSpPr>
            <p:nvPr/>
          </p:nvSpPr>
          <p:spPr bwMode="auto">
            <a:xfrm>
              <a:off x="1549" y="220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58" name="Rectangle 143"/>
            <p:cNvSpPr>
              <a:spLocks noChangeArrowheads="1"/>
            </p:cNvSpPr>
            <p:nvPr/>
          </p:nvSpPr>
          <p:spPr bwMode="auto">
            <a:xfrm>
              <a:off x="4311" y="2545"/>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63" name="Rectangle 144"/>
            <p:cNvSpPr>
              <a:spLocks noChangeArrowheads="1"/>
            </p:cNvSpPr>
            <p:nvPr/>
          </p:nvSpPr>
          <p:spPr bwMode="auto">
            <a:xfrm>
              <a:off x="480" y="2521"/>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b="1">
                  <a:solidFill>
                    <a:srgbClr val="FFFFFF"/>
                  </a:solidFill>
                  <a:latin typeface="Arial Narrow" pitchFamily="34" charset="0"/>
                </a:rPr>
                <a:t>5</a:t>
              </a:r>
              <a:endParaRPr lang="en-US" altLang="en-US">
                <a:solidFill>
                  <a:prstClr val="black"/>
                </a:solidFill>
              </a:endParaRPr>
            </a:p>
          </p:txBody>
        </p:sp>
        <p:sp>
          <p:nvSpPr>
            <p:cNvPr id="1064" name="Rectangle 145"/>
            <p:cNvSpPr>
              <a:spLocks noChangeArrowheads="1"/>
            </p:cNvSpPr>
            <p:nvPr/>
          </p:nvSpPr>
          <p:spPr bwMode="auto">
            <a:xfrm>
              <a:off x="495" y="2526"/>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65" name="Rectangle 146"/>
            <p:cNvSpPr>
              <a:spLocks noChangeArrowheads="1"/>
            </p:cNvSpPr>
            <p:nvPr/>
          </p:nvSpPr>
          <p:spPr bwMode="auto">
            <a:xfrm>
              <a:off x="1940" y="2556"/>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66" name="Rectangle 147"/>
            <p:cNvSpPr>
              <a:spLocks noChangeArrowheads="1"/>
            </p:cNvSpPr>
            <p:nvPr/>
          </p:nvSpPr>
          <p:spPr bwMode="auto">
            <a:xfrm>
              <a:off x="2875" y="216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67" name="Rectangle 148"/>
            <p:cNvSpPr>
              <a:spLocks noChangeArrowheads="1"/>
            </p:cNvSpPr>
            <p:nvPr/>
          </p:nvSpPr>
          <p:spPr bwMode="auto">
            <a:xfrm>
              <a:off x="1153" y="251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dirty="0">
                  <a:solidFill>
                    <a:srgbClr val="000000"/>
                  </a:solidFill>
                  <a:latin typeface="Times New Roman" pitchFamily="18" charset="0"/>
                </a:rPr>
                <a:t> </a:t>
              </a:r>
              <a:endParaRPr lang="en-US" altLang="en-US" dirty="0">
                <a:solidFill>
                  <a:prstClr val="black"/>
                </a:solidFill>
              </a:endParaRPr>
            </a:p>
          </p:txBody>
        </p:sp>
        <p:sp>
          <p:nvSpPr>
            <p:cNvPr id="1068" name="Rectangle 149"/>
            <p:cNvSpPr>
              <a:spLocks noChangeArrowheads="1"/>
            </p:cNvSpPr>
            <p:nvPr/>
          </p:nvSpPr>
          <p:spPr bwMode="auto">
            <a:xfrm>
              <a:off x="2662" y="254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73" name="Rectangle 150"/>
            <p:cNvSpPr>
              <a:spLocks noChangeArrowheads="1"/>
            </p:cNvSpPr>
            <p:nvPr/>
          </p:nvSpPr>
          <p:spPr bwMode="auto">
            <a:xfrm>
              <a:off x="1956" y="292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74" name="Rectangle 151"/>
            <p:cNvSpPr>
              <a:spLocks noChangeArrowheads="1"/>
            </p:cNvSpPr>
            <p:nvPr/>
          </p:nvSpPr>
          <p:spPr bwMode="auto">
            <a:xfrm>
              <a:off x="1335" y="308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75" name="Rectangle 152"/>
            <p:cNvSpPr>
              <a:spLocks noChangeArrowheads="1"/>
            </p:cNvSpPr>
            <p:nvPr/>
          </p:nvSpPr>
          <p:spPr bwMode="auto">
            <a:xfrm>
              <a:off x="1572" y="3754"/>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76" name="Rectangle 153"/>
            <p:cNvSpPr>
              <a:spLocks noChangeArrowheads="1"/>
            </p:cNvSpPr>
            <p:nvPr/>
          </p:nvSpPr>
          <p:spPr bwMode="auto">
            <a:xfrm>
              <a:off x="2096" y="3750"/>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77" name="Rectangle 154"/>
            <p:cNvSpPr>
              <a:spLocks noChangeArrowheads="1"/>
            </p:cNvSpPr>
            <p:nvPr/>
          </p:nvSpPr>
          <p:spPr bwMode="auto">
            <a:xfrm>
              <a:off x="2570" y="3761"/>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82" name="Rectangle 155"/>
            <p:cNvSpPr>
              <a:spLocks noChangeArrowheads="1"/>
            </p:cNvSpPr>
            <p:nvPr/>
          </p:nvSpPr>
          <p:spPr bwMode="auto">
            <a:xfrm>
              <a:off x="2084" y="3082"/>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83" name="Rectangle 156"/>
            <p:cNvSpPr>
              <a:spLocks noChangeArrowheads="1"/>
            </p:cNvSpPr>
            <p:nvPr/>
          </p:nvSpPr>
          <p:spPr bwMode="auto">
            <a:xfrm>
              <a:off x="2575" y="306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84" name="Rectangle 157"/>
            <p:cNvSpPr>
              <a:spLocks noChangeArrowheads="1"/>
            </p:cNvSpPr>
            <p:nvPr/>
          </p:nvSpPr>
          <p:spPr bwMode="auto">
            <a:xfrm>
              <a:off x="242" y="2757"/>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85" name="Rectangle 158"/>
            <p:cNvSpPr>
              <a:spLocks noChangeArrowheads="1"/>
            </p:cNvSpPr>
            <p:nvPr/>
          </p:nvSpPr>
          <p:spPr bwMode="auto">
            <a:xfrm>
              <a:off x="4305" y="2926"/>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90" name="Rectangle 159"/>
            <p:cNvSpPr>
              <a:spLocks noChangeArrowheads="1"/>
            </p:cNvSpPr>
            <p:nvPr/>
          </p:nvSpPr>
          <p:spPr bwMode="auto">
            <a:xfrm>
              <a:off x="4901" y="3069"/>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5989" name="Picture 160"/>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444" y="1091"/>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0" name="Picture 161"/>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444" y="1091"/>
              <a:ext cx="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1" name="Picture 162"/>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449" y="1121"/>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2" name="Picture 163"/>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449" y="1121"/>
              <a:ext cx="952"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1" name="Rectangle 164"/>
            <p:cNvSpPr>
              <a:spLocks noChangeArrowheads="1"/>
            </p:cNvSpPr>
            <p:nvPr/>
          </p:nvSpPr>
          <p:spPr bwMode="auto">
            <a:xfrm>
              <a:off x="1470" y="1104"/>
              <a:ext cx="909" cy="121"/>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092" name="Rectangle 165"/>
            <p:cNvSpPr>
              <a:spLocks noChangeArrowheads="1"/>
            </p:cNvSpPr>
            <p:nvPr/>
          </p:nvSpPr>
          <p:spPr bwMode="auto">
            <a:xfrm>
              <a:off x="1470" y="1104"/>
              <a:ext cx="909" cy="121"/>
            </a:xfrm>
            <a:prstGeom prst="rect">
              <a:avLst/>
            </a:prstGeom>
            <a:noFill/>
            <a:ln w="7938"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ZA">
                <a:solidFill>
                  <a:prstClr val="black"/>
                </a:solidFill>
              </a:endParaRPr>
            </a:p>
          </p:txBody>
        </p:sp>
        <p:sp>
          <p:nvSpPr>
            <p:cNvPr id="1093" name="Rectangle 166"/>
            <p:cNvSpPr>
              <a:spLocks noChangeArrowheads="1"/>
            </p:cNvSpPr>
            <p:nvPr/>
          </p:nvSpPr>
          <p:spPr bwMode="auto">
            <a:xfrm>
              <a:off x="1525" y="1142"/>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Unqualified</a:t>
              </a:r>
              <a:endParaRPr lang="en-US" altLang="en-US">
                <a:solidFill>
                  <a:prstClr val="black"/>
                </a:solidFill>
              </a:endParaRPr>
            </a:p>
          </p:txBody>
        </p:sp>
        <p:sp>
          <p:nvSpPr>
            <p:cNvPr id="1094" name="Rectangle 167"/>
            <p:cNvSpPr>
              <a:spLocks noChangeArrowheads="1"/>
            </p:cNvSpPr>
            <p:nvPr/>
          </p:nvSpPr>
          <p:spPr bwMode="auto">
            <a:xfrm>
              <a:off x="1846" y="1140"/>
              <a:ext cx="1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latin typeface="Calibri" pitchFamily="34" charset="0"/>
                </a:rPr>
                <a:t> </a:t>
              </a:r>
              <a:endParaRPr lang="en-US" altLang="en-US">
                <a:solidFill>
                  <a:prstClr val="black"/>
                </a:solidFill>
              </a:endParaRPr>
            </a:p>
          </p:txBody>
        </p:sp>
        <p:sp>
          <p:nvSpPr>
            <p:cNvPr id="1095" name="Rectangle 168"/>
            <p:cNvSpPr>
              <a:spLocks noChangeArrowheads="1"/>
            </p:cNvSpPr>
            <p:nvPr/>
          </p:nvSpPr>
          <p:spPr bwMode="auto">
            <a:xfrm>
              <a:off x="1860" y="1132"/>
              <a:ext cx="3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a:solidFill>
                    <a:srgbClr val="000000"/>
                  </a:solidFill>
                  <a:latin typeface="Calibri" pitchFamily="34" charset="0"/>
                </a:rPr>
                <a:t>with no findings</a:t>
              </a:r>
              <a:endParaRPr lang="en-US" altLang="en-US">
                <a:solidFill>
                  <a:prstClr val="black"/>
                </a:solidFill>
              </a:endParaRPr>
            </a:p>
          </p:txBody>
        </p:sp>
        <p:sp>
          <p:nvSpPr>
            <p:cNvPr id="1096" name="Rectangle 169"/>
            <p:cNvSpPr>
              <a:spLocks noChangeArrowheads="1"/>
            </p:cNvSpPr>
            <p:nvPr/>
          </p:nvSpPr>
          <p:spPr bwMode="auto">
            <a:xfrm>
              <a:off x="2324" y="1124"/>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098" name="Rectangle 171"/>
            <p:cNvSpPr>
              <a:spLocks noChangeArrowheads="1"/>
            </p:cNvSpPr>
            <p:nvPr/>
          </p:nvSpPr>
          <p:spPr bwMode="auto">
            <a:xfrm>
              <a:off x="502" y="17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03" name="Rectangle 172"/>
            <p:cNvSpPr>
              <a:spLocks noChangeArrowheads="1"/>
            </p:cNvSpPr>
            <p:nvPr/>
          </p:nvSpPr>
          <p:spPr bwMode="auto">
            <a:xfrm>
              <a:off x="350" y="1900"/>
              <a:ext cx="153"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700" b="1" dirty="0">
                  <a:solidFill>
                    <a:srgbClr val="1E497D"/>
                  </a:solidFill>
                </a:rPr>
                <a:t>2016/17</a:t>
              </a:r>
              <a:endParaRPr lang="en-US" altLang="en-US" dirty="0">
                <a:solidFill>
                  <a:prstClr val="black"/>
                </a:solidFill>
              </a:endParaRPr>
            </a:p>
          </p:txBody>
        </p:sp>
        <p:sp>
          <p:nvSpPr>
            <p:cNvPr id="1104" name="Rectangle 173"/>
            <p:cNvSpPr>
              <a:spLocks noChangeArrowheads="1"/>
            </p:cNvSpPr>
            <p:nvPr/>
          </p:nvSpPr>
          <p:spPr bwMode="auto">
            <a:xfrm>
              <a:off x="585" y="172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106" name="Rectangle 175"/>
            <p:cNvSpPr>
              <a:spLocks noChangeArrowheads="1"/>
            </p:cNvSpPr>
            <p:nvPr/>
          </p:nvSpPr>
          <p:spPr bwMode="auto">
            <a:xfrm>
              <a:off x="878" y="17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07" name="Rectangle 176"/>
            <p:cNvSpPr>
              <a:spLocks noChangeArrowheads="1"/>
            </p:cNvSpPr>
            <p:nvPr/>
          </p:nvSpPr>
          <p:spPr bwMode="auto">
            <a:xfrm>
              <a:off x="897" y="174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08" name="Rectangle 177"/>
            <p:cNvSpPr>
              <a:spLocks noChangeArrowheads="1"/>
            </p:cNvSpPr>
            <p:nvPr/>
          </p:nvSpPr>
          <p:spPr bwMode="auto">
            <a:xfrm>
              <a:off x="961" y="172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sp>
          <p:nvSpPr>
            <p:cNvPr id="1109" name="Rectangle 178"/>
            <p:cNvSpPr>
              <a:spLocks noChangeArrowheads="1"/>
            </p:cNvSpPr>
            <p:nvPr/>
          </p:nvSpPr>
          <p:spPr bwMode="auto">
            <a:xfrm>
              <a:off x="1128" y="17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14" name="Rectangle 179"/>
            <p:cNvSpPr>
              <a:spLocks noChangeArrowheads="1"/>
            </p:cNvSpPr>
            <p:nvPr/>
          </p:nvSpPr>
          <p:spPr bwMode="auto">
            <a:xfrm>
              <a:off x="1254" y="17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15" name="Rectangle 180"/>
            <p:cNvSpPr>
              <a:spLocks noChangeArrowheads="1"/>
            </p:cNvSpPr>
            <p:nvPr/>
          </p:nvSpPr>
          <p:spPr bwMode="auto">
            <a:xfrm>
              <a:off x="1273" y="174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endParaRPr lang="en-US" altLang="en-US" dirty="0">
                <a:solidFill>
                  <a:prstClr val="black"/>
                </a:solidFill>
              </a:endParaRPr>
            </a:p>
          </p:txBody>
        </p:sp>
        <p:sp>
          <p:nvSpPr>
            <p:cNvPr id="1116" name="Rectangle 181"/>
            <p:cNvSpPr>
              <a:spLocks noChangeArrowheads="1"/>
            </p:cNvSpPr>
            <p:nvPr/>
          </p:nvSpPr>
          <p:spPr bwMode="auto">
            <a:xfrm>
              <a:off x="1337" y="1725"/>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6009" name="Picture 182"/>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2522" y="1534"/>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0" name="Picture 183"/>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2522" y="1534"/>
              <a:ext cx="91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1" name="Picture 184"/>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2524" y="1561"/>
              <a:ext cx="91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2" name="Picture 185"/>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2524" y="1561"/>
              <a:ext cx="913"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1" name="Rectangle 186"/>
            <p:cNvSpPr>
              <a:spLocks noChangeArrowheads="1"/>
            </p:cNvSpPr>
            <p:nvPr/>
          </p:nvSpPr>
          <p:spPr bwMode="auto">
            <a:xfrm>
              <a:off x="2546" y="1544"/>
              <a:ext cx="869" cy="14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ZA">
                <a:solidFill>
                  <a:prstClr val="black"/>
                </a:solidFill>
              </a:endParaRPr>
            </a:p>
          </p:txBody>
        </p:sp>
        <p:sp>
          <p:nvSpPr>
            <p:cNvPr id="1122" name="Rectangle 187"/>
            <p:cNvSpPr>
              <a:spLocks noChangeArrowheads="1"/>
            </p:cNvSpPr>
            <p:nvPr/>
          </p:nvSpPr>
          <p:spPr bwMode="auto">
            <a:xfrm>
              <a:off x="2708" y="1581"/>
              <a:ext cx="2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Executive </a:t>
              </a:r>
              <a:endParaRPr lang="en-US" altLang="en-US">
                <a:solidFill>
                  <a:prstClr val="black"/>
                </a:solidFill>
              </a:endParaRPr>
            </a:p>
          </p:txBody>
        </p:sp>
        <p:sp>
          <p:nvSpPr>
            <p:cNvPr id="1123" name="Rectangle 188"/>
            <p:cNvSpPr>
              <a:spLocks noChangeArrowheads="1"/>
            </p:cNvSpPr>
            <p:nvPr/>
          </p:nvSpPr>
          <p:spPr bwMode="auto">
            <a:xfrm>
              <a:off x="3005" y="1581"/>
              <a:ext cx="1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800">
                  <a:solidFill>
                    <a:srgbClr val="000000"/>
                  </a:solidFill>
                </a:rPr>
                <a:t>authority</a:t>
              </a:r>
              <a:endParaRPr lang="en-US" altLang="en-US">
                <a:solidFill>
                  <a:prstClr val="black"/>
                </a:solidFill>
              </a:endParaRPr>
            </a:p>
          </p:txBody>
        </p:sp>
        <p:sp>
          <p:nvSpPr>
            <p:cNvPr id="1124" name="Rectangle 189"/>
            <p:cNvSpPr>
              <a:spLocks noChangeArrowheads="1"/>
            </p:cNvSpPr>
            <p:nvPr/>
          </p:nvSpPr>
          <p:spPr bwMode="auto">
            <a:xfrm>
              <a:off x="3250" y="1563"/>
              <a:ext cx="1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1100">
                  <a:solidFill>
                    <a:srgbClr val="000000"/>
                  </a:solidFill>
                  <a:latin typeface="Times New Roman" pitchFamily="18" charset="0"/>
                </a:rPr>
                <a:t> </a:t>
              </a:r>
              <a:endParaRPr lang="en-US" altLang="en-US">
                <a:solidFill>
                  <a:prstClr val="black"/>
                </a:solidFill>
              </a:endParaRPr>
            </a:p>
          </p:txBody>
        </p:sp>
        <p:pic>
          <p:nvPicPr>
            <p:cNvPr id="246017" name="Picture 190"/>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3507" y="1185"/>
              <a:ext cx="5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8" name="Picture 191"/>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3507" y="1185"/>
              <a:ext cx="51"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9" name="Picture 192"/>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3502" y="1404"/>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0" name="Picture 193"/>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3502" y="1404"/>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1" name="Picture 194"/>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3502" y="1609"/>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2" name="Picture 195"/>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3502" y="1609"/>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3" name="Picture 196"/>
            <p:cNvPicPr>
              <a:picLocks noChangeAspect="1" noChangeArrowheads="1"/>
            </p:cNvPicPr>
            <p:nvPr/>
          </p:nvPicPr>
          <p:blipFill>
            <a:blip r:embed="rId68" cstate="print">
              <a:extLst>
                <a:ext uri="{28A0092B-C50C-407E-A947-70E740481C1C}">
                  <a14:useLocalDpi xmlns:a14="http://schemas.microsoft.com/office/drawing/2010/main" val="0"/>
                </a:ext>
              </a:extLst>
            </a:blip>
            <a:srcRect/>
            <a:stretch>
              <a:fillRect/>
            </a:stretch>
          </p:blipFill>
          <p:spPr bwMode="auto">
            <a:xfrm>
              <a:off x="4631" y="1400"/>
              <a:ext cx="7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4" name="Picture 197"/>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4631" y="1400"/>
              <a:ext cx="7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5" name="Picture 198"/>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4627" y="1225"/>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6" name="Picture 199"/>
            <p:cNvPicPr>
              <a:picLocks noChangeAspect="1" noChangeArrowheads="1"/>
            </p:cNvPicPr>
            <p:nvPr/>
          </p:nvPicPr>
          <p:blipFill>
            <a:blip r:embed="rId71" cstate="print">
              <a:extLst>
                <a:ext uri="{28A0092B-C50C-407E-A947-70E740481C1C}">
                  <a14:useLocalDpi xmlns:a14="http://schemas.microsoft.com/office/drawing/2010/main" val="0"/>
                </a:ext>
              </a:extLst>
            </a:blip>
            <a:srcRect/>
            <a:stretch>
              <a:fillRect/>
            </a:stretch>
          </p:blipFill>
          <p:spPr bwMode="auto">
            <a:xfrm>
              <a:off x="4627" y="1225"/>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3" name="Rectangle 202"/>
          <p:cNvSpPr/>
          <p:nvPr/>
        </p:nvSpPr>
        <p:spPr>
          <a:xfrm>
            <a:off x="315384" y="3998913"/>
            <a:ext cx="2125133" cy="2614612"/>
          </a:xfrm>
          <a:prstGeom prst="rect">
            <a:avLst/>
          </a:prstGeom>
          <a:noFill/>
          <a:ln w="38100" cap="flat" cmpd="sng" algn="ctr">
            <a:solidFill>
              <a:srgbClr val="4F81BD"/>
            </a:solidFill>
            <a:prstDash val="solid"/>
          </a:ln>
          <a:effectLst/>
        </p:spPr>
        <p:txBody>
          <a:bodyPr anchor="ctr"/>
          <a:lstStyle/>
          <a:p>
            <a:pPr>
              <a:defRPr/>
            </a:pPr>
            <a:endParaRPr lang="en-ZA" kern="0">
              <a:solidFill>
                <a:sysClr val="windowText" lastClr="000000"/>
              </a:solidFill>
            </a:endParaRPr>
          </a:p>
        </p:txBody>
      </p:sp>
      <p:sp>
        <p:nvSpPr>
          <p:cNvPr id="245765" name="TextBox 359"/>
          <p:cNvSpPr txBox="1">
            <a:spLocks noChangeArrowheads="1"/>
          </p:cNvSpPr>
          <p:nvPr/>
        </p:nvSpPr>
        <p:spPr bwMode="auto">
          <a:xfrm>
            <a:off x="425451" y="4671381"/>
            <a:ext cx="1866900" cy="1774502"/>
          </a:xfrm>
          <a:prstGeom prst="rect">
            <a:avLst/>
          </a:prstGeom>
          <a:noFill/>
          <a:ln w="9525">
            <a:solidFill>
              <a:srgbClr val="595959"/>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144000" anchor="ct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nSpc>
                <a:spcPct val="115000"/>
              </a:lnSpc>
              <a:spcBef>
                <a:spcPct val="0"/>
              </a:spcBef>
              <a:buFontTx/>
              <a:buNone/>
            </a:pPr>
            <a:r>
              <a:rPr lang="en-ZA" altLang="en-US" sz="900" b="1">
                <a:solidFill>
                  <a:srgbClr val="000000"/>
                </a:solidFill>
                <a:latin typeface="Arial" pitchFamily="34" charset="0"/>
                <a:ea typeface="Calibri" pitchFamily="34" charset="0"/>
                <a:cs typeface="Times New Roman" pitchFamily="18" charset="0"/>
              </a:rPr>
              <a:t>Financial Statement </a:t>
            </a:r>
          </a:p>
          <a:p>
            <a:pPr>
              <a:lnSpc>
                <a:spcPct val="115000"/>
              </a:lnSpc>
              <a:spcBef>
                <a:spcPct val="0"/>
              </a:spcBef>
              <a:buFontTx/>
              <a:buNone/>
            </a:pPr>
            <a:r>
              <a:rPr lang="en-ZA" altLang="en-US" sz="900">
                <a:solidFill>
                  <a:srgbClr val="000000"/>
                </a:solidFill>
                <a:latin typeface="Arial" pitchFamily="34" charset="0"/>
                <a:ea typeface="Calibri" pitchFamily="34" charset="0"/>
                <a:cs typeface="Times New Roman" pitchFamily="18" charset="0"/>
              </a:rPr>
              <a:t>Misstatement over daily and monthly processing and reconciling of transactions</a:t>
            </a:r>
          </a:p>
          <a:p>
            <a:pPr>
              <a:lnSpc>
                <a:spcPct val="115000"/>
              </a:lnSpc>
              <a:spcBef>
                <a:spcPct val="0"/>
              </a:spcBef>
              <a:buFontTx/>
              <a:buNone/>
            </a:pPr>
            <a:endParaRPr lang="en-ZA" altLang="en-US" sz="900">
              <a:solidFill>
                <a:srgbClr val="000000"/>
              </a:solidFill>
              <a:latin typeface="Arial" pitchFamily="34" charset="0"/>
              <a:ea typeface="Calibri" pitchFamily="34" charset="0"/>
              <a:cs typeface="Times New Roman" pitchFamily="18" charset="0"/>
            </a:endParaRPr>
          </a:p>
          <a:p>
            <a:pPr>
              <a:lnSpc>
                <a:spcPct val="115000"/>
              </a:lnSpc>
              <a:spcBef>
                <a:spcPct val="0"/>
              </a:spcBef>
              <a:buFontTx/>
              <a:buNone/>
            </a:pPr>
            <a:r>
              <a:rPr lang="en-ZA" altLang="en-US" sz="900" b="1">
                <a:solidFill>
                  <a:srgbClr val="000000"/>
                </a:solidFill>
                <a:latin typeface="Arial" pitchFamily="34" charset="0"/>
                <a:ea typeface="Calibri" pitchFamily="34" charset="0"/>
                <a:cs typeface="Times New Roman" pitchFamily="18" charset="0"/>
              </a:rPr>
              <a:t>Information Technology </a:t>
            </a:r>
          </a:p>
          <a:p>
            <a:pPr>
              <a:lnSpc>
                <a:spcPct val="115000"/>
              </a:lnSpc>
              <a:spcBef>
                <a:spcPct val="0"/>
              </a:spcBef>
              <a:buFontTx/>
              <a:buNone/>
            </a:pPr>
            <a:r>
              <a:rPr lang="en-ZA" altLang="en-US" sz="900">
                <a:solidFill>
                  <a:srgbClr val="000000"/>
                </a:solidFill>
                <a:latin typeface="Arial" pitchFamily="34" charset="0"/>
                <a:ea typeface="Calibri" pitchFamily="34" charset="0"/>
                <a:cs typeface="Times New Roman" pitchFamily="18" charset="0"/>
              </a:rPr>
              <a:t>Some IT controls had not been adequately designed and implemented to enable an effective IT control environment </a:t>
            </a:r>
            <a:endParaRPr lang="en-ZA" altLang="en-US" sz="1100">
              <a:solidFill>
                <a:srgbClr val="000000"/>
              </a:solidFill>
              <a:ea typeface="Calibri" pitchFamily="34" charset="0"/>
              <a:cs typeface="Times New Roman" pitchFamily="18" charset="0"/>
            </a:endParaRPr>
          </a:p>
        </p:txBody>
      </p:sp>
      <p:sp>
        <p:nvSpPr>
          <p:cNvPr id="1130" name="Rectangle 1129"/>
          <p:cNvSpPr/>
          <p:nvPr/>
        </p:nvSpPr>
        <p:spPr>
          <a:xfrm>
            <a:off x="402168" y="4049713"/>
            <a:ext cx="1985433" cy="246221"/>
          </a:xfrm>
          <a:prstGeom prst="rect">
            <a:avLst/>
          </a:prstGeom>
        </p:spPr>
        <p:txBody>
          <a:bodyPr>
            <a:spAutoFit/>
          </a:bodyPr>
          <a:lstStyle/>
          <a:p>
            <a:pPr algn="ctr">
              <a:defRPr/>
            </a:pPr>
            <a:r>
              <a:rPr lang="en-ZA" sz="1000" dirty="0">
                <a:solidFill>
                  <a:prstClr val="black"/>
                </a:solidFill>
              </a:rPr>
              <a:t>Root causes should be addressed</a:t>
            </a:r>
          </a:p>
        </p:txBody>
      </p:sp>
      <p:sp>
        <p:nvSpPr>
          <p:cNvPr id="245767" name="TextBox 407"/>
          <p:cNvSpPr txBox="1">
            <a:spLocks noChangeArrowheads="1"/>
          </p:cNvSpPr>
          <p:nvPr/>
        </p:nvSpPr>
        <p:spPr bwMode="auto">
          <a:xfrm>
            <a:off x="3221567" y="3914775"/>
            <a:ext cx="179493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00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1000">
                <a:solidFill>
                  <a:srgbClr val="1F497D"/>
                </a:solidFill>
                <a:latin typeface="Arial" pitchFamily="34" charset="0"/>
                <a:cs typeface="Times New Roman" pitchFamily="18" charset="0"/>
              </a:rPr>
              <a:t>Risk areas</a:t>
            </a:r>
            <a:endParaRPr lang="en-ZA" altLang="en-US" sz="1200">
              <a:solidFill>
                <a:srgbClr val="000000"/>
              </a:solidFill>
              <a:latin typeface="Times New Roman" pitchFamily="18" charset="0"/>
              <a:cs typeface="Times New Roman" pitchFamily="18" charset="0"/>
            </a:endParaRPr>
          </a:p>
        </p:txBody>
      </p:sp>
      <p:sp>
        <p:nvSpPr>
          <p:cNvPr id="208" name="Rectangle 207"/>
          <p:cNvSpPr/>
          <p:nvPr/>
        </p:nvSpPr>
        <p:spPr>
          <a:xfrm>
            <a:off x="2510367" y="4103688"/>
            <a:ext cx="3441700" cy="2546350"/>
          </a:xfrm>
          <a:prstGeom prst="rect">
            <a:avLst/>
          </a:prstGeom>
          <a:noFill/>
          <a:ln w="38100" cap="flat" cmpd="sng" algn="ctr">
            <a:solidFill>
              <a:srgbClr val="77933C"/>
            </a:solidFill>
            <a:prstDash val="solid"/>
          </a:ln>
          <a:effectLst/>
        </p:spPr>
        <p:txBody>
          <a:bodyPr anchor="ctr"/>
          <a:lstStyle/>
          <a:p>
            <a:pPr>
              <a:defRPr/>
            </a:pPr>
            <a:endParaRPr lang="en-ZA" kern="0">
              <a:solidFill>
                <a:sysClr val="windowText" lastClr="000000"/>
              </a:solidFill>
            </a:endParaRPr>
          </a:p>
        </p:txBody>
      </p:sp>
      <p:sp>
        <p:nvSpPr>
          <p:cNvPr id="245769" name="Rectangle 208"/>
          <p:cNvSpPr>
            <a:spLocks noChangeArrowheads="1"/>
          </p:cNvSpPr>
          <p:nvPr/>
        </p:nvSpPr>
        <p:spPr bwMode="auto">
          <a:xfrm>
            <a:off x="2609851" y="4171951"/>
            <a:ext cx="975783" cy="1052513"/>
          </a:xfrm>
          <a:prstGeom prst="rect">
            <a:avLst/>
          </a:prstGeom>
          <a:solidFill>
            <a:srgbClr val="FFFF66"/>
          </a:solidFill>
          <a:ln w="3175" algn="ctr">
            <a:solidFill>
              <a:srgbClr val="000000"/>
            </a:solidFill>
            <a:miter lim="800000"/>
            <a:headEnd/>
            <a:tailEnd/>
          </a:ln>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Quality of submitted financial statement</a:t>
            </a:r>
            <a:endParaRPr lang="en-ZA" altLang="en-US" sz="800">
              <a:solidFill>
                <a:srgbClr val="000000"/>
              </a:solidFill>
              <a:latin typeface="Arial" pitchFamily="34" charset="0"/>
              <a:ea typeface="Times New Roman" pitchFamily="18" charset="0"/>
              <a:cs typeface="Arial" pitchFamily="34" charset="0"/>
            </a:endParaRPr>
          </a:p>
        </p:txBody>
      </p:sp>
      <p:sp>
        <p:nvSpPr>
          <p:cNvPr id="210" name="Rectangle 209"/>
          <p:cNvSpPr/>
          <p:nvPr/>
        </p:nvSpPr>
        <p:spPr>
          <a:xfrm>
            <a:off x="3627967" y="4171951"/>
            <a:ext cx="1087967" cy="1052513"/>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a:defRPr/>
            </a:pPr>
            <a:r>
              <a:rPr lang="en-ZA" sz="800" b="1" kern="0" dirty="0">
                <a:solidFill>
                  <a:sysClr val="windowText" lastClr="000000"/>
                </a:solidFill>
                <a:cs typeface="Arial" panose="020B0604020202020204" pitchFamily="34" charset="0"/>
              </a:rPr>
              <a:t>Quality of submitted performance information</a:t>
            </a:r>
          </a:p>
          <a:p>
            <a:pPr>
              <a:defRPr/>
            </a:pPr>
            <a:endParaRPr lang="en-ZA" sz="900" kern="0" dirty="0">
              <a:solidFill>
                <a:sysClr val="windowText" lastClr="000000"/>
              </a:solidFill>
              <a:cs typeface="Arial" panose="020B0604020202020204" pitchFamily="34" charset="0"/>
            </a:endParaRPr>
          </a:p>
        </p:txBody>
      </p:sp>
      <p:sp>
        <p:nvSpPr>
          <p:cNvPr id="211" name="Rectangle 210"/>
          <p:cNvSpPr/>
          <p:nvPr/>
        </p:nvSpPr>
        <p:spPr>
          <a:xfrm>
            <a:off x="4747685" y="4186239"/>
            <a:ext cx="1045633" cy="1025525"/>
          </a:xfrm>
          <a:prstGeom prst="rect">
            <a:avLst/>
          </a:prstGeom>
          <a:solidFill>
            <a:srgbClr val="FFFF66"/>
          </a:solidFill>
          <a:ln w="3175" cap="flat" cmpd="sng" algn="ctr">
            <a:solidFill>
              <a:sysClr val="windowText" lastClr="000000">
                <a:shade val="95000"/>
                <a:satMod val="105000"/>
              </a:sysClr>
            </a:solidFill>
            <a:prstDash val="solid"/>
          </a:ln>
          <a:effectLst/>
        </p:spPr>
        <p:txBody>
          <a:bodyPr anchor="ctr"/>
          <a:lstStyle/>
          <a:p>
            <a:pPr>
              <a:defRPr/>
            </a:pPr>
            <a:endParaRPr lang="en-ZA" kern="0">
              <a:solidFill>
                <a:sysClr val="windowText" lastClr="000000"/>
              </a:solidFill>
            </a:endParaRPr>
          </a:p>
        </p:txBody>
      </p:sp>
      <p:sp>
        <p:nvSpPr>
          <p:cNvPr id="245772" name="TextBox 423"/>
          <p:cNvSpPr txBox="1">
            <a:spLocks noChangeArrowheads="1"/>
          </p:cNvSpPr>
          <p:nvPr/>
        </p:nvSpPr>
        <p:spPr bwMode="auto">
          <a:xfrm>
            <a:off x="4866217" y="4378325"/>
            <a:ext cx="88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Supply </a:t>
            </a:r>
            <a:endParaRPr lang="en-ZA" altLang="en-US" sz="800" b="1">
              <a:solidFill>
                <a:srgbClr val="000000"/>
              </a:solidFill>
              <a:latin typeface="Arial" pitchFamily="34" charset="0"/>
              <a:ea typeface="Times New Roman" pitchFamily="18" charset="0"/>
              <a:cs typeface="Arial" pitchFamily="34" charset="0"/>
            </a:endParaRPr>
          </a:p>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Chain management</a:t>
            </a:r>
            <a:endParaRPr lang="en-ZA" altLang="en-US" sz="800" b="1">
              <a:solidFill>
                <a:srgbClr val="000000"/>
              </a:solidFill>
              <a:latin typeface="Arial" pitchFamily="34" charset="0"/>
              <a:ea typeface="Times New Roman" pitchFamily="18" charset="0"/>
              <a:cs typeface="Arial" pitchFamily="34" charset="0"/>
            </a:endParaRPr>
          </a:p>
        </p:txBody>
      </p:sp>
      <p:sp>
        <p:nvSpPr>
          <p:cNvPr id="213" name="Rectangle 212"/>
          <p:cNvSpPr/>
          <p:nvPr/>
        </p:nvSpPr>
        <p:spPr>
          <a:xfrm>
            <a:off x="2609851" y="5251451"/>
            <a:ext cx="988483" cy="1052513"/>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a:defRPr/>
            </a:pPr>
            <a:endParaRPr lang="en-ZA">
              <a:solidFill>
                <a:prstClr val="black"/>
              </a:solidFill>
            </a:endParaRPr>
          </a:p>
        </p:txBody>
      </p:sp>
      <p:sp>
        <p:nvSpPr>
          <p:cNvPr id="214" name="Rectangle 213"/>
          <p:cNvSpPr/>
          <p:nvPr/>
        </p:nvSpPr>
        <p:spPr>
          <a:xfrm>
            <a:off x="3659717" y="5253038"/>
            <a:ext cx="1056216" cy="1052512"/>
          </a:xfrm>
          <a:prstGeom prst="rect">
            <a:avLst/>
          </a:prstGeom>
          <a:solidFill>
            <a:srgbClr val="97E59E"/>
          </a:solidFill>
          <a:ln w="3175" cap="flat" cmpd="sng" algn="ctr">
            <a:solidFill>
              <a:sysClr val="windowText" lastClr="000000">
                <a:shade val="95000"/>
                <a:satMod val="105000"/>
              </a:sysClr>
            </a:solidFill>
            <a:prstDash val="solid"/>
          </a:ln>
          <a:effectLst/>
        </p:spPr>
        <p:txBody>
          <a:bodyPr anchor="ctr"/>
          <a:lstStyle/>
          <a:p>
            <a:pPr>
              <a:defRPr/>
            </a:pPr>
            <a:endParaRPr lang="en-ZA" kern="0">
              <a:solidFill>
                <a:sysClr val="windowText" lastClr="000000"/>
              </a:solidFill>
            </a:endParaRPr>
          </a:p>
        </p:txBody>
      </p:sp>
      <p:sp>
        <p:nvSpPr>
          <p:cNvPr id="215" name="Rectangle 214"/>
          <p:cNvSpPr/>
          <p:nvPr/>
        </p:nvSpPr>
        <p:spPr>
          <a:xfrm>
            <a:off x="4777318" y="5254626"/>
            <a:ext cx="1045633" cy="1052513"/>
          </a:xfrm>
          <a:prstGeom prst="rect">
            <a:avLst/>
          </a:prstGeom>
          <a:solidFill>
            <a:srgbClr val="FFFF66"/>
          </a:solidFill>
          <a:ln w="3175" cap="flat" cmpd="sng" algn="ctr">
            <a:solidFill>
              <a:sysClr val="windowText" lastClr="000000">
                <a:shade val="95000"/>
                <a:satMod val="105000"/>
              </a:sysClr>
            </a:solidFill>
            <a:prstDash val="solid"/>
          </a:ln>
          <a:effectLst/>
        </p:spPr>
        <p:txBody>
          <a:bodyPr anchor="ctr"/>
          <a:lstStyle/>
          <a:p>
            <a:pPr>
              <a:defRPr/>
            </a:pPr>
            <a:endParaRPr lang="en-ZA">
              <a:solidFill>
                <a:prstClr val="black"/>
              </a:solidFill>
            </a:endParaRPr>
          </a:p>
        </p:txBody>
      </p:sp>
      <p:sp>
        <p:nvSpPr>
          <p:cNvPr id="245776" name="TextBox 414"/>
          <p:cNvSpPr txBox="1">
            <a:spLocks noChangeArrowheads="1"/>
          </p:cNvSpPr>
          <p:nvPr/>
        </p:nvSpPr>
        <p:spPr bwMode="auto">
          <a:xfrm>
            <a:off x="2664885" y="5418138"/>
            <a:ext cx="92498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Financial </a:t>
            </a:r>
            <a:endParaRPr lang="en-ZA" altLang="en-US" sz="800">
              <a:solidFill>
                <a:srgbClr val="000000"/>
              </a:solidFill>
              <a:latin typeface="Arial" pitchFamily="34" charset="0"/>
              <a:ea typeface="Times New Roman" pitchFamily="18" charset="0"/>
              <a:cs typeface="Arial" pitchFamily="34" charset="0"/>
            </a:endParaRPr>
          </a:p>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health</a:t>
            </a:r>
            <a:endParaRPr lang="en-ZA" altLang="en-US" sz="800">
              <a:solidFill>
                <a:srgbClr val="000000"/>
              </a:solidFill>
              <a:latin typeface="Arial" pitchFamily="34" charset="0"/>
              <a:ea typeface="Times New Roman" pitchFamily="18" charset="0"/>
              <a:cs typeface="Arial" pitchFamily="34" charset="0"/>
            </a:endParaRPr>
          </a:p>
        </p:txBody>
      </p:sp>
      <p:sp>
        <p:nvSpPr>
          <p:cNvPr id="245777" name="TextBox 415"/>
          <p:cNvSpPr txBox="1">
            <a:spLocks noChangeArrowheads="1"/>
          </p:cNvSpPr>
          <p:nvPr/>
        </p:nvSpPr>
        <p:spPr bwMode="auto">
          <a:xfrm>
            <a:off x="3636434" y="5353050"/>
            <a:ext cx="116416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Human ,</a:t>
            </a:r>
            <a:endParaRPr lang="en-ZA" altLang="en-US" sz="800" b="1">
              <a:solidFill>
                <a:srgbClr val="000000"/>
              </a:solidFill>
              <a:latin typeface="Arial" pitchFamily="34" charset="0"/>
              <a:ea typeface="Times New Roman" pitchFamily="18" charset="0"/>
              <a:cs typeface="Arial" pitchFamily="34" charset="0"/>
            </a:endParaRPr>
          </a:p>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resource</a:t>
            </a:r>
          </a:p>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 management</a:t>
            </a:r>
            <a:endParaRPr lang="en-ZA" altLang="en-US" sz="800" b="1">
              <a:solidFill>
                <a:srgbClr val="000000"/>
              </a:solidFill>
              <a:latin typeface="Arial" pitchFamily="34" charset="0"/>
              <a:ea typeface="Times New Roman" pitchFamily="18" charset="0"/>
              <a:cs typeface="Arial" pitchFamily="34" charset="0"/>
            </a:endParaRPr>
          </a:p>
        </p:txBody>
      </p:sp>
      <p:sp>
        <p:nvSpPr>
          <p:cNvPr id="245778" name="TextBox 416"/>
          <p:cNvSpPr txBox="1">
            <a:spLocks noChangeArrowheads="1"/>
          </p:cNvSpPr>
          <p:nvPr/>
        </p:nvSpPr>
        <p:spPr bwMode="auto">
          <a:xfrm>
            <a:off x="4836585" y="5430838"/>
            <a:ext cx="10456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ea typeface="Times New Roman" pitchFamily="18" charset="0"/>
                <a:cs typeface="Arial" pitchFamily="34" charset="0"/>
              </a:rPr>
              <a:t>Information technology</a:t>
            </a:r>
            <a:endParaRPr lang="en-ZA" altLang="en-US" sz="800">
              <a:solidFill>
                <a:srgbClr val="000000"/>
              </a:solidFill>
              <a:latin typeface="Arial" pitchFamily="34" charset="0"/>
              <a:ea typeface="Times New Roman" pitchFamily="18" charset="0"/>
              <a:cs typeface="Arial" pitchFamily="34" charset="0"/>
            </a:endParaRPr>
          </a:p>
        </p:txBody>
      </p:sp>
      <p:pic>
        <p:nvPicPr>
          <p:cNvPr id="245779" name="table"/>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2590800" y="6346825"/>
            <a:ext cx="324273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 name="Rectangle 225"/>
          <p:cNvSpPr/>
          <p:nvPr/>
        </p:nvSpPr>
        <p:spPr>
          <a:xfrm>
            <a:off x="6076951" y="4054475"/>
            <a:ext cx="5985933" cy="2535238"/>
          </a:xfrm>
          <a:prstGeom prst="rect">
            <a:avLst/>
          </a:prstGeom>
          <a:noFill/>
          <a:ln w="38100" cap="flat" cmpd="sng" algn="ctr">
            <a:solidFill>
              <a:srgbClr val="C00000"/>
            </a:solidFill>
            <a:prstDash val="solid"/>
          </a:ln>
          <a:effectLst/>
        </p:spPr>
        <p:txBody>
          <a:bodyPr anchor="ctr"/>
          <a:lstStyle/>
          <a:p>
            <a:pPr>
              <a:defRPr/>
            </a:pPr>
            <a:endParaRPr lang="en-ZA">
              <a:solidFill>
                <a:prstClr val="black"/>
              </a:solidFill>
            </a:endParaRPr>
          </a:p>
        </p:txBody>
      </p:sp>
      <p:sp>
        <p:nvSpPr>
          <p:cNvPr id="227" name="Rectangle 226"/>
          <p:cNvSpPr/>
          <p:nvPr/>
        </p:nvSpPr>
        <p:spPr>
          <a:xfrm>
            <a:off x="6129868" y="4286250"/>
            <a:ext cx="1579033" cy="4127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Effective leadership culture</a:t>
            </a:r>
            <a:endParaRPr lang="en-ZA" sz="800" dirty="0">
              <a:solidFill>
                <a:prstClr val="black"/>
              </a:solidFill>
              <a:latin typeface="Times New Roman"/>
              <a:ea typeface="Times New Roman"/>
            </a:endParaRPr>
          </a:p>
        </p:txBody>
      </p:sp>
      <p:sp>
        <p:nvSpPr>
          <p:cNvPr id="228" name="Rectangle 227"/>
          <p:cNvSpPr/>
          <p:nvPr/>
        </p:nvSpPr>
        <p:spPr>
          <a:xfrm>
            <a:off x="6134101" y="4699000"/>
            <a:ext cx="1579033" cy="38100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Oversight responsibility</a:t>
            </a:r>
            <a:endParaRPr lang="en-ZA" sz="800" dirty="0">
              <a:solidFill>
                <a:prstClr val="black"/>
              </a:solidFill>
              <a:latin typeface="Times New Roman"/>
              <a:ea typeface="Times New Roman"/>
            </a:endParaRPr>
          </a:p>
        </p:txBody>
      </p:sp>
      <p:sp>
        <p:nvSpPr>
          <p:cNvPr id="229" name="Rectangle 228"/>
          <p:cNvSpPr/>
          <p:nvPr/>
        </p:nvSpPr>
        <p:spPr>
          <a:xfrm>
            <a:off x="6134101" y="5092700"/>
            <a:ext cx="1579033"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HR Management</a:t>
            </a:r>
            <a:endParaRPr lang="en-ZA" sz="800" dirty="0">
              <a:solidFill>
                <a:prstClr val="black"/>
              </a:solidFill>
              <a:latin typeface="Times New Roman"/>
              <a:ea typeface="Times New Roman"/>
            </a:endParaRPr>
          </a:p>
        </p:txBody>
      </p:sp>
      <p:sp>
        <p:nvSpPr>
          <p:cNvPr id="230" name="Rectangle 229"/>
          <p:cNvSpPr/>
          <p:nvPr/>
        </p:nvSpPr>
        <p:spPr>
          <a:xfrm>
            <a:off x="6140451" y="5362576"/>
            <a:ext cx="1576916" cy="360363"/>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Policies and procedures</a:t>
            </a:r>
            <a:endParaRPr lang="en-ZA" sz="800" dirty="0">
              <a:solidFill>
                <a:prstClr val="black"/>
              </a:solidFill>
              <a:latin typeface="Times New Roman"/>
              <a:ea typeface="Times New Roman"/>
            </a:endParaRPr>
          </a:p>
        </p:txBody>
      </p:sp>
      <p:sp>
        <p:nvSpPr>
          <p:cNvPr id="231" name="Rectangle 230"/>
          <p:cNvSpPr/>
          <p:nvPr/>
        </p:nvSpPr>
        <p:spPr>
          <a:xfrm>
            <a:off x="6134101" y="5757864"/>
            <a:ext cx="1579033" cy="280987"/>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Audit action plans</a:t>
            </a:r>
            <a:endParaRPr lang="en-ZA" sz="800" dirty="0">
              <a:solidFill>
                <a:prstClr val="black"/>
              </a:solidFill>
              <a:latin typeface="Times New Roman"/>
              <a:ea typeface="Times New Roman"/>
            </a:endParaRPr>
          </a:p>
        </p:txBody>
      </p:sp>
      <p:sp>
        <p:nvSpPr>
          <p:cNvPr id="232" name="Rectangle 231"/>
          <p:cNvSpPr/>
          <p:nvPr/>
        </p:nvSpPr>
        <p:spPr>
          <a:xfrm>
            <a:off x="6144685" y="6067425"/>
            <a:ext cx="1579033" cy="304800"/>
          </a:xfrm>
          <a:prstGeom prst="rect">
            <a:avLst/>
          </a:prstGeom>
          <a:solidFill>
            <a:srgbClr val="F9A1A1"/>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prstClr val="black"/>
                </a:solidFill>
                <a:latin typeface="Arial"/>
                <a:ea typeface="Times New Roman"/>
              </a:rPr>
              <a:t>IT Governance</a:t>
            </a:r>
            <a:endParaRPr lang="en-ZA" sz="800" dirty="0">
              <a:solidFill>
                <a:prstClr val="black"/>
              </a:solidFill>
              <a:latin typeface="Times New Roman"/>
              <a:ea typeface="Times New Roman"/>
            </a:endParaRPr>
          </a:p>
        </p:txBody>
      </p:sp>
      <p:sp>
        <p:nvSpPr>
          <p:cNvPr id="245787" name="Rectangle 232"/>
          <p:cNvSpPr>
            <a:spLocks noChangeArrowheads="1"/>
          </p:cNvSpPr>
          <p:nvPr/>
        </p:nvSpPr>
        <p:spPr bwMode="auto">
          <a:xfrm>
            <a:off x="7584018" y="3806825"/>
            <a:ext cx="320251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a:solidFill>
                  <a:srgbClr val="1F497D"/>
                </a:solidFill>
                <a:latin typeface="Arial" pitchFamily="34" charset="0"/>
                <a:cs typeface="Times New Roman" pitchFamily="18" charset="0"/>
              </a:rPr>
              <a:t>Status of drivers of internal controls</a:t>
            </a:r>
            <a:endParaRPr lang="en-ZA" altLang="en-US" sz="800">
              <a:solidFill>
                <a:srgbClr val="000000"/>
              </a:solidFill>
              <a:latin typeface="Times New Roman" pitchFamily="18" charset="0"/>
              <a:cs typeface="Times New Roman" pitchFamily="18" charset="0"/>
            </a:endParaRPr>
          </a:p>
        </p:txBody>
      </p:sp>
      <p:sp>
        <p:nvSpPr>
          <p:cNvPr id="245788" name="Rectangle 233"/>
          <p:cNvSpPr>
            <a:spLocks noChangeArrowheads="1"/>
          </p:cNvSpPr>
          <p:nvPr/>
        </p:nvSpPr>
        <p:spPr bwMode="auto">
          <a:xfrm>
            <a:off x="7871885" y="4141788"/>
            <a:ext cx="245744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cs typeface="Times New Roman" pitchFamily="18" charset="0"/>
              </a:rPr>
              <a:t>Financial and performance management</a:t>
            </a:r>
            <a:endParaRPr lang="en-ZA" altLang="en-US" sz="800">
              <a:solidFill>
                <a:srgbClr val="000000"/>
              </a:solidFill>
              <a:latin typeface="Times New Roman" pitchFamily="18" charset="0"/>
              <a:cs typeface="Times New Roman" pitchFamily="18" charset="0"/>
            </a:endParaRPr>
          </a:p>
        </p:txBody>
      </p:sp>
      <p:sp>
        <p:nvSpPr>
          <p:cNvPr id="236" name="Rectangle 235"/>
          <p:cNvSpPr/>
          <p:nvPr/>
        </p:nvSpPr>
        <p:spPr>
          <a:xfrm>
            <a:off x="8153401" y="4487863"/>
            <a:ext cx="1631951" cy="26035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Proper record keeping</a:t>
            </a:r>
            <a:endParaRPr lang="en-ZA" sz="800" dirty="0">
              <a:solidFill>
                <a:prstClr val="black"/>
              </a:solidFill>
              <a:latin typeface="Times New Roman"/>
              <a:ea typeface="Times New Roman"/>
            </a:endParaRPr>
          </a:p>
        </p:txBody>
      </p:sp>
      <p:sp>
        <p:nvSpPr>
          <p:cNvPr id="237" name="Rectangle 236"/>
          <p:cNvSpPr/>
          <p:nvPr/>
        </p:nvSpPr>
        <p:spPr>
          <a:xfrm>
            <a:off x="8144934" y="4800601"/>
            <a:ext cx="1640417" cy="411163"/>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Processing and reconciling control</a:t>
            </a:r>
            <a:endParaRPr lang="en-ZA" sz="800" dirty="0">
              <a:solidFill>
                <a:prstClr val="black"/>
              </a:solidFill>
              <a:latin typeface="Times New Roman"/>
              <a:ea typeface="Times New Roman"/>
            </a:endParaRPr>
          </a:p>
        </p:txBody>
      </p:sp>
      <p:sp>
        <p:nvSpPr>
          <p:cNvPr id="238" name="Rectangle 237"/>
          <p:cNvSpPr/>
          <p:nvPr/>
        </p:nvSpPr>
        <p:spPr>
          <a:xfrm>
            <a:off x="8121651" y="5253038"/>
            <a:ext cx="1663700" cy="265112"/>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Regular reporting</a:t>
            </a:r>
            <a:endParaRPr lang="en-ZA" sz="800" dirty="0">
              <a:solidFill>
                <a:prstClr val="black"/>
              </a:solidFill>
              <a:latin typeface="Times New Roman"/>
              <a:ea typeface="Times New Roman"/>
            </a:endParaRPr>
          </a:p>
        </p:txBody>
      </p:sp>
      <p:sp>
        <p:nvSpPr>
          <p:cNvPr id="239" name="Rectangle 238"/>
          <p:cNvSpPr/>
          <p:nvPr/>
        </p:nvSpPr>
        <p:spPr>
          <a:xfrm>
            <a:off x="8142818" y="5530850"/>
            <a:ext cx="1642533" cy="357188"/>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Compliance monitoring</a:t>
            </a:r>
            <a:endParaRPr lang="en-ZA" sz="800" dirty="0">
              <a:solidFill>
                <a:prstClr val="black"/>
              </a:solidFill>
              <a:latin typeface="Times New Roman"/>
              <a:ea typeface="Times New Roman"/>
            </a:endParaRPr>
          </a:p>
        </p:txBody>
      </p:sp>
      <p:sp>
        <p:nvSpPr>
          <p:cNvPr id="240" name="Rectangle 239"/>
          <p:cNvSpPr/>
          <p:nvPr/>
        </p:nvSpPr>
        <p:spPr>
          <a:xfrm>
            <a:off x="8163985" y="5934075"/>
            <a:ext cx="1621367" cy="266700"/>
          </a:xfrm>
          <a:prstGeom prst="rect">
            <a:avLst/>
          </a:prstGeom>
          <a:solidFill>
            <a:srgbClr val="FFFF66"/>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800" dirty="0">
                <a:solidFill>
                  <a:srgbClr val="000000"/>
                </a:solidFill>
                <a:latin typeface="Arial"/>
                <a:ea typeface="Times New Roman"/>
              </a:rPr>
              <a:t>IT system controls</a:t>
            </a:r>
            <a:endParaRPr lang="en-ZA" sz="800" dirty="0">
              <a:solidFill>
                <a:prstClr val="black"/>
              </a:solidFill>
              <a:latin typeface="Times New Roman"/>
              <a:ea typeface="Times New Roman"/>
            </a:endParaRPr>
          </a:p>
        </p:txBody>
      </p:sp>
      <p:sp>
        <p:nvSpPr>
          <p:cNvPr id="241" name="Rectangle 240"/>
          <p:cNvSpPr/>
          <p:nvPr/>
        </p:nvSpPr>
        <p:spPr>
          <a:xfrm>
            <a:off x="10109201" y="4530725"/>
            <a:ext cx="1511300"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900">
                <a:solidFill>
                  <a:srgbClr val="000000"/>
                </a:solidFill>
                <a:latin typeface="Arial"/>
                <a:ea typeface="Times New Roman"/>
              </a:rPr>
              <a:t>Risk management</a:t>
            </a:r>
            <a:endParaRPr lang="en-ZA" sz="1200">
              <a:solidFill>
                <a:prstClr val="black"/>
              </a:solidFill>
              <a:latin typeface="Times New Roman"/>
              <a:ea typeface="Times New Roman"/>
            </a:endParaRPr>
          </a:p>
        </p:txBody>
      </p:sp>
      <p:sp>
        <p:nvSpPr>
          <p:cNvPr id="242" name="Rectangle 241"/>
          <p:cNvSpPr/>
          <p:nvPr/>
        </p:nvSpPr>
        <p:spPr>
          <a:xfrm>
            <a:off x="10104967" y="4851400"/>
            <a:ext cx="1511300" cy="260350"/>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900">
                <a:solidFill>
                  <a:srgbClr val="000000"/>
                </a:solidFill>
                <a:latin typeface="Arial"/>
                <a:ea typeface="Times New Roman"/>
              </a:rPr>
              <a:t>Internal audit</a:t>
            </a:r>
            <a:endParaRPr lang="en-ZA" sz="1200">
              <a:solidFill>
                <a:prstClr val="black"/>
              </a:solidFill>
              <a:latin typeface="Times New Roman"/>
              <a:ea typeface="Times New Roman"/>
            </a:endParaRPr>
          </a:p>
        </p:txBody>
      </p:sp>
      <p:sp>
        <p:nvSpPr>
          <p:cNvPr id="243" name="Rectangle 242"/>
          <p:cNvSpPr/>
          <p:nvPr/>
        </p:nvSpPr>
        <p:spPr>
          <a:xfrm>
            <a:off x="10100733" y="5200651"/>
            <a:ext cx="1509184" cy="258763"/>
          </a:xfrm>
          <a:prstGeom prst="rect">
            <a:avLst/>
          </a:prstGeom>
          <a:solidFill>
            <a:srgbClr val="97E59E"/>
          </a:soli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anchor="ctr"/>
          <a:lstStyle/>
          <a:p>
            <a:pPr algn="ctr">
              <a:defRPr/>
            </a:pPr>
            <a:r>
              <a:rPr lang="en-US" sz="900">
                <a:solidFill>
                  <a:srgbClr val="000000"/>
                </a:solidFill>
                <a:latin typeface="Arial"/>
                <a:ea typeface="Times New Roman"/>
              </a:rPr>
              <a:t>Audit committee</a:t>
            </a:r>
            <a:endParaRPr lang="en-ZA" sz="1200">
              <a:solidFill>
                <a:prstClr val="black"/>
              </a:solidFill>
              <a:latin typeface="Times New Roman"/>
              <a:ea typeface="Times New Roman"/>
            </a:endParaRPr>
          </a:p>
        </p:txBody>
      </p:sp>
      <p:sp>
        <p:nvSpPr>
          <p:cNvPr id="245797" name="Rectangle 244"/>
          <p:cNvSpPr>
            <a:spLocks noChangeArrowheads="1"/>
          </p:cNvSpPr>
          <p:nvPr/>
        </p:nvSpPr>
        <p:spPr bwMode="auto">
          <a:xfrm>
            <a:off x="6343651" y="4094163"/>
            <a:ext cx="1056216"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800" b="1">
                <a:solidFill>
                  <a:srgbClr val="000000"/>
                </a:solidFill>
                <a:latin typeface="Arial" pitchFamily="34" charset="0"/>
                <a:cs typeface="Times New Roman" pitchFamily="18" charset="0"/>
              </a:rPr>
              <a:t>Leadership</a:t>
            </a:r>
            <a:endParaRPr lang="en-ZA" altLang="en-US" sz="800">
              <a:solidFill>
                <a:srgbClr val="000000"/>
              </a:solidFill>
              <a:latin typeface="Times New Roman" pitchFamily="18" charset="0"/>
              <a:cs typeface="Times New Roman" pitchFamily="18" charset="0"/>
            </a:endParaRPr>
          </a:p>
        </p:txBody>
      </p:sp>
      <p:sp>
        <p:nvSpPr>
          <p:cNvPr id="246" name="Left-Right Arrow 245"/>
          <p:cNvSpPr>
            <a:spLocks noChangeArrowheads="1"/>
          </p:cNvSpPr>
          <p:nvPr/>
        </p:nvSpPr>
        <p:spPr bwMode="auto">
          <a:xfrm>
            <a:off x="7802034" y="4503739"/>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47" name="Left-Right Arrow 246"/>
          <p:cNvSpPr>
            <a:spLocks noChangeArrowheads="1"/>
          </p:cNvSpPr>
          <p:nvPr/>
        </p:nvSpPr>
        <p:spPr bwMode="auto">
          <a:xfrm>
            <a:off x="7774518" y="5173664"/>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48" name="Left-Right Arrow 247"/>
          <p:cNvSpPr>
            <a:spLocks noChangeArrowheads="1"/>
          </p:cNvSpPr>
          <p:nvPr/>
        </p:nvSpPr>
        <p:spPr bwMode="auto">
          <a:xfrm>
            <a:off x="7795685" y="5480051"/>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49" name="Left-Right Arrow 248"/>
          <p:cNvSpPr>
            <a:spLocks noChangeArrowheads="1"/>
          </p:cNvSpPr>
          <p:nvPr/>
        </p:nvSpPr>
        <p:spPr bwMode="auto">
          <a:xfrm>
            <a:off x="7816851" y="6148389"/>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4" name="Left-Right Arrow 253"/>
          <p:cNvSpPr>
            <a:spLocks noChangeArrowheads="1"/>
          </p:cNvSpPr>
          <p:nvPr/>
        </p:nvSpPr>
        <p:spPr bwMode="auto">
          <a:xfrm>
            <a:off x="9808634" y="5307014"/>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5" name="Left-Right Arrow 254"/>
          <p:cNvSpPr>
            <a:spLocks noChangeArrowheads="1"/>
          </p:cNvSpPr>
          <p:nvPr/>
        </p:nvSpPr>
        <p:spPr bwMode="auto">
          <a:xfrm>
            <a:off x="9834033" y="6010276"/>
            <a:ext cx="177800"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6" name="Left-Right Arrow 255"/>
          <p:cNvSpPr>
            <a:spLocks noChangeArrowheads="1"/>
          </p:cNvSpPr>
          <p:nvPr/>
        </p:nvSpPr>
        <p:spPr bwMode="auto">
          <a:xfrm>
            <a:off x="9844617" y="5672139"/>
            <a:ext cx="177800" cy="90487"/>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7" name="Left-Right Arrow 256"/>
          <p:cNvSpPr>
            <a:spLocks noChangeArrowheads="1"/>
          </p:cNvSpPr>
          <p:nvPr/>
        </p:nvSpPr>
        <p:spPr bwMode="auto">
          <a:xfrm>
            <a:off x="11681885" y="5295900"/>
            <a:ext cx="179916" cy="90488"/>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8" name="Left-Right Arrow 257"/>
          <p:cNvSpPr>
            <a:spLocks noChangeArrowheads="1"/>
          </p:cNvSpPr>
          <p:nvPr/>
        </p:nvSpPr>
        <p:spPr bwMode="auto">
          <a:xfrm>
            <a:off x="11658600" y="4972051"/>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59" name="Left-Right Arrow 258"/>
          <p:cNvSpPr>
            <a:spLocks noChangeArrowheads="1"/>
          </p:cNvSpPr>
          <p:nvPr/>
        </p:nvSpPr>
        <p:spPr bwMode="auto">
          <a:xfrm>
            <a:off x="11628967" y="4630739"/>
            <a:ext cx="177800"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45808" name="Rectangle 259"/>
          <p:cNvSpPr>
            <a:spLocks noChangeArrowheads="1"/>
          </p:cNvSpPr>
          <p:nvPr/>
        </p:nvSpPr>
        <p:spPr bwMode="auto">
          <a:xfrm>
            <a:off x="10251017" y="4244975"/>
            <a:ext cx="7809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800" b="1">
                <a:solidFill>
                  <a:srgbClr val="000000"/>
                </a:solidFill>
                <a:latin typeface="Arial" pitchFamily="34" charset="0"/>
                <a:cs typeface="Times New Roman" pitchFamily="18" charset="0"/>
              </a:rPr>
              <a:t>Governance</a:t>
            </a:r>
            <a:endParaRPr lang="en-ZA" altLang="en-US" sz="800">
              <a:solidFill>
                <a:srgbClr val="000000"/>
              </a:solidFill>
              <a:latin typeface="Times New Roman" pitchFamily="18" charset="0"/>
              <a:cs typeface="Times New Roman" pitchFamily="18" charset="0"/>
            </a:endParaRPr>
          </a:p>
        </p:txBody>
      </p:sp>
      <p:sp>
        <p:nvSpPr>
          <p:cNvPr id="263" name="Isosceles Triangle 262"/>
          <p:cNvSpPr/>
          <p:nvPr/>
        </p:nvSpPr>
        <p:spPr>
          <a:xfrm>
            <a:off x="478368" y="3281363"/>
            <a:ext cx="1172633" cy="215900"/>
          </a:xfrm>
          <a:prstGeom prst="triangle">
            <a:avLst/>
          </a:prstGeom>
          <a:solidFill>
            <a:srgbClr val="F79646">
              <a:lumMod val="75000"/>
            </a:srgbClr>
          </a:solidFill>
          <a:ln w="25400" cap="flat" cmpd="sng" algn="ctr">
            <a:noFill/>
            <a:prstDash val="solid"/>
          </a:ln>
          <a:effectLst/>
        </p:spPr>
        <p:txBody>
          <a:bodyPr anchor="ctr"/>
          <a:lstStyle/>
          <a:p>
            <a:pPr>
              <a:defRPr/>
            </a:pPr>
            <a:r>
              <a:rPr lang="en-ZA" sz="800" dirty="0">
                <a:solidFill>
                  <a:prstClr val="black"/>
                </a:solidFill>
                <a:cs typeface="Arial" panose="020B0604020202020204" pitchFamily="34" charset="0"/>
              </a:rPr>
              <a:t>1</a:t>
            </a:r>
          </a:p>
        </p:txBody>
      </p:sp>
      <p:sp>
        <p:nvSpPr>
          <p:cNvPr id="245810" name="TextBox 366"/>
          <p:cNvSpPr txBox="1">
            <a:spLocks noChangeArrowheads="1"/>
          </p:cNvSpPr>
          <p:nvPr/>
        </p:nvSpPr>
        <p:spPr bwMode="auto">
          <a:xfrm>
            <a:off x="1629833" y="3333750"/>
            <a:ext cx="2990851"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To improve/maintain the </a:t>
            </a:r>
            <a:r>
              <a:rPr lang="en-US" altLang="en-US" sz="1000" b="1">
                <a:solidFill>
                  <a:srgbClr val="E46C0A"/>
                </a:solidFill>
                <a:latin typeface="Arial Narrow" pitchFamily="34" charset="0"/>
                <a:cs typeface="Times New Roman" pitchFamily="18" charset="0"/>
              </a:rPr>
              <a:t>audit outcomes </a:t>
            </a:r>
            <a:r>
              <a:rPr lang="en-US" altLang="en-US" sz="1000">
                <a:solidFill>
                  <a:srgbClr val="7F7F7F"/>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265" name="Isosceles Triangle 264"/>
          <p:cNvSpPr/>
          <p:nvPr/>
        </p:nvSpPr>
        <p:spPr>
          <a:xfrm>
            <a:off x="4696885" y="3244850"/>
            <a:ext cx="1172633" cy="215900"/>
          </a:xfrm>
          <a:prstGeom prst="triangle">
            <a:avLst/>
          </a:prstGeom>
          <a:solidFill>
            <a:srgbClr val="1F497D"/>
          </a:solidFill>
          <a:ln w="25400" cap="flat" cmpd="sng" algn="ctr">
            <a:noFill/>
            <a:prstDash val="solid"/>
          </a:ln>
          <a:effectLst/>
        </p:spPr>
        <p:txBody>
          <a:bodyPr anchor="ctr"/>
          <a:lstStyle/>
          <a:p>
            <a:pPr>
              <a:defRPr/>
            </a:pPr>
            <a:r>
              <a:rPr lang="en-ZA" sz="1000" dirty="0">
                <a:solidFill>
                  <a:prstClr val="white"/>
                </a:solidFill>
                <a:cs typeface="Arial" panose="020B0604020202020204" pitchFamily="34" charset="0"/>
              </a:rPr>
              <a:t>2</a:t>
            </a:r>
          </a:p>
        </p:txBody>
      </p:sp>
      <p:sp>
        <p:nvSpPr>
          <p:cNvPr id="245812" name="TextBox 378"/>
          <p:cNvSpPr txBox="1">
            <a:spLocks noChangeArrowheads="1"/>
          </p:cNvSpPr>
          <p:nvPr/>
        </p:nvSpPr>
        <p:spPr bwMode="auto">
          <a:xfrm>
            <a:off x="5844118" y="3328988"/>
            <a:ext cx="29591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 the key role players need to </a:t>
            </a:r>
            <a:r>
              <a:rPr lang="en-US" altLang="en-US" sz="1000" b="1">
                <a:solidFill>
                  <a:srgbClr val="1F497D"/>
                </a:solidFill>
                <a:latin typeface="Arial Narrow" pitchFamily="34" charset="0"/>
                <a:cs typeface="Times New Roman" pitchFamily="18" charset="0"/>
              </a:rPr>
              <a:t>assure</a:t>
            </a:r>
            <a:r>
              <a:rPr lang="en-US" altLang="en-US" sz="1000">
                <a:solidFill>
                  <a:srgbClr val="4F81BD"/>
                </a:solidFill>
                <a:latin typeface="Arial Narrow" pitchFamily="34" charset="0"/>
                <a:cs typeface="Times New Roman" pitchFamily="18" charset="0"/>
              </a:rPr>
              <a:t> </a:t>
            </a:r>
            <a:r>
              <a:rPr lang="en-US" altLang="en-US" sz="1000">
                <a:solidFill>
                  <a:srgbClr val="7F7F7F"/>
                </a:solidFill>
                <a:latin typeface="Arial Narrow" pitchFamily="34" charset="0"/>
                <a:cs typeface="Times New Roman" pitchFamily="18" charset="0"/>
              </a:rPr>
              <a:t>that …</a:t>
            </a:r>
            <a:endParaRPr lang="en-ZA" altLang="en-US" sz="1200">
              <a:solidFill>
                <a:srgbClr val="000000"/>
              </a:solidFill>
              <a:latin typeface="Times New Roman" pitchFamily="18" charset="0"/>
              <a:cs typeface="Times New Roman" pitchFamily="18" charset="0"/>
            </a:endParaRPr>
          </a:p>
        </p:txBody>
      </p:sp>
      <p:sp>
        <p:nvSpPr>
          <p:cNvPr id="267" name="Isosceles Triangle 266"/>
          <p:cNvSpPr/>
          <p:nvPr/>
        </p:nvSpPr>
        <p:spPr>
          <a:xfrm flipV="1">
            <a:off x="478368" y="3605213"/>
            <a:ext cx="1172633" cy="215900"/>
          </a:xfrm>
          <a:prstGeom prst="triangle">
            <a:avLst/>
          </a:prstGeom>
          <a:solidFill>
            <a:srgbClr val="4F81BD"/>
          </a:solidFill>
          <a:ln w="25400" cap="flat" cmpd="sng" algn="ctr">
            <a:noFill/>
            <a:prstDash val="solid"/>
          </a:ln>
          <a:effectLst/>
        </p:spPr>
        <p:txBody>
          <a:bodyPr anchor="ctr"/>
          <a:lstStyle/>
          <a:p>
            <a:pPr>
              <a:defRPr/>
            </a:pPr>
            <a:endParaRPr lang="en-ZA">
              <a:solidFill>
                <a:prstClr val="black"/>
              </a:solidFill>
            </a:endParaRPr>
          </a:p>
        </p:txBody>
      </p:sp>
      <p:sp>
        <p:nvSpPr>
          <p:cNvPr id="245814" name="TextBox 380"/>
          <p:cNvSpPr txBox="1">
            <a:spLocks noChangeArrowheads="1"/>
          </p:cNvSpPr>
          <p:nvPr/>
        </p:nvSpPr>
        <p:spPr bwMode="auto">
          <a:xfrm>
            <a:off x="1604434" y="3592513"/>
            <a:ext cx="256116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4F81BD"/>
                </a:solidFill>
                <a:latin typeface="Arial Narrow" pitchFamily="34" charset="0"/>
                <a:cs typeface="Times New Roman" pitchFamily="18" charset="0"/>
              </a:rPr>
              <a:t>root causes </a:t>
            </a:r>
            <a:r>
              <a:rPr lang="en-US" altLang="en-US" sz="1000">
                <a:solidFill>
                  <a:srgbClr val="7F7F7F"/>
                </a:solidFill>
                <a:latin typeface="Arial Narrow" pitchFamily="34" charset="0"/>
                <a:cs typeface="Times New Roman" pitchFamily="18" charset="0"/>
              </a:rPr>
              <a:t>are addressed …</a:t>
            </a:r>
            <a:endParaRPr lang="en-ZA" altLang="en-US" sz="1200">
              <a:solidFill>
                <a:srgbClr val="000000"/>
              </a:solidFill>
              <a:latin typeface="Times New Roman" pitchFamily="18" charset="0"/>
              <a:cs typeface="Times New Roman" pitchFamily="18" charset="0"/>
            </a:endParaRPr>
          </a:p>
        </p:txBody>
      </p:sp>
      <p:sp>
        <p:nvSpPr>
          <p:cNvPr id="245815" name="TextBox 435"/>
          <p:cNvSpPr txBox="1">
            <a:spLocks noChangeArrowheads="1"/>
          </p:cNvSpPr>
          <p:nvPr/>
        </p:nvSpPr>
        <p:spPr bwMode="auto">
          <a:xfrm>
            <a:off x="332317" y="3832225"/>
            <a:ext cx="2563283"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4F81BD"/>
                </a:solidFill>
                <a:latin typeface="Arial Narrow" pitchFamily="34" charset="0"/>
                <a:cs typeface="Times New Roman" pitchFamily="18" charset="0"/>
              </a:rPr>
              <a:t>best practices </a:t>
            </a:r>
            <a:r>
              <a:rPr lang="en-US" altLang="en-US" sz="1000">
                <a:solidFill>
                  <a:srgbClr val="7F7F7F"/>
                </a:solidFill>
                <a:latin typeface="Arial Narrow" pitchFamily="34" charset="0"/>
                <a:cs typeface="Times New Roman" pitchFamily="18" charset="0"/>
              </a:rPr>
              <a:t>are maintained.</a:t>
            </a:r>
            <a:endParaRPr lang="en-ZA" altLang="en-US" sz="1200">
              <a:solidFill>
                <a:srgbClr val="000000"/>
              </a:solidFill>
              <a:latin typeface="Times New Roman" pitchFamily="18" charset="0"/>
              <a:cs typeface="Times New Roman" pitchFamily="18" charset="0"/>
            </a:endParaRPr>
          </a:p>
        </p:txBody>
      </p:sp>
      <p:sp>
        <p:nvSpPr>
          <p:cNvPr id="270" name="Isosceles Triangle 269"/>
          <p:cNvSpPr/>
          <p:nvPr/>
        </p:nvSpPr>
        <p:spPr>
          <a:xfrm flipV="1">
            <a:off x="4294718" y="3616325"/>
            <a:ext cx="1172633" cy="215900"/>
          </a:xfrm>
          <a:prstGeom prst="triangle">
            <a:avLst/>
          </a:prstGeom>
          <a:solidFill>
            <a:srgbClr val="9BBB59"/>
          </a:solidFill>
          <a:ln w="25400" cap="flat" cmpd="sng" algn="ctr">
            <a:noFill/>
            <a:prstDash val="solid"/>
          </a:ln>
          <a:effectLst/>
        </p:spPr>
        <p:txBody>
          <a:bodyPr anchor="ctr"/>
          <a:lstStyle/>
          <a:p>
            <a:pPr>
              <a:defRPr/>
            </a:pPr>
            <a:endParaRPr lang="en-ZA" dirty="0">
              <a:solidFill>
                <a:prstClr val="black"/>
              </a:solidFill>
            </a:endParaRPr>
          </a:p>
        </p:txBody>
      </p:sp>
      <p:sp>
        <p:nvSpPr>
          <p:cNvPr id="245817" name="TextBox 385"/>
          <p:cNvSpPr txBox="1">
            <a:spLocks noChangeArrowheads="1"/>
          </p:cNvSpPr>
          <p:nvPr/>
        </p:nvSpPr>
        <p:spPr bwMode="auto">
          <a:xfrm>
            <a:off x="5024967" y="3660775"/>
            <a:ext cx="280246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 the </a:t>
            </a:r>
            <a:r>
              <a:rPr lang="en-US" altLang="en-US" sz="1000" b="1">
                <a:solidFill>
                  <a:srgbClr val="77933C"/>
                </a:solidFill>
                <a:latin typeface="Arial Narrow" pitchFamily="34" charset="0"/>
                <a:cs typeface="Times New Roman" pitchFamily="18" charset="0"/>
              </a:rPr>
              <a:t>risk areas </a:t>
            </a:r>
            <a:r>
              <a:rPr lang="en-US" altLang="en-US" sz="1000">
                <a:solidFill>
                  <a:srgbClr val="7F7F7F"/>
                </a:solidFill>
                <a:latin typeface="Arial Narrow" pitchFamily="34" charset="0"/>
                <a:cs typeface="Times New Roman" pitchFamily="18" charset="0"/>
              </a:rPr>
              <a:t>and</a:t>
            </a:r>
            <a:r>
              <a:rPr lang="en-US" altLang="en-US" sz="1000" b="1">
                <a:solidFill>
                  <a:srgbClr val="7F7F7F"/>
                </a:solidFill>
                <a:latin typeface="Arial Narrow" pitchFamily="34" charset="0"/>
                <a:cs typeface="Times New Roman" pitchFamily="18" charset="0"/>
              </a:rPr>
              <a:t> </a:t>
            </a:r>
            <a:r>
              <a:rPr lang="en-US" altLang="en-US" sz="1000" b="1">
                <a:solidFill>
                  <a:srgbClr val="77933C"/>
                </a:solidFill>
                <a:latin typeface="Arial Narrow" pitchFamily="34" charset="0"/>
                <a:cs typeface="Times New Roman" pitchFamily="18" charset="0"/>
              </a:rPr>
              <a:t> </a:t>
            </a:r>
            <a:r>
              <a:rPr lang="en-US" altLang="en-US" sz="1000">
                <a:solidFill>
                  <a:srgbClr val="7F7F7F"/>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272" name="Isosceles Triangle 271"/>
          <p:cNvSpPr/>
          <p:nvPr/>
        </p:nvSpPr>
        <p:spPr>
          <a:xfrm flipV="1">
            <a:off x="7734301" y="3589338"/>
            <a:ext cx="1172633" cy="215900"/>
          </a:xfrm>
          <a:prstGeom prst="triangle">
            <a:avLst/>
          </a:prstGeom>
          <a:solidFill>
            <a:srgbClr val="C0504D"/>
          </a:solidFill>
          <a:ln w="25400" cap="flat" cmpd="sng" algn="ctr">
            <a:noFill/>
            <a:prstDash val="solid"/>
          </a:ln>
          <a:effectLst/>
        </p:spPr>
        <p:txBody>
          <a:bodyPr anchor="ctr"/>
          <a:lstStyle/>
          <a:p>
            <a:pPr>
              <a:defRPr/>
            </a:pPr>
            <a:endParaRPr lang="en-ZA">
              <a:solidFill>
                <a:prstClr val="black"/>
              </a:solidFill>
            </a:endParaRPr>
          </a:p>
        </p:txBody>
      </p:sp>
      <p:sp>
        <p:nvSpPr>
          <p:cNvPr id="245819" name="TextBox 372"/>
          <p:cNvSpPr txBox="1">
            <a:spLocks noChangeArrowheads="1"/>
          </p:cNvSpPr>
          <p:nvPr/>
        </p:nvSpPr>
        <p:spPr bwMode="auto">
          <a:xfrm>
            <a:off x="8525934" y="3586163"/>
            <a:ext cx="362161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lnSpc>
                <a:spcPts val="1000"/>
              </a:lnSpc>
              <a:spcBef>
                <a:spcPct val="0"/>
              </a:spcBef>
              <a:buFontTx/>
              <a:buNone/>
            </a:pPr>
            <a:r>
              <a:rPr lang="en-US" altLang="en-US" sz="1000">
                <a:solidFill>
                  <a:srgbClr val="7F7F7F"/>
                </a:solidFill>
                <a:latin typeface="Arial Narrow" pitchFamily="34" charset="0"/>
                <a:cs typeface="Times New Roman" pitchFamily="18" charset="0"/>
              </a:rPr>
              <a:t>… attention is given to the </a:t>
            </a:r>
            <a:r>
              <a:rPr lang="en-US" altLang="en-US" sz="1000" b="1">
                <a:solidFill>
                  <a:srgbClr val="C0504D"/>
                </a:solidFill>
                <a:latin typeface="Arial Narrow" pitchFamily="34" charset="0"/>
                <a:cs typeface="Times New Roman" pitchFamily="18" charset="0"/>
              </a:rPr>
              <a:t>key controls </a:t>
            </a:r>
            <a:r>
              <a:rPr lang="en-US" altLang="en-US" sz="1000">
                <a:solidFill>
                  <a:srgbClr val="7F7F7F"/>
                </a:solidFill>
                <a:latin typeface="Arial Narrow" pitchFamily="34" charset="0"/>
                <a:cs typeface="Times New Roman" pitchFamily="18" charset="0"/>
              </a:rPr>
              <a:t>and</a:t>
            </a:r>
            <a:r>
              <a:rPr lang="en-US" altLang="en-US" sz="1000" b="1">
                <a:solidFill>
                  <a:srgbClr val="77933C"/>
                </a:solidFill>
                <a:latin typeface="Arial Narrow" pitchFamily="34" charset="0"/>
                <a:cs typeface="Times New Roman" pitchFamily="18" charset="0"/>
              </a:rPr>
              <a:t> </a:t>
            </a:r>
            <a:r>
              <a:rPr lang="en-US" altLang="en-US" sz="1000">
                <a:solidFill>
                  <a:srgbClr val="4F81BD"/>
                </a:solidFill>
                <a:latin typeface="Arial Narrow" pitchFamily="34" charset="0"/>
                <a:cs typeface="Times New Roman" pitchFamily="18" charset="0"/>
              </a:rPr>
              <a:t>…</a:t>
            </a:r>
            <a:endParaRPr lang="en-ZA" altLang="en-US" sz="1200">
              <a:solidFill>
                <a:srgbClr val="000000"/>
              </a:solidFill>
              <a:latin typeface="Times New Roman" pitchFamily="18" charset="0"/>
              <a:cs typeface="Times New Roman" pitchFamily="18" charset="0"/>
            </a:endParaRPr>
          </a:p>
        </p:txBody>
      </p:sp>
      <p:sp>
        <p:nvSpPr>
          <p:cNvPr id="1131" name="TextBox 1130"/>
          <p:cNvSpPr txBox="1"/>
          <p:nvPr/>
        </p:nvSpPr>
        <p:spPr>
          <a:xfrm>
            <a:off x="4747684" y="3649663"/>
            <a:ext cx="370416" cy="231775"/>
          </a:xfrm>
          <a:prstGeom prst="rect">
            <a:avLst/>
          </a:prstGeom>
          <a:noFill/>
        </p:spPr>
        <p:txBody>
          <a:bodyPr>
            <a:spAutoFit/>
          </a:bodyPr>
          <a:lstStyle/>
          <a:p>
            <a:pPr>
              <a:defRPr/>
            </a:pPr>
            <a:r>
              <a:rPr lang="en-ZA" sz="900" dirty="0">
                <a:solidFill>
                  <a:prstClr val="black"/>
                </a:solidFill>
                <a:cs typeface="Arial" panose="020B0604020202020204" pitchFamily="34" charset="0"/>
              </a:rPr>
              <a:t>4</a:t>
            </a:r>
          </a:p>
        </p:txBody>
      </p:sp>
      <p:sp>
        <p:nvSpPr>
          <p:cNvPr id="1136" name="TextBox 1135"/>
          <p:cNvSpPr txBox="1"/>
          <p:nvPr/>
        </p:nvSpPr>
        <p:spPr>
          <a:xfrm>
            <a:off x="897467" y="3600451"/>
            <a:ext cx="313267" cy="246063"/>
          </a:xfrm>
          <a:prstGeom prst="rect">
            <a:avLst/>
          </a:prstGeom>
          <a:noFill/>
        </p:spPr>
        <p:txBody>
          <a:bodyPr>
            <a:spAutoFit/>
          </a:bodyPr>
          <a:lstStyle/>
          <a:p>
            <a:pPr>
              <a:defRPr/>
            </a:pPr>
            <a:r>
              <a:rPr lang="en-ZA" sz="1000" dirty="0">
                <a:solidFill>
                  <a:prstClr val="white"/>
                </a:solidFill>
                <a:cs typeface="Arial" panose="020B0604020202020204" pitchFamily="34" charset="0"/>
              </a:rPr>
              <a:t>5</a:t>
            </a:r>
          </a:p>
        </p:txBody>
      </p:sp>
      <p:sp>
        <p:nvSpPr>
          <p:cNvPr id="276" name="TextBox 275"/>
          <p:cNvSpPr txBox="1"/>
          <p:nvPr/>
        </p:nvSpPr>
        <p:spPr>
          <a:xfrm>
            <a:off x="8187266" y="3532188"/>
            <a:ext cx="313267" cy="247650"/>
          </a:xfrm>
          <a:prstGeom prst="rect">
            <a:avLst/>
          </a:prstGeom>
          <a:noFill/>
        </p:spPr>
        <p:txBody>
          <a:bodyPr>
            <a:spAutoFit/>
          </a:bodyPr>
          <a:lstStyle/>
          <a:p>
            <a:pPr>
              <a:defRPr/>
            </a:pPr>
            <a:r>
              <a:rPr lang="en-ZA" sz="1000" dirty="0">
                <a:solidFill>
                  <a:prstClr val="white"/>
                </a:solidFill>
                <a:cs typeface="Arial" panose="020B0604020202020204" pitchFamily="34" charset="0"/>
              </a:rPr>
              <a:t>3</a:t>
            </a:r>
          </a:p>
        </p:txBody>
      </p:sp>
      <p:sp>
        <p:nvSpPr>
          <p:cNvPr id="1137" name="Rectangle 1136"/>
          <p:cNvSpPr/>
          <p:nvPr/>
        </p:nvSpPr>
        <p:spPr>
          <a:xfrm>
            <a:off x="1039285" y="563563"/>
            <a:ext cx="8022902" cy="584775"/>
          </a:xfrm>
          <a:prstGeom prst="rect">
            <a:avLst/>
          </a:prstGeom>
        </p:spPr>
        <p:txBody>
          <a:bodyPr wrap="none">
            <a:spAutoFit/>
          </a:bodyPr>
          <a:lstStyle/>
          <a:p>
            <a:pPr>
              <a:defRPr/>
            </a:pPr>
            <a:r>
              <a:rPr lang="en-ZA" sz="3200" b="1" dirty="0">
                <a:solidFill>
                  <a:prstClr val="black"/>
                </a:solidFill>
              </a:rPr>
              <a:t>PICTORIAL SUMMARY OF THE AUDIT RESULTS </a:t>
            </a:r>
          </a:p>
        </p:txBody>
      </p:sp>
      <p:sp>
        <p:nvSpPr>
          <p:cNvPr id="278" name="TextBox 277"/>
          <p:cNvSpPr txBox="1"/>
          <p:nvPr/>
        </p:nvSpPr>
        <p:spPr>
          <a:xfrm>
            <a:off x="11072285" y="304801"/>
            <a:ext cx="514350" cy="277813"/>
          </a:xfrm>
          <a:prstGeom prst="rect">
            <a:avLst/>
          </a:prstGeom>
          <a:solidFill>
            <a:schemeClr val="accent2"/>
          </a:solidFill>
        </p:spPr>
        <p:txBody>
          <a:bodyPr wrap="square">
            <a:spAutoFit/>
          </a:bodyPr>
          <a:lstStyle/>
          <a:p>
            <a:pPr>
              <a:defRPr/>
            </a:pPr>
            <a:r>
              <a:rPr lang="en-ZA" sz="1200" dirty="0">
                <a:solidFill>
                  <a:prstClr val="black"/>
                </a:solidFill>
              </a:rPr>
              <a:t>21</a:t>
            </a:r>
          </a:p>
        </p:txBody>
      </p:sp>
      <p:sp>
        <p:nvSpPr>
          <p:cNvPr id="275" name="Rectangle 172"/>
          <p:cNvSpPr>
            <a:spLocks noChangeArrowheads="1"/>
          </p:cNvSpPr>
          <p:nvPr/>
        </p:nvSpPr>
        <p:spPr bwMode="auto">
          <a:xfrm>
            <a:off x="1401233" y="3027363"/>
            <a:ext cx="32380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700" b="1" dirty="0">
                <a:solidFill>
                  <a:srgbClr val="1E497D"/>
                </a:solidFill>
              </a:rPr>
              <a:t>2017/18</a:t>
            </a:r>
            <a:endParaRPr lang="en-US" altLang="en-US" dirty="0">
              <a:solidFill>
                <a:prstClr val="black"/>
              </a:solidFill>
            </a:endParaRPr>
          </a:p>
        </p:txBody>
      </p:sp>
      <p:sp>
        <p:nvSpPr>
          <p:cNvPr id="277" name="Rectangle 172"/>
          <p:cNvSpPr>
            <a:spLocks noChangeArrowheads="1"/>
          </p:cNvSpPr>
          <p:nvPr/>
        </p:nvSpPr>
        <p:spPr bwMode="auto">
          <a:xfrm>
            <a:off x="2211917" y="3022600"/>
            <a:ext cx="323807"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700" b="1" dirty="0">
                <a:solidFill>
                  <a:srgbClr val="1E497D"/>
                </a:solidFill>
              </a:rPr>
              <a:t>2018/19</a:t>
            </a:r>
            <a:endParaRPr lang="en-US" altLang="en-US" dirty="0">
              <a:solidFill>
                <a:prstClr val="black"/>
              </a:solidFill>
            </a:endParaRPr>
          </a:p>
        </p:txBody>
      </p:sp>
      <p:sp>
        <p:nvSpPr>
          <p:cNvPr id="279" name="Rectangle 70"/>
          <p:cNvSpPr>
            <a:spLocks noChangeArrowheads="1"/>
          </p:cNvSpPr>
          <p:nvPr/>
        </p:nvSpPr>
        <p:spPr bwMode="auto">
          <a:xfrm>
            <a:off x="7698318" y="1354138"/>
            <a:ext cx="1276349"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defRPr/>
            </a:pPr>
            <a:r>
              <a:rPr lang="en-US" altLang="en-US" sz="900" dirty="0">
                <a:solidFill>
                  <a:srgbClr val="1E497D"/>
                </a:solidFill>
              </a:rPr>
              <a:t>Assurance levels</a:t>
            </a:r>
            <a:endParaRPr lang="en-US" altLang="en-US" dirty="0">
              <a:solidFill>
                <a:prstClr val="black"/>
              </a:solidFill>
            </a:endParaRPr>
          </a:p>
        </p:txBody>
      </p:sp>
      <p:sp>
        <p:nvSpPr>
          <p:cNvPr id="285" name="Left-Right Arrow 284"/>
          <p:cNvSpPr>
            <a:spLocks noChangeArrowheads="1"/>
          </p:cNvSpPr>
          <p:nvPr/>
        </p:nvSpPr>
        <p:spPr bwMode="auto">
          <a:xfrm>
            <a:off x="7782985" y="4889501"/>
            <a:ext cx="179916"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86" name="Left-Right Arrow 285"/>
          <p:cNvSpPr>
            <a:spLocks noChangeArrowheads="1"/>
          </p:cNvSpPr>
          <p:nvPr/>
        </p:nvSpPr>
        <p:spPr bwMode="auto">
          <a:xfrm>
            <a:off x="9834034" y="4960939"/>
            <a:ext cx="179917" cy="92075"/>
          </a:xfrm>
          <a:prstGeom prst="leftRightArrow">
            <a:avLst>
              <a:gd name="adj1" fmla="val 50000"/>
              <a:gd name="adj2" fmla="val 31273"/>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87" name="Right Arrow 286"/>
          <p:cNvSpPr>
            <a:spLocks noChangeArrowheads="1"/>
          </p:cNvSpPr>
          <p:nvPr/>
        </p:nvSpPr>
        <p:spPr bwMode="auto">
          <a:xfrm rot="5400000">
            <a:off x="9861816" y="4574383"/>
            <a:ext cx="103187" cy="146049"/>
          </a:xfrm>
          <a:prstGeom prst="rightArrow">
            <a:avLst>
              <a:gd name="adj1" fmla="val 50000"/>
              <a:gd name="adj2" fmla="val 34400"/>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sp>
        <p:nvSpPr>
          <p:cNvPr id="288" name="Right Arrow 287"/>
          <p:cNvSpPr>
            <a:spLocks noChangeArrowheads="1"/>
          </p:cNvSpPr>
          <p:nvPr/>
        </p:nvSpPr>
        <p:spPr bwMode="auto">
          <a:xfrm rot="5400000">
            <a:off x="7826376" y="5846764"/>
            <a:ext cx="101600" cy="146049"/>
          </a:xfrm>
          <a:prstGeom prst="rightArrow">
            <a:avLst>
              <a:gd name="adj1" fmla="val 50000"/>
              <a:gd name="adj2" fmla="val 34400"/>
            </a:avLst>
          </a:prstGeom>
          <a:solidFill>
            <a:srgbClr val="0099FF"/>
          </a:solidFill>
          <a:ln w="9525">
            <a:solidFill>
              <a:srgbClr val="000000"/>
            </a:solidFill>
            <a:miter lim="800000"/>
            <a:headEnd/>
            <a:tailEnd/>
          </a:ln>
        </p:spPr>
        <p:txBody>
          <a:bodyPr upright="1"/>
          <a:lstStyle/>
          <a:p>
            <a:pPr>
              <a:defRPr/>
            </a:pPr>
            <a:endParaRPr lang="en-ZA">
              <a:solidFill>
                <a:prstClr val="black"/>
              </a:solidFill>
            </a:endParaRPr>
          </a:p>
        </p:txBody>
      </p:sp>
      <p:pic>
        <p:nvPicPr>
          <p:cNvPr id="245832" name="Picture 2"/>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7675034" y="4097339"/>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3" name="Picture 2"/>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0022418" y="416877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4"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1345334" y="4197351"/>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5"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946401" y="4979989"/>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6"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3989918" y="4951414"/>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7"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2956985" y="5948364"/>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8"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057651" y="597852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39"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5080001" y="597852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40" name="Picture 4"/>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5084233" y="4935539"/>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857289"/>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9D20C981-92EE-456E-9102-5D88D1033AC0}" type="slidenum">
              <a:rPr lang="en-US" altLang="en-US" sz="1200" smtClean="0">
                <a:solidFill>
                  <a:srgbClr val="898989"/>
                </a:solidFill>
              </a:rPr>
              <a:pPr>
                <a:spcBef>
                  <a:spcPct val="0"/>
                </a:spcBef>
                <a:buFontTx/>
                <a:buNone/>
              </a:pPr>
              <a:t>22</a:t>
            </a:fld>
            <a:endParaRPr lang="en-US" altLang="en-US" sz="1200">
              <a:solidFill>
                <a:srgbClr val="898989"/>
              </a:solidFill>
            </a:endParaRPr>
          </a:p>
        </p:txBody>
      </p:sp>
      <p:sp>
        <p:nvSpPr>
          <p:cNvPr id="5" name="Rectangle 4"/>
          <p:cNvSpPr/>
          <p:nvPr/>
        </p:nvSpPr>
        <p:spPr>
          <a:xfrm>
            <a:off x="2136503" y="1882722"/>
            <a:ext cx="8360228" cy="4401205"/>
          </a:xfrm>
          <a:prstGeom prst="rect">
            <a:avLst/>
          </a:prstGeom>
          <a:noFill/>
        </p:spPr>
        <p:txBody>
          <a:bodyPr>
            <a:spAutoFit/>
          </a:bodyPr>
          <a:lstStyle/>
          <a:p>
            <a:pPr algn="ctr">
              <a:defRPr/>
            </a:pPr>
            <a:r>
              <a:rPr lang="en-ZA" sz="4000" b="1" dirty="0">
                <a:ln w="1905"/>
                <a:solidFill>
                  <a:srgbClr val="00B0F0"/>
                </a:solidFill>
                <a:effectLst>
                  <a:innerShdw blurRad="69850" dist="43180" dir="5400000">
                    <a:srgbClr val="000000">
                      <a:alpha val="65000"/>
                    </a:srgbClr>
                  </a:innerShdw>
                </a:effectLst>
              </a:rPr>
              <a:t>COMPARISION</a:t>
            </a:r>
          </a:p>
          <a:p>
            <a:pPr algn="ctr">
              <a:defRPr/>
            </a:pPr>
            <a:endParaRPr lang="en-ZA" sz="4000" b="1" dirty="0">
              <a:ln w="1905"/>
              <a:solidFill>
                <a:srgbClr val="00B0F0"/>
              </a:solidFill>
              <a:effectLst>
                <a:innerShdw blurRad="69850" dist="43180" dir="5400000">
                  <a:srgbClr val="000000">
                    <a:alpha val="65000"/>
                  </a:srgbClr>
                </a:innerShdw>
              </a:effectLst>
            </a:endParaRPr>
          </a:p>
          <a:p>
            <a:pPr algn="ctr">
              <a:defRPr/>
            </a:pPr>
            <a:r>
              <a:rPr lang="en-ZA" sz="4000" b="1" dirty="0">
                <a:ln w="1905"/>
                <a:solidFill>
                  <a:srgbClr val="00B0F0"/>
                </a:solidFill>
                <a:effectLst>
                  <a:innerShdw blurRad="69850" dist="43180" dir="5400000">
                    <a:srgbClr val="000000">
                      <a:alpha val="65000"/>
                    </a:srgbClr>
                  </a:innerShdw>
                </a:effectLst>
              </a:rPr>
              <a:t>2017/2018 </a:t>
            </a:r>
          </a:p>
          <a:p>
            <a:pPr algn="ctr">
              <a:defRPr/>
            </a:pPr>
            <a:r>
              <a:rPr lang="en-ZA" sz="4000" b="1" dirty="0">
                <a:ln w="1905"/>
                <a:solidFill>
                  <a:srgbClr val="00B0F0"/>
                </a:solidFill>
                <a:effectLst>
                  <a:innerShdw blurRad="69850" dist="43180" dir="5400000">
                    <a:srgbClr val="000000">
                      <a:alpha val="65000"/>
                    </a:srgbClr>
                  </a:innerShdw>
                </a:effectLst>
              </a:rPr>
              <a:t>&amp; </a:t>
            </a:r>
          </a:p>
          <a:p>
            <a:pPr algn="ctr">
              <a:defRPr/>
            </a:pPr>
            <a:r>
              <a:rPr lang="en-ZA" sz="4000" b="1" dirty="0">
                <a:ln w="1905"/>
                <a:solidFill>
                  <a:srgbClr val="00B0F0"/>
                </a:solidFill>
                <a:effectLst>
                  <a:innerShdw blurRad="69850" dist="43180" dir="5400000">
                    <a:srgbClr val="000000">
                      <a:alpha val="65000"/>
                    </a:srgbClr>
                  </a:innerShdw>
                </a:effectLst>
              </a:rPr>
              <a:t>2018/2019</a:t>
            </a:r>
          </a:p>
          <a:p>
            <a:pPr algn="ctr">
              <a:defRPr/>
            </a:pPr>
            <a:endParaRPr lang="en-ZA" sz="4000" b="1" dirty="0">
              <a:ln w="1905"/>
              <a:solidFill>
                <a:srgbClr val="00B0F0"/>
              </a:solidFill>
              <a:effectLst>
                <a:innerShdw blurRad="69850" dist="43180" dir="5400000">
                  <a:srgbClr val="000000">
                    <a:alpha val="65000"/>
                  </a:srgbClr>
                </a:innerShdw>
              </a:effectLst>
            </a:endParaRPr>
          </a:p>
          <a:p>
            <a:pPr algn="ctr">
              <a:defRPr/>
            </a:pP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22</a:t>
            </a:r>
          </a:p>
        </p:txBody>
      </p:sp>
    </p:spTree>
    <p:extLst>
      <p:ext uri="{BB962C8B-B14F-4D97-AF65-F5344CB8AC3E}">
        <p14:creationId xmlns:p14="http://schemas.microsoft.com/office/powerpoint/2010/main" val="4152764549"/>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1955F125-4C7B-43DC-882B-FE9D0636CBEC}"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sp>
        <p:nvSpPr>
          <p:cNvPr id="5" name="Rounded Rectangle 4"/>
          <p:cNvSpPr/>
          <p:nvPr/>
        </p:nvSpPr>
        <p:spPr>
          <a:xfrm>
            <a:off x="609600" y="1728789"/>
            <a:ext cx="2971800" cy="61753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00" b="1" dirty="0">
              <a:solidFill>
                <a:prstClr val="black"/>
              </a:solidFill>
              <a:ea typeface="Open Sans" pitchFamily="34" charset="0"/>
              <a:cs typeface="Open Sans" pitchFamily="34" charset="0"/>
            </a:endParaRPr>
          </a:p>
          <a:p>
            <a:pPr algn="ctr">
              <a:defRPr/>
            </a:pPr>
            <a:r>
              <a:rPr lang="en-US" sz="900" b="1" dirty="0">
                <a:solidFill>
                  <a:prstClr val="black"/>
                </a:solidFill>
                <a:ea typeface="Open Sans" pitchFamily="34" charset="0"/>
                <a:cs typeface="Open Sans" pitchFamily="34" charset="0"/>
              </a:rPr>
              <a:t>Senior Management</a:t>
            </a:r>
          </a:p>
          <a:p>
            <a:pPr algn="ctr">
              <a:defRPr/>
            </a:pPr>
            <a:endParaRPr lang="en-US" sz="1000" b="1" dirty="0">
              <a:solidFill>
                <a:prstClr val="black"/>
              </a:solidFill>
              <a:ea typeface="Open Sans" pitchFamily="34" charset="0"/>
              <a:cs typeface="Open Sans" pitchFamily="34" charset="0"/>
            </a:endParaRPr>
          </a:p>
          <a:p>
            <a:pPr algn="ctr">
              <a:defRPr/>
            </a:pPr>
            <a:r>
              <a:rPr lang="en-US" sz="1000" b="1" dirty="0">
                <a:solidFill>
                  <a:prstClr val="black"/>
                </a:solidFill>
                <a:ea typeface="Open Sans" pitchFamily="34" charset="0"/>
                <a:cs typeface="Open Sans" pitchFamily="34" charset="0"/>
              </a:rPr>
              <a:t> </a:t>
            </a:r>
          </a:p>
        </p:txBody>
      </p:sp>
      <p:sp>
        <p:nvSpPr>
          <p:cNvPr id="6" name="Rounded Rectangle 5"/>
          <p:cNvSpPr/>
          <p:nvPr/>
        </p:nvSpPr>
        <p:spPr>
          <a:xfrm>
            <a:off x="529167" y="2690813"/>
            <a:ext cx="2971800" cy="639762"/>
          </a:xfrm>
          <a:prstGeom prst="roundRect">
            <a:avLst>
              <a:gd name="adj"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n-US" sz="900" b="1" kern="0" dirty="0">
                <a:solidFill>
                  <a:prstClr val="black"/>
                </a:solidFill>
                <a:ea typeface="Open Sans" pitchFamily="34" charset="0"/>
                <a:cs typeface="Open Sans" pitchFamily="34" charset="0"/>
              </a:rPr>
              <a:t>Quality of submitted financial statement </a:t>
            </a:r>
          </a:p>
        </p:txBody>
      </p:sp>
      <p:sp>
        <p:nvSpPr>
          <p:cNvPr id="7" name="Rounded Rectangle 6"/>
          <p:cNvSpPr/>
          <p:nvPr/>
        </p:nvSpPr>
        <p:spPr>
          <a:xfrm>
            <a:off x="529167" y="3792539"/>
            <a:ext cx="2971800" cy="70008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900" b="1" kern="0" dirty="0">
                <a:solidFill>
                  <a:prstClr val="black"/>
                </a:solidFill>
                <a:ea typeface="Open Sans" pitchFamily="34" charset="0"/>
                <a:cs typeface="Open Sans" pitchFamily="34" charset="0"/>
              </a:rPr>
              <a:t>Quality of submitted performance information </a:t>
            </a:r>
          </a:p>
        </p:txBody>
      </p:sp>
      <p:sp>
        <p:nvSpPr>
          <p:cNvPr id="8" name="Rounded Rectangle 7"/>
          <p:cNvSpPr/>
          <p:nvPr/>
        </p:nvSpPr>
        <p:spPr>
          <a:xfrm>
            <a:off x="529167" y="5656264"/>
            <a:ext cx="2971800" cy="700087"/>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a:defRPr/>
            </a:pPr>
            <a:r>
              <a:rPr lang="en-US" sz="900" b="1" kern="0" dirty="0">
                <a:solidFill>
                  <a:prstClr val="black"/>
                </a:solidFill>
                <a:ea typeface="Open Sans" pitchFamily="34" charset="0"/>
                <a:cs typeface="Open Sans" pitchFamily="34" charset="0"/>
              </a:rPr>
              <a:t>Oversight responsibility </a:t>
            </a:r>
          </a:p>
        </p:txBody>
      </p:sp>
      <p:sp>
        <p:nvSpPr>
          <p:cNvPr id="9" name="Oval 8"/>
          <p:cNvSpPr/>
          <p:nvPr/>
        </p:nvSpPr>
        <p:spPr>
          <a:xfrm>
            <a:off x="5012267" y="2425700"/>
            <a:ext cx="1998133" cy="2503488"/>
          </a:xfrm>
          <a:prstGeom prst="ellipse">
            <a:avLst/>
          </a:prstGeom>
          <a:solidFill>
            <a:srgbClr val="C00000"/>
          </a:solidFill>
          <a:ln w="12700" cap="flat" cmpd="sng" algn="ctr">
            <a:noFill/>
            <a:prstDash val="solid"/>
            <a:miter lim="800000"/>
          </a:ln>
          <a:effectLst>
            <a:outerShdw blurRad="50800" dist="38100" dir="2700000" algn="tl" rotWithShape="0">
              <a:prstClr val="black">
                <a:alpha val="40000"/>
              </a:prstClr>
            </a:outerShdw>
          </a:effectLst>
        </p:spPr>
        <p:txBody>
          <a:bodyPr anchor="ctr"/>
          <a:lstStyle/>
          <a:p>
            <a:pPr algn="ctr">
              <a:defRPr/>
            </a:pPr>
            <a:r>
              <a:rPr lang="en-US" sz="1200" b="1" kern="0" dirty="0">
                <a:solidFill>
                  <a:prstClr val="white"/>
                </a:solidFill>
              </a:rPr>
              <a:t>Comparison</a:t>
            </a:r>
          </a:p>
          <a:p>
            <a:pPr algn="ctr">
              <a:defRPr/>
            </a:pPr>
            <a:r>
              <a:rPr lang="en-US" sz="1200" b="1" kern="0" dirty="0">
                <a:solidFill>
                  <a:prstClr val="white"/>
                </a:solidFill>
              </a:rPr>
              <a:t> </a:t>
            </a:r>
          </a:p>
          <a:p>
            <a:pPr algn="ctr">
              <a:defRPr/>
            </a:pPr>
            <a:r>
              <a:rPr lang="en-US" sz="1200" b="1" kern="0" dirty="0">
                <a:solidFill>
                  <a:prstClr val="white"/>
                </a:solidFill>
              </a:rPr>
              <a:t>2017/2018</a:t>
            </a:r>
          </a:p>
          <a:p>
            <a:pPr algn="ctr">
              <a:defRPr/>
            </a:pPr>
            <a:endParaRPr lang="en-US" sz="1200" b="1" kern="0" dirty="0">
              <a:solidFill>
                <a:prstClr val="white"/>
              </a:solidFill>
            </a:endParaRPr>
          </a:p>
          <a:p>
            <a:pPr algn="ctr">
              <a:defRPr/>
            </a:pPr>
            <a:r>
              <a:rPr lang="en-US" sz="1200" b="1" kern="0" dirty="0">
                <a:solidFill>
                  <a:prstClr val="white"/>
                </a:solidFill>
              </a:rPr>
              <a:t>&amp; </a:t>
            </a:r>
          </a:p>
          <a:p>
            <a:pPr algn="ctr">
              <a:defRPr/>
            </a:pPr>
            <a:endParaRPr lang="en-US" sz="1200" b="1" kern="0" dirty="0">
              <a:solidFill>
                <a:prstClr val="white"/>
              </a:solidFill>
            </a:endParaRPr>
          </a:p>
          <a:p>
            <a:pPr algn="ctr">
              <a:defRPr/>
            </a:pPr>
            <a:r>
              <a:rPr lang="en-US" sz="1200" b="1" kern="0" dirty="0">
                <a:solidFill>
                  <a:prstClr val="white"/>
                </a:solidFill>
              </a:rPr>
              <a:t>2018/2019</a:t>
            </a:r>
          </a:p>
        </p:txBody>
      </p:sp>
      <p:sp>
        <p:nvSpPr>
          <p:cNvPr id="10" name="Rounded Rectangle 9"/>
          <p:cNvSpPr/>
          <p:nvPr/>
        </p:nvSpPr>
        <p:spPr>
          <a:xfrm>
            <a:off x="8394700" y="1793876"/>
            <a:ext cx="3344333" cy="722313"/>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900" b="1" kern="0" dirty="0">
                <a:solidFill>
                  <a:prstClr val="black"/>
                </a:solidFill>
                <a:ea typeface="Open Sans" pitchFamily="34" charset="0"/>
                <a:cs typeface="Open Sans" pitchFamily="34" charset="0"/>
              </a:rPr>
              <a:t>Audit action plans</a:t>
            </a:r>
          </a:p>
          <a:p>
            <a:pPr algn="ctr">
              <a:defRPr/>
            </a:pPr>
            <a:r>
              <a:rPr lang="en-US" sz="900" b="1" kern="0" dirty="0">
                <a:solidFill>
                  <a:prstClr val="black"/>
                </a:solidFill>
                <a:ea typeface="Open Sans" pitchFamily="34" charset="0"/>
                <a:cs typeface="Open Sans" pitchFamily="34" charset="0"/>
              </a:rPr>
              <a:t> </a:t>
            </a:r>
          </a:p>
        </p:txBody>
      </p:sp>
      <p:sp>
        <p:nvSpPr>
          <p:cNvPr id="13" name="Rounded Rectangle 12"/>
          <p:cNvSpPr/>
          <p:nvPr/>
        </p:nvSpPr>
        <p:spPr>
          <a:xfrm>
            <a:off x="8394701" y="2914651"/>
            <a:ext cx="3314700" cy="665163"/>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a:defRPr/>
            </a:pPr>
            <a:r>
              <a:rPr lang="en-US" sz="900" b="1" kern="0" dirty="0">
                <a:solidFill>
                  <a:prstClr val="black"/>
                </a:solidFill>
                <a:ea typeface="Open Sans" pitchFamily="34" charset="0"/>
                <a:cs typeface="Open Sans" pitchFamily="34" charset="0"/>
              </a:rPr>
              <a:t>IT Governance </a:t>
            </a:r>
          </a:p>
        </p:txBody>
      </p:sp>
      <p:cxnSp>
        <p:nvCxnSpPr>
          <p:cNvPr id="21" name="Straight Arrow Connector 20"/>
          <p:cNvCxnSpPr/>
          <p:nvPr/>
        </p:nvCxnSpPr>
        <p:spPr>
          <a:xfrm flipH="1">
            <a:off x="3683001" y="4103688"/>
            <a:ext cx="90381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flipH="1">
            <a:off x="3748618" y="3065463"/>
            <a:ext cx="81914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p:cNvCxnSpPr/>
          <p:nvPr/>
        </p:nvCxnSpPr>
        <p:spPr>
          <a:xfrm flipH="1">
            <a:off x="3788834" y="5864225"/>
            <a:ext cx="7789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4" name="Rounded Rectangle 53"/>
          <p:cNvSpPr/>
          <p:nvPr/>
        </p:nvSpPr>
        <p:spPr>
          <a:xfrm>
            <a:off x="529167" y="4795838"/>
            <a:ext cx="2971800" cy="703262"/>
          </a:xfrm>
          <a:prstGeom prst="roundRect">
            <a:avLst>
              <a:gd name="adj"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lstStyle/>
          <a:p>
            <a:pPr algn="ctr">
              <a:defRPr/>
            </a:pPr>
            <a:r>
              <a:rPr lang="en-US" sz="900" b="1" kern="0" dirty="0">
                <a:solidFill>
                  <a:prstClr val="black"/>
                </a:solidFill>
                <a:ea typeface="Open Sans" pitchFamily="34" charset="0"/>
                <a:cs typeface="Open Sans" pitchFamily="34" charset="0"/>
              </a:rPr>
              <a:t>Supply chain management</a:t>
            </a:r>
          </a:p>
          <a:p>
            <a:pPr algn="ctr">
              <a:defRPr/>
            </a:pPr>
            <a:endParaRPr lang="en-US" sz="900" b="1" kern="0" dirty="0">
              <a:solidFill>
                <a:prstClr val="black"/>
              </a:solidFill>
              <a:ea typeface="Open Sans" pitchFamily="34" charset="0"/>
              <a:cs typeface="Open Sans" pitchFamily="34" charset="0"/>
            </a:endParaRPr>
          </a:p>
          <a:p>
            <a:pPr algn="ctr">
              <a:defRPr/>
            </a:pPr>
            <a:r>
              <a:rPr lang="en-US" sz="900" b="1" kern="0" dirty="0">
                <a:solidFill>
                  <a:prstClr val="black"/>
                </a:solidFill>
                <a:ea typeface="Open Sans" pitchFamily="34" charset="0"/>
                <a:cs typeface="Open Sans" pitchFamily="34" charset="0"/>
              </a:rPr>
              <a:t> </a:t>
            </a:r>
          </a:p>
        </p:txBody>
      </p:sp>
      <p:cxnSp>
        <p:nvCxnSpPr>
          <p:cNvPr id="58" name="Straight Arrow Connector 57"/>
          <p:cNvCxnSpPr/>
          <p:nvPr/>
        </p:nvCxnSpPr>
        <p:spPr>
          <a:xfrm flipH="1">
            <a:off x="3807884" y="5003800"/>
            <a:ext cx="77893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59" name="Straight Arrow Connector 58"/>
          <p:cNvCxnSpPr/>
          <p:nvPr/>
        </p:nvCxnSpPr>
        <p:spPr>
          <a:xfrm flipH="1">
            <a:off x="3748618" y="2005013"/>
            <a:ext cx="819149"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flipH="1">
            <a:off x="4567767" y="2005013"/>
            <a:ext cx="19051" cy="3859212"/>
          </a:xfrm>
          <a:prstGeom prst="line">
            <a:avLst/>
          </a:prstGeom>
        </p:spPr>
        <p:style>
          <a:lnRef idx="2">
            <a:schemeClr val="accent1"/>
          </a:lnRef>
          <a:fillRef idx="0">
            <a:schemeClr val="accent1"/>
          </a:fillRef>
          <a:effectRef idx="1">
            <a:schemeClr val="accent1"/>
          </a:effectRef>
          <a:fontRef idx="minor">
            <a:schemeClr val="tx1"/>
          </a:fontRef>
        </p:style>
      </p:cxnSp>
      <p:sp>
        <p:nvSpPr>
          <p:cNvPr id="62" name="Rounded Rectangle 61"/>
          <p:cNvSpPr/>
          <p:nvPr/>
        </p:nvSpPr>
        <p:spPr>
          <a:xfrm>
            <a:off x="8394701" y="3857625"/>
            <a:ext cx="3314700" cy="706438"/>
          </a:xfrm>
          <a:prstGeom prst="roundRect">
            <a:avLst>
              <a:gd name="adj" fmla="val 50000"/>
            </a:avLst>
          </a:prstGeom>
          <a:ln/>
        </p:spPr>
        <p:style>
          <a:lnRef idx="2">
            <a:schemeClr val="accent2"/>
          </a:lnRef>
          <a:fillRef idx="1">
            <a:schemeClr val="lt1"/>
          </a:fillRef>
          <a:effectRef idx="0">
            <a:schemeClr val="accent2"/>
          </a:effectRef>
          <a:fontRef idx="minor">
            <a:schemeClr val="dk1"/>
          </a:fontRef>
        </p:style>
        <p:txBody>
          <a:bodyPr/>
          <a:lstStyle/>
          <a:p>
            <a:pPr algn="ctr">
              <a:defRPr/>
            </a:pPr>
            <a:r>
              <a:rPr lang="en-US" sz="900" b="1" kern="0" dirty="0">
                <a:solidFill>
                  <a:prstClr val="black"/>
                </a:solidFill>
                <a:ea typeface="Open Sans" pitchFamily="34" charset="0"/>
                <a:cs typeface="Open Sans" pitchFamily="34" charset="0"/>
              </a:rPr>
              <a:t>Proper record keeping </a:t>
            </a:r>
          </a:p>
        </p:txBody>
      </p:sp>
      <p:sp>
        <p:nvSpPr>
          <p:cNvPr id="63" name="Rounded Rectangle 62"/>
          <p:cNvSpPr/>
          <p:nvPr/>
        </p:nvSpPr>
        <p:spPr>
          <a:xfrm>
            <a:off x="8614833" y="4795838"/>
            <a:ext cx="2971800" cy="703262"/>
          </a:xfrm>
          <a:prstGeom prst="roundRect">
            <a:avLst>
              <a:gd name="adj" fmla="val 50000"/>
            </a:avLst>
          </a:prstGeom>
          <a:ln/>
        </p:spPr>
        <p:style>
          <a:lnRef idx="2">
            <a:schemeClr val="accent1"/>
          </a:lnRef>
          <a:fillRef idx="1">
            <a:schemeClr val="lt1"/>
          </a:fillRef>
          <a:effectRef idx="0">
            <a:schemeClr val="accent1"/>
          </a:effectRef>
          <a:fontRef idx="minor">
            <a:schemeClr val="dk1"/>
          </a:fontRef>
        </p:style>
        <p:txBody>
          <a:bodyPr/>
          <a:lstStyle/>
          <a:p>
            <a:pPr algn="ctr">
              <a:defRPr/>
            </a:pPr>
            <a:r>
              <a:rPr lang="en-US" sz="900" b="1" kern="0" dirty="0">
                <a:solidFill>
                  <a:prstClr val="black"/>
                </a:solidFill>
                <a:latin typeface="Lato" panose="020F0502020204030203" pitchFamily="34" charset="0"/>
                <a:ea typeface="Open Sans" pitchFamily="34" charset="0"/>
                <a:cs typeface="Open Sans" pitchFamily="34" charset="0"/>
              </a:rPr>
              <a:t>Processing and reconciling control</a:t>
            </a:r>
          </a:p>
          <a:p>
            <a:pPr algn="ctr">
              <a:defRPr/>
            </a:pPr>
            <a:r>
              <a:rPr lang="en-US" sz="900" b="1" kern="0" dirty="0">
                <a:solidFill>
                  <a:prstClr val="black"/>
                </a:solidFill>
                <a:latin typeface="Lato" panose="020F0502020204030203" pitchFamily="34" charset="0"/>
                <a:ea typeface="Open Sans" pitchFamily="34" charset="0"/>
                <a:cs typeface="Open Sans" pitchFamily="34" charset="0"/>
              </a:rPr>
              <a:t> </a:t>
            </a:r>
          </a:p>
        </p:txBody>
      </p:sp>
      <p:sp>
        <p:nvSpPr>
          <p:cNvPr id="64" name="Plaque 63"/>
          <p:cNvSpPr/>
          <p:nvPr/>
        </p:nvSpPr>
        <p:spPr>
          <a:xfrm>
            <a:off x="802217" y="1323975"/>
            <a:ext cx="2946400" cy="285750"/>
          </a:xfrm>
          <a:prstGeom prst="plaqu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dirty="0">
                <a:solidFill>
                  <a:prstClr val="black"/>
                </a:solidFill>
              </a:rPr>
              <a:t>2017/18 &amp; 2018/19</a:t>
            </a:r>
          </a:p>
        </p:txBody>
      </p:sp>
      <p:sp>
        <p:nvSpPr>
          <p:cNvPr id="65" name="Plaque 64"/>
          <p:cNvSpPr/>
          <p:nvPr/>
        </p:nvSpPr>
        <p:spPr>
          <a:xfrm>
            <a:off x="8614833" y="1323975"/>
            <a:ext cx="2971800" cy="312738"/>
          </a:xfrm>
          <a:prstGeom prst="plaqu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ZA" dirty="0">
                <a:solidFill>
                  <a:prstClr val="black"/>
                </a:solidFill>
              </a:rPr>
              <a:t>2017/18  &amp; 2018/19</a:t>
            </a:r>
          </a:p>
        </p:txBody>
      </p:sp>
      <p:pic>
        <p:nvPicPr>
          <p:cNvPr id="24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234" y="6007101"/>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1" y="211772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1" y="2117726"/>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885" y="3087689"/>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1817" y="3122614"/>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767" y="4278314"/>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418" y="4292601"/>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651" y="519747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2933" y="5197476"/>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3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417" y="6007101"/>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9" name="Straight Arrow Connector 78"/>
          <p:cNvCxnSpPr/>
          <p:nvPr/>
        </p:nvCxnSpPr>
        <p:spPr>
          <a:xfrm>
            <a:off x="7431617" y="2146300"/>
            <a:ext cx="96308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1" name="Straight Arrow Connector 80"/>
          <p:cNvCxnSpPr/>
          <p:nvPr/>
        </p:nvCxnSpPr>
        <p:spPr>
          <a:xfrm>
            <a:off x="7431617" y="3236913"/>
            <a:ext cx="963083"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p:nvPr/>
        </p:nvCxnSpPr>
        <p:spPr>
          <a:xfrm flipV="1">
            <a:off x="7431617" y="4278314"/>
            <a:ext cx="963083" cy="1428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3" name="Straight Arrow Connector 82"/>
          <p:cNvCxnSpPr/>
          <p:nvPr/>
        </p:nvCxnSpPr>
        <p:spPr>
          <a:xfrm>
            <a:off x="7416800" y="5197475"/>
            <a:ext cx="118745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4" name="Straight Connector 83"/>
          <p:cNvCxnSpPr/>
          <p:nvPr/>
        </p:nvCxnSpPr>
        <p:spPr>
          <a:xfrm>
            <a:off x="7408334" y="2146301"/>
            <a:ext cx="23284" cy="3051175"/>
          </a:xfrm>
          <a:prstGeom prst="line">
            <a:avLst/>
          </a:prstGeom>
        </p:spPr>
        <p:style>
          <a:lnRef idx="2">
            <a:schemeClr val="accent1"/>
          </a:lnRef>
          <a:fillRef idx="0">
            <a:schemeClr val="accent1"/>
          </a:fillRef>
          <a:effectRef idx="1">
            <a:schemeClr val="accent1"/>
          </a:effectRef>
          <a:fontRef idx="minor">
            <a:schemeClr val="tx1"/>
          </a:fontRef>
        </p:style>
      </p:cxnSp>
      <p:pic>
        <p:nvPicPr>
          <p:cNvPr id="247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784" y="4214814"/>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901" y="228282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018" y="2278064"/>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901" y="330517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8018" y="3321051"/>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8018" y="4214814"/>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533" y="5194301"/>
            <a:ext cx="2286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7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918" y="5197476"/>
            <a:ext cx="2413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8" name="Straight Connector 87"/>
          <p:cNvCxnSpPr/>
          <p:nvPr/>
        </p:nvCxnSpPr>
        <p:spPr>
          <a:xfrm>
            <a:off x="7010400" y="3502025"/>
            <a:ext cx="3979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4614334" y="3643313"/>
            <a:ext cx="397933" cy="0"/>
          </a:xfrm>
          <a:prstGeom prst="line">
            <a:avLst/>
          </a:prstGeom>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1619251" y="461963"/>
            <a:ext cx="9097433" cy="584200"/>
          </a:xfrm>
          <a:prstGeom prst="rect">
            <a:avLst/>
          </a:prstGeom>
          <a:noFill/>
        </p:spPr>
        <p:txBody>
          <a:bodyPr>
            <a:spAutoFit/>
          </a:bodyPr>
          <a:lstStyle/>
          <a:p>
            <a:pPr>
              <a:defRPr/>
            </a:pPr>
            <a:r>
              <a:rPr lang="en-ZA" sz="3200" b="1" dirty="0">
                <a:solidFill>
                  <a:prstClr val="black"/>
                </a:solidFill>
              </a:rPr>
              <a:t>COMPARISON 2017/18 AND 2018/2019</a:t>
            </a:r>
          </a:p>
        </p:txBody>
      </p:sp>
      <p:sp>
        <p:nvSpPr>
          <p:cNvPr id="47" name="TextBox 46"/>
          <p:cNvSpPr txBox="1"/>
          <p:nvPr/>
        </p:nvSpPr>
        <p:spPr>
          <a:xfrm>
            <a:off x="11072284" y="304801"/>
            <a:ext cx="575733" cy="277813"/>
          </a:xfrm>
          <a:prstGeom prst="rect">
            <a:avLst/>
          </a:prstGeom>
          <a:solidFill>
            <a:schemeClr val="accent2"/>
          </a:solidFill>
        </p:spPr>
        <p:txBody>
          <a:bodyPr>
            <a:spAutoFit/>
          </a:bodyPr>
          <a:lstStyle/>
          <a:p>
            <a:pPr>
              <a:defRPr/>
            </a:pPr>
            <a:r>
              <a:rPr lang="en-ZA" sz="1200" dirty="0">
                <a:solidFill>
                  <a:prstClr val="black"/>
                </a:solidFill>
              </a:rPr>
              <a:t>23</a:t>
            </a:r>
          </a:p>
        </p:txBody>
      </p:sp>
      <p:sp>
        <p:nvSpPr>
          <p:cNvPr id="247856" name="Rectangle 1"/>
          <p:cNvSpPr>
            <a:spLocks noChangeArrowheads="1"/>
          </p:cNvSpPr>
          <p:nvPr/>
        </p:nvSpPr>
        <p:spPr bwMode="auto">
          <a:xfrm>
            <a:off x="4235451" y="1374776"/>
            <a:ext cx="319616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71 findings last year</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57 findings this year</a:t>
            </a:r>
          </a:p>
        </p:txBody>
      </p:sp>
    </p:spTree>
    <p:extLst>
      <p:ext uri="{BB962C8B-B14F-4D97-AF65-F5344CB8AC3E}">
        <p14:creationId xmlns:p14="http://schemas.microsoft.com/office/powerpoint/2010/main" val="352747177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9"/>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3"/>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1"/>
                                        </p:tgtEl>
                                        <p:attrNameLst>
                                          <p:attrName>ppt_y</p:attrName>
                                        </p:attrNameLst>
                                      </p:cBhvr>
                                      <p:tavLst>
                                        <p:tav tm="0" fmla="#ppt_y+(sin(-2*pi*(1-$))*-#ppt_x+cos(-2*pi*(1-$))*(1-#ppt_y))*(1-$)">
                                          <p:val>
                                            <p:fltVal val="0"/>
                                          </p:val>
                                        </p:tav>
                                        <p:tav tm="100000">
                                          <p:val>
                                            <p:fltVal val="1"/>
                                          </p:val>
                                        </p:tav>
                                      </p:tavLst>
                                    </p:anim>
                                  </p:childTnLst>
                                </p:cTn>
                              </p:par>
                              <p:par>
                                <p:cTn id="55" presetID="15"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1000" fill="hold"/>
                                        <p:tgtEl>
                                          <p:spTgt spid="24"/>
                                        </p:tgtEl>
                                        <p:attrNameLst>
                                          <p:attrName>ppt_w</p:attrName>
                                        </p:attrNameLst>
                                      </p:cBhvr>
                                      <p:tavLst>
                                        <p:tav tm="0">
                                          <p:val>
                                            <p:fltVal val="0"/>
                                          </p:val>
                                        </p:tav>
                                        <p:tav tm="100000">
                                          <p:val>
                                            <p:strVal val="#ppt_w"/>
                                          </p:val>
                                        </p:tav>
                                      </p:tavLst>
                                    </p:anim>
                                    <p:anim calcmode="lin" valueType="num">
                                      <p:cBhvr>
                                        <p:cTn id="58" dur="1000" fill="hold"/>
                                        <p:tgtEl>
                                          <p:spTgt spid="24"/>
                                        </p:tgtEl>
                                        <p:attrNameLst>
                                          <p:attrName>ppt_h</p:attrName>
                                        </p:attrNameLst>
                                      </p:cBhvr>
                                      <p:tavLst>
                                        <p:tav tm="0">
                                          <p:val>
                                            <p:fltVal val="0"/>
                                          </p:val>
                                        </p:tav>
                                        <p:tav tm="100000">
                                          <p:val>
                                            <p:strVal val="#ppt_h"/>
                                          </p:val>
                                        </p:tav>
                                      </p:tavLst>
                                    </p:anim>
                                    <p:anim calcmode="lin" valueType="num">
                                      <p:cBhvr>
                                        <p:cTn id="5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4"/>
                                        </p:tgtEl>
                                        <p:attrNameLst>
                                          <p:attrName>ppt_y</p:attrName>
                                        </p:attrNameLst>
                                      </p:cBhvr>
                                      <p:tavLst>
                                        <p:tav tm="0" fmla="#ppt_y+(sin(-2*pi*(1-$))*-#ppt_x+cos(-2*pi*(1-$))*(1-#ppt_y))*(1-$)">
                                          <p:val>
                                            <p:fltVal val="0"/>
                                          </p:val>
                                        </p:tav>
                                        <p:tav tm="100000">
                                          <p:val>
                                            <p:fltVal val="1"/>
                                          </p:val>
                                        </p:tav>
                                      </p:tavLst>
                                    </p:anim>
                                  </p:childTnLst>
                                </p:cTn>
                              </p:par>
                              <p:par>
                                <p:cTn id="61" presetID="15"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 calcmode="lin" valueType="num">
                                      <p:cBhvr>
                                        <p:cTn id="65"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6"/>
                                        </p:tgtEl>
                                        <p:attrNameLst>
                                          <p:attrName>ppt_y</p:attrName>
                                        </p:attrNameLst>
                                      </p:cBhvr>
                                      <p:tavLst>
                                        <p:tav tm="0" fmla="#ppt_y+(sin(-2*pi*(1-$))*-#ppt_x+cos(-2*pi*(1-$))*(1-#ppt_y))*(1-$)">
                                          <p:val>
                                            <p:fltVal val="0"/>
                                          </p:val>
                                        </p:tav>
                                        <p:tav tm="100000">
                                          <p:val>
                                            <p:fltVal val="1"/>
                                          </p:val>
                                        </p:tav>
                                      </p:tavLst>
                                    </p:anim>
                                  </p:childTnLst>
                                </p:cTn>
                              </p:par>
                              <p:par>
                                <p:cTn id="67" presetID="15"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1000" fill="hold"/>
                                        <p:tgtEl>
                                          <p:spTgt spid="54"/>
                                        </p:tgtEl>
                                        <p:attrNameLst>
                                          <p:attrName>ppt_w</p:attrName>
                                        </p:attrNameLst>
                                      </p:cBhvr>
                                      <p:tavLst>
                                        <p:tav tm="0">
                                          <p:val>
                                            <p:fltVal val="0"/>
                                          </p:val>
                                        </p:tav>
                                        <p:tav tm="100000">
                                          <p:val>
                                            <p:strVal val="#ppt_w"/>
                                          </p:val>
                                        </p:tav>
                                      </p:tavLst>
                                    </p:anim>
                                    <p:anim calcmode="lin" valueType="num">
                                      <p:cBhvr>
                                        <p:cTn id="70" dur="1000" fill="hold"/>
                                        <p:tgtEl>
                                          <p:spTgt spid="54"/>
                                        </p:tgtEl>
                                        <p:attrNameLst>
                                          <p:attrName>ppt_h</p:attrName>
                                        </p:attrNameLst>
                                      </p:cBhvr>
                                      <p:tavLst>
                                        <p:tav tm="0">
                                          <p:val>
                                            <p:fltVal val="0"/>
                                          </p:val>
                                        </p:tav>
                                        <p:tav tm="100000">
                                          <p:val>
                                            <p:strVal val="#ppt_h"/>
                                          </p:val>
                                        </p:tav>
                                      </p:tavLst>
                                    </p:anim>
                                    <p:anim calcmode="lin" valueType="num">
                                      <p:cBhvr>
                                        <p:cTn id="71" dur="1000" fill="hold"/>
                                        <p:tgtEl>
                                          <p:spTgt spid="54"/>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54"/>
                                        </p:tgtEl>
                                        <p:attrNameLst>
                                          <p:attrName>ppt_y</p:attrName>
                                        </p:attrNameLst>
                                      </p:cBhvr>
                                      <p:tavLst>
                                        <p:tav tm="0" fmla="#ppt_y+(sin(-2*pi*(1-$))*-#ppt_x+cos(-2*pi*(1-$))*(1-#ppt_y))*(1-$)">
                                          <p:val>
                                            <p:fltVal val="0"/>
                                          </p:val>
                                        </p:tav>
                                        <p:tav tm="100000">
                                          <p:val>
                                            <p:fltVal val="1"/>
                                          </p:val>
                                        </p:tav>
                                      </p:tavLst>
                                    </p:anim>
                                  </p:childTnLst>
                                </p:cTn>
                              </p:par>
                              <p:par>
                                <p:cTn id="73" presetID="15"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anim calcmode="lin" valueType="num">
                                      <p:cBhvr>
                                        <p:cTn id="75" dur="1000" fill="hold"/>
                                        <p:tgtEl>
                                          <p:spTgt spid="58"/>
                                        </p:tgtEl>
                                        <p:attrNameLst>
                                          <p:attrName>ppt_w</p:attrName>
                                        </p:attrNameLst>
                                      </p:cBhvr>
                                      <p:tavLst>
                                        <p:tav tm="0">
                                          <p:val>
                                            <p:fltVal val="0"/>
                                          </p:val>
                                        </p:tav>
                                        <p:tav tm="100000">
                                          <p:val>
                                            <p:strVal val="#ppt_w"/>
                                          </p:val>
                                        </p:tav>
                                      </p:tavLst>
                                    </p:anim>
                                    <p:anim calcmode="lin" valueType="num">
                                      <p:cBhvr>
                                        <p:cTn id="76" dur="1000" fill="hold"/>
                                        <p:tgtEl>
                                          <p:spTgt spid="58"/>
                                        </p:tgtEl>
                                        <p:attrNameLst>
                                          <p:attrName>ppt_h</p:attrName>
                                        </p:attrNameLst>
                                      </p:cBhvr>
                                      <p:tavLst>
                                        <p:tav tm="0">
                                          <p:val>
                                            <p:fltVal val="0"/>
                                          </p:val>
                                        </p:tav>
                                        <p:tav tm="100000">
                                          <p:val>
                                            <p:strVal val="#ppt_h"/>
                                          </p:val>
                                        </p:tav>
                                      </p:tavLst>
                                    </p:anim>
                                    <p:anim calcmode="lin" valueType="num">
                                      <p:cBhvr>
                                        <p:cTn id="77" dur="1000" fill="hold"/>
                                        <p:tgtEl>
                                          <p:spTgt spid="58"/>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58"/>
                                        </p:tgtEl>
                                        <p:attrNameLst>
                                          <p:attrName>ppt_y</p:attrName>
                                        </p:attrNameLst>
                                      </p:cBhvr>
                                      <p:tavLst>
                                        <p:tav tm="0" fmla="#ppt_y+(sin(-2*pi*(1-$))*-#ppt_x+cos(-2*pi*(1-$))*(1-#ppt_y))*(1-$)">
                                          <p:val>
                                            <p:fltVal val="0"/>
                                          </p:val>
                                        </p:tav>
                                        <p:tav tm="100000">
                                          <p:val>
                                            <p:fltVal val="1"/>
                                          </p:val>
                                        </p:tav>
                                      </p:tavLst>
                                    </p:anim>
                                  </p:childTnLst>
                                </p:cTn>
                              </p:par>
                              <p:par>
                                <p:cTn id="79" presetID="15"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1000" fill="hold"/>
                                        <p:tgtEl>
                                          <p:spTgt spid="59"/>
                                        </p:tgtEl>
                                        <p:attrNameLst>
                                          <p:attrName>ppt_w</p:attrName>
                                        </p:attrNameLst>
                                      </p:cBhvr>
                                      <p:tavLst>
                                        <p:tav tm="0">
                                          <p:val>
                                            <p:fltVal val="0"/>
                                          </p:val>
                                        </p:tav>
                                        <p:tav tm="100000">
                                          <p:val>
                                            <p:strVal val="#ppt_w"/>
                                          </p:val>
                                        </p:tav>
                                      </p:tavLst>
                                    </p:anim>
                                    <p:anim calcmode="lin" valueType="num">
                                      <p:cBhvr>
                                        <p:cTn id="82" dur="1000" fill="hold"/>
                                        <p:tgtEl>
                                          <p:spTgt spid="59"/>
                                        </p:tgtEl>
                                        <p:attrNameLst>
                                          <p:attrName>ppt_h</p:attrName>
                                        </p:attrNameLst>
                                      </p:cBhvr>
                                      <p:tavLst>
                                        <p:tav tm="0">
                                          <p:val>
                                            <p:fltVal val="0"/>
                                          </p:val>
                                        </p:tav>
                                        <p:tav tm="100000">
                                          <p:val>
                                            <p:strVal val="#ppt_h"/>
                                          </p:val>
                                        </p:tav>
                                      </p:tavLst>
                                    </p:anim>
                                    <p:anim calcmode="lin" valueType="num">
                                      <p:cBhvr>
                                        <p:cTn id="83"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59"/>
                                        </p:tgtEl>
                                        <p:attrNameLst>
                                          <p:attrName>ppt_y</p:attrName>
                                        </p:attrNameLst>
                                      </p:cBhvr>
                                      <p:tavLst>
                                        <p:tav tm="0" fmla="#ppt_y+(sin(-2*pi*(1-$))*-#ppt_x+cos(-2*pi*(1-$))*(1-#ppt_y))*(1-$)">
                                          <p:val>
                                            <p:fltVal val="0"/>
                                          </p:val>
                                        </p:tav>
                                        <p:tav tm="100000">
                                          <p:val>
                                            <p:fltVal val="1"/>
                                          </p:val>
                                        </p:tav>
                                      </p:tavLst>
                                    </p:anim>
                                  </p:childTnLst>
                                </p:cTn>
                              </p:par>
                              <p:par>
                                <p:cTn id="85" presetID="15" presetClass="entr" presetSubtype="0" fill="hold" grpId="0" nodeType="withEffect">
                                  <p:stCondLst>
                                    <p:cond delay="0"/>
                                  </p:stCondLst>
                                  <p:childTnLst>
                                    <p:set>
                                      <p:cBhvr>
                                        <p:cTn id="86" dur="1" fill="hold">
                                          <p:stCondLst>
                                            <p:cond delay="0"/>
                                          </p:stCondLst>
                                        </p:cTn>
                                        <p:tgtEl>
                                          <p:spTgt spid="62"/>
                                        </p:tgtEl>
                                        <p:attrNameLst>
                                          <p:attrName>style.visibility</p:attrName>
                                        </p:attrNameLst>
                                      </p:cBhvr>
                                      <p:to>
                                        <p:strVal val="visible"/>
                                      </p:to>
                                    </p:set>
                                    <p:anim calcmode="lin" valueType="num">
                                      <p:cBhvr>
                                        <p:cTn id="87" dur="1000" fill="hold"/>
                                        <p:tgtEl>
                                          <p:spTgt spid="62"/>
                                        </p:tgtEl>
                                        <p:attrNameLst>
                                          <p:attrName>ppt_w</p:attrName>
                                        </p:attrNameLst>
                                      </p:cBhvr>
                                      <p:tavLst>
                                        <p:tav tm="0">
                                          <p:val>
                                            <p:fltVal val="0"/>
                                          </p:val>
                                        </p:tav>
                                        <p:tav tm="100000">
                                          <p:val>
                                            <p:strVal val="#ppt_w"/>
                                          </p:val>
                                        </p:tav>
                                      </p:tavLst>
                                    </p:anim>
                                    <p:anim calcmode="lin" valueType="num">
                                      <p:cBhvr>
                                        <p:cTn id="88" dur="1000" fill="hold"/>
                                        <p:tgtEl>
                                          <p:spTgt spid="62"/>
                                        </p:tgtEl>
                                        <p:attrNameLst>
                                          <p:attrName>ppt_h</p:attrName>
                                        </p:attrNameLst>
                                      </p:cBhvr>
                                      <p:tavLst>
                                        <p:tav tm="0">
                                          <p:val>
                                            <p:fltVal val="0"/>
                                          </p:val>
                                        </p:tav>
                                        <p:tav tm="100000">
                                          <p:val>
                                            <p:strVal val="#ppt_h"/>
                                          </p:val>
                                        </p:tav>
                                      </p:tavLst>
                                    </p:anim>
                                    <p:anim calcmode="lin" valueType="num">
                                      <p:cBhvr>
                                        <p:cTn id="89" dur="1000" fill="hold"/>
                                        <p:tgtEl>
                                          <p:spTgt spid="6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62"/>
                                        </p:tgtEl>
                                        <p:attrNameLst>
                                          <p:attrName>ppt_y</p:attrName>
                                        </p:attrNameLst>
                                      </p:cBhvr>
                                      <p:tavLst>
                                        <p:tav tm="0" fmla="#ppt_y+(sin(-2*pi*(1-$))*-#ppt_x+cos(-2*pi*(1-$))*(1-#ppt_y))*(1-$)">
                                          <p:val>
                                            <p:fltVal val="0"/>
                                          </p:val>
                                        </p:tav>
                                        <p:tav tm="100000">
                                          <p:val>
                                            <p:fltVal val="1"/>
                                          </p:val>
                                        </p:tav>
                                      </p:tavLst>
                                    </p:anim>
                                  </p:childTnLst>
                                </p:cTn>
                              </p:par>
                              <p:par>
                                <p:cTn id="91" presetID="15"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 calcmode="lin" valueType="num">
                                      <p:cBhvr>
                                        <p:cTn id="93" dur="1000" fill="hold"/>
                                        <p:tgtEl>
                                          <p:spTgt spid="63"/>
                                        </p:tgtEl>
                                        <p:attrNameLst>
                                          <p:attrName>ppt_w</p:attrName>
                                        </p:attrNameLst>
                                      </p:cBhvr>
                                      <p:tavLst>
                                        <p:tav tm="0">
                                          <p:val>
                                            <p:fltVal val="0"/>
                                          </p:val>
                                        </p:tav>
                                        <p:tav tm="100000">
                                          <p:val>
                                            <p:strVal val="#ppt_w"/>
                                          </p:val>
                                        </p:tav>
                                      </p:tavLst>
                                    </p:anim>
                                    <p:anim calcmode="lin" valueType="num">
                                      <p:cBhvr>
                                        <p:cTn id="94" dur="1000" fill="hold"/>
                                        <p:tgtEl>
                                          <p:spTgt spid="63"/>
                                        </p:tgtEl>
                                        <p:attrNameLst>
                                          <p:attrName>ppt_h</p:attrName>
                                        </p:attrNameLst>
                                      </p:cBhvr>
                                      <p:tavLst>
                                        <p:tav tm="0">
                                          <p:val>
                                            <p:fltVal val="0"/>
                                          </p:val>
                                        </p:tav>
                                        <p:tav tm="100000">
                                          <p:val>
                                            <p:strVal val="#ppt_h"/>
                                          </p:val>
                                        </p:tav>
                                      </p:tavLst>
                                    </p:anim>
                                    <p:anim calcmode="lin" valueType="num">
                                      <p:cBhvr>
                                        <p:cTn id="95"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63"/>
                                        </p:tgtEl>
                                        <p:attrNameLst>
                                          <p:attrName>ppt_y</p:attrName>
                                        </p:attrNameLst>
                                      </p:cBhvr>
                                      <p:tavLst>
                                        <p:tav tm="0" fmla="#ppt_y+(sin(-2*pi*(1-$))*-#ppt_x+cos(-2*pi*(1-$))*(1-#ppt_y))*(1-$)">
                                          <p:val>
                                            <p:fltVal val="0"/>
                                          </p:val>
                                        </p:tav>
                                        <p:tav tm="100000">
                                          <p:val>
                                            <p:fltVal val="1"/>
                                          </p:val>
                                        </p:tav>
                                      </p:tavLst>
                                    </p:anim>
                                  </p:childTnLst>
                                </p:cTn>
                              </p:par>
                              <p:par>
                                <p:cTn id="97" presetID="15" presetClass="entr" presetSubtype="0" fill="hold"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p:cTn id="99" dur="1000" fill="hold"/>
                                        <p:tgtEl>
                                          <p:spTgt spid="79"/>
                                        </p:tgtEl>
                                        <p:attrNameLst>
                                          <p:attrName>ppt_w</p:attrName>
                                        </p:attrNameLst>
                                      </p:cBhvr>
                                      <p:tavLst>
                                        <p:tav tm="0">
                                          <p:val>
                                            <p:fltVal val="0"/>
                                          </p:val>
                                        </p:tav>
                                        <p:tav tm="100000">
                                          <p:val>
                                            <p:strVal val="#ppt_w"/>
                                          </p:val>
                                        </p:tav>
                                      </p:tavLst>
                                    </p:anim>
                                    <p:anim calcmode="lin" valueType="num">
                                      <p:cBhvr>
                                        <p:cTn id="100" dur="1000" fill="hold"/>
                                        <p:tgtEl>
                                          <p:spTgt spid="79"/>
                                        </p:tgtEl>
                                        <p:attrNameLst>
                                          <p:attrName>ppt_h</p:attrName>
                                        </p:attrNameLst>
                                      </p:cBhvr>
                                      <p:tavLst>
                                        <p:tav tm="0">
                                          <p:val>
                                            <p:fltVal val="0"/>
                                          </p:val>
                                        </p:tav>
                                        <p:tav tm="100000">
                                          <p:val>
                                            <p:strVal val="#ppt_h"/>
                                          </p:val>
                                        </p:tav>
                                      </p:tavLst>
                                    </p:anim>
                                    <p:anim calcmode="lin" valueType="num">
                                      <p:cBhvr>
                                        <p:cTn id="10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79"/>
                                        </p:tgtEl>
                                        <p:attrNameLst>
                                          <p:attrName>ppt_y</p:attrName>
                                        </p:attrNameLst>
                                      </p:cBhvr>
                                      <p:tavLst>
                                        <p:tav tm="0" fmla="#ppt_y+(sin(-2*pi*(1-$))*-#ppt_x+cos(-2*pi*(1-$))*(1-#ppt_y))*(1-$)">
                                          <p:val>
                                            <p:fltVal val="0"/>
                                          </p:val>
                                        </p:tav>
                                        <p:tav tm="100000">
                                          <p:val>
                                            <p:fltVal val="1"/>
                                          </p:val>
                                        </p:tav>
                                      </p:tavLst>
                                    </p:anim>
                                  </p:childTnLst>
                                </p:cTn>
                              </p:par>
                              <p:par>
                                <p:cTn id="103" presetID="15"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 calcmode="lin" valueType="num">
                                      <p:cBhvr>
                                        <p:cTn id="105" dur="1000" fill="hold"/>
                                        <p:tgtEl>
                                          <p:spTgt spid="81"/>
                                        </p:tgtEl>
                                        <p:attrNameLst>
                                          <p:attrName>ppt_w</p:attrName>
                                        </p:attrNameLst>
                                      </p:cBhvr>
                                      <p:tavLst>
                                        <p:tav tm="0">
                                          <p:val>
                                            <p:fltVal val="0"/>
                                          </p:val>
                                        </p:tav>
                                        <p:tav tm="100000">
                                          <p:val>
                                            <p:strVal val="#ppt_w"/>
                                          </p:val>
                                        </p:tav>
                                      </p:tavLst>
                                    </p:anim>
                                    <p:anim calcmode="lin" valueType="num">
                                      <p:cBhvr>
                                        <p:cTn id="106" dur="1000" fill="hold"/>
                                        <p:tgtEl>
                                          <p:spTgt spid="81"/>
                                        </p:tgtEl>
                                        <p:attrNameLst>
                                          <p:attrName>ppt_h</p:attrName>
                                        </p:attrNameLst>
                                      </p:cBhvr>
                                      <p:tavLst>
                                        <p:tav tm="0">
                                          <p:val>
                                            <p:fltVal val="0"/>
                                          </p:val>
                                        </p:tav>
                                        <p:tav tm="100000">
                                          <p:val>
                                            <p:strVal val="#ppt_h"/>
                                          </p:val>
                                        </p:tav>
                                      </p:tavLst>
                                    </p:anim>
                                    <p:anim calcmode="lin" valueType="num">
                                      <p:cBhvr>
                                        <p:cTn id="107" dur="1000" fill="hold"/>
                                        <p:tgtEl>
                                          <p:spTgt spid="81"/>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81"/>
                                        </p:tgtEl>
                                        <p:attrNameLst>
                                          <p:attrName>ppt_y</p:attrName>
                                        </p:attrNameLst>
                                      </p:cBhvr>
                                      <p:tavLst>
                                        <p:tav tm="0" fmla="#ppt_y+(sin(-2*pi*(1-$))*-#ppt_x+cos(-2*pi*(1-$))*(1-#ppt_y))*(1-$)">
                                          <p:val>
                                            <p:fltVal val="0"/>
                                          </p:val>
                                        </p:tav>
                                        <p:tav tm="100000">
                                          <p:val>
                                            <p:fltVal val="1"/>
                                          </p:val>
                                        </p:tav>
                                      </p:tavLst>
                                    </p:anim>
                                  </p:childTnLst>
                                </p:cTn>
                              </p:par>
                              <p:par>
                                <p:cTn id="109" presetID="15" presetClass="entr" presetSubtype="0" fill="hold" nodeType="withEffect">
                                  <p:stCondLst>
                                    <p:cond delay="0"/>
                                  </p:stCondLst>
                                  <p:childTnLst>
                                    <p:set>
                                      <p:cBhvr>
                                        <p:cTn id="110" dur="1" fill="hold">
                                          <p:stCondLst>
                                            <p:cond delay="0"/>
                                          </p:stCondLst>
                                        </p:cTn>
                                        <p:tgtEl>
                                          <p:spTgt spid="82"/>
                                        </p:tgtEl>
                                        <p:attrNameLst>
                                          <p:attrName>style.visibility</p:attrName>
                                        </p:attrNameLst>
                                      </p:cBhvr>
                                      <p:to>
                                        <p:strVal val="visible"/>
                                      </p:to>
                                    </p:set>
                                    <p:anim calcmode="lin" valueType="num">
                                      <p:cBhvr>
                                        <p:cTn id="111" dur="1000" fill="hold"/>
                                        <p:tgtEl>
                                          <p:spTgt spid="82"/>
                                        </p:tgtEl>
                                        <p:attrNameLst>
                                          <p:attrName>ppt_w</p:attrName>
                                        </p:attrNameLst>
                                      </p:cBhvr>
                                      <p:tavLst>
                                        <p:tav tm="0">
                                          <p:val>
                                            <p:fltVal val="0"/>
                                          </p:val>
                                        </p:tav>
                                        <p:tav tm="100000">
                                          <p:val>
                                            <p:strVal val="#ppt_w"/>
                                          </p:val>
                                        </p:tav>
                                      </p:tavLst>
                                    </p:anim>
                                    <p:anim calcmode="lin" valueType="num">
                                      <p:cBhvr>
                                        <p:cTn id="112" dur="1000" fill="hold"/>
                                        <p:tgtEl>
                                          <p:spTgt spid="82"/>
                                        </p:tgtEl>
                                        <p:attrNameLst>
                                          <p:attrName>ppt_h</p:attrName>
                                        </p:attrNameLst>
                                      </p:cBhvr>
                                      <p:tavLst>
                                        <p:tav tm="0">
                                          <p:val>
                                            <p:fltVal val="0"/>
                                          </p:val>
                                        </p:tav>
                                        <p:tav tm="100000">
                                          <p:val>
                                            <p:strVal val="#ppt_h"/>
                                          </p:val>
                                        </p:tav>
                                      </p:tavLst>
                                    </p:anim>
                                    <p:anim calcmode="lin" valueType="num">
                                      <p:cBhvr>
                                        <p:cTn id="113"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82"/>
                                        </p:tgtEl>
                                        <p:attrNameLst>
                                          <p:attrName>ppt_y</p:attrName>
                                        </p:attrNameLst>
                                      </p:cBhvr>
                                      <p:tavLst>
                                        <p:tav tm="0" fmla="#ppt_y+(sin(-2*pi*(1-$))*-#ppt_x+cos(-2*pi*(1-$))*(1-#ppt_y))*(1-$)">
                                          <p:val>
                                            <p:fltVal val="0"/>
                                          </p:val>
                                        </p:tav>
                                        <p:tav tm="100000">
                                          <p:val>
                                            <p:fltVal val="1"/>
                                          </p:val>
                                        </p:tav>
                                      </p:tavLst>
                                    </p:anim>
                                  </p:childTnLst>
                                </p:cTn>
                              </p:par>
                              <p:par>
                                <p:cTn id="115" presetID="15" presetClass="entr" presetSubtype="0" fill="hold" nodeType="withEffect">
                                  <p:stCondLst>
                                    <p:cond delay="0"/>
                                  </p:stCondLst>
                                  <p:childTnLst>
                                    <p:set>
                                      <p:cBhvr>
                                        <p:cTn id="116" dur="1" fill="hold">
                                          <p:stCondLst>
                                            <p:cond delay="0"/>
                                          </p:stCondLst>
                                        </p:cTn>
                                        <p:tgtEl>
                                          <p:spTgt spid="83"/>
                                        </p:tgtEl>
                                        <p:attrNameLst>
                                          <p:attrName>style.visibility</p:attrName>
                                        </p:attrNameLst>
                                      </p:cBhvr>
                                      <p:to>
                                        <p:strVal val="visible"/>
                                      </p:to>
                                    </p:set>
                                    <p:anim calcmode="lin" valueType="num">
                                      <p:cBhvr>
                                        <p:cTn id="117" dur="1000" fill="hold"/>
                                        <p:tgtEl>
                                          <p:spTgt spid="83"/>
                                        </p:tgtEl>
                                        <p:attrNameLst>
                                          <p:attrName>ppt_w</p:attrName>
                                        </p:attrNameLst>
                                      </p:cBhvr>
                                      <p:tavLst>
                                        <p:tav tm="0">
                                          <p:val>
                                            <p:fltVal val="0"/>
                                          </p:val>
                                        </p:tav>
                                        <p:tav tm="100000">
                                          <p:val>
                                            <p:strVal val="#ppt_w"/>
                                          </p:val>
                                        </p:tav>
                                      </p:tavLst>
                                    </p:anim>
                                    <p:anim calcmode="lin" valueType="num">
                                      <p:cBhvr>
                                        <p:cTn id="118" dur="1000" fill="hold"/>
                                        <p:tgtEl>
                                          <p:spTgt spid="83"/>
                                        </p:tgtEl>
                                        <p:attrNameLst>
                                          <p:attrName>ppt_h</p:attrName>
                                        </p:attrNameLst>
                                      </p:cBhvr>
                                      <p:tavLst>
                                        <p:tav tm="0">
                                          <p:val>
                                            <p:fltVal val="0"/>
                                          </p:val>
                                        </p:tav>
                                        <p:tav tm="100000">
                                          <p:val>
                                            <p:strVal val="#ppt_h"/>
                                          </p:val>
                                        </p:tav>
                                      </p:tavLst>
                                    </p:anim>
                                    <p:anim calcmode="lin" valueType="num">
                                      <p:cBhvr>
                                        <p:cTn id="11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12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54" grpId="0" animBg="1"/>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ECBF707E-044E-47BB-AD1D-6F4B47D18204}" type="slidenum">
              <a:rPr lang="en-US" altLang="en-US" sz="1200" smtClean="0">
                <a:solidFill>
                  <a:srgbClr val="898989"/>
                </a:solidFill>
              </a:rPr>
              <a:pPr>
                <a:spcBef>
                  <a:spcPct val="0"/>
                </a:spcBef>
                <a:buFontTx/>
                <a:buNone/>
              </a:pPr>
              <a:t>24</a:t>
            </a:fld>
            <a:endParaRPr lang="en-US" altLang="en-US" sz="1200">
              <a:solidFill>
                <a:srgbClr val="898989"/>
              </a:solidFill>
            </a:endParaRPr>
          </a:p>
        </p:txBody>
      </p:sp>
      <p:sp>
        <p:nvSpPr>
          <p:cNvPr id="5" name="Rectangle 4"/>
          <p:cNvSpPr/>
          <p:nvPr/>
        </p:nvSpPr>
        <p:spPr>
          <a:xfrm>
            <a:off x="1939111" y="2962584"/>
            <a:ext cx="8360228" cy="707886"/>
          </a:xfrm>
          <a:prstGeom prst="rect">
            <a:avLst/>
          </a:prstGeom>
          <a:noFill/>
        </p:spPr>
        <p:txBody>
          <a:bodyPr>
            <a:spAutoFit/>
          </a:bodyPr>
          <a:lstStyle/>
          <a:p>
            <a:pPr algn="ctr">
              <a:defRPr/>
            </a:pPr>
            <a:r>
              <a:rPr lang="en-ZA" sz="4000" b="1" dirty="0">
                <a:ln w="1905"/>
                <a:solidFill>
                  <a:srgbClr val="00B0F0"/>
                </a:solidFill>
                <a:effectLst>
                  <a:innerShdw blurRad="69850" dist="43180" dir="5400000">
                    <a:srgbClr val="000000">
                      <a:alpha val="65000"/>
                    </a:srgbClr>
                  </a:innerShdw>
                </a:effectLst>
              </a:rPr>
              <a:t>RECURRING FINDINGS</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24</a:t>
            </a:r>
          </a:p>
        </p:txBody>
      </p:sp>
    </p:spTree>
    <p:extLst>
      <p:ext uri="{BB962C8B-B14F-4D97-AF65-F5344CB8AC3E}">
        <p14:creationId xmlns:p14="http://schemas.microsoft.com/office/powerpoint/2010/main" val="3418317855"/>
      </p:ext>
    </p:extLst>
  </p:cSld>
  <p:clrMapOvr>
    <a:masterClrMapping/>
  </p:clrMapOvr>
  <p:transition spd="slow">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609600" y="274639"/>
            <a:ext cx="10972800" cy="1038225"/>
          </a:xfrm>
        </p:spPr>
        <p:txBody>
          <a:bodyPr/>
          <a:lstStyle/>
          <a:p>
            <a:r>
              <a:rPr lang="en-ZA" altLang="en-US" sz="3200" b="1" dirty="0">
                <a:solidFill>
                  <a:srgbClr val="000000"/>
                </a:solidFill>
                <a:ea typeface="ＭＳ Ｐゴシック" pitchFamily="34" charset="-128"/>
              </a:rPr>
              <a:t>RECURRING FINDINGS</a:t>
            </a:r>
            <a:endParaRPr lang="en-ZA" altLang="en-US" dirty="0">
              <a:ea typeface="ＭＳ Ｐゴシック" pitchFamily="34" charset="-128"/>
            </a:endParaRPr>
          </a:p>
        </p:txBody>
      </p:sp>
      <p:sp>
        <p:nvSpPr>
          <p:cNvPr id="2498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95BFD1D7-6B7D-484F-95E4-CD464440787F}" type="slidenum">
              <a:rPr lang="en-US" altLang="en-US" sz="1200" smtClean="0">
                <a:solidFill>
                  <a:srgbClr val="898989"/>
                </a:solidFill>
              </a:rPr>
              <a:pPr>
                <a:spcBef>
                  <a:spcPct val="0"/>
                </a:spcBef>
                <a:buFontTx/>
                <a:buNone/>
              </a:pPr>
              <a:t>25</a:t>
            </a:fld>
            <a:endParaRPr lang="en-US" altLang="en-US" sz="1200">
              <a:solidFill>
                <a:srgbClr val="898989"/>
              </a:solidFill>
            </a:endParaRPr>
          </a:p>
        </p:txBody>
      </p:sp>
      <p:cxnSp>
        <p:nvCxnSpPr>
          <p:cNvPr id="5" name="Straight Arrow Connector 4"/>
          <p:cNvCxnSpPr/>
          <p:nvPr/>
        </p:nvCxnSpPr>
        <p:spPr>
          <a:xfrm>
            <a:off x="3168651" y="2112964"/>
            <a:ext cx="0" cy="375443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6" name="Straight Arrow Connector 5"/>
          <p:cNvCxnSpPr/>
          <p:nvPr/>
        </p:nvCxnSpPr>
        <p:spPr>
          <a:xfrm>
            <a:off x="9357784" y="2233614"/>
            <a:ext cx="0" cy="353218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a:off x="476251" y="3998913"/>
            <a:ext cx="11343216" cy="0"/>
          </a:xfrm>
          <a:prstGeom prst="straightConnector1">
            <a:avLst/>
          </a:prstGeom>
          <a:ln>
            <a:solidFill>
              <a:srgbClr val="0070C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9863" name="Rectangle 8"/>
          <p:cNvSpPr>
            <a:spLocks noChangeArrowheads="1"/>
          </p:cNvSpPr>
          <p:nvPr/>
        </p:nvSpPr>
        <p:spPr bwMode="auto">
          <a:xfrm>
            <a:off x="609600" y="2836863"/>
            <a:ext cx="24447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Names of bidders not published within 10 days after closure of </a:t>
            </a:r>
            <a:r>
              <a:rPr lang="en-US" altLang="en-US" sz="1200">
                <a:solidFill>
                  <a:srgbClr val="000000"/>
                </a:solidFill>
                <a:latin typeface="Arial" pitchFamily="34" charset="0"/>
                <a:ea typeface="Calibri" pitchFamily="34" charset="0"/>
                <a:cs typeface="Times New Roman" pitchFamily="18" charset="0"/>
              </a:rPr>
              <a:t>advertised competitive bid;</a:t>
            </a:r>
            <a:endParaRPr lang="en-ZA" altLang="en-US" sz="1200">
              <a:solidFill>
                <a:srgbClr val="000000"/>
              </a:solidFill>
              <a:ea typeface="Calibri" pitchFamily="34" charset="0"/>
              <a:cs typeface="Times New Roman" pitchFamily="18" charset="0"/>
            </a:endParaRPr>
          </a:p>
        </p:txBody>
      </p:sp>
      <p:sp>
        <p:nvSpPr>
          <p:cNvPr id="249864" name="Rectangle 11"/>
          <p:cNvSpPr>
            <a:spLocks noChangeArrowheads="1"/>
          </p:cNvSpPr>
          <p:nvPr/>
        </p:nvSpPr>
        <p:spPr bwMode="auto">
          <a:xfrm>
            <a:off x="3323168" y="2928938"/>
            <a:ext cx="26818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Staff members not appointed in terms of the Unemployment Insurance Act;</a:t>
            </a:r>
            <a:endParaRPr lang="en-ZA" altLang="en-US" sz="1200">
              <a:solidFill>
                <a:srgbClr val="000000"/>
              </a:solidFill>
              <a:ea typeface="Calibri" pitchFamily="34" charset="0"/>
              <a:cs typeface="Times New Roman" pitchFamily="18" charset="0"/>
            </a:endParaRPr>
          </a:p>
        </p:txBody>
      </p:sp>
      <p:sp>
        <p:nvSpPr>
          <p:cNvPr id="249865" name="Rectangle 13"/>
          <p:cNvSpPr>
            <a:spLocks noChangeArrowheads="1"/>
          </p:cNvSpPr>
          <p:nvPr/>
        </p:nvSpPr>
        <p:spPr bwMode="auto">
          <a:xfrm>
            <a:off x="6358468" y="3022600"/>
            <a:ext cx="255481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pPr>
            <a:r>
              <a:rPr lang="en-ZA" altLang="en-US" sz="1200">
                <a:solidFill>
                  <a:srgbClr val="000000"/>
                </a:solidFill>
                <a:latin typeface="Arial" pitchFamily="34" charset="0"/>
                <a:ea typeface="Calibri" pitchFamily="34" charset="0"/>
                <a:cs typeface="Times New Roman" pitchFamily="18" charset="0"/>
              </a:rPr>
              <a:t>External debt collector not appointed</a:t>
            </a:r>
          </a:p>
          <a:p>
            <a:pPr algn="just">
              <a:spcBef>
                <a:spcPct val="0"/>
              </a:spcBef>
            </a:pPr>
            <a:endParaRPr lang="en-ZA" altLang="en-US" sz="1800">
              <a:solidFill>
                <a:prstClr val="black"/>
              </a:solidFill>
              <a:latin typeface="Arial" pitchFamily="34" charset="0"/>
              <a:ea typeface="Calibri" pitchFamily="34" charset="0"/>
              <a:cs typeface="Times New Roman" pitchFamily="18" charset="0"/>
            </a:endParaRPr>
          </a:p>
        </p:txBody>
      </p:sp>
      <p:sp>
        <p:nvSpPr>
          <p:cNvPr id="249866" name="Rectangle 14"/>
          <p:cNvSpPr>
            <a:spLocks noChangeArrowheads="1"/>
          </p:cNvSpPr>
          <p:nvPr/>
        </p:nvSpPr>
        <p:spPr bwMode="auto">
          <a:xfrm>
            <a:off x="850900" y="4832351"/>
            <a:ext cx="22034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200">
                <a:solidFill>
                  <a:srgbClr val="000000"/>
                </a:solidFill>
                <a:latin typeface="Arial" pitchFamily="34" charset="0"/>
                <a:ea typeface="Calibri" pitchFamily="34" charset="0"/>
                <a:cs typeface="Times New Roman" pitchFamily="18" charset="0"/>
              </a:rPr>
              <a:t>Interest income receivable: Dividends not accrued for at year end</a:t>
            </a:r>
            <a:endParaRPr lang="en-ZA" altLang="en-US" sz="1800">
              <a:solidFill>
                <a:prstClr val="black"/>
              </a:solidFill>
              <a:latin typeface="Arial" pitchFamily="34" charset="0"/>
              <a:ea typeface="Calibri" pitchFamily="34" charset="0"/>
              <a:cs typeface="Times New Roman" pitchFamily="18" charset="0"/>
            </a:endParaRPr>
          </a:p>
        </p:txBody>
      </p:sp>
      <p:sp>
        <p:nvSpPr>
          <p:cNvPr id="249867" name="Rectangle 16"/>
          <p:cNvSpPr>
            <a:spLocks noChangeArrowheads="1"/>
          </p:cNvSpPr>
          <p:nvPr/>
        </p:nvSpPr>
        <p:spPr bwMode="auto">
          <a:xfrm>
            <a:off x="3323168" y="4838701"/>
            <a:ext cx="2681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srgbClr val="000000"/>
                </a:solidFill>
                <a:latin typeface="Arial" pitchFamily="34" charset="0"/>
                <a:ea typeface="Calibri" pitchFamily="34" charset="0"/>
                <a:cs typeface="Times New Roman" pitchFamily="18" charset="0"/>
              </a:rPr>
              <a:t>Limitation of scope on the review of work in progress – PPE;</a:t>
            </a:r>
            <a:endParaRPr lang="en-ZA" altLang="en-US" sz="1200">
              <a:solidFill>
                <a:srgbClr val="000000"/>
              </a:solidFill>
              <a:ea typeface="Calibri" pitchFamily="34" charset="0"/>
              <a:cs typeface="Times New Roman" pitchFamily="18" charset="0"/>
            </a:endParaRPr>
          </a:p>
        </p:txBody>
      </p:sp>
      <p:sp>
        <p:nvSpPr>
          <p:cNvPr id="249868" name="Rectangle 17"/>
          <p:cNvSpPr>
            <a:spLocks noChangeArrowheads="1"/>
          </p:cNvSpPr>
          <p:nvPr/>
        </p:nvSpPr>
        <p:spPr bwMode="auto">
          <a:xfrm>
            <a:off x="6479118" y="4792664"/>
            <a:ext cx="2313516"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pPr>
            <a:r>
              <a:rPr lang="en-ZA" altLang="en-US" sz="1200">
                <a:solidFill>
                  <a:srgbClr val="000000"/>
                </a:solidFill>
                <a:latin typeface="Arial" pitchFamily="34" charset="0"/>
                <a:ea typeface="Calibri" pitchFamily="34" charset="0"/>
                <a:cs typeface="Times New Roman" pitchFamily="18" charset="0"/>
              </a:rPr>
              <a:t>Incorrectly recorded prepayments</a:t>
            </a:r>
          </a:p>
          <a:p>
            <a:pPr>
              <a:spcBef>
                <a:spcPct val="0"/>
              </a:spcBef>
            </a:pPr>
            <a:endParaRPr lang="en-ZA" altLang="en-US" sz="1800">
              <a:solidFill>
                <a:prstClr val="black"/>
              </a:solidFill>
              <a:latin typeface="Arial" pitchFamily="34" charset="0"/>
              <a:ea typeface="Calibri" pitchFamily="34" charset="0"/>
              <a:cs typeface="Times New Roman" pitchFamily="18" charset="0"/>
            </a:endParaRPr>
          </a:p>
        </p:txBody>
      </p:sp>
      <p:cxnSp>
        <p:nvCxnSpPr>
          <p:cNvPr id="23" name="Straight Arrow Connector 22"/>
          <p:cNvCxnSpPr/>
          <p:nvPr/>
        </p:nvCxnSpPr>
        <p:spPr>
          <a:xfrm>
            <a:off x="6148917" y="2233614"/>
            <a:ext cx="0" cy="3633787"/>
          </a:xfrm>
          <a:prstGeom prst="straightConnector1">
            <a:avLst/>
          </a:prstGeom>
          <a:ln>
            <a:solidFill>
              <a:srgbClr val="FF0000"/>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249870" name="Rectangle 26"/>
          <p:cNvSpPr>
            <a:spLocks noChangeArrowheads="1"/>
          </p:cNvSpPr>
          <p:nvPr/>
        </p:nvSpPr>
        <p:spPr bwMode="auto">
          <a:xfrm>
            <a:off x="9404351" y="2914651"/>
            <a:ext cx="24151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 typeface="Wingdings" pitchFamily="2" charset="2"/>
              <a:buChar char="§"/>
            </a:pPr>
            <a:r>
              <a:rPr lang="en-ZA" altLang="en-US" sz="1200">
                <a:solidFill>
                  <a:prstClr val="black"/>
                </a:solidFill>
                <a:latin typeface="Arial" pitchFamily="34" charset="0"/>
                <a:ea typeface="Calibri" pitchFamily="34" charset="0"/>
                <a:cs typeface="Times New Roman" pitchFamily="18" charset="0"/>
              </a:rPr>
              <a:t>Incomplete disclosure of GRAP 7 Investments in associates</a:t>
            </a:r>
            <a:r>
              <a:rPr lang="en-ZA" altLang="en-US" sz="1800">
                <a:solidFill>
                  <a:prstClr val="black"/>
                </a:solidFill>
                <a:latin typeface="Arial" pitchFamily="34" charset="0"/>
                <a:ea typeface="Calibri" pitchFamily="34" charset="0"/>
                <a:cs typeface="Times New Roman" pitchFamily="18" charset="0"/>
              </a:rPr>
              <a:t>;</a:t>
            </a:r>
            <a:endParaRPr lang="en-ZA" altLang="en-US" sz="1800">
              <a:solidFill>
                <a:prstClr val="black"/>
              </a:solidFill>
              <a:ea typeface="Calibri" pitchFamily="34" charset="0"/>
              <a:cs typeface="Times New Roman" pitchFamily="18" charset="0"/>
            </a:endParaRPr>
          </a:p>
        </p:txBody>
      </p:sp>
      <p:sp>
        <p:nvSpPr>
          <p:cNvPr id="249871" name="Rectangle 27"/>
          <p:cNvSpPr>
            <a:spLocks noChangeArrowheads="1"/>
          </p:cNvSpPr>
          <p:nvPr/>
        </p:nvSpPr>
        <p:spPr bwMode="auto">
          <a:xfrm>
            <a:off x="9510184" y="4841876"/>
            <a:ext cx="207221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a:solidFill>
                  <a:srgbClr val="000000"/>
                </a:solidFill>
                <a:latin typeface="Arial" pitchFamily="34" charset="0"/>
                <a:ea typeface="Calibri" pitchFamily="34" charset="0"/>
                <a:cs typeface="Times New Roman" pitchFamily="18" charset="0"/>
              </a:rPr>
              <a:t>Consolidations: Limitation of scope</a:t>
            </a:r>
            <a:endParaRPr lang="en-ZA" altLang="en-US" sz="1800">
              <a:solidFill>
                <a:prstClr val="black"/>
              </a:solidFill>
              <a:latin typeface="Arial" pitchFamily="34" charset="0"/>
              <a:ea typeface="Calibri" pitchFamily="34" charset="0"/>
              <a:cs typeface="Times New Roman" pitchFamily="18" charset="0"/>
            </a:endParaRPr>
          </a:p>
        </p:txBody>
      </p:sp>
      <p:sp>
        <p:nvSpPr>
          <p:cNvPr id="249872" name="Rectangle 30"/>
          <p:cNvSpPr>
            <a:spLocks noChangeArrowheads="1"/>
          </p:cNvSpPr>
          <p:nvPr/>
        </p:nvSpPr>
        <p:spPr bwMode="auto">
          <a:xfrm>
            <a:off x="383117" y="1312864"/>
            <a:ext cx="2565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57 total findings</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8 recurring findings </a:t>
            </a:r>
          </a:p>
          <a:p>
            <a:pPr algn="just">
              <a:spcBef>
                <a:spcPct val="0"/>
              </a:spcBef>
              <a:buFontTx/>
              <a:buNone/>
            </a:pPr>
            <a:r>
              <a:rPr lang="en-ZA" altLang="en-US" sz="1400" b="1">
                <a:solidFill>
                  <a:srgbClr val="000000"/>
                </a:solidFill>
                <a:latin typeface="Arial" pitchFamily="34" charset="0"/>
                <a:ea typeface="Calibri" pitchFamily="34" charset="0"/>
                <a:cs typeface="Arial" pitchFamily="34" charset="0"/>
              </a:rPr>
              <a:t>49 new findings</a:t>
            </a:r>
          </a:p>
        </p:txBody>
      </p:sp>
      <p:pic>
        <p:nvPicPr>
          <p:cNvPr id="2498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5834" y="2206625"/>
            <a:ext cx="912284" cy="48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633" y="2073276"/>
            <a:ext cx="11430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1" y="2439988"/>
            <a:ext cx="1530351"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0833" y="2401888"/>
            <a:ext cx="1828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1166" y="4019551"/>
            <a:ext cx="130386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8634" y="4081463"/>
            <a:ext cx="954617"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79"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1033" y="4225925"/>
            <a:ext cx="975784" cy="5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9880"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8685" y="4097339"/>
            <a:ext cx="1612900" cy="64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11294534" y="312738"/>
            <a:ext cx="575733" cy="277812"/>
          </a:xfrm>
          <a:prstGeom prst="rect">
            <a:avLst/>
          </a:prstGeom>
          <a:solidFill>
            <a:schemeClr val="accent2"/>
          </a:solidFill>
        </p:spPr>
        <p:txBody>
          <a:bodyPr>
            <a:spAutoFit/>
          </a:bodyPr>
          <a:lstStyle/>
          <a:p>
            <a:pPr>
              <a:defRPr/>
            </a:pPr>
            <a:r>
              <a:rPr lang="en-ZA" sz="1200" dirty="0">
                <a:solidFill>
                  <a:prstClr val="black"/>
                </a:solidFill>
              </a:rPr>
              <a:t>25</a:t>
            </a:r>
          </a:p>
        </p:txBody>
      </p:sp>
    </p:spTree>
    <p:extLst>
      <p:ext uri="{BB962C8B-B14F-4D97-AF65-F5344CB8AC3E}">
        <p14:creationId xmlns:p14="http://schemas.microsoft.com/office/powerpoint/2010/main" val="35012752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fld id="{4F123CC8-D279-4CA4-B144-58A9A33B6AA6}" type="slidenum">
              <a:rPr lang="en-US" altLang="en-US" sz="1200" smtClean="0">
                <a:solidFill>
                  <a:srgbClr val="898989"/>
                </a:solidFill>
              </a:rPr>
              <a:pPr>
                <a:spcBef>
                  <a:spcPct val="0"/>
                </a:spcBef>
                <a:buFontTx/>
                <a:buNone/>
              </a:pPr>
              <a:t>26</a:t>
            </a:fld>
            <a:endParaRPr lang="en-US" altLang="en-US" sz="1200">
              <a:solidFill>
                <a:srgbClr val="898989"/>
              </a:solidFill>
            </a:endParaRPr>
          </a:p>
        </p:txBody>
      </p:sp>
      <p:sp>
        <p:nvSpPr>
          <p:cNvPr id="5" name="Rectangle 4"/>
          <p:cNvSpPr/>
          <p:nvPr/>
        </p:nvSpPr>
        <p:spPr>
          <a:xfrm>
            <a:off x="1939111" y="2962586"/>
            <a:ext cx="8360228" cy="707886"/>
          </a:xfrm>
          <a:prstGeom prst="rect">
            <a:avLst/>
          </a:prstGeom>
          <a:noFill/>
        </p:spPr>
        <p:txBody>
          <a:bodyPr>
            <a:spAutoFit/>
          </a:bodyPr>
          <a:lstStyle/>
          <a:p>
            <a:pPr algn="ctr">
              <a:defRPr/>
            </a:pPr>
            <a:r>
              <a:rPr lang="en-ZA" sz="4000" b="1" dirty="0">
                <a:ln w="1905"/>
                <a:solidFill>
                  <a:srgbClr val="00B0F0"/>
                </a:solidFill>
                <a:effectLst>
                  <a:innerShdw blurRad="69850" dist="43180" dir="5400000">
                    <a:srgbClr val="000000">
                      <a:alpha val="65000"/>
                    </a:srgbClr>
                  </a:innerShdw>
                </a:effectLst>
              </a:rPr>
              <a:t>AUDIT ACTION PLANS</a:t>
            </a:r>
            <a:endParaRPr lang="en-US" sz="4000" b="1" dirty="0">
              <a:ln w="1905"/>
              <a:solidFill>
                <a:srgbClr val="00B0F0"/>
              </a:solidFill>
              <a:effectLst>
                <a:innerShdw blurRad="69850" dist="43180" dir="5400000">
                  <a:srgbClr val="000000">
                    <a:alpha val="65000"/>
                  </a:srgbClr>
                </a:innerShdw>
              </a:effectLst>
            </a:endParaRP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26</a:t>
            </a:r>
          </a:p>
        </p:txBody>
      </p:sp>
    </p:spTree>
    <p:extLst>
      <p:ext uri="{BB962C8B-B14F-4D97-AF65-F5344CB8AC3E}">
        <p14:creationId xmlns:p14="http://schemas.microsoft.com/office/powerpoint/2010/main" val="2673435969"/>
      </p:ext>
    </p:extLst>
  </p:cSld>
  <p:clrMapOvr>
    <a:masterClrMapping/>
  </p:clrMapOvr>
  <p:transition spd="slow">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27</a:t>
            </a:fld>
            <a:endParaRPr lang="en-US"/>
          </a:p>
        </p:txBody>
      </p:sp>
      <p:sp>
        <p:nvSpPr>
          <p:cNvPr id="3" name="Rectangle 2"/>
          <p:cNvSpPr/>
          <p:nvPr/>
        </p:nvSpPr>
        <p:spPr>
          <a:xfrm>
            <a:off x="304799" y="1508120"/>
            <a:ext cx="11523023" cy="3139321"/>
          </a:xfrm>
          <a:prstGeom prst="rect">
            <a:avLst/>
          </a:prstGeom>
        </p:spPr>
        <p:txBody>
          <a:bodyPr wrap="square">
            <a:spAutoFit/>
          </a:bodyPr>
          <a:lstStyle/>
          <a:p>
            <a:pPr>
              <a:lnSpc>
                <a:spcPct val="150000"/>
              </a:lnSpc>
            </a:pPr>
            <a:r>
              <a:rPr lang="en-ZA" dirty="0">
                <a:solidFill>
                  <a:prstClr val="black"/>
                </a:solidFill>
                <a:ea typeface="Calibri"/>
                <a:cs typeface="Times New Roman"/>
              </a:rPr>
              <a:t>The Fund held a Post Audit workshop on the 19</a:t>
            </a:r>
            <a:r>
              <a:rPr lang="en-ZA" baseline="30000" dirty="0">
                <a:solidFill>
                  <a:prstClr val="black"/>
                </a:solidFill>
                <a:ea typeface="Calibri"/>
                <a:cs typeface="Times New Roman"/>
              </a:rPr>
              <a:t>th</a:t>
            </a:r>
            <a:r>
              <a:rPr lang="en-ZA" dirty="0">
                <a:solidFill>
                  <a:prstClr val="black"/>
                </a:solidFill>
                <a:ea typeface="Calibri"/>
                <a:cs typeface="Times New Roman"/>
              </a:rPr>
              <a:t> to the 20</a:t>
            </a:r>
            <a:r>
              <a:rPr lang="en-ZA" baseline="30000" dirty="0">
                <a:solidFill>
                  <a:prstClr val="black"/>
                </a:solidFill>
                <a:ea typeface="Calibri"/>
                <a:cs typeface="Times New Roman"/>
              </a:rPr>
              <a:t>th</a:t>
            </a:r>
            <a:r>
              <a:rPr lang="en-ZA" dirty="0">
                <a:solidFill>
                  <a:prstClr val="black"/>
                </a:solidFill>
                <a:ea typeface="Calibri"/>
                <a:cs typeface="Times New Roman"/>
              </a:rPr>
              <a:t> September 2019 to discuss findings and develop adequate action plans.</a:t>
            </a:r>
          </a:p>
          <a:p>
            <a:r>
              <a:rPr lang="en-ZA" dirty="0">
                <a:solidFill>
                  <a:prstClr val="black"/>
                </a:solidFill>
                <a:ea typeface="Calibri"/>
                <a:cs typeface="Times New Roman"/>
              </a:rPr>
              <a:t> </a:t>
            </a:r>
          </a:p>
          <a:p>
            <a:r>
              <a:rPr lang="en-ZA" b="1" dirty="0">
                <a:solidFill>
                  <a:prstClr val="black"/>
                </a:solidFill>
                <a:ea typeface="Calibri"/>
                <a:cs typeface="Times New Roman"/>
              </a:rPr>
              <a:t>The process followed was as follows:</a:t>
            </a:r>
          </a:p>
          <a:p>
            <a:pPr marL="342900" indent="-342900">
              <a:lnSpc>
                <a:spcPct val="150000"/>
              </a:lnSpc>
              <a:buFont typeface="Wingdings" panose="05000000000000000000" pitchFamily="2" charset="2"/>
              <a:buChar char="v"/>
            </a:pPr>
            <a:r>
              <a:rPr lang="en-ZA" dirty="0">
                <a:solidFill>
                  <a:prstClr val="black"/>
                </a:solidFill>
                <a:ea typeface="Calibri"/>
                <a:cs typeface="Times New Roman"/>
              </a:rPr>
              <a:t>Received presentations from Auditor-General and Internal Audit on the focus areas to improve audit opinion;</a:t>
            </a:r>
          </a:p>
          <a:p>
            <a:pPr marL="342900" indent="-342900">
              <a:lnSpc>
                <a:spcPct val="150000"/>
              </a:lnSpc>
              <a:buFont typeface="Wingdings" panose="05000000000000000000" pitchFamily="2" charset="2"/>
              <a:buChar char="v"/>
            </a:pPr>
            <a:r>
              <a:rPr lang="en-ZA" dirty="0">
                <a:solidFill>
                  <a:prstClr val="black"/>
                </a:solidFill>
                <a:ea typeface="Calibri"/>
                <a:cs typeface="Times New Roman"/>
              </a:rPr>
              <a:t>Conducted root cause analysis for each finding;</a:t>
            </a:r>
          </a:p>
          <a:p>
            <a:pPr marL="342900" indent="-342900">
              <a:lnSpc>
                <a:spcPct val="150000"/>
              </a:lnSpc>
              <a:buFont typeface="Wingdings" panose="05000000000000000000" pitchFamily="2" charset="2"/>
              <a:buChar char="v"/>
            </a:pPr>
            <a:r>
              <a:rPr lang="en-ZA" dirty="0">
                <a:solidFill>
                  <a:prstClr val="black"/>
                </a:solidFill>
                <a:ea typeface="Calibri"/>
                <a:cs typeface="Times New Roman"/>
              </a:rPr>
              <a:t>Developed overarching action plan to address other high risk areas;</a:t>
            </a:r>
          </a:p>
          <a:p>
            <a:pPr marL="342900" indent="-342900">
              <a:lnSpc>
                <a:spcPct val="150000"/>
              </a:lnSpc>
              <a:buFont typeface="Wingdings" panose="05000000000000000000" pitchFamily="2" charset="2"/>
              <a:buChar char="v"/>
            </a:pPr>
            <a:r>
              <a:rPr lang="en-ZA" dirty="0">
                <a:solidFill>
                  <a:prstClr val="black"/>
                </a:solidFill>
                <a:ea typeface="Calibri"/>
                <a:cs typeface="Times New Roman"/>
              </a:rPr>
              <a:t>Developed main pillars to drive clean audit in support of the government priorities.</a:t>
            </a:r>
          </a:p>
        </p:txBody>
      </p:sp>
      <p:sp>
        <p:nvSpPr>
          <p:cNvPr id="4" name="TextBox 3"/>
          <p:cNvSpPr txBox="1"/>
          <p:nvPr/>
        </p:nvSpPr>
        <p:spPr>
          <a:xfrm>
            <a:off x="2185060" y="641268"/>
            <a:ext cx="8942119" cy="584775"/>
          </a:xfrm>
          <a:prstGeom prst="rect">
            <a:avLst/>
          </a:prstGeom>
          <a:noFill/>
        </p:spPr>
        <p:txBody>
          <a:bodyPr wrap="square" rtlCol="0">
            <a:spAutoFit/>
          </a:bodyPr>
          <a:lstStyle/>
          <a:p>
            <a:pPr algn="ctr"/>
            <a:r>
              <a:rPr lang="en-ZA" sz="3200" b="1" dirty="0">
                <a:solidFill>
                  <a:prstClr val="black"/>
                </a:solidFill>
              </a:rPr>
              <a:t>POST AUDIT WORKSHOP RECOMMENDATION</a:t>
            </a:r>
          </a:p>
        </p:txBody>
      </p:sp>
      <p:sp>
        <p:nvSpPr>
          <p:cNvPr id="5" name="TextBox 4"/>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27</a:t>
            </a:r>
          </a:p>
        </p:txBody>
      </p:sp>
    </p:spTree>
    <p:extLst>
      <p:ext uri="{BB962C8B-B14F-4D97-AF65-F5344CB8AC3E}">
        <p14:creationId xmlns:p14="http://schemas.microsoft.com/office/powerpoint/2010/main" val="1056854109"/>
      </p:ext>
    </p:extLst>
  </p:cSld>
  <p:clrMapOvr>
    <a:masterClrMapping/>
  </p:clrMapOvr>
  <p:transition spd="slow">
    <p:circl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28</a:t>
            </a:fld>
            <a:endParaRPr lang="en-US"/>
          </a:p>
        </p:txBody>
      </p:sp>
      <p:sp>
        <p:nvSpPr>
          <p:cNvPr id="4" name="Rectangle 3"/>
          <p:cNvSpPr/>
          <p:nvPr/>
        </p:nvSpPr>
        <p:spPr>
          <a:xfrm>
            <a:off x="296882" y="1793173"/>
            <a:ext cx="5854536" cy="479763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GB" sz="1200" b="1" dirty="0">
                <a:solidFill>
                  <a:prstClr val="black"/>
                </a:solidFill>
                <a:ea typeface="Calibri"/>
                <a:cs typeface="Times New Roman"/>
              </a:rPr>
              <a:t>. </a:t>
            </a:r>
          </a:p>
          <a:p>
            <a:endParaRPr lang="en-GB" sz="1200" b="1" dirty="0">
              <a:solidFill>
                <a:prstClr val="black"/>
              </a:solidFill>
              <a:ea typeface="Calibri"/>
              <a:cs typeface="Times New Roman"/>
            </a:endParaRPr>
          </a:p>
          <a:p>
            <a:pPr algn="r"/>
            <a:endParaRPr lang="en-GB" sz="2400" b="1" dirty="0">
              <a:solidFill>
                <a:prstClr val="black"/>
              </a:solidFill>
              <a:ea typeface="Calibri"/>
              <a:cs typeface="Times New Roman"/>
            </a:endParaRPr>
          </a:p>
          <a:p>
            <a:pPr algn="r"/>
            <a:endParaRPr lang="en-GB" sz="2400" b="1" dirty="0">
              <a:solidFill>
                <a:prstClr val="black"/>
              </a:solidFill>
              <a:ea typeface="Calibri"/>
              <a:cs typeface="Times New Roman"/>
            </a:endParaRPr>
          </a:p>
          <a:p>
            <a:pPr algn="r"/>
            <a:r>
              <a:rPr lang="en-GB" sz="2400" b="1" dirty="0">
                <a:solidFill>
                  <a:prstClr val="black"/>
                </a:solidFill>
                <a:ea typeface="Calibri"/>
                <a:cs typeface="Times New Roman"/>
              </a:rPr>
              <a:t>   </a:t>
            </a:r>
            <a:endParaRPr lang="en-GB" sz="1400" b="1" dirty="0">
              <a:solidFill>
                <a:prstClr val="black"/>
              </a:solidFill>
              <a:ea typeface="Calibri"/>
              <a:cs typeface="Times New Roman"/>
            </a:endParaRPr>
          </a:p>
          <a:p>
            <a:endParaRPr lang="en-GB" sz="1400" b="1" dirty="0">
              <a:solidFill>
                <a:prstClr val="black"/>
              </a:solidFill>
              <a:ea typeface="Calibri"/>
              <a:cs typeface="Times New Roman"/>
            </a:endParaRPr>
          </a:p>
          <a:p>
            <a:endParaRPr lang="en-GB" sz="1400" b="1" dirty="0">
              <a:solidFill>
                <a:prstClr val="black"/>
              </a:solidFill>
              <a:ea typeface="Calibri"/>
              <a:cs typeface="Times New Roman"/>
            </a:endParaRPr>
          </a:p>
          <a:p>
            <a:endParaRPr lang="en-GB" sz="1400" b="1" dirty="0">
              <a:solidFill>
                <a:prstClr val="black"/>
              </a:solidFill>
              <a:ea typeface="Calibri"/>
              <a:cs typeface="Times New Roman"/>
            </a:endParaRPr>
          </a:p>
          <a:p>
            <a:endParaRPr lang="en-GB" sz="1400" b="1" dirty="0">
              <a:solidFill>
                <a:prstClr val="black"/>
              </a:solidFill>
              <a:ea typeface="Calibri"/>
              <a:cs typeface="Times New Roman"/>
            </a:endParaRPr>
          </a:p>
          <a:p>
            <a:r>
              <a:rPr lang="en-GB" sz="1400" b="1" dirty="0">
                <a:solidFill>
                  <a:prstClr val="black"/>
                </a:solidFill>
                <a:ea typeface="Calibri"/>
                <a:cs typeface="Times New Roman"/>
              </a:rPr>
              <a:t>1. </a:t>
            </a:r>
            <a:r>
              <a:rPr lang="en-GB" sz="1600" b="1" dirty="0">
                <a:solidFill>
                  <a:prstClr val="black"/>
                </a:solidFill>
                <a:ea typeface="Calibri"/>
                <a:cs typeface="Times New Roman"/>
              </a:rPr>
              <a:t>QUALITY OF FINANCIAL STATEMENTS:</a:t>
            </a:r>
            <a:r>
              <a:rPr lang="en-GB" sz="1600" dirty="0">
                <a:solidFill>
                  <a:prstClr val="black"/>
                </a:solidFill>
                <a:ea typeface="Calibri"/>
                <a:cs typeface="Times New Roman"/>
              </a:rPr>
              <a:t> </a:t>
            </a:r>
          </a:p>
          <a:p>
            <a:pPr marL="342900" indent="-342900">
              <a:buFont typeface="Wingdings"/>
              <a:buChar char=""/>
            </a:pPr>
            <a:endParaRPr lang="en-GB"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Institute Independent Committee to oversee the review of financial statements;</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Sign-off process by all sub-module owners.</a:t>
            </a:r>
            <a:endParaRPr lang="en-ZA" sz="1600" dirty="0">
              <a:solidFill>
                <a:prstClr val="black"/>
              </a:solidFill>
              <a:ea typeface="Calibri"/>
              <a:cs typeface="Times New Roman"/>
            </a:endParaRPr>
          </a:p>
          <a:p>
            <a:r>
              <a:rPr lang="en-ZA" sz="1600" dirty="0">
                <a:solidFill>
                  <a:prstClr val="black"/>
                </a:solidFill>
                <a:ea typeface="Calibri"/>
                <a:cs typeface="Times New Roman"/>
              </a:rPr>
              <a:t> </a:t>
            </a:r>
          </a:p>
          <a:p>
            <a:r>
              <a:rPr lang="en-GB" sz="1600" b="1" dirty="0">
                <a:solidFill>
                  <a:prstClr val="black"/>
                </a:solidFill>
                <a:ea typeface="Calibri"/>
                <a:cs typeface="Times New Roman"/>
              </a:rPr>
              <a:t>2. RECORD KEEPING:</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Monthly reconciliation for all process;</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Keep evidence for all line items on the financials</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r>
              <a:rPr lang="en-GB" sz="1600" b="1" dirty="0">
                <a:solidFill>
                  <a:prstClr val="black"/>
                </a:solidFill>
                <a:ea typeface="Calibri"/>
                <a:cs typeface="Times New Roman"/>
              </a:rPr>
              <a:t>3. INVESTMENT: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Constant de-brief with AGSA on the GRAP interpretation;</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Monthly review of the client report;</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Auditing of SRI Companies.</a:t>
            </a:r>
          </a:p>
          <a:p>
            <a:pPr marL="342900" indent="-342900">
              <a:buFont typeface="Wingdings"/>
              <a:buChar char=""/>
            </a:pPr>
            <a:endParaRPr lang="en-GB" sz="1600" dirty="0">
              <a:solidFill>
                <a:prstClr val="black"/>
              </a:solidFill>
              <a:ea typeface="Calibri"/>
              <a:cs typeface="Times New Roman"/>
            </a:endParaRPr>
          </a:p>
          <a:p>
            <a:r>
              <a:rPr lang="en-GB" sz="1600" b="1" dirty="0">
                <a:solidFill>
                  <a:prstClr val="black"/>
                </a:solidFill>
                <a:ea typeface="Calibri"/>
                <a:cs typeface="Times New Roman"/>
              </a:rPr>
              <a:t>4. LAP:</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Proper record keeping of agreements and invoices;</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Improve accounting part of LAP invoices.</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endParaRPr lang="en-GB" sz="16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GB" sz="1200" dirty="0">
              <a:solidFill>
                <a:prstClr val="black"/>
              </a:solidFill>
              <a:ea typeface="Calibri"/>
              <a:cs typeface="Times New Roman"/>
            </a:endParaRPr>
          </a:p>
          <a:p>
            <a:pPr marL="342900" indent="-342900">
              <a:buFont typeface="Wingdings"/>
              <a:buChar char=""/>
            </a:pPr>
            <a:endParaRPr lang="en-ZA" sz="1200" dirty="0">
              <a:solidFill>
                <a:prstClr val="black"/>
              </a:solidFill>
              <a:ea typeface="Calibri"/>
              <a:cs typeface="Times New Roman"/>
            </a:endParaRPr>
          </a:p>
          <a:p>
            <a:r>
              <a:rPr lang="en-GB" sz="1200" dirty="0">
                <a:solidFill>
                  <a:prstClr val="black"/>
                </a:solidFill>
                <a:ea typeface="Calibri"/>
                <a:cs typeface="Times New Roman"/>
              </a:rPr>
              <a:t> </a:t>
            </a:r>
            <a:endParaRPr lang="en-ZA" sz="1200" dirty="0">
              <a:solidFill>
                <a:prstClr val="black"/>
              </a:solidFill>
              <a:ea typeface="Calibri"/>
              <a:cs typeface="Times New Roman"/>
            </a:endParaRPr>
          </a:p>
        </p:txBody>
      </p:sp>
      <p:sp>
        <p:nvSpPr>
          <p:cNvPr id="5" name="Rectangle 4"/>
          <p:cNvSpPr/>
          <p:nvPr/>
        </p:nvSpPr>
        <p:spPr>
          <a:xfrm>
            <a:off x="6151417" y="1793173"/>
            <a:ext cx="5664531" cy="479763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en-GB" sz="1600" b="1" dirty="0">
                <a:solidFill>
                  <a:prstClr val="black"/>
                </a:solidFill>
                <a:ea typeface="Calibri"/>
                <a:cs typeface="Times New Roman"/>
              </a:rPr>
              <a:t>5. INTERNAL CONTROL (Control Self Assessment):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To utilise Internal Audit dashboard for key controls;</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Re-train Officials on CSA.</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r>
              <a:rPr lang="en-GB" sz="1600" b="1" dirty="0">
                <a:solidFill>
                  <a:prstClr val="black"/>
                </a:solidFill>
                <a:ea typeface="Calibri"/>
                <a:cs typeface="Times New Roman"/>
              </a:rPr>
              <a:t>6. IRREGULAR EXPENDITURE:</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Arrange a training with National Treasury;</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Re-work on the irregular expenditure process flow.</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r>
              <a:rPr lang="en-GB" sz="1600" b="1" dirty="0">
                <a:solidFill>
                  <a:prstClr val="black"/>
                </a:solidFill>
                <a:ea typeface="Calibri"/>
                <a:cs typeface="Times New Roman"/>
              </a:rPr>
              <a:t>7. GOVERNANCE:</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Improve leadership role;</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Constant meetings for each Directorate to discuss findings;</a:t>
            </a:r>
            <a:endParaRPr lang="en-ZA"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a:p>
            <a:r>
              <a:rPr lang="en-GB" sz="1600" b="1" dirty="0">
                <a:solidFill>
                  <a:prstClr val="black"/>
                </a:solidFill>
                <a:ea typeface="Calibri"/>
                <a:cs typeface="Times New Roman"/>
              </a:rPr>
              <a:t>8. CONSEQUENCE MANAGEMENT:</a:t>
            </a:r>
            <a:r>
              <a:rPr lang="en-GB" sz="1600" dirty="0">
                <a:solidFill>
                  <a:prstClr val="black"/>
                </a:solidFill>
                <a:ea typeface="Calibri"/>
                <a:cs typeface="Times New Roman"/>
              </a:rPr>
              <a:t> </a:t>
            </a:r>
            <a:endParaRPr lang="en-ZA" sz="1600" dirty="0">
              <a:solidFill>
                <a:prstClr val="black"/>
              </a:solidFill>
              <a:ea typeface="Calibri"/>
              <a:cs typeface="Times New Roman"/>
            </a:endParaRPr>
          </a:p>
          <a:p>
            <a:pPr marL="342900" indent="-342900">
              <a:buFont typeface="Wingdings"/>
              <a:buChar char=""/>
            </a:pPr>
            <a:r>
              <a:rPr lang="en-GB" sz="1600" dirty="0">
                <a:solidFill>
                  <a:prstClr val="black"/>
                </a:solidFill>
                <a:ea typeface="Calibri"/>
                <a:cs typeface="Times New Roman"/>
              </a:rPr>
              <a:t>Training on Public Audit Act;</a:t>
            </a:r>
          </a:p>
          <a:p>
            <a:pPr marL="342900" indent="-342900">
              <a:buFont typeface="Wingdings"/>
              <a:buChar char=""/>
            </a:pPr>
            <a:r>
              <a:rPr lang="en-GB" sz="1600" dirty="0">
                <a:solidFill>
                  <a:prstClr val="black"/>
                </a:solidFill>
                <a:ea typeface="Calibri"/>
                <a:cs typeface="Times New Roman"/>
              </a:rPr>
              <a:t>Implementation of the new guidelines on irregular expenditure.</a:t>
            </a:r>
            <a:endParaRPr lang="en-ZA" sz="1600" dirty="0">
              <a:solidFill>
                <a:prstClr val="black"/>
              </a:solidFill>
              <a:ea typeface="Calibri"/>
              <a:cs typeface="Times New Roman"/>
            </a:endParaRPr>
          </a:p>
          <a:p>
            <a:endParaRPr lang="en-GB" sz="1600" dirty="0">
              <a:solidFill>
                <a:prstClr val="black"/>
              </a:solidFill>
              <a:ea typeface="Calibri"/>
              <a:cs typeface="Times New Roman"/>
            </a:endParaRPr>
          </a:p>
          <a:p>
            <a:r>
              <a:rPr lang="en-GB" sz="1600" dirty="0">
                <a:solidFill>
                  <a:prstClr val="black"/>
                </a:solidFill>
                <a:ea typeface="Calibri"/>
                <a:cs typeface="Times New Roman"/>
              </a:rPr>
              <a:t> </a:t>
            </a:r>
            <a:endParaRPr lang="en-ZA" sz="1600" dirty="0">
              <a:solidFill>
                <a:prstClr val="black"/>
              </a:solidFill>
              <a:ea typeface="Calibri"/>
              <a:cs typeface="Times New Roman"/>
            </a:endParaRPr>
          </a:p>
        </p:txBody>
      </p:sp>
      <p:sp>
        <p:nvSpPr>
          <p:cNvPr id="6" name="Rounded Rectangle 5"/>
          <p:cNvSpPr/>
          <p:nvPr/>
        </p:nvSpPr>
        <p:spPr>
          <a:xfrm>
            <a:off x="296882" y="1353787"/>
            <a:ext cx="11519067" cy="439386"/>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prstClr val="black"/>
                </a:solidFill>
              </a:rPr>
              <a:t>The Fund has adopted the following pillars to drive operation clean audit review for the next two years:</a:t>
            </a:r>
          </a:p>
        </p:txBody>
      </p:sp>
      <p:sp>
        <p:nvSpPr>
          <p:cNvPr id="7" name="TextBox 6"/>
          <p:cNvSpPr txBox="1"/>
          <p:nvPr/>
        </p:nvSpPr>
        <p:spPr>
          <a:xfrm>
            <a:off x="11273368" y="274639"/>
            <a:ext cx="486833" cy="276225"/>
          </a:xfrm>
          <a:prstGeom prst="rect">
            <a:avLst/>
          </a:prstGeom>
          <a:solidFill>
            <a:schemeClr val="accent2"/>
          </a:solidFill>
        </p:spPr>
        <p:txBody>
          <a:bodyPr>
            <a:spAutoFit/>
          </a:bodyPr>
          <a:lstStyle/>
          <a:p>
            <a:pPr>
              <a:defRPr/>
            </a:pPr>
            <a:r>
              <a:rPr lang="en-ZA" sz="1200" dirty="0">
                <a:solidFill>
                  <a:prstClr val="black"/>
                </a:solidFill>
              </a:rPr>
              <a:t>28</a:t>
            </a:r>
          </a:p>
        </p:txBody>
      </p:sp>
      <p:sp>
        <p:nvSpPr>
          <p:cNvPr id="8" name="Rectangle 7"/>
          <p:cNvSpPr/>
          <p:nvPr/>
        </p:nvSpPr>
        <p:spPr>
          <a:xfrm>
            <a:off x="1140032" y="412751"/>
            <a:ext cx="9566151" cy="584775"/>
          </a:xfrm>
          <a:prstGeom prst="rect">
            <a:avLst/>
          </a:prstGeom>
        </p:spPr>
        <p:txBody>
          <a:bodyPr wrap="square">
            <a:spAutoFit/>
          </a:bodyPr>
          <a:lstStyle/>
          <a:p>
            <a:pPr algn="ctr"/>
            <a:r>
              <a:rPr lang="en-GB" sz="3200" b="1" dirty="0">
                <a:solidFill>
                  <a:prstClr val="black"/>
                </a:solidFill>
                <a:ea typeface="Calibri"/>
                <a:cs typeface="Times New Roman"/>
              </a:rPr>
              <a:t>CLEAN AUDIT PILLARS</a:t>
            </a:r>
          </a:p>
        </p:txBody>
      </p:sp>
    </p:spTree>
    <p:extLst>
      <p:ext uri="{BB962C8B-B14F-4D97-AF65-F5344CB8AC3E}">
        <p14:creationId xmlns:p14="http://schemas.microsoft.com/office/powerpoint/2010/main" val="524881826"/>
      </p:ext>
    </p:extLst>
  </p:cSld>
  <p:clrMapOvr>
    <a:masterClrMapping/>
  </p:clrMapOvr>
  <p:transition spd="slow">
    <p:circl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29</a:t>
            </a:fld>
            <a:endParaRPr lang="en-US"/>
          </a:p>
        </p:txBody>
      </p:sp>
      <p:sp>
        <p:nvSpPr>
          <p:cNvPr id="3" name="Rectangle 2"/>
          <p:cNvSpPr/>
          <p:nvPr/>
        </p:nvSpPr>
        <p:spPr>
          <a:xfrm>
            <a:off x="344383" y="1486710"/>
            <a:ext cx="11415817" cy="4385816"/>
          </a:xfrm>
          <a:prstGeom prst="rect">
            <a:avLst/>
          </a:prstGeom>
        </p:spPr>
        <p:txBody>
          <a:bodyPr wrap="square">
            <a:spAutoFit/>
          </a:bodyPr>
          <a:lstStyle/>
          <a:p>
            <a:r>
              <a:rPr lang="en-ZA" b="1" dirty="0">
                <a:solidFill>
                  <a:prstClr val="black"/>
                </a:solidFill>
                <a:ea typeface="Calibri"/>
                <a:cs typeface="Times New Roman"/>
              </a:rPr>
              <a:t>The Fund has instituted a Clean Audit Committee to drive main pillars of the Fund</a:t>
            </a:r>
            <a:r>
              <a:rPr lang="en-ZA" dirty="0">
                <a:solidFill>
                  <a:prstClr val="black"/>
                </a:solidFill>
                <a:ea typeface="Calibri"/>
                <a:cs typeface="Times New Roman"/>
              </a:rPr>
              <a:t>:</a:t>
            </a:r>
          </a:p>
          <a:p>
            <a:pPr marL="285750" indent="-285750">
              <a:buFont typeface="Wingdings" panose="05000000000000000000" pitchFamily="2" charset="2"/>
              <a:buChar char="v"/>
            </a:pPr>
            <a:endParaRPr lang="en-ZA" dirty="0">
              <a:solidFill>
                <a:prstClr val="black"/>
              </a:solidFill>
              <a:ea typeface="Calibri"/>
              <a:cs typeface="Times New Roman"/>
            </a:endParaRP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The Committee will be chaired by the Chief Operation Officer (COO).</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It will meet on a monthly basis and report to EXCO.</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The consolidated report will also serve at the Board and Departmental EXCO.</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The Committee will report to:</a:t>
            </a:r>
          </a:p>
          <a:p>
            <a:pPr marL="742950" lvl="1" indent="-285750">
              <a:lnSpc>
                <a:spcPct val="150000"/>
              </a:lnSpc>
              <a:buFont typeface="Arial" panose="020B0604020202020204" pitchFamily="34" charset="0"/>
              <a:buChar char="•"/>
            </a:pPr>
            <a:r>
              <a:rPr lang="en-ZA" dirty="0">
                <a:solidFill>
                  <a:prstClr val="black"/>
                </a:solidFill>
                <a:ea typeface="Calibri"/>
                <a:cs typeface="Times New Roman"/>
              </a:rPr>
              <a:t>The Director-General on a monthly basis; and </a:t>
            </a:r>
          </a:p>
          <a:p>
            <a:pPr marL="742950" lvl="1" indent="-285750">
              <a:lnSpc>
                <a:spcPct val="150000"/>
              </a:lnSpc>
              <a:buFont typeface="Arial" panose="020B0604020202020204" pitchFamily="34" charset="0"/>
              <a:buChar char="•"/>
            </a:pPr>
            <a:r>
              <a:rPr lang="en-ZA" dirty="0">
                <a:solidFill>
                  <a:prstClr val="black"/>
                </a:solidFill>
                <a:ea typeface="Calibri"/>
                <a:cs typeface="Times New Roman"/>
              </a:rPr>
              <a:t>Risk and Audit Committee on progress</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The Committee will also perform thorough review of the annual financial statement and recommend them to other structures.</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The Committee will oversee the implementation of the control self-assessment for each Directorate.</a:t>
            </a:r>
            <a:endParaRPr lang="en-ZA" sz="2000" dirty="0">
              <a:solidFill>
                <a:prstClr val="black"/>
              </a:solidFill>
            </a:endParaRPr>
          </a:p>
        </p:txBody>
      </p:sp>
      <p:sp>
        <p:nvSpPr>
          <p:cNvPr id="4" name="Rectangle 3"/>
          <p:cNvSpPr/>
          <p:nvPr/>
        </p:nvSpPr>
        <p:spPr>
          <a:xfrm>
            <a:off x="985651" y="734011"/>
            <a:ext cx="10774549" cy="584775"/>
          </a:xfrm>
          <a:prstGeom prst="rect">
            <a:avLst/>
          </a:prstGeom>
        </p:spPr>
        <p:txBody>
          <a:bodyPr wrap="square">
            <a:spAutoFit/>
          </a:bodyPr>
          <a:lstStyle/>
          <a:p>
            <a:pPr algn="ctr"/>
            <a:r>
              <a:rPr lang="en-ZA" sz="3200" b="1" dirty="0">
                <a:solidFill>
                  <a:prstClr val="black"/>
                </a:solidFill>
                <a:ea typeface="Calibri"/>
                <a:cs typeface="Times New Roman"/>
              </a:rPr>
              <a:t>CLEAN AUDIT GOVERNANCE</a:t>
            </a:r>
          </a:p>
        </p:txBody>
      </p:sp>
      <p:sp>
        <p:nvSpPr>
          <p:cNvPr id="5" name="TextBox 4"/>
          <p:cNvSpPr txBox="1"/>
          <p:nvPr/>
        </p:nvSpPr>
        <p:spPr>
          <a:xfrm>
            <a:off x="11273368" y="274639"/>
            <a:ext cx="486833" cy="276999"/>
          </a:xfrm>
          <a:prstGeom prst="rect">
            <a:avLst/>
          </a:prstGeom>
          <a:solidFill>
            <a:schemeClr val="accent2"/>
          </a:solidFill>
        </p:spPr>
        <p:txBody>
          <a:bodyPr>
            <a:spAutoFit/>
          </a:bodyPr>
          <a:lstStyle/>
          <a:p>
            <a:pPr>
              <a:defRPr/>
            </a:pPr>
            <a:r>
              <a:rPr lang="en-ZA" sz="1200" dirty="0">
                <a:solidFill>
                  <a:prstClr val="black"/>
                </a:solidFill>
              </a:rPr>
              <a:t>29</a:t>
            </a:r>
          </a:p>
        </p:txBody>
      </p:sp>
    </p:spTree>
    <p:extLst>
      <p:ext uri="{BB962C8B-B14F-4D97-AF65-F5344CB8AC3E}">
        <p14:creationId xmlns:p14="http://schemas.microsoft.com/office/powerpoint/2010/main" val="354595369"/>
      </p:ext>
    </p:extLst>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Number Placeholder 1"/>
          <p:cNvSpPr>
            <a:spLocks noGrp="1"/>
          </p:cNvSpPr>
          <p:nvPr>
            <p:ph type="sldNum" sz="quarter" idx="12"/>
          </p:nvPr>
        </p:nvSpPr>
        <p:spPr bwMode="auto">
          <a:xfrm>
            <a:off x="8955617" y="6370705"/>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C0B08933-8069-4ED0-89A7-1161CEE05673}" type="slidenum">
              <a:rPr lang="en-ZA" altLang="en-US" sz="1200" smtClean="0">
                <a:solidFill>
                  <a:srgbClr val="898989"/>
                </a:solidFill>
              </a:rPr>
              <a:pPr eaLnBrk="1" hangingPunct="1">
                <a:spcBef>
                  <a:spcPct val="0"/>
                </a:spcBef>
                <a:buFontTx/>
                <a:buNone/>
              </a:pPr>
              <a:t>3</a:t>
            </a:fld>
            <a:endParaRPr lang="en-ZA" altLang="en-US" sz="1200">
              <a:solidFill>
                <a:srgbClr val="898989"/>
              </a:solidFill>
            </a:endParaRPr>
          </a:p>
        </p:txBody>
      </p:sp>
      <p:sp>
        <p:nvSpPr>
          <p:cNvPr id="207875" name="TextBox 6"/>
          <p:cNvSpPr txBox="1">
            <a:spLocks noChangeArrowheads="1"/>
          </p:cNvSpPr>
          <p:nvPr/>
        </p:nvSpPr>
        <p:spPr bwMode="auto">
          <a:xfrm>
            <a:off x="1981200" y="492125"/>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0" fontAlgn="base" hangingPunct="0">
              <a:spcBef>
                <a:spcPct val="0"/>
              </a:spcBef>
              <a:spcAft>
                <a:spcPct val="0"/>
              </a:spcAft>
              <a:buFontTx/>
              <a:buNone/>
            </a:pPr>
            <a:r>
              <a:rPr lang="en-ZA" altLang="en-US" sz="2800" b="1" dirty="0">
                <a:solidFill>
                  <a:srgbClr val="000000"/>
                </a:solidFill>
                <a:cs typeface="Arial" pitchFamily="34" charset="0"/>
              </a:rPr>
              <a:t>INTRODUCTION</a:t>
            </a:r>
          </a:p>
        </p:txBody>
      </p:sp>
      <p:sp>
        <p:nvSpPr>
          <p:cNvPr id="9" name="Content Placeholder 1"/>
          <p:cNvSpPr>
            <a:spLocks noGrp="1"/>
          </p:cNvSpPr>
          <p:nvPr>
            <p:ph idx="1"/>
          </p:nvPr>
        </p:nvSpPr>
        <p:spPr>
          <a:xfrm>
            <a:off x="421217" y="1355728"/>
            <a:ext cx="11379200" cy="5153025"/>
          </a:xfrm>
        </p:spPr>
        <p:txBody>
          <a:bodyPr/>
          <a:lstStyle/>
          <a:p>
            <a:pPr marL="0" indent="0">
              <a:buFont typeface="Arial" charset="0"/>
              <a:buNone/>
              <a:defRPr/>
            </a:pPr>
            <a:endParaRPr lang="en-ZA" sz="2000" dirty="0">
              <a:ea typeface="MS PGothic" pitchFamily="34" charset="-128"/>
            </a:endParaRPr>
          </a:p>
          <a:p>
            <a:pPr>
              <a:buFont typeface="Arial" charset="0"/>
              <a:buChar char="•"/>
              <a:defRPr/>
            </a:pPr>
            <a:endParaRPr lang="en-ZA" sz="2400" dirty="0">
              <a:ea typeface="MS PGothic" pitchFamily="34" charset="-128"/>
            </a:endParaRPr>
          </a:p>
        </p:txBody>
      </p:sp>
      <p:sp>
        <p:nvSpPr>
          <p:cNvPr id="207877" name="TextBox 5"/>
          <p:cNvSpPr txBox="1">
            <a:spLocks noChangeArrowheads="1"/>
          </p:cNvSpPr>
          <p:nvPr/>
        </p:nvSpPr>
        <p:spPr bwMode="auto">
          <a:xfrm>
            <a:off x="11072284" y="304801"/>
            <a:ext cx="575733" cy="2778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a:solidFill>
                  <a:srgbClr val="000000"/>
                </a:solidFill>
                <a:latin typeface="Arial" pitchFamily="34" charset="0"/>
              </a:rPr>
              <a:t>3</a:t>
            </a:r>
          </a:p>
        </p:txBody>
      </p:sp>
      <p:graphicFrame>
        <p:nvGraphicFramePr>
          <p:cNvPr id="8" name="Diagram 7"/>
          <p:cNvGraphicFramePr/>
          <p:nvPr>
            <p:extLst>
              <p:ext uri="{D42A27DB-BD31-4B8C-83A1-F6EECF244321}">
                <p14:modId xmlns:p14="http://schemas.microsoft.com/office/powerpoint/2010/main" val="3827803919"/>
              </p:ext>
            </p:extLst>
          </p:nvPr>
        </p:nvGraphicFramePr>
        <p:xfrm>
          <a:off x="431371" y="1397000"/>
          <a:ext cx="4155144" cy="511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nvGraphicFramePr>
        <p:xfrm>
          <a:off x="4679450" y="1355726"/>
          <a:ext cx="7210697" cy="52453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2688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30</a:t>
            </a:fld>
            <a:endParaRPr lang="en-US"/>
          </a:p>
        </p:txBody>
      </p:sp>
      <p:sp>
        <p:nvSpPr>
          <p:cNvPr id="3" name="Rectangle 2"/>
          <p:cNvSpPr/>
          <p:nvPr/>
        </p:nvSpPr>
        <p:spPr>
          <a:xfrm>
            <a:off x="344383" y="1486710"/>
            <a:ext cx="11415817" cy="5016758"/>
          </a:xfrm>
          <a:prstGeom prst="rect">
            <a:avLst/>
          </a:prstGeom>
        </p:spPr>
        <p:txBody>
          <a:bodyPr wrap="square">
            <a:spAutoFit/>
          </a:bodyPr>
          <a:lstStyle/>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p:txBody>
      </p:sp>
      <p:sp>
        <p:nvSpPr>
          <p:cNvPr id="4" name="Rectangle 3"/>
          <p:cNvSpPr/>
          <p:nvPr/>
        </p:nvSpPr>
        <p:spPr>
          <a:xfrm>
            <a:off x="985651" y="734011"/>
            <a:ext cx="10774549" cy="584775"/>
          </a:xfrm>
          <a:prstGeom prst="rect">
            <a:avLst/>
          </a:prstGeom>
        </p:spPr>
        <p:txBody>
          <a:bodyPr wrap="square">
            <a:spAutoFit/>
          </a:bodyPr>
          <a:lstStyle/>
          <a:p>
            <a:pPr algn="ctr"/>
            <a:r>
              <a:rPr lang="en-ZA" sz="3200" b="1" dirty="0">
                <a:solidFill>
                  <a:prstClr val="black"/>
                </a:solidFill>
                <a:ea typeface="Calibri"/>
                <a:cs typeface="Times New Roman"/>
              </a:rPr>
              <a:t>UIF AUDIT COMMITTEE’S VIEW ON 2018/19</a:t>
            </a:r>
          </a:p>
        </p:txBody>
      </p:sp>
      <p:sp>
        <p:nvSpPr>
          <p:cNvPr id="5" name="TextBox 4"/>
          <p:cNvSpPr txBox="1"/>
          <p:nvPr/>
        </p:nvSpPr>
        <p:spPr>
          <a:xfrm>
            <a:off x="11273368" y="274639"/>
            <a:ext cx="486833" cy="276999"/>
          </a:xfrm>
          <a:prstGeom prst="rect">
            <a:avLst/>
          </a:prstGeom>
          <a:solidFill>
            <a:schemeClr val="accent2"/>
          </a:solidFill>
        </p:spPr>
        <p:txBody>
          <a:bodyPr>
            <a:spAutoFit/>
          </a:bodyPr>
          <a:lstStyle/>
          <a:p>
            <a:pPr>
              <a:defRPr/>
            </a:pPr>
            <a:r>
              <a:rPr lang="en-ZA" sz="1200" dirty="0">
                <a:solidFill>
                  <a:prstClr val="black"/>
                </a:solidFill>
              </a:rPr>
              <a:t>30</a:t>
            </a:r>
          </a:p>
        </p:txBody>
      </p:sp>
      <p:sp>
        <p:nvSpPr>
          <p:cNvPr id="7" name="Rectangle 6"/>
          <p:cNvSpPr/>
          <p:nvPr/>
        </p:nvSpPr>
        <p:spPr>
          <a:xfrm>
            <a:off x="344383" y="1318787"/>
            <a:ext cx="11507191" cy="5078313"/>
          </a:xfrm>
          <a:prstGeom prst="rect">
            <a:avLst/>
          </a:prstGeom>
        </p:spPr>
        <p:txBody>
          <a:bodyPr wrap="square">
            <a:spAutoFit/>
          </a:bodyPr>
          <a:lstStyle/>
          <a:p>
            <a:r>
              <a:rPr lang="en-ZA" dirty="0"/>
              <a:t>The </a:t>
            </a:r>
            <a:r>
              <a:rPr lang="en-ZA" dirty="0">
                <a:solidFill>
                  <a:prstClr val="black"/>
                </a:solidFill>
              </a:rPr>
              <a:t> Audit Committee(AC)indicates that</a:t>
            </a:r>
            <a:r>
              <a:rPr lang="en-ZA" dirty="0"/>
              <a:t> control environment requires improvement. It has also identified that the following key areas of concern that should be addressed to improve the overall adequacy and effectiveness of the controlled environment:</a:t>
            </a:r>
          </a:p>
          <a:p>
            <a:pPr lvl="1"/>
            <a:r>
              <a:rPr lang="en-ZA" dirty="0"/>
              <a:t>• Quality of the annual financial statements;</a:t>
            </a:r>
          </a:p>
          <a:p>
            <a:pPr lvl="1"/>
            <a:r>
              <a:rPr lang="en-ZA" dirty="0"/>
              <a:t>• Capacity and skills within the Finance department;</a:t>
            </a:r>
          </a:p>
          <a:p>
            <a:pPr lvl="1"/>
            <a:r>
              <a:rPr lang="en-ZA" dirty="0"/>
              <a:t>• Investments (due diligence, disclosure, service level agreement and compliance);</a:t>
            </a:r>
          </a:p>
          <a:p>
            <a:pPr lvl="1"/>
            <a:r>
              <a:rPr lang="en-ZA" dirty="0"/>
              <a:t>• Supply chain and contract management;</a:t>
            </a:r>
          </a:p>
          <a:p>
            <a:pPr lvl="1"/>
            <a:r>
              <a:rPr lang="en-ZA" dirty="0"/>
              <a:t>• Irregular expenditure;</a:t>
            </a:r>
          </a:p>
          <a:p>
            <a:pPr lvl="1"/>
            <a:r>
              <a:rPr lang="en-ZA" dirty="0"/>
              <a:t>• Consequence management;</a:t>
            </a:r>
          </a:p>
          <a:p>
            <a:pPr lvl="1"/>
            <a:r>
              <a:rPr lang="en-ZA" dirty="0"/>
              <a:t>• Record keeping;</a:t>
            </a:r>
          </a:p>
          <a:p>
            <a:pPr lvl="1"/>
            <a:r>
              <a:rPr lang="en-ZA" dirty="0"/>
              <a:t>• ICT and cyber security;</a:t>
            </a:r>
          </a:p>
          <a:p>
            <a:pPr lvl="1"/>
            <a:r>
              <a:rPr lang="en-ZA" dirty="0"/>
              <a:t>• Implementation of the SAP system;</a:t>
            </a:r>
          </a:p>
          <a:p>
            <a:pPr lvl="1"/>
            <a:r>
              <a:rPr lang="en-ZA" dirty="0"/>
              <a:t>• Business continuity management; and</a:t>
            </a:r>
          </a:p>
          <a:p>
            <a:pPr lvl="1"/>
            <a:r>
              <a:rPr lang="en-ZA" dirty="0"/>
              <a:t>• Compliance.</a:t>
            </a:r>
          </a:p>
          <a:p>
            <a:r>
              <a:rPr lang="en-ZA" dirty="0"/>
              <a:t>AC urges the team led by the Commissioner to focus diligently on the following in order to realise the UIF vision:</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improving the audit outcome by implementing the recommendations</a:t>
            </a:r>
          </a:p>
          <a:p>
            <a:pPr marL="285750" indent="-285750">
              <a:lnSpc>
                <a:spcPct val="150000"/>
              </a:lnSpc>
              <a:buFont typeface="Wingdings" panose="05000000000000000000" pitchFamily="2" charset="2"/>
              <a:buChar char="§"/>
            </a:pPr>
            <a:r>
              <a:rPr lang="en-ZA" dirty="0">
                <a:solidFill>
                  <a:prstClr val="black"/>
                </a:solidFill>
                <a:ea typeface="Calibri"/>
                <a:cs typeface="Times New Roman"/>
              </a:rPr>
              <a:t>continually striving towards enhancing governance, risk management and internal controls</a:t>
            </a:r>
            <a:endParaRPr lang="en-ZA" dirty="0"/>
          </a:p>
        </p:txBody>
      </p:sp>
    </p:spTree>
    <p:extLst>
      <p:ext uri="{BB962C8B-B14F-4D97-AF65-F5344CB8AC3E}">
        <p14:creationId xmlns:p14="http://schemas.microsoft.com/office/powerpoint/2010/main" val="2179906945"/>
      </p:ext>
    </p:extLst>
  </p:cSld>
  <p:clrMapOvr>
    <a:masterClrMapping/>
  </p:clrMapOvr>
  <p:transition spd="slow">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a:pPr>
                <a:defRPr/>
              </a:pPr>
              <a:t>31</a:t>
            </a:fld>
            <a:endParaRPr lang="en-US"/>
          </a:p>
        </p:txBody>
      </p:sp>
      <p:sp>
        <p:nvSpPr>
          <p:cNvPr id="3" name="Rectangle 2"/>
          <p:cNvSpPr/>
          <p:nvPr/>
        </p:nvSpPr>
        <p:spPr>
          <a:xfrm>
            <a:off x="344383" y="1486710"/>
            <a:ext cx="11415817" cy="5016758"/>
          </a:xfrm>
          <a:prstGeom prst="rect">
            <a:avLst/>
          </a:prstGeom>
        </p:spPr>
        <p:txBody>
          <a:bodyPr wrap="square">
            <a:spAutoFit/>
          </a:bodyPr>
          <a:lstStyle/>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a:p>
            <a:endParaRPr lang="en-ZA" sz="2000" dirty="0">
              <a:solidFill>
                <a:prstClr val="black"/>
              </a:solidFill>
            </a:endParaRPr>
          </a:p>
        </p:txBody>
      </p:sp>
      <p:sp>
        <p:nvSpPr>
          <p:cNvPr id="4" name="Rectangle 3"/>
          <p:cNvSpPr/>
          <p:nvPr/>
        </p:nvSpPr>
        <p:spPr>
          <a:xfrm>
            <a:off x="985651" y="734011"/>
            <a:ext cx="10774549" cy="584775"/>
          </a:xfrm>
          <a:prstGeom prst="rect">
            <a:avLst/>
          </a:prstGeom>
        </p:spPr>
        <p:txBody>
          <a:bodyPr wrap="square">
            <a:spAutoFit/>
          </a:bodyPr>
          <a:lstStyle/>
          <a:p>
            <a:pPr algn="ctr"/>
            <a:r>
              <a:rPr lang="en-ZA" sz="3200" b="1" dirty="0">
                <a:solidFill>
                  <a:prstClr val="black"/>
                </a:solidFill>
                <a:ea typeface="Calibri"/>
                <a:cs typeface="Times New Roman"/>
              </a:rPr>
              <a:t>UIF ADVISORY BOARD VIEW ON 2018/19</a:t>
            </a:r>
          </a:p>
        </p:txBody>
      </p:sp>
      <p:sp>
        <p:nvSpPr>
          <p:cNvPr id="5" name="TextBox 4"/>
          <p:cNvSpPr txBox="1"/>
          <p:nvPr/>
        </p:nvSpPr>
        <p:spPr>
          <a:xfrm>
            <a:off x="11273368" y="274639"/>
            <a:ext cx="486833" cy="276999"/>
          </a:xfrm>
          <a:prstGeom prst="rect">
            <a:avLst/>
          </a:prstGeom>
          <a:solidFill>
            <a:schemeClr val="accent2"/>
          </a:solidFill>
        </p:spPr>
        <p:txBody>
          <a:bodyPr>
            <a:spAutoFit/>
          </a:bodyPr>
          <a:lstStyle/>
          <a:p>
            <a:pPr>
              <a:defRPr/>
            </a:pPr>
            <a:r>
              <a:rPr lang="en-ZA" sz="1200" dirty="0">
                <a:solidFill>
                  <a:prstClr val="black"/>
                </a:solidFill>
              </a:rPr>
              <a:t>31</a:t>
            </a:r>
          </a:p>
        </p:txBody>
      </p:sp>
      <p:sp>
        <p:nvSpPr>
          <p:cNvPr id="6" name="Rectangle 5"/>
          <p:cNvSpPr/>
          <p:nvPr/>
        </p:nvSpPr>
        <p:spPr>
          <a:xfrm>
            <a:off x="451262" y="1686296"/>
            <a:ext cx="11308939" cy="646331"/>
          </a:xfrm>
          <a:prstGeom prst="rect">
            <a:avLst/>
          </a:prstGeom>
        </p:spPr>
        <p:txBody>
          <a:bodyPr wrap="square">
            <a:spAutoFit/>
          </a:bodyPr>
          <a:lstStyle/>
          <a:p>
            <a:pPr lvl="0"/>
            <a:endParaRPr lang="en-ZA" dirty="0">
              <a:solidFill>
                <a:prstClr val="black"/>
              </a:solidFill>
              <a:ea typeface="Calibri"/>
              <a:cs typeface="Times New Roman"/>
            </a:endParaRPr>
          </a:p>
          <a:p>
            <a:pPr lvl="0"/>
            <a:endParaRPr lang="en-ZA" dirty="0">
              <a:solidFill>
                <a:prstClr val="black"/>
              </a:solidFill>
              <a:ea typeface="Calibri"/>
              <a:cs typeface="Times New Roman"/>
            </a:endParaRPr>
          </a:p>
        </p:txBody>
      </p:sp>
      <p:sp>
        <p:nvSpPr>
          <p:cNvPr id="8" name="Rectangle 7"/>
          <p:cNvSpPr/>
          <p:nvPr/>
        </p:nvSpPr>
        <p:spPr>
          <a:xfrm>
            <a:off x="344383" y="1318787"/>
            <a:ext cx="11269685" cy="5078313"/>
          </a:xfrm>
          <a:prstGeom prst="rect">
            <a:avLst/>
          </a:prstGeom>
        </p:spPr>
        <p:txBody>
          <a:bodyPr wrap="square">
            <a:spAutoFit/>
          </a:bodyPr>
          <a:lstStyle/>
          <a:p>
            <a:r>
              <a:rPr lang="en-ZA" dirty="0"/>
              <a:t>The </a:t>
            </a:r>
            <a:r>
              <a:rPr lang="en-ZA" dirty="0">
                <a:solidFill>
                  <a:prstClr val="black"/>
                </a:solidFill>
              </a:rPr>
              <a:t> UIF advisory Board:</a:t>
            </a:r>
          </a:p>
          <a:p>
            <a:pPr marL="285750" indent="-285750">
              <a:buFont typeface="Arial" panose="020B0604020202020204" pitchFamily="34" charset="0"/>
              <a:buChar char="•"/>
            </a:pPr>
            <a:r>
              <a:rPr lang="en-ZA" dirty="0">
                <a:solidFill>
                  <a:prstClr val="black"/>
                </a:solidFill>
              </a:rPr>
              <a:t> Shares same sentiments with  the Audit Committee that</a:t>
            </a:r>
            <a:r>
              <a:rPr lang="en-ZA" dirty="0"/>
              <a:t> UIF control environment requires improvement. </a:t>
            </a:r>
          </a:p>
          <a:p>
            <a:pPr marL="285750" indent="-285750">
              <a:buFont typeface="Arial" panose="020B0604020202020204" pitchFamily="34" charset="0"/>
              <a:buChar char="•"/>
            </a:pPr>
            <a:r>
              <a:rPr lang="en-ZA" dirty="0">
                <a:solidFill>
                  <a:prstClr val="black"/>
                </a:solidFill>
              </a:rPr>
              <a:t>Agrees to the above  identified key areas of concern that should be addressed to improve the overall adequacy and effectiveness of the controlled environment</a:t>
            </a:r>
          </a:p>
          <a:p>
            <a:pPr marL="285750" indent="-285750">
              <a:buFont typeface="Arial" panose="020B0604020202020204" pitchFamily="34" charset="0"/>
              <a:buChar char="•"/>
            </a:pPr>
            <a:r>
              <a:rPr lang="en-ZA" dirty="0">
                <a:solidFill>
                  <a:prstClr val="black"/>
                </a:solidFill>
              </a:rPr>
              <a:t>Numerous workshops were held by Board committees as intervention to assist in addressing root causes of above</a:t>
            </a:r>
          </a:p>
          <a:p>
            <a:pPr marL="285750" indent="-285750">
              <a:buFont typeface="Arial" panose="020B0604020202020204" pitchFamily="34" charset="0"/>
              <a:buChar char="•"/>
            </a:pPr>
            <a:r>
              <a:rPr lang="en-ZA" dirty="0">
                <a:solidFill>
                  <a:prstClr val="black"/>
                </a:solidFill>
              </a:rPr>
              <a:t>Concerns </a:t>
            </a:r>
            <a:r>
              <a:rPr lang="en-ZA" dirty="0" err="1">
                <a:solidFill>
                  <a:prstClr val="black"/>
                </a:solidFill>
              </a:rPr>
              <a:t>i</a:t>
            </a:r>
            <a:r>
              <a:rPr lang="en-ZA" dirty="0">
                <a:solidFill>
                  <a:prstClr val="black"/>
                </a:solidFill>
              </a:rPr>
              <a:t>. r. o investment which focused on the following</a:t>
            </a:r>
          </a:p>
          <a:p>
            <a:pPr marL="742950" lvl="1" indent="-285750">
              <a:buFont typeface="Arial" panose="020B0604020202020204" pitchFamily="34" charset="0"/>
              <a:buChar char="•"/>
            </a:pPr>
            <a:r>
              <a:rPr lang="en-ZA" dirty="0">
                <a:solidFill>
                  <a:prstClr val="black"/>
                </a:solidFill>
              </a:rPr>
              <a:t>PIC Leadership instability</a:t>
            </a:r>
          </a:p>
          <a:p>
            <a:pPr marL="742950" lvl="1" indent="-285750">
              <a:buFont typeface="Arial" panose="020B0604020202020204" pitchFamily="34" charset="0"/>
              <a:buChar char="•"/>
            </a:pPr>
            <a:r>
              <a:rPr lang="en-ZA" dirty="0">
                <a:solidFill>
                  <a:prstClr val="black"/>
                </a:solidFill>
              </a:rPr>
              <a:t>SRI Financial Statements </a:t>
            </a:r>
          </a:p>
          <a:p>
            <a:pPr marL="1200150" lvl="2" indent="-285750">
              <a:buFont typeface="Arial" panose="020B0604020202020204" pitchFamily="34" charset="0"/>
              <a:buChar char="•"/>
            </a:pPr>
            <a:r>
              <a:rPr lang="en-ZA" dirty="0">
                <a:solidFill>
                  <a:prstClr val="black"/>
                </a:solidFill>
              </a:rPr>
              <a:t>Disclaimer – UIF overall Audit outcome regressed to Qualified</a:t>
            </a:r>
          </a:p>
          <a:p>
            <a:pPr marL="1200150" lvl="2" indent="-285750">
              <a:buFont typeface="Arial" panose="020B0604020202020204" pitchFamily="34" charset="0"/>
              <a:buChar char="•"/>
            </a:pPr>
            <a:endParaRPr lang="en-ZA" dirty="0">
              <a:solidFill>
                <a:prstClr val="black"/>
              </a:solidFill>
            </a:endParaRPr>
          </a:p>
          <a:p>
            <a:r>
              <a:rPr lang="en-ZA" b="1" dirty="0"/>
              <a:t>The Board resolved to do the following:</a:t>
            </a:r>
          </a:p>
          <a:p>
            <a:pPr marL="285750" indent="-285750">
              <a:buFont typeface="Arial" panose="020B0604020202020204" pitchFamily="34" charset="0"/>
              <a:buChar char="•"/>
            </a:pPr>
            <a:r>
              <a:rPr lang="en-ZA" dirty="0"/>
              <a:t>Annual Financial Statements (AFS) year plan to be produced </a:t>
            </a:r>
          </a:p>
          <a:p>
            <a:pPr marL="742950" lvl="1" indent="-285750">
              <a:buFont typeface="Arial" panose="020B0604020202020204" pitchFamily="34" charset="0"/>
              <a:buChar char="•"/>
            </a:pPr>
            <a:r>
              <a:rPr lang="en-ZA" dirty="0"/>
              <a:t>in order to ensure its timeously, completeness and accuracy</a:t>
            </a:r>
          </a:p>
          <a:p>
            <a:pPr marL="285750" indent="-285750">
              <a:buFont typeface="Arial" panose="020B0604020202020204" pitchFamily="34" charset="0"/>
              <a:buChar char="•"/>
            </a:pPr>
            <a:r>
              <a:rPr lang="en-ZA" dirty="0"/>
              <a:t>Engagement of AG on matters raised – to ensure overall understanding and facilitate closing of gaps identified.</a:t>
            </a:r>
          </a:p>
          <a:p>
            <a:pPr marL="285750" indent="-285750">
              <a:buFont typeface="Arial" panose="020B0604020202020204" pitchFamily="34" charset="0"/>
              <a:buChar char="•"/>
            </a:pPr>
            <a:r>
              <a:rPr lang="en-ZA" dirty="0"/>
              <a:t>Escalate matters with PIC Board : </a:t>
            </a:r>
            <a:r>
              <a:rPr lang="en-ZA" dirty="0">
                <a:solidFill>
                  <a:prstClr val="black"/>
                </a:solidFill>
              </a:rPr>
              <a:t>the joint UIF/PIC Board meeting took place </a:t>
            </a:r>
            <a:r>
              <a:rPr lang="en-ZA" dirty="0"/>
              <a:t>on 11 October 2019</a:t>
            </a:r>
          </a:p>
          <a:p>
            <a:pPr marL="742950" lvl="1" indent="-285750">
              <a:buFont typeface="Arial" panose="020B0604020202020204" pitchFamily="34" charset="0"/>
              <a:buChar char="•"/>
            </a:pPr>
            <a:r>
              <a:rPr lang="en-ZA" dirty="0"/>
              <a:t>established  EXCO to EXCO to improve relations and reconciliation of information- May 2019.</a:t>
            </a:r>
          </a:p>
          <a:p>
            <a:pPr marL="742950" lvl="1" indent="-285750">
              <a:buFont typeface="Arial" panose="020B0604020202020204" pitchFamily="34" charset="0"/>
              <a:buChar char="•"/>
            </a:pPr>
            <a:r>
              <a:rPr lang="en-ZA" dirty="0"/>
              <a:t>UIF Management was  requested to take accountability on the Investment reports</a:t>
            </a:r>
          </a:p>
          <a:p>
            <a:endParaRPr lang="en-ZA" dirty="0"/>
          </a:p>
        </p:txBody>
      </p:sp>
    </p:spTree>
    <p:extLst>
      <p:ext uri="{BB962C8B-B14F-4D97-AF65-F5344CB8AC3E}">
        <p14:creationId xmlns:p14="http://schemas.microsoft.com/office/powerpoint/2010/main" val="2220354123"/>
      </p:ext>
    </p:extLst>
  </p:cSld>
  <p:clrMapOvr>
    <a:masterClrMapping/>
  </p:clrMapOvr>
  <p:transition spd="slow">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EFB2D2-A0FC-4E09-8DB3-3A611E7B86C2}" type="slidenum">
              <a:rPr lang="en-US" smtClean="0"/>
              <a:pPr>
                <a:defRPr/>
              </a:pPr>
              <a:t>32</a:t>
            </a:fld>
            <a:endParaRPr lang="en-US"/>
          </a:p>
        </p:txBody>
      </p:sp>
      <p:sp>
        <p:nvSpPr>
          <p:cNvPr id="3" name="Rectangle 2"/>
          <p:cNvSpPr/>
          <p:nvPr/>
        </p:nvSpPr>
        <p:spPr>
          <a:xfrm>
            <a:off x="985651" y="734011"/>
            <a:ext cx="10774549" cy="584775"/>
          </a:xfrm>
          <a:prstGeom prst="rect">
            <a:avLst/>
          </a:prstGeom>
        </p:spPr>
        <p:txBody>
          <a:bodyPr wrap="square">
            <a:spAutoFit/>
          </a:bodyPr>
          <a:lstStyle/>
          <a:p>
            <a:pPr algn="ctr"/>
            <a:r>
              <a:rPr lang="en-ZA" sz="3200" b="1" dirty="0">
                <a:solidFill>
                  <a:prstClr val="black"/>
                </a:solidFill>
                <a:ea typeface="Calibri"/>
                <a:cs typeface="Times New Roman"/>
              </a:rPr>
              <a:t>CONCLUSION</a:t>
            </a:r>
          </a:p>
        </p:txBody>
      </p:sp>
      <p:sp>
        <p:nvSpPr>
          <p:cNvPr id="4" name="Rectangle 3"/>
          <p:cNvSpPr/>
          <p:nvPr/>
        </p:nvSpPr>
        <p:spPr>
          <a:xfrm>
            <a:off x="344384" y="1422518"/>
            <a:ext cx="11225812" cy="5909310"/>
          </a:xfrm>
          <a:prstGeom prst="rect">
            <a:avLst/>
          </a:prstGeom>
        </p:spPr>
        <p:txBody>
          <a:bodyPr wrap="square">
            <a:spAutoFit/>
          </a:bodyPr>
          <a:lstStyle/>
          <a:p>
            <a:pPr marL="285750" indent="-285750">
              <a:buFont typeface="Arial" panose="020B0604020202020204" pitchFamily="34" charset="0"/>
              <a:buChar char="•"/>
            </a:pPr>
            <a:r>
              <a:rPr lang="en-ZA" dirty="0"/>
              <a:t>First joint UIF/PIC Board meeting was held on 11 October 2019</a:t>
            </a:r>
          </a:p>
          <a:p>
            <a:pPr marL="285750" indent="-285750">
              <a:buFont typeface="Arial" panose="020B0604020202020204" pitchFamily="34" charset="0"/>
              <a:buChar char="•"/>
            </a:pPr>
            <a:r>
              <a:rPr lang="en-ZA" dirty="0"/>
              <a:t>The following resolutions were made:</a:t>
            </a:r>
          </a:p>
          <a:p>
            <a:pPr marL="742950" lvl="1" indent="-285750">
              <a:buFont typeface="Arial" panose="020B0604020202020204" pitchFamily="34" charset="0"/>
              <a:buChar char="•"/>
            </a:pPr>
            <a:r>
              <a:rPr lang="en-ZA" dirty="0"/>
              <a:t>UIF Investment Committee(IC) will submit the quarterly executive summary report for PIC response</a:t>
            </a:r>
          </a:p>
          <a:p>
            <a:pPr marL="742950" lvl="1" indent="-285750">
              <a:buFont typeface="Arial" panose="020B0604020202020204" pitchFamily="34" charset="0"/>
              <a:buChar char="•"/>
            </a:pPr>
            <a:r>
              <a:rPr lang="en-ZA" dirty="0"/>
              <a:t>PIC to disclose the investment processes</a:t>
            </a:r>
          </a:p>
          <a:p>
            <a:pPr marL="742950" lvl="1" indent="-285750">
              <a:buFont typeface="Arial" panose="020B0604020202020204" pitchFamily="34" charset="0"/>
              <a:buChar char="•"/>
            </a:pPr>
            <a:r>
              <a:rPr lang="en-ZA" dirty="0"/>
              <a:t>Create interactive governance structures and ensure quarterly engagements:</a:t>
            </a:r>
          </a:p>
          <a:p>
            <a:pPr marL="1200150" lvl="2" indent="-285750">
              <a:buFont typeface="Arial" panose="020B0604020202020204" pitchFamily="34" charset="0"/>
              <a:buChar char="•"/>
            </a:pPr>
            <a:r>
              <a:rPr lang="en-ZA" dirty="0"/>
              <a:t>Board to Board and Committee to Committee meetings between the UIF and PIC, </a:t>
            </a:r>
          </a:p>
          <a:p>
            <a:pPr marL="1200150" lvl="2" indent="-285750">
              <a:buFont typeface="Arial" panose="020B0604020202020204" pitchFamily="34" charset="0"/>
              <a:buChar char="•"/>
            </a:pPr>
            <a:r>
              <a:rPr lang="en-ZA" dirty="0"/>
              <a:t>UIF to consider establishing the Social, Ethics and Transformation Committee </a:t>
            </a:r>
          </a:p>
          <a:p>
            <a:pPr marL="742950" lvl="1" indent="-285750">
              <a:buFont typeface="Arial" panose="020B0604020202020204" pitchFamily="34" charset="0"/>
              <a:buChar char="•"/>
            </a:pPr>
            <a:r>
              <a:rPr lang="en-ZA" dirty="0" smtClean="0"/>
              <a:t>Need </a:t>
            </a:r>
            <a:r>
              <a:rPr lang="en-ZA" dirty="0"/>
              <a:t>to identify scientific methods to allocate HSIP to prevent depletion of UIF Funds </a:t>
            </a:r>
          </a:p>
          <a:p>
            <a:pPr marL="742950" lvl="1" indent="-285750">
              <a:buFont typeface="Arial" panose="020B0604020202020204" pitchFamily="34" charset="0"/>
              <a:buChar char="•"/>
            </a:pPr>
            <a:r>
              <a:rPr lang="en-ZA" dirty="0"/>
              <a:t>PIC to provide preferential communication- before media release.</a:t>
            </a:r>
          </a:p>
          <a:p>
            <a:pPr marL="742950" lvl="1" indent="-285750">
              <a:buFont typeface="Arial" panose="020B0604020202020204" pitchFamily="34" charset="0"/>
              <a:buChar char="•"/>
            </a:pPr>
            <a:r>
              <a:rPr lang="en-ZA" dirty="0"/>
              <a:t>PIC Board’s priority and focus is to appoint the CIO , CEO; CFO and other executive vacant posts</a:t>
            </a:r>
          </a:p>
          <a:p>
            <a:pPr marL="742950" lvl="1" indent="-285750">
              <a:buFont typeface="Arial" panose="020B0604020202020204" pitchFamily="34" charset="0"/>
              <a:buChar char="•"/>
            </a:pPr>
            <a:r>
              <a:rPr lang="en-ZA" dirty="0"/>
              <a:t>UIF and PIC facilitate the benchmark with GEPF on investment Risk Management</a:t>
            </a:r>
          </a:p>
          <a:p>
            <a:pPr marL="742950" lvl="1" indent="-285750">
              <a:buFont typeface="Arial" panose="020B0604020202020204" pitchFamily="34" charset="0"/>
              <a:buChar char="•"/>
            </a:pPr>
            <a:r>
              <a:rPr lang="en-ZA" dirty="0"/>
              <a:t>PIC will forward  litigation status reports on all outstanding legal matters i.e. Steinhoff, Ayo Technology, VBS and Old Mutual to the UIF</a:t>
            </a:r>
          </a:p>
          <a:p>
            <a:pPr marL="742950" lvl="1" indent="-285750">
              <a:buFont typeface="Arial" panose="020B0604020202020204" pitchFamily="34" charset="0"/>
              <a:buChar char="•"/>
            </a:pPr>
            <a:r>
              <a:rPr lang="en-US" dirty="0"/>
              <a:t>PIC is in the process of revisiting its processes of appointing directors into unlisted entities</a:t>
            </a:r>
          </a:p>
          <a:p>
            <a:pPr marL="742950" lvl="1" indent="-285750">
              <a:buFont typeface="Arial" panose="020B0604020202020204" pitchFamily="34" charset="0"/>
              <a:buChar char="•"/>
            </a:pPr>
            <a:r>
              <a:rPr lang="en-US" dirty="0"/>
              <a:t>UIF will liaise with GEPF regarding their policy on cooling off periods for senior executives to avoid “javelin throwing” practices </a:t>
            </a:r>
            <a:endParaRPr lang="en-ZA" dirty="0"/>
          </a:p>
          <a:p>
            <a:pPr marL="742950" lvl="1" indent="-285750">
              <a:buFont typeface="Arial" panose="020B0604020202020204" pitchFamily="34" charset="0"/>
              <a:buChar char="•"/>
            </a:pPr>
            <a:endParaRPr lang="en-ZA" dirty="0"/>
          </a:p>
          <a:p>
            <a:pPr marL="742950" lvl="1" indent="-285750">
              <a:buFont typeface="Arial" panose="020B0604020202020204" pitchFamily="34" charset="0"/>
              <a:buChar char="•"/>
            </a:pPr>
            <a:endParaRPr lang="en-ZA" dirty="0"/>
          </a:p>
          <a:p>
            <a:pPr lvl="1"/>
            <a:endParaRPr lang="en-ZA" dirty="0"/>
          </a:p>
          <a:p>
            <a:pPr marL="742950" lvl="1" indent="-285750">
              <a:buFont typeface="Arial" panose="020B0604020202020204" pitchFamily="34" charset="0"/>
              <a:buChar char="•"/>
            </a:pPr>
            <a:endParaRPr lang="en-ZA" dirty="0"/>
          </a:p>
          <a:p>
            <a:endParaRPr lang="en-ZA" dirty="0"/>
          </a:p>
        </p:txBody>
      </p:sp>
      <p:sp>
        <p:nvSpPr>
          <p:cNvPr id="5" name="TextBox 4"/>
          <p:cNvSpPr txBox="1"/>
          <p:nvPr/>
        </p:nvSpPr>
        <p:spPr>
          <a:xfrm>
            <a:off x="11207355" y="292016"/>
            <a:ext cx="501372" cy="276999"/>
          </a:xfrm>
          <a:prstGeom prst="rect">
            <a:avLst/>
          </a:prstGeom>
          <a:solidFill>
            <a:schemeClr val="accent2"/>
          </a:solidFill>
        </p:spPr>
        <p:txBody>
          <a:bodyPr wrap="square" rtlCol="0">
            <a:spAutoFit/>
          </a:bodyPr>
          <a:lstStyle/>
          <a:p>
            <a:r>
              <a:rPr lang="en-ZA" sz="1200" dirty="0">
                <a:solidFill>
                  <a:prstClr val="black"/>
                </a:solidFill>
              </a:rPr>
              <a:t>32</a:t>
            </a:r>
          </a:p>
        </p:txBody>
      </p:sp>
    </p:spTree>
    <p:extLst>
      <p:ext uri="{BB962C8B-B14F-4D97-AF65-F5344CB8AC3E}">
        <p14:creationId xmlns:p14="http://schemas.microsoft.com/office/powerpoint/2010/main" val="1777576963"/>
      </p:ext>
    </p:extLst>
  </p:cSld>
  <p:clrMapOvr>
    <a:masterClrMapping/>
  </p:clrMapOvr>
  <p:transition spd="slow">
    <p:circl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2291" name="Title 1"/>
          <p:cNvSpPr txBox="1">
            <a:spLocks/>
          </p:cNvSpPr>
          <p:nvPr/>
        </p:nvSpPr>
        <p:spPr bwMode="auto">
          <a:xfrm>
            <a:off x="8112224" y="4602276"/>
            <a:ext cx="4079776" cy="541338"/>
          </a:xfrm>
          <a:prstGeom prst="rect">
            <a:avLst/>
          </a:prstGeom>
          <a:noFill/>
          <a:ln w="9525">
            <a:noFill/>
            <a:miter lim="800000"/>
            <a:headEnd/>
            <a:tailEnd/>
          </a:ln>
        </p:spPr>
        <p:txBody>
          <a:bodyPr anchor="ctr"/>
          <a:lstStyle/>
          <a:p>
            <a:pPr defTabSz="457200" fontAlgn="base">
              <a:spcBef>
                <a:spcPct val="0"/>
              </a:spcBef>
              <a:spcAft>
                <a:spcPct val="0"/>
              </a:spcAft>
            </a:pPr>
            <a:r>
              <a:rPr lang="en-US" sz="3600" b="1" dirty="0">
                <a:solidFill>
                  <a:srgbClr val="FFAB16"/>
                </a:solidFill>
                <a:latin typeface="Arial" charset="0"/>
                <a:cs typeface="Arial" charset="0"/>
              </a:rPr>
              <a:t>Thank</a:t>
            </a:r>
            <a:r>
              <a:rPr lang="en-US" sz="2000" b="1" dirty="0">
                <a:solidFill>
                  <a:srgbClr val="FFAB16"/>
                </a:solidFill>
                <a:latin typeface="Arial" charset="0"/>
                <a:cs typeface="Arial" charset="0"/>
              </a:rPr>
              <a:t> </a:t>
            </a:r>
            <a:r>
              <a:rPr lang="en-US" sz="3600" b="1" dirty="0">
                <a:solidFill>
                  <a:srgbClr val="FFAB16"/>
                </a:solidFill>
                <a:latin typeface="Arial" charset="0"/>
                <a:cs typeface="Arial" charset="0"/>
              </a:rPr>
              <a:t>You</a:t>
            </a:r>
            <a:r>
              <a:rPr lang="en-US" sz="2000" b="1" dirty="0">
                <a:solidFill>
                  <a:srgbClr val="FFAB16"/>
                </a:solidFill>
                <a:latin typeface="Arial" charset="0"/>
                <a:cs typeface="Arial" charset="0"/>
              </a:rPr>
              <a:t>…</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33</a:t>
            </a:fld>
            <a:endParaRPr lang="en-US" dirty="0"/>
          </a:p>
        </p:txBody>
      </p:sp>
      <p:sp>
        <p:nvSpPr>
          <p:cNvPr id="7" name="TextBox 6"/>
          <p:cNvSpPr txBox="1"/>
          <p:nvPr/>
        </p:nvSpPr>
        <p:spPr>
          <a:xfrm>
            <a:off x="11207355" y="292016"/>
            <a:ext cx="501372" cy="276999"/>
          </a:xfrm>
          <a:prstGeom prst="rect">
            <a:avLst/>
          </a:prstGeom>
          <a:solidFill>
            <a:schemeClr val="accent2"/>
          </a:solidFill>
        </p:spPr>
        <p:txBody>
          <a:bodyPr wrap="square" rtlCol="0">
            <a:spAutoFit/>
          </a:bodyPr>
          <a:lstStyle/>
          <a:p>
            <a:r>
              <a:rPr lang="en-ZA" sz="1200" dirty="0">
                <a:solidFill>
                  <a:prstClr val="black"/>
                </a:solidFill>
              </a:rPr>
              <a:t>33</a:t>
            </a:r>
          </a:p>
        </p:txBody>
      </p:sp>
      <p:pic>
        <p:nvPicPr>
          <p:cNvPr id="6" name="Picture 9" descr="Extra3_3-01.jpg">
            <a:extLst>
              <a:ext uri="{FF2B5EF4-FFF2-40B4-BE49-F238E27FC236}">
                <a16:creationId xmlns:a16="http://schemas.microsoft.com/office/drawing/2014/main" id="{7EEA1FC8-5C61-F645-A808-7A07C1ADF1BC}"/>
              </a:ext>
            </a:extLst>
          </p:cNvPr>
          <p:cNvPicPr>
            <a:picLocks noChangeAspect="1"/>
          </p:cNvPicPr>
          <p:nvPr/>
        </p:nvPicPr>
        <p:blipFill>
          <a:blip r:embed="rId2"/>
          <a:srcRect/>
          <a:stretch>
            <a:fillRect/>
          </a:stretch>
        </p:blipFill>
        <p:spPr bwMode="auto">
          <a:xfrm>
            <a:off x="152400" y="152400"/>
            <a:ext cx="12192000" cy="6858000"/>
          </a:xfrm>
          <a:prstGeom prst="rect">
            <a:avLst/>
          </a:prstGeom>
          <a:noFill/>
          <a:ln w="9525">
            <a:noFill/>
            <a:miter lim="800000"/>
            <a:headEnd/>
            <a:tailEnd/>
          </a:ln>
        </p:spPr>
      </p:pic>
    </p:spTree>
    <p:extLst>
      <p:ext uri="{BB962C8B-B14F-4D97-AF65-F5344CB8AC3E}">
        <p14:creationId xmlns:p14="http://schemas.microsoft.com/office/powerpoint/2010/main" val="141624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620184" y="188913"/>
            <a:ext cx="10972800" cy="1143000"/>
          </a:xfrm>
        </p:spPr>
        <p:txBody>
          <a:bodyPr/>
          <a:lstStyle/>
          <a:p>
            <a:r>
              <a:rPr lang="en-ZA" altLang="en-US" sz="2800" b="1" dirty="0"/>
              <a:t>VISION, MISSION AND VALUES</a:t>
            </a:r>
          </a:p>
        </p:txBody>
      </p:sp>
      <p:sp>
        <p:nvSpPr>
          <p:cNvPr id="2140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0F3CCC7-A11A-4256-9897-2AC1713AA7C5}" type="slidenum">
              <a:rPr lang="en-US" altLang="en-US" sz="1200" smtClean="0">
                <a:solidFill>
                  <a:srgbClr val="898989"/>
                </a:solidFill>
              </a:rPr>
              <a:pPr eaLnBrk="1" hangingPunct="1">
                <a:spcBef>
                  <a:spcPct val="0"/>
                </a:spcBef>
                <a:buFontTx/>
                <a:buNone/>
              </a:pPr>
              <a:t>4</a:t>
            </a:fld>
            <a:endParaRPr lang="en-US" altLang="en-US" sz="1200">
              <a:solidFill>
                <a:srgbClr val="898989"/>
              </a:solidFill>
            </a:endParaRPr>
          </a:p>
        </p:txBody>
      </p:sp>
      <p:graphicFrame>
        <p:nvGraphicFramePr>
          <p:cNvPr id="6" name="Diagram 5"/>
          <p:cNvGraphicFramePr/>
          <p:nvPr>
            <p:extLst>
              <p:ext uri="{D42A27DB-BD31-4B8C-83A1-F6EECF244321}">
                <p14:modId xmlns:p14="http://schemas.microsoft.com/office/powerpoint/2010/main" val="2786069415"/>
              </p:ext>
            </p:extLst>
          </p:nvPr>
        </p:nvGraphicFramePr>
        <p:xfrm>
          <a:off x="304801" y="1371600"/>
          <a:ext cx="5311147"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val="2595735112"/>
              </p:ext>
            </p:extLst>
          </p:nvPr>
        </p:nvGraphicFramePr>
        <p:xfrm>
          <a:off x="5243468" y="1412776"/>
          <a:ext cx="6375553"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4022" name="TextBox 8"/>
          <p:cNvSpPr txBox="1">
            <a:spLocks noChangeArrowheads="1"/>
          </p:cNvSpPr>
          <p:nvPr/>
        </p:nvSpPr>
        <p:spPr bwMode="auto">
          <a:xfrm>
            <a:off x="6198939" y="2430497"/>
            <a:ext cx="1565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defTabSz="457200" fontAlgn="base">
              <a:spcBef>
                <a:spcPct val="0"/>
              </a:spcBef>
              <a:spcAft>
                <a:spcPct val="0"/>
              </a:spcAft>
              <a:buFontTx/>
              <a:buNone/>
            </a:pPr>
            <a:r>
              <a:rPr lang="en-ZA" altLang="en-US" sz="1200" b="1" dirty="0">
                <a:solidFill>
                  <a:srgbClr val="000000"/>
                </a:solidFill>
                <a:latin typeface="+mn-lt"/>
              </a:rPr>
              <a:t>Caring for our people</a:t>
            </a:r>
          </a:p>
          <a:p>
            <a:pPr algn="just" defTabSz="457200" fontAlgn="base">
              <a:spcBef>
                <a:spcPct val="0"/>
              </a:spcBef>
              <a:spcAft>
                <a:spcPct val="0"/>
              </a:spcAft>
              <a:buFontTx/>
              <a:buNone/>
            </a:pPr>
            <a:r>
              <a:rPr lang="en-ZA" altLang="en-US" sz="1200" dirty="0">
                <a:solidFill>
                  <a:srgbClr val="000000"/>
                </a:solidFill>
                <a:latin typeface="+mn-lt"/>
              </a:rPr>
              <a:t>Treat  employees with dignity , care  and respect</a:t>
            </a:r>
          </a:p>
          <a:p>
            <a:pPr algn="just" defTabSz="457200" fontAlgn="base">
              <a:spcBef>
                <a:spcPct val="0"/>
              </a:spcBef>
              <a:spcAft>
                <a:spcPct val="0"/>
              </a:spcAft>
              <a:buFontTx/>
              <a:buNone/>
            </a:pPr>
            <a:endParaRPr lang="en-ZA" altLang="en-US" sz="1200" b="1" dirty="0">
              <a:solidFill>
                <a:srgbClr val="000000"/>
              </a:solidFill>
              <a:latin typeface="Arial" pitchFamily="34" charset="0"/>
            </a:endParaRPr>
          </a:p>
        </p:txBody>
      </p:sp>
      <p:sp>
        <p:nvSpPr>
          <p:cNvPr id="214023" name="TextBox 9"/>
          <p:cNvSpPr txBox="1">
            <a:spLocks noChangeArrowheads="1"/>
          </p:cNvSpPr>
          <p:nvPr/>
        </p:nvSpPr>
        <p:spPr bwMode="auto">
          <a:xfrm>
            <a:off x="11159090" y="395323"/>
            <a:ext cx="639233" cy="276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fontAlgn="base">
              <a:spcBef>
                <a:spcPct val="0"/>
              </a:spcBef>
              <a:spcAft>
                <a:spcPct val="0"/>
              </a:spcAft>
              <a:buFontTx/>
              <a:buNone/>
            </a:pPr>
            <a:r>
              <a:rPr lang="en-ZA" altLang="en-US" sz="1200" dirty="0">
                <a:solidFill>
                  <a:srgbClr val="000000"/>
                </a:solidFill>
                <a:latin typeface="Arial" pitchFamily="34" charset="0"/>
              </a:rPr>
              <a:t>4</a:t>
            </a:r>
          </a:p>
        </p:txBody>
      </p:sp>
    </p:spTree>
    <p:extLst>
      <p:ext uri="{BB962C8B-B14F-4D97-AF65-F5344CB8AC3E}">
        <p14:creationId xmlns:p14="http://schemas.microsoft.com/office/powerpoint/2010/main" val="2255238117"/>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DBF4E1A9-01F9-4083-B32E-2A8DF816C4F8}" type="slidenum">
              <a:rPr lang="en-US" altLang="en-US" sz="1200" smtClean="0">
                <a:solidFill>
                  <a:srgbClr val="898989"/>
                </a:solidFill>
              </a:rPr>
              <a:pPr>
                <a:spcBef>
                  <a:spcPct val="0"/>
                </a:spcBef>
                <a:buFontTx/>
                <a:buNone/>
              </a:pPr>
              <a:t>5</a:t>
            </a:fld>
            <a:endParaRPr lang="en-US" altLang="en-US" sz="1200" dirty="0">
              <a:solidFill>
                <a:srgbClr val="898989"/>
              </a:solidFill>
            </a:endParaRPr>
          </a:p>
        </p:txBody>
      </p:sp>
      <p:sp>
        <p:nvSpPr>
          <p:cNvPr id="5" name="Rectangle 4"/>
          <p:cNvSpPr/>
          <p:nvPr/>
        </p:nvSpPr>
        <p:spPr>
          <a:xfrm>
            <a:off x="1372479" y="3068960"/>
            <a:ext cx="9305368" cy="1323439"/>
          </a:xfrm>
          <a:prstGeom prst="rect">
            <a:avLst/>
          </a:prstGeom>
          <a:noFill/>
        </p:spPr>
        <p:txBody>
          <a:bodyPr wrap="none">
            <a:spAutoFit/>
          </a:bodyPr>
          <a:lstStyle/>
          <a:p>
            <a:pPr algn="ctr">
              <a:defRPr/>
            </a:pPr>
            <a:r>
              <a:rPr lang="en-ZA" sz="4000" b="1" dirty="0">
                <a:solidFill>
                  <a:srgbClr val="00B0F0"/>
                </a:solidFill>
                <a:ea typeface="ＭＳ Ｐゴシック" pitchFamily="-111" charset="-128"/>
              </a:rPr>
              <a:t>ALIGNMENT TO NATIONAL DEVELOPMENT </a:t>
            </a:r>
            <a:br>
              <a:rPr lang="en-ZA" sz="4000" b="1" dirty="0">
                <a:solidFill>
                  <a:srgbClr val="00B0F0"/>
                </a:solidFill>
                <a:ea typeface="ＭＳ Ｐゴシック" pitchFamily="-111" charset="-128"/>
              </a:rPr>
            </a:br>
            <a:r>
              <a:rPr lang="en-ZA" sz="40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68612" name="TextBox 7"/>
          <p:cNvSpPr txBox="1">
            <a:spLocks noChangeArrowheads="1"/>
          </p:cNvSpPr>
          <p:nvPr/>
        </p:nvSpPr>
        <p:spPr bwMode="auto">
          <a:xfrm>
            <a:off x="11150600" y="404813"/>
            <a:ext cx="467784" cy="2778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a:solidFill>
                  <a:srgbClr val="000000"/>
                </a:solidFill>
              </a:rPr>
              <a:t>5</a:t>
            </a:r>
          </a:p>
        </p:txBody>
      </p:sp>
    </p:spTree>
    <p:extLst>
      <p:ext uri="{BB962C8B-B14F-4D97-AF65-F5344CB8AC3E}">
        <p14:creationId xmlns:p14="http://schemas.microsoft.com/office/powerpoint/2010/main" val="1415757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77140276"/>
              </p:ext>
            </p:extLst>
          </p:nvPr>
        </p:nvGraphicFramePr>
        <p:xfrm>
          <a:off x="304800" y="304800"/>
          <a:ext cx="7112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812800" y="627394"/>
            <a:ext cx="4318000" cy="338137"/>
          </a:xfrm>
          <a:prstGeom prst="rect">
            <a:avLst/>
          </a:prstGeom>
        </p:spPr>
        <p:txBody>
          <a:bodyPr>
            <a:spAutoFit/>
          </a:bodyPr>
          <a:lstStyle/>
          <a:p>
            <a:pPr algn="ctr">
              <a:defRPr/>
            </a:pPr>
            <a:r>
              <a:rPr lang="en-ZA" sz="1600" b="1" dirty="0">
                <a:solidFill>
                  <a:prstClr val="black"/>
                </a:solidFill>
                <a:ea typeface="MS PGothic" pitchFamily="34" charset="-128"/>
              </a:rPr>
              <a:t>NDP Government Outcomes</a:t>
            </a:r>
            <a:endParaRPr lang="en-ZA" dirty="0">
              <a:solidFill>
                <a:prstClr val="black"/>
              </a:solidFill>
              <a:ea typeface="MS PGothic" pitchFamily="34" charset="-128"/>
            </a:endParaRPr>
          </a:p>
        </p:txBody>
      </p:sp>
      <p:sp>
        <p:nvSpPr>
          <p:cNvPr id="12" name="Rectangle 11"/>
          <p:cNvSpPr/>
          <p:nvPr/>
        </p:nvSpPr>
        <p:spPr>
          <a:xfrm>
            <a:off x="400053" y="3854778"/>
            <a:ext cx="2396067" cy="2292935"/>
          </a:xfrm>
          <a:prstGeom prst="rect">
            <a:avLst/>
          </a:prstGeom>
        </p:spPr>
        <p:txBody>
          <a:bodyPr wrap="square">
            <a:spAutoFit/>
          </a:bodyPr>
          <a:lstStyle/>
          <a:p>
            <a:pPr marL="228600" indent="-228600">
              <a:buAutoNum type="arabicPeriod"/>
              <a:defRPr/>
            </a:pPr>
            <a:r>
              <a:rPr lang="en-ZA" sz="1100" dirty="0">
                <a:solidFill>
                  <a:prstClr val="black"/>
                </a:solidFill>
                <a:ea typeface="MS PGothic" pitchFamily="34" charset="-128"/>
              </a:rPr>
              <a:t>DOL strategic objective 1,</a:t>
            </a:r>
          </a:p>
          <a:p>
            <a:pPr>
              <a:defRPr/>
            </a:pPr>
            <a:r>
              <a:rPr lang="en-ZA" sz="1100" dirty="0">
                <a:solidFill>
                  <a:prstClr val="black"/>
                </a:solidFill>
                <a:ea typeface="MS PGothic" pitchFamily="34" charset="-128"/>
              </a:rPr>
              <a:t>       </a:t>
            </a:r>
            <a:r>
              <a:rPr lang="en-ZA" sz="1100" b="1" dirty="0">
                <a:solidFill>
                  <a:prstClr val="black"/>
                </a:solidFill>
                <a:ea typeface="MS PGothic" pitchFamily="34" charset="-128"/>
              </a:rPr>
              <a:t>Outcome 4</a:t>
            </a:r>
          </a:p>
          <a:p>
            <a:pPr>
              <a:defRPr/>
            </a:pPr>
            <a:r>
              <a:rPr lang="en-ZA" sz="1100" dirty="0">
                <a:solidFill>
                  <a:prstClr val="black"/>
                </a:solidFill>
                <a:ea typeface="MS PGothic" pitchFamily="34" charset="-128"/>
              </a:rPr>
              <a:t>       Contribute to decent employment   </a:t>
            </a:r>
          </a:p>
          <a:p>
            <a:pPr>
              <a:defRPr/>
            </a:pPr>
            <a:r>
              <a:rPr lang="en-ZA" sz="1100" dirty="0">
                <a:solidFill>
                  <a:prstClr val="black"/>
                </a:solidFill>
                <a:ea typeface="MS PGothic" pitchFamily="34" charset="-128"/>
              </a:rPr>
              <a:t>       creation</a:t>
            </a:r>
          </a:p>
          <a:p>
            <a:pPr>
              <a:defRPr/>
            </a:pPr>
            <a:r>
              <a:rPr lang="en-ZA" sz="1100" dirty="0">
                <a:solidFill>
                  <a:prstClr val="black"/>
                </a:solidFill>
                <a:ea typeface="MS PGothic" pitchFamily="34" charset="-128"/>
              </a:rPr>
              <a:t>	</a:t>
            </a:r>
          </a:p>
          <a:p>
            <a:pPr>
              <a:defRPr/>
            </a:pPr>
            <a:r>
              <a:rPr lang="en-ZA" sz="1100" dirty="0">
                <a:solidFill>
                  <a:prstClr val="black"/>
                </a:solidFill>
                <a:ea typeface="MS PGothic" pitchFamily="34" charset="-128"/>
              </a:rPr>
              <a:t>2. DOL strategic objective 5,</a:t>
            </a:r>
          </a:p>
          <a:p>
            <a:pPr>
              <a:defRPr/>
            </a:pPr>
            <a:r>
              <a:rPr lang="en-ZA" sz="1100" dirty="0">
                <a:solidFill>
                  <a:prstClr val="black"/>
                </a:solidFill>
                <a:ea typeface="MS PGothic" pitchFamily="34" charset="-128"/>
              </a:rPr>
              <a:t>    </a:t>
            </a:r>
            <a:r>
              <a:rPr lang="en-ZA" sz="1100" b="1" dirty="0">
                <a:solidFill>
                  <a:prstClr val="black"/>
                </a:solidFill>
                <a:ea typeface="MS PGothic" pitchFamily="34" charset="-128"/>
              </a:rPr>
              <a:t>Outcome 13</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a:solidFill>
                  <a:prstClr val="black"/>
                </a:solidFill>
                <a:ea typeface="MS PGothic" pitchFamily="34" charset="-128"/>
              </a:rPr>
              <a:t>   Strengthening social  protection	</a:t>
            </a:r>
          </a:p>
          <a:p>
            <a:pPr>
              <a:defRPr/>
            </a:pPr>
            <a:r>
              <a:rPr lang="en-ZA" sz="1100" dirty="0">
                <a:solidFill>
                  <a:prstClr val="black"/>
                </a:solidFill>
                <a:ea typeface="MS PGothic" pitchFamily="34" charset="-128"/>
              </a:rPr>
              <a:t>3. DOL strategic objective 8, </a:t>
            </a:r>
          </a:p>
          <a:p>
            <a:pPr>
              <a:defRPr/>
            </a:pPr>
            <a:r>
              <a:rPr lang="en-ZA" sz="1100" b="1" dirty="0">
                <a:solidFill>
                  <a:prstClr val="black"/>
                </a:solidFill>
                <a:ea typeface="MS PGothic" pitchFamily="34" charset="-128"/>
              </a:rPr>
              <a:t>  Outcome 12</a:t>
            </a:r>
            <a:r>
              <a:rPr lang="en-ZA" sz="1100" dirty="0">
                <a:solidFill>
                  <a:prstClr val="black"/>
                </a:solidFill>
                <a:ea typeface="MS PGothic" pitchFamily="34" charset="-128"/>
              </a:rPr>
              <a:t/>
            </a:r>
            <a:br>
              <a:rPr lang="en-ZA" sz="1100" dirty="0">
                <a:solidFill>
                  <a:prstClr val="black"/>
                </a:solidFill>
                <a:ea typeface="MS PGothic" pitchFamily="34" charset="-128"/>
              </a:rPr>
            </a:br>
            <a:r>
              <a:rPr lang="en-ZA" sz="1100" dirty="0">
                <a:solidFill>
                  <a:prstClr val="black"/>
                </a:solidFill>
                <a:ea typeface="MS PGothic" pitchFamily="34" charset="-128"/>
              </a:rPr>
              <a:t>  Strengthening institutional capacity  </a:t>
            </a:r>
          </a:p>
          <a:p>
            <a:pPr>
              <a:defRPr/>
            </a:pPr>
            <a:r>
              <a:rPr lang="en-ZA" sz="1100" dirty="0">
                <a:solidFill>
                  <a:prstClr val="black"/>
                </a:solidFill>
                <a:ea typeface="MS PGothic" pitchFamily="34" charset="-128"/>
              </a:rPr>
              <a:t>  of the Department </a:t>
            </a:r>
          </a:p>
        </p:txBody>
      </p:sp>
      <p:sp>
        <p:nvSpPr>
          <p:cNvPr id="13" name="Rectangle 12"/>
          <p:cNvSpPr/>
          <p:nvPr/>
        </p:nvSpPr>
        <p:spPr>
          <a:xfrm>
            <a:off x="3391841" y="3652304"/>
            <a:ext cx="4080933" cy="3323987"/>
          </a:xfrm>
          <a:prstGeom prst="rect">
            <a:avLst/>
          </a:prstGeom>
        </p:spPr>
        <p:txBody>
          <a:bodyPr>
            <a:spAutoFit/>
          </a:bodyPr>
          <a:lstStyle/>
          <a:p>
            <a:pPr>
              <a:defRPr/>
            </a:pPr>
            <a:r>
              <a:rPr lang="en-ZA" sz="1200" dirty="0">
                <a:solidFill>
                  <a:prstClr val="black"/>
                </a:solidFill>
                <a:ea typeface="MS PGothic" pitchFamily="34" charset="-128"/>
              </a:rPr>
              <a:t>1. </a:t>
            </a:r>
            <a:r>
              <a:rPr lang="en-ZA" sz="1100" b="1" dirty="0">
                <a:solidFill>
                  <a:prstClr val="black"/>
                </a:solidFill>
                <a:ea typeface="MS PGothic" pitchFamily="34" charset="-128"/>
              </a:rPr>
              <a:t>Outcome 12</a:t>
            </a:r>
          </a:p>
          <a:p>
            <a:pPr>
              <a:defRPr/>
            </a:pPr>
            <a:r>
              <a:rPr lang="en-ZA" sz="1100" dirty="0">
                <a:solidFill>
                  <a:prstClr val="black"/>
                </a:solidFill>
                <a:ea typeface="MS PGothic" pitchFamily="34" charset="-128"/>
              </a:rPr>
              <a:t>      Ensure Financial sustainability</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2.  </a:t>
            </a:r>
            <a:r>
              <a:rPr lang="en-ZA" sz="1100" b="1" dirty="0">
                <a:solidFill>
                  <a:prstClr val="black"/>
                </a:solidFill>
                <a:ea typeface="MS PGothic" pitchFamily="34" charset="-128"/>
              </a:rPr>
              <a:t>Outcome 13</a:t>
            </a:r>
          </a:p>
          <a:p>
            <a:pPr marL="171450" indent="-171450">
              <a:buFont typeface="Arial" panose="020B0604020202020204" pitchFamily="34" charset="0"/>
              <a:buChar char="•"/>
              <a:defRPr/>
            </a:pPr>
            <a:r>
              <a:rPr lang="en-ZA" sz="1100" dirty="0">
                <a:solidFill>
                  <a:prstClr val="black"/>
                </a:solidFill>
                <a:ea typeface="MS PGothic" pitchFamily="34" charset="-128"/>
              </a:rPr>
              <a:t>Improve service delivery</a:t>
            </a:r>
          </a:p>
          <a:p>
            <a:pPr marL="171450" indent="-171450">
              <a:buFont typeface="Arial" panose="020B0604020202020204" pitchFamily="34" charset="0"/>
              <a:buChar char="•"/>
              <a:defRPr/>
            </a:pPr>
            <a:r>
              <a:rPr lang="en-ZA" sz="1100" dirty="0">
                <a:solidFill>
                  <a:prstClr val="black"/>
                </a:solidFill>
                <a:ea typeface="MS PGothic" pitchFamily="34" charset="-128"/>
              </a:rPr>
              <a:t> Strengthen Institutional capacity of the Fund</a:t>
            </a:r>
          </a:p>
          <a:p>
            <a:pPr marL="171450" indent="-171450">
              <a:buFont typeface="Arial" panose="020B0604020202020204" pitchFamily="34" charset="0"/>
              <a:buChar char="•"/>
              <a:defRPr/>
            </a:pPr>
            <a:r>
              <a:rPr lang="en-ZA" sz="1100" dirty="0">
                <a:solidFill>
                  <a:prstClr val="black"/>
                </a:solidFill>
                <a:ea typeface="MS PGothic" pitchFamily="34" charset="-128"/>
              </a:rPr>
              <a:t> Provide easy to use services through multiple                       </a:t>
            </a:r>
          </a:p>
          <a:p>
            <a:pPr>
              <a:defRPr/>
            </a:pPr>
            <a:r>
              <a:rPr lang="en-ZA" sz="1100" dirty="0">
                <a:solidFill>
                  <a:prstClr val="black"/>
                </a:solidFill>
                <a:ea typeface="MS PGothic" pitchFamily="34" charset="-128"/>
              </a:rPr>
              <a:t>         access points.</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3.   </a:t>
            </a:r>
            <a:r>
              <a:rPr lang="en-ZA" sz="1100" b="1" dirty="0">
                <a:solidFill>
                  <a:prstClr val="black"/>
                </a:solidFill>
                <a:ea typeface="MS PGothic" pitchFamily="34" charset="-128"/>
              </a:rPr>
              <a:t>Outcome 13:</a:t>
            </a:r>
          </a:p>
          <a:p>
            <a:pPr>
              <a:defRPr/>
            </a:pPr>
            <a:r>
              <a:rPr lang="en-ZA" sz="1100" dirty="0">
                <a:solidFill>
                  <a:prstClr val="black"/>
                </a:solidFill>
                <a:ea typeface="MS PGothic" pitchFamily="34" charset="-128"/>
              </a:rPr>
              <a:t>      Collaborate with Stakeholders to Improve         </a:t>
            </a:r>
          </a:p>
          <a:p>
            <a:pPr>
              <a:defRPr/>
            </a:pPr>
            <a:r>
              <a:rPr lang="en-ZA" sz="1100" dirty="0">
                <a:solidFill>
                  <a:prstClr val="black"/>
                </a:solidFill>
                <a:ea typeface="MS PGothic" pitchFamily="34" charset="-128"/>
              </a:rPr>
              <a:t>      compliance with UIF acts</a:t>
            </a:r>
          </a:p>
          <a:p>
            <a:pPr>
              <a:defRPr/>
            </a:pPr>
            <a:endParaRPr lang="en-ZA" sz="1100" dirty="0">
              <a:solidFill>
                <a:prstClr val="black"/>
              </a:solidFill>
              <a:ea typeface="MS PGothic" pitchFamily="34" charset="-128"/>
            </a:endParaRPr>
          </a:p>
          <a:p>
            <a:pPr>
              <a:defRPr/>
            </a:pPr>
            <a:r>
              <a:rPr lang="en-ZA" sz="1100" dirty="0">
                <a:solidFill>
                  <a:prstClr val="black"/>
                </a:solidFill>
                <a:ea typeface="MS PGothic" pitchFamily="34" charset="-128"/>
              </a:rPr>
              <a:t>4.   </a:t>
            </a:r>
            <a:r>
              <a:rPr lang="en-ZA" sz="1100" b="1" dirty="0">
                <a:solidFill>
                  <a:prstClr val="black"/>
                </a:solidFill>
                <a:ea typeface="MS PGothic" pitchFamily="34" charset="-128"/>
              </a:rPr>
              <a:t>Outcome 4:</a:t>
            </a:r>
          </a:p>
          <a:p>
            <a:pPr>
              <a:defRPr/>
            </a:pPr>
            <a:r>
              <a:rPr lang="en-ZA" sz="1100" dirty="0">
                <a:solidFill>
                  <a:prstClr val="black"/>
                </a:solidFill>
                <a:ea typeface="MS PGothic" pitchFamily="34" charset="-128"/>
              </a:rPr>
              <a:t>      Enhance employability of UIF                                  </a:t>
            </a:r>
          </a:p>
          <a:p>
            <a:pPr>
              <a:defRPr/>
            </a:pPr>
            <a:r>
              <a:rPr lang="en-ZA" sz="1100" dirty="0">
                <a:solidFill>
                  <a:prstClr val="black"/>
                </a:solidFill>
                <a:ea typeface="MS PGothic" pitchFamily="34" charset="-128"/>
              </a:rPr>
              <a:t>      beneficiaries, enable  entrepreneurship and  </a:t>
            </a:r>
          </a:p>
          <a:p>
            <a:pPr>
              <a:defRPr/>
            </a:pPr>
            <a:r>
              <a:rPr lang="en-ZA" sz="1100" dirty="0">
                <a:solidFill>
                  <a:prstClr val="black"/>
                </a:solidFill>
                <a:ea typeface="MS PGothic" pitchFamily="34" charset="-128"/>
              </a:rPr>
              <a:t>      preserve jobs</a:t>
            </a:r>
          </a:p>
          <a:p>
            <a:pPr algn="just">
              <a:defRPr/>
            </a:pPr>
            <a:r>
              <a:rPr lang="en-ZA" sz="1100" dirty="0">
                <a:solidFill>
                  <a:prstClr val="black"/>
                </a:solidFill>
                <a:ea typeface="MS PGothic" pitchFamily="34" charset="-128"/>
              </a:rPr>
              <a:t>     </a:t>
            </a:r>
          </a:p>
          <a:p>
            <a:pPr algn="just">
              <a:defRPr/>
            </a:pPr>
            <a:endParaRPr lang="en-ZA" sz="1100" dirty="0">
              <a:solidFill>
                <a:prstClr val="black"/>
              </a:solidFill>
              <a:ea typeface="MS PGothic" pitchFamily="34" charset="-128"/>
            </a:endParaRPr>
          </a:p>
        </p:txBody>
      </p:sp>
      <p:graphicFrame>
        <p:nvGraphicFramePr>
          <p:cNvPr id="14" name="Diagram 13"/>
          <p:cNvGraphicFramePr/>
          <p:nvPr>
            <p:extLst>
              <p:ext uri="{D42A27DB-BD31-4B8C-83A1-F6EECF244321}">
                <p14:modId xmlns:p14="http://schemas.microsoft.com/office/powerpoint/2010/main" val="2083658643"/>
              </p:ext>
            </p:extLst>
          </p:nvPr>
        </p:nvGraphicFramePr>
        <p:xfrm>
          <a:off x="7029663" y="1392200"/>
          <a:ext cx="4756151" cy="52535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7528749" y="5537817"/>
            <a:ext cx="3907367" cy="461665"/>
          </a:xfrm>
          <a:prstGeom prst="rect">
            <a:avLst/>
          </a:prstGeom>
        </p:spPr>
        <p:txBody>
          <a:bodyPr>
            <a:spAutoFit/>
          </a:bodyPr>
          <a:lstStyle/>
          <a:p>
            <a:pPr algn="just">
              <a:defRPr/>
            </a:pPr>
            <a:r>
              <a:rPr lang="en-ZA" sz="1200" dirty="0">
                <a:solidFill>
                  <a:prstClr val="black"/>
                </a:solidFill>
                <a:ea typeface="MS PGothic" pitchFamily="34" charset="-128"/>
              </a:rPr>
              <a:t>Maintain effective systems of internal control as required by the Public Finance Management Act</a:t>
            </a:r>
          </a:p>
        </p:txBody>
      </p:sp>
      <p:sp>
        <p:nvSpPr>
          <p:cNvPr id="16" name="Rectangle 15"/>
          <p:cNvSpPr/>
          <p:nvPr/>
        </p:nvSpPr>
        <p:spPr>
          <a:xfrm>
            <a:off x="7042149" y="4693330"/>
            <a:ext cx="298451" cy="315284"/>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1092200" y="3473450"/>
            <a:ext cx="1117600" cy="338554"/>
          </a:xfrm>
          <a:prstGeom prst="rect">
            <a:avLst/>
          </a:prstGeom>
          <a:noFill/>
        </p:spPr>
        <p:txBody>
          <a:bodyPr>
            <a:spAutoFit/>
          </a:bodyPr>
          <a:lstStyle/>
          <a:p>
            <a:pPr algn="ctr">
              <a:defRPr/>
            </a:pPr>
            <a:r>
              <a:rPr lang="en-ZA" sz="1600" dirty="0">
                <a:solidFill>
                  <a:prstClr val="black"/>
                </a:solidFill>
                <a:ea typeface="MS PGothic" pitchFamily="34" charset="-128"/>
              </a:rPr>
              <a:t>DOL</a:t>
            </a:r>
          </a:p>
        </p:txBody>
      </p:sp>
      <p:sp>
        <p:nvSpPr>
          <p:cNvPr id="18" name="TextBox 17"/>
          <p:cNvSpPr txBox="1"/>
          <p:nvPr/>
        </p:nvSpPr>
        <p:spPr>
          <a:xfrm>
            <a:off x="3595915" y="3408136"/>
            <a:ext cx="3352800" cy="338554"/>
          </a:xfrm>
          <a:prstGeom prst="rect">
            <a:avLst/>
          </a:prstGeom>
          <a:noFill/>
        </p:spPr>
        <p:txBody>
          <a:bodyPr>
            <a:spAutoFit/>
          </a:bodyPr>
          <a:lstStyle/>
          <a:p>
            <a:pPr algn="ctr">
              <a:defRPr/>
            </a:pPr>
            <a:r>
              <a:rPr lang="en-ZA" sz="1600" dirty="0">
                <a:solidFill>
                  <a:prstClr val="black"/>
                </a:solidFill>
                <a:ea typeface="MS PGothic" pitchFamily="34" charset="-128"/>
              </a:rPr>
              <a:t>UIF Strategic Objectives</a:t>
            </a:r>
          </a:p>
        </p:txBody>
      </p:sp>
      <p:sp>
        <p:nvSpPr>
          <p:cNvPr id="107531" name="Title 1"/>
          <p:cNvSpPr>
            <a:spLocks noGrp="1"/>
          </p:cNvSpPr>
          <p:nvPr>
            <p:ph type="title"/>
          </p:nvPr>
        </p:nvSpPr>
        <p:spPr>
          <a:xfrm>
            <a:off x="6671733" y="350838"/>
            <a:ext cx="5283200" cy="990600"/>
          </a:xfrm>
        </p:spPr>
        <p:txBody>
          <a:bodyPr/>
          <a:lstStyle/>
          <a:p>
            <a:r>
              <a:rPr lang="en-ZA" altLang="en-US" sz="1800" b="1" dirty="0"/>
              <a:t>Service Delivery Outcomes &amp; Strategic Goals</a:t>
            </a:r>
          </a:p>
        </p:txBody>
      </p:sp>
      <p:sp>
        <p:nvSpPr>
          <p:cNvPr id="21" name="TextBox 20"/>
          <p:cNvSpPr txBox="1"/>
          <p:nvPr/>
        </p:nvSpPr>
        <p:spPr>
          <a:xfrm>
            <a:off x="11204340" y="304801"/>
            <a:ext cx="463551" cy="277813"/>
          </a:xfrm>
          <a:prstGeom prst="rect">
            <a:avLst/>
          </a:prstGeom>
          <a:solidFill>
            <a:schemeClr val="accent2"/>
          </a:solidFill>
        </p:spPr>
        <p:txBody>
          <a:bodyPr>
            <a:spAutoFit/>
          </a:bodyPr>
          <a:lstStyle/>
          <a:p>
            <a:pPr>
              <a:defRPr/>
            </a:pPr>
            <a:r>
              <a:rPr lang="en-ZA" sz="1200" dirty="0">
                <a:solidFill>
                  <a:prstClr val="black"/>
                </a:solidFill>
                <a:ea typeface="MS PGothic" pitchFamily="34" charset="-128"/>
              </a:rPr>
              <a:t>6</a:t>
            </a:r>
          </a:p>
        </p:txBody>
      </p:sp>
      <p:sp>
        <p:nvSpPr>
          <p:cNvPr id="2" name="TextBox 1"/>
          <p:cNvSpPr txBox="1"/>
          <p:nvPr/>
        </p:nvSpPr>
        <p:spPr>
          <a:xfrm>
            <a:off x="7488768" y="3811137"/>
            <a:ext cx="4121149" cy="461665"/>
          </a:xfrm>
          <a:prstGeom prst="rect">
            <a:avLst/>
          </a:prstGeom>
          <a:noFill/>
        </p:spPr>
        <p:txBody>
          <a:bodyPr wrap="square" rtlCol="0">
            <a:spAutoFit/>
          </a:bodyPr>
          <a:lstStyle/>
          <a:p>
            <a:r>
              <a:rPr lang="en-ZA" sz="1200" dirty="0"/>
              <a:t>Increase the rate of processing claims in order to pay within the targeted service levels and turnaround times   </a:t>
            </a:r>
          </a:p>
        </p:txBody>
      </p:sp>
    </p:spTree>
    <p:extLst>
      <p:ext uri="{BB962C8B-B14F-4D97-AF65-F5344CB8AC3E}">
        <p14:creationId xmlns:p14="http://schemas.microsoft.com/office/powerpoint/2010/main" val="3362826129"/>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7</a:t>
            </a:fld>
            <a:endParaRPr lang="en-US" dirty="0"/>
          </a:p>
        </p:txBody>
      </p:sp>
      <p:sp>
        <p:nvSpPr>
          <p:cNvPr id="5" name="Rectangle 4"/>
          <p:cNvSpPr/>
          <p:nvPr/>
        </p:nvSpPr>
        <p:spPr>
          <a:xfrm>
            <a:off x="1775520" y="3068960"/>
            <a:ext cx="8152813" cy="2369880"/>
          </a:xfrm>
          <a:prstGeom prst="rect">
            <a:avLst/>
          </a:prstGeom>
          <a:noFill/>
        </p:spPr>
        <p:txBody>
          <a:bodyPr wrap="square" lIns="91440" tIns="45720" rIns="91440" bIns="45720">
            <a:spAutoFit/>
          </a:bodyPr>
          <a:lstStyle/>
          <a:p>
            <a:pPr algn="ctr">
              <a:defRPr/>
            </a:pPr>
            <a:r>
              <a:rPr lang="en-ZA" sz="4000" b="1" dirty="0">
                <a:ln w="1905"/>
                <a:solidFill>
                  <a:srgbClr val="00B0F0"/>
                </a:solidFill>
                <a:effectLst>
                  <a:innerShdw blurRad="69850" dist="43180" dir="5400000">
                    <a:srgbClr val="000000">
                      <a:alpha val="65000"/>
                    </a:srgbClr>
                  </a:innerShdw>
                </a:effectLst>
              </a:rPr>
              <a:t>2018/19 APP REPORT</a:t>
            </a:r>
          </a:p>
          <a:p>
            <a:pPr algn="ctr"/>
            <a:r>
              <a:rPr lang="en-ZA" sz="2800" b="1" dirty="0">
                <a:ln w="1905"/>
                <a:solidFill>
                  <a:srgbClr val="1F497D">
                    <a:lumMod val="75000"/>
                  </a:srgbClr>
                </a:solidFill>
                <a:effectLst>
                  <a:innerShdw blurRad="69850" dist="43180" dir="5400000">
                    <a:srgbClr val="000000">
                      <a:alpha val="65000"/>
                    </a:srgbClr>
                  </a:innerShdw>
                </a:effectLst>
              </a:rPr>
              <a:t>(Audited Performance Information)</a:t>
            </a:r>
          </a:p>
          <a:p>
            <a:pPr algn="ctr">
              <a:defRPr/>
            </a:pPr>
            <a:endParaRPr lang="en-ZA" sz="4000" b="1" dirty="0">
              <a:ln w="1905"/>
              <a:solidFill>
                <a:srgbClr val="00B0F0"/>
              </a:solidFill>
              <a:effectLst>
                <a:innerShdw blurRad="69850" dist="43180" dir="5400000">
                  <a:srgbClr val="000000">
                    <a:alpha val="65000"/>
                  </a:srgbClr>
                </a:innerShdw>
              </a:effectLst>
            </a:endParaRPr>
          </a:p>
          <a:p>
            <a:pPr algn="ctr">
              <a:defRPr/>
            </a:pP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11150925" y="405090"/>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7</a:t>
            </a:r>
          </a:p>
        </p:txBody>
      </p:sp>
    </p:spTree>
    <p:extLst>
      <p:ext uri="{BB962C8B-B14F-4D97-AF65-F5344CB8AC3E}">
        <p14:creationId xmlns:p14="http://schemas.microsoft.com/office/powerpoint/2010/main" val="4285422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609600" y="369338"/>
            <a:ext cx="1097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2800" b="1" dirty="0">
                <a:solidFill>
                  <a:srgbClr val="000000"/>
                </a:solidFill>
              </a:rPr>
              <a:t>COMPARATIVE ANALYSIS OF 2018/19  PERFORMANCE PER QUARTER</a:t>
            </a:r>
            <a:br>
              <a:rPr lang="en-ZA" sz="2800" b="1" dirty="0">
                <a:solidFill>
                  <a:srgbClr val="000000"/>
                </a:solidFill>
              </a:rPr>
            </a:br>
            <a:endParaRPr lang="en-ZA" sz="28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50519670"/>
              </p:ext>
            </p:extLst>
          </p:nvPr>
        </p:nvGraphicFramePr>
        <p:xfrm>
          <a:off x="335392" y="1088398"/>
          <a:ext cx="11551598" cy="5054474"/>
        </p:xfrm>
        <a:graphic>
          <a:graphicData uri="http://schemas.openxmlformats.org/drawingml/2006/table">
            <a:tbl>
              <a:tblPr/>
              <a:tblGrid>
                <a:gridCol w="2208245">
                  <a:extLst>
                    <a:ext uri="{9D8B030D-6E8A-4147-A177-3AD203B41FA5}">
                      <a16:colId xmlns:a16="http://schemas.microsoft.com/office/drawing/2014/main" val="20000"/>
                    </a:ext>
                  </a:extLst>
                </a:gridCol>
                <a:gridCol w="672075">
                  <a:extLst>
                    <a:ext uri="{9D8B030D-6E8A-4147-A177-3AD203B41FA5}">
                      <a16:colId xmlns:a16="http://schemas.microsoft.com/office/drawing/2014/main" val="20001"/>
                    </a:ext>
                  </a:extLst>
                </a:gridCol>
                <a:gridCol w="672075">
                  <a:extLst>
                    <a:ext uri="{9D8B030D-6E8A-4147-A177-3AD203B41FA5}">
                      <a16:colId xmlns:a16="http://schemas.microsoft.com/office/drawing/2014/main" val="20002"/>
                    </a:ext>
                  </a:extLst>
                </a:gridCol>
                <a:gridCol w="672075">
                  <a:extLst>
                    <a:ext uri="{9D8B030D-6E8A-4147-A177-3AD203B41FA5}">
                      <a16:colId xmlns:a16="http://schemas.microsoft.com/office/drawing/2014/main" val="20003"/>
                    </a:ext>
                  </a:extLst>
                </a:gridCol>
                <a:gridCol w="960107">
                  <a:extLst>
                    <a:ext uri="{9D8B030D-6E8A-4147-A177-3AD203B41FA5}">
                      <a16:colId xmlns:a16="http://schemas.microsoft.com/office/drawing/2014/main" val="20004"/>
                    </a:ext>
                  </a:extLst>
                </a:gridCol>
                <a:gridCol w="768085">
                  <a:extLst>
                    <a:ext uri="{9D8B030D-6E8A-4147-A177-3AD203B41FA5}">
                      <a16:colId xmlns:a16="http://schemas.microsoft.com/office/drawing/2014/main" val="20005"/>
                    </a:ext>
                  </a:extLst>
                </a:gridCol>
                <a:gridCol w="768085">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960107">
                  <a:extLst>
                    <a:ext uri="{9D8B030D-6E8A-4147-A177-3AD203B41FA5}">
                      <a16:colId xmlns:a16="http://schemas.microsoft.com/office/drawing/2014/main" val="20009"/>
                    </a:ext>
                  </a:extLst>
                </a:gridCol>
                <a:gridCol w="672075">
                  <a:extLst>
                    <a:ext uri="{9D8B030D-6E8A-4147-A177-3AD203B41FA5}">
                      <a16:colId xmlns:a16="http://schemas.microsoft.com/office/drawing/2014/main" val="20010"/>
                    </a:ext>
                  </a:extLst>
                </a:gridCol>
                <a:gridCol w="768085">
                  <a:extLst>
                    <a:ext uri="{9D8B030D-6E8A-4147-A177-3AD203B41FA5}">
                      <a16:colId xmlns:a16="http://schemas.microsoft.com/office/drawing/2014/main" val="20011"/>
                    </a:ext>
                  </a:extLst>
                </a:gridCol>
                <a:gridCol w="702392">
                  <a:extLst>
                    <a:ext uri="{9D8B030D-6E8A-4147-A177-3AD203B41FA5}">
                      <a16:colId xmlns:a16="http://schemas.microsoft.com/office/drawing/2014/main" val="20012"/>
                    </a:ext>
                  </a:extLst>
                </a:gridCol>
              </a:tblGrid>
              <a:tr h="252370">
                <a:tc>
                  <a:txBody>
                    <a:bodyPr/>
                    <a:lstStyle/>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rtl="0" fontAlgn="b"/>
                      <a:r>
                        <a:rPr lang="en-ZA" sz="1100" b="1" i="0" u="none" strike="noStrike" dirty="0">
                          <a:solidFill>
                            <a:srgbClr val="000000"/>
                          </a:solidFill>
                          <a:effectLst/>
                          <a:latin typeface="+mn-lt"/>
                        </a:rPr>
                        <a:t>2018/19 1</a:t>
                      </a:r>
                      <a:r>
                        <a:rPr lang="en-ZA" sz="1100" b="1" i="0" u="none" strike="noStrike" baseline="30000" dirty="0">
                          <a:solidFill>
                            <a:srgbClr val="000000"/>
                          </a:solidFill>
                          <a:effectLst/>
                          <a:latin typeface="+mn-lt"/>
                        </a:rPr>
                        <a:t>ST</a:t>
                      </a:r>
                      <a:r>
                        <a:rPr lang="en-ZA" sz="1100" b="1" i="0" u="none" strike="noStrike" baseline="0" dirty="0">
                          <a:solidFill>
                            <a:srgbClr val="000000"/>
                          </a:solidFill>
                          <a:effectLst/>
                          <a:latin typeface="+mn-lt"/>
                        </a:rPr>
                        <a:t>  </a:t>
                      </a:r>
                      <a:r>
                        <a:rPr lang="en-ZA" sz="1100" b="1" i="0" u="none" strike="noStrike" dirty="0">
                          <a:solidFill>
                            <a:srgbClr val="000000"/>
                          </a:solidFill>
                          <a:effectLst/>
                          <a:latin typeface="+mn-lt"/>
                        </a:rPr>
                        <a:t>QUARTER </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B05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mn-lt"/>
                          <a:ea typeface="+mn-ea"/>
                          <a:cs typeface="+mn-cs"/>
                        </a:rPr>
                        <a:t>2018/19 2</a:t>
                      </a:r>
                      <a:r>
                        <a:rPr kumimoji="0" lang="en-ZA" sz="1100" b="1" i="0" u="none" strike="noStrike" kern="1200" cap="none" spc="0" normalizeH="0" baseline="30000" noProof="0" dirty="0">
                          <a:ln>
                            <a:noFill/>
                          </a:ln>
                          <a:solidFill>
                            <a:srgbClr val="000000"/>
                          </a:solidFill>
                          <a:effectLst/>
                          <a:uLnTx/>
                          <a:uFillTx/>
                          <a:latin typeface="+mn-lt"/>
                          <a:ea typeface="+mn-ea"/>
                          <a:cs typeface="+mn-cs"/>
                        </a:rPr>
                        <a:t>ND</a:t>
                      </a:r>
                      <a:r>
                        <a:rPr kumimoji="0" lang="en-ZA" sz="1100" b="1" i="0" u="none" strike="noStrike" kern="1200" cap="none" spc="0" normalizeH="0" baseline="0" noProof="0" dirty="0">
                          <a:ln>
                            <a:noFill/>
                          </a:ln>
                          <a:solidFill>
                            <a:srgbClr val="000000"/>
                          </a:solidFill>
                          <a:effectLst/>
                          <a:uLnTx/>
                          <a:uFillTx/>
                          <a:latin typeface="+mn-lt"/>
                          <a:ea typeface="+mn-ea"/>
                          <a:cs typeface="+mn-cs"/>
                        </a:rPr>
                        <a:t> QUARTER </a:t>
                      </a:r>
                    </a:p>
                    <a:p>
                      <a:pPr algn="ctr" rtl="0" fontAlgn="b"/>
                      <a:endParaRPr lang="en-ZA" sz="1100" b="1" i="0" u="none" strike="noStrike" dirty="0">
                        <a:solidFill>
                          <a:srgbClr val="000000"/>
                        </a:solidFill>
                        <a:effectLst/>
                        <a:latin typeface="+mn-lt"/>
                      </a:endParaRP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mn-lt"/>
                          <a:ea typeface="+mn-ea"/>
                          <a:cs typeface="+mn-cs"/>
                        </a:rPr>
                        <a:t>2018/19   3</a:t>
                      </a:r>
                      <a:r>
                        <a:rPr kumimoji="0" lang="en-ZA" sz="1100" b="1" i="0" u="none" strike="noStrike" kern="1200" cap="none" spc="0" normalizeH="0" baseline="30000" noProof="0" dirty="0">
                          <a:ln>
                            <a:noFill/>
                          </a:ln>
                          <a:solidFill>
                            <a:srgbClr val="000000"/>
                          </a:solidFill>
                          <a:effectLst/>
                          <a:uLnTx/>
                          <a:uFillTx/>
                          <a:latin typeface="+mn-lt"/>
                          <a:ea typeface="+mn-ea"/>
                          <a:cs typeface="+mn-cs"/>
                        </a:rPr>
                        <a:t>RD</a:t>
                      </a:r>
                      <a:r>
                        <a:rPr kumimoji="0" lang="en-ZA" sz="1100" b="1" i="0" u="none" strike="noStrike" kern="1200" cap="none" spc="0" normalizeH="0" baseline="0" noProof="0" dirty="0">
                          <a:ln>
                            <a:noFill/>
                          </a:ln>
                          <a:solidFill>
                            <a:srgbClr val="000000"/>
                          </a:solidFill>
                          <a:effectLst/>
                          <a:uLnTx/>
                          <a:uFillTx/>
                          <a:latin typeface="+mn-lt"/>
                          <a:ea typeface="+mn-ea"/>
                          <a:cs typeface="+mn-cs"/>
                        </a:rPr>
                        <a:t> QUARTER </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a:ln>
                            <a:noFill/>
                          </a:ln>
                          <a:solidFill>
                            <a:srgbClr val="000000"/>
                          </a:solidFill>
                          <a:effectLst/>
                          <a:uLnTx/>
                          <a:uFillTx/>
                          <a:latin typeface="+mn-lt"/>
                          <a:ea typeface="+mn-ea"/>
                          <a:cs typeface="+mn-cs"/>
                        </a:rPr>
                        <a:t>2018/19 4</a:t>
                      </a:r>
                      <a:r>
                        <a:rPr kumimoji="0" lang="en-ZA" sz="1100" b="1" i="0" u="none" strike="noStrike" kern="1200" cap="none" spc="0" normalizeH="0" baseline="30000" noProof="0" dirty="0">
                          <a:ln>
                            <a:noFill/>
                          </a:ln>
                          <a:solidFill>
                            <a:srgbClr val="000000"/>
                          </a:solidFill>
                          <a:effectLst/>
                          <a:uLnTx/>
                          <a:uFillTx/>
                          <a:latin typeface="+mn-lt"/>
                          <a:ea typeface="+mn-ea"/>
                          <a:cs typeface="+mn-cs"/>
                        </a:rPr>
                        <a:t>TH</a:t>
                      </a:r>
                      <a:r>
                        <a:rPr kumimoji="0" lang="en-ZA" sz="1100" b="1" i="0" u="none" strike="noStrike" kern="1200" cap="none" spc="0" normalizeH="0" baseline="0" noProof="0" dirty="0">
                          <a:ln>
                            <a:noFill/>
                          </a:ln>
                          <a:solidFill>
                            <a:srgbClr val="000000"/>
                          </a:solidFill>
                          <a:effectLst/>
                          <a:uLnTx/>
                          <a:uFillTx/>
                          <a:latin typeface="+mn-lt"/>
                          <a:ea typeface="+mn-ea"/>
                          <a:cs typeface="+mn-cs"/>
                        </a:rPr>
                        <a:t> QUARTER</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a:ln>
                          <a:noFill/>
                        </a:ln>
                        <a:solidFill>
                          <a:srgbClr val="000000"/>
                        </a:solidFill>
                        <a:effectLst/>
                        <a:uLnTx/>
                        <a:uFillTx/>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560194">
                <a:tc>
                  <a:txBody>
                    <a:bodyPr/>
                    <a:lstStyle/>
                    <a:p>
                      <a:pPr algn="ctr" rtl="0" fontAlgn="b"/>
                      <a:r>
                        <a:rPr lang="en-ZA" sz="800" b="1" i="0" u="none" strike="noStrike" dirty="0">
                          <a:solidFill>
                            <a:srgbClr val="000000"/>
                          </a:solidFill>
                          <a:effectLst/>
                          <a:latin typeface="+mn-lt"/>
                        </a:rPr>
                        <a:t>STRATEGIC OBJECTIVES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Indicators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Indicators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Indicators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Planned Indicators</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Achieved</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800" b="1" i="0" u="none" strike="noStrike" kern="1200" baseline="0" dirty="0">
                          <a:solidFill>
                            <a:srgbClr val="000000"/>
                          </a:solidFill>
                          <a:effectLst/>
                          <a:latin typeface="+mn-lt"/>
                          <a:ea typeface="+mn-ea"/>
                          <a:cs typeface="+mn-cs"/>
                        </a:rPr>
                        <a:t>Overall Achievement</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1"/>
                  </a:ext>
                </a:extLst>
              </a:tr>
              <a:tr h="410024">
                <a:tc>
                  <a:txBody>
                    <a:bodyPr/>
                    <a:lstStyle/>
                    <a:p>
                      <a:pPr algn="just" rtl="0" fontAlgn="b"/>
                      <a:r>
                        <a:rPr lang="en-US" sz="1200" b="0" i="0" u="none" strike="noStrike" kern="1200" dirty="0">
                          <a:solidFill>
                            <a:srgbClr val="000000"/>
                          </a:solidFill>
                          <a:effectLst/>
                          <a:latin typeface="+mn-lt"/>
                          <a:ea typeface="+mn-ea"/>
                          <a:cs typeface="+mn-cs"/>
                        </a:rPr>
                        <a:t>Ensure</a:t>
                      </a:r>
                      <a:r>
                        <a:rPr lang="en-US" sz="1200" b="0" i="0" u="none" strike="noStrike" kern="1200" baseline="0" dirty="0">
                          <a:solidFill>
                            <a:srgbClr val="000000"/>
                          </a:solidFill>
                          <a:effectLst/>
                          <a:latin typeface="+mn-lt"/>
                          <a:ea typeface="+mn-ea"/>
                          <a:cs typeface="+mn-cs"/>
                        </a:rPr>
                        <a:t>  </a:t>
                      </a:r>
                      <a:r>
                        <a:rPr lang="en-US" sz="1200" b="0" i="0" u="none" strike="noStrike" kern="1200" dirty="0">
                          <a:solidFill>
                            <a:srgbClr val="000000"/>
                          </a:solidFill>
                          <a:effectLst/>
                          <a:latin typeface="+mn-lt"/>
                          <a:ea typeface="+mn-ea"/>
                          <a:cs typeface="+mn-cs"/>
                        </a:rPr>
                        <a:t>financial sustainability</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100%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3</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100%</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a:effectLst/>
                          <a:latin typeface="+mn-lt"/>
                          <a:ea typeface="Times New Roman"/>
                        </a:rPr>
                        <a:t>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100%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solidFill>
                            <a:srgbClr val="000000"/>
                          </a:solidFill>
                          <a:effectLst/>
                          <a:latin typeface="+mn-lt"/>
                          <a:ea typeface="Times New Roman"/>
                        </a:rPr>
                        <a:t>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solidFill>
                            <a:srgbClr val="000000"/>
                          </a:solidFill>
                          <a:effectLst/>
                          <a:latin typeface="+mn-lt"/>
                          <a:ea typeface="Times New Roman"/>
                        </a:rPr>
                        <a:t>100%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0419">
                <a:tc>
                  <a:txBody>
                    <a:bodyPr/>
                    <a:lstStyle/>
                    <a:p>
                      <a:pPr algn="l" rtl="0" fontAlgn="b"/>
                      <a:r>
                        <a:rPr lang="en-ZA" sz="1200" b="0" i="0" u="none" strike="noStrike" dirty="0">
                          <a:solidFill>
                            <a:srgbClr val="000000"/>
                          </a:solidFill>
                          <a:effectLst/>
                          <a:latin typeface="+mn-lt"/>
                        </a:rPr>
                        <a:t>Strengthen</a:t>
                      </a:r>
                      <a:r>
                        <a:rPr lang="en-ZA" sz="1200" b="0" i="0" u="none" strike="noStrike" baseline="0" dirty="0">
                          <a:solidFill>
                            <a:srgbClr val="000000"/>
                          </a:solidFill>
                          <a:effectLst/>
                          <a:latin typeface="+mn-lt"/>
                        </a:rPr>
                        <a:t> institutional capacity of the fund</a:t>
                      </a:r>
                      <a:endParaRPr lang="en-ZA" sz="1200" b="0" i="0" u="none" strike="noStrike" dirty="0">
                        <a:solidFill>
                          <a:srgbClr val="000000"/>
                        </a:solidFill>
                        <a:effectLst/>
                        <a:latin typeface="+mn-lt"/>
                      </a:endParaRP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200" b="0" i="0" u="none" strike="noStrike" kern="1200" baseline="0" noProof="0" dirty="0">
                          <a:solidFill>
                            <a:srgbClr val="000000"/>
                          </a:solidFill>
                          <a:effectLst/>
                          <a:latin typeface="+mn-lt"/>
                          <a:ea typeface="+mn-ea"/>
                          <a:cs typeface="+mn-cs"/>
                        </a:rPr>
                        <a:t>100%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a:solidFill>
                            <a:srgbClr val="000000"/>
                          </a:solidFill>
                          <a:effectLst/>
                          <a:latin typeface="+mn-lt"/>
                          <a:ea typeface="+mn-ea"/>
                          <a:cs typeface="+mn-cs"/>
                        </a:rPr>
                        <a:t>0%</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a:effectLst/>
                          <a:latin typeface="+mn-lt"/>
                          <a:ea typeface="Times New Roman"/>
                        </a:rPr>
                        <a:t>1</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endParaRPr kumimoji="0" lang="en-ZA" sz="11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mn-lt"/>
                          <a:ea typeface="+mn-ea"/>
                          <a:cs typeface="+mn-cs"/>
                        </a:rPr>
                        <a:t>0%</a:t>
                      </a:r>
                    </a:p>
                    <a:p>
                      <a:pPr algn="ctr" eaLnBrk="0" fontAlgn="b" hangingPunct="0">
                        <a:spcAft>
                          <a:spcPts val="0"/>
                        </a:spcAft>
                      </a:pP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5809">
                <a:tc>
                  <a:txBody>
                    <a:bodyPr/>
                    <a:lstStyle/>
                    <a:p>
                      <a:pPr algn="l" rtl="0" fontAlgn="b"/>
                      <a:r>
                        <a:rPr lang="en-ZA" sz="1200" b="0" i="0" u="none" strike="noStrike" dirty="0">
                          <a:solidFill>
                            <a:srgbClr val="000000"/>
                          </a:solidFill>
                          <a:effectLst/>
                          <a:latin typeface="+mn-lt"/>
                        </a:rPr>
                        <a:t>Provide easy to use services through multiple access points</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2</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50%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2</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a:effectLst/>
                          <a:latin typeface="+mn-lt"/>
                          <a:ea typeface="Times New Roman"/>
                        </a:rPr>
                        <a:t>2</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a:effectLst/>
                          <a:latin typeface="+mn-lt"/>
                          <a:ea typeface="Times New Roman"/>
                        </a:rPr>
                        <a:t>2</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7762">
                <a:tc>
                  <a:txBody>
                    <a:bodyPr/>
                    <a:lstStyle/>
                    <a:p>
                      <a:pPr algn="l" rtl="0" fontAlgn="b"/>
                      <a:r>
                        <a:rPr lang="en-ZA" sz="1200" b="0" i="0" u="none" strike="noStrike" dirty="0">
                          <a:solidFill>
                            <a:srgbClr val="000000"/>
                          </a:solidFill>
                          <a:effectLst/>
                          <a:latin typeface="+mn-lt"/>
                        </a:rPr>
                        <a:t>Improve service delivery</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6</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3</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50%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6</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83%</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dirty="0">
                          <a:effectLst/>
                          <a:latin typeface="+mn-lt"/>
                          <a:ea typeface="Times New Roman"/>
                        </a:rPr>
                        <a:t>6</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5</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83%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6</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5</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83%</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67113">
                <a:tc>
                  <a:txBody>
                    <a:bodyPr/>
                    <a:lstStyle/>
                    <a:p>
                      <a:pPr algn="l" rtl="0" fontAlgn="b"/>
                      <a:r>
                        <a:rPr lang="en-ZA" sz="1200" b="0" i="0" u="none" strike="noStrike" dirty="0">
                          <a:solidFill>
                            <a:srgbClr val="000000"/>
                          </a:solidFill>
                          <a:effectLst/>
                          <a:latin typeface="+mn-lt"/>
                        </a:rPr>
                        <a:t>Collaborate with stakeholders to improve compliance with UIF Acts</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2</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50%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2</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50%</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2</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100%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2</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50%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71273">
                <a:tc>
                  <a:txBody>
                    <a:bodyPr/>
                    <a:lstStyle/>
                    <a:p>
                      <a:pPr algn="l" rtl="0" fontAlgn="b"/>
                      <a:r>
                        <a:rPr lang="en-ZA" sz="1200" b="0" i="0" u="none" strike="noStrike" dirty="0">
                          <a:solidFill>
                            <a:srgbClr val="000000"/>
                          </a:solidFill>
                          <a:effectLst/>
                          <a:latin typeface="+mn-lt"/>
                        </a:rPr>
                        <a:t>Enhance employability of UIF beneficiaries, enable entrepreneurship and preserve jobs</a:t>
                      </a:r>
                    </a:p>
                  </a:txBody>
                  <a:tcPr marL="11495" marR="11495"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2</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1</a:t>
                      </a:r>
                    </a:p>
                  </a:txBody>
                  <a:tcPr marL="12700" marR="1270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200" b="0" i="0" u="none" strike="noStrike" kern="1200" baseline="0" dirty="0">
                          <a:solidFill>
                            <a:srgbClr val="000000"/>
                          </a:solidFill>
                          <a:effectLst/>
                          <a:latin typeface="+mn-lt"/>
                          <a:ea typeface="+mn-ea"/>
                          <a:cs typeface="+mn-cs"/>
                        </a:rPr>
                        <a:t>50%</a:t>
                      </a:r>
                    </a:p>
                  </a:txBody>
                  <a:tcPr marL="11495" marR="10345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2</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50%</a:t>
                      </a: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spcAft>
                          <a:spcPts val="0"/>
                        </a:spcAft>
                      </a:pPr>
                      <a:r>
                        <a:rPr lang="en-ZA" sz="1200">
                          <a:effectLst/>
                          <a:latin typeface="+mn-lt"/>
                          <a:ea typeface="Times New Roman"/>
                        </a:rPr>
                        <a:t>2</a:t>
                      </a:r>
                      <a:endParaRPr lang="en-ZA" sz="1200" dirty="0">
                        <a:effectLst/>
                        <a:latin typeface="+mn-lt"/>
                        <a:ea typeface="Times New Roman"/>
                      </a:endParaRP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50%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2</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1</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eaLnBrk="0" fontAlgn="b" hangingPunct="0">
                        <a:spcAft>
                          <a:spcPts val="0"/>
                        </a:spcAft>
                      </a:pPr>
                      <a:r>
                        <a:rPr lang="en-ZA" sz="1200" dirty="0">
                          <a:effectLst/>
                          <a:latin typeface="+mn-lt"/>
                          <a:ea typeface="Times New Roman"/>
                        </a:rPr>
                        <a:t>50%</a:t>
                      </a:r>
                    </a:p>
                  </a:txBody>
                  <a:tcPr marL="11853" marR="103293" marT="88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4840">
                <a:tc>
                  <a:txBody>
                    <a:bodyPr/>
                    <a:lstStyle/>
                    <a:p>
                      <a:pPr algn="ctr" rtl="0" fontAlgn="b"/>
                      <a:r>
                        <a:rPr lang="en-ZA" sz="1200" b="1" i="0" u="none" strike="noStrike" dirty="0">
                          <a:solidFill>
                            <a:srgbClr val="000000"/>
                          </a:solidFill>
                          <a:effectLst/>
                          <a:latin typeface="+mn-lt"/>
                        </a:rPr>
                        <a:t>OVERALL  PERFORMANCE</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ctr" defTabSz="457200" rtl="0" eaLnBrk="1" fontAlgn="b" latinLnBrk="0" hangingPunct="1">
                        <a:lnSpc>
                          <a:spcPct val="150000"/>
                        </a:lnSpc>
                        <a:buFont typeface="+mj-lt"/>
                        <a:buNone/>
                      </a:pPr>
                      <a:r>
                        <a:rPr lang="en-ZA" sz="1200" b="1" i="0" u="none" strike="noStrike" kern="1200" baseline="0" dirty="0">
                          <a:solidFill>
                            <a:srgbClr val="000000"/>
                          </a:solidFill>
                          <a:effectLst/>
                          <a:latin typeface="+mn-lt"/>
                          <a:ea typeface="+mn-ea"/>
                          <a:cs typeface="+mn-cs"/>
                        </a:rPr>
                        <a:t>16</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a:solidFill>
                            <a:srgbClr val="000000"/>
                          </a:solidFill>
                          <a:effectLst/>
                          <a:latin typeface="+mn-lt"/>
                          <a:ea typeface="+mn-ea"/>
                          <a:cs typeface="+mn-cs"/>
                        </a:rPr>
                        <a:t>10</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baseline="0" dirty="0">
                          <a:solidFill>
                            <a:srgbClr val="000000"/>
                          </a:solidFill>
                          <a:effectLst/>
                          <a:latin typeface="+mn-lt"/>
                          <a:ea typeface="+mn-ea"/>
                          <a:cs typeface="+mn-cs"/>
                        </a:rPr>
                        <a:t>63%</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16</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10</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63%</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a:solidFill>
                            <a:schemeClr val="tx1"/>
                          </a:solidFill>
                          <a:effectLst/>
                          <a:latin typeface="+mn-lt"/>
                          <a:ea typeface="+mn-ea"/>
                          <a:cs typeface="+mn-cs"/>
                        </a:rPr>
                        <a:t>16</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a:solidFill>
                            <a:schemeClr val="tx1"/>
                          </a:solidFill>
                          <a:effectLst/>
                          <a:latin typeface="+mn-lt"/>
                          <a:ea typeface="+mn-ea"/>
                          <a:cs typeface="+mn-cs"/>
                        </a:rPr>
                        <a:t>11</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a:solidFill>
                            <a:srgbClr val="000000"/>
                          </a:solidFill>
                          <a:effectLst/>
                          <a:latin typeface="+mn-lt"/>
                          <a:ea typeface="+mn-ea"/>
                          <a:cs typeface="+mn-cs"/>
                        </a:rPr>
                        <a:t>69%</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a:solidFill>
                            <a:srgbClr val="000000"/>
                          </a:solidFill>
                          <a:effectLst/>
                          <a:latin typeface="+mn-lt"/>
                          <a:ea typeface="+mn-ea"/>
                          <a:cs typeface="+mn-cs"/>
                        </a:rPr>
                        <a:t>16</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a:solidFill>
                            <a:srgbClr val="000000"/>
                          </a:solidFill>
                          <a:effectLst/>
                          <a:latin typeface="+mn-lt"/>
                          <a:ea typeface="+mn-ea"/>
                          <a:cs typeface="+mn-cs"/>
                        </a:rPr>
                        <a:t>10</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a:solidFill>
                            <a:srgbClr val="000000"/>
                          </a:solidFill>
                          <a:effectLst/>
                          <a:latin typeface="+mn-lt"/>
                          <a:ea typeface="+mn-ea"/>
                          <a:cs typeface="+mn-cs"/>
                        </a:rPr>
                        <a:t>63%</a:t>
                      </a:r>
                    </a:p>
                  </a:txBody>
                  <a:tcPr marL="11495" marR="11495"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8"/>
                  </a:ext>
                </a:extLst>
              </a:tr>
            </a:tbl>
          </a:graphicData>
        </a:graphic>
      </p:graphicFrame>
      <p:sp>
        <p:nvSpPr>
          <p:cNvPr id="4" name="TextBox 7"/>
          <p:cNvSpPr txBox="1"/>
          <p:nvPr/>
        </p:nvSpPr>
        <p:spPr>
          <a:xfrm>
            <a:off x="11150914" y="405074"/>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8</a:t>
            </a:r>
          </a:p>
        </p:txBody>
      </p:sp>
    </p:spTree>
    <p:extLst>
      <p:ext uri="{BB962C8B-B14F-4D97-AF65-F5344CB8AC3E}">
        <p14:creationId xmlns:p14="http://schemas.microsoft.com/office/powerpoint/2010/main" val="69731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96267" y="6237495"/>
            <a:ext cx="2844800" cy="365125"/>
          </a:xfrm>
        </p:spPr>
        <p:txBody>
          <a:bodyPr/>
          <a:lstStyle/>
          <a:p>
            <a:pPr>
              <a:defRPr/>
            </a:pPr>
            <a:fld id="{416AF1B2-E7A4-446A-84DC-90AA83BA6A19}" type="slidenum">
              <a:rPr lang="en-US" smtClean="0"/>
              <a:pPr>
                <a:defRPr/>
              </a:pPr>
              <a:t>9</a:t>
            </a:fld>
            <a:endParaRPr lang="en-US" dirty="0"/>
          </a:p>
        </p:txBody>
      </p:sp>
      <p:sp>
        <p:nvSpPr>
          <p:cNvPr id="5" name="Rectangle 3"/>
          <p:cNvSpPr>
            <a:spLocks noGrp="1" noChangeArrowheads="1"/>
          </p:cNvSpPr>
          <p:nvPr>
            <p:ph type="title"/>
          </p:nvPr>
        </p:nvSpPr>
        <p:spPr bwMode="auto">
          <a:xfrm>
            <a:off x="314633" y="174903"/>
            <a:ext cx="109728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2000" b="1" dirty="0">
                <a:solidFill>
                  <a:srgbClr val="000000"/>
                </a:solidFill>
              </a:rPr>
              <a:t>	</a:t>
            </a:r>
            <a:br>
              <a:rPr lang="en-US" sz="2000" b="1" dirty="0">
                <a:solidFill>
                  <a:srgbClr val="000000"/>
                </a:solidFill>
              </a:rPr>
            </a:br>
            <a:r>
              <a:rPr lang="en-US" sz="2000" b="1" dirty="0">
                <a:solidFill>
                  <a:srgbClr val="000000"/>
                </a:solidFill>
              </a:rPr>
              <a:t> </a:t>
            </a:r>
            <a:r>
              <a:rPr lang="en-US" sz="2800" b="1" dirty="0">
                <a:solidFill>
                  <a:srgbClr val="000000"/>
                </a:solidFill>
              </a:rPr>
              <a:t>NON-ACHIEVED TARGETS</a:t>
            </a:r>
            <a:br>
              <a:rPr lang="en-US" sz="2800" b="1" dirty="0">
                <a:solidFill>
                  <a:srgbClr val="000000"/>
                </a:solidFill>
              </a:rPr>
            </a:br>
            <a:endParaRPr lang="en-ZA" sz="2800" b="1"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97997204"/>
              </p:ext>
            </p:extLst>
          </p:nvPr>
        </p:nvGraphicFramePr>
        <p:xfrm>
          <a:off x="239356" y="1340768"/>
          <a:ext cx="11713301" cy="5363107"/>
        </p:xfrm>
        <a:graphic>
          <a:graphicData uri="http://schemas.openxmlformats.org/drawingml/2006/table">
            <a:tbl>
              <a:tblPr firstRow="1" bandRow="1">
                <a:tableStyleId>{BC89EF96-8CEA-46FF-86C4-4CE0E7609802}</a:tableStyleId>
              </a:tblPr>
              <a:tblGrid>
                <a:gridCol w="493579">
                  <a:extLst>
                    <a:ext uri="{9D8B030D-6E8A-4147-A177-3AD203B41FA5}">
                      <a16:colId xmlns:a16="http://schemas.microsoft.com/office/drawing/2014/main" val="20000"/>
                    </a:ext>
                  </a:extLst>
                </a:gridCol>
                <a:gridCol w="3058816">
                  <a:extLst>
                    <a:ext uri="{9D8B030D-6E8A-4147-A177-3AD203B41FA5}">
                      <a16:colId xmlns:a16="http://schemas.microsoft.com/office/drawing/2014/main" val="20001"/>
                    </a:ext>
                  </a:extLst>
                </a:gridCol>
                <a:gridCol w="3552395">
                  <a:extLst>
                    <a:ext uri="{9D8B030D-6E8A-4147-A177-3AD203B41FA5}">
                      <a16:colId xmlns:a16="http://schemas.microsoft.com/office/drawing/2014/main" val="20002"/>
                    </a:ext>
                  </a:extLst>
                </a:gridCol>
                <a:gridCol w="4608511">
                  <a:extLst>
                    <a:ext uri="{9D8B030D-6E8A-4147-A177-3AD203B41FA5}">
                      <a16:colId xmlns:a16="http://schemas.microsoft.com/office/drawing/2014/main" val="20003"/>
                    </a:ext>
                  </a:extLst>
                </a:gridCol>
              </a:tblGrid>
              <a:tr h="428655">
                <a:tc gridSpan="4">
                  <a:txBody>
                    <a:bodyPr/>
                    <a:lstStyle/>
                    <a:p>
                      <a:pPr algn="just"/>
                      <a:r>
                        <a:rPr lang="en-US" sz="1100" kern="1200" dirty="0">
                          <a:effectLst/>
                        </a:rPr>
                        <a:t>VARIANCES AND ACTION PLAN</a:t>
                      </a:r>
                      <a:endParaRPr lang="en-ZA" sz="1100" dirty="0">
                        <a:latin typeface="+mn-lt"/>
                        <a:cs typeface="Arial" pitchFamily="34" charset="0"/>
                      </a:endParaRPr>
                    </a:p>
                  </a:txBody>
                  <a:tcPr marL="121920" marR="121920"/>
                </a:tc>
                <a:tc hMerge="1">
                  <a:txBody>
                    <a:bodyPr/>
                    <a:lstStyle/>
                    <a:p>
                      <a:endParaRPr lang="en-ZA" dirty="0"/>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10000"/>
                  </a:ext>
                </a:extLst>
              </a:tr>
              <a:tr h="530775">
                <a:tc>
                  <a:txBody>
                    <a:bodyPr/>
                    <a:lstStyle/>
                    <a:p>
                      <a:pPr algn="just">
                        <a:spcAft>
                          <a:spcPts val="0"/>
                        </a:spcAft>
                      </a:pPr>
                      <a:r>
                        <a:rPr lang="en-US" sz="1100" b="1" dirty="0">
                          <a:effectLst/>
                        </a:rPr>
                        <a:t> </a:t>
                      </a:r>
                      <a:endParaRPr lang="en-ZA" sz="1100" b="1" dirty="0">
                        <a:effectLst/>
                      </a:endParaRPr>
                    </a:p>
                    <a:p>
                      <a:pPr algn="just">
                        <a:spcAft>
                          <a:spcPts val="0"/>
                        </a:spcAft>
                      </a:pPr>
                      <a:r>
                        <a:rPr lang="en-US" sz="1100" b="1" dirty="0">
                          <a:effectLst/>
                        </a:rPr>
                        <a:t>NO</a:t>
                      </a:r>
                      <a:endParaRPr lang="en-ZA" sz="1100" b="1" dirty="0">
                        <a:effectLst/>
                        <a:latin typeface="+mn-lt"/>
                        <a:ea typeface="Times New Roman"/>
                        <a:cs typeface="Arial" pitchFamily="34" charset="0"/>
                      </a:endParaRPr>
                    </a:p>
                  </a:txBody>
                  <a:tcPr marT="0" marB="0"/>
                </a:tc>
                <a:tc>
                  <a:txBody>
                    <a:bodyPr/>
                    <a:lstStyle/>
                    <a:p>
                      <a:pPr algn="just">
                        <a:spcAft>
                          <a:spcPts val="0"/>
                        </a:spcAft>
                      </a:pPr>
                      <a:r>
                        <a:rPr lang="en-US" sz="1100" b="1" dirty="0">
                          <a:effectLst/>
                        </a:rPr>
                        <a:t> </a:t>
                      </a:r>
                      <a:endParaRPr lang="en-ZA" sz="1100" b="1" dirty="0">
                        <a:effectLst/>
                      </a:endParaRPr>
                    </a:p>
                    <a:p>
                      <a:pPr algn="just">
                        <a:spcAft>
                          <a:spcPts val="0"/>
                        </a:spcAft>
                      </a:pPr>
                      <a:r>
                        <a:rPr lang="en-US" sz="1100" b="1" dirty="0">
                          <a:effectLst/>
                        </a:rPr>
                        <a:t>PROGRAMME PERFORMANCE INDICATOR </a:t>
                      </a:r>
                      <a:endParaRPr lang="en-ZA" sz="1100" b="1" dirty="0">
                        <a:effectLst/>
                        <a:latin typeface="+mn-lt"/>
                        <a:ea typeface="Times New Roman"/>
                        <a:cs typeface="Arial" pitchFamily="34" charset="0"/>
                      </a:endParaRPr>
                    </a:p>
                  </a:txBody>
                  <a:tcPr marT="0" marB="0"/>
                </a:tc>
                <a:tc>
                  <a:txBody>
                    <a:bodyPr/>
                    <a:lstStyle/>
                    <a:p>
                      <a:pPr algn="just">
                        <a:spcAft>
                          <a:spcPts val="0"/>
                        </a:spcAft>
                      </a:pPr>
                      <a:r>
                        <a:rPr lang="en-US" sz="1100" b="1" dirty="0">
                          <a:effectLst/>
                        </a:rPr>
                        <a:t> </a:t>
                      </a:r>
                      <a:endParaRPr lang="en-ZA" sz="1100" b="1" dirty="0">
                        <a:effectLst/>
                      </a:endParaRPr>
                    </a:p>
                    <a:p>
                      <a:pPr algn="just">
                        <a:spcAft>
                          <a:spcPts val="0"/>
                        </a:spcAft>
                      </a:pPr>
                      <a:r>
                        <a:rPr lang="en-US" sz="1100" b="1" dirty="0">
                          <a:effectLst/>
                        </a:rPr>
                        <a:t>MAJOR VARIANCE AND REASONS THEREOF</a:t>
                      </a:r>
                      <a:endParaRPr lang="en-ZA" sz="1100" b="1" dirty="0">
                        <a:effectLst/>
                        <a:latin typeface="+mn-lt"/>
                        <a:ea typeface="Times New Roman"/>
                        <a:cs typeface="Arial" pitchFamily="34" charset="0"/>
                      </a:endParaRPr>
                    </a:p>
                  </a:txBody>
                  <a:tcPr marT="0" marB="0"/>
                </a:tc>
                <a:tc>
                  <a:txBody>
                    <a:bodyPr/>
                    <a:lstStyle/>
                    <a:p>
                      <a:pPr algn="just">
                        <a:spcAft>
                          <a:spcPts val="0"/>
                        </a:spcAft>
                      </a:pPr>
                      <a:r>
                        <a:rPr lang="en-US" sz="1100" b="1" dirty="0">
                          <a:effectLst/>
                        </a:rPr>
                        <a:t> </a:t>
                      </a:r>
                      <a:endParaRPr lang="en-ZA" sz="1100" b="1" dirty="0">
                        <a:effectLst/>
                      </a:endParaRPr>
                    </a:p>
                    <a:p>
                      <a:pPr algn="just">
                        <a:spcAft>
                          <a:spcPts val="0"/>
                        </a:spcAft>
                      </a:pPr>
                      <a:r>
                        <a:rPr lang="en-US" sz="1100" b="1" dirty="0">
                          <a:effectLst/>
                        </a:rPr>
                        <a:t>ACTION TO BE TAKEN TO RESOLVE THE PROBLEM</a:t>
                      </a:r>
                      <a:endParaRPr lang="en-ZA" sz="1100" b="1" dirty="0">
                        <a:effectLst/>
                        <a:latin typeface="+mn-lt"/>
                        <a:ea typeface="Times New Roman"/>
                        <a:cs typeface="Arial" pitchFamily="34" charset="0"/>
                      </a:endParaRPr>
                    </a:p>
                  </a:txBody>
                  <a:tcPr marT="0" marB="0"/>
                </a:tc>
                <a:extLst>
                  <a:ext uri="{0D108BD9-81ED-4DB2-BD59-A6C34878D82A}">
                    <a16:rowId xmlns:a16="http://schemas.microsoft.com/office/drawing/2014/main" val="10001"/>
                  </a:ext>
                </a:extLst>
              </a:tr>
              <a:tr h="692402">
                <a:tc>
                  <a:txBody>
                    <a:bodyPr/>
                    <a:lstStyle/>
                    <a:p>
                      <a:pPr algn="just">
                        <a:spcAft>
                          <a:spcPts val="0"/>
                        </a:spcAft>
                      </a:pPr>
                      <a:r>
                        <a:rPr lang="en-US" sz="1100" dirty="0">
                          <a:effectLst/>
                        </a:rPr>
                        <a:t>1</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100" kern="1200" noProof="0" dirty="0">
                          <a:effectLst/>
                        </a:rPr>
                        <a:t>Percentage of vacancy rate reduced.</a:t>
                      </a:r>
                      <a:endParaRPr lang="en-US" altLang="en-US" sz="1100" kern="1200" noProof="0" dirty="0">
                        <a:effectLst/>
                      </a:endParaRPr>
                    </a:p>
                    <a:p>
                      <a:pPr marL="0" algn="just" defTabSz="457200" rtl="0" eaLnBrk="1" latinLnBrk="0" hangingPunct="1">
                        <a:lnSpc>
                          <a:spcPct val="115000"/>
                        </a:lnSpc>
                        <a:spcAft>
                          <a:spcPts val="0"/>
                        </a:spcAft>
                      </a:pP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l">
                        <a:spcAft>
                          <a:spcPts val="0"/>
                        </a:spcAft>
                      </a:pPr>
                      <a:r>
                        <a:rPr lang="en-ZA" sz="1100" kern="1200" dirty="0">
                          <a:effectLst/>
                        </a:rPr>
                        <a:t>High volumes of applications were received. Recruitment and selection of 68 internship posts additional to the establishment.</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ZA" sz="1100" kern="1200" dirty="0">
                          <a:effectLst/>
                        </a:rPr>
                        <a:t>The process to appoint 32 call Centre agent posts to be finalized in Q1 of 2019/20.</a:t>
                      </a:r>
                    </a:p>
                    <a:p>
                      <a:pPr algn="just">
                        <a:spcAft>
                          <a:spcPts val="0"/>
                        </a:spcAft>
                      </a:pPr>
                      <a:endParaRPr lang="en-ZA" sz="1100" kern="1200" dirty="0">
                        <a:solidFill>
                          <a:srgbClr val="000000"/>
                        </a:solidFill>
                        <a:effectLst/>
                        <a:latin typeface="+mn-lt"/>
                        <a:ea typeface="Times New Roman"/>
                        <a:cs typeface="Arial" panose="020B0604020202020204" pitchFamily="34" charset="0"/>
                      </a:endParaRPr>
                    </a:p>
                    <a:p>
                      <a:pPr algn="just">
                        <a:spcAft>
                          <a:spcPts val="0"/>
                        </a:spcAft>
                      </a:pPr>
                      <a:r>
                        <a:rPr lang="en-ZA" sz="1100" b="1" kern="1200" dirty="0">
                          <a:solidFill>
                            <a:srgbClr val="FF0000"/>
                          </a:solidFill>
                          <a:effectLst/>
                          <a:latin typeface="+mn-lt"/>
                          <a:ea typeface="Times New Roman"/>
                          <a:cs typeface="Arial" panose="020B0604020202020204" pitchFamily="34" charset="0"/>
                        </a:rPr>
                        <a:t>Achieved</a:t>
                      </a:r>
                      <a:r>
                        <a:rPr lang="en-ZA" sz="1100" b="1" kern="1200" baseline="0" dirty="0">
                          <a:solidFill>
                            <a:srgbClr val="FF0000"/>
                          </a:solidFill>
                          <a:effectLst/>
                          <a:latin typeface="+mn-lt"/>
                          <a:ea typeface="Times New Roman"/>
                          <a:cs typeface="Arial" panose="020B0604020202020204" pitchFamily="34" charset="0"/>
                        </a:rPr>
                        <a:t> by Quarter 1</a:t>
                      </a:r>
                      <a:endParaRPr lang="en-ZA" sz="1100" b="1" kern="1200" dirty="0">
                        <a:solidFill>
                          <a:srgbClr val="FF0000"/>
                        </a:solidFill>
                        <a:effectLst/>
                        <a:latin typeface="+mn-lt"/>
                        <a:ea typeface="Times New Roman"/>
                        <a:cs typeface="Arial" panose="020B0604020202020204" pitchFamily="34" charset="0"/>
                      </a:endParaRPr>
                    </a:p>
                  </a:txBody>
                  <a:tcPr marT="0" marB="0"/>
                </a:tc>
                <a:extLst>
                  <a:ext uri="{0D108BD9-81ED-4DB2-BD59-A6C34878D82A}">
                    <a16:rowId xmlns:a16="http://schemas.microsoft.com/office/drawing/2014/main" val="10002"/>
                  </a:ext>
                </a:extLst>
              </a:tr>
              <a:tr h="636725">
                <a:tc>
                  <a:txBody>
                    <a:bodyPr/>
                    <a:lstStyle/>
                    <a:p>
                      <a:pPr algn="just">
                        <a:spcAft>
                          <a:spcPts val="0"/>
                        </a:spcAft>
                      </a:pPr>
                      <a:r>
                        <a:rPr lang="en-US" sz="1100">
                          <a:effectLst/>
                        </a:rPr>
                        <a:t>2</a:t>
                      </a:r>
                      <a:endParaRPr lang="en-ZA" sz="110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effectLst/>
                        </a:rPr>
                        <a:t>Number of provincial sites upgraded with free Wi-Fi to access </a:t>
                      </a:r>
                      <a:endParaRPr lang="en-US" altLang="en-US" sz="1100" kern="1200" noProof="0" dirty="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a:effectLst/>
                        </a:rPr>
                        <a:t>There were delays in the appointment of a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just" defTabSz="457200" rtl="0" eaLnBrk="1" latinLnBrk="0" hangingPunct="1">
                        <a:spcAft>
                          <a:spcPts val="0"/>
                        </a:spcAft>
                        <a:buFont typeface="Symbol"/>
                        <a:buNone/>
                      </a:pPr>
                      <a:r>
                        <a:rPr lang="en-ZA" sz="1100" kern="1200" dirty="0">
                          <a:effectLst/>
                        </a:rPr>
                        <a:t>Service provider has been appointed and equipment was delivered on 19 March 2019. Implementation to commence in Q1 of 2019/20.</a:t>
                      </a:r>
                    </a:p>
                    <a:p>
                      <a:pPr marL="0" marR="0" lvl="0" indent="0" algn="just" defTabSz="457200" rtl="0" eaLnBrk="1" latinLnBrk="0" hangingPunct="1">
                        <a:spcAft>
                          <a:spcPts val="0"/>
                        </a:spcAft>
                        <a:buFont typeface="Symbol"/>
                        <a:buNone/>
                      </a:pPr>
                      <a:endParaRPr lang="en-ZA" sz="1100" kern="1200" dirty="0">
                        <a:effectLst/>
                      </a:endParaRPr>
                    </a:p>
                    <a:p>
                      <a:pPr marL="0" marR="0" lvl="0" indent="0" algn="just" defTabSz="457200" rtl="0" eaLnBrk="1" latinLnBrk="0" hangingPunct="1">
                        <a:spcAft>
                          <a:spcPts val="0"/>
                        </a:spcAft>
                        <a:buFont typeface="Symbol"/>
                        <a:buNone/>
                      </a:pPr>
                      <a:r>
                        <a:rPr lang="en-ZA" sz="1100" b="1" kern="1200" dirty="0">
                          <a:solidFill>
                            <a:srgbClr val="FF0000"/>
                          </a:solidFill>
                          <a:effectLst/>
                          <a:latin typeface="+mn-lt"/>
                          <a:ea typeface="Times New Roman"/>
                          <a:cs typeface="Arial" panose="020B0604020202020204" pitchFamily="34" charset="0"/>
                        </a:rPr>
                        <a:t>Achieved by Quarter 2</a:t>
                      </a:r>
                    </a:p>
                  </a:txBody>
                  <a:tcPr marT="0" marB="0"/>
                </a:tc>
                <a:extLst>
                  <a:ext uri="{0D108BD9-81ED-4DB2-BD59-A6C34878D82A}">
                    <a16:rowId xmlns:a16="http://schemas.microsoft.com/office/drawing/2014/main" val="10003"/>
                  </a:ext>
                </a:extLst>
              </a:tr>
              <a:tr h="707624">
                <a:tc>
                  <a:txBody>
                    <a:bodyPr/>
                    <a:lstStyle/>
                    <a:p>
                      <a:pPr algn="just">
                        <a:spcAft>
                          <a:spcPts val="0"/>
                        </a:spcAft>
                      </a:pPr>
                      <a:r>
                        <a:rPr lang="en-US" sz="1100" dirty="0">
                          <a:effectLst/>
                        </a:rPr>
                        <a:t>3</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100" kern="1200" noProof="0" dirty="0">
                          <a:effectLst/>
                        </a:rPr>
                        <a:t>Integrated claims management System</a:t>
                      </a:r>
                      <a:r>
                        <a:rPr lang="en-US" sz="1100" kern="1200" baseline="0" noProof="0" dirty="0">
                          <a:effectLst/>
                        </a:rPr>
                        <a:t> </a:t>
                      </a:r>
                      <a:r>
                        <a:rPr lang="en-US" sz="1100" kern="1200" noProof="0" dirty="0">
                          <a:effectLst/>
                        </a:rPr>
                        <a:t>(ICMS) implemented</a:t>
                      </a:r>
                      <a:endParaRPr lang="en-US" sz="1100" kern="1200" noProof="0" dirty="0">
                        <a:solidFill>
                          <a:srgbClr val="000000"/>
                        </a:solidFill>
                        <a:effectLst/>
                        <a:latin typeface="+mn-lt"/>
                        <a:ea typeface="Times New Roman"/>
                        <a:cs typeface="Arial" panose="020B0604020202020204" pitchFamily="34" charset="0"/>
                      </a:endParaRPr>
                    </a:p>
                  </a:txBody>
                  <a:tcPr marT="0" marB="0"/>
                </a:tc>
                <a:tc>
                  <a:txBody>
                    <a:bodyPr/>
                    <a:lstStyle/>
                    <a:p>
                      <a:pPr marL="0" marR="0" algn="just" defTabSz="457200" rtl="0" eaLnBrk="1" latinLnBrk="0" hangingPunct="1">
                        <a:spcAft>
                          <a:spcPts val="0"/>
                        </a:spcAft>
                      </a:pPr>
                      <a:r>
                        <a:rPr lang="en-ZA" sz="1100" kern="1200" dirty="0">
                          <a:effectLst/>
                        </a:rPr>
                        <a:t>Delay with the appointment of a service provider and approval for Accenture to conduct handover to the new service provider.</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R="41910" algn="just">
                        <a:spcAft>
                          <a:spcPts val="0"/>
                        </a:spcAft>
                      </a:pPr>
                      <a:r>
                        <a:rPr lang="en-ZA" sz="1100" kern="1200" dirty="0">
                          <a:effectLst/>
                        </a:rPr>
                        <a:t>The target has been revised and rolled over to the 2019/20 APP.</a:t>
                      </a:r>
                    </a:p>
                    <a:p>
                      <a:pPr marR="41910" algn="just">
                        <a:spcAft>
                          <a:spcPts val="0"/>
                        </a:spcAft>
                      </a:pPr>
                      <a:endParaRPr lang="en-ZA" sz="1100" kern="1200" dirty="0">
                        <a:solidFill>
                          <a:srgbClr val="000000"/>
                        </a:solidFill>
                        <a:effectLst/>
                        <a:latin typeface="+mn-lt"/>
                        <a:ea typeface="Times New Roman"/>
                        <a:cs typeface="Arial" panose="020B0604020202020204" pitchFamily="34" charset="0"/>
                      </a:endParaRPr>
                    </a:p>
                    <a:p>
                      <a:pPr marR="41910" algn="just">
                        <a:spcAft>
                          <a:spcPts val="0"/>
                        </a:spcAft>
                      </a:pPr>
                      <a:r>
                        <a:rPr lang="en-ZA" sz="1100" b="1" kern="1200" dirty="0">
                          <a:solidFill>
                            <a:srgbClr val="FF0000"/>
                          </a:solidFill>
                          <a:effectLst/>
                          <a:latin typeface="+mn-lt"/>
                          <a:ea typeface="Times New Roman"/>
                          <a:cs typeface="Arial" panose="020B0604020202020204" pitchFamily="34" charset="0"/>
                        </a:rPr>
                        <a:t>Implementation Partner appointed</a:t>
                      </a:r>
                      <a:r>
                        <a:rPr lang="en-ZA" sz="1100" b="1" kern="1200" baseline="0" dirty="0">
                          <a:solidFill>
                            <a:srgbClr val="FF0000"/>
                          </a:solidFill>
                          <a:effectLst/>
                          <a:latin typeface="+mn-lt"/>
                          <a:ea typeface="Times New Roman"/>
                          <a:cs typeface="Arial" panose="020B0604020202020204" pitchFamily="34" charset="0"/>
                        </a:rPr>
                        <a:t> busy with System Design</a:t>
                      </a:r>
                      <a:endParaRPr lang="en-ZA" sz="1100" b="1" kern="1200" dirty="0">
                        <a:solidFill>
                          <a:srgbClr val="FF0000"/>
                        </a:solidFill>
                        <a:effectLst/>
                        <a:latin typeface="+mn-lt"/>
                        <a:ea typeface="Times New Roman"/>
                        <a:cs typeface="Arial" panose="020B0604020202020204" pitchFamily="34" charset="0"/>
                      </a:endParaRPr>
                    </a:p>
                  </a:txBody>
                  <a:tcPr marT="0" marB="0"/>
                </a:tc>
                <a:extLst>
                  <a:ext uri="{0D108BD9-81ED-4DB2-BD59-A6C34878D82A}">
                    <a16:rowId xmlns:a16="http://schemas.microsoft.com/office/drawing/2014/main" val="10004"/>
                  </a:ext>
                </a:extLst>
              </a:tr>
              <a:tr h="617149">
                <a:tc>
                  <a:txBody>
                    <a:bodyPr/>
                    <a:lstStyle/>
                    <a:p>
                      <a:pPr algn="just">
                        <a:spcAft>
                          <a:spcPts val="0"/>
                        </a:spcAft>
                      </a:pPr>
                      <a:r>
                        <a:rPr lang="en-ZA" sz="1100" dirty="0">
                          <a:effectLst/>
                        </a:rPr>
                        <a:t>4</a:t>
                      </a:r>
                      <a:endParaRPr lang="en-ZA" sz="1100" dirty="0">
                        <a:effectLst/>
                        <a:latin typeface="+mn-lt"/>
                        <a:ea typeface="Times New Roman"/>
                        <a:cs typeface="Arial" pitchFamily="34" charset="0"/>
                      </a:endParaRPr>
                    </a:p>
                  </a:txBody>
                  <a:tcPr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u="none" strike="noStrike" kern="1200" baseline="0" noProof="0" dirty="0"/>
                        <a:t>Number of newly registered employers per year</a:t>
                      </a:r>
                      <a:endParaRPr lang="en-ZA" sz="1000" b="0" i="0" u="none" strike="noStrike" kern="1200" baseline="0" noProof="0" dirty="0">
                        <a:solidFill>
                          <a:srgbClr val="000000"/>
                        </a:solidFill>
                        <a:latin typeface="+mn-lt"/>
                        <a:ea typeface="+mn-ea"/>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000" u="none" strike="noStrike" kern="1200" baseline="0" noProof="0" dirty="0"/>
                        <a:t>Performance was impacted by the systems downtime owing to data centre move.</a:t>
                      </a:r>
                      <a:endParaRPr lang="en-ZA" sz="1000" b="0" i="0" u="none" strike="noStrike" kern="1200" baseline="0" noProof="0" dirty="0">
                        <a:solidFill>
                          <a:srgbClr val="000000"/>
                        </a:solidFill>
                        <a:latin typeface="+mn-lt"/>
                        <a:ea typeface="+mn-ea"/>
                        <a:cs typeface="Arial" panose="020B0604020202020204" pitchFamily="34" charset="0"/>
                      </a:endParaRPr>
                    </a:p>
                  </a:txBody>
                  <a:tcPr marT="0" marB="0"/>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lang="en-ZA" sz="1000" u="none" strike="noStrike" kern="1200" baseline="0" dirty="0"/>
                        <a:t>The systems stabilized after the data centre move and introduced  online registration.</a:t>
                      </a:r>
                    </a:p>
                    <a:p>
                      <a:pPr marL="0" marR="0" lvl="0" indent="0" algn="just" defTabSz="457200" rtl="0" eaLnBrk="1" fontAlgn="auto" latinLnBrk="0" hangingPunct="1">
                        <a:lnSpc>
                          <a:spcPct val="115000"/>
                        </a:lnSpc>
                        <a:spcBef>
                          <a:spcPts val="0"/>
                        </a:spcBef>
                        <a:spcAft>
                          <a:spcPts val="0"/>
                        </a:spcAft>
                        <a:buClrTx/>
                        <a:buSzTx/>
                        <a:buFontTx/>
                        <a:buNone/>
                        <a:tabLst/>
                        <a:defRPr/>
                      </a:pPr>
                      <a:endParaRPr lang="en-ZA" sz="1000" b="0" i="0" u="none" strike="noStrike" kern="1200" baseline="0" dirty="0">
                        <a:solidFill>
                          <a:srgbClr val="000000"/>
                        </a:solidFill>
                        <a:latin typeface="+mn-lt"/>
                        <a:ea typeface="+mn-ea"/>
                        <a:cs typeface="Arial" panose="020B0604020202020204" pitchFamily="34" charset="0"/>
                      </a:endParaRPr>
                    </a:p>
                    <a:p>
                      <a:pPr marL="0" marR="0" lvl="0" indent="0" algn="just" defTabSz="457200" rtl="0" eaLnBrk="1" fontAlgn="auto" latinLnBrk="0" hangingPunct="1">
                        <a:lnSpc>
                          <a:spcPct val="115000"/>
                        </a:lnSpc>
                        <a:spcBef>
                          <a:spcPts val="0"/>
                        </a:spcBef>
                        <a:spcAft>
                          <a:spcPts val="0"/>
                        </a:spcAft>
                        <a:buClrTx/>
                        <a:buSzTx/>
                        <a:buFontTx/>
                        <a:buNone/>
                        <a:tabLst/>
                        <a:defRPr/>
                      </a:pPr>
                      <a:r>
                        <a:rPr lang="en-ZA" sz="1000" b="1" i="0" u="none" strike="noStrike" kern="1200" baseline="0" dirty="0">
                          <a:solidFill>
                            <a:srgbClr val="FF0000"/>
                          </a:solidFill>
                          <a:latin typeface="+mn-lt"/>
                          <a:ea typeface="+mn-ea"/>
                          <a:cs typeface="Arial" panose="020B0604020202020204" pitchFamily="34" charset="0"/>
                        </a:rPr>
                        <a:t>Achieved as Issued addressed and cleaned up. Target overachieved by Quarter 1</a:t>
                      </a:r>
                    </a:p>
                  </a:txBody>
                  <a:tcPr marT="0" marB="0"/>
                </a:tc>
                <a:extLst>
                  <a:ext uri="{0D108BD9-81ED-4DB2-BD59-A6C34878D82A}">
                    <a16:rowId xmlns:a16="http://schemas.microsoft.com/office/drawing/2014/main" val="10005"/>
                  </a:ext>
                </a:extLst>
              </a:tr>
              <a:tr h="892242">
                <a:tc>
                  <a:txBody>
                    <a:bodyPr/>
                    <a:lstStyle/>
                    <a:p>
                      <a:pPr algn="just">
                        <a:spcAft>
                          <a:spcPts val="0"/>
                        </a:spcAft>
                      </a:pPr>
                      <a:r>
                        <a:rPr lang="en-ZA" sz="1100" dirty="0">
                          <a:effectLst/>
                        </a:rPr>
                        <a:t>5</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effectLst/>
                        </a:rPr>
                        <a:t>Percentage of applications with complete information issued with compliance</a:t>
                      </a:r>
                      <a:r>
                        <a:rPr lang="en-ZA" sz="1100" kern="1200" baseline="0" noProof="0" dirty="0">
                          <a:effectLst/>
                        </a:rPr>
                        <a:t> </a:t>
                      </a:r>
                      <a:r>
                        <a:rPr lang="en-ZA" sz="1100" kern="1200" noProof="0" dirty="0">
                          <a:effectLst/>
                        </a:rPr>
                        <a:t>certificates or tender letter within 10 working days</a:t>
                      </a:r>
                      <a:endParaRPr lang="en-ZA" sz="1100" kern="1200" noProof="0" dirty="0">
                        <a:solidFill>
                          <a:srgbClr val="000000"/>
                        </a:solidFill>
                        <a:effectLst/>
                        <a:latin typeface="+mn-lt"/>
                        <a:ea typeface="Times New Roman"/>
                        <a:cs typeface="Arial" panose="020B0604020202020204" pitchFamily="34" charset="0"/>
                      </a:endParaRPr>
                    </a:p>
                  </a:txBody>
                  <a:tcPr marT="0" marB="0"/>
                </a:tc>
                <a:tc>
                  <a:txBody>
                    <a:bodyPr/>
                    <a:lstStyle/>
                    <a:p>
                      <a:pPr>
                        <a:spcAft>
                          <a:spcPts val="0"/>
                        </a:spcAft>
                      </a:pPr>
                      <a:r>
                        <a:rPr lang="en-US" sz="1100" kern="1200" dirty="0">
                          <a:effectLst/>
                        </a:rPr>
                        <a:t>The action plan was implemented and improved month-to-month performance but did not yield expected results for cumulative target.</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100" kern="1200" dirty="0">
                          <a:effectLst/>
                        </a:rPr>
                        <a:t>Maintain the strategies that were put in place to ensure month-to-month performance in order to achieve the annual target.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kern="1200" dirty="0">
                        <a:solidFill>
                          <a:srgbClr val="000000"/>
                        </a:solidFill>
                        <a:effectLst/>
                        <a:latin typeface="+mn-lt"/>
                        <a:ea typeface="Times New Roman"/>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000" b="1" i="0" u="none" strike="noStrike" kern="1200" baseline="0" dirty="0">
                          <a:solidFill>
                            <a:srgbClr val="FF0000"/>
                          </a:solidFill>
                          <a:latin typeface="+mn-lt"/>
                          <a:ea typeface="+mn-ea"/>
                          <a:cs typeface="Arial" panose="020B0604020202020204" pitchFamily="34" charset="0"/>
                        </a:rPr>
                        <a:t>Achieved as Issued addressed and cleaned up. Target overachieved by Quarter 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100" kern="1200" dirty="0">
                        <a:solidFill>
                          <a:srgbClr val="000000"/>
                        </a:solidFill>
                        <a:effectLst/>
                        <a:latin typeface="+mn-lt"/>
                        <a:ea typeface="Times New Roman"/>
                        <a:cs typeface="Arial" panose="020B0604020202020204" pitchFamily="34" charset="0"/>
                      </a:endParaRPr>
                    </a:p>
                  </a:txBody>
                  <a:tcPr marT="0" marB="0"/>
                </a:tc>
                <a:extLst>
                  <a:ext uri="{0D108BD9-81ED-4DB2-BD59-A6C34878D82A}">
                    <a16:rowId xmlns:a16="http://schemas.microsoft.com/office/drawing/2014/main" val="10006"/>
                  </a:ext>
                </a:extLst>
              </a:tr>
              <a:tr h="823700">
                <a:tc>
                  <a:txBody>
                    <a:bodyPr/>
                    <a:lstStyle/>
                    <a:p>
                      <a:pPr algn="just">
                        <a:spcAft>
                          <a:spcPts val="0"/>
                        </a:spcAft>
                      </a:pPr>
                      <a:r>
                        <a:rPr lang="en-ZA" sz="1100" dirty="0">
                          <a:effectLst/>
                        </a:rPr>
                        <a:t>6</a:t>
                      </a:r>
                      <a:endParaRPr lang="en-ZA" sz="1100" dirty="0">
                        <a:effectLst/>
                        <a:latin typeface="+mn-lt"/>
                        <a:ea typeface="Times New Roman"/>
                        <a:cs typeface="Arial" pitchFamily="34" charset="0"/>
                      </a:endParaRPr>
                    </a:p>
                  </a:txBody>
                  <a:tcPr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100" kern="1200" noProof="0" dirty="0">
                          <a:effectLst/>
                        </a:rPr>
                        <a:t>Number of UIF beneficiaries provided</a:t>
                      </a:r>
                      <a:r>
                        <a:rPr lang="en-ZA" sz="1100" kern="1200" baseline="0" noProof="0" dirty="0">
                          <a:effectLst/>
                        </a:rPr>
                        <a:t> </a:t>
                      </a:r>
                      <a:r>
                        <a:rPr lang="en-ZA" sz="1100" kern="1200" noProof="0" dirty="0">
                          <a:effectLst/>
                        </a:rPr>
                        <a:t>with learning and/or work place experience</a:t>
                      </a:r>
                      <a:r>
                        <a:rPr lang="en-ZA" sz="1100" kern="1200" baseline="0" noProof="0" dirty="0">
                          <a:effectLst/>
                        </a:rPr>
                        <a:t> </a:t>
                      </a:r>
                      <a:r>
                        <a:rPr lang="en-US" sz="1100" kern="1200" noProof="0" dirty="0">
                          <a:effectLst/>
                        </a:rPr>
                        <a:t>opportunities</a:t>
                      </a:r>
                      <a:endParaRPr lang="en-US" altLang="en-US" sz="1100" kern="1200" noProof="0" dirty="0">
                        <a:solidFill>
                          <a:srgbClr val="000000"/>
                        </a:solidFill>
                        <a:effectLst/>
                        <a:latin typeface="+mn-lt"/>
                        <a:ea typeface="Times New Roman"/>
                        <a:cs typeface="Arial" panose="020B0604020202020204" pitchFamily="34" charset="0"/>
                      </a:endParaRPr>
                    </a:p>
                  </a:txBody>
                  <a:tcPr marT="0" marB="0"/>
                </a:tc>
                <a:tc>
                  <a:txBody>
                    <a:bodyPr/>
                    <a:lstStyle/>
                    <a:p>
                      <a:pPr algn="just">
                        <a:spcAft>
                          <a:spcPts val="0"/>
                        </a:spcAft>
                      </a:pPr>
                      <a:r>
                        <a:rPr lang="en-US" sz="1100" kern="1200" dirty="0">
                          <a:effectLst/>
                        </a:rPr>
                        <a:t>Delays with the finalization of Request for proposal.</a:t>
                      </a:r>
                      <a:endParaRPr lang="en-ZA" sz="1100" kern="1200" dirty="0">
                        <a:solidFill>
                          <a:srgbClr val="000000"/>
                        </a:solidFill>
                        <a:effectLst/>
                        <a:latin typeface="+mn-lt"/>
                        <a:ea typeface="Times New Roman"/>
                        <a:cs typeface="Arial" panose="020B0604020202020204" pitchFamily="34" charset="0"/>
                      </a:endParaRPr>
                    </a:p>
                  </a:txBody>
                  <a:tcPr marT="0" marB="0"/>
                </a:tc>
                <a:tc>
                  <a:txBody>
                    <a:bodyPr/>
                    <a:lstStyle/>
                    <a:p>
                      <a:pPr marL="0" marR="0" algn="l" defTabSz="457200" rtl="0" eaLnBrk="1" latinLnBrk="0" hangingPunct="1">
                        <a:spcAft>
                          <a:spcPts val="0"/>
                        </a:spcAft>
                      </a:pPr>
                      <a:r>
                        <a:rPr lang="en-ZA" sz="1100" kern="1200" dirty="0">
                          <a:effectLst/>
                        </a:rPr>
                        <a:t>The Request for proposals one has been finalized. The target has been revised in the 2019/20 financial year.</a:t>
                      </a:r>
                    </a:p>
                    <a:p>
                      <a:pPr marL="0" marR="0" algn="l" defTabSz="457200" rtl="0" eaLnBrk="1" latinLnBrk="0" hangingPunct="1">
                        <a:spcAft>
                          <a:spcPts val="0"/>
                        </a:spcAft>
                      </a:pPr>
                      <a:endParaRPr lang="en-ZA" sz="1100" kern="1200" dirty="0">
                        <a:solidFill>
                          <a:srgbClr val="000000"/>
                        </a:solidFill>
                        <a:effectLst/>
                        <a:latin typeface="+mn-lt"/>
                        <a:ea typeface="Times New Roman"/>
                        <a:cs typeface="Arial" panose="020B0604020202020204" pitchFamily="34" charset="0"/>
                      </a:endParaRPr>
                    </a:p>
                    <a:p>
                      <a:pPr marL="0" marR="0" algn="l" defTabSz="457200" rtl="0" eaLnBrk="1" latinLnBrk="0" hangingPunct="1">
                        <a:spcAft>
                          <a:spcPts val="0"/>
                        </a:spcAft>
                      </a:pPr>
                      <a:r>
                        <a:rPr lang="en-ZA" sz="1100" b="1" kern="1200" dirty="0">
                          <a:solidFill>
                            <a:srgbClr val="FF0000"/>
                          </a:solidFill>
                          <a:effectLst/>
                          <a:latin typeface="+mn-lt"/>
                          <a:ea typeface="Times New Roman"/>
                          <a:cs typeface="Arial" panose="020B0604020202020204" pitchFamily="34" charset="0"/>
                        </a:rPr>
                        <a:t>Target reviewed to be more SMART.</a:t>
                      </a:r>
                    </a:p>
                  </a:txBody>
                  <a:tcPr marT="0" marB="0"/>
                </a:tc>
                <a:extLst>
                  <a:ext uri="{0D108BD9-81ED-4DB2-BD59-A6C34878D82A}">
                    <a16:rowId xmlns:a16="http://schemas.microsoft.com/office/drawing/2014/main" val="10007"/>
                  </a:ext>
                </a:extLst>
              </a:tr>
            </a:tbl>
          </a:graphicData>
        </a:graphic>
      </p:graphicFrame>
      <p:sp>
        <p:nvSpPr>
          <p:cNvPr id="6" name="TextBox 7"/>
          <p:cNvSpPr txBox="1"/>
          <p:nvPr/>
        </p:nvSpPr>
        <p:spPr>
          <a:xfrm>
            <a:off x="11150902" y="405056"/>
            <a:ext cx="468217"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a:solidFill>
                  <a:prstClr val="black"/>
                </a:solidFill>
              </a:rPr>
              <a:t>9</a:t>
            </a:r>
          </a:p>
        </p:txBody>
      </p:sp>
    </p:spTree>
    <p:extLst>
      <p:ext uri="{BB962C8B-B14F-4D97-AF65-F5344CB8AC3E}">
        <p14:creationId xmlns:p14="http://schemas.microsoft.com/office/powerpoint/2010/main" val="1151039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TotalTime>
  <Words>3245</Words>
  <Application>Microsoft Office PowerPoint</Application>
  <PresentationFormat>Widescreen</PresentationFormat>
  <Paragraphs>885</Paragraphs>
  <Slides>33</Slides>
  <Notes>1</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33</vt:i4>
      </vt:variant>
    </vt:vector>
  </HeadingPairs>
  <TitlesOfParts>
    <vt:vector size="59" baseType="lpstr">
      <vt:lpstr>MS PGothic</vt:lpstr>
      <vt:lpstr>MS PGothic</vt:lpstr>
      <vt:lpstr>Arial</vt:lpstr>
      <vt:lpstr>Arial Bold</vt:lpstr>
      <vt:lpstr>Arial Narrow</vt:lpstr>
      <vt:lpstr>Calibri</vt:lpstr>
      <vt:lpstr>Lato</vt:lpstr>
      <vt:lpstr>Open Sans</vt:lpstr>
      <vt:lpstr>Symbol</vt:lpstr>
      <vt:lpstr>Tahoma</vt:lpstr>
      <vt:lpstr>Times New Roman</vt:lpstr>
      <vt:lpstr>Wingdings</vt:lpstr>
      <vt:lpstr>18_Office Theme</vt:lpstr>
      <vt:lpstr>2_Office Theme</vt:lpstr>
      <vt:lpstr>1_Office Theme</vt:lpstr>
      <vt:lpstr>Theme1</vt:lpstr>
      <vt:lpstr>6_Office Theme</vt:lpstr>
      <vt:lpstr>7_Office Theme</vt:lpstr>
      <vt:lpstr>22_Office Theme</vt:lpstr>
      <vt:lpstr>1_Accenture_tiger_InterpretationA_animate_full</vt:lpstr>
      <vt:lpstr>11_Office Theme</vt:lpstr>
      <vt:lpstr>12_Office Theme</vt:lpstr>
      <vt:lpstr>13_Office Theme</vt:lpstr>
      <vt:lpstr>1_Theme1</vt:lpstr>
      <vt:lpstr>14_Office Theme</vt:lpstr>
      <vt:lpstr>3_Office Theme</vt:lpstr>
      <vt:lpstr>PowerPoint Presentation</vt:lpstr>
      <vt:lpstr>FOCUS AREA</vt:lpstr>
      <vt:lpstr>PowerPoint Presentation</vt:lpstr>
      <vt:lpstr>VISION, MISSION AND VALUES</vt:lpstr>
      <vt:lpstr>PowerPoint Presentation</vt:lpstr>
      <vt:lpstr>Service Delivery Outcomes &amp; Strategic Goals</vt:lpstr>
      <vt:lpstr>PowerPoint Presentation</vt:lpstr>
      <vt:lpstr>COMPARATIVE ANALYSIS OF 2018/19  PERFORMANCE PER QUARTER </vt:lpstr>
      <vt:lpstr>   NON-ACHIEVED TARGETS </vt:lpstr>
      <vt:lpstr>FINANCE REPORT</vt:lpstr>
      <vt:lpstr>FINANCIAL PERFORMANCE 5 YEARS </vt:lpstr>
      <vt:lpstr>FINANCIAL PERFORMANCE 5 YEARS </vt:lpstr>
      <vt:lpstr>FINANCIAL PERFORMANCE 5 YEARS </vt:lpstr>
      <vt:lpstr>   UIF Organisational Structure Engagements  </vt:lpstr>
      <vt:lpstr>VACANCY RATE</vt:lpstr>
      <vt:lpstr>GOVERNANCE  </vt:lpstr>
      <vt:lpstr>UIF BOARD AND COMMITTEE MEETINGS  AS AT 31 MARCH 2019</vt:lpstr>
      <vt:lpstr>UIF BOARD PERFORMANCE</vt:lpstr>
      <vt:lpstr>UIF BOARD PERFORMANCE</vt:lpstr>
      <vt:lpstr>PowerPoint Presentation</vt:lpstr>
      <vt:lpstr>PowerPoint Presentation</vt:lpstr>
      <vt:lpstr>PowerPoint Presentation</vt:lpstr>
      <vt:lpstr>PowerPoint Presentation</vt:lpstr>
      <vt:lpstr>PowerPoint Presentation</vt:lpstr>
      <vt:lpstr>RECURRING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contributing factors to UIF Strategic Planning Exercise</dc:title>
  <dc:creator>Diketso Ratau</dc:creator>
  <cp:lastModifiedBy>Teboho Mokoena</cp:lastModifiedBy>
  <cp:revision>419</cp:revision>
  <cp:lastPrinted>2019-10-04T13:17:21Z</cp:lastPrinted>
  <dcterms:created xsi:type="dcterms:W3CDTF">2019-01-24T12:53:58Z</dcterms:created>
  <dcterms:modified xsi:type="dcterms:W3CDTF">2019-10-16T08:18:06Z</dcterms:modified>
</cp:coreProperties>
</file>