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1" r:id="rId2"/>
    <p:sldId id="427" r:id="rId3"/>
    <p:sldId id="448" r:id="rId4"/>
    <p:sldId id="432" r:id="rId5"/>
    <p:sldId id="436" r:id="rId6"/>
    <p:sldId id="446" r:id="rId7"/>
    <p:sldId id="447" r:id="rId8"/>
    <p:sldId id="442" r:id="rId9"/>
    <p:sldId id="449" r:id="rId10"/>
    <p:sldId id="443" r:id="rId11"/>
    <p:sldId id="36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5"/>
  </p:normalViewPr>
  <p:slideViewPr>
    <p:cSldViewPr snapToGrid="0" snapToObjects="1">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ouis:ZADNA%20Dropbox:Louis%20Bezuidenhout:Dropbox%20Business%20reports:NSD%20REPORTS:ZADNA%20ADMIN:FORMULAS:2018_19%20ZA%20STATS%20IN%20GRAPHS%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8"/>
  <c:chart>
    <c:plotArea>
      <c:layout/>
      <c:barChart>
        <c:barDir val="bar"/>
        <c:grouping val="clustered"/>
        <c:ser>
          <c:idx val="0"/>
          <c:order val="0"/>
          <c:tx>
            <c:strRef>
              <c:f>Sheet1!$B$1</c:f>
              <c:strCache>
                <c:ptCount val="1"/>
                <c:pt idx="0">
                  <c:v>Achieved</c:v>
                </c:pt>
              </c:strCache>
            </c:strRef>
          </c:tx>
          <c:dLbls>
            <c:spPr>
              <a:noFill/>
              <a:ln>
                <a:noFill/>
              </a:ln>
              <a:effectLst/>
            </c:spPr>
            <c:txPr>
              <a:bodyPr wrap="square" lIns="38100" tIns="19050" rIns="38100" bIns="19050" anchor="ctr">
                <a:spAutoFit/>
              </a:bodyPr>
              <a:lstStyle/>
              <a:p>
                <a:pPr>
                  <a:defRPr sz="1600"/>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Sheet1!$A$2:$A$5</c:f>
              <c:strCache>
                <c:ptCount val="3"/>
                <c:pt idx="0">
                  <c:v>Achieved</c:v>
                </c:pt>
                <c:pt idx="1">
                  <c:v>Not achieved</c:v>
                </c:pt>
                <c:pt idx="2">
                  <c:v>Total targets</c:v>
                </c:pt>
              </c:strCache>
            </c:strRef>
          </c:cat>
          <c:val>
            <c:numRef>
              <c:f>Sheet1!$B$2:$B$5</c:f>
              <c:numCache>
                <c:formatCode>General</c:formatCode>
                <c:ptCount val="4"/>
                <c:pt idx="0" formatCode="0%">
                  <c:v>0.98</c:v>
                </c:pt>
              </c:numCache>
            </c:numRef>
          </c:val>
          <c:extLst xmlns:c16r2="http://schemas.microsoft.com/office/drawing/2015/06/chart">
            <c:ext xmlns:c16="http://schemas.microsoft.com/office/drawing/2014/chart" uri="{C3380CC4-5D6E-409C-BE32-E72D297353CC}">
              <c16:uniqueId val="{00000000-FDA4-4C47-883B-D2098C69A175}"/>
            </c:ext>
          </c:extLst>
        </c:ser>
        <c:ser>
          <c:idx val="1"/>
          <c:order val="1"/>
          <c:tx>
            <c:strRef>
              <c:f>Sheet1!$C$1</c:f>
              <c:strCache>
                <c:ptCount val="1"/>
                <c:pt idx="0">
                  <c:v>Not achieved</c:v>
                </c:pt>
              </c:strCache>
            </c:strRef>
          </c:tx>
          <c:dLbls>
            <c:spPr>
              <a:noFill/>
              <a:ln>
                <a:noFill/>
              </a:ln>
              <a:effectLst/>
            </c:spPr>
            <c:txPr>
              <a:bodyPr wrap="square" lIns="38100" tIns="19050" rIns="38100" bIns="19050" anchor="ctr">
                <a:spAutoFit/>
              </a:bodyPr>
              <a:lstStyle/>
              <a:p>
                <a:pPr>
                  <a:defRPr sz="1600"/>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Sheet1!$A$2:$A$5</c:f>
              <c:strCache>
                <c:ptCount val="3"/>
                <c:pt idx="0">
                  <c:v>Achieved</c:v>
                </c:pt>
                <c:pt idx="1">
                  <c:v>Not achieved</c:v>
                </c:pt>
                <c:pt idx="2">
                  <c:v>Total targets</c:v>
                </c:pt>
              </c:strCache>
            </c:strRef>
          </c:cat>
          <c:val>
            <c:numRef>
              <c:f>Sheet1!$C$2:$C$5</c:f>
              <c:numCache>
                <c:formatCode>0%</c:formatCode>
                <c:ptCount val="4"/>
                <c:pt idx="1">
                  <c:v>2.0000000000000004E-2</c:v>
                </c:pt>
              </c:numCache>
            </c:numRef>
          </c:val>
          <c:extLst xmlns:c16r2="http://schemas.microsoft.com/office/drawing/2015/06/chart">
            <c:ext xmlns:c16="http://schemas.microsoft.com/office/drawing/2014/chart" uri="{C3380CC4-5D6E-409C-BE32-E72D297353CC}">
              <c16:uniqueId val="{00000001-FDA4-4C47-883B-D2098C69A175}"/>
            </c:ext>
          </c:extLst>
        </c:ser>
        <c:ser>
          <c:idx val="2"/>
          <c:order val="2"/>
          <c:tx>
            <c:strRef>
              <c:f>Sheet1!$D$1</c:f>
              <c:strCache>
                <c:ptCount val="1"/>
                <c:pt idx="0">
                  <c:v>Total targets</c:v>
                </c:pt>
              </c:strCache>
            </c:strRef>
          </c:tx>
          <c:dLbls>
            <c:spPr>
              <a:noFill/>
              <a:ln>
                <a:noFill/>
              </a:ln>
              <a:effectLst/>
            </c:spPr>
            <c:txPr>
              <a:bodyPr wrap="square" lIns="38100" tIns="19050" rIns="38100" bIns="19050" anchor="ctr">
                <a:spAutoFit/>
              </a:bodyPr>
              <a:lstStyle/>
              <a:p>
                <a:pPr>
                  <a:defRPr sz="1600"/>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Sheet1!$A$2:$A$5</c:f>
              <c:strCache>
                <c:ptCount val="3"/>
                <c:pt idx="0">
                  <c:v>Achieved</c:v>
                </c:pt>
                <c:pt idx="1">
                  <c:v>Not achieved</c:v>
                </c:pt>
                <c:pt idx="2">
                  <c:v>Total targets</c:v>
                </c:pt>
              </c:strCache>
            </c:strRef>
          </c:cat>
          <c:val>
            <c:numRef>
              <c:f>Sheet1!$D$2:$D$5</c:f>
              <c:numCache>
                <c:formatCode>General</c:formatCode>
                <c:ptCount val="4"/>
                <c:pt idx="2" formatCode="0%">
                  <c:v>1</c:v>
                </c:pt>
              </c:numCache>
            </c:numRef>
          </c:val>
          <c:extLst xmlns:c16r2="http://schemas.microsoft.com/office/drawing/2015/06/chart">
            <c:ext xmlns:c16="http://schemas.microsoft.com/office/drawing/2014/chart" uri="{C3380CC4-5D6E-409C-BE32-E72D297353CC}">
              <c16:uniqueId val="{00000002-FDA4-4C47-883B-D2098C69A175}"/>
            </c:ext>
          </c:extLst>
        </c:ser>
        <c:dLbls/>
        <c:axId val="100543104"/>
        <c:axId val="100565376"/>
      </c:barChart>
      <c:catAx>
        <c:axId val="100543104"/>
        <c:scaling>
          <c:orientation val="minMax"/>
        </c:scaling>
        <c:axPos val="l"/>
        <c:numFmt formatCode="General" sourceLinked="0"/>
        <c:tickLblPos val="nextTo"/>
        <c:txPr>
          <a:bodyPr/>
          <a:lstStyle/>
          <a:p>
            <a:pPr>
              <a:defRPr sz="1800"/>
            </a:pPr>
            <a:endParaRPr lang="en-US"/>
          </a:p>
        </c:txPr>
        <c:crossAx val="100565376"/>
        <c:crosses val="autoZero"/>
        <c:auto val="1"/>
        <c:lblAlgn val="ctr"/>
        <c:lblOffset val="100"/>
      </c:catAx>
      <c:valAx>
        <c:axId val="100565376"/>
        <c:scaling>
          <c:orientation val="minMax"/>
        </c:scaling>
        <c:delete val="1"/>
        <c:axPos val="b"/>
        <c:majorGridlines/>
        <c:numFmt formatCode="0%" sourceLinked="1"/>
        <c:tickLblPos val="none"/>
        <c:crossAx val="100543104"/>
        <c:crosses val="autoZero"/>
        <c:crossBetween val="between"/>
      </c:valAx>
    </c:plotArea>
    <c:legend>
      <c:legendPos val="r"/>
      <c:legendEntry>
        <c:idx val="0"/>
        <c:delete val="1"/>
      </c:legendEntry>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42"/>
  <c:chart>
    <c:title>
      <c:tx>
        <c:rich>
          <a:bodyPr/>
          <a:lstStyle/>
          <a:p>
            <a:pPr>
              <a:defRPr/>
            </a:pPr>
            <a:r>
              <a:rPr lang="en-US" dirty="0"/>
              <a:t> Total registrations in commercial SLDs</a:t>
            </a:r>
          </a:p>
        </c:rich>
      </c:tx>
      <c:layout/>
    </c:title>
    <c:plotArea>
      <c:layout/>
      <c:barChart>
        <c:barDir val="bar"/>
        <c:grouping val="clustered"/>
        <c:ser>
          <c:idx val="0"/>
          <c:order val="0"/>
          <c:tx>
            <c:strRef>
              <c:f>Sheet1!$B$70</c:f>
              <c:strCache>
                <c:ptCount val="1"/>
                <c:pt idx="0">
                  <c:v> Apr '18</c:v>
                </c:pt>
              </c:strCache>
            </c:strRef>
          </c:tx>
          <c:cat>
            <c:strRef>
              <c:f>Sheet1!$A$71:$A$75</c:f>
              <c:strCache>
                <c:ptCount val="5"/>
                <c:pt idx="0">
                  <c:v>CO.ZA</c:v>
                </c:pt>
                <c:pt idx="1">
                  <c:v>NET.ZA</c:v>
                </c:pt>
                <c:pt idx="2">
                  <c:v>ORG.ZA</c:v>
                </c:pt>
                <c:pt idx="3">
                  <c:v>WEB.ZA</c:v>
                </c:pt>
                <c:pt idx="4">
                  <c:v>Net ZACR Growth</c:v>
                </c:pt>
              </c:strCache>
            </c:strRef>
          </c:cat>
          <c:val>
            <c:numRef>
              <c:f>Sheet1!$B$71:$B$75</c:f>
              <c:numCache>
                <c:formatCode>_-* #\ ##0_-;\-* #\ ##0_-;_-* "-"??_-;_-@_-</c:formatCode>
                <c:ptCount val="5"/>
                <c:pt idx="0" formatCode="General">
                  <c:v>1143844</c:v>
                </c:pt>
                <c:pt idx="1">
                  <c:v>1870</c:v>
                </c:pt>
                <c:pt idx="2">
                  <c:v>21986</c:v>
                </c:pt>
                <c:pt idx="3">
                  <c:v>1894</c:v>
                </c:pt>
                <c:pt idx="4" formatCode="@">
                  <c:v>1169594</c:v>
                </c:pt>
              </c:numCache>
            </c:numRef>
          </c:val>
          <c:extLst xmlns:c16r2="http://schemas.microsoft.com/office/drawing/2015/06/chart">
            <c:ext xmlns:c16="http://schemas.microsoft.com/office/drawing/2014/chart" uri="{C3380CC4-5D6E-409C-BE32-E72D297353CC}">
              <c16:uniqueId val="{00000000-36D7-B049-BC77-63DF527024D1}"/>
            </c:ext>
          </c:extLst>
        </c:ser>
        <c:ser>
          <c:idx val="1"/>
          <c:order val="1"/>
          <c:tx>
            <c:strRef>
              <c:f>Sheet1!$C$70</c:f>
              <c:strCache>
                <c:ptCount val="1"/>
                <c:pt idx="0">
                  <c:v> Mar '19</c:v>
                </c:pt>
              </c:strCache>
            </c:strRef>
          </c:tx>
          <c:cat>
            <c:strRef>
              <c:f>Sheet1!$A$71:$A$75</c:f>
              <c:strCache>
                <c:ptCount val="5"/>
                <c:pt idx="0">
                  <c:v>CO.ZA</c:v>
                </c:pt>
                <c:pt idx="1">
                  <c:v>NET.ZA</c:v>
                </c:pt>
                <c:pt idx="2">
                  <c:v>ORG.ZA</c:v>
                </c:pt>
                <c:pt idx="3">
                  <c:v>WEB.ZA</c:v>
                </c:pt>
                <c:pt idx="4">
                  <c:v>Net ZACR Growth</c:v>
                </c:pt>
              </c:strCache>
            </c:strRef>
          </c:cat>
          <c:val>
            <c:numRef>
              <c:f>Sheet1!$C$71:$C$75</c:f>
              <c:numCache>
                <c:formatCode>General</c:formatCode>
                <c:ptCount val="5"/>
                <c:pt idx="0">
                  <c:v>1190555</c:v>
                </c:pt>
                <c:pt idx="1">
                  <c:v>1885</c:v>
                </c:pt>
                <c:pt idx="2">
                  <c:v>23251</c:v>
                </c:pt>
                <c:pt idx="3">
                  <c:v>1872</c:v>
                </c:pt>
                <c:pt idx="4">
                  <c:v>1217563</c:v>
                </c:pt>
              </c:numCache>
            </c:numRef>
          </c:val>
          <c:extLst xmlns:c16r2="http://schemas.microsoft.com/office/drawing/2015/06/chart">
            <c:ext xmlns:c16="http://schemas.microsoft.com/office/drawing/2014/chart" uri="{C3380CC4-5D6E-409C-BE32-E72D297353CC}">
              <c16:uniqueId val="{00000001-36D7-B049-BC77-63DF527024D1}"/>
            </c:ext>
          </c:extLst>
        </c:ser>
        <c:ser>
          <c:idx val="2"/>
          <c:order val="2"/>
          <c:tx>
            <c:strRef>
              <c:f>Sheet1!$D$70</c:f>
              <c:strCache>
                <c:ptCount val="1"/>
                <c:pt idx="0">
                  <c:v>Diff</c:v>
                </c:pt>
              </c:strCache>
            </c:strRef>
          </c:tx>
          <c:cat>
            <c:strRef>
              <c:f>Sheet1!$A$71:$A$75</c:f>
              <c:strCache>
                <c:ptCount val="5"/>
                <c:pt idx="0">
                  <c:v>CO.ZA</c:v>
                </c:pt>
                <c:pt idx="1">
                  <c:v>NET.ZA</c:v>
                </c:pt>
                <c:pt idx="2">
                  <c:v>ORG.ZA</c:v>
                </c:pt>
                <c:pt idx="3">
                  <c:v>WEB.ZA</c:v>
                </c:pt>
                <c:pt idx="4">
                  <c:v>Net ZACR Growth</c:v>
                </c:pt>
              </c:strCache>
            </c:strRef>
          </c:cat>
          <c:val>
            <c:numRef>
              <c:f>Sheet1!$D$71:$D$75</c:f>
              <c:numCache>
                <c:formatCode>_-* #\ ##0_-;\-* #\ ##0_-;_-* "-"??_-;_-@_-</c:formatCode>
                <c:ptCount val="5"/>
                <c:pt idx="0">
                  <c:v>46711</c:v>
                </c:pt>
                <c:pt idx="1">
                  <c:v>15</c:v>
                </c:pt>
                <c:pt idx="2">
                  <c:v>1265</c:v>
                </c:pt>
                <c:pt idx="3">
                  <c:v>-22</c:v>
                </c:pt>
                <c:pt idx="4">
                  <c:v>47969</c:v>
                </c:pt>
              </c:numCache>
            </c:numRef>
          </c:val>
          <c:extLst xmlns:c16r2="http://schemas.microsoft.com/office/drawing/2015/06/chart">
            <c:ext xmlns:c16="http://schemas.microsoft.com/office/drawing/2014/chart" uri="{C3380CC4-5D6E-409C-BE32-E72D297353CC}">
              <c16:uniqueId val="{00000002-36D7-B049-BC77-63DF527024D1}"/>
            </c:ext>
          </c:extLst>
        </c:ser>
        <c:dLbls/>
        <c:axId val="70419584"/>
        <c:axId val="70421120"/>
      </c:barChart>
      <c:catAx>
        <c:axId val="70419584"/>
        <c:scaling>
          <c:orientation val="minMax"/>
        </c:scaling>
        <c:axPos val="l"/>
        <c:numFmt formatCode="General" sourceLinked="0"/>
        <c:majorTickMark val="none"/>
        <c:tickLblPos val="nextTo"/>
        <c:crossAx val="70421120"/>
        <c:crosses val="autoZero"/>
        <c:auto val="1"/>
        <c:lblAlgn val="ctr"/>
        <c:lblOffset val="100"/>
      </c:catAx>
      <c:valAx>
        <c:axId val="70421120"/>
        <c:scaling>
          <c:logBase val="10"/>
          <c:orientation val="minMax"/>
        </c:scaling>
        <c:axPos val="b"/>
        <c:majorGridlines/>
        <c:numFmt formatCode="General" sourceLinked="1"/>
        <c:majorTickMark val="none"/>
        <c:tickLblPos val="nextTo"/>
        <c:crossAx val="70419584"/>
        <c:crosses val="autoZero"/>
        <c:crossBetween val="between"/>
      </c:valAx>
      <c:dTable>
        <c:showHorzBorder val="1"/>
        <c:showVertBorder val="1"/>
        <c:showOutline val="1"/>
        <c:showKeys val="1"/>
      </c:dTable>
    </c:plotArea>
    <c:plotVisOnly val="1"/>
    <c:dispBlanksAs val="gap"/>
  </c:chart>
  <c:txPr>
    <a:bodyPr/>
    <a:lstStyle/>
    <a:p>
      <a:pPr>
        <a:defRPr sz="900">
          <a:latin typeface="+mj-lt"/>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EBB0C-5E7F-2E41-97C5-DD1AFE5F714F}" type="datetimeFigureOut">
              <a:rPr lang="en-US" smtClean="0"/>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3F117-6A0D-BC49-BE2B-3A309E27E4D7}" type="slidenum">
              <a:rPr lang="en-US" smtClean="0"/>
              <a:pPr/>
              <a:t>‹#›</a:t>
            </a:fld>
            <a:endParaRPr lang="en-US"/>
          </a:p>
        </p:txBody>
      </p:sp>
    </p:spTree>
    <p:extLst>
      <p:ext uri="{BB962C8B-B14F-4D97-AF65-F5344CB8AC3E}">
        <p14:creationId xmlns:p14="http://schemas.microsoft.com/office/powerpoint/2010/main" xmlns="" val="3478715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3F117-6A0D-BC49-BE2B-3A309E27E4D7}" type="slidenum">
              <a:rPr lang="en-US" smtClean="0"/>
              <a:pPr/>
              <a:t>1</a:t>
            </a:fld>
            <a:endParaRPr lang="en-US"/>
          </a:p>
        </p:txBody>
      </p:sp>
    </p:spTree>
    <p:extLst>
      <p:ext uri="{BB962C8B-B14F-4D97-AF65-F5344CB8AC3E}">
        <p14:creationId xmlns:p14="http://schemas.microsoft.com/office/powerpoint/2010/main" xmlns="" val="75759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3F117-6A0D-BC49-BE2B-3A309E27E4D7}" type="slidenum">
              <a:rPr lang="en-US" smtClean="0"/>
              <a:pPr/>
              <a:t>3</a:t>
            </a:fld>
            <a:endParaRPr lang="en-US"/>
          </a:p>
        </p:txBody>
      </p:sp>
    </p:spTree>
    <p:extLst>
      <p:ext uri="{BB962C8B-B14F-4D97-AF65-F5344CB8AC3E}">
        <p14:creationId xmlns:p14="http://schemas.microsoft.com/office/powerpoint/2010/main" xmlns="" val="395081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3F117-6A0D-BC49-BE2B-3A309E27E4D7}" type="slidenum">
              <a:rPr lang="en-US" smtClean="0"/>
              <a:pPr/>
              <a:t>10</a:t>
            </a:fld>
            <a:endParaRPr lang="en-US"/>
          </a:p>
        </p:txBody>
      </p:sp>
    </p:spTree>
    <p:extLst>
      <p:ext uri="{BB962C8B-B14F-4D97-AF65-F5344CB8AC3E}">
        <p14:creationId xmlns:p14="http://schemas.microsoft.com/office/powerpoint/2010/main" xmlns="" val="147588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411170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161254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27043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394554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408574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59145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391901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96048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18312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63258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84A33-D488-B942-B5B0-2740906EE5AC}"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50622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84A33-D488-B942-B5B0-2740906EE5AC}"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88581-E0A0-7747-BBC6-0D0AC33953B7}" type="slidenum">
              <a:rPr lang="en-US" smtClean="0"/>
              <a:pPr/>
              <a:t>‹#›</a:t>
            </a:fld>
            <a:endParaRPr lang="en-US"/>
          </a:p>
        </p:txBody>
      </p:sp>
    </p:spTree>
    <p:extLst>
      <p:ext uri="{BB962C8B-B14F-4D97-AF65-F5344CB8AC3E}">
        <p14:creationId xmlns:p14="http://schemas.microsoft.com/office/powerpoint/2010/main" xmlns="" val="6150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66080" y="-2824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6996091" y="3906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8" name="Title 7"/>
          <p:cNvSpPr>
            <a:spLocks noGrp="1"/>
          </p:cNvSpPr>
          <p:nvPr>
            <p:ph type="title"/>
          </p:nvPr>
        </p:nvSpPr>
        <p:spPr>
          <a:xfrm>
            <a:off x="501987" y="2752531"/>
            <a:ext cx="8229600" cy="772263"/>
          </a:xfrm>
        </p:spPr>
        <p:txBody>
          <a:bodyPr>
            <a:noAutofit/>
          </a:bodyPr>
          <a:lstStyle/>
          <a:p>
            <a:r>
              <a:rPr lang="en-GB" sz="4800" b="1" dirty="0">
                <a:solidFill>
                  <a:srgbClr val="1F497D"/>
                </a:solidFill>
              </a:rPr>
              <a:t/>
            </a:r>
            <a:br>
              <a:rPr lang="en-GB" sz="4800" b="1" dirty="0">
                <a:solidFill>
                  <a:srgbClr val="1F497D"/>
                </a:solidFill>
              </a:rPr>
            </a:br>
            <a:r>
              <a:rPr lang="en-GB" sz="4800" b="1" dirty="0">
                <a:solidFill>
                  <a:srgbClr val="1F497D"/>
                </a:solidFill>
              </a:rPr>
              <a:t/>
            </a:r>
            <a:br>
              <a:rPr lang="en-GB" sz="4800" b="1" dirty="0">
                <a:solidFill>
                  <a:srgbClr val="1F497D"/>
                </a:solidFill>
              </a:rPr>
            </a:br>
            <a:r>
              <a:rPr lang="en-GB" sz="5400" b="1" dirty="0">
                <a:solidFill>
                  <a:srgbClr val="1F497D"/>
                </a:solidFill>
                <a:latin typeface="+mn-lt"/>
              </a:rPr>
              <a:t>ANNUAL REPORT</a:t>
            </a:r>
            <a:r>
              <a:rPr lang="en-ZA" sz="5400" dirty="0">
                <a:solidFill>
                  <a:srgbClr val="1F497D"/>
                </a:solidFill>
                <a:latin typeface="+mn-lt"/>
              </a:rPr>
              <a:t/>
            </a:r>
            <a:br>
              <a:rPr lang="en-ZA" sz="5400" dirty="0">
                <a:solidFill>
                  <a:srgbClr val="1F497D"/>
                </a:solidFill>
                <a:latin typeface="+mn-lt"/>
              </a:rPr>
            </a:br>
            <a:r>
              <a:rPr lang="en-US" sz="5400" dirty="0">
                <a:solidFill>
                  <a:srgbClr val="1F497D"/>
                </a:solidFill>
                <a:latin typeface="+mn-lt"/>
              </a:rPr>
              <a:t> </a:t>
            </a:r>
            <a:r>
              <a:rPr lang="en-ZA" sz="5400" dirty="0">
                <a:solidFill>
                  <a:srgbClr val="1F497D"/>
                </a:solidFill>
                <a:latin typeface="+mn-lt"/>
              </a:rPr>
              <a:t/>
            </a:r>
            <a:br>
              <a:rPr lang="en-ZA" sz="5400" dirty="0">
                <a:solidFill>
                  <a:srgbClr val="1F497D"/>
                </a:solidFill>
                <a:latin typeface="+mn-lt"/>
              </a:rPr>
            </a:br>
            <a:r>
              <a:rPr lang="en-GB" sz="5400" b="1" dirty="0">
                <a:solidFill>
                  <a:srgbClr val="1F497D"/>
                </a:solidFill>
                <a:latin typeface="+mn-lt"/>
              </a:rPr>
              <a:t>2018/2019</a:t>
            </a:r>
            <a:r>
              <a:rPr lang="en-ZA" sz="5400" dirty="0">
                <a:solidFill>
                  <a:srgbClr val="1F497D"/>
                </a:solidFill>
                <a:latin typeface="+mn-lt"/>
              </a:rPr>
              <a:t/>
            </a:r>
            <a:br>
              <a:rPr lang="en-ZA" sz="5400" dirty="0">
                <a:solidFill>
                  <a:srgbClr val="1F497D"/>
                </a:solidFill>
                <a:latin typeface="+mn-lt"/>
              </a:rPr>
            </a:br>
            <a:endParaRPr lang="en-US" sz="5400" b="1" dirty="0">
              <a:solidFill>
                <a:srgbClr val="1F497D"/>
              </a:solidFill>
              <a:latin typeface="+mn-lt"/>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9" name="Title 7"/>
          <p:cNvSpPr txBox="1">
            <a:spLocks/>
          </p:cNvSpPr>
          <p:nvPr/>
        </p:nvSpPr>
        <p:spPr>
          <a:xfrm>
            <a:off x="2659225" y="5638800"/>
            <a:ext cx="4749282" cy="857794"/>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Title 7"/>
          <p:cNvSpPr txBox="1">
            <a:spLocks/>
          </p:cNvSpPr>
          <p:nvPr/>
        </p:nvSpPr>
        <p:spPr>
          <a:xfrm>
            <a:off x="371359" y="1101969"/>
            <a:ext cx="8229600" cy="105029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mj-lt"/>
                <a:ea typeface="+mj-ea"/>
                <a:cs typeface="+mj-cs"/>
              </a:rPr>
              <a:t>PRESENTATION</a:t>
            </a:r>
            <a:r>
              <a:rPr kumimoji="0" lang="en-US" sz="2800" b="1" i="0" u="none" strike="noStrike" kern="1200" cap="none" spc="0" normalizeH="0" noProof="0" dirty="0">
                <a:ln>
                  <a:noFill/>
                </a:ln>
                <a:effectLst/>
                <a:uLnTx/>
                <a:uFillTx/>
                <a:latin typeface="+mj-lt"/>
                <a:ea typeface="+mj-ea"/>
                <a:cs typeface="+mj-cs"/>
              </a:rPr>
              <a:t> BY .ZA DOMAIN NAME AUTHORITY</a:t>
            </a:r>
            <a:endParaRPr kumimoji="0" lang="en-US" sz="2800" b="1"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2797705741"/>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66080" y="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10" name="Rectangle 9"/>
          <p:cNvSpPr/>
          <p:nvPr/>
        </p:nvSpPr>
        <p:spPr>
          <a:xfrm>
            <a:off x="-66079" y="51815"/>
            <a:ext cx="3749080" cy="400110"/>
          </a:xfrm>
          <a:prstGeom prst="rect">
            <a:avLst/>
          </a:prstGeom>
        </p:spPr>
        <p:txBody>
          <a:bodyPr wrap="square">
            <a:spAutoFit/>
          </a:bodyPr>
          <a:lstStyle/>
          <a:p>
            <a:pPr eaLnBrk="0" hangingPunct="0">
              <a:defRPr/>
            </a:pPr>
            <a:r>
              <a:rPr lang="en-ZA" sz="2000" b="1" dirty="0">
                <a:cs typeface="Arial" panose="020B0604020202020204" pitchFamily="34" charset="0"/>
              </a:rPr>
              <a:t>FINANCES</a:t>
            </a:r>
          </a:p>
        </p:txBody>
      </p:sp>
      <p:pic>
        <p:nvPicPr>
          <p:cNvPr id="2" name="Picture 1">
            <a:extLst>
              <a:ext uri="{FF2B5EF4-FFF2-40B4-BE49-F238E27FC236}">
                <a16:creationId xmlns:a16="http://schemas.microsoft.com/office/drawing/2014/main" xmlns="" id="{59AA1297-5A63-BF42-9ADD-617E8528AEC9}"/>
              </a:ext>
            </a:extLst>
          </p:cNvPr>
          <p:cNvPicPr>
            <a:picLocks noChangeAspect="1"/>
          </p:cNvPicPr>
          <p:nvPr/>
        </p:nvPicPr>
        <p:blipFill>
          <a:blip r:embed="rId5"/>
          <a:stretch>
            <a:fillRect/>
          </a:stretch>
        </p:blipFill>
        <p:spPr>
          <a:xfrm>
            <a:off x="82062" y="1592332"/>
            <a:ext cx="8745415" cy="5146914"/>
          </a:xfrm>
          <a:prstGeom prst="rect">
            <a:avLst/>
          </a:prstGeom>
        </p:spPr>
      </p:pic>
      <p:sp>
        <p:nvSpPr>
          <p:cNvPr id="3" name="TextBox 2">
            <a:extLst>
              <a:ext uri="{FF2B5EF4-FFF2-40B4-BE49-F238E27FC236}">
                <a16:creationId xmlns:a16="http://schemas.microsoft.com/office/drawing/2014/main" xmlns="" id="{8E201591-8193-FB49-B52A-36DF69DEC6D8}"/>
              </a:ext>
            </a:extLst>
          </p:cNvPr>
          <p:cNvSpPr txBox="1"/>
          <p:nvPr/>
        </p:nvSpPr>
        <p:spPr>
          <a:xfrm>
            <a:off x="329704" y="476236"/>
            <a:ext cx="8241175" cy="923330"/>
          </a:xfrm>
          <a:prstGeom prst="rect">
            <a:avLst/>
          </a:prstGeom>
          <a:noFill/>
        </p:spPr>
        <p:txBody>
          <a:bodyPr wrap="square" rtlCol="0">
            <a:spAutoFit/>
          </a:bodyPr>
          <a:lstStyle/>
          <a:p>
            <a:r>
              <a:rPr lang="en-US" dirty="0"/>
              <a:t>The 2016/2017 and 2017/2018 Financials had to be restated to take into consideration the effect of the ZACR Settlement Agreement.  This resulted in a significant increase in Accounts Receivable because of the amount outstanding from ZACR.</a:t>
            </a:r>
          </a:p>
        </p:txBody>
      </p:sp>
    </p:spTree>
    <p:extLst>
      <p:ext uri="{BB962C8B-B14F-4D97-AF65-F5344CB8AC3E}">
        <p14:creationId xmlns:p14="http://schemas.microsoft.com/office/powerpoint/2010/main" xmlns="" val="2797705741"/>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9612" y="-28240"/>
            <a:ext cx="9210080" cy="6886240"/>
          </a:xfrm>
          <a:prstGeom prst="rect">
            <a:avLst/>
          </a:prstGeom>
          <a:solidFill>
            <a:srgbClr val="1A4384"/>
          </a:solidFill>
          <a:ln>
            <a:noFill/>
          </a:ln>
        </p:spPr>
      </p:pic>
      <p:sp>
        <p:nvSpPr>
          <p:cNvPr id="6" name="Title 1"/>
          <p:cNvSpPr>
            <a:spLocks noGrp="1"/>
          </p:cNvSpPr>
          <p:nvPr>
            <p:ph type="title"/>
          </p:nvPr>
        </p:nvSpPr>
        <p:spPr>
          <a:xfrm>
            <a:off x="467544" y="1448"/>
            <a:ext cx="8229600" cy="866300"/>
          </a:xfrm>
        </p:spPr>
        <p:txBody>
          <a:bodyPr>
            <a:normAutofit fontScale="90000"/>
          </a:bodyPr>
          <a:lstStyle/>
          <a:p>
            <a:pPr algn="l"/>
            <a:r>
              <a:rPr lang="en-US" sz="2800" b="1" dirty="0">
                <a:solidFill>
                  <a:srgbClr val="FF0000"/>
                </a:solidFill>
              </a:rPr>
              <a:t/>
            </a:r>
            <a:br>
              <a:rPr lang="en-US" sz="2800" b="1" dirty="0">
                <a:solidFill>
                  <a:srgbClr val="FF0000"/>
                </a:solidFill>
              </a:rPr>
            </a:br>
            <a:r>
              <a:rPr lang="en-US" sz="2800" b="1" dirty="0">
                <a:solidFill>
                  <a:srgbClr val="FF0000"/>
                </a:solidFill>
              </a:rPr>
              <a:t/>
            </a:r>
            <a:br>
              <a:rPr lang="en-US" sz="2800" b="1" dirty="0">
                <a:solidFill>
                  <a:srgbClr val="FF0000"/>
                </a:solidFill>
              </a:rPr>
            </a:br>
            <a:endParaRPr lang="en-US" sz="2800" b="1" dirty="0">
              <a:solidFill>
                <a:srgbClr val="FF0000"/>
              </a:solidFill>
              <a:latin typeface="Calibri"/>
              <a:cs typeface="Calibri"/>
            </a:endParaRPr>
          </a:p>
        </p:txBody>
      </p:sp>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548465" y="6213311"/>
            <a:ext cx="1595537"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16" name="Content Placeholder 2"/>
          <p:cNvSpPr>
            <a:spLocks noGrp="1"/>
          </p:cNvSpPr>
          <p:nvPr>
            <p:ph idx="1"/>
          </p:nvPr>
        </p:nvSpPr>
        <p:spPr>
          <a:xfrm>
            <a:off x="689666" y="1522186"/>
            <a:ext cx="7613778" cy="3750906"/>
          </a:xfrm>
        </p:spPr>
        <p:txBody>
          <a:bodyPr>
            <a:normAutofit/>
          </a:bodyPr>
          <a:lstStyle/>
          <a:p>
            <a:pPr>
              <a:buNone/>
            </a:pPr>
            <a:endParaRPr lang="en-US" sz="2600" dirty="0">
              <a:solidFill>
                <a:srgbClr val="404040"/>
              </a:solidFill>
            </a:endParaRPr>
          </a:p>
          <a:p>
            <a:pPr>
              <a:buNone/>
            </a:pPr>
            <a:endParaRPr lang="en-US" sz="2600" dirty="0">
              <a:solidFill>
                <a:srgbClr val="404040"/>
              </a:solidFill>
            </a:endParaRPr>
          </a:p>
          <a:p>
            <a:pPr>
              <a:buNone/>
            </a:pPr>
            <a:endParaRPr lang="en-US" sz="2600" dirty="0">
              <a:solidFill>
                <a:srgbClr val="404040"/>
              </a:solidFill>
            </a:endParaRPr>
          </a:p>
          <a:p>
            <a:pPr algn="ctr">
              <a:buNone/>
            </a:pPr>
            <a:r>
              <a:rPr lang="en-US" sz="2600" b="1" dirty="0">
                <a:solidFill>
                  <a:srgbClr val="FF0000"/>
                </a:solidFill>
              </a:rPr>
              <a:t>NDO LIVHUWA, NDAA.</a:t>
            </a:r>
          </a:p>
          <a:p>
            <a:pPr algn="ctr">
              <a:buNone/>
            </a:pPr>
            <a:endParaRPr lang="en-US" sz="2600" b="1" dirty="0">
              <a:solidFill>
                <a:srgbClr val="FF0000"/>
              </a:solidFill>
            </a:endParaRPr>
          </a:p>
          <a:p>
            <a:pPr algn="ctr">
              <a:buNone/>
            </a:pPr>
            <a:r>
              <a:rPr lang="en-US" sz="2600" b="1" dirty="0">
                <a:solidFill>
                  <a:srgbClr val="FF0000"/>
                </a:solidFill>
              </a:rPr>
              <a:t>**END**</a:t>
            </a:r>
            <a:endParaRPr lang="en-US" sz="1200" b="1" dirty="0">
              <a:solidFill>
                <a:srgbClr val="FF0000"/>
              </a:solidFill>
            </a:endParaRPr>
          </a:p>
        </p:txBody>
      </p:sp>
    </p:spTree>
    <p:extLst>
      <p:ext uri="{BB962C8B-B14F-4D97-AF65-F5344CB8AC3E}">
        <p14:creationId xmlns:p14="http://schemas.microsoft.com/office/powerpoint/2010/main" xmlns="" val="3791615609"/>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6080" y="-2824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343192" y="13063"/>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14" name="Rectangle 13"/>
          <p:cNvSpPr/>
          <p:nvPr/>
        </p:nvSpPr>
        <p:spPr>
          <a:xfrm>
            <a:off x="1" y="226834"/>
            <a:ext cx="8582296" cy="461665"/>
          </a:xfrm>
          <a:prstGeom prst="rect">
            <a:avLst/>
          </a:prstGeom>
        </p:spPr>
        <p:txBody>
          <a:bodyPr wrap="square">
            <a:spAutoFit/>
          </a:bodyPr>
          <a:lstStyle/>
          <a:p>
            <a:pPr lvl="0" algn="ctr" defTabSz="914400">
              <a:defRPr/>
            </a:pPr>
            <a:r>
              <a:rPr lang="af-ZA" sz="2400" b="1" dirty="0">
                <a:solidFill>
                  <a:srgbClr val="1F497D"/>
                </a:solidFill>
                <a:latin typeface="Arial" pitchFamily="34" charset="0"/>
                <a:cs typeface="Arial" pitchFamily="34" charset="0"/>
              </a:rPr>
              <a:t>CORPORATE GOVERNANCE</a:t>
            </a:r>
          </a:p>
        </p:txBody>
      </p:sp>
      <p:sp>
        <p:nvSpPr>
          <p:cNvPr id="2" name="Rectangle 1"/>
          <p:cNvSpPr/>
          <p:nvPr/>
        </p:nvSpPr>
        <p:spPr>
          <a:xfrm>
            <a:off x="-66080" y="1078864"/>
            <a:ext cx="9006880" cy="6709529"/>
          </a:xfrm>
          <a:prstGeom prst="rect">
            <a:avLst/>
          </a:prstGeom>
        </p:spPr>
        <p:txBody>
          <a:bodyPr wrap="square">
            <a:spAutoFit/>
          </a:bodyPr>
          <a:lstStyle/>
          <a:p>
            <a:pPr algn="just"/>
            <a:r>
              <a:rPr lang="en-GB" sz="2400" b="1" dirty="0">
                <a:solidFill>
                  <a:srgbClr val="1F497D"/>
                </a:solidFill>
              </a:rPr>
              <a:t>ZADNA’S BOARD MEETING HELD DURING THE FINANCIAL YEAR:</a:t>
            </a:r>
          </a:p>
          <a:p>
            <a:pPr algn="just"/>
            <a:endParaRPr lang="en-GB" sz="2000" b="1" dirty="0">
              <a:solidFill>
                <a:srgbClr val="1F497D"/>
              </a:solidFill>
            </a:endParaRPr>
          </a:p>
          <a:p>
            <a:pPr marL="285750" indent="-285750" algn="just">
              <a:buFont typeface="Arial"/>
              <a:buChar char="•"/>
            </a:pPr>
            <a:r>
              <a:rPr lang="en-GB" sz="2400" dirty="0"/>
              <a:t>ZADNA Board held 7 meetings </a:t>
            </a:r>
          </a:p>
          <a:p>
            <a:pPr marL="742950" lvl="1" indent="-285750" algn="just">
              <a:buFont typeface="Arial"/>
              <a:buChar char="•"/>
            </a:pPr>
            <a:r>
              <a:rPr lang="en-GB" sz="2400" dirty="0"/>
              <a:t>4 ordinary, 2 special &amp; 1 Policy Workshop </a:t>
            </a:r>
          </a:p>
          <a:p>
            <a:pPr algn="just"/>
            <a:endParaRPr lang="en-GB" sz="2000" dirty="0"/>
          </a:p>
          <a:p>
            <a:pPr algn="just"/>
            <a:r>
              <a:rPr lang="en-GB" sz="2000" b="1" dirty="0">
                <a:solidFill>
                  <a:srgbClr val="1F497D"/>
                </a:solidFill>
              </a:rPr>
              <a:t>BOARD COMMITTEES MEETINGS DURING THE FINANCIAL YEAR:</a:t>
            </a:r>
          </a:p>
          <a:p>
            <a:pPr algn="just"/>
            <a:endParaRPr lang="en-GB" sz="2000" b="1" dirty="0">
              <a:solidFill>
                <a:srgbClr val="1F497D"/>
              </a:solidFill>
            </a:endParaRPr>
          </a:p>
          <a:p>
            <a:pPr marL="285750" indent="-285750" algn="just">
              <a:buFont typeface="Arial"/>
              <a:buChar char="•"/>
            </a:pPr>
            <a:r>
              <a:rPr lang="en-GB" sz="2400" dirty="0"/>
              <a:t>ZADNA’S Board Committees also met at least quarterly during the year</a:t>
            </a:r>
          </a:p>
          <a:p>
            <a:pPr marL="742950" lvl="1" indent="-285750" algn="just">
              <a:buFont typeface="Arial"/>
              <a:buChar char="•"/>
            </a:pPr>
            <a:r>
              <a:rPr lang="en-GB" sz="2400" dirty="0"/>
              <a:t>Farco: 4 meetings</a:t>
            </a:r>
          </a:p>
          <a:p>
            <a:pPr marL="742950" lvl="1" indent="-285750" algn="just">
              <a:buFont typeface="Arial"/>
              <a:buChar char="•"/>
            </a:pPr>
            <a:r>
              <a:rPr lang="en-GB" sz="2400" dirty="0" err="1"/>
              <a:t>Hrremco</a:t>
            </a:r>
            <a:r>
              <a:rPr lang="en-GB" sz="2400" dirty="0"/>
              <a:t>: 4 meetings</a:t>
            </a:r>
          </a:p>
          <a:p>
            <a:pPr marL="742950" lvl="1" indent="-285750" algn="just">
              <a:buFont typeface="Arial"/>
              <a:buChar char="•"/>
            </a:pPr>
            <a:r>
              <a:rPr lang="en-GB" sz="2400" dirty="0"/>
              <a:t>Techcom: 4 meetings</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ZA" dirty="0"/>
          </a:p>
        </p:txBody>
      </p:sp>
    </p:spTree>
    <p:extLst>
      <p:ext uri="{BB962C8B-B14F-4D97-AF65-F5344CB8AC3E}">
        <p14:creationId xmlns:p14="http://schemas.microsoft.com/office/powerpoint/2010/main" xmlns="" val="2797705741"/>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66080" y="-15962"/>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2" name="Rectangle 1"/>
          <p:cNvSpPr/>
          <p:nvPr/>
        </p:nvSpPr>
        <p:spPr>
          <a:xfrm>
            <a:off x="0" y="930021"/>
            <a:ext cx="8948060" cy="1908215"/>
          </a:xfrm>
          <a:prstGeom prst="rect">
            <a:avLst/>
          </a:prstGeom>
        </p:spPr>
        <p:txBody>
          <a:bodyPr wrap="square">
            <a:spAutoFit/>
          </a:bodyPr>
          <a:lstStyle/>
          <a:p>
            <a:pPr marL="285750" indent="-285750">
              <a:buFont typeface="Arial"/>
              <a:buChar char="•"/>
            </a:pPr>
            <a:r>
              <a:rPr lang="en-GB" sz="2000" dirty="0"/>
              <a:t>There was a total of 120 targets for the year, and ZADNA achieved 118 (98%) of the targets</a:t>
            </a:r>
          </a:p>
          <a:p>
            <a:endParaRPr lang="en-GB" sz="2000" dirty="0"/>
          </a:p>
          <a:p>
            <a:pPr marL="285750" indent="-285750">
              <a:buFont typeface="Arial"/>
              <a:buChar char="•"/>
            </a:pPr>
            <a:r>
              <a:rPr lang="en-GB" sz="2000" dirty="0"/>
              <a:t>There were 2 targets (2%) that were not achieved - these are deferred to 2019/2020</a:t>
            </a:r>
          </a:p>
          <a:p>
            <a:endParaRPr lang="en-GB" dirty="0"/>
          </a:p>
        </p:txBody>
      </p:sp>
      <p:sp>
        <p:nvSpPr>
          <p:cNvPr id="6" name="Rectangle 5"/>
          <p:cNvSpPr/>
          <p:nvPr/>
        </p:nvSpPr>
        <p:spPr>
          <a:xfrm>
            <a:off x="-284647" y="15542"/>
            <a:ext cx="8582296" cy="1015663"/>
          </a:xfrm>
          <a:prstGeom prst="rect">
            <a:avLst/>
          </a:prstGeom>
        </p:spPr>
        <p:txBody>
          <a:bodyPr wrap="square">
            <a:spAutoFit/>
          </a:bodyPr>
          <a:lstStyle/>
          <a:p>
            <a:pPr algn="ctr" defTabSz="914400">
              <a:defRPr/>
            </a:pPr>
            <a:r>
              <a:rPr lang="en-GB" sz="2000" b="1" dirty="0">
                <a:solidFill>
                  <a:srgbClr val="1F497D"/>
                </a:solidFill>
              </a:rPr>
              <a:t>PERFORMANCE AGAINST </a:t>
            </a:r>
          </a:p>
          <a:p>
            <a:pPr algn="ctr" defTabSz="914400">
              <a:defRPr/>
            </a:pPr>
            <a:r>
              <a:rPr lang="en-GB" sz="2000" b="1" dirty="0">
                <a:solidFill>
                  <a:srgbClr val="1F497D"/>
                </a:solidFill>
              </a:rPr>
              <a:t>ANNUAL PERFORMANCE PLAN 2018/2019</a:t>
            </a:r>
            <a:endParaRPr lang="en-ZA" sz="2000" dirty="0">
              <a:solidFill>
                <a:srgbClr val="1F497D"/>
              </a:solidFill>
            </a:endParaRPr>
          </a:p>
          <a:p>
            <a:pPr lvl="0" algn="ctr" defTabSz="914400">
              <a:defRPr/>
            </a:pPr>
            <a:endParaRPr lang="af-ZA" sz="2000" b="1" dirty="0">
              <a:solidFill>
                <a:srgbClr val="1F497D"/>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xmlns="" id="{09877276-5E3A-7A40-B880-7AE588470D01}"/>
              </a:ext>
            </a:extLst>
          </p:cNvPr>
          <p:cNvGraphicFramePr/>
          <p:nvPr>
            <p:extLst>
              <p:ext uri="{D42A27DB-BD31-4B8C-83A1-F6EECF244321}">
                <p14:modId xmlns:p14="http://schemas.microsoft.com/office/powerpoint/2010/main" xmlns="" val="4076710173"/>
              </p:ext>
            </p:extLst>
          </p:nvPr>
        </p:nvGraphicFramePr>
        <p:xfrm>
          <a:off x="1910860" y="2610333"/>
          <a:ext cx="5884985" cy="36497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246574144"/>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6080" y="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10" name="Rectangle 9"/>
          <p:cNvSpPr/>
          <p:nvPr/>
        </p:nvSpPr>
        <p:spPr>
          <a:xfrm>
            <a:off x="87084" y="851915"/>
            <a:ext cx="8860975" cy="646331"/>
          </a:xfrm>
          <a:prstGeom prst="rect">
            <a:avLst/>
          </a:prstGeom>
        </p:spPr>
        <p:txBody>
          <a:bodyPr wrap="square">
            <a:spAutoFit/>
          </a:bodyPr>
          <a:lstStyle/>
          <a:p>
            <a:pPr algn="ctr"/>
            <a:endParaRPr lang="en-ZA" b="1" dirty="0">
              <a:solidFill>
                <a:schemeClr val="tx2">
                  <a:lumMod val="60000"/>
                  <a:lumOff val="40000"/>
                </a:schemeClr>
              </a:solidFill>
              <a:latin typeface="Arial" panose="020B0604020202020204" pitchFamily="34" charset="0"/>
              <a:cs typeface="Arial" panose="020B0604020202020204" pitchFamily="34" charset="0"/>
            </a:endParaRPr>
          </a:p>
          <a:p>
            <a:pPr algn="ctr"/>
            <a:endParaRPr lang="en-US" b="1" dirty="0">
              <a:solidFill>
                <a:schemeClr val="tx2">
                  <a:lumMod val="60000"/>
                  <a:lumOff val="40000"/>
                </a:schemeClr>
              </a:solidFill>
            </a:endParaRPr>
          </a:p>
        </p:txBody>
      </p:sp>
      <p:sp>
        <p:nvSpPr>
          <p:cNvPr id="4" name="Rectangle 3"/>
          <p:cNvSpPr/>
          <p:nvPr/>
        </p:nvSpPr>
        <p:spPr>
          <a:xfrm>
            <a:off x="195940" y="843827"/>
            <a:ext cx="8386357" cy="7463582"/>
          </a:xfrm>
          <a:prstGeom prst="rect">
            <a:avLst/>
          </a:prstGeom>
        </p:spPr>
        <p:txBody>
          <a:bodyPr wrap="square">
            <a:spAutoFit/>
          </a:bodyPr>
          <a:lstStyle/>
          <a:p>
            <a:pPr lvl="0" algn="just"/>
            <a:r>
              <a:rPr lang="en-GB" sz="2300" b="1" dirty="0">
                <a:solidFill>
                  <a:srgbClr val="1F497D"/>
                </a:solidFill>
              </a:rPr>
              <a:t>ZADNA’S PRIORITIES IN THE POLICY AND REGULATION WORK AREA FOCUSED ON THE REVIEW OF THE .ZA GENERAL POLICY</a:t>
            </a:r>
          </a:p>
          <a:p>
            <a:pPr lvl="0" algn="just"/>
            <a:endParaRPr lang="en-GB" sz="2300" b="1" dirty="0">
              <a:solidFill>
                <a:srgbClr val="1F497D"/>
              </a:solidFill>
            </a:endParaRPr>
          </a:p>
          <a:p>
            <a:pPr marL="342900" indent="-342900" algn="just">
              <a:buFont typeface="Arial" panose="020B0604020202020204" pitchFamily="34" charset="0"/>
              <a:buChar char="•"/>
            </a:pPr>
            <a:r>
              <a:rPr lang="en-GB" sz="2300" dirty="0"/>
              <a:t>ZADNA’s priorities in the Policy and Regulation work area focused on the review of the .ZA General Policy and the draft SLR Policy. The review of the .za SLD General Policy focused on issues relating to direct registration. ZADNA achieved its targets in these areas. </a:t>
            </a:r>
            <a:endParaRPr lang="en-ZA" sz="2300" dirty="0"/>
          </a:p>
          <a:p>
            <a:pPr lvl="0" algn="just"/>
            <a:endParaRPr lang="en-GB" sz="2000" b="1" dirty="0">
              <a:solidFill>
                <a:srgbClr val="1F497D"/>
              </a:solidFill>
            </a:endParaRPr>
          </a:p>
          <a:p>
            <a:r>
              <a:rPr lang="en-GB" sz="2000" dirty="0"/>
              <a:t> </a:t>
            </a:r>
            <a:endParaRPr lang="en-ZA" sz="2000" dirty="0"/>
          </a:p>
          <a:p>
            <a:pPr marL="285750" lvl="0" indent="-285750" algn="just">
              <a:buFont typeface="Arial"/>
              <a:buChar char="•"/>
            </a:pPr>
            <a:endParaRPr lang="en-GB" sz="2000" dirty="0"/>
          </a:p>
          <a:p>
            <a:pPr lvl="0" algn="just"/>
            <a:r>
              <a:rPr lang="en-GB" sz="2000" b="1" dirty="0">
                <a:solidFill>
                  <a:srgbClr val="1F497D"/>
                </a:solidFill>
              </a:rPr>
              <a:t>ALTERNATIVE DISPUTE RESOLUTION DECISIONS PUBLISHED ON TIME:</a:t>
            </a:r>
          </a:p>
          <a:p>
            <a:pPr lvl="0" algn="just"/>
            <a:endParaRPr lang="en-GB" sz="2000" dirty="0"/>
          </a:p>
          <a:p>
            <a:pPr marL="342900" indent="-342900" algn="just">
              <a:buFont typeface="Arial" panose="020B0604020202020204" pitchFamily="34" charset="0"/>
              <a:buChar char="•"/>
            </a:pPr>
            <a:r>
              <a:rPr lang="en-GB" sz="2400" dirty="0"/>
              <a:t>ZADNA also succeeded in its work of publishing ADR decisions within stipulated timelines. There were 33 ADR disputes resolved during the year. </a:t>
            </a:r>
            <a:endParaRPr lang="en-ZA" sz="2400" dirty="0"/>
          </a:p>
          <a:p>
            <a:pPr lvl="0" algn="just"/>
            <a:endParaRPr lang="en-ZA" sz="2000" dirty="0"/>
          </a:p>
          <a:p>
            <a:r>
              <a:rPr lang="en-GB" dirty="0"/>
              <a:t>  </a:t>
            </a:r>
            <a:endParaRPr lang="en-ZA" dirty="0"/>
          </a:p>
          <a:p>
            <a:pPr marL="285750" lvl="0" indent="-285750" algn="just">
              <a:buFont typeface="Arial"/>
              <a:buChar char="•"/>
            </a:pPr>
            <a:endParaRPr lang="en-GB" dirty="0"/>
          </a:p>
          <a:p>
            <a:pPr lvl="0" algn="just"/>
            <a:endParaRPr lang="en-GB" dirty="0"/>
          </a:p>
          <a:p>
            <a:pPr lvl="0" algn="just"/>
            <a:endParaRPr lang="en-GB" dirty="0"/>
          </a:p>
          <a:p>
            <a:pPr lvl="0" algn="just"/>
            <a:endParaRPr lang="en-GB" dirty="0"/>
          </a:p>
          <a:p>
            <a:pPr lvl="0" algn="just"/>
            <a:endParaRPr lang="en-GB" dirty="0"/>
          </a:p>
          <a:p>
            <a:pPr lvl="0" algn="just"/>
            <a:endParaRPr lang="en-ZA" dirty="0"/>
          </a:p>
        </p:txBody>
      </p:sp>
      <p:sp>
        <p:nvSpPr>
          <p:cNvPr id="6" name="Rectangle 5"/>
          <p:cNvSpPr/>
          <p:nvPr/>
        </p:nvSpPr>
        <p:spPr>
          <a:xfrm>
            <a:off x="1" y="162246"/>
            <a:ext cx="8582296" cy="461665"/>
          </a:xfrm>
          <a:prstGeom prst="rect">
            <a:avLst/>
          </a:prstGeom>
        </p:spPr>
        <p:txBody>
          <a:bodyPr wrap="square">
            <a:spAutoFit/>
          </a:bodyPr>
          <a:lstStyle/>
          <a:p>
            <a:pPr lvl="0" algn="ctr" defTabSz="914400">
              <a:defRPr/>
            </a:pPr>
            <a:r>
              <a:rPr lang="af-ZA" sz="2400" b="1" dirty="0">
                <a:solidFill>
                  <a:srgbClr val="1F497D"/>
                </a:solidFill>
                <a:latin typeface="Arial" pitchFamily="34" charset="0"/>
                <a:cs typeface="Arial" pitchFamily="34" charset="0"/>
              </a:rPr>
              <a:t>POLICY AND REGULATION</a:t>
            </a:r>
          </a:p>
        </p:txBody>
      </p:sp>
    </p:spTree>
    <p:extLst>
      <p:ext uri="{BB962C8B-B14F-4D97-AF65-F5344CB8AC3E}">
        <p14:creationId xmlns:p14="http://schemas.microsoft.com/office/powerpoint/2010/main" xmlns="" val="2797705741"/>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6080" y="-7981"/>
            <a:ext cx="9210080" cy="6873962"/>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2" name="Rectangle 1"/>
          <p:cNvSpPr/>
          <p:nvPr/>
        </p:nvSpPr>
        <p:spPr>
          <a:xfrm>
            <a:off x="101600" y="856357"/>
            <a:ext cx="8846460" cy="1785104"/>
          </a:xfrm>
          <a:prstGeom prst="rect">
            <a:avLst/>
          </a:prstGeom>
        </p:spPr>
        <p:txBody>
          <a:bodyPr wrap="square">
            <a:spAutoFit/>
          </a:bodyPr>
          <a:lstStyle/>
          <a:p>
            <a:pPr algn="just"/>
            <a:endParaRPr lang="en-GB" sz="2000" dirty="0"/>
          </a:p>
          <a:p>
            <a:pPr marL="342900" indent="-342900" algn="just">
              <a:buFont typeface="Arial" panose="020B0604020202020204" pitchFamily="34" charset="0"/>
              <a:buChar char="•"/>
            </a:pPr>
            <a:r>
              <a:rPr lang="en-GB" sz="2400" dirty="0"/>
              <a:t>ZADNA surpassed its awareness targets, ZADNA achieved 29 awareness events against the target of 20. The targets of 20 for media coverage was also surpassed when ZADNA achieved 27.</a:t>
            </a:r>
            <a:endParaRPr lang="en-ZA" sz="2400" dirty="0"/>
          </a:p>
          <a:p>
            <a:pPr algn="just"/>
            <a:endParaRPr lang="en-ZA" dirty="0"/>
          </a:p>
        </p:txBody>
      </p:sp>
      <p:sp>
        <p:nvSpPr>
          <p:cNvPr id="6" name="Rectangle 5"/>
          <p:cNvSpPr/>
          <p:nvPr/>
        </p:nvSpPr>
        <p:spPr>
          <a:xfrm>
            <a:off x="1" y="195093"/>
            <a:ext cx="8582296" cy="461665"/>
          </a:xfrm>
          <a:prstGeom prst="rect">
            <a:avLst/>
          </a:prstGeom>
        </p:spPr>
        <p:txBody>
          <a:bodyPr wrap="square">
            <a:spAutoFit/>
          </a:bodyPr>
          <a:lstStyle/>
          <a:p>
            <a:pPr lvl="0" algn="ctr" defTabSz="914400">
              <a:defRPr/>
            </a:pPr>
            <a:r>
              <a:rPr lang="af-ZA" sz="2400" b="1" dirty="0">
                <a:solidFill>
                  <a:srgbClr val="1F497D"/>
                </a:solidFill>
                <a:latin typeface="Arial" pitchFamily="34" charset="0"/>
                <a:cs typeface="Arial" pitchFamily="34" charset="0"/>
              </a:rPr>
              <a:t>.ZA AWARENESS</a:t>
            </a:r>
          </a:p>
        </p:txBody>
      </p:sp>
      <p:pic>
        <p:nvPicPr>
          <p:cNvPr id="3" name="Picture 2">
            <a:extLst>
              <a:ext uri="{FF2B5EF4-FFF2-40B4-BE49-F238E27FC236}">
                <a16:creationId xmlns:a16="http://schemas.microsoft.com/office/drawing/2014/main" xmlns="" id="{C96115FB-3701-DC4C-B66A-3F94E17BD8F4}"/>
              </a:ext>
            </a:extLst>
          </p:cNvPr>
          <p:cNvPicPr>
            <a:picLocks noChangeAspect="1"/>
          </p:cNvPicPr>
          <p:nvPr/>
        </p:nvPicPr>
        <p:blipFill>
          <a:blip r:embed="rId4"/>
          <a:stretch>
            <a:fillRect/>
          </a:stretch>
        </p:blipFill>
        <p:spPr>
          <a:xfrm>
            <a:off x="-121139" y="3540940"/>
            <a:ext cx="3492500" cy="2324100"/>
          </a:xfrm>
          <a:prstGeom prst="rect">
            <a:avLst/>
          </a:prstGeom>
        </p:spPr>
      </p:pic>
      <p:pic>
        <p:nvPicPr>
          <p:cNvPr id="11" name="Picture 10">
            <a:extLst>
              <a:ext uri="{FF2B5EF4-FFF2-40B4-BE49-F238E27FC236}">
                <a16:creationId xmlns:a16="http://schemas.microsoft.com/office/drawing/2014/main" xmlns="" id="{C9EDFF49-87AA-6247-B722-8CE76943CD70}"/>
              </a:ext>
            </a:extLst>
          </p:cNvPr>
          <p:cNvPicPr>
            <a:picLocks noChangeAspect="1"/>
          </p:cNvPicPr>
          <p:nvPr/>
        </p:nvPicPr>
        <p:blipFill>
          <a:blip r:embed="rId5"/>
          <a:stretch>
            <a:fillRect/>
          </a:stretch>
        </p:blipFill>
        <p:spPr>
          <a:xfrm>
            <a:off x="3148622" y="2298699"/>
            <a:ext cx="3175000" cy="2565400"/>
          </a:xfrm>
          <a:prstGeom prst="rect">
            <a:avLst/>
          </a:prstGeom>
        </p:spPr>
      </p:pic>
      <p:pic>
        <p:nvPicPr>
          <p:cNvPr id="10" name="Picture 9">
            <a:extLst>
              <a:ext uri="{FF2B5EF4-FFF2-40B4-BE49-F238E27FC236}">
                <a16:creationId xmlns:a16="http://schemas.microsoft.com/office/drawing/2014/main" xmlns="" id="{7D19F6D7-FB36-7740-8D33-7833EC3F1EB0}"/>
              </a:ext>
            </a:extLst>
          </p:cNvPr>
          <p:cNvPicPr>
            <a:picLocks noChangeAspect="1"/>
          </p:cNvPicPr>
          <p:nvPr/>
        </p:nvPicPr>
        <p:blipFill>
          <a:blip r:embed="rId6"/>
          <a:stretch>
            <a:fillRect/>
          </a:stretch>
        </p:blipFill>
        <p:spPr>
          <a:xfrm>
            <a:off x="5772641" y="3701665"/>
            <a:ext cx="3102067" cy="2176077"/>
          </a:xfrm>
          <a:prstGeom prst="rect">
            <a:avLst/>
          </a:prstGeom>
        </p:spPr>
      </p:pic>
    </p:spTree>
    <p:extLst>
      <p:ext uri="{BB962C8B-B14F-4D97-AF65-F5344CB8AC3E}">
        <p14:creationId xmlns:p14="http://schemas.microsoft.com/office/powerpoint/2010/main" xmlns="" val="2797705741"/>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8625" y="-39203"/>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2" name="Rectangle 1"/>
          <p:cNvSpPr/>
          <p:nvPr/>
        </p:nvSpPr>
        <p:spPr>
          <a:xfrm>
            <a:off x="0" y="644691"/>
            <a:ext cx="9067800" cy="1292662"/>
          </a:xfrm>
          <a:prstGeom prst="rect">
            <a:avLst/>
          </a:prstGeom>
        </p:spPr>
        <p:txBody>
          <a:bodyPr wrap="square">
            <a:spAutoFit/>
          </a:bodyPr>
          <a:lstStyle/>
          <a:p>
            <a:pPr algn="just"/>
            <a:r>
              <a:rPr lang="en-GB" sz="2000" b="1" dirty="0">
                <a:solidFill>
                  <a:schemeClr val="accent1">
                    <a:lumMod val="75000"/>
                  </a:schemeClr>
                </a:solidFill>
              </a:rPr>
              <a:t>1 </a:t>
            </a:r>
            <a:r>
              <a:rPr lang="en-GB" sz="2000" dirty="0"/>
              <a:t>The .ZA namespace grew lesser during 2018/2019 with 37 257 new registrations than in 2017/18 where 46 711 new registrations were achieved. There were 1 222 372 registrations by 31 March 2019 compared to 1 170 472 the year before. </a:t>
            </a:r>
            <a:endParaRPr lang="en-ZA" sz="2000" dirty="0"/>
          </a:p>
          <a:p>
            <a:pPr algn="just"/>
            <a:endParaRPr lang="en-ZA" dirty="0"/>
          </a:p>
        </p:txBody>
      </p:sp>
      <p:sp>
        <p:nvSpPr>
          <p:cNvPr id="6" name="Rectangle 5"/>
          <p:cNvSpPr/>
          <p:nvPr/>
        </p:nvSpPr>
        <p:spPr>
          <a:xfrm>
            <a:off x="0" y="-39203"/>
            <a:ext cx="5600700" cy="461665"/>
          </a:xfrm>
          <a:prstGeom prst="rect">
            <a:avLst/>
          </a:prstGeom>
        </p:spPr>
        <p:txBody>
          <a:bodyPr wrap="square">
            <a:spAutoFit/>
          </a:bodyPr>
          <a:lstStyle/>
          <a:p>
            <a:pPr lvl="0" algn="ctr" defTabSz="914400">
              <a:defRPr/>
            </a:pPr>
            <a:r>
              <a:rPr lang="af-ZA" sz="2400" b="1" dirty="0">
                <a:solidFill>
                  <a:srgbClr val="1F497D"/>
                </a:solidFill>
                <a:latin typeface="Arial" pitchFamily="34" charset="0"/>
                <a:cs typeface="Arial" pitchFamily="34" charset="0"/>
              </a:rPr>
              <a:t>.ZA GROWTH </a:t>
            </a:r>
          </a:p>
        </p:txBody>
      </p:sp>
      <p:graphicFrame>
        <p:nvGraphicFramePr>
          <p:cNvPr id="9" name="Chart 8">
            <a:extLst>
              <a:ext uri="{FF2B5EF4-FFF2-40B4-BE49-F238E27FC236}">
                <a16:creationId xmlns:a16="http://schemas.microsoft.com/office/drawing/2014/main" xmlns="" id="{E53D589D-90A4-AD43-9E46-A24DEF450491}"/>
              </a:ext>
            </a:extLst>
          </p:cNvPr>
          <p:cNvGraphicFramePr/>
          <p:nvPr>
            <p:extLst>
              <p:ext uri="{D42A27DB-BD31-4B8C-83A1-F6EECF244321}">
                <p14:modId xmlns:p14="http://schemas.microsoft.com/office/powerpoint/2010/main" xmlns="" val="493728379"/>
              </p:ext>
            </p:extLst>
          </p:nvPr>
        </p:nvGraphicFramePr>
        <p:xfrm>
          <a:off x="246185" y="1845019"/>
          <a:ext cx="8565306" cy="4848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79315129"/>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0" y="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2" name="Rectangle 1"/>
          <p:cNvSpPr/>
          <p:nvPr/>
        </p:nvSpPr>
        <p:spPr>
          <a:xfrm>
            <a:off x="0" y="1227128"/>
            <a:ext cx="8948060" cy="4431983"/>
          </a:xfrm>
          <a:prstGeom prst="rect">
            <a:avLst/>
          </a:prstGeom>
        </p:spPr>
        <p:txBody>
          <a:bodyPr wrap="square">
            <a:spAutoFit/>
          </a:bodyPr>
          <a:lstStyle/>
          <a:p>
            <a:pPr algn="just"/>
            <a:endParaRPr lang="en-GB" sz="2000" b="1" dirty="0">
              <a:solidFill>
                <a:srgbClr val="1F497D"/>
              </a:solidFill>
            </a:endParaRPr>
          </a:p>
          <a:p>
            <a:pPr algn="just"/>
            <a:r>
              <a:rPr lang="en-GB" sz="2000" b="1" dirty="0">
                <a:solidFill>
                  <a:srgbClr val="1F497D"/>
                </a:solidFill>
              </a:rPr>
              <a:t>INTERNET GOVERNANCE </a:t>
            </a:r>
          </a:p>
          <a:p>
            <a:pPr algn="just"/>
            <a:endParaRPr lang="en-ZA" sz="2000" b="1" dirty="0">
              <a:solidFill>
                <a:srgbClr val="1F497D"/>
              </a:solidFill>
            </a:endParaRPr>
          </a:p>
          <a:p>
            <a:pPr marL="285750" indent="-285750" algn="just">
              <a:buFont typeface="Arial" panose="020B0604020202020204" pitchFamily="34" charset="0"/>
              <a:buChar char="•"/>
            </a:pPr>
            <a:r>
              <a:rPr lang="en-US" sz="2400" dirty="0"/>
              <a:t>ZADNA co-hosted the 2018 ZAIGF with the Department of Digital Technologies and Communications from 16- 17 October 2018 in the Eastern Cape, East London. </a:t>
            </a:r>
            <a:endParaRPr lang="en-ZA" sz="2400" dirty="0"/>
          </a:p>
          <a:p>
            <a:pPr marL="285750" indent="-285750" algn="just">
              <a:buFont typeface="Arial" panose="020B0604020202020204" pitchFamily="34" charset="0"/>
              <a:buChar char="•"/>
            </a:pPr>
            <a:endParaRPr lang="en-GB" b="1" dirty="0"/>
          </a:p>
          <a:p>
            <a:pPr algn="just"/>
            <a:r>
              <a:rPr lang="en-GB" sz="2000" b="1" dirty="0">
                <a:solidFill>
                  <a:srgbClr val="1F497D"/>
                </a:solidFill>
              </a:rPr>
              <a:t>IT OPERATIONS</a:t>
            </a:r>
          </a:p>
          <a:p>
            <a:pPr algn="just"/>
            <a:endParaRPr lang="en-GB" sz="2000" b="1" dirty="0">
              <a:solidFill>
                <a:srgbClr val="1F497D"/>
              </a:solidFill>
            </a:endParaRPr>
          </a:p>
          <a:p>
            <a:pPr marL="285750" indent="-285750" algn="just">
              <a:buFont typeface="Arial" panose="020B0604020202020204" pitchFamily="34" charset="0"/>
              <a:buChar char="•"/>
            </a:pPr>
            <a:r>
              <a:rPr lang="en-GB" sz="2400" dirty="0"/>
              <a:t>ZADNA’s IT infrastructure used to manage .ZA SLDs functioned without any interruptions during the year. There are 5 nameservers in total, 3 of which are Anycast servers and 2 are Unicast. </a:t>
            </a:r>
            <a:endParaRPr lang="en-ZA" sz="2400" dirty="0"/>
          </a:p>
          <a:p>
            <a:pPr algn="just"/>
            <a:endParaRPr lang="en-GB" sz="2000" b="1" dirty="0">
              <a:solidFill>
                <a:srgbClr val="1F497D"/>
              </a:solidFill>
            </a:endParaRPr>
          </a:p>
        </p:txBody>
      </p:sp>
      <p:sp>
        <p:nvSpPr>
          <p:cNvPr id="6" name="Rectangle 5"/>
          <p:cNvSpPr/>
          <p:nvPr/>
        </p:nvSpPr>
        <p:spPr>
          <a:xfrm>
            <a:off x="-284647" y="91742"/>
            <a:ext cx="8582296" cy="1200329"/>
          </a:xfrm>
          <a:prstGeom prst="rect">
            <a:avLst/>
          </a:prstGeom>
        </p:spPr>
        <p:txBody>
          <a:bodyPr wrap="square">
            <a:spAutoFit/>
          </a:bodyPr>
          <a:lstStyle/>
          <a:p>
            <a:pPr lvl="0" algn="ctr" defTabSz="914400">
              <a:defRPr/>
            </a:pPr>
            <a:endParaRPr lang="af-ZA" sz="2400" b="1" dirty="0">
              <a:solidFill>
                <a:srgbClr val="1F497D"/>
              </a:solidFill>
              <a:latin typeface="Arial" pitchFamily="34" charset="0"/>
              <a:cs typeface="Arial" pitchFamily="34" charset="0"/>
            </a:endParaRPr>
          </a:p>
          <a:p>
            <a:pPr lvl="0" algn="ctr" defTabSz="914400">
              <a:defRPr/>
            </a:pPr>
            <a:r>
              <a:rPr lang="af-ZA" sz="2400" b="1" dirty="0">
                <a:solidFill>
                  <a:srgbClr val="1F497D"/>
                </a:solidFill>
                <a:latin typeface="Arial" pitchFamily="34" charset="0"/>
                <a:cs typeface="Arial" pitchFamily="34" charset="0"/>
              </a:rPr>
              <a:t>INTERNET GOVERNANCE &amp; </a:t>
            </a:r>
          </a:p>
          <a:p>
            <a:pPr lvl="0" algn="ctr" defTabSz="914400">
              <a:defRPr/>
            </a:pPr>
            <a:r>
              <a:rPr lang="af-ZA" sz="2400" b="1" dirty="0">
                <a:solidFill>
                  <a:srgbClr val="1F497D"/>
                </a:solidFill>
                <a:latin typeface="Arial" pitchFamily="34" charset="0"/>
                <a:cs typeface="Arial" pitchFamily="34" charset="0"/>
              </a:rPr>
              <a:t>TECHNICAL OPERATIONS</a:t>
            </a:r>
          </a:p>
        </p:txBody>
      </p:sp>
    </p:spTree>
    <p:extLst>
      <p:ext uri="{BB962C8B-B14F-4D97-AF65-F5344CB8AC3E}">
        <p14:creationId xmlns:p14="http://schemas.microsoft.com/office/powerpoint/2010/main" xmlns="" val="3347349632"/>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8821" y="-2824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10" name="Rectangle 9"/>
          <p:cNvSpPr/>
          <p:nvPr/>
        </p:nvSpPr>
        <p:spPr>
          <a:xfrm>
            <a:off x="87084" y="851915"/>
            <a:ext cx="8860975" cy="954107"/>
          </a:xfrm>
          <a:prstGeom prst="rect">
            <a:avLst/>
          </a:prstGeom>
        </p:spPr>
        <p:txBody>
          <a:bodyPr wrap="square">
            <a:spAutoFit/>
          </a:bodyPr>
          <a:lstStyle/>
          <a:p>
            <a:pPr algn="ctr" eaLnBrk="0" hangingPunct="0">
              <a:defRPr/>
            </a:pPr>
            <a:endParaRPr lang="en-ZA" b="1" dirty="0">
              <a:solidFill>
                <a:schemeClr val="tx2">
                  <a:lumMod val="60000"/>
                  <a:lumOff val="40000"/>
                </a:schemeClr>
              </a:solidFill>
              <a:latin typeface="Arial" panose="020B0604020202020204" pitchFamily="34" charset="0"/>
              <a:cs typeface="Arial" panose="020B0604020202020204" pitchFamily="34" charset="0"/>
            </a:endParaRPr>
          </a:p>
          <a:p>
            <a:pPr algn="ctr"/>
            <a:endParaRPr lang="en-ZA" b="1" dirty="0">
              <a:solidFill>
                <a:schemeClr val="tx2">
                  <a:lumMod val="60000"/>
                  <a:lumOff val="40000"/>
                </a:schemeClr>
              </a:solidFill>
              <a:latin typeface="Arial" panose="020B0604020202020204" pitchFamily="34" charset="0"/>
              <a:cs typeface="Arial" panose="020B0604020202020204" pitchFamily="34" charset="0"/>
            </a:endParaRPr>
          </a:p>
          <a:p>
            <a:pPr algn="ctr"/>
            <a:endParaRPr lang="en-US" b="1" dirty="0">
              <a:solidFill>
                <a:schemeClr val="tx2">
                  <a:lumMod val="60000"/>
                  <a:lumOff val="40000"/>
                </a:schemeClr>
              </a:solidFill>
            </a:endParaRPr>
          </a:p>
        </p:txBody>
      </p:sp>
      <p:sp>
        <p:nvSpPr>
          <p:cNvPr id="2" name="Rectangle 1"/>
          <p:cNvSpPr/>
          <p:nvPr/>
        </p:nvSpPr>
        <p:spPr>
          <a:xfrm>
            <a:off x="-58821" y="-2877"/>
            <a:ext cx="7708900" cy="984885"/>
          </a:xfrm>
          <a:prstGeom prst="rect">
            <a:avLst/>
          </a:prstGeom>
        </p:spPr>
        <p:txBody>
          <a:bodyPr wrap="square">
            <a:spAutoFit/>
          </a:bodyPr>
          <a:lstStyle/>
          <a:p>
            <a:pPr lvl="0"/>
            <a:r>
              <a:rPr lang="en-GB" sz="2000" b="1" dirty="0">
                <a:solidFill>
                  <a:srgbClr val="376092"/>
                </a:solidFill>
              </a:rPr>
              <a:t>COMMUNITY ENGAGEMENT ( School Online Project)</a:t>
            </a:r>
            <a:endParaRPr lang="en-ZA" sz="2000" b="1" dirty="0">
              <a:solidFill>
                <a:srgbClr val="376092"/>
              </a:solidFill>
            </a:endParaRPr>
          </a:p>
          <a:p>
            <a:r>
              <a:rPr lang="en-GB" dirty="0"/>
              <a:t> </a:t>
            </a:r>
            <a:endParaRPr lang="en-ZA" dirty="0"/>
          </a:p>
          <a:p>
            <a:pPr marL="342900" indent="-342900">
              <a:buFont typeface="Arial"/>
              <a:buChar char="•"/>
            </a:pPr>
            <a:r>
              <a:rPr lang="en-GB" sz="2000" dirty="0"/>
              <a:t>135 .ZA school websites published. </a:t>
            </a:r>
            <a:endParaRPr lang="en-GB" dirty="0"/>
          </a:p>
        </p:txBody>
      </p:sp>
      <p:pic>
        <p:nvPicPr>
          <p:cNvPr id="11" name="Picture 10" descr="https://lh3.googleusercontent.com/NPur0eqKJtJYyu_8jK_5WhO8g85dkAFsnZrFBUdsAbzuM_0CST8s8TKUrhNZLDT6LEmQPz4fHJ7AVt5l4R9WpTVm_JE3xXeFAOnTUqLDxlTid3Ipt3YAl5urzIr_dLv1yLrfBMvb"/>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282700"/>
            <a:ext cx="8948060" cy="5473700"/>
          </a:xfrm>
          <a:prstGeom prst="rect">
            <a:avLst/>
          </a:prstGeom>
          <a:noFill/>
          <a:ln>
            <a:noFill/>
          </a:ln>
        </p:spPr>
      </p:pic>
    </p:spTree>
    <p:extLst>
      <p:ext uri="{BB962C8B-B14F-4D97-AF65-F5344CB8AC3E}">
        <p14:creationId xmlns:p14="http://schemas.microsoft.com/office/powerpoint/2010/main" xmlns="" val="2797705741"/>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8821" y="-28240"/>
            <a:ext cx="9210080" cy="6886240"/>
          </a:xfrm>
          <a:prstGeom prst="rect">
            <a:avLst/>
          </a:prstGeom>
          <a:solidFill>
            <a:srgbClr val="1A4384"/>
          </a:solidFill>
          <a:ln>
            <a:noFill/>
          </a:ln>
        </p:spPr>
      </p:pic>
      <p:pic>
        <p:nvPicPr>
          <p:cNvPr id="7" name="Picture 46"/>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212564" y="0"/>
            <a:ext cx="1735496" cy="644691"/>
          </a:xfrm>
          <a:prstGeom prst="rect">
            <a:avLst/>
          </a:prstGeom>
          <a:noFill/>
          <a:ln>
            <a:noFill/>
          </a:ln>
          <a:extLst>
            <a:ext uri="{909E8E84-426E-40dd-AFC4-6F175D3DCCD1}">
              <a14:hiddenFill xmlns:a14="http://schemas.microsoft.com/office/drawing/2010/main" xmlns="">
                <a:solidFill>
                  <a:srgbClr val="FFFFFF">
                    <a:alpha val="89999"/>
                  </a:srgbClr>
                </a:solidFill>
              </a14:hiddenFill>
            </a:ext>
            <a:ext uri="{91240B29-F687-4f45-9708-019B960494DF}">
              <a14:hiddenLine xmlns:a14="http://schemas.microsoft.com/office/drawing/2010/main" xmlns="" w="12700" cap="flat">
                <a:solidFill>
                  <a:schemeClr val="tx1">
                    <a:alpha val="89999"/>
                  </a:schemeClr>
                </a:solidFill>
                <a:miter lim="800000"/>
                <a:headEnd/>
                <a:tailEnd/>
              </a14:hiddenLine>
            </a:ext>
          </a:extLst>
        </p:spPr>
      </p:pic>
      <p:sp>
        <p:nvSpPr>
          <p:cNvPr id="10" name="Rectangle 9"/>
          <p:cNvSpPr/>
          <p:nvPr/>
        </p:nvSpPr>
        <p:spPr>
          <a:xfrm>
            <a:off x="87084" y="851915"/>
            <a:ext cx="8860975" cy="954107"/>
          </a:xfrm>
          <a:prstGeom prst="rect">
            <a:avLst/>
          </a:prstGeom>
        </p:spPr>
        <p:txBody>
          <a:bodyPr wrap="square">
            <a:spAutoFit/>
          </a:bodyPr>
          <a:lstStyle/>
          <a:p>
            <a:pPr algn="ctr" eaLnBrk="0" hangingPunct="0">
              <a:defRPr/>
            </a:pPr>
            <a:endParaRPr lang="en-ZA" b="1" dirty="0">
              <a:solidFill>
                <a:schemeClr val="tx2">
                  <a:lumMod val="60000"/>
                  <a:lumOff val="40000"/>
                </a:schemeClr>
              </a:solidFill>
              <a:latin typeface="Arial" panose="020B0604020202020204" pitchFamily="34" charset="0"/>
              <a:cs typeface="Arial" panose="020B0604020202020204" pitchFamily="34" charset="0"/>
            </a:endParaRPr>
          </a:p>
          <a:p>
            <a:pPr algn="ctr"/>
            <a:endParaRPr lang="en-ZA" b="1" dirty="0">
              <a:solidFill>
                <a:schemeClr val="tx2">
                  <a:lumMod val="60000"/>
                  <a:lumOff val="40000"/>
                </a:schemeClr>
              </a:solidFill>
              <a:latin typeface="Arial" panose="020B0604020202020204" pitchFamily="34" charset="0"/>
              <a:cs typeface="Arial" panose="020B0604020202020204" pitchFamily="34" charset="0"/>
            </a:endParaRPr>
          </a:p>
          <a:p>
            <a:pPr algn="ctr"/>
            <a:endParaRPr lang="en-US" b="1" dirty="0">
              <a:solidFill>
                <a:schemeClr val="tx2">
                  <a:lumMod val="60000"/>
                  <a:lumOff val="40000"/>
                </a:schemeClr>
              </a:solidFill>
            </a:endParaRPr>
          </a:p>
        </p:txBody>
      </p:sp>
      <p:sp>
        <p:nvSpPr>
          <p:cNvPr id="2" name="Rectangle 1"/>
          <p:cNvSpPr/>
          <p:nvPr/>
        </p:nvSpPr>
        <p:spPr>
          <a:xfrm>
            <a:off x="0" y="-28240"/>
            <a:ext cx="9144000" cy="2215991"/>
          </a:xfrm>
          <a:prstGeom prst="rect">
            <a:avLst/>
          </a:prstGeom>
        </p:spPr>
        <p:txBody>
          <a:bodyPr wrap="square">
            <a:spAutoFit/>
          </a:bodyPr>
          <a:lstStyle/>
          <a:p>
            <a:r>
              <a:rPr lang="en-GB" sz="2000" b="1" dirty="0"/>
              <a:t>FINANCIAL PERFORMANCE</a:t>
            </a:r>
            <a:endParaRPr lang="en-ZA" sz="2000" dirty="0"/>
          </a:p>
          <a:p>
            <a:r>
              <a:rPr lang="en-GB" dirty="0"/>
              <a:t> </a:t>
            </a:r>
            <a:endParaRPr lang="en-ZA" dirty="0"/>
          </a:p>
          <a:p>
            <a:r>
              <a:rPr lang="en-US" sz="2000" dirty="0"/>
              <a:t>The 2017/2018 Financials had to be restated to take into consideration the effect of the ZACR Settlement Agreement. The revenue was initially recorded at R7 per domain during the arbitration process. ZADNA and ZACR entered into a settlement agreement which resulted in the additional R5 (R12-R7) being recovered with effect from June 2016 hence there is a surplus for 2017/2018 and 2018/2019 </a:t>
            </a:r>
          </a:p>
        </p:txBody>
      </p:sp>
      <p:pic>
        <p:nvPicPr>
          <p:cNvPr id="4" name="Picture 3">
            <a:extLst>
              <a:ext uri="{FF2B5EF4-FFF2-40B4-BE49-F238E27FC236}">
                <a16:creationId xmlns:a16="http://schemas.microsoft.com/office/drawing/2014/main" xmlns="" id="{2CDFD18B-F4E2-5748-BD14-34D0E4542210}"/>
              </a:ext>
            </a:extLst>
          </p:cNvPr>
          <p:cNvPicPr>
            <a:picLocks noChangeAspect="1"/>
          </p:cNvPicPr>
          <p:nvPr/>
        </p:nvPicPr>
        <p:blipFill>
          <a:blip r:embed="rId4"/>
          <a:stretch>
            <a:fillRect/>
          </a:stretch>
        </p:blipFill>
        <p:spPr>
          <a:xfrm>
            <a:off x="87085" y="2215990"/>
            <a:ext cx="8860974" cy="4642009"/>
          </a:xfrm>
          <a:prstGeom prst="rect">
            <a:avLst/>
          </a:prstGeom>
        </p:spPr>
      </p:pic>
    </p:spTree>
    <p:extLst>
      <p:ext uri="{BB962C8B-B14F-4D97-AF65-F5344CB8AC3E}">
        <p14:creationId xmlns:p14="http://schemas.microsoft.com/office/powerpoint/2010/main" xmlns="" val="1594765462"/>
      </p:ext>
    </p:extLst>
  </p:cSld>
  <p:clrMapOvr>
    <a:masterClrMapping/>
  </p:clrMapOvr>
  <mc:AlternateContent xmlns:mc="http://schemas.openxmlformats.org/markup-compatibility/2006">
    <mc:Choice xmlns:p14="http://schemas.microsoft.com/office/powerpoint/2010/main" xmlns="" Requires="p14">
      <p:transition spd="med">
        <p14:flip dir="r"/>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13148</TotalTime>
  <Words>333</Words>
  <Application>Microsoft Office PowerPoint</Application>
  <PresentationFormat>On-screen Show (4:3)</PresentationFormat>
  <Paragraphs>79</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ANNUAL REPORT   2018/2019 </vt:lpstr>
      <vt:lpstr>Slide 2</vt:lpstr>
      <vt:lpstr>Slide 3</vt:lpstr>
      <vt:lpstr>Slide 4</vt:lpstr>
      <vt:lpstr>Slide 5</vt:lpstr>
      <vt:lpstr>Slide 6</vt:lpstr>
      <vt:lpstr>Slide 7</vt:lpstr>
      <vt:lpstr>Slide 8</vt:lpstr>
      <vt:lpstr>Slide 9</vt:lpstr>
      <vt:lpstr>Slide 10</vt:lpstr>
      <vt:lpstr>  </vt:lpstr>
    </vt:vector>
  </TitlesOfParts>
  <Company>ZADNA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ZADNA SLD Overview</dc:title>
  <dc:creator>Vika Mpisane</dc:creator>
  <cp:lastModifiedBy>PUMZA</cp:lastModifiedBy>
  <cp:revision>198</cp:revision>
  <dcterms:created xsi:type="dcterms:W3CDTF">2015-04-28T15:39:38Z</dcterms:created>
  <dcterms:modified xsi:type="dcterms:W3CDTF">2019-10-16T13:07:03Z</dcterms:modified>
</cp:coreProperties>
</file>