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ommentAuthors.xml" ContentType="application/vnd.openxmlformats-officedocument.presentationml.commentAuthors+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3"/>
    <p:sldMasterId id="2147483877" r:id="rId4"/>
    <p:sldMasterId id="2147483900" r:id="rId5"/>
  </p:sldMasterIdLst>
  <p:notesMasterIdLst>
    <p:notesMasterId r:id="rId48"/>
  </p:notesMasterIdLst>
  <p:handoutMasterIdLst>
    <p:handoutMasterId r:id="rId49"/>
  </p:handoutMasterIdLst>
  <p:sldIdLst>
    <p:sldId id="670" r:id="rId6"/>
    <p:sldId id="669" r:id="rId7"/>
    <p:sldId id="654" r:id="rId8"/>
    <p:sldId id="665" r:id="rId9"/>
    <p:sldId id="646" r:id="rId10"/>
    <p:sldId id="638" r:id="rId11"/>
    <p:sldId id="649" r:id="rId12"/>
    <p:sldId id="653" r:id="rId13"/>
    <p:sldId id="671" r:id="rId14"/>
    <p:sldId id="672" r:id="rId15"/>
    <p:sldId id="673" r:id="rId16"/>
    <p:sldId id="674" r:id="rId17"/>
    <p:sldId id="675" r:id="rId18"/>
    <p:sldId id="676" r:id="rId19"/>
    <p:sldId id="567" r:id="rId20"/>
    <p:sldId id="647" r:id="rId21"/>
    <p:sldId id="648" r:id="rId22"/>
    <p:sldId id="643" r:id="rId23"/>
    <p:sldId id="655" r:id="rId24"/>
    <p:sldId id="656" r:id="rId25"/>
    <p:sldId id="657" r:id="rId26"/>
    <p:sldId id="658" r:id="rId27"/>
    <p:sldId id="659" r:id="rId28"/>
    <p:sldId id="660" r:id="rId29"/>
    <p:sldId id="661" r:id="rId30"/>
    <p:sldId id="662" r:id="rId31"/>
    <p:sldId id="663" r:id="rId32"/>
    <p:sldId id="664" r:id="rId33"/>
    <p:sldId id="677" r:id="rId34"/>
    <p:sldId id="678" r:id="rId35"/>
    <p:sldId id="679" r:id="rId36"/>
    <p:sldId id="680" r:id="rId37"/>
    <p:sldId id="681" r:id="rId38"/>
    <p:sldId id="682" r:id="rId39"/>
    <p:sldId id="689" r:id="rId40"/>
    <p:sldId id="685" r:id="rId41"/>
    <p:sldId id="686" r:id="rId42"/>
    <p:sldId id="683" r:id="rId43"/>
    <p:sldId id="688" r:id="rId44"/>
    <p:sldId id="687" r:id="rId45"/>
    <p:sldId id="684" r:id="rId46"/>
    <p:sldId id="666" r:id="rId47"/>
  </p:sldIdLst>
  <p:sldSz cx="9144000" cy="6858000" type="screen4x3"/>
  <p:notesSz cx="6797675" cy="9926638"/>
  <p:defaultTextStyle>
    <a:defPPr>
      <a:defRPr lang="en-US"/>
    </a:defPPr>
    <a:lvl1pPr algn="l" rtl="0" fontAlgn="base">
      <a:spcBef>
        <a:spcPct val="0"/>
      </a:spcBef>
      <a:spcAft>
        <a:spcPct val="0"/>
      </a:spcAft>
      <a:defRPr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tx1"/>
        </a:solidFill>
        <a:latin typeface="Arial" pitchFamily="34" charset="0"/>
        <a:ea typeface="+mn-ea"/>
        <a:cs typeface="Arial" pitchFamily="34" charset="0"/>
      </a:defRPr>
    </a:lvl5pPr>
    <a:lvl6pPr marL="2286000" algn="l" defTabSz="914400" rtl="0" eaLnBrk="1" latinLnBrk="0" hangingPunct="1">
      <a:defRPr b="1" kern="1200">
        <a:solidFill>
          <a:schemeClr val="tx1"/>
        </a:solidFill>
        <a:latin typeface="Arial" pitchFamily="34" charset="0"/>
        <a:ea typeface="+mn-ea"/>
        <a:cs typeface="Arial" pitchFamily="34" charset="0"/>
      </a:defRPr>
    </a:lvl6pPr>
    <a:lvl7pPr marL="2743200" algn="l" defTabSz="914400" rtl="0" eaLnBrk="1" latinLnBrk="0" hangingPunct="1">
      <a:defRPr b="1" kern="1200">
        <a:solidFill>
          <a:schemeClr val="tx1"/>
        </a:solidFill>
        <a:latin typeface="Arial" pitchFamily="34" charset="0"/>
        <a:ea typeface="+mn-ea"/>
        <a:cs typeface="Arial" pitchFamily="34" charset="0"/>
      </a:defRPr>
    </a:lvl7pPr>
    <a:lvl8pPr marL="3200400" algn="l" defTabSz="914400" rtl="0" eaLnBrk="1" latinLnBrk="0" hangingPunct="1">
      <a:defRPr b="1" kern="1200">
        <a:solidFill>
          <a:schemeClr val="tx1"/>
        </a:solidFill>
        <a:latin typeface="Arial" pitchFamily="34" charset="0"/>
        <a:ea typeface="+mn-ea"/>
        <a:cs typeface="Arial" pitchFamily="34" charset="0"/>
      </a:defRPr>
    </a:lvl8pPr>
    <a:lvl9pPr marL="3657600" algn="l" defTabSz="914400" rtl="0" eaLnBrk="1" latinLnBrk="0" hangingPunct="1">
      <a:defRPr b="1"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had Osman" initials="FO" lastIdx="0" clrIdx="0">
    <p:extLst>
      <p:ext uri="{19B8F6BF-5375-455C-9EA6-DF929625EA0E}">
        <p15:presenceInfo xmlns:p15="http://schemas.microsoft.com/office/powerpoint/2012/main" xmlns="" userId="S-1-5-21-2380184862-309048139-2695422336-323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900"/>
    <a:srgbClr val="2CA04D"/>
    <a:srgbClr val="EB6529"/>
    <a:srgbClr val="E15415"/>
    <a:srgbClr val="EF4718"/>
    <a:srgbClr val="00FF00"/>
    <a:srgbClr val="FFCCCC"/>
    <a:srgbClr val="FFCC00"/>
    <a:srgbClr val="CC6600"/>
    <a:srgbClr val="00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16" autoAdjust="0"/>
    <p:restoredTop sz="93953" autoAdjust="0"/>
  </p:normalViewPr>
  <p:slideViewPr>
    <p:cSldViewPr>
      <p:cViewPr varScale="1">
        <p:scale>
          <a:sx n="109" d="100"/>
          <a:sy n="109" d="100"/>
        </p:scale>
        <p:origin x="-1674"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80E0E2-9090-884B-B3EE-7B7D9F1297CC}" type="doc">
      <dgm:prSet loTypeId="urn:microsoft.com/office/officeart/2005/8/layout/list1" loCatId="" qsTypeId="urn:microsoft.com/office/officeart/2005/8/quickstyle/3d3" qsCatId="3D" csTypeId="urn:microsoft.com/office/officeart/2005/8/colors/colorful1#1" csCatId="colorful" phldr="1"/>
      <dgm:spPr/>
      <dgm:t>
        <a:bodyPr/>
        <a:lstStyle/>
        <a:p>
          <a:endParaRPr lang="en-US"/>
        </a:p>
      </dgm:t>
    </dgm:pt>
    <dgm:pt modelId="{5137AF21-AB12-FA4A-B2B1-E77D07546387}">
      <dgm:prSet custT="1"/>
      <dgm:spPr>
        <a:solidFill>
          <a:srgbClr val="FF9900"/>
        </a:solidFill>
      </dgm:spPr>
      <dgm:t>
        <a:bodyPr/>
        <a:lstStyle/>
        <a:p>
          <a:r>
            <a:rPr lang="en-US" sz="1600" b="1" dirty="0">
              <a:solidFill>
                <a:schemeClr val="tx1"/>
              </a:solidFill>
              <a:latin typeface="Arial" panose="020B0604020202020204" pitchFamily="34" charset="0"/>
              <a:cs typeface="Arial" panose="020B0604020202020204" pitchFamily="34" charset="0"/>
            </a:rPr>
            <a:t>Mission:</a:t>
          </a:r>
        </a:p>
      </dgm:t>
    </dgm:pt>
    <dgm:pt modelId="{2805EB54-DB12-804D-9433-D256A984F589}" type="parTrans" cxnId="{D3AE7882-25D8-E94A-8B6C-FFC3A430367D}">
      <dgm:prSet/>
      <dgm:spPr/>
      <dgm:t>
        <a:bodyPr/>
        <a:lstStyle/>
        <a:p>
          <a:endParaRPr lang="en-US"/>
        </a:p>
      </dgm:t>
    </dgm:pt>
    <dgm:pt modelId="{0F9FF840-9958-974C-AED4-43151F4C13BB}" type="sibTrans" cxnId="{D3AE7882-25D8-E94A-8B6C-FFC3A430367D}">
      <dgm:prSet/>
      <dgm:spPr/>
      <dgm:t>
        <a:bodyPr/>
        <a:lstStyle/>
        <a:p>
          <a:endParaRPr lang="en-US"/>
        </a:p>
      </dgm:t>
    </dgm:pt>
    <dgm:pt modelId="{9595EFBB-B03D-7D47-A138-7532A87D0928}">
      <dgm:prSet>
        <dgm:style>
          <a:lnRef idx="0">
            <a:schemeClr val="accent2"/>
          </a:lnRef>
          <a:fillRef idx="3">
            <a:schemeClr val="accent2"/>
          </a:fillRef>
          <a:effectRef idx="3">
            <a:schemeClr val="accent2"/>
          </a:effectRef>
          <a:fontRef idx="minor">
            <a:schemeClr val="lt1"/>
          </a:fontRef>
        </dgm:style>
      </dgm:prSet>
      <dgm:spPr>
        <a:solidFill>
          <a:schemeClr val="bg1"/>
        </a:solidFill>
      </dgm:spPr>
      <dgm:t>
        <a:bodyPr/>
        <a:lstStyle/>
        <a:p>
          <a:r>
            <a:rPr lang="en-GB" dirty="0">
              <a:solidFill>
                <a:schemeClr val="tx1"/>
              </a:solidFill>
              <a:latin typeface="Arial" panose="020B0604020202020204" pitchFamily="34" charset="0"/>
              <a:cs typeface="Arial" panose="020B0604020202020204" pitchFamily="34" charset="0"/>
            </a:rPr>
            <a:t>To facilitate the rollout of adequate Information and Communication Technology (ICT) infrastructure to enable universal access to under-serviced areas in South Africa.</a:t>
          </a:r>
          <a:endParaRPr lang="en-US" dirty="0">
            <a:solidFill>
              <a:schemeClr val="tx1"/>
            </a:solidFill>
            <a:latin typeface="Arial" panose="020B0604020202020204" pitchFamily="34" charset="0"/>
            <a:cs typeface="Arial" panose="020B0604020202020204" pitchFamily="34" charset="0"/>
          </a:endParaRPr>
        </a:p>
      </dgm:t>
    </dgm:pt>
    <dgm:pt modelId="{9D1DFF2F-316F-AF4D-B0BE-E4BE739DF653}" type="parTrans" cxnId="{201B978A-A8C1-7144-923A-CC78613DCF13}">
      <dgm:prSet/>
      <dgm:spPr/>
      <dgm:t>
        <a:bodyPr/>
        <a:lstStyle/>
        <a:p>
          <a:endParaRPr lang="en-US"/>
        </a:p>
      </dgm:t>
    </dgm:pt>
    <dgm:pt modelId="{F4A57000-E6BB-A947-9023-8B32EF3D1176}" type="sibTrans" cxnId="{201B978A-A8C1-7144-923A-CC78613DCF13}">
      <dgm:prSet/>
      <dgm:spPr/>
      <dgm:t>
        <a:bodyPr/>
        <a:lstStyle/>
        <a:p>
          <a:endParaRPr lang="en-US"/>
        </a:p>
      </dgm:t>
    </dgm:pt>
    <dgm:pt modelId="{D2058E67-3B64-934A-A568-E6A5CD408258}">
      <dgm:prSet>
        <dgm:style>
          <a:lnRef idx="0">
            <a:schemeClr val="accent2"/>
          </a:lnRef>
          <a:fillRef idx="3">
            <a:schemeClr val="accent2"/>
          </a:fillRef>
          <a:effectRef idx="3">
            <a:schemeClr val="accent2"/>
          </a:effectRef>
          <a:fontRef idx="minor">
            <a:schemeClr val="lt1"/>
          </a:fontRef>
        </dgm:style>
      </dgm:prSet>
      <dgm:spPr>
        <a:solidFill>
          <a:schemeClr val="bg1"/>
        </a:solidFill>
      </dgm:spPr>
      <dgm:t>
        <a:bodyPr/>
        <a:lstStyle/>
        <a:p>
          <a:r>
            <a:rPr lang="en-GB" dirty="0">
              <a:solidFill>
                <a:schemeClr val="tx1"/>
              </a:solidFill>
              <a:latin typeface="Arial" panose="020B0604020202020204" pitchFamily="34" charset="0"/>
              <a:cs typeface="Arial" panose="020B0604020202020204" pitchFamily="34" charset="0"/>
            </a:rPr>
            <a:t>To facilitate ICT service to under-serviced areas and thereby contributing to the reduction of poverty and unemployment in South Africa.</a:t>
          </a:r>
          <a:endParaRPr lang="en-US" dirty="0">
            <a:solidFill>
              <a:schemeClr val="tx1"/>
            </a:solidFill>
            <a:latin typeface="Arial" panose="020B0604020202020204" pitchFamily="34" charset="0"/>
            <a:cs typeface="Arial" panose="020B0604020202020204" pitchFamily="34" charset="0"/>
          </a:endParaRPr>
        </a:p>
      </dgm:t>
    </dgm:pt>
    <dgm:pt modelId="{34C4153D-1CD4-B54D-B10C-4BB52C008C21}" type="parTrans" cxnId="{D28F6599-4052-2240-AAB7-B503130C1ADD}">
      <dgm:prSet/>
      <dgm:spPr/>
      <dgm:t>
        <a:bodyPr/>
        <a:lstStyle/>
        <a:p>
          <a:endParaRPr lang="en-US"/>
        </a:p>
      </dgm:t>
    </dgm:pt>
    <dgm:pt modelId="{763ECF44-079A-B943-9BAE-7877ACD89CA5}" type="sibTrans" cxnId="{D28F6599-4052-2240-AAB7-B503130C1ADD}">
      <dgm:prSet/>
      <dgm:spPr/>
      <dgm:t>
        <a:bodyPr/>
        <a:lstStyle/>
        <a:p>
          <a:endParaRPr lang="en-US"/>
        </a:p>
      </dgm:t>
    </dgm:pt>
    <dgm:pt modelId="{EA1016B3-9D1E-FD43-A506-5EF8D0E73E45}">
      <dgm:prSet>
        <dgm:style>
          <a:lnRef idx="0">
            <a:schemeClr val="accent2"/>
          </a:lnRef>
          <a:fillRef idx="3">
            <a:schemeClr val="accent2"/>
          </a:fillRef>
          <a:effectRef idx="3">
            <a:schemeClr val="accent2"/>
          </a:effectRef>
          <a:fontRef idx="minor">
            <a:schemeClr val="lt1"/>
          </a:fontRef>
        </dgm:style>
      </dgm:prSet>
      <dgm:spPr>
        <a:solidFill>
          <a:schemeClr val="bg1"/>
        </a:solidFill>
      </dgm:spPr>
      <dgm:t>
        <a:bodyPr/>
        <a:lstStyle/>
        <a:p>
          <a:r>
            <a:rPr lang="en-GB" dirty="0">
              <a:solidFill>
                <a:schemeClr val="tx1"/>
              </a:solidFill>
              <a:latin typeface="Arial" panose="020B0604020202020204" pitchFamily="34" charset="0"/>
              <a:cs typeface="Arial" panose="020B0604020202020204" pitchFamily="34" charset="0"/>
            </a:rPr>
            <a:t>To promote and pursue the goal of Universal Access and Services and contribute to the sharing and preservation of information in order to build South Africa’s sustainable knowledge society.</a:t>
          </a:r>
        </a:p>
      </dgm:t>
    </dgm:pt>
    <dgm:pt modelId="{9FAFCC55-453B-A141-9880-A2318ADE0252}" type="parTrans" cxnId="{C55EF4E8-1D4D-7B43-BAC0-28F38ABC9543}">
      <dgm:prSet/>
      <dgm:spPr/>
      <dgm:t>
        <a:bodyPr/>
        <a:lstStyle/>
        <a:p>
          <a:endParaRPr lang="en-US"/>
        </a:p>
      </dgm:t>
    </dgm:pt>
    <dgm:pt modelId="{E7C7598A-5899-084B-BDEA-A7357F58DA33}" type="sibTrans" cxnId="{C55EF4E8-1D4D-7B43-BAC0-28F38ABC9543}">
      <dgm:prSet/>
      <dgm:spPr/>
      <dgm:t>
        <a:bodyPr/>
        <a:lstStyle/>
        <a:p>
          <a:endParaRPr lang="en-US"/>
        </a:p>
      </dgm:t>
    </dgm:pt>
    <dgm:pt modelId="{7F6B456C-296B-6B4F-9828-23DE137BEC7D}">
      <dgm:prSet custT="1"/>
      <dgm:spPr>
        <a:solidFill>
          <a:schemeClr val="accent1">
            <a:lumMod val="50000"/>
          </a:schemeClr>
        </a:solidFill>
      </dgm:spPr>
      <dgm:t>
        <a:bodyPr/>
        <a:lstStyle/>
        <a:p>
          <a:r>
            <a:rPr lang="en-US" sz="1600" b="1" dirty="0">
              <a:solidFill>
                <a:schemeClr val="tx1"/>
              </a:solidFill>
              <a:latin typeface="Arial" panose="020B0604020202020204" pitchFamily="34" charset="0"/>
              <a:cs typeface="Arial" panose="020B0604020202020204" pitchFamily="34" charset="0"/>
            </a:rPr>
            <a:t>Values</a:t>
          </a:r>
          <a:r>
            <a:rPr lang="en-US" sz="1200" b="1" dirty="0">
              <a:solidFill>
                <a:schemeClr val="tx1"/>
              </a:solidFill>
              <a:latin typeface="Arial" panose="020B0604020202020204" pitchFamily="34" charset="0"/>
              <a:cs typeface="Arial" panose="020B0604020202020204" pitchFamily="34" charset="0"/>
            </a:rPr>
            <a:t>:</a:t>
          </a:r>
        </a:p>
      </dgm:t>
    </dgm:pt>
    <dgm:pt modelId="{6D5A8F4E-7D12-C64F-90C1-851BEC48AD12}" type="parTrans" cxnId="{CC6A853B-C2DB-5040-82A9-19889A5B5149}">
      <dgm:prSet/>
      <dgm:spPr/>
      <dgm:t>
        <a:bodyPr/>
        <a:lstStyle/>
        <a:p>
          <a:endParaRPr lang="en-US"/>
        </a:p>
      </dgm:t>
    </dgm:pt>
    <dgm:pt modelId="{6D2BDF3E-FE1D-8942-8B0A-DE031978DB98}" type="sibTrans" cxnId="{CC6A853B-C2DB-5040-82A9-19889A5B5149}">
      <dgm:prSet/>
      <dgm:spPr/>
      <dgm:t>
        <a:bodyPr/>
        <a:lstStyle/>
        <a:p>
          <a:endParaRPr lang="en-US"/>
        </a:p>
      </dgm:t>
    </dgm:pt>
    <dgm:pt modelId="{1CE910D3-F323-6C43-89CC-64A9AB2641AA}">
      <dgm:prSet>
        <dgm:style>
          <a:lnRef idx="0">
            <a:schemeClr val="accent3"/>
          </a:lnRef>
          <a:fillRef idx="3">
            <a:schemeClr val="accent3"/>
          </a:fillRef>
          <a:effectRef idx="3">
            <a:schemeClr val="accent3"/>
          </a:effectRef>
          <a:fontRef idx="minor">
            <a:schemeClr val="lt1"/>
          </a:fontRef>
        </dgm:style>
      </dgm:prSet>
      <dgm:spPr>
        <a:solidFill>
          <a:schemeClr val="bg1"/>
        </a:solidFill>
      </dgm:spPr>
      <dgm:t>
        <a:bodyPr/>
        <a:lstStyle/>
        <a:p>
          <a:r>
            <a:rPr lang="en-GB" b="1" dirty="0">
              <a:solidFill>
                <a:schemeClr val="tx1"/>
              </a:solidFill>
              <a:latin typeface="Arial" panose="020B0604020202020204" pitchFamily="34" charset="0"/>
              <a:cs typeface="Arial" panose="020B0604020202020204" pitchFamily="34" charset="0"/>
            </a:rPr>
            <a:t>Batho Pele</a:t>
          </a:r>
          <a:r>
            <a:rPr lang="en-GB" dirty="0">
              <a:solidFill>
                <a:schemeClr val="tx1"/>
              </a:solidFill>
              <a:latin typeface="Arial" panose="020B0604020202020204" pitchFamily="34" charset="0"/>
              <a:cs typeface="Arial" panose="020B0604020202020204" pitchFamily="34" charset="0"/>
            </a:rPr>
            <a:t> – We believe in providing excellent, efficient and effective service to all customers and stakeholders.</a:t>
          </a:r>
          <a:endParaRPr lang="en-US" dirty="0">
            <a:solidFill>
              <a:schemeClr val="tx1"/>
            </a:solidFill>
            <a:latin typeface="Arial" panose="020B0604020202020204" pitchFamily="34" charset="0"/>
            <a:cs typeface="Arial" panose="020B0604020202020204" pitchFamily="34" charset="0"/>
          </a:endParaRPr>
        </a:p>
      </dgm:t>
    </dgm:pt>
    <dgm:pt modelId="{1A16FC80-FFE7-D44F-A36B-CA8A35BB987C}" type="parTrans" cxnId="{2FA35A8D-A9E2-4346-880C-D7C99D45B620}">
      <dgm:prSet/>
      <dgm:spPr/>
      <dgm:t>
        <a:bodyPr/>
        <a:lstStyle/>
        <a:p>
          <a:endParaRPr lang="en-US"/>
        </a:p>
      </dgm:t>
    </dgm:pt>
    <dgm:pt modelId="{C7CE13A5-A365-2D47-83C8-1A2CA53C842F}" type="sibTrans" cxnId="{2FA35A8D-A9E2-4346-880C-D7C99D45B620}">
      <dgm:prSet/>
      <dgm:spPr/>
      <dgm:t>
        <a:bodyPr/>
        <a:lstStyle/>
        <a:p>
          <a:endParaRPr lang="en-US"/>
        </a:p>
      </dgm:t>
    </dgm:pt>
    <dgm:pt modelId="{22B1E4C5-2B56-0348-B8FA-D4382F6D1D29}">
      <dgm:prSet>
        <dgm:style>
          <a:lnRef idx="0">
            <a:schemeClr val="accent3"/>
          </a:lnRef>
          <a:fillRef idx="3">
            <a:schemeClr val="accent3"/>
          </a:fillRef>
          <a:effectRef idx="3">
            <a:schemeClr val="accent3"/>
          </a:effectRef>
          <a:fontRef idx="minor">
            <a:schemeClr val="lt1"/>
          </a:fontRef>
        </dgm:style>
      </dgm:prSet>
      <dgm:spPr>
        <a:solidFill>
          <a:schemeClr val="bg1"/>
        </a:solidFill>
      </dgm:spPr>
      <dgm:t>
        <a:bodyPr/>
        <a:lstStyle/>
        <a:p>
          <a:r>
            <a:rPr lang="en-GB" b="1" dirty="0">
              <a:solidFill>
                <a:schemeClr val="tx1"/>
              </a:solidFill>
              <a:latin typeface="Arial" panose="020B0604020202020204" pitchFamily="34" charset="0"/>
              <a:cs typeface="Arial" panose="020B0604020202020204" pitchFamily="34" charset="0"/>
            </a:rPr>
            <a:t>Integrity</a:t>
          </a:r>
          <a:r>
            <a:rPr lang="en-GB" dirty="0">
              <a:solidFill>
                <a:schemeClr val="tx1"/>
              </a:solidFill>
              <a:latin typeface="Arial" panose="020B0604020202020204" pitchFamily="34" charset="0"/>
              <a:cs typeface="Arial" panose="020B0604020202020204" pitchFamily="34" charset="0"/>
            </a:rPr>
            <a:t> – We uphold high standards of trust; condemn bribery and corruption; and uphold honesty and respect in all interactions with stakeholders.</a:t>
          </a:r>
          <a:endParaRPr lang="en-US" dirty="0">
            <a:solidFill>
              <a:schemeClr val="tx1"/>
            </a:solidFill>
            <a:latin typeface="Arial" panose="020B0604020202020204" pitchFamily="34" charset="0"/>
            <a:cs typeface="Arial" panose="020B0604020202020204" pitchFamily="34" charset="0"/>
          </a:endParaRPr>
        </a:p>
      </dgm:t>
    </dgm:pt>
    <dgm:pt modelId="{C2389B97-942E-A94B-B66A-F6EBDA866081}" type="parTrans" cxnId="{E05C3C13-944F-C149-AE2C-2C43E5B12AD4}">
      <dgm:prSet/>
      <dgm:spPr/>
      <dgm:t>
        <a:bodyPr/>
        <a:lstStyle/>
        <a:p>
          <a:endParaRPr lang="en-US"/>
        </a:p>
      </dgm:t>
    </dgm:pt>
    <dgm:pt modelId="{131E0B2B-EF82-AA4C-8DA7-4F1C1257ACAB}" type="sibTrans" cxnId="{E05C3C13-944F-C149-AE2C-2C43E5B12AD4}">
      <dgm:prSet/>
      <dgm:spPr/>
      <dgm:t>
        <a:bodyPr/>
        <a:lstStyle/>
        <a:p>
          <a:endParaRPr lang="en-US"/>
        </a:p>
      </dgm:t>
    </dgm:pt>
    <dgm:pt modelId="{14EC79F5-CDF2-544A-943C-45330BB1636B}">
      <dgm:prSet>
        <dgm:style>
          <a:lnRef idx="0">
            <a:schemeClr val="accent3"/>
          </a:lnRef>
          <a:fillRef idx="3">
            <a:schemeClr val="accent3"/>
          </a:fillRef>
          <a:effectRef idx="3">
            <a:schemeClr val="accent3"/>
          </a:effectRef>
          <a:fontRef idx="minor">
            <a:schemeClr val="lt1"/>
          </a:fontRef>
        </dgm:style>
      </dgm:prSet>
      <dgm:spPr>
        <a:solidFill>
          <a:schemeClr val="bg1"/>
        </a:solidFill>
      </dgm:spPr>
      <dgm:t>
        <a:bodyPr/>
        <a:lstStyle/>
        <a:p>
          <a:r>
            <a:rPr lang="en-GB" b="1" dirty="0">
              <a:solidFill>
                <a:schemeClr val="tx1"/>
              </a:solidFill>
              <a:latin typeface="Arial" panose="020B0604020202020204" pitchFamily="34" charset="0"/>
              <a:cs typeface="Arial" panose="020B0604020202020204" pitchFamily="34" charset="0"/>
            </a:rPr>
            <a:t>Accountability</a:t>
          </a:r>
          <a:r>
            <a:rPr lang="en-GB" dirty="0">
              <a:solidFill>
                <a:schemeClr val="tx1"/>
              </a:solidFill>
              <a:latin typeface="Arial" panose="020B0604020202020204" pitchFamily="34" charset="0"/>
              <a:cs typeface="Arial" panose="020B0604020202020204" pitchFamily="34" charset="0"/>
            </a:rPr>
            <a:t> – We foster employee ownership and responsibility in ensuring quality service.</a:t>
          </a:r>
          <a:endParaRPr lang="en-US" dirty="0">
            <a:solidFill>
              <a:schemeClr val="tx1"/>
            </a:solidFill>
            <a:latin typeface="Arial" panose="020B0604020202020204" pitchFamily="34" charset="0"/>
            <a:cs typeface="Arial" panose="020B0604020202020204" pitchFamily="34" charset="0"/>
          </a:endParaRPr>
        </a:p>
      </dgm:t>
    </dgm:pt>
    <dgm:pt modelId="{C32A79CE-1640-754E-90D6-A0C68D99EE0F}" type="parTrans" cxnId="{448AA752-7ADD-384C-8574-B14FF920DD5E}">
      <dgm:prSet/>
      <dgm:spPr/>
      <dgm:t>
        <a:bodyPr/>
        <a:lstStyle/>
        <a:p>
          <a:endParaRPr lang="en-US"/>
        </a:p>
      </dgm:t>
    </dgm:pt>
    <dgm:pt modelId="{BB2F41A3-9FD8-DF49-ADA4-437CAB643C91}" type="sibTrans" cxnId="{448AA752-7ADD-384C-8574-B14FF920DD5E}">
      <dgm:prSet/>
      <dgm:spPr/>
      <dgm:t>
        <a:bodyPr/>
        <a:lstStyle/>
        <a:p>
          <a:endParaRPr lang="en-US"/>
        </a:p>
      </dgm:t>
    </dgm:pt>
    <dgm:pt modelId="{867C338C-151B-AC47-9C29-818571D33FF3}">
      <dgm:prSet>
        <dgm:style>
          <a:lnRef idx="0">
            <a:schemeClr val="accent3"/>
          </a:lnRef>
          <a:fillRef idx="3">
            <a:schemeClr val="accent3"/>
          </a:fillRef>
          <a:effectRef idx="3">
            <a:schemeClr val="accent3"/>
          </a:effectRef>
          <a:fontRef idx="minor">
            <a:schemeClr val="lt1"/>
          </a:fontRef>
        </dgm:style>
      </dgm:prSet>
      <dgm:spPr>
        <a:solidFill>
          <a:schemeClr val="bg1"/>
        </a:solidFill>
      </dgm:spPr>
      <dgm:t>
        <a:bodyPr/>
        <a:lstStyle/>
        <a:p>
          <a:r>
            <a:rPr lang="en-GB" b="1" dirty="0">
              <a:solidFill>
                <a:schemeClr val="tx1"/>
              </a:solidFill>
              <a:latin typeface="Arial" panose="020B0604020202020204" pitchFamily="34" charset="0"/>
              <a:cs typeface="Arial" panose="020B0604020202020204" pitchFamily="34" charset="0"/>
            </a:rPr>
            <a:t>Innovatio</a:t>
          </a:r>
          <a:r>
            <a:rPr lang="en-GB" dirty="0">
              <a:solidFill>
                <a:schemeClr val="tx1"/>
              </a:solidFill>
              <a:latin typeface="Arial" panose="020B0604020202020204" pitchFamily="34" charset="0"/>
              <a:cs typeface="Arial" panose="020B0604020202020204" pitchFamily="34" charset="0"/>
            </a:rPr>
            <a:t>n – We support employee creativity in delivering all our services.</a:t>
          </a:r>
          <a:endParaRPr lang="en-US" dirty="0">
            <a:solidFill>
              <a:schemeClr val="tx1"/>
            </a:solidFill>
            <a:latin typeface="Arial" panose="020B0604020202020204" pitchFamily="34" charset="0"/>
            <a:cs typeface="Arial" panose="020B0604020202020204" pitchFamily="34" charset="0"/>
          </a:endParaRPr>
        </a:p>
      </dgm:t>
    </dgm:pt>
    <dgm:pt modelId="{9CD6F949-1F68-CA47-B4CA-7EDAB15A9AF8}" type="parTrans" cxnId="{D5D7D4B3-2585-B342-9456-3E3288338A50}">
      <dgm:prSet/>
      <dgm:spPr/>
      <dgm:t>
        <a:bodyPr/>
        <a:lstStyle/>
        <a:p>
          <a:endParaRPr lang="en-US"/>
        </a:p>
      </dgm:t>
    </dgm:pt>
    <dgm:pt modelId="{D4978DCB-2A93-7B4F-81B0-85AB978F6990}" type="sibTrans" cxnId="{D5D7D4B3-2585-B342-9456-3E3288338A50}">
      <dgm:prSet/>
      <dgm:spPr/>
      <dgm:t>
        <a:bodyPr/>
        <a:lstStyle/>
        <a:p>
          <a:endParaRPr lang="en-US"/>
        </a:p>
      </dgm:t>
    </dgm:pt>
    <dgm:pt modelId="{A65E3E5E-719F-6445-8C7F-4DD69C9C0F3B}">
      <dgm:prSet>
        <dgm:style>
          <a:lnRef idx="0">
            <a:schemeClr val="accent3"/>
          </a:lnRef>
          <a:fillRef idx="3">
            <a:schemeClr val="accent3"/>
          </a:fillRef>
          <a:effectRef idx="3">
            <a:schemeClr val="accent3"/>
          </a:effectRef>
          <a:fontRef idx="minor">
            <a:schemeClr val="lt1"/>
          </a:fontRef>
        </dgm:style>
      </dgm:prSet>
      <dgm:spPr>
        <a:solidFill>
          <a:schemeClr val="bg1"/>
        </a:solidFill>
      </dgm:spPr>
      <dgm:t>
        <a:bodyPr/>
        <a:lstStyle/>
        <a:p>
          <a:r>
            <a:rPr lang="en-GB" b="1" dirty="0">
              <a:solidFill>
                <a:schemeClr val="tx1"/>
              </a:solidFill>
              <a:latin typeface="Arial" panose="020B0604020202020204" pitchFamily="34" charset="0"/>
              <a:cs typeface="Arial" panose="020B0604020202020204" pitchFamily="34" charset="0"/>
            </a:rPr>
            <a:t>Transparency</a:t>
          </a:r>
          <a:r>
            <a:rPr lang="en-GB" dirty="0">
              <a:solidFill>
                <a:schemeClr val="tx1"/>
              </a:solidFill>
              <a:latin typeface="Arial" panose="020B0604020202020204" pitchFamily="34" charset="0"/>
              <a:cs typeface="Arial" panose="020B0604020202020204" pitchFamily="34" charset="0"/>
            </a:rPr>
            <a:t> – We encourage openness in all our activities.</a:t>
          </a:r>
          <a:endParaRPr lang="en-US" dirty="0">
            <a:solidFill>
              <a:schemeClr val="tx1"/>
            </a:solidFill>
            <a:latin typeface="Arial" panose="020B0604020202020204" pitchFamily="34" charset="0"/>
            <a:cs typeface="Arial" panose="020B0604020202020204" pitchFamily="34" charset="0"/>
          </a:endParaRPr>
        </a:p>
      </dgm:t>
    </dgm:pt>
    <dgm:pt modelId="{C7D02285-DE5D-1C4C-8D07-255D8FD37835}" type="parTrans" cxnId="{A0335046-E664-DD40-ADC8-9C556DA69345}">
      <dgm:prSet/>
      <dgm:spPr/>
      <dgm:t>
        <a:bodyPr/>
        <a:lstStyle/>
        <a:p>
          <a:endParaRPr lang="en-US"/>
        </a:p>
      </dgm:t>
    </dgm:pt>
    <dgm:pt modelId="{4058792B-9D04-924A-ADD2-CE568EB6B4C3}" type="sibTrans" cxnId="{A0335046-E664-DD40-ADC8-9C556DA69345}">
      <dgm:prSet/>
      <dgm:spPr/>
      <dgm:t>
        <a:bodyPr/>
        <a:lstStyle/>
        <a:p>
          <a:endParaRPr lang="en-US"/>
        </a:p>
      </dgm:t>
    </dgm:pt>
    <dgm:pt modelId="{59E61A51-9B5E-0641-968A-AE99934ABFE4}">
      <dgm:prSet>
        <dgm:style>
          <a:lnRef idx="0">
            <a:schemeClr val="accent3"/>
          </a:lnRef>
          <a:fillRef idx="3">
            <a:schemeClr val="accent3"/>
          </a:fillRef>
          <a:effectRef idx="3">
            <a:schemeClr val="accent3"/>
          </a:effectRef>
          <a:fontRef idx="minor">
            <a:schemeClr val="lt1"/>
          </a:fontRef>
        </dgm:style>
      </dgm:prSet>
      <dgm:spPr>
        <a:solidFill>
          <a:schemeClr val="bg1"/>
        </a:solidFill>
      </dgm:spPr>
      <dgm:t>
        <a:bodyPr/>
        <a:lstStyle/>
        <a:p>
          <a:r>
            <a:rPr lang="en-GB" b="1" dirty="0">
              <a:solidFill>
                <a:schemeClr val="tx1"/>
              </a:solidFill>
              <a:latin typeface="Arial" panose="020B0604020202020204" pitchFamily="34" charset="0"/>
              <a:cs typeface="Arial" panose="020B0604020202020204" pitchFamily="34" charset="0"/>
            </a:rPr>
            <a:t>Teamwork</a:t>
          </a:r>
          <a:r>
            <a:rPr lang="en-GB" dirty="0">
              <a:solidFill>
                <a:schemeClr val="tx1"/>
              </a:solidFill>
              <a:latin typeface="Arial" panose="020B0604020202020204" pitchFamily="34" charset="0"/>
              <a:cs typeface="Arial" panose="020B0604020202020204" pitchFamily="34" charset="0"/>
            </a:rPr>
            <a:t> – We strive to create a harmonious work environment, where all employees and contributors are respected</a:t>
          </a:r>
          <a:r>
            <a:rPr lang="en-GB" dirty="0">
              <a:solidFill>
                <a:schemeClr val="bg1"/>
              </a:solidFill>
              <a:latin typeface="Arial" panose="020B0604020202020204" pitchFamily="34" charset="0"/>
              <a:cs typeface="Arial" panose="020B0604020202020204" pitchFamily="34" charset="0"/>
            </a:rPr>
            <a:t>.</a:t>
          </a:r>
          <a:endParaRPr lang="en-US" dirty="0">
            <a:solidFill>
              <a:schemeClr val="bg1"/>
            </a:solidFill>
            <a:latin typeface="Arial" panose="020B0604020202020204" pitchFamily="34" charset="0"/>
            <a:cs typeface="Arial" panose="020B0604020202020204" pitchFamily="34" charset="0"/>
          </a:endParaRPr>
        </a:p>
      </dgm:t>
    </dgm:pt>
    <dgm:pt modelId="{4D9CFCE2-CB02-4643-B414-8DD662043C88}" type="parTrans" cxnId="{95398B17-A795-4B44-B826-4C6C1B01A7A8}">
      <dgm:prSet/>
      <dgm:spPr/>
      <dgm:t>
        <a:bodyPr/>
        <a:lstStyle/>
        <a:p>
          <a:endParaRPr lang="en-US"/>
        </a:p>
      </dgm:t>
    </dgm:pt>
    <dgm:pt modelId="{8DB06EE8-8998-A345-8277-611CD18299A7}" type="sibTrans" cxnId="{95398B17-A795-4B44-B826-4C6C1B01A7A8}">
      <dgm:prSet/>
      <dgm:spPr/>
      <dgm:t>
        <a:bodyPr/>
        <a:lstStyle/>
        <a:p>
          <a:endParaRPr lang="en-US"/>
        </a:p>
      </dgm:t>
    </dgm:pt>
    <dgm:pt modelId="{B1E5B968-F447-2546-8E4E-2D7514CA5EDF}" type="pres">
      <dgm:prSet presAssocID="{2A80E0E2-9090-884B-B3EE-7B7D9F1297CC}" presName="linear" presStyleCnt="0">
        <dgm:presLayoutVars>
          <dgm:dir/>
          <dgm:animLvl val="lvl"/>
          <dgm:resizeHandles val="exact"/>
        </dgm:presLayoutVars>
      </dgm:prSet>
      <dgm:spPr/>
      <dgm:t>
        <a:bodyPr/>
        <a:lstStyle/>
        <a:p>
          <a:endParaRPr lang="en-US"/>
        </a:p>
      </dgm:t>
    </dgm:pt>
    <dgm:pt modelId="{24BD360A-CF16-B34B-BBCC-B0BE816737B5}" type="pres">
      <dgm:prSet presAssocID="{5137AF21-AB12-FA4A-B2B1-E77D07546387}" presName="parentLin" presStyleCnt="0"/>
      <dgm:spPr/>
    </dgm:pt>
    <dgm:pt modelId="{61E75866-D344-E648-912A-C6D151063F01}" type="pres">
      <dgm:prSet presAssocID="{5137AF21-AB12-FA4A-B2B1-E77D07546387}" presName="parentLeftMargin" presStyleLbl="node1" presStyleIdx="0" presStyleCnt="2"/>
      <dgm:spPr/>
      <dgm:t>
        <a:bodyPr/>
        <a:lstStyle/>
        <a:p>
          <a:endParaRPr lang="en-US"/>
        </a:p>
      </dgm:t>
    </dgm:pt>
    <dgm:pt modelId="{3D07A70B-50E0-AA44-9C9F-4B97F8E17390}" type="pres">
      <dgm:prSet presAssocID="{5137AF21-AB12-FA4A-B2B1-E77D07546387}" presName="parentText" presStyleLbl="node1" presStyleIdx="0" presStyleCnt="2" custScaleX="90896" custScaleY="112213" custLinFactNeighborX="9589" custLinFactNeighborY="-96204">
        <dgm:presLayoutVars>
          <dgm:chMax val="0"/>
          <dgm:bulletEnabled val="1"/>
        </dgm:presLayoutVars>
      </dgm:prSet>
      <dgm:spPr/>
      <dgm:t>
        <a:bodyPr/>
        <a:lstStyle/>
        <a:p>
          <a:endParaRPr lang="en-US"/>
        </a:p>
      </dgm:t>
    </dgm:pt>
    <dgm:pt modelId="{751CF9CD-E9CD-A745-82C4-9FE7CE1C4C9A}" type="pres">
      <dgm:prSet presAssocID="{5137AF21-AB12-FA4A-B2B1-E77D07546387}" presName="negativeSpace" presStyleCnt="0"/>
      <dgm:spPr/>
    </dgm:pt>
    <dgm:pt modelId="{B8D4F852-C0D1-B94A-8B3C-B8B6A9F4E015}" type="pres">
      <dgm:prSet presAssocID="{5137AF21-AB12-FA4A-B2B1-E77D07546387}" presName="childText" presStyleLbl="conFgAcc1" presStyleIdx="0" presStyleCnt="2" custScaleY="78788">
        <dgm:presLayoutVars>
          <dgm:bulletEnabled val="1"/>
        </dgm:presLayoutVars>
      </dgm:prSet>
      <dgm:spPr/>
      <dgm:t>
        <a:bodyPr/>
        <a:lstStyle/>
        <a:p>
          <a:endParaRPr lang="en-US"/>
        </a:p>
      </dgm:t>
    </dgm:pt>
    <dgm:pt modelId="{567DD4E5-9865-C943-9967-F55B55A92F5D}" type="pres">
      <dgm:prSet presAssocID="{0F9FF840-9958-974C-AED4-43151F4C13BB}" presName="spaceBetweenRectangles" presStyleCnt="0"/>
      <dgm:spPr/>
    </dgm:pt>
    <dgm:pt modelId="{5234BC9A-2EA1-E048-84DE-87ABC1CF6816}" type="pres">
      <dgm:prSet presAssocID="{7F6B456C-296B-6B4F-9828-23DE137BEC7D}" presName="parentLin" presStyleCnt="0"/>
      <dgm:spPr/>
    </dgm:pt>
    <dgm:pt modelId="{D552424B-E855-C649-94D6-7877333A8C79}" type="pres">
      <dgm:prSet presAssocID="{7F6B456C-296B-6B4F-9828-23DE137BEC7D}" presName="parentLeftMargin" presStyleLbl="node1" presStyleIdx="0" presStyleCnt="2"/>
      <dgm:spPr/>
      <dgm:t>
        <a:bodyPr/>
        <a:lstStyle/>
        <a:p>
          <a:endParaRPr lang="en-US"/>
        </a:p>
      </dgm:t>
    </dgm:pt>
    <dgm:pt modelId="{3A29E1A9-7A8A-D648-9137-3AE0981F484A}" type="pres">
      <dgm:prSet presAssocID="{7F6B456C-296B-6B4F-9828-23DE137BEC7D}" presName="parentText" presStyleLbl="node1" presStyleIdx="1" presStyleCnt="2" custScaleX="89281" custScaleY="134911" custLinFactNeighborX="-3127" custLinFactNeighborY="-73751">
        <dgm:presLayoutVars>
          <dgm:chMax val="0"/>
          <dgm:bulletEnabled val="1"/>
        </dgm:presLayoutVars>
      </dgm:prSet>
      <dgm:spPr/>
      <dgm:t>
        <a:bodyPr/>
        <a:lstStyle/>
        <a:p>
          <a:endParaRPr lang="en-US"/>
        </a:p>
      </dgm:t>
    </dgm:pt>
    <dgm:pt modelId="{C79F0E68-2EE7-CA4D-828D-534B33D2484B}" type="pres">
      <dgm:prSet presAssocID="{7F6B456C-296B-6B4F-9828-23DE137BEC7D}" presName="negativeSpace" presStyleCnt="0"/>
      <dgm:spPr/>
    </dgm:pt>
    <dgm:pt modelId="{380104C7-1534-C146-8511-A58E3A05F1E6}" type="pres">
      <dgm:prSet presAssocID="{7F6B456C-296B-6B4F-9828-23DE137BEC7D}" presName="childText" presStyleLbl="conFgAcc1" presStyleIdx="1" presStyleCnt="2" custScaleY="71679" custLinFactY="-727" custLinFactNeighborX="-938" custLinFactNeighborY="-100000">
        <dgm:presLayoutVars>
          <dgm:bulletEnabled val="1"/>
        </dgm:presLayoutVars>
      </dgm:prSet>
      <dgm:spPr/>
      <dgm:t>
        <a:bodyPr/>
        <a:lstStyle/>
        <a:p>
          <a:endParaRPr lang="en-US"/>
        </a:p>
      </dgm:t>
    </dgm:pt>
  </dgm:ptLst>
  <dgm:cxnLst>
    <dgm:cxn modelId="{4B469B83-684A-4FAD-8999-EBC372E590B6}" type="presOf" srcId="{5137AF21-AB12-FA4A-B2B1-E77D07546387}" destId="{61E75866-D344-E648-912A-C6D151063F01}" srcOrd="0" destOrd="0" presId="urn:microsoft.com/office/officeart/2005/8/layout/list1"/>
    <dgm:cxn modelId="{DD716BF9-DF96-40AA-BA45-6BA23D81E75D}" type="presOf" srcId="{22B1E4C5-2B56-0348-B8FA-D4382F6D1D29}" destId="{380104C7-1534-C146-8511-A58E3A05F1E6}" srcOrd="0" destOrd="1" presId="urn:microsoft.com/office/officeart/2005/8/layout/list1"/>
    <dgm:cxn modelId="{CC6A853B-C2DB-5040-82A9-19889A5B5149}" srcId="{2A80E0E2-9090-884B-B3EE-7B7D9F1297CC}" destId="{7F6B456C-296B-6B4F-9828-23DE137BEC7D}" srcOrd="1" destOrd="0" parTransId="{6D5A8F4E-7D12-C64F-90C1-851BEC48AD12}" sibTransId="{6D2BDF3E-FE1D-8942-8B0A-DE031978DB98}"/>
    <dgm:cxn modelId="{8E9FC7AF-B75A-441F-B1F3-320D5FAB9E61}" type="presOf" srcId="{867C338C-151B-AC47-9C29-818571D33FF3}" destId="{380104C7-1534-C146-8511-A58E3A05F1E6}" srcOrd="0" destOrd="3" presId="urn:microsoft.com/office/officeart/2005/8/layout/list1"/>
    <dgm:cxn modelId="{A0335046-E664-DD40-ADC8-9C556DA69345}" srcId="{7F6B456C-296B-6B4F-9828-23DE137BEC7D}" destId="{A65E3E5E-719F-6445-8C7F-4DD69C9C0F3B}" srcOrd="4" destOrd="0" parTransId="{C7D02285-DE5D-1C4C-8D07-255D8FD37835}" sibTransId="{4058792B-9D04-924A-ADD2-CE568EB6B4C3}"/>
    <dgm:cxn modelId="{32B0D092-C223-4DD5-8A25-FA1EAEEED554}" type="presOf" srcId="{2A80E0E2-9090-884B-B3EE-7B7D9F1297CC}" destId="{B1E5B968-F447-2546-8E4E-2D7514CA5EDF}" srcOrd="0" destOrd="0" presId="urn:microsoft.com/office/officeart/2005/8/layout/list1"/>
    <dgm:cxn modelId="{D28F6599-4052-2240-AAB7-B503130C1ADD}" srcId="{5137AF21-AB12-FA4A-B2B1-E77D07546387}" destId="{D2058E67-3B64-934A-A568-E6A5CD408258}" srcOrd="1" destOrd="0" parTransId="{34C4153D-1CD4-B54D-B10C-4BB52C008C21}" sibTransId="{763ECF44-079A-B943-9BAE-7877ACD89CA5}"/>
    <dgm:cxn modelId="{FDFD6CCD-BC0C-43FE-AB3A-8497EF45D5E9}" type="presOf" srcId="{EA1016B3-9D1E-FD43-A506-5EF8D0E73E45}" destId="{B8D4F852-C0D1-B94A-8B3C-B8B6A9F4E015}" srcOrd="0" destOrd="2" presId="urn:microsoft.com/office/officeart/2005/8/layout/list1"/>
    <dgm:cxn modelId="{D3AE7882-25D8-E94A-8B6C-FFC3A430367D}" srcId="{2A80E0E2-9090-884B-B3EE-7B7D9F1297CC}" destId="{5137AF21-AB12-FA4A-B2B1-E77D07546387}" srcOrd="0" destOrd="0" parTransId="{2805EB54-DB12-804D-9433-D256A984F589}" sibTransId="{0F9FF840-9958-974C-AED4-43151F4C13BB}"/>
    <dgm:cxn modelId="{7BF0DE1B-C11F-45EC-9BAF-03ED5BADC038}" type="presOf" srcId="{7F6B456C-296B-6B4F-9828-23DE137BEC7D}" destId="{3A29E1A9-7A8A-D648-9137-3AE0981F484A}" srcOrd="1" destOrd="0" presId="urn:microsoft.com/office/officeart/2005/8/layout/list1"/>
    <dgm:cxn modelId="{B3319472-0A48-4AEE-90E0-2D895180AE1C}" type="presOf" srcId="{D2058E67-3B64-934A-A568-E6A5CD408258}" destId="{B8D4F852-C0D1-B94A-8B3C-B8B6A9F4E015}" srcOrd="0" destOrd="1" presId="urn:microsoft.com/office/officeart/2005/8/layout/list1"/>
    <dgm:cxn modelId="{16E51FBC-DE70-4FC4-AC64-3123722DAA1B}" type="presOf" srcId="{59E61A51-9B5E-0641-968A-AE99934ABFE4}" destId="{380104C7-1534-C146-8511-A58E3A05F1E6}" srcOrd="0" destOrd="5" presId="urn:microsoft.com/office/officeart/2005/8/layout/list1"/>
    <dgm:cxn modelId="{2FA35A8D-A9E2-4346-880C-D7C99D45B620}" srcId="{7F6B456C-296B-6B4F-9828-23DE137BEC7D}" destId="{1CE910D3-F323-6C43-89CC-64A9AB2641AA}" srcOrd="0" destOrd="0" parTransId="{1A16FC80-FFE7-D44F-A36B-CA8A35BB987C}" sibTransId="{C7CE13A5-A365-2D47-83C8-1A2CA53C842F}"/>
    <dgm:cxn modelId="{C55EF4E8-1D4D-7B43-BAC0-28F38ABC9543}" srcId="{5137AF21-AB12-FA4A-B2B1-E77D07546387}" destId="{EA1016B3-9D1E-FD43-A506-5EF8D0E73E45}" srcOrd="2" destOrd="0" parTransId="{9FAFCC55-453B-A141-9880-A2318ADE0252}" sibTransId="{E7C7598A-5899-084B-BDEA-A7357F58DA33}"/>
    <dgm:cxn modelId="{7207890F-FE99-4112-A1B5-A4E7CD6566F3}" type="presOf" srcId="{5137AF21-AB12-FA4A-B2B1-E77D07546387}" destId="{3D07A70B-50E0-AA44-9C9F-4B97F8E17390}" srcOrd="1" destOrd="0" presId="urn:microsoft.com/office/officeart/2005/8/layout/list1"/>
    <dgm:cxn modelId="{F923EB67-2CA9-43F7-8AAD-77DB46EEFDA3}" type="presOf" srcId="{14EC79F5-CDF2-544A-943C-45330BB1636B}" destId="{380104C7-1534-C146-8511-A58E3A05F1E6}" srcOrd="0" destOrd="2" presId="urn:microsoft.com/office/officeart/2005/8/layout/list1"/>
    <dgm:cxn modelId="{201B978A-A8C1-7144-923A-CC78613DCF13}" srcId="{5137AF21-AB12-FA4A-B2B1-E77D07546387}" destId="{9595EFBB-B03D-7D47-A138-7532A87D0928}" srcOrd="0" destOrd="0" parTransId="{9D1DFF2F-316F-AF4D-B0BE-E4BE739DF653}" sibTransId="{F4A57000-E6BB-A947-9023-8B32EF3D1176}"/>
    <dgm:cxn modelId="{D5D7D4B3-2585-B342-9456-3E3288338A50}" srcId="{7F6B456C-296B-6B4F-9828-23DE137BEC7D}" destId="{867C338C-151B-AC47-9C29-818571D33FF3}" srcOrd="3" destOrd="0" parTransId="{9CD6F949-1F68-CA47-B4CA-7EDAB15A9AF8}" sibTransId="{D4978DCB-2A93-7B4F-81B0-85AB978F6990}"/>
    <dgm:cxn modelId="{E64F5FA4-2ECA-41FE-BE99-A2E91A2763FF}" type="presOf" srcId="{1CE910D3-F323-6C43-89CC-64A9AB2641AA}" destId="{380104C7-1534-C146-8511-A58E3A05F1E6}" srcOrd="0" destOrd="0" presId="urn:microsoft.com/office/officeart/2005/8/layout/list1"/>
    <dgm:cxn modelId="{95398B17-A795-4B44-B826-4C6C1B01A7A8}" srcId="{7F6B456C-296B-6B4F-9828-23DE137BEC7D}" destId="{59E61A51-9B5E-0641-968A-AE99934ABFE4}" srcOrd="5" destOrd="0" parTransId="{4D9CFCE2-CB02-4643-B414-8DD662043C88}" sibTransId="{8DB06EE8-8998-A345-8277-611CD18299A7}"/>
    <dgm:cxn modelId="{49E023DB-D302-42A3-A9D9-80062E2D0F86}" type="presOf" srcId="{A65E3E5E-719F-6445-8C7F-4DD69C9C0F3B}" destId="{380104C7-1534-C146-8511-A58E3A05F1E6}" srcOrd="0" destOrd="4" presId="urn:microsoft.com/office/officeart/2005/8/layout/list1"/>
    <dgm:cxn modelId="{AB1CD0CC-5455-4683-A218-D71025D5B8C3}" type="presOf" srcId="{7F6B456C-296B-6B4F-9828-23DE137BEC7D}" destId="{D552424B-E855-C649-94D6-7877333A8C79}" srcOrd="0" destOrd="0" presId="urn:microsoft.com/office/officeart/2005/8/layout/list1"/>
    <dgm:cxn modelId="{C52C0D12-60D7-4208-89B7-CC7BAB282CC1}" type="presOf" srcId="{9595EFBB-B03D-7D47-A138-7532A87D0928}" destId="{B8D4F852-C0D1-B94A-8B3C-B8B6A9F4E015}" srcOrd="0" destOrd="0" presId="urn:microsoft.com/office/officeart/2005/8/layout/list1"/>
    <dgm:cxn modelId="{448AA752-7ADD-384C-8574-B14FF920DD5E}" srcId="{7F6B456C-296B-6B4F-9828-23DE137BEC7D}" destId="{14EC79F5-CDF2-544A-943C-45330BB1636B}" srcOrd="2" destOrd="0" parTransId="{C32A79CE-1640-754E-90D6-A0C68D99EE0F}" sibTransId="{BB2F41A3-9FD8-DF49-ADA4-437CAB643C91}"/>
    <dgm:cxn modelId="{E05C3C13-944F-C149-AE2C-2C43E5B12AD4}" srcId="{7F6B456C-296B-6B4F-9828-23DE137BEC7D}" destId="{22B1E4C5-2B56-0348-B8FA-D4382F6D1D29}" srcOrd="1" destOrd="0" parTransId="{C2389B97-942E-A94B-B66A-F6EBDA866081}" sibTransId="{131E0B2B-EF82-AA4C-8DA7-4F1C1257ACAB}"/>
    <dgm:cxn modelId="{A6CCC998-E8B4-4031-99C2-5A07F060760F}" type="presParOf" srcId="{B1E5B968-F447-2546-8E4E-2D7514CA5EDF}" destId="{24BD360A-CF16-B34B-BBCC-B0BE816737B5}" srcOrd="0" destOrd="0" presId="urn:microsoft.com/office/officeart/2005/8/layout/list1"/>
    <dgm:cxn modelId="{3064BAAC-DB08-4A6D-99DF-D41F8E4E0235}" type="presParOf" srcId="{24BD360A-CF16-B34B-BBCC-B0BE816737B5}" destId="{61E75866-D344-E648-912A-C6D151063F01}" srcOrd="0" destOrd="0" presId="urn:microsoft.com/office/officeart/2005/8/layout/list1"/>
    <dgm:cxn modelId="{CB8CE316-9E46-4FE4-BA84-BA320F901FF8}" type="presParOf" srcId="{24BD360A-CF16-B34B-BBCC-B0BE816737B5}" destId="{3D07A70B-50E0-AA44-9C9F-4B97F8E17390}" srcOrd="1" destOrd="0" presId="urn:microsoft.com/office/officeart/2005/8/layout/list1"/>
    <dgm:cxn modelId="{9E326A43-8176-4EA4-983F-A0594E7F9EC3}" type="presParOf" srcId="{B1E5B968-F447-2546-8E4E-2D7514CA5EDF}" destId="{751CF9CD-E9CD-A745-82C4-9FE7CE1C4C9A}" srcOrd="1" destOrd="0" presId="urn:microsoft.com/office/officeart/2005/8/layout/list1"/>
    <dgm:cxn modelId="{A72BE110-1468-4811-8DB5-D86F73BE153A}" type="presParOf" srcId="{B1E5B968-F447-2546-8E4E-2D7514CA5EDF}" destId="{B8D4F852-C0D1-B94A-8B3C-B8B6A9F4E015}" srcOrd="2" destOrd="0" presId="urn:microsoft.com/office/officeart/2005/8/layout/list1"/>
    <dgm:cxn modelId="{F3C4190C-557A-4064-BC6A-5869F08BD33B}" type="presParOf" srcId="{B1E5B968-F447-2546-8E4E-2D7514CA5EDF}" destId="{567DD4E5-9865-C943-9967-F55B55A92F5D}" srcOrd="3" destOrd="0" presId="urn:microsoft.com/office/officeart/2005/8/layout/list1"/>
    <dgm:cxn modelId="{5878EAE9-5BF5-43F4-838F-1D7A07CA951A}" type="presParOf" srcId="{B1E5B968-F447-2546-8E4E-2D7514CA5EDF}" destId="{5234BC9A-2EA1-E048-84DE-87ABC1CF6816}" srcOrd="4" destOrd="0" presId="urn:microsoft.com/office/officeart/2005/8/layout/list1"/>
    <dgm:cxn modelId="{A0608B65-C980-4C70-A142-46CFBDF861EA}" type="presParOf" srcId="{5234BC9A-2EA1-E048-84DE-87ABC1CF6816}" destId="{D552424B-E855-C649-94D6-7877333A8C79}" srcOrd="0" destOrd="0" presId="urn:microsoft.com/office/officeart/2005/8/layout/list1"/>
    <dgm:cxn modelId="{FBDF9704-69AA-4030-A07A-EFB66A05BB1E}" type="presParOf" srcId="{5234BC9A-2EA1-E048-84DE-87ABC1CF6816}" destId="{3A29E1A9-7A8A-D648-9137-3AE0981F484A}" srcOrd="1" destOrd="0" presId="urn:microsoft.com/office/officeart/2005/8/layout/list1"/>
    <dgm:cxn modelId="{02E92235-6730-41D3-92BE-21D027EE0A47}" type="presParOf" srcId="{B1E5B968-F447-2546-8E4E-2D7514CA5EDF}" destId="{C79F0E68-2EE7-CA4D-828D-534B33D2484B}" srcOrd="5" destOrd="0" presId="urn:microsoft.com/office/officeart/2005/8/layout/list1"/>
    <dgm:cxn modelId="{23272CF8-4FD1-4A65-8B89-39EC287A9270}" type="presParOf" srcId="{B1E5B968-F447-2546-8E4E-2D7514CA5EDF}" destId="{380104C7-1534-C146-8511-A58E3A05F1E6}" srcOrd="6" destOrd="0" presId="urn:microsoft.com/office/officeart/2005/8/layout/list1"/>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975C93-DD1E-42CD-AB80-6305B09E12AD}"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A5C9B5D0-C15F-4A85-8E95-B67B75F6554C}">
      <dgm:prSet phldrT="[Text]" custT="1"/>
      <dgm:spPr>
        <a:solidFill>
          <a:schemeClr val="accent1">
            <a:lumMod val="50000"/>
          </a:schemeClr>
        </a:solidFill>
      </dgm:spPr>
      <dgm:t>
        <a:bodyPr/>
        <a:lstStyle/>
        <a:p>
          <a:r>
            <a:rPr lang="en-US" sz="1200" dirty="0">
              <a:latin typeface="Arial" panose="020B0604020202020204" pitchFamily="34" charset="0"/>
              <a:cs typeface="Arial" panose="020B0604020202020204" pitchFamily="34" charset="0"/>
            </a:rPr>
            <a:t>Collaborations</a:t>
          </a:r>
        </a:p>
      </dgm:t>
    </dgm:pt>
    <dgm:pt modelId="{1E05461B-3C33-45B0-B39F-1DF566D03842}" type="parTrans" cxnId="{12CEC111-B62E-4470-B89D-AA9D7B54285F}">
      <dgm:prSet/>
      <dgm:spPr/>
      <dgm:t>
        <a:bodyPr/>
        <a:lstStyle/>
        <a:p>
          <a:endParaRPr lang="en-US"/>
        </a:p>
      </dgm:t>
    </dgm:pt>
    <dgm:pt modelId="{D9528399-0492-4B07-B3CA-3FB6620192C8}" type="sibTrans" cxnId="{12CEC111-B62E-4470-B89D-AA9D7B54285F}">
      <dgm:prSet/>
      <dgm:spPr/>
      <dgm:t>
        <a:bodyPr/>
        <a:lstStyle/>
        <a:p>
          <a:endParaRPr lang="en-US"/>
        </a:p>
      </dgm:t>
    </dgm:pt>
    <dgm:pt modelId="{01F70303-789A-4938-A1C2-ECDA5738FAE9}">
      <dgm:prSet phldrT="[Text]" custT="1"/>
      <dgm:spPr>
        <a:solidFill>
          <a:schemeClr val="bg2">
            <a:lumMod val="20000"/>
            <a:lumOff val="80000"/>
            <a:alpha val="90000"/>
          </a:schemeClr>
        </a:solidFill>
      </dgm:spPr>
      <dgm:t>
        <a:bodyPr/>
        <a:lstStyle/>
        <a:p>
          <a:r>
            <a:rPr lang="en-US" sz="1200" dirty="0">
              <a:latin typeface="Arial" panose="020B0604020202020204" pitchFamily="34" charset="0"/>
              <a:cs typeface="Arial" panose="020B0604020202020204" pitchFamily="34" charset="0"/>
            </a:rPr>
            <a:t>Collaborate with BBI on new Infrastructure rollout</a:t>
          </a:r>
        </a:p>
      </dgm:t>
    </dgm:pt>
    <dgm:pt modelId="{668CAE1D-7511-4F20-8ADE-578B7B899EF2}" type="parTrans" cxnId="{90FAF038-9737-4343-9BD5-893BB018CE53}">
      <dgm:prSet/>
      <dgm:spPr/>
      <dgm:t>
        <a:bodyPr/>
        <a:lstStyle/>
        <a:p>
          <a:endParaRPr lang="en-US"/>
        </a:p>
      </dgm:t>
    </dgm:pt>
    <dgm:pt modelId="{179AFFDD-D1E3-43E8-AFA9-31EE140899D6}" type="sibTrans" cxnId="{90FAF038-9737-4343-9BD5-893BB018CE53}">
      <dgm:prSet/>
      <dgm:spPr/>
      <dgm:t>
        <a:bodyPr/>
        <a:lstStyle/>
        <a:p>
          <a:endParaRPr lang="en-US"/>
        </a:p>
      </dgm:t>
    </dgm:pt>
    <dgm:pt modelId="{7292C08D-51B9-44CB-B107-0262A3D046FB}">
      <dgm:prSet phldrT="[Text]" custT="1"/>
      <dgm:spPr>
        <a:solidFill>
          <a:schemeClr val="bg2">
            <a:lumMod val="20000"/>
            <a:lumOff val="80000"/>
            <a:alpha val="90000"/>
          </a:schemeClr>
        </a:solidFill>
      </dgm:spPr>
      <dgm:t>
        <a:bodyPr/>
        <a:lstStyle/>
        <a:p>
          <a:r>
            <a:rPr lang="en-US" sz="1200" dirty="0">
              <a:latin typeface="Arial" panose="020B0604020202020204" pitchFamily="34" charset="0"/>
              <a:cs typeface="Arial" panose="020B0604020202020204" pitchFamily="34" charset="0"/>
            </a:rPr>
            <a:t>Explore possibility of utilizing BBI NOC monitoring system</a:t>
          </a:r>
        </a:p>
      </dgm:t>
    </dgm:pt>
    <dgm:pt modelId="{50C12F4B-24C8-48E4-B7F6-4DEA9F85BA4D}" type="parTrans" cxnId="{F506071E-591A-43BC-9D79-10E8CD35F1F8}">
      <dgm:prSet/>
      <dgm:spPr/>
      <dgm:t>
        <a:bodyPr/>
        <a:lstStyle/>
        <a:p>
          <a:endParaRPr lang="en-US"/>
        </a:p>
      </dgm:t>
    </dgm:pt>
    <dgm:pt modelId="{93D1C900-EF4D-44E0-8243-CB1B9DB24EB9}" type="sibTrans" cxnId="{F506071E-591A-43BC-9D79-10E8CD35F1F8}">
      <dgm:prSet/>
      <dgm:spPr/>
      <dgm:t>
        <a:bodyPr/>
        <a:lstStyle/>
        <a:p>
          <a:endParaRPr lang="en-US"/>
        </a:p>
      </dgm:t>
    </dgm:pt>
    <dgm:pt modelId="{004D105D-0B2A-436E-A762-EFC1968F5574}">
      <dgm:prSet phldrT="[Text]" custT="1"/>
      <dgm:spPr>
        <a:solidFill>
          <a:schemeClr val="accent4">
            <a:lumMod val="65000"/>
            <a:lumOff val="35000"/>
          </a:schemeClr>
        </a:solidFill>
      </dgm:spPr>
      <dgm:t>
        <a:bodyPr/>
        <a:lstStyle/>
        <a:p>
          <a:r>
            <a:rPr lang="en-US" sz="1200" dirty="0">
              <a:latin typeface="Arial" panose="020B0604020202020204" pitchFamily="34" charset="0"/>
              <a:cs typeface="Arial" panose="020B0604020202020204" pitchFamily="34" charset="0"/>
            </a:rPr>
            <a:t>Proposal new broadband remodel</a:t>
          </a:r>
        </a:p>
      </dgm:t>
    </dgm:pt>
    <dgm:pt modelId="{0CF5C376-5334-44F3-983D-52B0AF85ACEC}" type="parTrans" cxnId="{93910AEF-1312-4AEF-B998-6CC70D34E291}">
      <dgm:prSet/>
      <dgm:spPr/>
      <dgm:t>
        <a:bodyPr/>
        <a:lstStyle/>
        <a:p>
          <a:endParaRPr lang="en-US"/>
        </a:p>
      </dgm:t>
    </dgm:pt>
    <dgm:pt modelId="{A4A47A6C-C7DA-47D6-83E5-4CE55F32ABC6}" type="sibTrans" cxnId="{93910AEF-1312-4AEF-B998-6CC70D34E291}">
      <dgm:prSet/>
      <dgm:spPr/>
      <dgm:t>
        <a:bodyPr/>
        <a:lstStyle/>
        <a:p>
          <a:endParaRPr lang="en-US"/>
        </a:p>
      </dgm:t>
    </dgm:pt>
    <dgm:pt modelId="{35748543-297B-4BF0-AB48-DFBAB0C9C3AE}">
      <dgm:prSet phldrT="[Text]" custT="1"/>
      <dgm:spPr>
        <a:solidFill>
          <a:schemeClr val="bg2">
            <a:lumMod val="20000"/>
            <a:lumOff val="80000"/>
            <a:alpha val="90000"/>
          </a:schemeClr>
        </a:solidFill>
      </dgm:spPr>
      <dgm:t>
        <a:bodyPr/>
        <a:lstStyle/>
        <a:p>
          <a:r>
            <a:rPr lang="en-US" sz="1200" dirty="0">
              <a:latin typeface="Arial" panose="020B0604020202020204" pitchFamily="34" charset="0"/>
              <a:cs typeface="Arial" panose="020B0604020202020204" pitchFamily="34" charset="0"/>
            </a:rPr>
            <a:t>Key to the new broadband model is the USAASA/BBI collaboration</a:t>
          </a:r>
        </a:p>
      </dgm:t>
    </dgm:pt>
    <dgm:pt modelId="{22456FB9-5B80-42D3-9A64-233040C2A6C2}" type="parTrans" cxnId="{80111892-F3BA-435B-9EE4-74415E155796}">
      <dgm:prSet/>
      <dgm:spPr/>
      <dgm:t>
        <a:bodyPr/>
        <a:lstStyle/>
        <a:p>
          <a:endParaRPr lang="en-US"/>
        </a:p>
      </dgm:t>
    </dgm:pt>
    <dgm:pt modelId="{95020937-3AAC-440A-9E54-A791DB112E6C}" type="sibTrans" cxnId="{80111892-F3BA-435B-9EE4-74415E155796}">
      <dgm:prSet/>
      <dgm:spPr/>
      <dgm:t>
        <a:bodyPr/>
        <a:lstStyle/>
        <a:p>
          <a:endParaRPr lang="en-US"/>
        </a:p>
      </dgm:t>
    </dgm:pt>
    <dgm:pt modelId="{BC7F5E27-F7E2-4E7A-9285-1ACBA017CA53}">
      <dgm:prSet phldrT="[Text]" custT="1"/>
      <dgm:spPr>
        <a:solidFill>
          <a:schemeClr val="bg2">
            <a:lumMod val="20000"/>
            <a:lumOff val="80000"/>
            <a:alpha val="90000"/>
          </a:schemeClr>
        </a:solidFill>
      </dgm:spPr>
      <dgm:t>
        <a:bodyPr/>
        <a:lstStyle/>
        <a:p>
          <a:r>
            <a:rPr lang="en-US" sz="1200" dirty="0">
              <a:latin typeface="Arial" panose="020B0604020202020204" pitchFamily="34" charset="0"/>
              <a:cs typeface="Arial" panose="020B0604020202020204" pitchFamily="34" charset="0"/>
            </a:rPr>
            <a:t>One of the key aspects is to enable longer contracting terms</a:t>
          </a:r>
        </a:p>
      </dgm:t>
    </dgm:pt>
    <dgm:pt modelId="{392CFD24-F508-4231-A0AE-3A3F0C8F2558}" type="parTrans" cxnId="{8D1EFBEA-3145-4899-9C36-CC55318BB8CA}">
      <dgm:prSet/>
      <dgm:spPr/>
      <dgm:t>
        <a:bodyPr/>
        <a:lstStyle/>
        <a:p>
          <a:endParaRPr lang="en-US"/>
        </a:p>
      </dgm:t>
    </dgm:pt>
    <dgm:pt modelId="{4DC51B9F-99DF-4BA8-82F8-C636E6218298}" type="sibTrans" cxnId="{8D1EFBEA-3145-4899-9C36-CC55318BB8CA}">
      <dgm:prSet/>
      <dgm:spPr/>
      <dgm:t>
        <a:bodyPr/>
        <a:lstStyle/>
        <a:p>
          <a:endParaRPr lang="en-US"/>
        </a:p>
      </dgm:t>
    </dgm:pt>
    <dgm:pt modelId="{D3757F59-95CC-45E9-9452-D6507D71C7B7}">
      <dgm:prSet phldrT="[Text]" custT="1"/>
      <dgm:spPr>
        <a:solidFill>
          <a:schemeClr val="accent5">
            <a:lumMod val="25000"/>
          </a:schemeClr>
        </a:solidFill>
      </dgm:spPr>
      <dgm:t>
        <a:bodyPr/>
        <a:lstStyle/>
        <a:p>
          <a:r>
            <a:rPr lang="en-US" sz="1200" dirty="0">
              <a:latin typeface="Arial" panose="020B0604020202020204" pitchFamily="34" charset="0"/>
              <a:cs typeface="Arial" panose="020B0604020202020204" pitchFamily="34" charset="0"/>
            </a:rPr>
            <a:t>Technology focus </a:t>
          </a:r>
        </a:p>
      </dgm:t>
    </dgm:pt>
    <dgm:pt modelId="{9C8375B4-53B4-4B8F-8781-1DAF0F74EDC1}" type="parTrans" cxnId="{0703F0E6-6A9F-4725-BA8C-7A495553B6AD}">
      <dgm:prSet/>
      <dgm:spPr/>
      <dgm:t>
        <a:bodyPr/>
        <a:lstStyle/>
        <a:p>
          <a:endParaRPr lang="en-US"/>
        </a:p>
      </dgm:t>
    </dgm:pt>
    <dgm:pt modelId="{4A1B8DDD-6150-473B-B305-018141F735B3}" type="sibTrans" cxnId="{0703F0E6-6A9F-4725-BA8C-7A495553B6AD}">
      <dgm:prSet/>
      <dgm:spPr/>
      <dgm:t>
        <a:bodyPr/>
        <a:lstStyle/>
        <a:p>
          <a:endParaRPr lang="en-US"/>
        </a:p>
      </dgm:t>
    </dgm:pt>
    <dgm:pt modelId="{123876EA-CC34-427D-895F-6080FAC97C0B}">
      <dgm:prSet phldrT="[Text]" custT="1"/>
      <dgm:spPr>
        <a:solidFill>
          <a:schemeClr val="bg2">
            <a:lumMod val="20000"/>
            <a:lumOff val="80000"/>
            <a:alpha val="90000"/>
          </a:schemeClr>
        </a:solidFill>
      </dgm:spPr>
      <dgm:t>
        <a:bodyPr/>
        <a:lstStyle/>
        <a:p>
          <a:r>
            <a:rPr lang="en-US" sz="1200" dirty="0">
              <a:latin typeface="Arial" panose="020B0604020202020204" pitchFamily="34" charset="0"/>
              <a:cs typeface="Arial" panose="020B0604020202020204" pitchFamily="34" charset="0"/>
            </a:rPr>
            <a:t>Infrastructure deployed should be future enabled.</a:t>
          </a:r>
        </a:p>
      </dgm:t>
    </dgm:pt>
    <dgm:pt modelId="{493B67B8-897C-4333-826E-67BEA6B912D9}" type="parTrans" cxnId="{F48F551D-28E9-410D-972F-92115B039614}">
      <dgm:prSet/>
      <dgm:spPr/>
      <dgm:t>
        <a:bodyPr/>
        <a:lstStyle/>
        <a:p>
          <a:endParaRPr lang="en-US"/>
        </a:p>
      </dgm:t>
    </dgm:pt>
    <dgm:pt modelId="{46A2D3B2-E05F-4ACE-9174-1F468C3E32EE}" type="sibTrans" cxnId="{F48F551D-28E9-410D-972F-92115B039614}">
      <dgm:prSet/>
      <dgm:spPr/>
      <dgm:t>
        <a:bodyPr/>
        <a:lstStyle/>
        <a:p>
          <a:endParaRPr lang="en-US"/>
        </a:p>
      </dgm:t>
    </dgm:pt>
    <dgm:pt modelId="{B998F060-5E05-4D44-A88F-78CA353ECFAB}">
      <dgm:prSet phldrT="[Text]" custT="1"/>
      <dgm:spPr>
        <a:solidFill>
          <a:schemeClr val="bg2">
            <a:lumMod val="20000"/>
            <a:lumOff val="80000"/>
            <a:alpha val="90000"/>
          </a:schemeClr>
        </a:solidFill>
      </dgm:spPr>
      <dgm:t>
        <a:bodyPr/>
        <a:lstStyle/>
        <a:p>
          <a:r>
            <a:rPr lang="en-US" sz="1200" dirty="0">
              <a:latin typeface="Arial" panose="020B0604020202020204" pitchFamily="34" charset="0"/>
              <a:cs typeface="Arial" panose="020B0604020202020204" pitchFamily="34" charset="0"/>
            </a:rPr>
            <a:t>To be inline with local &amp; international  standards</a:t>
          </a:r>
        </a:p>
      </dgm:t>
    </dgm:pt>
    <dgm:pt modelId="{CAC02BC7-6B74-4948-AFB3-63F2EFFB0973}" type="parTrans" cxnId="{C33FAA13-0D28-42C7-B728-ACBD75A1786B}">
      <dgm:prSet/>
      <dgm:spPr/>
      <dgm:t>
        <a:bodyPr/>
        <a:lstStyle/>
        <a:p>
          <a:endParaRPr lang="en-US"/>
        </a:p>
      </dgm:t>
    </dgm:pt>
    <dgm:pt modelId="{127A99A7-5F9E-4701-9414-4053B117D6C1}" type="sibTrans" cxnId="{C33FAA13-0D28-42C7-B728-ACBD75A1786B}">
      <dgm:prSet/>
      <dgm:spPr/>
      <dgm:t>
        <a:bodyPr/>
        <a:lstStyle/>
        <a:p>
          <a:endParaRPr lang="en-US"/>
        </a:p>
      </dgm:t>
    </dgm:pt>
    <dgm:pt modelId="{DD969945-8A3B-4E6C-887A-BDD29406E325}">
      <dgm:prSet phldrT="[Text]" custT="1"/>
      <dgm:spPr>
        <a:solidFill>
          <a:schemeClr val="bg2">
            <a:lumMod val="20000"/>
            <a:lumOff val="80000"/>
            <a:alpha val="90000"/>
          </a:schemeClr>
        </a:solidFill>
      </dgm:spPr>
      <dgm:t>
        <a:bodyPr/>
        <a:lstStyle/>
        <a:p>
          <a:r>
            <a:rPr lang="en-US" sz="1200" dirty="0">
              <a:latin typeface="Arial" panose="020B0604020202020204" pitchFamily="34" charset="0"/>
              <a:cs typeface="Arial" panose="020B0604020202020204" pitchFamily="34" charset="0"/>
            </a:rPr>
            <a:t>Certain aspects dependent on National Treasury </a:t>
          </a:r>
        </a:p>
      </dgm:t>
    </dgm:pt>
    <dgm:pt modelId="{36B7048C-10C0-41D2-90AC-781CD287B23D}" type="parTrans" cxnId="{0F3400A0-FE34-41BA-8866-AC266E177F57}">
      <dgm:prSet/>
      <dgm:spPr/>
      <dgm:t>
        <a:bodyPr/>
        <a:lstStyle/>
        <a:p>
          <a:endParaRPr lang="en-US"/>
        </a:p>
      </dgm:t>
    </dgm:pt>
    <dgm:pt modelId="{71E2DCD5-1953-4526-815F-87A93CA23612}" type="sibTrans" cxnId="{0F3400A0-FE34-41BA-8866-AC266E177F57}">
      <dgm:prSet/>
      <dgm:spPr/>
      <dgm:t>
        <a:bodyPr/>
        <a:lstStyle/>
        <a:p>
          <a:endParaRPr lang="en-US"/>
        </a:p>
      </dgm:t>
    </dgm:pt>
    <dgm:pt modelId="{C555433D-96C1-407A-A5D8-9193A63F8AA9}">
      <dgm:prSet phldrT="[Text]" custT="1"/>
      <dgm:spPr>
        <a:solidFill>
          <a:schemeClr val="bg2">
            <a:lumMod val="20000"/>
            <a:lumOff val="80000"/>
            <a:alpha val="90000"/>
          </a:schemeClr>
        </a:solidFill>
      </dgm:spPr>
      <dgm:t>
        <a:bodyPr/>
        <a:lstStyle/>
        <a:p>
          <a:r>
            <a:rPr lang="en-US" sz="1200" dirty="0">
              <a:latin typeface="Arial" panose="020B0604020202020204" pitchFamily="34" charset="0"/>
              <a:cs typeface="Arial" panose="020B0604020202020204" pitchFamily="34" charset="0"/>
            </a:rPr>
            <a:t>Look at the issue of network ownership – Revisit the ECA </a:t>
          </a:r>
        </a:p>
      </dgm:t>
    </dgm:pt>
    <dgm:pt modelId="{F2E00EF2-7CE4-4212-B719-9B7E9C34259A}" type="parTrans" cxnId="{8DC9BDA0-F91C-4CAD-8118-9BD027C98157}">
      <dgm:prSet/>
      <dgm:spPr/>
      <dgm:t>
        <a:bodyPr/>
        <a:lstStyle/>
        <a:p>
          <a:endParaRPr lang="en-US"/>
        </a:p>
      </dgm:t>
    </dgm:pt>
    <dgm:pt modelId="{0489EC7E-A215-4888-92C7-8BD049576374}" type="sibTrans" cxnId="{8DC9BDA0-F91C-4CAD-8118-9BD027C98157}">
      <dgm:prSet/>
      <dgm:spPr/>
      <dgm:t>
        <a:bodyPr/>
        <a:lstStyle/>
        <a:p>
          <a:endParaRPr lang="en-US"/>
        </a:p>
      </dgm:t>
    </dgm:pt>
    <dgm:pt modelId="{0FE250C8-B4DA-4A5D-AF48-A68EE16BE6B1}">
      <dgm:prSet phldrT="[Text]" custT="1"/>
      <dgm:spPr>
        <a:solidFill>
          <a:schemeClr val="bg2">
            <a:lumMod val="20000"/>
            <a:lumOff val="80000"/>
            <a:alpha val="90000"/>
          </a:schemeClr>
        </a:solidFill>
      </dgm:spPr>
      <dgm:t>
        <a:bodyPr/>
        <a:lstStyle/>
        <a:p>
          <a:r>
            <a:rPr lang="en-US" sz="1200" dirty="0">
              <a:latin typeface="Arial" panose="020B0604020202020204" pitchFamily="34" charset="0"/>
              <a:cs typeface="Arial" panose="020B0604020202020204" pitchFamily="34" charset="0"/>
            </a:rPr>
            <a:t>4IR benefits for rural communities</a:t>
          </a:r>
        </a:p>
      </dgm:t>
    </dgm:pt>
    <dgm:pt modelId="{69A17E9F-888B-4F93-B1AB-CE9A77CEC0E4}" type="parTrans" cxnId="{F2437D8B-18A2-496B-9D1A-8D7E0999240A}">
      <dgm:prSet/>
      <dgm:spPr/>
      <dgm:t>
        <a:bodyPr/>
        <a:lstStyle/>
        <a:p>
          <a:endParaRPr lang="en-US"/>
        </a:p>
      </dgm:t>
    </dgm:pt>
    <dgm:pt modelId="{A8EAE29B-66C6-435B-9863-5EE2AB552DE1}" type="sibTrans" cxnId="{F2437D8B-18A2-496B-9D1A-8D7E0999240A}">
      <dgm:prSet/>
      <dgm:spPr/>
      <dgm:t>
        <a:bodyPr/>
        <a:lstStyle/>
        <a:p>
          <a:endParaRPr lang="en-US"/>
        </a:p>
      </dgm:t>
    </dgm:pt>
    <dgm:pt modelId="{BAE0B08E-6408-446C-937F-FD53F8534757}" type="pres">
      <dgm:prSet presAssocID="{8A975C93-DD1E-42CD-AB80-6305B09E12AD}" presName="linearFlow" presStyleCnt="0">
        <dgm:presLayoutVars>
          <dgm:dir/>
          <dgm:animLvl val="lvl"/>
          <dgm:resizeHandles val="exact"/>
        </dgm:presLayoutVars>
      </dgm:prSet>
      <dgm:spPr/>
      <dgm:t>
        <a:bodyPr/>
        <a:lstStyle/>
        <a:p>
          <a:endParaRPr lang="en-US"/>
        </a:p>
      </dgm:t>
    </dgm:pt>
    <dgm:pt modelId="{AC5E9F13-52C2-4BBA-90FA-566058D75D7B}" type="pres">
      <dgm:prSet presAssocID="{A5C9B5D0-C15F-4A85-8E95-B67B75F6554C}" presName="composite" presStyleCnt="0"/>
      <dgm:spPr/>
    </dgm:pt>
    <dgm:pt modelId="{7001BD10-E724-4B10-8562-24314B4A19AE}" type="pres">
      <dgm:prSet presAssocID="{A5C9B5D0-C15F-4A85-8E95-B67B75F6554C}" presName="parentText" presStyleLbl="alignNode1" presStyleIdx="0" presStyleCnt="3">
        <dgm:presLayoutVars>
          <dgm:chMax val="1"/>
          <dgm:bulletEnabled val="1"/>
        </dgm:presLayoutVars>
      </dgm:prSet>
      <dgm:spPr/>
      <dgm:t>
        <a:bodyPr/>
        <a:lstStyle/>
        <a:p>
          <a:endParaRPr lang="en-US"/>
        </a:p>
      </dgm:t>
    </dgm:pt>
    <dgm:pt modelId="{829B5017-9A9E-46FB-BCB8-FAEF1354FA89}" type="pres">
      <dgm:prSet presAssocID="{A5C9B5D0-C15F-4A85-8E95-B67B75F6554C}" presName="descendantText" presStyleLbl="alignAcc1" presStyleIdx="0" presStyleCnt="3">
        <dgm:presLayoutVars>
          <dgm:bulletEnabled val="1"/>
        </dgm:presLayoutVars>
      </dgm:prSet>
      <dgm:spPr/>
      <dgm:t>
        <a:bodyPr/>
        <a:lstStyle/>
        <a:p>
          <a:endParaRPr lang="en-US"/>
        </a:p>
      </dgm:t>
    </dgm:pt>
    <dgm:pt modelId="{B2825A33-66D4-4938-88FC-600F36821EE9}" type="pres">
      <dgm:prSet presAssocID="{D9528399-0492-4B07-B3CA-3FB6620192C8}" presName="sp" presStyleCnt="0"/>
      <dgm:spPr/>
    </dgm:pt>
    <dgm:pt modelId="{8DAF2489-A51C-4489-B5A6-9DF2ABB36EE9}" type="pres">
      <dgm:prSet presAssocID="{004D105D-0B2A-436E-A762-EFC1968F5574}" presName="composite" presStyleCnt="0"/>
      <dgm:spPr/>
    </dgm:pt>
    <dgm:pt modelId="{9EED7E1B-4508-48FF-A546-2913FB5BBD52}" type="pres">
      <dgm:prSet presAssocID="{004D105D-0B2A-436E-A762-EFC1968F5574}" presName="parentText" presStyleLbl="alignNode1" presStyleIdx="1" presStyleCnt="3">
        <dgm:presLayoutVars>
          <dgm:chMax val="1"/>
          <dgm:bulletEnabled val="1"/>
        </dgm:presLayoutVars>
      </dgm:prSet>
      <dgm:spPr/>
      <dgm:t>
        <a:bodyPr/>
        <a:lstStyle/>
        <a:p>
          <a:endParaRPr lang="en-US"/>
        </a:p>
      </dgm:t>
    </dgm:pt>
    <dgm:pt modelId="{6F034043-A814-4962-97A0-E56D513D8CE5}" type="pres">
      <dgm:prSet presAssocID="{004D105D-0B2A-436E-A762-EFC1968F5574}" presName="descendantText" presStyleLbl="alignAcc1" presStyleIdx="1" presStyleCnt="3">
        <dgm:presLayoutVars>
          <dgm:bulletEnabled val="1"/>
        </dgm:presLayoutVars>
      </dgm:prSet>
      <dgm:spPr/>
      <dgm:t>
        <a:bodyPr/>
        <a:lstStyle/>
        <a:p>
          <a:endParaRPr lang="en-US"/>
        </a:p>
      </dgm:t>
    </dgm:pt>
    <dgm:pt modelId="{D27B1BF1-5687-4A3B-ABF1-67F16A52F51A}" type="pres">
      <dgm:prSet presAssocID="{A4A47A6C-C7DA-47D6-83E5-4CE55F32ABC6}" presName="sp" presStyleCnt="0"/>
      <dgm:spPr/>
    </dgm:pt>
    <dgm:pt modelId="{79A5C488-C040-4748-8812-0CBE6FD4B57F}" type="pres">
      <dgm:prSet presAssocID="{D3757F59-95CC-45E9-9452-D6507D71C7B7}" presName="composite" presStyleCnt="0"/>
      <dgm:spPr/>
    </dgm:pt>
    <dgm:pt modelId="{BC76DBE7-C18A-497A-98A8-A9DDA1237813}" type="pres">
      <dgm:prSet presAssocID="{D3757F59-95CC-45E9-9452-D6507D71C7B7}" presName="parentText" presStyleLbl="alignNode1" presStyleIdx="2" presStyleCnt="3">
        <dgm:presLayoutVars>
          <dgm:chMax val="1"/>
          <dgm:bulletEnabled val="1"/>
        </dgm:presLayoutVars>
      </dgm:prSet>
      <dgm:spPr/>
      <dgm:t>
        <a:bodyPr/>
        <a:lstStyle/>
        <a:p>
          <a:endParaRPr lang="en-US"/>
        </a:p>
      </dgm:t>
    </dgm:pt>
    <dgm:pt modelId="{D75E080F-B753-4D4F-85D6-9F359FCACB65}" type="pres">
      <dgm:prSet presAssocID="{D3757F59-95CC-45E9-9452-D6507D71C7B7}" presName="descendantText" presStyleLbl="alignAcc1" presStyleIdx="2" presStyleCnt="3">
        <dgm:presLayoutVars>
          <dgm:bulletEnabled val="1"/>
        </dgm:presLayoutVars>
      </dgm:prSet>
      <dgm:spPr/>
      <dgm:t>
        <a:bodyPr/>
        <a:lstStyle/>
        <a:p>
          <a:endParaRPr lang="en-US"/>
        </a:p>
      </dgm:t>
    </dgm:pt>
  </dgm:ptLst>
  <dgm:cxnLst>
    <dgm:cxn modelId="{8D1EFBEA-3145-4899-9C36-CC55318BB8CA}" srcId="{004D105D-0B2A-436E-A762-EFC1968F5574}" destId="{BC7F5E27-F7E2-4E7A-9285-1ACBA017CA53}" srcOrd="1" destOrd="0" parTransId="{392CFD24-F508-4231-A0AE-3A3F0C8F2558}" sibTransId="{4DC51B9F-99DF-4BA8-82F8-C636E6218298}"/>
    <dgm:cxn modelId="{00F1358C-2223-4EE8-8012-36854F621180}" type="presOf" srcId="{004D105D-0B2A-436E-A762-EFC1968F5574}" destId="{9EED7E1B-4508-48FF-A546-2913FB5BBD52}" srcOrd="0" destOrd="0" presId="urn:microsoft.com/office/officeart/2005/8/layout/chevron2"/>
    <dgm:cxn modelId="{AE8FD686-FCB1-4AD1-989E-E06DD4C195D0}" type="presOf" srcId="{DD969945-8A3B-4E6C-887A-BDD29406E325}" destId="{829B5017-9A9E-46FB-BCB8-FAEF1354FA89}" srcOrd="0" destOrd="2" presId="urn:microsoft.com/office/officeart/2005/8/layout/chevron2"/>
    <dgm:cxn modelId="{0703F0E6-6A9F-4725-BA8C-7A495553B6AD}" srcId="{8A975C93-DD1E-42CD-AB80-6305B09E12AD}" destId="{D3757F59-95CC-45E9-9452-D6507D71C7B7}" srcOrd="2" destOrd="0" parTransId="{9C8375B4-53B4-4B8F-8781-1DAF0F74EDC1}" sibTransId="{4A1B8DDD-6150-473B-B305-018141F735B3}"/>
    <dgm:cxn modelId="{8DC9BDA0-F91C-4CAD-8118-9BD027C98157}" srcId="{004D105D-0B2A-436E-A762-EFC1968F5574}" destId="{C555433D-96C1-407A-A5D8-9193A63F8AA9}" srcOrd="2" destOrd="0" parTransId="{F2E00EF2-7CE4-4212-B719-9B7E9C34259A}" sibTransId="{0489EC7E-A215-4888-92C7-8BD049576374}"/>
    <dgm:cxn modelId="{93910AEF-1312-4AEF-B998-6CC70D34E291}" srcId="{8A975C93-DD1E-42CD-AB80-6305B09E12AD}" destId="{004D105D-0B2A-436E-A762-EFC1968F5574}" srcOrd="1" destOrd="0" parTransId="{0CF5C376-5334-44F3-983D-52B0AF85ACEC}" sibTransId="{A4A47A6C-C7DA-47D6-83E5-4CE55F32ABC6}"/>
    <dgm:cxn modelId="{47ECDF42-8707-4E93-AC1C-ABC461626D32}" type="presOf" srcId="{B998F060-5E05-4D44-A88F-78CA353ECFAB}" destId="{D75E080F-B753-4D4F-85D6-9F359FCACB65}" srcOrd="0" destOrd="1" presId="urn:microsoft.com/office/officeart/2005/8/layout/chevron2"/>
    <dgm:cxn modelId="{6EE4DC43-154D-4AC3-BC90-B3CD8FBD0C02}" type="presOf" srcId="{123876EA-CC34-427D-895F-6080FAC97C0B}" destId="{D75E080F-B753-4D4F-85D6-9F359FCACB65}" srcOrd="0" destOrd="0" presId="urn:microsoft.com/office/officeart/2005/8/layout/chevron2"/>
    <dgm:cxn modelId="{0290584F-9D84-4E98-AE66-73894F97C331}" type="presOf" srcId="{7292C08D-51B9-44CB-B107-0262A3D046FB}" destId="{829B5017-9A9E-46FB-BCB8-FAEF1354FA89}" srcOrd="0" destOrd="1" presId="urn:microsoft.com/office/officeart/2005/8/layout/chevron2"/>
    <dgm:cxn modelId="{F48F551D-28E9-410D-972F-92115B039614}" srcId="{D3757F59-95CC-45E9-9452-D6507D71C7B7}" destId="{123876EA-CC34-427D-895F-6080FAC97C0B}" srcOrd="0" destOrd="0" parTransId="{493B67B8-897C-4333-826E-67BEA6B912D9}" sibTransId="{46A2D3B2-E05F-4ACE-9174-1F468C3E32EE}"/>
    <dgm:cxn modelId="{13D90540-A1AE-440F-9680-E705D86B9E91}" type="presOf" srcId="{A5C9B5D0-C15F-4A85-8E95-B67B75F6554C}" destId="{7001BD10-E724-4B10-8562-24314B4A19AE}" srcOrd="0" destOrd="0" presId="urn:microsoft.com/office/officeart/2005/8/layout/chevron2"/>
    <dgm:cxn modelId="{0F3400A0-FE34-41BA-8866-AC266E177F57}" srcId="{A5C9B5D0-C15F-4A85-8E95-B67B75F6554C}" destId="{DD969945-8A3B-4E6C-887A-BDD29406E325}" srcOrd="2" destOrd="0" parTransId="{36B7048C-10C0-41D2-90AC-781CD287B23D}" sibTransId="{71E2DCD5-1953-4526-815F-87A93CA23612}"/>
    <dgm:cxn modelId="{98CFA181-C9E9-4E1A-98C8-73666A05C902}" type="presOf" srcId="{BC7F5E27-F7E2-4E7A-9285-1ACBA017CA53}" destId="{6F034043-A814-4962-97A0-E56D513D8CE5}" srcOrd="0" destOrd="1" presId="urn:microsoft.com/office/officeart/2005/8/layout/chevron2"/>
    <dgm:cxn modelId="{A00DA08D-DE92-46A7-8778-D65A94B4F391}" type="presOf" srcId="{01F70303-789A-4938-A1C2-ECDA5738FAE9}" destId="{829B5017-9A9E-46FB-BCB8-FAEF1354FA89}" srcOrd="0" destOrd="0" presId="urn:microsoft.com/office/officeart/2005/8/layout/chevron2"/>
    <dgm:cxn modelId="{0EA60555-D220-414E-ACE4-92B411F80972}" type="presOf" srcId="{35748543-297B-4BF0-AB48-DFBAB0C9C3AE}" destId="{6F034043-A814-4962-97A0-E56D513D8CE5}" srcOrd="0" destOrd="0" presId="urn:microsoft.com/office/officeart/2005/8/layout/chevron2"/>
    <dgm:cxn modelId="{6AE53053-F0B8-42F1-9ABC-F0F9FC9AA91B}" type="presOf" srcId="{C555433D-96C1-407A-A5D8-9193A63F8AA9}" destId="{6F034043-A814-4962-97A0-E56D513D8CE5}" srcOrd="0" destOrd="2" presId="urn:microsoft.com/office/officeart/2005/8/layout/chevron2"/>
    <dgm:cxn modelId="{F506071E-591A-43BC-9D79-10E8CD35F1F8}" srcId="{A5C9B5D0-C15F-4A85-8E95-B67B75F6554C}" destId="{7292C08D-51B9-44CB-B107-0262A3D046FB}" srcOrd="1" destOrd="0" parTransId="{50C12F4B-24C8-48E4-B7F6-4DEA9F85BA4D}" sibTransId="{93D1C900-EF4D-44E0-8243-CB1B9DB24EB9}"/>
    <dgm:cxn modelId="{C33FAA13-0D28-42C7-B728-ACBD75A1786B}" srcId="{D3757F59-95CC-45E9-9452-D6507D71C7B7}" destId="{B998F060-5E05-4D44-A88F-78CA353ECFAB}" srcOrd="1" destOrd="0" parTransId="{CAC02BC7-6B74-4948-AFB3-63F2EFFB0973}" sibTransId="{127A99A7-5F9E-4701-9414-4053B117D6C1}"/>
    <dgm:cxn modelId="{F2437D8B-18A2-496B-9D1A-8D7E0999240A}" srcId="{D3757F59-95CC-45E9-9452-D6507D71C7B7}" destId="{0FE250C8-B4DA-4A5D-AF48-A68EE16BE6B1}" srcOrd="2" destOrd="0" parTransId="{69A17E9F-888B-4F93-B1AB-CE9A77CEC0E4}" sibTransId="{A8EAE29B-66C6-435B-9863-5EE2AB552DE1}"/>
    <dgm:cxn modelId="{80111892-F3BA-435B-9EE4-74415E155796}" srcId="{004D105D-0B2A-436E-A762-EFC1968F5574}" destId="{35748543-297B-4BF0-AB48-DFBAB0C9C3AE}" srcOrd="0" destOrd="0" parTransId="{22456FB9-5B80-42D3-9A64-233040C2A6C2}" sibTransId="{95020937-3AAC-440A-9E54-A791DB112E6C}"/>
    <dgm:cxn modelId="{1D9A23DD-D885-4F61-96CA-E76988519239}" type="presOf" srcId="{0FE250C8-B4DA-4A5D-AF48-A68EE16BE6B1}" destId="{D75E080F-B753-4D4F-85D6-9F359FCACB65}" srcOrd="0" destOrd="2" presId="urn:microsoft.com/office/officeart/2005/8/layout/chevron2"/>
    <dgm:cxn modelId="{90FAF038-9737-4343-9BD5-893BB018CE53}" srcId="{A5C9B5D0-C15F-4A85-8E95-B67B75F6554C}" destId="{01F70303-789A-4938-A1C2-ECDA5738FAE9}" srcOrd="0" destOrd="0" parTransId="{668CAE1D-7511-4F20-8ADE-578B7B899EF2}" sibTransId="{179AFFDD-D1E3-43E8-AFA9-31EE140899D6}"/>
    <dgm:cxn modelId="{577B71B3-5B08-4928-9108-BB819237EF16}" type="presOf" srcId="{D3757F59-95CC-45E9-9452-D6507D71C7B7}" destId="{BC76DBE7-C18A-497A-98A8-A9DDA1237813}" srcOrd="0" destOrd="0" presId="urn:microsoft.com/office/officeart/2005/8/layout/chevron2"/>
    <dgm:cxn modelId="{7ABECFB5-B7B1-42A0-A805-4C1C6135E27E}" type="presOf" srcId="{8A975C93-DD1E-42CD-AB80-6305B09E12AD}" destId="{BAE0B08E-6408-446C-937F-FD53F8534757}" srcOrd="0" destOrd="0" presId="urn:microsoft.com/office/officeart/2005/8/layout/chevron2"/>
    <dgm:cxn modelId="{12CEC111-B62E-4470-B89D-AA9D7B54285F}" srcId="{8A975C93-DD1E-42CD-AB80-6305B09E12AD}" destId="{A5C9B5D0-C15F-4A85-8E95-B67B75F6554C}" srcOrd="0" destOrd="0" parTransId="{1E05461B-3C33-45B0-B39F-1DF566D03842}" sibTransId="{D9528399-0492-4B07-B3CA-3FB6620192C8}"/>
    <dgm:cxn modelId="{C8A2742A-26CE-4B18-B762-8C701E2F8BDB}" type="presParOf" srcId="{BAE0B08E-6408-446C-937F-FD53F8534757}" destId="{AC5E9F13-52C2-4BBA-90FA-566058D75D7B}" srcOrd="0" destOrd="0" presId="urn:microsoft.com/office/officeart/2005/8/layout/chevron2"/>
    <dgm:cxn modelId="{9B9C1A11-3BF8-4A59-A2A7-50B67013D01C}" type="presParOf" srcId="{AC5E9F13-52C2-4BBA-90FA-566058D75D7B}" destId="{7001BD10-E724-4B10-8562-24314B4A19AE}" srcOrd="0" destOrd="0" presId="urn:microsoft.com/office/officeart/2005/8/layout/chevron2"/>
    <dgm:cxn modelId="{D7FB0864-1A25-4D87-9F99-90359DDDEE90}" type="presParOf" srcId="{AC5E9F13-52C2-4BBA-90FA-566058D75D7B}" destId="{829B5017-9A9E-46FB-BCB8-FAEF1354FA89}" srcOrd="1" destOrd="0" presId="urn:microsoft.com/office/officeart/2005/8/layout/chevron2"/>
    <dgm:cxn modelId="{1A1D10E1-4DD4-4CA0-8564-AA0CA05E1949}" type="presParOf" srcId="{BAE0B08E-6408-446C-937F-FD53F8534757}" destId="{B2825A33-66D4-4938-88FC-600F36821EE9}" srcOrd="1" destOrd="0" presId="urn:microsoft.com/office/officeart/2005/8/layout/chevron2"/>
    <dgm:cxn modelId="{DFDBA617-B4B6-432C-ADBC-B1068C8951A3}" type="presParOf" srcId="{BAE0B08E-6408-446C-937F-FD53F8534757}" destId="{8DAF2489-A51C-4489-B5A6-9DF2ABB36EE9}" srcOrd="2" destOrd="0" presId="urn:microsoft.com/office/officeart/2005/8/layout/chevron2"/>
    <dgm:cxn modelId="{88AD9C14-BC81-4715-B1CE-EB80D1B2D102}" type="presParOf" srcId="{8DAF2489-A51C-4489-B5A6-9DF2ABB36EE9}" destId="{9EED7E1B-4508-48FF-A546-2913FB5BBD52}" srcOrd="0" destOrd="0" presId="urn:microsoft.com/office/officeart/2005/8/layout/chevron2"/>
    <dgm:cxn modelId="{B4E79D22-B57E-49D5-B140-9DEBF560426D}" type="presParOf" srcId="{8DAF2489-A51C-4489-B5A6-9DF2ABB36EE9}" destId="{6F034043-A814-4962-97A0-E56D513D8CE5}" srcOrd="1" destOrd="0" presId="urn:microsoft.com/office/officeart/2005/8/layout/chevron2"/>
    <dgm:cxn modelId="{98AEBFF1-88E5-4BA5-A5F2-4AE9756341CB}" type="presParOf" srcId="{BAE0B08E-6408-446C-937F-FD53F8534757}" destId="{D27B1BF1-5687-4A3B-ABF1-67F16A52F51A}" srcOrd="3" destOrd="0" presId="urn:microsoft.com/office/officeart/2005/8/layout/chevron2"/>
    <dgm:cxn modelId="{34311C18-8966-49B5-AD4D-08873EE2FCE2}" type="presParOf" srcId="{BAE0B08E-6408-446C-937F-FD53F8534757}" destId="{79A5C488-C040-4748-8812-0CBE6FD4B57F}" srcOrd="4" destOrd="0" presId="urn:microsoft.com/office/officeart/2005/8/layout/chevron2"/>
    <dgm:cxn modelId="{7DBACF93-A92E-433D-8A57-BC9B32000AB2}" type="presParOf" srcId="{79A5C488-C040-4748-8812-0CBE6FD4B57F}" destId="{BC76DBE7-C18A-497A-98A8-A9DDA1237813}" srcOrd="0" destOrd="0" presId="urn:microsoft.com/office/officeart/2005/8/layout/chevron2"/>
    <dgm:cxn modelId="{076A558A-5683-4213-A21B-FDB37DAEA26E}" type="presParOf" srcId="{79A5C488-C040-4748-8812-0CBE6FD4B57F}" destId="{D75E080F-B753-4D4F-85D6-9F359FCACB65}" srcOrd="1" destOrd="0" presId="urn:microsoft.com/office/officeart/2005/8/layout/chevr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8D4F852-C0D1-B94A-8B3C-B8B6A9F4E015}">
      <dsp:nvSpPr>
        <dsp:cNvPr id="0" name=""/>
        <dsp:cNvSpPr/>
      </dsp:nvSpPr>
      <dsp:spPr>
        <a:xfrm>
          <a:off x="0" y="568790"/>
          <a:ext cx="5908515" cy="1935821"/>
        </a:xfrm>
        <a:prstGeom prst="rect">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z="300000">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458566" tIns="249936" rIns="458566" bIns="85344" numCol="1" spcCol="1270" anchor="t" anchorCtr="0">
          <a:noAutofit/>
        </a:bodyPr>
        <a:lstStyle/>
        <a:p>
          <a:pPr marL="114300" lvl="1" indent="-114300" algn="l" defTabSz="533400">
            <a:lnSpc>
              <a:spcPct val="90000"/>
            </a:lnSpc>
            <a:spcBef>
              <a:spcPct val="0"/>
            </a:spcBef>
            <a:spcAft>
              <a:spcPct val="15000"/>
            </a:spcAft>
            <a:buChar char="••"/>
          </a:pPr>
          <a:r>
            <a:rPr lang="en-GB" sz="1200" kern="1200" dirty="0">
              <a:solidFill>
                <a:schemeClr val="tx1"/>
              </a:solidFill>
              <a:latin typeface="Arial" panose="020B0604020202020204" pitchFamily="34" charset="0"/>
              <a:cs typeface="Arial" panose="020B0604020202020204" pitchFamily="34" charset="0"/>
            </a:rPr>
            <a:t>To facilitate the rollout of adequate Information and Communication Technology (ICT) infrastructure to enable universal access to under-serviced areas in South Africa.</a:t>
          </a:r>
          <a:endParaRPr lang="en-US" sz="1200" kern="1200" dirty="0">
            <a:solidFill>
              <a:schemeClr val="tx1"/>
            </a:solidFill>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GB" sz="1200" kern="1200" dirty="0">
              <a:solidFill>
                <a:schemeClr val="tx1"/>
              </a:solidFill>
              <a:latin typeface="Arial" panose="020B0604020202020204" pitchFamily="34" charset="0"/>
              <a:cs typeface="Arial" panose="020B0604020202020204" pitchFamily="34" charset="0"/>
            </a:rPr>
            <a:t>To facilitate ICT service to under-serviced areas and thereby contributing to the reduction of poverty and unemployment in South Africa.</a:t>
          </a:r>
          <a:endParaRPr lang="en-US" sz="1200" kern="1200" dirty="0">
            <a:solidFill>
              <a:schemeClr val="tx1"/>
            </a:solidFill>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GB" sz="1200" kern="1200" dirty="0">
              <a:solidFill>
                <a:schemeClr val="tx1"/>
              </a:solidFill>
              <a:latin typeface="Arial" panose="020B0604020202020204" pitchFamily="34" charset="0"/>
              <a:cs typeface="Arial" panose="020B0604020202020204" pitchFamily="34" charset="0"/>
            </a:rPr>
            <a:t>To promote and pursue the goal of Universal Access and Services and contribute to the sharing and preservation of information in order to build South Africa’s sustainable knowledge society.</a:t>
          </a:r>
        </a:p>
      </dsp:txBody>
      <dsp:txXfrm>
        <a:off x="0" y="568790"/>
        <a:ext cx="5908515" cy="1935821"/>
      </dsp:txXfrm>
    </dsp:sp>
    <dsp:sp modelId="{3D07A70B-50E0-AA44-9C9F-4B97F8E17390}">
      <dsp:nvSpPr>
        <dsp:cNvPr id="0" name=""/>
        <dsp:cNvSpPr/>
      </dsp:nvSpPr>
      <dsp:spPr>
        <a:xfrm>
          <a:off x="323754" y="0"/>
          <a:ext cx="3759422" cy="496879"/>
        </a:xfrm>
        <a:prstGeom prst="roundRect">
          <a:avLst/>
        </a:prstGeom>
        <a:solidFill>
          <a:srgbClr val="FF99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329" tIns="0" rIns="156329" bIns="0" numCol="1" spcCol="1270" anchor="ctr" anchorCtr="0">
          <a:noAutofit/>
        </a:bodyPr>
        <a:lstStyle/>
        <a:p>
          <a:pPr lvl="0" algn="l" defTabSz="711200">
            <a:lnSpc>
              <a:spcPct val="90000"/>
            </a:lnSpc>
            <a:spcBef>
              <a:spcPct val="0"/>
            </a:spcBef>
            <a:spcAft>
              <a:spcPct val="35000"/>
            </a:spcAft>
          </a:pPr>
          <a:r>
            <a:rPr lang="en-US" sz="1600" b="1" kern="1200" dirty="0">
              <a:solidFill>
                <a:schemeClr val="tx1"/>
              </a:solidFill>
              <a:latin typeface="Arial" panose="020B0604020202020204" pitchFamily="34" charset="0"/>
              <a:cs typeface="Arial" panose="020B0604020202020204" pitchFamily="34" charset="0"/>
            </a:rPr>
            <a:t>Mission:</a:t>
          </a:r>
        </a:p>
      </dsp:txBody>
      <dsp:txXfrm>
        <a:off x="323754" y="0"/>
        <a:ext cx="3759422" cy="496879"/>
      </dsp:txXfrm>
    </dsp:sp>
    <dsp:sp modelId="{380104C7-1534-C146-8511-A58E3A05F1E6}">
      <dsp:nvSpPr>
        <dsp:cNvPr id="0" name=""/>
        <dsp:cNvSpPr/>
      </dsp:nvSpPr>
      <dsp:spPr>
        <a:xfrm>
          <a:off x="0" y="2715464"/>
          <a:ext cx="5908515" cy="2438519"/>
        </a:xfrm>
        <a:prstGeom prst="rect">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z="300000">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458566" tIns="249936" rIns="458566" bIns="85344" numCol="1" spcCol="1270" anchor="t" anchorCtr="0">
          <a:noAutofit/>
        </a:bodyPr>
        <a:lstStyle/>
        <a:p>
          <a:pPr marL="114300" lvl="1" indent="-114300" algn="l" defTabSz="533400">
            <a:lnSpc>
              <a:spcPct val="90000"/>
            </a:lnSpc>
            <a:spcBef>
              <a:spcPct val="0"/>
            </a:spcBef>
            <a:spcAft>
              <a:spcPct val="15000"/>
            </a:spcAft>
            <a:buChar char="••"/>
          </a:pPr>
          <a:r>
            <a:rPr lang="en-GB" sz="1200" b="1" kern="1200" dirty="0">
              <a:solidFill>
                <a:schemeClr val="tx1"/>
              </a:solidFill>
              <a:latin typeface="Arial" panose="020B0604020202020204" pitchFamily="34" charset="0"/>
              <a:cs typeface="Arial" panose="020B0604020202020204" pitchFamily="34" charset="0"/>
            </a:rPr>
            <a:t>Batho Pele</a:t>
          </a:r>
          <a:r>
            <a:rPr lang="en-GB" sz="1200" kern="1200" dirty="0">
              <a:solidFill>
                <a:schemeClr val="tx1"/>
              </a:solidFill>
              <a:latin typeface="Arial" panose="020B0604020202020204" pitchFamily="34" charset="0"/>
              <a:cs typeface="Arial" panose="020B0604020202020204" pitchFamily="34" charset="0"/>
            </a:rPr>
            <a:t> – We believe in providing excellent, efficient and effective service to all customers and stakeholders.</a:t>
          </a:r>
          <a:endParaRPr lang="en-US" sz="1200" kern="1200" dirty="0">
            <a:solidFill>
              <a:schemeClr val="tx1"/>
            </a:solidFill>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GB" sz="1200" b="1" kern="1200" dirty="0">
              <a:solidFill>
                <a:schemeClr val="tx1"/>
              </a:solidFill>
              <a:latin typeface="Arial" panose="020B0604020202020204" pitchFamily="34" charset="0"/>
              <a:cs typeface="Arial" panose="020B0604020202020204" pitchFamily="34" charset="0"/>
            </a:rPr>
            <a:t>Integrity</a:t>
          </a:r>
          <a:r>
            <a:rPr lang="en-GB" sz="1200" kern="1200" dirty="0">
              <a:solidFill>
                <a:schemeClr val="tx1"/>
              </a:solidFill>
              <a:latin typeface="Arial" panose="020B0604020202020204" pitchFamily="34" charset="0"/>
              <a:cs typeface="Arial" panose="020B0604020202020204" pitchFamily="34" charset="0"/>
            </a:rPr>
            <a:t> – We uphold high standards of trust; condemn bribery and corruption; and uphold honesty and respect in all interactions with stakeholders.</a:t>
          </a:r>
          <a:endParaRPr lang="en-US" sz="1200" kern="1200" dirty="0">
            <a:solidFill>
              <a:schemeClr val="tx1"/>
            </a:solidFill>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GB" sz="1200" b="1" kern="1200" dirty="0">
              <a:solidFill>
                <a:schemeClr val="tx1"/>
              </a:solidFill>
              <a:latin typeface="Arial" panose="020B0604020202020204" pitchFamily="34" charset="0"/>
              <a:cs typeface="Arial" panose="020B0604020202020204" pitchFamily="34" charset="0"/>
            </a:rPr>
            <a:t>Accountability</a:t>
          </a:r>
          <a:r>
            <a:rPr lang="en-GB" sz="1200" kern="1200" dirty="0">
              <a:solidFill>
                <a:schemeClr val="tx1"/>
              </a:solidFill>
              <a:latin typeface="Arial" panose="020B0604020202020204" pitchFamily="34" charset="0"/>
              <a:cs typeface="Arial" panose="020B0604020202020204" pitchFamily="34" charset="0"/>
            </a:rPr>
            <a:t> – We foster employee ownership and responsibility in ensuring quality service.</a:t>
          </a:r>
          <a:endParaRPr lang="en-US" sz="1200" kern="1200" dirty="0">
            <a:solidFill>
              <a:schemeClr val="tx1"/>
            </a:solidFill>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GB" sz="1200" b="1" kern="1200" dirty="0">
              <a:solidFill>
                <a:schemeClr val="tx1"/>
              </a:solidFill>
              <a:latin typeface="Arial" panose="020B0604020202020204" pitchFamily="34" charset="0"/>
              <a:cs typeface="Arial" panose="020B0604020202020204" pitchFamily="34" charset="0"/>
            </a:rPr>
            <a:t>Innovatio</a:t>
          </a:r>
          <a:r>
            <a:rPr lang="en-GB" sz="1200" kern="1200" dirty="0">
              <a:solidFill>
                <a:schemeClr val="tx1"/>
              </a:solidFill>
              <a:latin typeface="Arial" panose="020B0604020202020204" pitchFamily="34" charset="0"/>
              <a:cs typeface="Arial" panose="020B0604020202020204" pitchFamily="34" charset="0"/>
            </a:rPr>
            <a:t>n – We support employee creativity in delivering all our services.</a:t>
          </a:r>
          <a:endParaRPr lang="en-US" sz="1200" kern="1200" dirty="0">
            <a:solidFill>
              <a:schemeClr val="tx1"/>
            </a:solidFill>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GB" sz="1200" b="1" kern="1200" dirty="0">
              <a:solidFill>
                <a:schemeClr val="tx1"/>
              </a:solidFill>
              <a:latin typeface="Arial" panose="020B0604020202020204" pitchFamily="34" charset="0"/>
              <a:cs typeface="Arial" panose="020B0604020202020204" pitchFamily="34" charset="0"/>
            </a:rPr>
            <a:t>Transparency</a:t>
          </a:r>
          <a:r>
            <a:rPr lang="en-GB" sz="1200" kern="1200" dirty="0">
              <a:solidFill>
                <a:schemeClr val="tx1"/>
              </a:solidFill>
              <a:latin typeface="Arial" panose="020B0604020202020204" pitchFamily="34" charset="0"/>
              <a:cs typeface="Arial" panose="020B0604020202020204" pitchFamily="34" charset="0"/>
            </a:rPr>
            <a:t> – We encourage openness in all our activities.</a:t>
          </a:r>
          <a:endParaRPr lang="en-US" sz="1200" kern="1200" dirty="0">
            <a:solidFill>
              <a:schemeClr val="tx1"/>
            </a:solidFill>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GB" sz="1200" b="1" kern="1200" dirty="0">
              <a:solidFill>
                <a:schemeClr val="tx1"/>
              </a:solidFill>
              <a:latin typeface="Arial" panose="020B0604020202020204" pitchFamily="34" charset="0"/>
              <a:cs typeface="Arial" panose="020B0604020202020204" pitchFamily="34" charset="0"/>
            </a:rPr>
            <a:t>Teamwork</a:t>
          </a:r>
          <a:r>
            <a:rPr lang="en-GB" sz="1200" kern="1200" dirty="0">
              <a:solidFill>
                <a:schemeClr val="tx1"/>
              </a:solidFill>
              <a:latin typeface="Arial" panose="020B0604020202020204" pitchFamily="34" charset="0"/>
              <a:cs typeface="Arial" panose="020B0604020202020204" pitchFamily="34" charset="0"/>
            </a:rPr>
            <a:t> – We strive to create a harmonious work environment, where all employees and contributors are respected</a:t>
          </a:r>
          <a:r>
            <a:rPr lang="en-GB" sz="1200" kern="1200" dirty="0">
              <a:solidFill>
                <a:schemeClr val="bg1"/>
              </a:solidFill>
              <a:latin typeface="Arial" panose="020B0604020202020204" pitchFamily="34" charset="0"/>
              <a:cs typeface="Arial" panose="020B0604020202020204" pitchFamily="34" charset="0"/>
            </a:rPr>
            <a:t>.</a:t>
          </a:r>
          <a:endParaRPr lang="en-US" sz="1200" kern="1200" dirty="0">
            <a:solidFill>
              <a:schemeClr val="bg1"/>
            </a:solidFill>
            <a:latin typeface="Arial" panose="020B0604020202020204" pitchFamily="34" charset="0"/>
            <a:cs typeface="Arial" panose="020B0604020202020204" pitchFamily="34" charset="0"/>
          </a:endParaRPr>
        </a:p>
      </dsp:txBody>
      <dsp:txXfrm>
        <a:off x="0" y="2715464"/>
        <a:ext cx="5908515" cy="2438519"/>
      </dsp:txXfrm>
    </dsp:sp>
    <dsp:sp modelId="{3A29E1A9-7A8A-D648-9137-3AE0981F484A}">
      <dsp:nvSpPr>
        <dsp:cNvPr id="0" name=""/>
        <dsp:cNvSpPr/>
      </dsp:nvSpPr>
      <dsp:spPr>
        <a:xfrm>
          <a:off x="286187" y="2259041"/>
          <a:ext cx="3692626" cy="597385"/>
        </a:xfrm>
        <a:prstGeom prst="roundRect">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329" tIns="0" rIns="156329" bIns="0" numCol="1" spcCol="1270" anchor="ctr" anchorCtr="0">
          <a:noAutofit/>
        </a:bodyPr>
        <a:lstStyle/>
        <a:p>
          <a:pPr lvl="0" algn="l" defTabSz="711200">
            <a:lnSpc>
              <a:spcPct val="90000"/>
            </a:lnSpc>
            <a:spcBef>
              <a:spcPct val="0"/>
            </a:spcBef>
            <a:spcAft>
              <a:spcPct val="35000"/>
            </a:spcAft>
          </a:pPr>
          <a:r>
            <a:rPr lang="en-US" sz="1600" b="1" kern="1200" dirty="0">
              <a:solidFill>
                <a:schemeClr val="tx1"/>
              </a:solidFill>
              <a:latin typeface="Arial" panose="020B0604020202020204" pitchFamily="34" charset="0"/>
              <a:cs typeface="Arial" panose="020B0604020202020204" pitchFamily="34" charset="0"/>
            </a:rPr>
            <a:t>Values</a:t>
          </a:r>
          <a:r>
            <a:rPr lang="en-US" sz="1200" b="1" kern="1200" dirty="0">
              <a:solidFill>
                <a:schemeClr val="tx1"/>
              </a:solidFill>
              <a:latin typeface="Arial" panose="020B0604020202020204" pitchFamily="34" charset="0"/>
              <a:cs typeface="Arial" panose="020B0604020202020204" pitchFamily="34" charset="0"/>
            </a:rPr>
            <a:t>:</a:t>
          </a:r>
        </a:p>
      </dsp:txBody>
      <dsp:txXfrm>
        <a:off x="286187" y="2259041"/>
        <a:ext cx="3692626" cy="59738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cs typeface="+mn-cs"/>
              </a:defRPr>
            </a:lvl1pPr>
          </a:lstStyle>
          <a:p>
            <a:pPr>
              <a:defRPr/>
            </a:pPr>
            <a:endParaRPr lang="en-ZA"/>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atin typeface="Arial" charset="0"/>
                <a:cs typeface="+mn-cs"/>
              </a:defRPr>
            </a:lvl1pPr>
          </a:lstStyle>
          <a:p>
            <a:pPr>
              <a:defRPr/>
            </a:pPr>
            <a:fld id="{DC86797C-0EAA-4835-9CA3-6B5CFEFCD302}" type="datetimeFigureOut">
              <a:rPr lang="en-US"/>
              <a:pPr>
                <a:defRPr/>
              </a:pPr>
              <a:t>10/16/2019</a:t>
            </a:fld>
            <a:endParaRPr lang="en-ZA"/>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ZA"/>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atin typeface="Arial" charset="0"/>
                <a:cs typeface="+mn-cs"/>
              </a:defRPr>
            </a:lvl1pPr>
          </a:lstStyle>
          <a:p>
            <a:pPr>
              <a:defRPr/>
            </a:pPr>
            <a:fld id="{3A035F56-8059-484F-84EF-27E4F3861C6B}" type="slidenum">
              <a:rPr lang="en-ZA"/>
              <a:pPr>
                <a:defRPr/>
              </a:pPr>
              <a:t>‹#›</a:t>
            </a:fld>
            <a:endParaRPr lang="en-ZA"/>
          </a:p>
        </p:txBody>
      </p:sp>
    </p:spTree>
    <p:extLst>
      <p:ext uri="{BB962C8B-B14F-4D97-AF65-F5344CB8AC3E}">
        <p14:creationId xmlns:p14="http://schemas.microsoft.com/office/powerpoint/2010/main" xmlns="" val="2300680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cs typeface="+mn-cs"/>
              </a:defRPr>
            </a:lvl1pPr>
          </a:lstStyle>
          <a:p>
            <a:pPr>
              <a:defRPr/>
            </a:pPr>
            <a:endParaRPr lang="en-ZA"/>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atin typeface="Arial" charset="0"/>
                <a:cs typeface="+mn-cs"/>
              </a:defRPr>
            </a:lvl1pPr>
          </a:lstStyle>
          <a:p>
            <a:pPr>
              <a:defRPr/>
            </a:pPr>
            <a:fld id="{7FDCE99A-3146-4BA1-BCB2-19B27B05AC6D}" type="datetimeFigureOut">
              <a:rPr lang="en-US"/>
              <a:pPr>
                <a:defRPr/>
              </a:pPr>
              <a:t>10/16/2019</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ZA"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ZA"/>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atin typeface="Arial" charset="0"/>
                <a:cs typeface="+mn-cs"/>
              </a:defRPr>
            </a:lvl1pPr>
          </a:lstStyle>
          <a:p>
            <a:pPr>
              <a:defRPr/>
            </a:pPr>
            <a:fld id="{2ACEF963-89FD-494C-9260-DDF89D775176}" type="slidenum">
              <a:rPr lang="en-ZA"/>
              <a:pPr>
                <a:defRPr/>
              </a:pPr>
              <a:t>‹#›</a:t>
            </a:fld>
            <a:endParaRPr lang="en-ZA"/>
          </a:p>
        </p:txBody>
      </p:sp>
    </p:spTree>
    <p:extLst>
      <p:ext uri="{BB962C8B-B14F-4D97-AF65-F5344CB8AC3E}">
        <p14:creationId xmlns:p14="http://schemas.microsoft.com/office/powerpoint/2010/main" xmlns="" val="6899570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solidFill>
                  <a:srgbClr val="E15415"/>
                </a:solidFill>
              </a:defRPr>
            </a:lvl1pPr>
          </a:lstStyle>
          <a:p>
            <a:pPr>
              <a:defRPr/>
            </a:pPr>
            <a:r>
              <a:rPr lang="en-US"/>
              <a:t>Making South Africa a Global Leader</a:t>
            </a:r>
          </a:p>
          <a:p>
            <a:pPr>
              <a:defRPr/>
            </a:pPr>
            <a:r>
              <a:rPr lang="en-US"/>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a:defRPr/>
            </a:pPr>
            <a:fld id="{36D7854F-BB25-4EBF-AC24-38D00AAFAF4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solidFill>
                  <a:srgbClr val="E15415"/>
                </a:solidFill>
              </a:defRPr>
            </a:lvl1pPr>
          </a:lstStyle>
          <a:p>
            <a:pPr>
              <a:defRPr/>
            </a:pPr>
            <a:r>
              <a:rPr lang="en-US"/>
              <a:t>Making South Africa a Global Leader</a:t>
            </a:r>
          </a:p>
          <a:p>
            <a:pPr>
              <a:defRPr/>
            </a:pPr>
            <a:r>
              <a:rPr lang="en-US"/>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a:defRPr/>
            </a:pPr>
            <a:fld id="{6559761D-B61F-4481-B4A1-07F1D6F7B42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46750"/>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74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solidFill>
                  <a:srgbClr val="E15415"/>
                </a:solidFill>
              </a:defRPr>
            </a:lvl1pPr>
          </a:lstStyle>
          <a:p>
            <a:pPr>
              <a:defRPr/>
            </a:pPr>
            <a:r>
              <a:rPr lang="en-US"/>
              <a:t>Making South Africa a Global Leader</a:t>
            </a:r>
          </a:p>
          <a:p>
            <a:pPr>
              <a:defRPr/>
            </a:pPr>
            <a:r>
              <a:rPr lang="en-US"/>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a:defRPr/>
            </a:pPr>
            <a:fld id="{30A1D51D-AA7E-43DD-855A-A4617F4375F0}"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75163" cy="1143000"/>
          </a:xfrm>
        </p:spPr>
        <p:txBody>
          <a:bodyPr/>
          <a:lstStyle/>
          <a:p>
            <a:r>
              <a:rPr lang="en-US"/>
              <a:t>Click to edit Master title style</a:t>
            </a:r>
            <a:endParaRPr lang="en-ZA"/>
          </a:p>
        </p:txBody>
      </p:sp>
      <p:sp>
        <p:nvSpPr>
          <p:cNvPr id="3" name="Text Placeholder 2"/>
          <p:cNvSpPr>
            <a:spLocks noGrp="1"/>
          </p:cNvSpPr>
          <p:nvPr>
            <p:ph type="body" sz="half" idx="1"/>
          </p:nvPr>
        </p:nvSpPr>
        <p:spPr>
          <a:xfrm>
            <a:off x="457200" y="1600200"/>
            <a:ext cx="4038600" cy="4421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lipArt Placeholder 3"/>
          <p:cNvSpPr>
            <a:spLocks noGrp="1"/>
          </p:cNvSpPr>
          <p:nvPr>
            <p:ph type="clipArt" sz="half" idx="2"/>
          </p:nvPr>
        </p:nvSpPr>
        <p:spPr>
          <a:xfrm>
            <a:off x="4648200" y="1600200"/>
            <a:ext cx="4038600" cy="4421188"/>
          </a:xfrm>
        </p:spPr>
        <p:txBody>
          <a:bodyPr/>
          <a:lstStyle/>
          <a:p>
            <a:pPr lvl="0"/>
            <a:endParaRPr lang="en-ZA" noProof="0" dirty="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solidFill>
                  <a:srgbClr val="E15415"/>
                </a:solidFill>
              </a:defRPr>
            </a:lvl1pPr>
          </a:lstStyle>
          <a:p>
            <a:pPr>
              <a:defRPr/>
            </a:pPr>
            <a:r>
              <a:rPr lang="en-US"/>
              <a:t>Making South Africa a Global Leader</a:t>
            </a:r>
          </a:p>
          <a:p>
            <a:pPr>
              <a:defRPr/>
            </a:pPr>
            <a:r>
              <a:rPr lang="en-US"/>
              <a:t>in Harnessing ICTs for Socio-economic Development</a:t>
            </a:r>
          </a:p>
        </p:txBody>
      </p:sp>
      <p:sp>
        <p:nvSpPr>
          <p:cNvPr id="7" name="Slide Number Placeholder 6"/>
          <p:cNvSpPr>
            <a:spLocks noGrp="1"/>
          </p:cNvSpPr>
          <p:nvPr>
            <p:ph type="sldNum" sz="quarter" idx="12"/>
          </p:nvPr>
        </p:nvSpPr>
        <p:spPr/>
        <p:txBody>
          <a:bodyPr/>
          <a:lstStyle>
            <a:lvl1pPr>
              <a:defRPr/>
            </a:lvl1pPr>
          </a:lstStyle>
          <a:p>
            <a:pPr>
              <a:defRPr/>
            </a:pPr>
            <a:fld id="{5F104B22-8847-4421-A6B2-15511A0D7075}"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179513" y="1440160"/>
            <a:ext cx="8784976" cy="1124744"/>
          </a:xfrm>
        </p:spPr>
        <p:txBody>
          <a:bodyPr anchor="b">
            <a:normAutofit/>
          </a:bodyPr>
          <a:lstStyle>
            <a:lvl1pPr algn="ctr">
              <a:defRPr sz="3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79513" y="3356992"/>
            <a:ext cx="8784976" cy="584858"/>
          </a:xfrm>
        </p:spPr>
        <p:txBody>
          <a:bodyPr anchor="b">
            <a:normAutofit/>
          </a:bodyPr>
          <a:lstStyle>
            <a:lvl1pPr marL="0" indent="0" algn="ctr">
              <a:buNone/>
              <a:defRPr sz="24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1790328" y="6435407"/>
            <a:ext cx="2133600" cy="365125"/>
          </a:xfrm>
        </p:spPr>
        <p:txBody>
          <a:bodyPr/>
          <a:lstStyle>
            <a:lvl1pPr algn="r">
              <a:defRPr/>
            </a:lvl1pPr>
          </a:lstStyle>
          <a:p>
            <a:pPr defTabSz="685800" fontAlgn="auto">
              <a:spcBef>
                <a:spcPts val="0"/>
              </a:spcBef>
              <a:spcAft>
                <a:spcPts val="0"/>
              </a:spcAft>
            </a:pPr>
            <a:fld id="{0CDF6AEF-730C-49EA-A1FD-9B2D001FC276}" type="datetimeFigureOut">
              <a:rPr lang="en-US" b="0" smtClean="0">
                <a:solidFill>
                  <a:prstClr val="black">
                    <a:tint val="75000"/>
                  </a:prstClr>
                </a:solidFill>
                <a:latin typeface="Calibri"/>
                <a:cs typeface="+mn-cs"/>
              </a:rPr>
              <a:pPr defTabSz="685800" fontAlgn="auto">
                <a:spcBef>
                  <a:spcPts val="0"/>
                </a:spcBef>
                <a:spcAft>
                  <a:spcPts val="0"/>
                </a:spcAft>
              </a:pPr>
              <a:t>10/16/2019</a:t>
            </a:fld>
            <a:endParaRPr lang="en-US" b="0" dirty="0">
              <a:solidFill>
                <a:prstClr val="black">
                  <a:tint val="75000"/>
                </a:prstClr>
              </a:solidFill>
              <a:latin typeface="Calibri"/>
              <a:cs typeface="+mn-cs"/>
            </a:endParaRPr>
          </a:p>
        </p:txBody>
      </p:sp>
      <p:sp>
        <p:nvSpPr>
          <p:cNvPr id="5" name="Footer Placeholder 4"/>
          <p:cNvSpPr>
            <a:spLocks noGrp="1"/>
          </p:cNvSpPr>
          <p:nvPr>
            <p:ph type="ftr" sz="quarter" idx="11"/>
          </p:nvPr>
        </p:nvSpPr>
        <p:spPr>
          <a:xfrm>
            <a:off x="3998658" y="6435407"/>
            <a:ext cx="2895600" cy="365125"/>
          </a:xfrm>
        </p:spPr>
        <p:txBody>
          <a:bodyPr/>
          <a:lstStyle/>
          <a:p>
            <a:pPr defTabSz="685800" fontAlgn="auto">
              <a:spcBef>
                <a:spcPts val="0"/>
              </a:spcBef>
              <a:spcAft>
                <a:spcPts val="0"/>
              </a:spcAft>
            </a:pPr>
            <a:endParaRPr lang="en-US" b="0" dirty="0">
              <a:solidFill>
                <a:prstClr val="black">
                  <a:tint val="75000"/>
                </a:prstClr>
              </a:solidFill>
              <a:latin typeface="Calibri"/>
              <a:cs typeface="+mn-cs"/>
            </a:endParaRPr>
          </a:p>
        </p:txBody>
      </p:sp>
      <p:sp>
        <p:nvSpPr>
          <p:cNvPr id="6" name="Slide Number Placeholder 5"/>
          <p:cNvSpPr>
            <a:spLocks noGrp="1"/>
          </p:cNvSpPr>
          <p:nvPr>
            <p:ph type="sldNum" sz="quarter" idx="12"/>
          </p:nvPr>
        </p:nvSpPr>
        <p:spPr>
          <a:xfrm>
            <a:off x="6974904" y="6435407"/>
            <a:ext cx="2133600" cy="365125"/>
          </a:xfrm>
        </p:spPr>
        <p:txBody>
          <a:bodyPr/>
          <a:lstStyle/>
          <a:p>
            <a:pPr defTabSz="685800" fontAlgn="auto">
              <a:spcBef>
                <a:spcPts val="0"/>
              </a:spcBef>
              <a:spcAft>
                <a:spcPts val="0"/>
              </a:spcAft>
            </a:pPr>
            <a:fld id="{95D1AF37-56A7-4E2F-87A5-0FC0E3D02D6C}" type="slidenum">
              <a:rPr lang="en-US" b="0" smtClean="0">
                <a:solidFill>
                  <a:prstClr val="black">
                    <a:tint val="75000"/>
                  </a:prstClr>
                </a:solidFill>
                <a:latin typeface="Calibri"/>
                <a:cs typeface="+mn-cs"/>
              </a:rPr>
              <a:pPr defTabSz="685800" fontAlgn="auto">
                <a:spcBef>
                  <a:spcPts val="0"/>
                </a:spcBef>
                <a:spcAft>
                  <a:spcPts val="0"/>
                </a:spcAft>
              </a:pPr>
              <a:t>‹#›</a:t>
            </a:fld>
            <a:endParaRPr lang="en-US" b="0" dirty="0">
              <a:solidFill>
                <a:prstClr val="black">
                  <a:tint val="75000"/>
                </a:prstClr>
              </a:solidFill>
              <a:latin typeface="Calibri"/>
              <a:cs typeface="+mn-cs"/>
            </a:endParaRPr>
          </a:p>
        </p:txBody>
      </p:sp>
      <p:cxnSp>
        <p:nvCxnSpPr>
          <p:cNvPr id="14" name="Straight Connector 13"/>
          <p:cNvCxnSpPr/>
          <p:nvPr userDrawn="1"/>
        </p:nvCxnSpPr>
        <p:spPr>
          <a:xfrm>
            <a:off x="1547664" y="3335921"/>
            <a:ext cx="5868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p:nvPr>
        </p:nvSpPr>
        <p:spPr>
          <a:xfrm>
            <a:off x="187045" y="2662544"/>
            <a:ext cx="8777444" cy="652309"/>
          </a:xfrm>
        </p:spPr>
        <p:txBody>
          <a:bodyPr/>
          <a:lstStyle>
            <a:lvl1pPr marL="0" indent="0" algn="ctr">
              <a:buNone/>
              <a:defRPr/>
            </a:lvl1pPr>
          </a:lstStyle>
          <a:p>
            <a:pPr lvl="0"/>
            <a:r>
              <a:rPr lang="en-US" dirty="0"/>
              <a:t>Edit Master text styles</a:t>
            </a:r>
          </a:p>
        </p:txBody>
      </p:sp>
      <p:sp>
        <p:nvSpPr>
          <p:cNvPr id="12" name="Text Placeholder 11"/>
          <p:cNvSpPr>
            <a:spLocks noGrp="1"/>
          </p:cNvSpPr>
          <p:nvPr>
            <p:ph type="body" sz="quarter" idx="14"/>
          </p:nvPr>
        </p:nvSpPr>
        <p:spPr>
          <a:xfrm>
            <a:off x="187045" y="3983991"/>
            <a:ext cx="8777444" cy="576262"/>
          </a:xfrm>
        </p:spPr>
        <p:txBody>
          <a:bodyPr>
            <a:normAutofit/>
          </a:bodyPr>
          <a:lstStyle>
            <a:lvl1pPr marL="0" indent="0" algn="ctr">
              <a:buNone/>
              <a:defRPr sz="1800"/>
            </a:lvl1pPr>
          </a:lstStyle>
          <a:p>
            <a:pPr lvl="0"/>
            <a:r>
              <a:rPr lang="en-US" dirty="0"/>
              <a:t>Edit Master text styles</a:t>
            </a:r>
          </a:p>
        </p:txBody>
      </p:sp>
      <p:pic>
        <p:nvPicPr>
          <p:cNvPr id="13" name="Picture 7" descr="Picture 7"/>
          <p:cNvPicPr>
            <a:picLocks noChangeAspect="1"/>
          </p:cNvPicPr>
          <p:nvPr userDrawn="1"/>
        </p:nvPicPr>
        <p:blipFill>
          <a:blip r:embed="rId3" cstate="print">
            <a:extLst/>
          </a:blip>
          <a:stretch>
            <a:fillRect/>
          </a:stretch>
        </p:blipFill>
        <p:spPr>
          <a:xfrm>
            <a:off x="8048555" y="0"/>
            <a:ext cx="1080121" cy="1440160"/>
          </a:xfrm>
          <a:prstGeom prst="rect">
            <a:avLst/>
          </a:prstGeom>
          <a:ln w="12700">
            <a:miter lim="400000"/>
          </a:ln>
        </p:spPr>
      </p:pic>
    </p:spTree>
    <p:extLst>
      <p:ext uri="{BB962C8B-B14F-4D97-AF65-F5344CB8AC3E}">
        <p14:creationId xmlns:p14="http://schemas.microsoft.com/office/powerpoint/2010/main" xmlns="" val="45116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dirty="0"/>
              <a:t>Click to edit Master title style</a:t>
            </a:r>
          </a:p>
        </p:txBody>
      </p:sp>
      <p:sp>
        <p:nvSpPr>
          <p:cNvPr id="3" name="Content Placeholder 2"/>
          <p:cNvSpPr>
            <a:spLocks noGrp="1"/>
          </p:cNvSpPr>
          <p:nvPr>
            <p:ph idx="1"/>
          </p:nvPr>
        </p:nvSpPr>
        <p:spPr/>
        <p:txBody>
          <a:bodyPr/>
          <a:lstStyle>
            <a:lvl1pPr>
              <a:defRPr sz="1800"/>
            </a:lvl1pPr>
            <a:lvl2pPr>
              <a:defRPr sz="1500"/>
            </a:lvl2pPr>
            <a:lvl3pPr>
              <a:defRPr sz="1350"/>
            </a:lvl3pPr>
            <a:lvl4pPr>
              <a:defRPr sz="12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defTabSz="685800" fontAlgn="auto">
              <a:spcBef>
                <a:spcPts val="0"/>
              </a:spcBef>
              <a:spcAft>
                <a:spcPts val="0"/>
              </a:spcAft>
            </a:pPr>
            <a:fld id="{0CDF6AEF-730C-49EA-A1FD-9B2D001FC276}" type="datetimeFigureOut">
              <a:rPr lang="en-US" b="0" smtClean="0">
                <a:solidFill>
                  <a:prstClr val="black">
                    <a:tint val="75000"/>
                  </a:prstClr>
                </a:solidFill>
                <a:latin typeface="Calibri"/>
                <a:cs typeface="+mn-cs"/>
              </a:rPr>
              <a:pPr defTabSz="685800" fontAlgn="auto">
                <a:spcBef>
                  <a:spcPts val="0"/>
                </a:spcBef>
                <a:spcAft>
                  <a:spcPts val="0"/>
                </a:spcAft>
              </a:pPr>
              <a:t>10/16/2019</a:t>
            </a:fld>
            <a:endParaRPr lang="en-US" b="0" dirty="0">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endParaRPr lang="en-US" b="0" dirty="0">
              <a:solidFill>
                <a:prstClr val="black">
                  <a:tint val="75000"/>
                </a:prstClr>
              </a:solidFill>
              <a:latin typeface="Calibri"/>
              <a:cs typeface="+mn-cs"/>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95D1AF37-56A7-4E2F-87A5-0FC0E3D02D6C}" type="slidenum">
              <a:rPr lang="en-US" b="0" smtClean="0">
                <a:solidFill>
                  <a:prstClr val="black">
                    <a:tint val="75000"/>
                  </a:prstClr>
                </a:solidFill>
                <a:latin typeface="Calibri"/>
                <a:cs typeface="+mn-cs"/>
              </a:rPr>
              <a:pPr defTabSz="685800" fontAlgn="auto">
                <a:spcBef>
                  <a:spcPts val="0"/>
                </a:spcBef>
                <a:spcAft>
                  <a:spcPts val="0"/>
                </a:spcAft>
              </a:pPr>
              <a:t>‹#›</a:t>
            </a:fld>
            <a:endParaRPr lang="en-US" b="0" dirty="0">
              <a:solidFill>
                <a:prstClr val="black">
                  <a:tint val="75000"/>
                </a:prstClr>
              </a:solidFill>
              <a:latin typeface="Calibri"/>
              <a:cs typeface="+mn-cs"/>
            </a:endParaRPr>
          </a:p>
        </p:txBody>
      </p:sp>
    </p:spTree>
    <p:extLst>
      <p:ext uri="{BB962C8B-B14F-4D97-AF65-F5344CB8AC3E}">
        <p14:creationId xmlns:p14="http://schemas.microsoft.com/office/powerpoint/2010/main" xmlns="" val="3942915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137101"/>
            <a:ext cx="7772400" cy="1362075"/>
          </a:xfrm>
        </p:spPr>
        <p:txBody>
          <a:bodyPr anchor="t">
            <a:normAutofit/>
          </a:bodyPr>
          <a:lstStyle>
            <a:lvl1pPr algn="l">
              <a:defRPr sz="2700" b="0" cap="none" baseline="0">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722313" y="2636914"/>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fontAlgn="auto">
              <a:spcBef>
                <a:spcPts val="0"/>
              </a:spcBef>
              <a:spcAft>
                <a:spcPts val="0"/>
              </a:spcAft>
            </a:pPr>
            <a:fld id="{0CDF6AEF-730C-49EA-A1FD-9B2D001FC276}" type="datetimeFigureOut">
              <a:rPr lang="en-US" b="0" smtClean="0">
                <a:solidFill>
                  <a:prstClr val="black">
                    <a:tint val="75000"/>
                  </a:prstClr>
                </a:solidFill>
                <a:latin typeface="Calibri"/>
                <a:cs typeface="+mn-cs"/>
              </a:rPr>
              <a:pPr defTabSz="685800" fontAlgn="auto">
                <a:spcBef>
                  <a:spcPts val="0"/>
                </a:spcBef>
                <a:spcAft>
                  <a:spcPts val="0"/>
                </a:spcAft>
              </a:pPr>
              <a:t>10/16/2019</a:t>
            </a:fld>
            <a:endParaRPr lang="en-US" b="0" dirty="0">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endParaRPr lang="en-US" b="0" dirty="0">
              <a:solidFill>
                <a:prstClr val="black">
                  <a:tint val="75000"/>
                </a:prstClr>
              </a:solidFill>
              <a:latin typeface="Calibri"/>
              <a:cs typeface="+mn-cs"/>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95D1AF37-56A7-4E2F-87A5-0FC0E3D02D6C}" type="slidenum">
              <a:rPr lang="en-US" b="0" smtClean="0">
                <a:solidFill>
                  <a:prstClr val="black">
                    <a:tint val="75000"/>
                  </a:prstClr>
                </a:solidFill>
                <a:latin typeface="Calibri"/>
                <a:cs typeface="+mn-cs"/>
              </a:rPr>
              <a:pPr defTabSz="685800" fontAlgn="auto">
                <a:spcBef>
                  <a:spcPts val="0"/>
                </a:spcBef>
                <a:spcAft>
                  <a:spcPts val="0"/>
                </a:spcAft>
              </a:pPr>
              <a:t>‹#›</a:t>
            </a:fld>
            <a:endParaRPr lang="en-US" b="0" dirty="0">
              <a:solidFill>
                <a:prstClr val="black">
                  <a:tint val="75000"/>
                </a:prstClr>
              </a:solidFill>
              <a:latin typeface="Calibri"/>
              <a:cs typeface="+mn-cs"/>
            </a:endParaRPr>
          </a:p>
        </p:txBody>
      </p:sp>
    </p:spTree>
    <p:extLst>
      <p:ext uri="{BB962C8B-B14F-4D97-AF65-F5344CB8AC3E}">
        <p14:creationId xmlns:p14="http://schemas.microsoft.com/office/powerpoint/2010/main" xmlns="" val="1908432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339752" y="-8709"/>
            <a:ext cx="6804248" cy="1417638"/>
          </a:xfrm>
        </p:spPr>
        <p:txBody>
          <a:bodyPr>
            <a:normAutofit/>
          </a:bodyPr>
          <a:lstStyle>
            <a:lvl1pPr>
              <a:defRPr sz="2700"/>
            </a:lvl1pPr>
          </a:lstStyle>
          <a:p>
            <a:r>
              <a:rPr lang="en-US" dirty="0"/>
              <a:t>Click to edit Master title style</a:t>
            </a:r>
          </a:p>
        </p:txBody>
      </p:sp>
      <p:sp>
        <p:nvSpPr>
          <p:cNvPr id="3" name="Content Placeholder 2"/>
          <p:cNvSpPr>
            <a:spLocks noGrp="1"/>
          </p:cNvSpPr>
          <p:nvPr>
            <p:ph sz="half" idx="1"/>
          </p:nvPr>
        </p:nvSpPr>
        <p:spPr>
          <a:xfrm>
            <a:off x="89502" y="1600200"/>
            <a:ext cx="4406298" cy="5141168"/>
          </a:xfrm>
        </p:spPr>
        <p:txBody>
          <a:bodyPr/>
          <a:lstStyle>
            <a:lvl1pPr>
              <a:defRPr sz="180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406298" cy="5141168"/>
          </a:xfrm>
        </p:spPr>
        <p:txBody>
          <a:bodyPr/>
          <a:lstStyle>
            <a:lvl1pPr>
              <a:defRPr sz="180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pPr defTabSz="685800" fontAlgn="auto">
              <a:spcBef>
                <a:spcPts val="0"/>
              </a:spcBef>
              <a:spcAft>
                <a:spcPts val="0"/>
              </a:spcAft>
            </a:pPr>
            <a:fld id="{0CDF6AEF-730C-49EA-A1FD-9B2D001FC276}" type="datetimeFigureOut">
              <a:rPr lang="en-US" b="0" smtClean="0">
                <a:solidFill>
                  <a:prstClr val="black">
                    <a:tint val="75000"/>
                  </a:prstClr>
                </a:solidFill>
                <a:latin typeface="Calibri"/>
                <a:cs typeface="+mn-cs"/>
              </a:rPr>
              <a:pPr defTabSz="685800" fontAlgn="auto">
                <a:spcBef>
                  <a:spcPts val="0"/>
                </a:spcBef>
                <a:spcAft>
                  <a:spcPts val="0"/>
                </a:spcAft>
              </a:pPr>
              <a:t>10/16/2019</a:t>
            </a:fld>
            <a:endParaRPr lang="en-US" b="0" dirty="0">
              <a:solidFill>
                <a:prstClr val="black">
                  <a:tint val="75000"/>
                </a:prstClr>
              </a:solidFill>
              <a:latin typeface="Calibri"/>
              <a:cs typeface="+mn-cs"/>
            </a:endParaRPr>
          </a:p>
        </p:txBody>
      </p:sp>
      <p:sp>
        <p:nvSpPr>
          <p:cNvPr id="6" name="Footer Placeholder 5"/>
          <p:cNvSpPr>
            <a:spLocks noGrp="1"/>
          </p:cNvSpPr>
          <p:nvPr>
            <p:ph type="ftr" sz="quarter" idx="11"/>
          </p:nvPr>
        </p:nvSpPr>
        <p:spPr/>
        <p:txBody>
          <a:bodyPr/>
          <a:lstStyle/>
          <a:p>
            <a:pPr defTabSz="685800" fontAlgn="auto">
              <a:spcBef>
                <a:spcPts val="0"/>
              </a:spcBef>
              <a:spcAft>
                <a:spcPts val="0"/>
              </a:spcAft>
            </a:pPr>
            <a:endParaRPr lang="en-US" b="0" dirty="0">
              <a:solidFill>
                <a:prstClr val="black">
                  <a:tint val="75000"/>
                </a:prstClr>
              </a:solidFill>
              <a:latin typeface="Calibri"/>
              <a:cs typeface="+mn-cs"/>
            </a:endParaRPr>
          </a:p>
        </p:txBody>
      </p:sp>
      <p:sp>
        <p:nvSpPr>
          <p:cNvPr id="7" name="Slide Number Placeholder 6"/>
          <p:cNvSpPr>
            <a:spLocks noGrp="1"/>
          </p:cNvSpPr>
          <p:nvPr>
            <p:ph type="sldNum" sz="quarter" idx="12"/>
          </p:nvPr>
        </p:nvSpPr>
        <p:spPr/>
        <p:txBody>
          <a:bodyPr/>
          <a:lstStyle/>
          <a:p>
            <a:pPr defTabSz="685800" fontAlgn="auto">
              <a:spcBef>
                <a:spcPts val="0"/>
              </a:spcBef>
              <a:spcAft>
                <a:spcPts val="0"/>
              </a:spcAft>
            </a:pPr>
            <a:fld id="{95D1AF37-56A7-4E2F-87A5-0FC0E3D02D6C}" type="slidenum">
              <a:rPr lang="en-US" b="0" smtClean="0">
                <a:solidFill>
                  <a:prstClr val="black">
                    <a:tint val="75000"/>
                  </a:prstClr>
                </a:solidFill>
                <a:latin typeface="Calibri"/>
                <a:cs typeface="+mn-cs"/>
              </a:rPr>
              <a:pPr defTabSz="685800" fontAlgn="auto">
                <a:spcBef>
                  <a:spcPts val="0"/>
                </a:spcBef>
                <a:spcAft>
                  <a:spcPts val="0"/>
                </a:spcAft>
              </a:pPr>
              <a:t>‹#›</a:t>
            </a:fld>
            <a:endParaRPr lang="en-US" b="0" dirty="0">
              <a:solidFill>
                <a:prstClr val="black">
                  <a:tint val="75000"/>
                </a:prstClr>
              </a:solidFill>
              <a:latin typeface="Calibri"/>
              <a:cs typeface="+mn-cs"/>
            </a:endParaRPr>
          </a:p>
        </p:txBody>
      </p:sp>
    </p:spTree>
    <p:extLst>
      <p:ext uri="{BB962C8B-B14F-4D97-AF65-F5344CB8AC3E}">
        <p14:creationId xmlns:p14="http://schemas.microsoft.com/office/powerpoint/2010/main" xmlns="" val="3799662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89502" y="1535113"/>
            <a:ext cx="4407886"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89502" y="2174875"/>
            <a:ext cx="4407886"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409472"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409472"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fontAlgn="auto">
              <a:spcBef>
                <a:spcPts val="0"/>
              </a:spcBef>
              <a:spcAft>
                <a:spcPts val="0"/>
              </a:spcAft>
            </a:pPr>
            <a:fld id="{0CDF6AEF-730C-49EA-A1FD-9B2D001FC276}" type="datetimeFigureOut">
              <a:rPr lang="en-US" b="0" smtClean="0">
                <a:solidFill>
                  <a:prstClr val="black">
                    <a:tint val="75000"/>
                  </a:prstClr>
                </a:solidFill>
                <a:latin typeface="Calibri"/>
                <a:cs typeface="+mn-cs"/>
              </a:rPr>
              <a:pPr defTabSz="685800" fontAlgn="auto">
                <a:spcBef>
                  <a:spcPts val="0"/>
                </a:spcBef>
                <a:spcAft>
                  <a:spcPts val="0"/>
                </a:spcAft>
              </a:pPr>
              <a:t>10/16/2019</a:t>
            </a:fld>
            <a:endParaRPr lang="en-US" b="0" dirty="0">
              <a:solidFill>
                <a:prstClr val="black">
                  <a:tint val="75000"/>
                </a:prstClr>
              </a:solidFill>
              <a:latin typeface="Calibri"/>
              <a:cs typeface="+mn-cs"/>
            </a:endParaRPr>
          </a:p>
        </p:txBody>
      </p:sp>
      <p:sp>
        <p:nvSpPr>
          <p:cNvPr id="8" name="Footer Placeholder 7"/>
          <p:cNvSpPr>
            <a:spLocks noGrp="1"/>
          </p:cNvSpPr>
          <p:nvPr>
            <p:ph type="ftr" sz="quarter" idx="11"/>
          </p:nvPr>
        </p:nvSpPr>
        <p:spPr/>
        <p:txBody>
          <a:bodyPr/>
          <a:lstStyle/>
          <a:p>
            <a:pPr defTabSz="685800" fontAlgn="auto">
              <a:spcBef>
                <a:spcPts val="0"/>
              </a:spcBef>
              <a:spcAft>
                <a:spcPts val="0"/>
              </a:spcAft>
            </a:pPr>
            <a:endParaRPr lang="en-US" b="0" dirty="0">
              <a:solidFill>
                <a:prstClr val="black">
                  <a:tint val="75000"/>
                </a:prstClr>
              </a:solidFill>
              <a:latin typeface="Calibri"/>
              <a:cs typeface="+mn-cs"/>
            </a:endParaRPr>
          </a:p>
        </p:txBody>
      </p:sp>
      <p:sp>
        <p:nvSpPr>
          <p:cNvPr id="9" name="Slide Number Placeholder 8"/>
          <p:cNvSpPr>
            <a:spLocks noGrp="1"/>
          </p:cNvSpPr>
          <p:nvPr>
            <p:ph type="sldNum" sz="quarter" idx="12"/>
          </p:nvPr>
        </p:nvSpPr>
        <p:spPr/>
        <p:txBody>
          <a:bodyPr/>
          <a:lstStyle/>
          <a:p>
            <a:pPr defTabSz="685800" fontAlgn="auto">
              <a:spcBef>
                <a:spcPts val="0"/>
              </a:spcBef>
              <a:spcAft>
                <a:spcPts val="0"/>
              </a:spcAft>
            </a:pPr>
            <a:fld id="{95D1AF37-56A7-4E2F-87A5-0FC0E3D02D6C}" type="slidenum">
              <a:rPr lang="en-US" b="0" smtClean="0">
                <a:solidFill>
                  <a:prstClr val="black">
                    <a:tint val="75000"/>
                  </a:prstClr>
                </a:solidFill>
                <a:latin typeface="Calibri"/>
                <a:cs typeface="+mn-cs"/>
              </a:rPr>
              <a:pPr defTabSz="685800" fontAlgn="auto">
                <a:spcBef>
                  <a:spcPts val="0"/>
                </a:spcBef>
                <a:spcAft>
                  <a:spcPts val="0"/>
                </a:spcAft>
              </a:pPr>
              <a:t>‹#›</a:t>
            </a:fld>
            <a:endParaRPr lang="en-US" b="0" dirty="0">
              <a:solidFill>
                <a:prstClr val="black">
                  <a:tint val="75000"/>
                </a:prstClr>
              </a:solidFill>
              <a:latin typeface="Calibri"/>
              <a:cs typeface="+mn-cs"/>
            </a:endParaRPr>
          </a:p>
        </p:txBody>
      </p:sp>
    </p:spTree>
    <p:extLst>
      <p:ext uri="{BB962C8B-B14F-4D97-AF65-F5344CB8AC3E}">
        <p14:creationId xmlns:p14="http://schemas.microsoft.com/office/powerpoint/2010/main" xmlns="" val="3175253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pPr defTabSz="685800" fontAlgn="auto">
              <a:spcBef>
                <a:spcPts val="0"/>
              </a:spcBef>
              <a:spcAft>
                <a:spcPts val="0"/>
              </a:spcAft>
            </a:pPr>
            <a:fld id="{0CDF6AEF-730C-49EA-A1FD-9B2D001FC276}" type="datetimeFigureOut">
              <a:rPr lang="en-US" b="0" smtClean="0">
                <a:solidFill>
                  <a:prstClr val="black">
                    <a:tint val="75000"/>
                  </a:prstClr>
                </a:solidFill>
                <a:latin typeface="Calibri"/>
                <a:cs typeface="+mn-cs"/>
              </a:rPr>
              <a:pPr defTabSz="685800" fontAlgn="auto">
                <a:spcBef>
                  <a:spcPts val="0"/>
                </a:spcBef>
                <a:spcAft>
                  <a:spcPts val="0"/>
                </a:spcAft>
              </a:pPr>
              <a:t>10/16/2019</a:t>
            </a:fld>
            <a:endParaRPr lang="en-US" b="0" dirty="0">
              <a:solidFill>
                <a:prstClr val="black">
                  <a:tint val="75000"/>
                </a:prstClr>
              </a:solidFill>
              <a:latin typeface="Calibri"/>
              <a:cs typeface="+mn-cs"/>
            </a:endParaRPr>
          </a:p>
        </p:txBody>
      </p:sp>
      <p:sp>
        <p:nvSpPr>
          <p:cNvPr id="4" name="Footer Placeholder 3"/>
          <p:cNvSpPr>
            <a:spLocks noGrp="1"/>
          </p:cNvSpPr>
          <p:nvPr>
            <p:ph type="ftr" sz="quarter" idx="11"/>
          </p:nvPr>
        </p:nvSpPr>
        <p:spPr/>
        <p:txBody>
          <a:bodyPr/>
          <a:lstStyle/>
          <a:p>
            <a:pPr defTabSz="685800" fontAlgn="auto">
              <a:spcBef>
                <a:spcPts val="0"/>
              </a:spcBef>
              <a:spcAft>
                <a:spcPts val="0"/>
              </a:spcAft>
            </a:pPr>
            <a:endParaRPr lang="en-US" b="0" dirty="0">
              <a:solidFill>
                <a:prstClr val="black">
                  <a:tint val="75000"/>
                </a:prstClr>
              </a:solidFill>
              <a:latin typeface="Calibri"/>
              <a:cs typeface="+mn-cs"/>
            </a:endParaRPr>
          </a:p>
        </p:txBody>
      </p:sp>
      <p:sp>
        <p:nvSpPr>
          <p:cNvPr id="5" name="Slide Number Placeholder 4"/>
          <p:cNvSpPr>
            <a:spLocks noGrp="1"/>
          </p:cNvSpPr>
          <p:nvPr>
            <p:ph type="sldNum" sz="quarter" idx="12"/>
          </p:nvPr>
        </p:nvSpPr>
        <p:spPr/>
        <p:txBody>
          <a:bodyPr/>
          <a:lstStyle/>
          <a:p>
            <a:pPr defTabSz="685800" fontAlgn="auto">
              <a:spcBef>
                <a:spcPts val="0"/>
              </a:spcBef>
              <a:spcAft>
                <a:spcPts val="0"/>
              </a:spcAft>
            </a:pPr>
            <a:fld id="{95D1AF37-56A7-4E2F-87A5-0FC0E3D02D6C}" type="slidenum">
              <a:rPr lang="en-US" b="0" smtClean="0">
                <a:solidFill>
                  <a:prstClr val="black">
                    <a:tint val="75000"/>
                  </a:prstClr>
                </a:solidFill>
                <a:latin typeface="Calibri"/>
                <a:cs typeface="+mn-cs"/>
              </a:rPr>
              <a:pPr defTabSz="685800" fontAlgn="auto">
                <a:spcBef>
                  <a:spcPts val="0"/>
                </a:spcBef>
                <a:spcAft>
                  <a:spcPts val="0"/>
                </a:spcAft>
              </a:pPr>
              <a:t>‹#›</a:t>
            </a:fld>
            <a:endParaRPr lang="en-US" b="0" dirty="0">
              <a:solidFill>
                <a:prstClr val="black">
                  <a:tint val="75000"/>
                </a:prstClr>
              </a:solidFill>
              <a:latin typeface="Calibri"/>
              <a:cs typeface="+mn-cs"/>
            </a:endParaRPr>
          </a:p>
        </p:txBody>
      </p:sp>
    </p:spTree>
    <p:extLst>
      <p:ext uri="{BB962C8B-B14F-4D97-AF65-F5344CB8AC3E}">
        <p14:creationId xmlns:p14="http://schemas.microsoft.com/office/powerpoint/2010/main" xmlns="" val="25885665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fontAlgn="auto">
              <a:spcBef>
                <a:spcPts val="0"/>
              </a:spcBef>
              <a:spcAft>
                <a:spcPts val="0"/>
              </a:spcAft>
            </a:pPr>
            <a:fld id="{0CDF6AEF-730C-49EA-A1FD-9B2D001FC276}" type="datetimeFigureOut">
              <a:rPr lang="en-US" b="0" smtClean="0">
                <a:solidFill>
                  <a:prstClr val="black">
                    <a:tint val="75000"/>
                  </a:prstClr>
                </a:solidFill>
                <a:latin typeface="Calibri"/>
                <a:cs typeface="+mn-cs"/>
              </a:rPr>
              <a:pPr defTabSz="685800" fontAlgn="auto">
                <a:spcBef>
                  <a:spcPts val="0"/>
                </a:spcBef>
                <a:spcAft>
                  <a:spcPts val="0"/>
                </a:spcAft>
              </a:pPr>
              <a:t>10/16/2019</a:t>
            </a:fld>
            <a:endParaRPr lang="en-US" b="0" dirty="0">
              <a:solidFill>
                <a:prstClr val="black">
                  <a:tint val="75000"/>
                </a:prstClr>
              </a:solidFill>
              <a:latin typeface="Calibri"/>
              <a:cs typeface="+mn-cs"/>
            </a:endParaRPr>
          </a:p>
        </p:txBody>
      </p:sp>
      <p:sp>
        <p:nvSpPr>
          <p:cNvPr id="3" name="Footer Placeholder 2"/>
          <p:cNvSpPr>
            <a:spLocks noGrp="1"/>
          </p:cNvSpPr>
          <p:nvPr>
            <p:ph type="ftr" sz="quarter" idx="11"/>
          </p:nvPr>
        </p:nvSpPr>
        <p:spPr/>
        <p:txBody>
          <a:bodyPr/>
          <a:lstStyle/>
          <a:p>
            <a:pPr defTabSz="685800" fontAlgn="auto">
              <a:spcBef>
                <a:spcPts val="0"/>
              </a:spcBef>
              <a:spcAft>
                <a:spcPts val="0"/>
              </a:spcAft>
            </a:pPr>
            <a:endParaRPr lang="en-US" b="0" dirty="0">
              <a:solidFill>
                <a:prstClr val="black">
                  <a:tint val="75000"/>
                </a:prstClr>
              </a:solidFill>
              <a:latin typeface="Calibri"/>
              <a:cs typeface="+mn-cs"/>
            </a:endParaRPr>
          </a:p>
        </p:txBody>
      </p:sp>
      <p:sp>
        <p:nvSpPr>
          <p:cNvPr id="4" name="Slide Number Placeholder 3"/>
          <p:cNvSpPr>
            <a:spLocks noGrp="1"/>
          </p:cNvSpPr>
          <p:nvPr>
            <p:ph type="sldNum" sz="quarter" idx="12"/>
          </p:nvPr>
        </p:nvSpPr>
        <p:spPr/>
        <p:txBody>
          <a:bodyPr/>
          <a:lstStyle/>
          <a:p>
            <a:pPr defTabSz="685800" fontAlgn="auto">
              <a:spcBef>
                <a:spcPts val="0"/>
              </a:spcBef>
              <a:spcAft>
                <a:spcPts val="0"/>
              </a:spcAft>
            </a:pPr>
            <a:fld id="{95D1AF37-56A7-4E2F-87A5-0FC0E3D02D6C}" type="slidenum">
              <a:rPr lang="en-US" b="0" smtClean="0">
                <a:solidFill>
                  <a:prstClr val="black">
                    <a:tint val="75000"/>
                  </a:prstClr>
                </a:solidFill>
                <a:latin typeface="Calibri"/>
                <a:cs typeface="+mn-cs"/>
              </a:rPr>
              <a:pPr defTabSz="685800" fontAlgn="auto">
                <a:spcBef>
                  <a:spcPts val="0"/>
                </a:spcBef>
                <a:spcAft>
                  <a:spcPts val="0"/>
                </a:spcAft>
              </a:pPr>
              <a:t>‹#›</a:t>
            </a:fld>
            <a:endParaRPr lang="en-US" b="0" dirty="0">
              <a:solidFill>
                <a:prstClr val="black">
                  <a:tint val="75000"/>
                </a:prstClr>
              </a:solidFill>
              <a:latin typeface="Calibri"/>
              <a:cs typeface="+mn-cs"/>
            </a:endParaRPr>
          </a:p>
        </p:txBody>
      </p:sp>
    </p:spTree>
    <p:extLst>
      <p:ext uri="{BB962C8B-B14F-4D97-AF65-F5344CB8AC3E}">
        <p14:creationId xmlns:p14="http://schemas.microsoft.com/office/powerpoint/2010/main" xmlns="" val="2993470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solidFill>
                  <a:srgbClr val="E15415"/>
                </a:solidFill>
              </a:defRPr>
            </a:lvl1pPr>
          </a:lstStyle>
          <a:p>
            <a:pPr>
              <a:defRPr/>
            </a:pPr>
            <a:r>
              <a:rPr lang="en-US"/>
              <a:t>Making South Africa a Global Leader</a:t>
            </a:r>
          </a:p>
          <a:p>
            <a:pPr>
              <a:defRPr/>
            </a:pPr>
            <a:r>
              <a:rPr lang="en-US"/>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a:defRPr/>
            </a:pPr>
            <a:fld id="{22A525F6-AA27-4C0C-9780-FABF772D3FB6}"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fontAlgn="auto">
              <a:spcBef>
                <a:spcPts val="0"/>
              </a:spcBef>
              <a:spcAft>
                <a:spcPts val="0"/>
              </a:spcAft>
            </a:pPr>
            <a:fld id="{0CDF6AEF-730C-49EA-A1FD-9B2D001FC276}" type="datetimeFigureOut">
              <a:rPr lang="en-US" b="0" smtClean="0">
                <a:solidFill>
                  <a:prstClr val="black">
                    <a:tint val="75000"/>
                  </a:prstClr>
                </a:solidFill>
                <a:latin typeface="Calibri"/>
                <a:cs typeface="+mn-cs"/>
              </a:rPr>
              <a:pPr defTabSz="685800" fontAlgn="auto">
                <a:spcBef>
                  <a:spcPts val="0"/>
                </a:spcBef>
                <a:spcAft>
                  <a:spcPts val="0"/>
                </a:spcAft>
              </a:pPr>
              <a:t>10/16/2019</a:t>
            </a:fld>
            <a:endParaRPr lang="en-US" b="0" dirty="0">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endParaRPr lang="en-US" b="0" dirty="0">
              <a:solidFill>
                <a:prstClr val="black">
                  <a:tint val="75000"/>
                </a:prstClr>
              </a:solidFill>
              <a:latin typeface="Calibri"/>
              <a:cs typeface="+mn-cs"/>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95D1AF37-56A7-4E2F-87A5-0FC0E3D02D6C}" type="slidenum">
              <a:rPr lang="en-US" b="0" smtClean="0">
                <a:solidFill>
                  <a:prstClr val="black">
                    <a:tint val="75000"/>
                  </a:prstClr>
                </a:solidFill>
                <a:latin typeface="Calibri"/>
                <a:cs typeface="+mn-cs"/>
              </a:rPr>
              <a:pPr defTabSz="685800" fontAlgn="auto">
                <a:spcBef>
                  <a:spcPts val="0"/>
                </a:spcBef>
                <a:spcAft>
                  <a:spcPts val="0"/>
                </a:spcAft>
              </a:pPr>
              <a:t>‹#›</a:t>
            </a:fld>
            <a:endParaRPr lang="en-US" b="0" dirty="0">
              <a:solidFill>
                <a:prstClr val="black">
                  <a:tint val="75000"/>
                </a:prstClr>
              </a:solidFill>
              <a:latin typeface="Calibri"/>
              <a:cs typeface="+mn-cs"/>
            </a:endParaRPr>
          </a:p>
        </p:txBody>
      </p:sp>
    </p:spTree>
    <p:extLst>
      <p:ext uri="{BB962C8B-B14F-4D97-AF65-F5344CB8AC3E}">
        <p14:creationId xmlns:p14="http://schemas.microsoft.com/office/powerpoint/2010/main" xmlns="" val="3715034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20690"/>
            <a:ext cx="2057400" cy="5505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20690"/>
            <a:ext cx="6019800" cy="5505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fontAlgn="auto">
              <a:spcBef>
                <a:spcPts val="0"/>
              </a:spcBef>
              <a:spcAft>
                <a:spcPts val="0"/>
              </a:spcAft>
            </a:pPr>
            <a:fld id="{0CDF6AEF-730C-49EA-A1FD-9B2D001FC276}" type="datetimeFigureOut">
              <a:rPr lang="en-US" b="0" smtClean="0">
                <a:solidFill>
                  <a:prstClr val="black">
                    <a:tint val="75000"/>
                  </a:prstClr>
                </a:solidFill>
                <a:latin typeface="Calibri"/>
                <a:cs typeface="+mn-cs"/>
              </a:rPr>
              <a:pPr defTabSz="685800" fontAlgn="auto">
                <a:spcBef>
                  <a:spcPts val="0"/>
                </a:spcBef>
                <a:spcAft>
                  <a:spcPts val="0"/>
                </a:spcAft>
              </a:pPr>
              <a:t>10/16/2019</a:t>
            </a:fld>
            <a:endParaRPr lang="en-US" b="0" dirty="0">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endParaRPr lang="en-US" b="0" dirty="0">
              <a:solidFill>
                <a:prstClr val="black">
                  <a:tint val="75000"/>
                </a:prstClr>
              </a:solidFill>
              <a:latin typeface="Calibri"/>
              <a:cs typeface="+mn-cs"/>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95D1AF37-56A7-4E2F-87A5-0FC0E3D02D6C}" type="slidenum">
              <a:rPr lang="en-US" b="0" smtClean="0">
                <a:solidFill>
                  <a:prstClr val="black">
                    <a:tint val="75000"/>
                  </a:prstClr>
                </a:solidFill>
                <a:latin typeface="Calibri"/>
                <a:cs typeface="+mn-cs"/>
              </a:rPr>
              <a:pPr defTabSz="685800" fontAlgn="auto">
                <a:spcBef>
                  <a:spcPts val="0"/>
                </a:spcBef>
                <a:spcAft>
                  <a:spcPts val="0"/>
                </a:spcAft>
              </a:pPr>
              <a:t>‹#›</a:t>
            </a:fld>
            <a:endParaRPr lang="en-US" b="0" dirty="0">
              <a:solidFill>
                <a:prstClr val="black">
                  <a:tint val="75000"/>
                </a:prstClr>
              </a:solidFill>
              <a:latin typeface="Calibri"/>
              <a:cs typeface="+mn-cs"/>
            </a:endParaRPr>
          </a:p>
        </p:txBody>
      </p:sp>
    </p:spTree>
    <p:extLst>
      <p:ext uri="{BB962C8B-B14F-4D97-AF65-F5344CB8AC3E}">
        <p14:creationId xmlns:p14="http://schemas.microsoft.com/office/powerpoint/2010/main" xmlns="" val="1934438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13" name="Picture 7" descr="Picture 7"/>
          <p:cNvPicPr>
            <a:picLocks noChangeAspect="1"/>
          </p:cNvPicPr>
          <p:nvPr/>
        </p:nvPicPr>
        <p:blipFill>
          <a:blip r:embed="rId2" cstate="print">
            <a:extLst/>
          </a:blip>
          <a:stretch>
            <a:fillRect/>
          </a:stretch>
        </p:blipFill>
        <p:spPr>
          <a:xfrm>
            <a:off x="1" y="2"/>
            <a:ext cx="9145589" cy="6859589"/>
          </a:xfrm>
          <a:prstGeom prst="rect">
            <a:avLst/>
          </a:prstGeom>
          <a:ln w="12700">
            <a:miter lim="400000"/>
          </a:ln>
        </p:spPr>
      </p:pic>
      <p:sp>
        <p:nvSpPr>
          <p:cNvPr id="14" name="Title Text"/>
          <p:cNvSpPr>
            <a:spLocks noGrp="1"/>
          </p:cNvSpPr>
          <p:nvPr>
            <p:ph type="title"/>
          </p:nvPr>
        </p:nvSpPr>
        <p:spPr>
          <a:xfrm>
            <a:off x="179511" y="1556791"/>
            <a:ext cx="5840290" cy="1470026"/>
          </a:xfrm>
          <a:prstGeom prst="rect">
            <a:avLst/>
          </a:prstGeom>
        </p:spPr>
        <p:txBody>
          <a:bodyPr/>
          <a:lstStyle>
            <a:lvl1pPr>
              <a:defRPr>
                <a:solidFill>
                  <a:srgbClr val="FFFFFF"/>
                </a:solidFill>
              </a:defRPr>
            </a:lvl1pPr>
          </a:lstStyle>
          <a:p>
            <a:r>
              <a:t>Title Text</a:t>
            </a:r>
          </a:p>
        </p:txBody>
      </p:sp>
      <p:sp>
        <p:nvSpPr>
          <p:cNvPr id="15" name="Body Level One…"/>
          <p:cNvSpPr>
            <a:spLocks noGrp="1"/>
          </p:cNvSpPr>
          <p:nvPr>
            <p:ph type="body" sz="quarter" idx="1"/>
          </p:nvPr>
        </p:nvSpPr>
        <p:spPr>
          <a:xfrm>
            <a:off x="179512" y="3068961"/>
            <a:ext cx="6120681" cy="1752601"/>
          </a:xfrm>
          <a:prstGeom prst="rect">
            <a:avLst/>
          </a:prstGeom>
        </p:spPr>
        <p:txBody>
          <a:bodyPr/>
          <a:lstStyle>
            <a:lvl1pPr marL="0" indent="0">
              <a:spcBef>
                <a:spcPts val="450"/>
              </a:spcBef>
              <a:buSzTx/>
              <a:buFontTx/>
              <a:buNone/>
              <a:defRPr sz="2100">
                <a:solidFill>
                  <a:srgbClr val="FFFFFF"/>
                </a:solidFill>
              </a:defRPr>
            </a:lvl1pPr>
            <a:lvl2pPr marL="0" indent="342900">
              <a:spcBef>
                <a:spcPts val="450"/>
              </a:spcBef>
              <a:buSzTx/>
              <a:buFontTx/>
              <a:buNone/>
              <a:defRPr sz="2100">
                <a:solidFill>
                  <a:srgbClr val="FFFFFF"/>
                </a:solidFill>
              </a:defRPr>
            </a:lvl2pPr>
            <a:lvl3pPr marL="0" indent="685800">
              <a:spcBef>
                <a:spcPts val="450"/>
              </a:spcBef>
              <a:buSzTx/>
              <a:buFontTx/>
              <a:buNone/>
              <a:defRPr sz="2100">
                <a:solidFill>
                  <a:srgbClr val="FFFFFF"/>
                </a:solidFill>
              </a:defRPr>
            </a:lvl3pPr>
            <a:lvl4pPr marL="0" indent="1028700">
              <a:spcBef>
                <a:spcPts val="450"/>
              </a:spcBef>
              <a:buSzTx/>
              <a:buFontTx/>
              <a:buNone/>
              <a:defRPr sz="2100">
                <a:solidFill>
                  <a:srgbClr val="FFFFFF"/>
                </a:solidFill>
              </a:defRPr>
            </a:lvl4pPr>
            <a:lvl5pPr marL="0" indent="1371600">
              <a:spcBef>
                <a:spcPts val="450"/>
              </a:spcBef>
              <a:buSzTx/>
              <a:buFontTx/>
              <a:buNone/>
              <a:defRPr sz="21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7" name="Slide Number"/>
          <p:cNvSpPr>
            <a:spLocks noGrp="1"/>
          </p:cNvSpPr>
          <p:nvPr>
            <p:ph type="sldNum" sz="quarter" idx="2"/>
          </p:nvPr>
        </p:nvSpPr>
        <p:spPr>
          <a:prstGeom prst="rect">
            <a:avLst/>
          </a:prstGeom>
        </p:spPr>
        <p:txBody>
          <a:bodyPr/>
          <a:lstStyle/>
          <a:p>
            <a:pPr defTabSz="685800" fontAlgn="auto" hangingPunct="0">
              <a:spcBef>
                <a:spcPts val="0"/>
              </a:spcBef>
              <a:spcAft>
                <a:spcPts val="0"/>
              </a:spcAft>
              <a:defRPr/>
            </a:pPr>
            <a:fld id="{86CB4B4D-7CA3-9044-876B-883B54F8677D}" type="slidenum">
              <a:rPr lang="en-ZA" b="0" kern="0" smtClean="0">
                <a:latin typeface="Calibri"/>
                <a:cs typeface="Calibri"/>
                <a:sym typeface="Calibri"/>
              </a:rPr>
              <a:pPr defTabSz="685800" fontAlgn="auto" hangingPunct="0">
                <a:spcBef>
                  <a:spcPts val="0"/>
                </a:spcBef>
                <a:spcAft>
                  <a:spcPts val="0"/>
                </a:spcAft>
                <a:defRPr/>
              </a:pPr>
              <a:t>‹#›</a:t>
            </a:fld>
            <a:endParaRPr lang="en-ZA" b="0" kern="0">
              <a:latin typeface="Calibri"/>
              <a:cs typeface="Calibri"/>
              <a:sym typeface="Calibri"/>
            </a:endParaRPr>
          </a:p>
        </p:txBody>
      </p:sp>
      <p:pic>
        <p:nvPicPr>
          <p:cNvPr id="7" name="Picture 7" descr="Picture 7"/>
          <p:cNvPicPr>
            <a:picLocks noChangeAspect="1"/>
          </p:cNvPicPr>
          <p:nvPr userDrawn="1"/>
        </p:nvPicPr>
        <p:blipFill>
          <a:blip r:embed="rId3" cstate="print">
            <a:extLst/>
          </a:blip>
          <a:stretch>
            <a:fillRect/>
          </a:stretch>
        </p:blipFill>
        <p:spPr>
          <a:xfrm>
            <a:off x="8048555" y="0"/>
            <a:ext cx="1080121" cy="1440160"/>
          </a:xfrm>
          <a:prstGeom prst="rect">
            <a:avLst/>
          </a:prstGeom>
          <a:ln w="12700">
            <a:miter lim="400000"/>
          </a:ln>
        </p:spPr>
      </p:pic>
    </p:spTree>
    <p:extLst>
      <p:ext uri="{BB962C8B-B14F-4D97-AF65-F5344CB8AC3E}">
        <p14:creationId xmlns:p14="http://schemas.microsoft.com/office/powerpoint/2010/main" xmlns="" val="989076033"/>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4" name="Title Text"/>
          <p:cNvSpPr>
            <a:spLocks noGrp="1"/>
          </p:cNvSpPr>
          <p:nvPr>
            <p:ph type="title"/>
          </p:nvPr>
        </p:nvSpPr>
        <p:spPr>
          <a:xfrm>
            <a:off x="2443571" y="0"/>
            <a:ext cx="6700430" cy="1417638"/>
          </a:xfrm>
          <a:prstGeom prst="rect">
            <a:avLst/>
          </a:prstGeom>
        </p:spPr>
        <p:txBody>
          <a:bodyPr/>
          <a:lstStyle/>
          <a:p>
            <a:r>
              <a:t>Title Text</a:t>
            </a:r>
          </a:p>
        </p:txBody>
      </p:sp>
      <p:sp>
        <p:nvSpPr>
          <p:cNvPr id="25" name="Body Level One…"/>
          <p:cNvSpPr>
            <a:spLocks noGrp="1"/>
          </p:cNvSpPr>
          <p:nvPr>
            <p:ph type="body" idx="1"/>
          </p:nvPr>
        </p:nvSpPr>
        <p:spPr>
          <a:xfrm>
            <a:off x="457200" y="1600200"/>
            <a:ext cx="8229600" cy="5141168"/>
          </a:xfrm>
          <a:prstGeom prst="rect">
            <a:avLst/>
          </a:prstGeom>
        </p:spPr>
        <p:txBody>
          <a:bodyPr/>
          <a:lstStyle>
            <a:lvl1pPr>
              <a:spcBef>
                <a:spcPts val="375"/>
              </a:spcBef>
              <a:defRPr sz="1800"/>
            </a:lvl1pPr>
            <a:lvl2pPr marL="600075" indent="-257175">
              <a:spcBef>
                <a:spcPts val="375"/>
              </a:spcBef>
              <a:defRPr sz="1800"/>
            </a:lvl2pPr>
            <a:lvl3pPr>
              <a:spcBef>
                <a:spcPts val="375"/>
              </a:spcBef>
              <a:defRPr sz="1800"/>
            </a:lvl3pPr>
            <a:lvl4pPr marL="1285875" indent="-257175">
              <a:spcBef>
                <a:spcPts val="375"/>
              </a:spcBef>
              <a:defRPr sz="1800"/>
            </a:lvl4pPr>
            <a:lvl5pPr marL="1665514" indent="-293914">
              <a:spcBef>
                <a:spcPts val="375"/>
              </a:spcBef>
              <a:defRPr sz="1800"/>
            </a:lvl5pPr>
          </a:lstStyle>
          <a:p>
            <a:r>
              <a:t>Body Level One</a:t>
            </a:r>
          </a:p>
          <a:p>
            <a:pPr lvl="1"/>
            <a:r>
              <a:t>Body Level Two</a:t>
            </a:r>
          </a:p>
          <a:p>
            <a:pPr lvl="2"/>
            <a:r>
              <a:t>Body Level Three</a:t>
            </a:r>
          </a:p>
          <a:p>
            <a:pPr lvl="3"/>
            <a:r>
              <a:t>Body Level Four</a:t>
            </a:r>
          </a:p>
          <a:p>
            <a:pPr lvl="4"/>
            <a:r>
              <a:t>Body Level Five</a:t>
            </a:r>
          </a:p>
        </p:txBody>
      </p:sp>
      <p:sp>
        <p:nvSpPr>
          <p:cNvPr id="26" name="Slide Number"/>
          <p:cNvSpPr>
            <a:spLocks noGrp="1"/>
          </p:cNvSpPr>
          <p:nvPr>
            <p:ph type="sldNum" sz="quarter" idx="2"/>
          </p:nvPr>
        </p:nvSpPr>
        <p:spPr>
          <a:prstGeom prst="rect">
            <a:avLst/>
          </a:prstGeom>
        </p:spPr>
        <p:txBody>
          <a:bodyPr/>
          <a:lstStyle/>
          <a:p>
            <a:pPr defTabSz="685800" fontAlgn="auto" hangingPunct="0">
              <a:spcBef>
                <a:spcPts val="0"/>
              </a:spcBef>
              <a:spcAft>
                <a:spcPts val="0"/>
              </a:spcAft>
              <a:defRPr/>
            </a:pPr>
            <a:fld id="{86CB4B4D-7CA3-9044-876B-883B54F8677D}" type="slidenum">
              <a:rPr lang="en-ZA" b="0" kern="0" smtClean="0">
                <a:latin typeface="Calibri"/>
                <a:cs typeface="Calibri"/>
                <a:sym typeface="Calibri"/>
              </a:rPr>
              <a:pPr defTabSz="685800" fontAlgn="auto" hangingPunct="0">
                <a:spcBef>
                  <a:spcPts val="0"/>
                </a:spcBef>
                <a:spcAft>
                  <a:spcPts val="0"/>
                </a:spcAft>
                <a:defRPr/>
              </a:pPr>
              <a:t>‹#›</a:t>
            </a:fld>
            <a:endParaRPr lang="en-ZA" b="0" kern="0">
              <a:latin typeface="Calibri"/>
              <a:cs typeface="Calibri"/>
              <a:sym typeface="Calibri"/>
            </a:endParaRPr>
          </a:p>
        </p:txBody>
      </p:sp>
    </p:spTree>
    <p:extLst>
      <p:ext uri="{BB962C8B-B14F-4D97-AF65-F5344CB8AC3E}">
        <p14:creationId xmlns:p14="http://schemas.microsoft.com/office/powerpoint/2010/main" xmlns="" val="4257423207"/>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33" name="Picture 6" descr="Picture 6"/>
          <p:cNvPicPr>
            <a:picLocks noChangeAspect="1"/>
          </p:cNvPicPr>
          <p:nvPr/>
        </p:nvPicPr>
        <p:blipFill>
          <a:blip r:embed="rId2" cstate="print">
            <a:extLst/>
          </a:blip>
          <a:stretch>
            <a:fillRect/>
          </a:stretch>
        </p:blipFill>
        <p:spPr>
          <a:xfrm>
            <a:off x="0" y="0"/>
            <a:ext cx="9144000" cy="3409950"/>
          </a:xfrm>
          <a:prstGeom prst="rect">
            <a:avLst/>
          </a:prstGeom>
          <a:ln w="12700">
            <a:miter lim="400000"/>
          </a:ln>
        </p:spPr>
      </p:pic>
      <p:sp>
        <p:nvSpPr>
          <p:cNvPr id="34" name="Title Text"/>
          <p:cNvSpPr>
            <a:spLocks noGrp="1"/>
          </p:cNvSpPr>
          <p:nvPr>
            <p:ph type="title"/>
          </p:nvPr>
        </p:nvSpPr>
        <p:spPr>
          <a:xfrm>
            <a:off x="722313" y="3417018"/>
            <a:ext cx="7772401" cy="1362076"/>
          </a:xfrm>
          <a:prstGeom prst="rect">
            <a:avLst/>
          </a:prstGeom>
        </p:spPr>
        <p:txBody>
          <a:bodyPr anchor="t"/>
          <a:lstStyle>
            <a:lvl1pPr algn="ctr">
              <a:defRPr sz="3000"/>
            </a:lvl1pPr>
          </a:lstStyle>
          <a:p>
            <a:r>
              <a:t>Title Text</a:t>
            </a:r>
          </a:p>
        </p:txBody>
      </p:sp>
      <p:sp>
        <p:nvSpPr>
          <p:cNvPr id="35" name="Body Level One…"/>
          <p:cNvSpPr>
            <a:spLocks noGrp="1"/>
          </p:cNvSpPr>
          <p:nvPr>
            <p:ph type="body" sz="quarter" idx="1"/>
          </p:nvPr>
        </p:nvSpPr>
        <p:spPr>
          <a:xfrm>
            <a:off x="722313" y="1916832"/>
            <a:ext cx="7772401" cy="1500188"/>
          </a:xfrm>
          <a:prstGeom prst="rect">
            <a:avLst/>
          </a:prstGeom>
        </p:spPr>
        <p:txBody>
          <a:bodyPr anchor="b"/>
          <a:lstStyle>
            <a:lvl1pPr marL="0" indent="0" algn="ctr">
              <a:spcBef>
                <a:spcPts val="450"/>
              </a:spcBef>
              <a:buSzTx/>
              <a:buFontTx/>
              <a:buNone/>
              <a:defRPr sz="2100">
                <a:solidFill>
                  <a:srgbClr val="FFFFFF"/>
                </a:solidFill>
              </a:defRPr>
            </a:lvl1pPr>
            <a:lvl2pPr marL="0" indent="342900" algn="ctr">
              <a:spcBef>
                <a:spcPts val="450"/>
              </a:spcBef>
              <a:buSzTx/>
              <a:buFontTx/>
              <a:buNone/>
              <a:defRPr sz="2100">
                <a:solidFill>
                  <a:srgbClr val="FFFFFF"/>
                </a:solidFill>
              </a:defRPr>
            </a:lvl2pPr>
            <a:lvl3pPr marL="0" indent="685800" algn="ctr">
              <a:spcBef>
                <a:spcPts val="450"/>
              </a:spcBef>
              <a:buSzTx/>
              <a:buFontTx/>
              <a:buNone/>
              <a:defRPr sz="2100">
                <a:solidFill>
                  <a:srgbClr val="FFFFFF"/>
                </a:solidFill>
              </a:defRPr>
            </a:lvl3pPr>
            <a:lvl4pPr marL="0" indent="1028700" algn="ctr">
              <a:spcBef>
                <a:spcPts val="450"/>
              </a:spcBef>
              <a:buSzTx/>
              <a:buFontTx/>
              <a:buNone/>
              <a:defRPr sz="2100">
                <a:solidFill>
                  <a:srgbClr val="FFFFFF"/>
                </a:solidFill>
              </a:defRPr>
            </a:lvl4pPr>
            <a:lvl5pPr marL="0" indent="1371600" algn="ctr">
              <a:spcBef>
                <a:spcPts val="450"/>
              </a:spcBef>
              <a:buSzTx/>
              <a:buFontTx/>
              <a:buNone/>
              <a:defRPr sz="21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37" name="Picture 8" descr="Picture 8"/>
          <p:cNvPicPr>
            <a:picLocks noChangeAspect="1"/>
          </p:cNvPicPr>
          <p:nvPr/>
        </p:nvPicPr>
        <p:blipFill>
          <a:blip r:embed="rId3" cstate="print">
            <a:extLst/>
          </a:blip>
          <a:stretch>
            <a:fillRect/>
          </a:stretch>
        </p:blipFill>
        <p:spPr>
          <a:xfrm>
            <a:off x="35497" y="46509"/>
            <a:ext cx="2476501" cy="1438276"/>
          </a:xfrm>
          <a:prstGeom prst="rect">
            <a:avLst/>
          </a:prstGeom>
          <a:ln w="12700">
            <a:miter lim="400000"/>
          </a:ln>
        </p:spPr>
      </p:pic>
      <p:sp>
        <p:nvSpPr>
          <p:cNvPr id="38" name="Slide Number"/>
          <p:cNvSpPr>
            <a:spLocks noGrp="1"/>
          </p:cNvSpPr>
          <p:nvPr>
            <p:ph type="sldNum" sz="quarter" idx="2"/>
          </p:nvPr>
        </p:nvSpPr>
        <p:spPr>
          <a:prstGeom prst="rect">
            <a:avLst/>
          </a:prstGeom>
        </p:spPr>
        <p:txBody>
          <a:bodyPr/>
          <a:lstStyle/>
          <a:p>
            <a:pPr defTabSz="685800" fontAlgn="auto" hangingPunct="0">
              <a:spcBef>
                <a:spcPts val="0"/>
              </a:spcBef>
              <a:spcAft>
                <a:spcPts val="0"/>
              </a:spcAft>
              <a:defRPr/>
            </a:pPr>
            <a:fld id="{86CB4B4D-7CA3-9044-876B-883B54F8677D}" type="slidenum">
              <a:rPr lang="en-ZA" b="0" kern="0" smtClean="0">
                <a:latin typeface="Calibri"/>
                <a:cs typeface="Calibri"/>
                <a:sym typeface="Calibri"/>
              </a:rPr>
              <a:pPr defTabSz="685800" fontAlgn="auto" hangingPunct="0">
                <a:spcBef>
                  <a:spcPts val="0"/>
                </a:spcBef>
                <a:spcAft>
                  <a:spcPts val="0"/>
                </a:spcAft>
                <a:defRPr/>
              </a:pPr>
              <a:t>‹#›</a:t>
            </a:fld>
            <a:endParaRPr lang="en-ZA" b="0" kern="0">
              <a:latin typeface="Calibri"/>
              <a:cs typeface="Calibri"/>
              <a:sym typeface="Calibri"/>
            </a:endParaRPr>
          </a:p>
        </p:txBody>
      </p:sp>
      <p:pic>
        <p:nvPicPr>
          <p:cNvPr id="8" name="Picture 7" descr="Picture 7"/>
          <p:cNvPicPr>
            <a:picLocks noChangeAspect="1"/>
          </p:cNvPicPr>
          <p:nvPr userDrawn="1"/>
        </p:nvPicPr>
        <p:blipFill>
          <a:blip r:embed="rId4" cstate="print">
            <a:extLst/>
          </a:blip>
          <a:stretch>
            <a:fillRect/>
          </a:stretch>
        </p:blipFill>
        <p:spPr>
          <a:xfrm>
            <a:off x="8048555" y="0"/>
            <a:ext cx="1080121" cy="1440160"/>
          </a:xfrm>
          <a:prstGeom prst="rect">
            <a:avLst/>
          </a:prstGeom>
          <a:ln w="12700">
            <a:miter lim="400000"/>
          </a:ln>
        </p:spPr>
      </p:pic>
    </p:spTree>
    <p:extLst>
      <p:ext uri="{BB962C8B-B14F-4D97-AF65-F5344CB8AC3E}">
        <p14:creationId xmlns:p14="http://schemas.microsoft.com/office/powerpoint/2010/main" xmlns="" val="2091482133"/>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5" name="Title Text"/>
          <p:cNvSpPr>
            <a:spLocks noGrp="1"/>
          </p:cNvSpPr>
          <p:nvPr>
            <p:ph type="title"/>
          </p:nvPr>
        </p:nvSpPr>
        <p:spPr>
          <a:xfrm>
            <a:off x="2339751" y="-8710"/>
            <a:ext cx="6804250" cy="1417639"/>
          </a:xfrm>
          <a:prstGeom prst="rect">
            <a:avLst/>
          </a:prstGeom>
        </p:spPr>
        <p:txBody>
          <a:bodyPr/>
          <a:lstStyle/>
          <a:p>
            <a:r>
              <a:t>Title Text</a:t>
            </a:r>
          </a:p>
        </p:txBody>
      </p:sp>
      <p:sp>
        <p:nvSpPr>
          <p:cNvPr id="46" name="Body Level One…"/>
          <p:cNvSpPr>
            <a:spLocks noGrp="1"/>
          </p:cNvSpPr>
          <p:nvPr>
            <p:ph type="body" sz="half" idx="1"/>
          </p:nvPr>
        </p:nvSpPr>
        <p:spPr>
          <a:xfrm>
            <a:off x="457200" y="1600200"/>
            <a:ext cx="4038600" cy="5141168"/>
          </a:xfrm>
          <a:prstGeom prst="rect">
            <a:avLst/>
          </a:prstGeom>
        </p:spPr>
        <p:txBody>
          <a:bodyPr/>
          <a:lstStyle>
            <a:lvl1pPr>
              <a:spcBef>
                <a:spcPts val="375"/>
              </a:spcBef>
              <a:defRPr sz="1800"/>
            </a:lvl1pPr>
            <a:lvl2pPr marL="600075" indent="-257175">
              <a:spcBef>
                <a:spcPts val="375"/>
              </a:spcBef>
              <a:defRPr sz="1800"/>
            </a:lvl2pPr>
            <a:lvl3pPr>
              <a:spcBef>
                <a:spcPts val="375"/>
              </a:spcBef>
              <a:defRPr sz="1800"/>
            </a:lvl3pPr>
            <a:lvl4pPr marL="1285875" indent="-257175">
              <a:spcBef>
                <a:spcPts val="375"/>
              </a:spcBef>
              <a:defRPr sz="1800"/>
            </a:lvl4pPr>
            <a:lvl5pPr marL="1665514" indent="-293914">
              <a:spcBef>
                <a:spcPts val="375"/>
              </a:spcBef>
              <a:defRPr sz="1800"/>
            </a:lvl5pPr>
          </a:lstStyle>
          <a:p>
            <a:r>
              <a:t>Body Level One</a:t>
            </a:r>
          </a:p>
          <a:p>
            <a:pPr lvl="1"/>
            <a:r>
              <a:t>Body Level Two</a:t>
            </a:r>
          </a:p>
          <a:p>
            <a:pPr lvl="2"/>
            <a:r>
              <a:t>Body Level Three</a:t>
            </a:r>
          </a:p>
          <a:p>
            <a:pPr lvl="3"/>
            <a:r>
              <a:t>Body Level Four</a:t>
            </a:r>
          </a:p>
          <a:p>
            <a:pPr lvl="4"/>
            <a:r>
              <a:t>Body Level Five</a:t>
            </a:r>
          </a:p>
        </p:txBody>
      </p:sp>
      <p:sp>
        <p:nvSpPr>
          <p:cNvPr id="47" name="Slide Number"/>
          <p:cNvSpPr>
            <a:spLocks noGrp="1"/>
          </p:cNvSpPr>
          <p:nvPr>
            <p:ph type="sldNum" sz="quarter" idx="2"/>
          </p:nvPr>
        </p:nvSpPr>
        <p:spPr>
          <a:prstGeom prst="rect">
            <a:avLst/>
          </a:prstGeom>
        </p:spPr>
        <p:txBody>
          <a:bodyPr/>
          <a:lstStyle/>
          <a:p>
            <a:pPr defTabSz="685800" fontAlgn="auto" hangingPunct="0">
              <a:spcBef>
                <a:spcPts val="0"/>
              </a:spcBef>
              <a:spcAft>
                <a:spcPts val="0"/>
              </a:spcAft>
              <a:defRPr/>
            </a:pPr>
            <a:fld id="{86CB4B4D-7CA3-9044-876B-883B54F8677D}" type="slidenum">
              <a:rPr lang="en-ZA" b="0" kern="0" smtClean="0">
                <a:latin typeface="Calibri"/>
                <a:cs typeface="Calibri"/>
                <a:sym typeface="Calibri"/>
              </a:rPr>
              <a:pPr defTabSz="685800" fontAlgn="auto" hangingPunct="0">
                <a:spcBef>
                  <a:spcPts val="0"/>
                </a:spcBef>
                <a:spcAft>
                  <a:spcPts val="0"/>
                </a:spcAft>
                <a:defRPr/>
              </a:pPr>
              <a:t>‹#›</a:t>
            </a:fld>
            <a:endParaRPr lang="en-ZA" b="0" kern="0">
              <a:latin typeface="Calibri"/>
              <a:cs typeface="Calibri"/>
              <a:sym typeface="Calibri"/>
            </a:endParaRPr>
          </a:p>
        </p:txBody>
      </p:sp>
    </p:spTree>
    <p:extLst>
      <p:ext uri="{BB962C8B-B14F-4D97-AF65-F5344CB8AC3E}">
        <p14:creationId xmlns:p14="http://schemas.microsoft.com/office/powerpoint/2010/main" xmlns="" val="3754177298"/>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4" name="Title Text"/>
          <p:cNvSpPr>
            <a:spLocks noGrp="1"/>
          </p:cNvSpPr>
          <p:nvPr>
            <p:ph type="title"/>
          </p:nvPr>
        </p:nvSpPr>
        <p:spPr>
          <a:xfrm>
            <a:off x="2443571" y="0"/>
            <a:ext cx="6700430" cy="1417638"/>
          </a:xfrm>
          <a:prstGeom prst="rect">
            <a:avLst/>
          </a:prstGeom>
        </p:spPr>
        <p:txBody>
          <a:bodyPr/>
          <a:lstStyle/>
          <a:p>
            <a:r>
              <a:t>Title Text</a:t>
            </a:r>
          </a:p>
        </p:txBody>
      </p:sp>
      <p:sp>
        <p:nvSpPr>
          <p:cNvPr id="55" name="Body Level One…"/>
          <p:cNvSpPr>
            <a:spLocks noGrp="1"/>
          </p:cNvSpPr>
          <p:nvPr>
            <p:ph type="body" sz="quarter" idx="1"/>
          </p:nvPr>
        </p:nvSpPr>
        <p:spPr>
          <a:xfrm>
            <a:off x="457200" y="1535112"/>
            <a:ext cx="4040188" cy="639763"/>
          </a:xfrm>
          <a:prstGeom prst="rect">
            <a:avLst/>
          </a:prstGeom>
        </p:spPr>
        <p:txBody>
          <a:bodyPr anchor="b"/>
          <a:lstStyle>
            <a:lvl1pPr marL="0" indent="0">
              <a:spcBef>
                <a:spcPts val="375"/>
              </a:spcBef>
              <a:buSzTx/>
              <a:buFontTx/>
              <a:buNone/>
              <a:defRPr sz="1800" b="1"/>
            </a:lvl1pPr>
            <a:lvl2pPr marL="0" indent="342900">
              <a:spcBef>
                <a:spcPts val="375"/>
              </a:spcBef>
              <a:buSzTx/>
              <a:buFontTx/>
              <a:buNone/>
              <a:defRPr sz="1800" b="1"/>
            </a:lvl2pPr>
            <a:lvl3pPr marL="0" indent="685800">
              <a:spcBef>
                <a:spcPts val="375"/>
              </a:spcBef>
              <a:buSzTx/>
              <a:buFontTx/>
              <a:buNone/>
              <a:defRPr sz="1800" b="1"/>
            </a:lvl3pPr>
            <a:lvl4pPr marL="0" indent="1028700">
              <a:spcBef>
                <a:spcPts val="375"/>
              </a:spcBef>
              <a:buSzTx/>
              <a:buFontTx/>
              <a:buNone/>
              <a:defRPr sz="1800" b="1"/>
            </a:lvl4pPr>
            <a:lvl5pPr marL="0" indent="1371600">
              <a:spcBef>
                <a:spcPts val="375"/>
              </a:spcBef>
              <a:buSzTx/>
              <a:buFontTx/>
              <a:buNone/>
              <a:defRPr sz="1800" b="1"/>
            </a:lvl5pPr>
          </a:lstStyle>
          <a:p>
            <a:r>
              <a:t>Body Level One</a:t>
            </a:r>
          </a:p>
          <a:p>
            <a:pPr lvl="1"/>
            <a:r>
              <a:t>Body Level Two</a:t>
            </a:r>
          </a:p>
          <a:p>
            <a:pPr lvl="2"/>
            <a:r>
              <a:t>Body Level Three</a:t>
            </a:r>
          </a:p>
          <a:p>
            <a:pPr lvl="3"/>
            <a:r>
              <a:t>Body Level Four</a:t>
            </a:r>
          </a:p>
          <a:p>
            <a:pPr lvl="4"/>
            <a:r>
              <a:t>Body Level Five</a:t>
            </a:r>
          </a:p>
        </p:txBody>
      </p:sp>
      <p:sp>
        <p:nvSpPr>
          <p:cNvPr id="56" name="Text Placeholder 4"/>
          <p:cNvSpPr>
            <a:spLocks noGrp="1"/>
          </p:cNvSpPr>
          <p:nvPr>
            <p:ph type="body" sz="quarter" idx="13"/>
          </p:nvPr>
        </p:nvSpPr>
        <p:spPr>
          <a:xfrm>
            <a:off x="4645026" y="1535112"/>
            <a:ext cx="4041775" cy="639763"/>
          </a:xfrm>
          <a:prstGeom prst="rect">
            <a:avLst/>
          </a:prstGeom>
        </p:spPr>
        <p:txBody>
          <a:bodyPr anchor="b"/>
          <a:lstStyle>
            <a:lvl1pPr marL="0" indent="0">
              <a:spcBef>
                <a:spcPts val="375"/>
              </a:spcBef>
              <a:buSzTx/>
              <a:buFontTx/>
              <a:buNone/>
              <a:defRPr sz="2400" b="1"/>
            </a:lvl1pPr>
          </a:lstStyle>
          <a:p>
            <a:pPr marL="0" indent="0">
              <a:spcBef>
                <a:spcPts val="500"/>
              </a:spcBef>
              <a:buSzTx/>
              <a:buFontTx/>
              <a:buNone/>
              <a:defRPr sz="2400" b="1"/>
            </a:pPr>
            <a:endParaRPr/>
          </a:p>
        </p:txBody>
      </p:sp>
      <p:sp>
        <p:nvSpPr>
          <p:cNvPr id="57" name="Slide Number"/>
          <p:cNvSpPr>
            <a:spLocks noGrp="1"/>
          </p:cNvSpPr>
          <p:nvPr>
            <p:ph type="sldNum" sz="quarter" idx="2"/>
          </p:nvPr>
        </p:nvSpPr>
        <p:spPr>
          <a:prstGeom prst="rect">
            <a:avLst/>
          </a:prstGeom>
        </p:spPr>
        <p:txBody>
          <a:bodyPr/>
          <a:lstStyle/>
          <a:p>
            <a:pPr defTabSz="685800" fontAlgn="auto" hangingPunct="0">
              <a:spcBef>
                <a:spcPts val="0"/>
              </a:spcBef>
              <a:spcAft>
                <a:spcPts val="0"/>
              </a:spcAft>
              <a:defRPr/>
            </a:pPr>
            <a:fld id="{86CB4B4D-7CA3-9044-876B-883B54F8677D}" type="slidenum">
              <a:rPr lang="en-ZA" b="0" kern="0" smtClean="0">
                <a:latin typeface="Calibri"/>
                <a:cs typeface="Calibri"/>
                <a:sym typeface="Calibri"/>
              </a:rPr>
              <a:pPr defTabSz="685800" fontAlgn="auto" hangingPunct="0">
                <a:spcBef>
                  <a:spcPts val="0"/>
                </a:spcBef>
                <a:spcAft>
                  <a:spcPts val="0"/>
                </a:spcAft>
                <a:defRPr/>
              </a:pPr>
              <a:t>‹#›</a:t>
            </a:fld>
            <a:endParaRPr lang="en-ZA" b="0" kern="0">
              <a:latin typeface="Calibri"/>
              <a:cs typeface="Calibri"/>
              <a:sym typeface="Calibri"/>
            </a:endParaRPr>
          </a:p>
        </p:txBody>
      </p:sp>
    </p:spTree>
    <p:extLst>
      <p:ext uri="{BB962C8B-B14F-4D97-AF65-F5344CB8AC3E}">
        <p14:creationId xmlns:p14="http://schemas.microsoft.com/office/powerpoint/2010/main" xmlns="" val="2113013832"/>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4" name="Title Text"/>
          <p:cNvSpPr>
            <a:spLocks noGrp="1"/>
          </p:cNvSpPr>
          <p:nvPr>
            <p:ph type="title"/>
          </p:nvPr>
        </p:nvSpPr>
        <p:spPr>
          <a:xfrm>
            <a:off x="2443571" y="0"/>
            <a:ext cx="6700430" cy="1417638"/>
          </a:xfrm>
          <a:prstGeom prst="rect">
            <a:avLst/>
          </a:prstGeom>
        </p:spPr>
        <p:txBody>
          <a:bodyPr/>
          <a:lstStyle/>
          <a:p>
            <a:r>
              <a:t>Title Text</a:t>
            </a:r>
          </a:p>
        </p:txBody>
      </p:sp>
      <p:sp>
        <p:nvSpPr>
          <p:cNvPr id="65" name="Slide Number"/>
          <p:cNvSpPr>
            <a:spLocks noGrp="1"/>
          </p:cNvSpPr>
          <p:nvPr>
            <p:ph type="sldNum" sz="quarter" idx="2"/>
          </p:nvPr>
        </p:nvSpPr>
        <p:spPr>
          <a:prstGeom prst="rect">
            <a:avLst/>
          </a:prstGeom>
        </p:spPr>
        <p:txBody>
          <a:bodyPr/>
          <a:lstStyle/>
          <a:p>
            <a:pPr defTabSz="685800" fontAlgn="auto" hangingPunct="0">
              <a:spcBef>
                <a:spcPts val="0"/>
              </a:spcBef>
              <a:spcAft>
                <a:spcPts val="0"/>
              </a:spcAft>
              <a:defRPr/>
            </a:pPr>
            <a:fld id="{86CB4B4D-7CA3-9044-876B-883B54F8677D}" type="slidenum">
              <a:rPr lang="en-ZA" b="0" kern="0" smtClean="0">
                <a:latin typeface="Calibri"/>
                <a:cs typeface="Calibri"/>
                <a:sym typeface="Calibri"/>
              </a:rPr>
              <a:pPr defTabSz="685800" fontAlgn="auto" hangingPunct="0">
                <a:spcBef>
                  <a:spcPts val="0"/>
                </a:spcBef>
                <a:spcAft>
                  <a:spcPts val="0"/>
                </a:spcAft>
                <a:defRPr/>
              </a:pPr>
              <a:t>‹#›</a:t>
            </a:fld>
            <a:endParaRPr lang="en-ZA" b="0" kern="0">
              <a:latin typeface="Calibri"/>
              <a:cs typeface="Calibri"/>
              <a:sym typeface="Calibri"/>
            </a:endParaRPr>
          </a:p>
        </p:txBody>
      </p:sp>
    </p:spTree>
    <p:extLst>
      <p:ext uri="{BB962C8B-B14F-4D97-AF65-F5344CB8AC3E}">
        <p14:creationId xmlns:p14="http://schemas.microsoft.com/office/powerpoint/2010/main" xmlns="" val="1193717031"/>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1_Title Only">
    <p:spTree>
      <p:nvGrpSpPr>
        <p:cNvPr id="1" name=""/>
        <p:cNvGrpSpPr/>
        <p:nvPr/>
      </p:nvGrpSpPr>
      <p:grpSpPr>
        <a:xfrm>
          <a:off x="0" y="0"/>
          <a:ext cx="0" cy="0"/>
          <a:chOff x="0" y="0"/>
          <a:chExt cx="0" cy="0"/>
        </a:xfrm>
      </p:grpSpPr>
      <p:sp>
        <p:nvSpPr>
          <p:cNvPr id="72" name="Title Text"/>
          <p:cNvSpPr>
            <a:spLocks noGrp="1"/>
          </p:cNvSpPr>
          <p:nvPr>
            <p:ph type="title"/>
          </p:nvPr>
        </p:nvSpPr>
        <p:spPr>
          <a:xfrm>
            <a:off x="2443571" y="0"/>
            <a:ext cx="6700430" cy="1417638"/>
          </a:xfrm>
          <a:prstGeom prst="rect">
            <a:avLst/>
          </a:prstGeom>
        </p:spPr>
        <p:txBody>
          <a:bodyPr/>
          <a:lstStyle/>
          <a:p>
            <a:r>
              <a:t>Title Text</a:t>
            </a:r>
          </a:p>
        </p:txBody>
      </p:sp>
      <p:sp>
        <p:nvSpPr>
          <p:cNvPr id="73" name="Slide Number"/>
          <p:cNvSpPr>
            <a:spLocks noGrp="1"/>
          </p:cNvSpPr>
          <p:nvPr>
            <p:ph type="sldNum" sz="quarter" idx="2"/>
          </p:nvPr>
        </p:nvSpPr>
        <p:spPr>
          <a:prstGeom prst="rect">
            <a:avLst/>
          </a:prstGeom>
        </p:spPr>
        <p:txBody>
          <a:bodyPr/>
          <a:lstStyle/>
          <a:p>
            <a:pPr defTabSz="685800" fontAlgn="auto" hangingPunct="0">
              <a:spcBef>
                <a:spcPts val="0"/>
              </a:spcBef>
              <a:spcAft>
                <a:spcPts val="0"/>
              </a:spcAft>
              <a:defRPr/>
            </a:pPr>
            <a:fld id="{86CB4B4D-7CA3-9044-876B-883B54F8677D}" type="slidenum">
              <a:rPr lang="en-ZA" b="0" kern="0" smtClean="0">
                <a:latin typeface="Calibri"/>
                <a:cs typeface="Calibri"/>
                <a:sym typeface="Calibri"/>
              </a:rPr>
              <a:pPr defTabSz="685800" fontAlgn="auto" hangingPunct="0">
                <a:spcBef>
                  <a:spcPts val="0"/>
                </a:spcBef>
                <a:spcAft>
                  <a:spcPts val="0"/>
                </a:spcAft>
                <a:defRPr/>
              </a:pPr>
              <a:t>‹#›</a:t>
            </a:fld>
            <a:endParaRPr lang="en-ZA" b="0" kern="0">
              <a:latin typeface="Calibri"/>
              <a:cs typeface="Calibri"/>
              <a:sym typeface="Calibri"/>
            </a:endParaRPr>
          </a:p>
        </p:txBody>
      </p:sp>
    </p:spTree>
    <p:extLst>
      <p:ext uri="{BB962C8B-B14F-4D97-AF65-F5344CB8AC3E}">
        <p14:creationId xmlns:p14="http://schemas.microsoft.com/office/powerpoint/2010/main" xmlns="" val="216128670"/>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Side With Title">
    <p:spTree>
      <p:nvGrpSpPr>
        <p:cNvPr id="1" name=""/>
        <p:cNvGrpSpPr/>
        <p:nvPr/>
      </p:nvGrpSpPr>
      <p:grpSpPr>
        <a:xfrm>
          <a:off x="0" y="0"/>
          <a:ext cx="0" cy="0"/>
          <a:chOff x="0" y="0"/>
          <a:chExt cx="0" cy="0"/>
        </a:xfrm>
      </p:grpSpPr>
      <p:pic>
        <p:nvPicPr>
          <p:cNvPr id="80" name="Picture 8" descr="Picture 8"/>
          <p:cNvPicPr>
            <a:picLocks noChangeAspect="1"/>
          </p:cNvPicPr>
          <p:nvPr/>
        </p:nvPicPr>
        <p:blipFill>
          <a:blip r:embed="rId2" cstate="print">
            <a:extLst/>
          </a:blip>
          <a:stretch>
            <a:fillRect/>
          </a:stretch>
        </p:blipFill>
        <p:spPr>
          <a:xfrm>
            <a:off x="-11848" y="1"/>
            <a:ext cx="1461707" cy="692696"/>
          </a:xfrm>
          <a:prstGeom prst="rect">
            <a:avLst/>
          </a:prstGeom>
          <a:ln w="12700">
            <a:miter lim="400000"/>
          </a:ln>
        </p:spPr>
      </p:pic>
      <p:pic>
        <p:nvPicPr>
          <p:cNvPr id="81" name="Picture 10" descr="Picture 10"/>
          <p:cNvPicPr>
            <a:picLocks noChangeAspect="1"/>
          </p:cNvPicPr>
          <p:nvPr/>
        </p:nvPicPr>
        <p:blipFill>
          <a:blip r:embed="rId3" cstate="print">
            <a:extLst/>
          </a:blip>
          <a:stretch>
            <a:fillRect/>
          </a:stretch>
        </p:blipFill>
        <p:spPr>
          <a:xfrm>
            <a:off x="0" y="692695"/>
            <a:ext cx="1452282" cy="6172201"/>
          </a:xfrm>
          <a:prstGeom prst="rect">
            <a:avLst/>
          </a:prstGeom>
          <a:ln w="12700">
            <a:miter lim="400000"/>
          </a:ln>
        </p:spPr>
      </p:pic>
      <p:pic>
        <p:nvPicPr>
          <p:cNvPr id="82" name="Picture 4" descr="Picture 4"/>
          <p:cNvPicPr>
            <a:picLocks noChangeAspect="1"/>
          </p:cNvPicPr>
          <p:nvPr/>
        </p:nvPicPr>
        <p:blipFill>
          <a:blip r:embed="rId4" cstate="print">
            <a:extLst/>
          </a:blip>
          <a:stretch>
            <a:fillRect/>
          </a:stretch>
        </p:blipFill>
        <p:spPr>
          <a:xfrm>
            <a:off x="113741" y="5541490"/>
            <a:ext cx="1210527" cy="1210528"/>
          </a:xfrm>
          <a:prstGeom prst="rect">
            <a:avLst/>
          </a:prstGeom>
          <a:ln w="12700">
            <a:miter lim="400000"/>
          </a:ln>
        </p:spPr>
      </p:pic>
      <p:sp>
        <p:nvSpPr>
          <p:cNvPr id="83" name="Title Text"/>
          <p:cNvSpPr>
            <a:spLocks noGrp="1"/>
          </p:cNvSpPr>
          <p:nvPr>
            <p:ph type="title"/>
          </p:nvPr>
        </p:nvSpPr>
        <p:spPr>
          <a:xfrm rot="16200000">
            <a:off x="-1717903" y="2423221"/>
            <a:ext cx="4878689" cy="1417639"/>
          </a:xfrm>
          <a:prstGeom prst="rect">
            <a:avLst/>
          </a:prstGeom>
        </p:spPr>
        <p:txBody>
          <a:bodyPr/>
          <a:lstStyle>
            <a:lvl1pPr algn="ctr"/>
          </a:lstStyle>
          <a:p>
            <a:r>
              <a:t>Title Text</a:t>
            </a:r>
          </a:p>
        </p:txBody>
      </p:sp>
      <p:sp>
        <p:nvSpPr>
          <p:cNvPr id="84" name="Slide Number"/>
          <p:cNvSpPr>
            <a:spLocks noGrp="1"/>
          </p:cNvSpPr>
          <p:nvPr>
            <p:ph type="sldNum" sz="quarter" idx="2"/>
          </p:nvPr>
        </p:nvSpPr>
        <p:spPr>
          <a:prstGeom prst="rect">
            <a:avLst/>
          </a:prstGeom>
        </p:spPr>
        <p:txBody>
          <a:bodyPr/>
          <a:lstStyle/>
          <a:p>
            <a:pPr defTabSz="685800" fontAlgn="auto" hangingPunct="0">
              <a:spcBef>
                <a:spcPts val="0"/>
              </a:spcBef>
              <a:spcAft>
                <a:spcPts val="0"/>
              </a:spcAft>
              <a:defRPr/>
            </a:pPr>
            <a:fld id="{86CB4B4D-7CA3-9044-876B-883B54F8677D}" type="slidenum">
              <a:rPr lang="en-ZA" b="0" kern="0" smtClean="0">
                <a:latin typeface="Calibri"/>
                <a:cs typeface="Calibri"/>
                <a:sym typeface="Calibri"/>
              </a:rPr>
              <a:pPr defTabSz="685800" fontAlgn="auto" hangingPunct="0">
                <a:spcBef>
                  <a:spcPts val="0"/>
                </a:spcBef>
                <a:spcAft>
                  <a:spcPts val="0"/>
                </a:spcAft>
                <a:defRPr/>
              </a:pPr>
              <a:t>‹#›</a:t>
            </a:fld>
            <a:endParaRPr lang="en-ZA" b="0" kern="0">
              <a:latin typeface="Calibri"/>
              <a:cs typeface="Calibri"/>
              <a:sym typeface="Calibri"/>
            </a:endParaRPr>
          </a:p>
        </p:txBody>
      </p:sp>
    </p:spTree>
    <p:extLst>
      <p:ext uri="{BB962C8B-B14F-4D97-AF65-F5344CB8AC3E}">
        <p14:creationId xmlns:p14="http://schemas.microsoft.com/office/powerpoint/2010/main" xmlns="" val="188274140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solidFill>
                  <a:srgbClr val="E15415"/>
                </a:solidFill>
              </a:defRPr>
            </a:lvl1pPr>
          </a:lstStyle>
          <a:p>
            <a:pPr>
              <a:defRPr/>
            </a:pPr>
            <a:r>
              <a:rPr lang="en-US"/>
              <a:t>Making South Africa a Global Leader</a:t>
            </a:r>
          </a:p>
          <a:p>
            <a:pPr>
              <a:defRPr/>
            </a:pPr>
            <a:r>
              <a:rPr lang="en-US"/>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a:defRPr/>
            </a:pPr>
            <a:fld id="{6B941FF1-1831-4115-95E2-37176DA718FF}"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1" name="Title Text"/>
          <p:cNvSpPr>
            <a:spLocks noGrp="1"/>
          </p:cNvSpPr>
          <p:nvPr>
            <p:ph type="title"/>
          </p:nvPr>
        </p:nvSpPr>
        <p:spPr>
          <a:xfrm>
            <a:off x="2443571" y="0"/>
            <a:ext cx="6700430" cy="1417638"/>
          </a:xfrm>
          <a:prstGeom prst="rect">
            <a:avLst/>
          </a:prstGeom>
        </p:spPr>
        <p:txBody>
          <a:bodyPr/>
          <a:lstStyle/>
          <a:p>
            <a:r>
              <a:t>Title Text</a:t>
            </a:r>
          </a:p>
        </p:txBody>
      </p:sp>
      <p:sp>
        <p:nvSpPr>
          <p:cNvPr id="92" name="Body Level One…"/>
          <p:cNvSpPr>
            <a:spLocks noGrp="1"/>
          </p:cNvSpPr>
          <p:nvPr>
            <p:ph type="body" idx="1"/>
          </p:nvPr>
        </p:nvSpPr>
        <p:spPr>
          <a:xfrm>
            <a:off x="457200" y="1600200"/>
            <a:ext cx="8229600" cy="514116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3" name="Slide Number"/>
          <p:cNvSpPr>
            <a:spLocks noGrp="1"/>
          </p:cNvSpPr>
          <p:nvPr>
            <p:ph type="sldNum" sz="quarter" idx="2"/>
          </p:nvPr>
        </p:nvSpPr>
        <p:spPr>
          <a:prstGeom prst="rect">
            <a:avLst/>
          </a:prstGeom>
        </p:spPr>
        <p:txBody>
          <a:bodyPr/>
          <a:lstStyle/>
          <a:p>
            <a:pPr defTabSz="685800" fontAlgn="auto" hangingPunct="0">
              <a:spcBef>
                <a:spcPts val="0"/>
              </a:spcBef>
              <a:spcAft>
                <a:spcPts val="0"/>
              </a:spcAft>
              <a:defRPr/>
            </a:pPr>
            <a:fld id="{86CB4B4D-7CA3-9044-876B-883B54F8677D}" type="slidenum">
              <a:rPr lang="en-ZA" b="0" kern="0" smtClean="0">
                <a:latin typeface="Calibri"/>
                <a:cs typeface="Calibri"/>
                <a:sym typeface="Calibri"/>
              </a:rPr>
              <a:pPr defTabSz="685800" fontAlgn="auto" hangingPunct="0">
                <a:spcBef>
                  <a:spcPts val="0"/>
                </a:spcBef>
                <a:spcAft>
                  <a:spcPts val="0"/>
                </a:spcAft>
                <a:defRPr/>
              </a:pPr>
              <a:t>‹#›</a:t>
            </a:fld>
            <a:endParaRPr lang="en-ZA" b="0" kern="0">
              <a:latin typeface="Calibri"/>
              <a:cs typeface="Calibri"/>
              <a:sym typeface="Calibri"/>
            </a:endParaRPr>
          </a:p>
        </p:txBody>
      </p:sp>
    </p:spTree>
    <p:extLst>
      <p:ext uri="{BB962C8B-B14F-4D97-AF65-F5344CB8AC3E}">
        <p14:creationId xmlns:p14="http://schemas.microsoft.com/office/powerpoint/2010/main" xmlns="" val="2696997458"/>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100" name="Title Text"/>
          <p:cNvSpPr>
            <a:spLocks noGrp="1"/>
          </p:cNvSpPr>
          <p:nvPr>
            <p:ph type="title"/>
          </p:nvPr>
        </p:nvSpPr>
        <p:spPr>
          <a:xfrm>
            <a:off x="6629400" y="620689"/>
            <a:ext cx="2057400" cy="5505477"/>
          </a:xfrm>
          <a:prstGeom prst="rect">
            <a:avLst/>
          </a:prstGeom>
        </p:spPr>
        <p:txBody>
          <a:bodyPr/>
          <a:lstStyle/>
          <a:p>
            <a:r>
              <a:t>Title Text</a:t>
            </a:r>
          </a:p>
        </p:txBody>
      </p:sp>
      <p:sp>
        <p:nvSpPr>
          <p:cNvPr id="101" name="Body Level One…"/>
          <p:cNvSpPr>
            <a:spLocks noGrp="1"/>
          </p:cNvSpPr>
          <p:nvPr>
            <p:ph type="body" idx="1"/>
          </p:nvPr>
        </p:nvSpPr>
        <p:spPr>
          <a:xfrm>
            <a:off x="457200" y="620689"/>
            <a:ext cx="6019800" cy="550547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2" name="Slide Number"/>
          <p:cNvSpPr>
            <a:spLocks noGrp="1"/>
          </p:cNvSpPr>
          <p:nvPr>
            <p:ph type="sldNum" sz="quarter" idx="2"/>
          </p:nvPr>
        </p:nvSpPr>
        <p:spPr>
          <a:prstGeom prst="rect">
            <a:avLst/>
          </a:prstGeom>
        </p:spPr>
        <p:txBody>
          <a:bodyPr/>
          <a:lstStyle/>
          <a:p>
            <a:pPr defTabSz="685800" fontAlgn="auto" hangingPunct="0">
              <a:spcBef>
                <a:spcPts val="0"/>
              </a:spcBef>
              <a:spcAft>
                <a:spcPts val="0"/>
              </a:spcAft>
              <a:defRPr/>
            </a:pPr>
            <a:fld id="{86CB4B4D-7CA3-9044-876B-883B54F8677D}" type="slidenum">
              <a:rPr lang="en-ZA" b="0" kern="0" smtClean="0">
                <a:latin typeface="Calibri"/>
                <a:cs typeface="Calibri"/>
                <a:sym typeface="Calibri"/>
              </a:rPr>
              <a:pPr defTabSz="685800" fontAlgn="auto" hangingPunct="0">
                <a:spcBef>
                  <a:spcPts val="0"/>
                </a:spcBef>
                <a:spcAft>
                  <a:spcPts val="0"/>
                </a:spcAft>
                <a:defRPr/>
              </a:pPr>
              <a:t>‹#›</a:t>
            </a:fld>
            <a:endParaRPr lang="en-ZA" b="0" kern="0">
              <a:latin typeface="Calibri"/>
              <a:cs typeface="Calibri"/>
              <a:sym typeface="Calibri"/>
            </a:endParaRPr>
          </a:p>
        </p:txBody>
      </p:sp>
    </p:spTree>
    <p:extLst>
      <p:ext uri="{BB962C8B-B14F-4D97-AF65-F5344CB8AC3E}">
        <p14:creationId xmlns:p14="http://schemas.microsoft.com/office/powerpoint/2010/main" xmlns="" val="1246612824"/>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23" name="Slide Number"/>
          <p:cNvSpPr>
            <a:spLocks noGrp="1"/>
          </p:cNvSpPr>
          <p:nvPr>
            <p:ph type="sldNum" sz="quarter" idx="2"/>
          </p:nvPr>
        </p:nvSpPr>
        <p:spPr>
          <a:prstGeom prst="rect">
            <a:avLst/>
          </a:prstGeom>
        </p:spPr>
        <p:txBody>
          <a:bodyPr/>
          <a:lstStyle/>
          <a:p>
            <a:pPr defTabSz="685800" fontAlgn="auto" hangingPunct="0">
              <a:spcBef>
                <a:spcPts val="0"/>
              </a:spcBef>
              <a:spcAft>
                <a:spcPts val="0"/>
              </a:spcAft>
              <a:defRPr/>
            </a:pPr>
            <a:fld id="{86CB4B4D-7CA3-9044-876B-883B54F8677D}" type="slidenum">
              <a:rPr lang="en-ZA" b="0" kern="0" smtClean="0">
                <a:latin typeface="Calibri"/>
                <a:cs typeface="Calibri"/>
                <a:sym typeface="Calibri"/>
              </a:rPr>
              <a:pPr defTabSz="685800" fontAlgn="auto" hangingPunct="0">
                <a:spcBef>
                  <a:spcPts val="0"/>
                </a:spcBef>
                <a:spcAft>
                  <a:spcPts val="0"/>
                </a:spcAft>
                <a:defRPr/>
              </a:pPr>
              <a:t>‹#›</a:t>
            </a:fld>
            <a:endParaRPr lang="en-ZA" b="0" kern="0">
              <a:latin typeface="Calibri"/>
              <a:cs typeface="Calibri"/>
              <a:sym typeface="Calibri"/>
            </a:endParaRPr>
          </a:p>
        </p:txBody>
      </p:sp>
    </p:spTree>
    <p:extLst>
      <p:ext uri="{BB962C8B-B14F-4D97-AF65-F5344CB8AC3E}">
        <p14:creationId xmlns:p14="http://schemas.microsoft.com/office/powerpoint/2010/main" xmlns="" val="255218050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421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421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solidFill>
                  <a:srgbClr val="E15415"/>
                </a:solidFill>
              </a:defRPr>
            </a:lvl1pPr>
          </a:lstStyle>
          <a:p>
            <a:pPr>
              <a:defRPr/>
            </a:pPr>
            <a:r>
              <a:rPr lang="en-US"/>
              <a:t>Making South Africa a Global Leader</a:t>
            </a:r>
          </a:p>
          <a:p>
            <a:pPr>
              <a:defRPr/>
            </a:pPr>
            <a:r>
              <a:rPr lang="en-US"/>
              <a:t>in Harnessing ICTs for Socio-economic Development</a:t>
            </a:r>
          </a:p>
        </p:txBody>
      </p:sp>
      <p:sp>
        <p:nvSpPr>
          <p:cNvPr id="7" name="Slide Number Placeholder 6"/>
          <p:cNvSpPr>
            <a:spLocks noGrp="1"/>
          </p:cNvSpPr>
          <p:nvPr>
            <p:ph type="sldNum" sz="quarter" idx="12"/>
          </p:nvPr>
        </p:nvSpPr>
        <p:spPr/>
        <p:txBody>
          <a:bodyPr/>
          <a:lstStyle>
            <a:lvl1pPr>
              <a:defRPr/>
            </a:lvl1pPr>
          </a:lstStyle>
          <a:p>
            <a:pPr>
              <a:defRPr/>
            </a:pPr>
            <a:fld id="{A72A1F5D-8F71-48D7-8FB7-AD8F773A142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solidFill>
                  <a:srgbClr val="E15415"/>
                </a:solidFill>
              </a:defRPr>
            </a:lvl1pPr>
          </a:lstStyle>
          <a:p>
            <a:pPr>
              <a:defRPr/>
            </a:pPr>
            <a:r>
              <a:rPr lang="en-US"/>
              <a:t>Making South Africa a Global Leader</a:t>
            </a:r>
          </a:p>
          <a:p>
            <a:pPr>
              <a:defRPr/>
            </a:pPr>
            <a:r>
              <a:rPr lang="en-US"/>
              <a:t>in Harnessing ICTs for Socio-economic Development</a:t>
            </a:r>
          </a:p>
        </p:txBody>
      </p:sp>
      <p:sp>
        <p:nvSpPr>
          <p:cNvPr id="9" name="Slide Number Placeholder 8"/>
          <p:cNvSpPr>
            <a:spLocks noGrp="1"/>
          </p:cNvSpPr>
          <p:nvPr>
            <p:ph type="sldNum" sz="quarter" idx="12"/>
          </p:nvPr>
        </p:nvSpPr>
        <p:spPr/>
        <p:txBody>
          <a:bodyPr/>
          <a:lstStyle>
            <a:lvl1pPr>
              <a:defRPr/>
            </a:lvl1pPr>
          </a:lstStyle>
          <a:p>
            <a:pPr>
              <a:defRPr/>
            </a:pPr>
            <a:fld id="{69F013F5-858A-469D-A2E9-42C3871D9DC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solidFill>
                  <a:srgbClr val="E15415"/>
                </a:solidFill>
              </a:defRPr>
            </a:lvl1pPr>
          </a:lstStyle>
          <a:p>
            <a:pPr>
              <a:defRPr/>
            </a:pPr>
            <a:r>
              <a:rPr lang="en-US"/>
              <a:t>Making South Africa a Global Leader</a:t>
            </a:r>
          </a:p>
          <a:p>
            <a:pPr>
              <a:defRPr/>
            </a:pPr>
            <a:r>
              <a:rPr lang="en-US"/>
              <a:t>in Harnessing ICTs for Socio-economic Development</a:t>
            </a:r>
          </a:p>
        </p:txBody>
      </p:sp>
      <p:sp>
        <p:nvSpPr>
          <p:cNvPr id="5" name="Slide Number Placeholder 4"/>
          <p:cNvSpPr>
            <a:spLocks noGrp="1"/>
          </p:cNvSpPr>
          <p:nvPr>
            <p:ph type="sldNum" sz="quarter" idx="12"/>
          </p:nvPr>
        </p:nvSpPr>
        <p:spPr/>
        <p:txBody>
          <a:bodyPr/>
          <a:lstStyle>
            <a:lvl1pPr>
              <a:defRPr/>
            </a:lvl1pPr>
          </a:lstStyle>
          <a:p>
            <a:pPr>
              <a:defRPr/>
            </a:pPr>
            <a:fld id="{E0F97061-FD04-4B12-96C1-6B37E956F7E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solidFill>
                  <a:srgbClr val="E15415"/>
                </a:solidFill>
              </a:defRPr>
            </a:lvl1pPr>
          </a:lstStyle>
          <a:p>
            <a:pPr>
              <a:defRPr/>
            </a:pPr>
            <a:r>
              <a:rPr lang="en-US"/>
              <a:t>Making South Africa a Global Leader</a:t>
            </a:r>
          </a:p>
          <a:p>
            <a:pPr>
              <a:defRPr/>
            </a:pPr>
            <a:r>
              <a:rPr lang="en-US"/>
              <a:t>in Harnessing ICTs for Socio-economic Development</a:t>
            </a:r>
          </a:p>
        </p:txBody>
      </p:sp>
      <p:sp>
        <p:nvSpPr>
          <p:cNvPr id="4" name="Slide Number Placeholder 3"/>
          <p:cNvSpPr>
            <a:spLocks noGrp="1"/>
          </p:cNvSpPr>
          <p:nvPr>
            <p:ph type="sldNum" sz="quarter" idx="12"/>
          </p:nvPr>
        </p:nvSpPr>
        <p:spPr/>
        <p:txBody>
          <a:bodyPr/>
          <a:lstStyle>
            <a:lvl1pPr>
              <a:defRPr/>
            </a:lvl1pPr>
          </a:lstStyle>
          <a:p>
            <a:pPr>
              <a:defRPr/>
            </a:pPr>
            <a:fld id="{E8305AC6-5B65-4BF6-976A-1909E30F547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solidFill>
                  <a:srgbClr val="E15415"/>
                </a:solidFill>
              </a:defRPr>
            </a:lvl1pPr>
          </a:lstStyle>
          <a:p>
            <a:pPr>
              <a:defRPr/>
            </a:pPr>
            <a:r>
              <a:rPr lang="en-US"/>
              <a:t>Making South Africa a Global Leader</a:t>
            </a:r>
          </a:p>
          <a:p>
            <a:pPr>
              <a:defRPr/>
            </a:pPr>
            <a:r>
              <a:rPr lang="en-US"/>
              <a:t>in Harnessing ICTs for Socio-economic Development</a:t>
            </a:r>
          </a:p>
        </p:txBody>
      </p:sp>
      <p:sp>
        <p:nvSpPr>
          <p:cNvPr id="7" name="Slide Number Placeholder 6"/>
          <p:cNvSpPr>
            <a:spLocks noGrp="1"/>
          </p:cNvSpPr>
          <p:nvPr>
            <p:ph type="sldNum" sz="quarter" idx="12"/>
          </p:nvPr>
        </p:nvSpPr>
        <p:spPr/>
        <p:txBody>
          <a:bodyPr/>
          <a:lstStyle>
            <a:lvl1pPr>
              <a:defRPr/>
            </a:lvl1pPr>
          </a:lstStyle>
          <a:p>
            <a:pPr>
              <a:defRPr/>
            </a:pPr>
            <a:fld id="{1441FDEF-A3C4-47E6-9B56-B356F55E6CF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solidFill>
                  <a:srgbClr val="E15415"/>
                </a:solidFill>
              </a:defRPr>
            </a:lvl1pPr>
          </a:lstStyle>
          <a:p>
            <a:pPr>
              <a:defRPr/>
            </a:pPr>
            <a:r>
              <a:rPr lang="en-US"/>
              <a:t>Making South Africa a Global Leader</a:t>
            </a:r>
          </a:p>
          <a:p>
            <a:pPr>
              <a:defRPr/>
            </a:pPr>
            <a:r>
              <a:rPr lang="en-US"/>
              <a:t>in Harnessing ICTs for Socio-economic Development</a:t>
            </a:r>
          </a:p>
        </p:txBody>
      </p:sp>
      <p:sp>
        <p:nvSpPr>
          <p:cNvPr id="7" name="Slide Number Placeholder 6"/>
          <p:cNvSpPr>
            <a:spLocks noGrp="1"/>
          </p:cNvSpPr>
          <p:nvPr>
            <p:ph type="sldNum" sz="quarter" idx="12"/>
          </p:nvPr>
        </p:nvSpPr>
        <p:spPr/>
        <p:txBody>
          <a:bodyPr/>
          <a:lstStyle>
            <a:lvl1pPr>
              <a:defRPr/>
            </a:lvl1pPr>
          </a:lstStyle>
          <a:p>
            <a:pPr>
              <a:defRPr/>
            </a:pPr>
            <a:fld id="{ABCA85EA-5CE5-457D-B8E3-C0C09F0CB70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3.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2.pn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6.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44751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421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 Third level</a:t>
            </a:r>
          </a:p>
          <a:p>
            <a:pPr lvl="3"/>
            <a:endParaRPr lang="en-US"/>
          </a:p>
        </p:txBody>
      </p:sp>
      <p:sp>
        <p:nvSpPr>
          <p:cNvPr id="1028" name="Rectangle 4"/>
          <p:cNvSpPr>
            <a:spLocks noGrp="1" noChangeArrowheads="1"/>
          </p:cNvSpPr>
          <p:nvPr>
            <p:ph type="dt" sz="half" idx="2"/>
          </p:nvPr>
        </p:nvSpPr>
        <p:spPr bwMode="auto">
          <a:xfrm>
            <a:off x="457200" y="6245225"/>
            <a:ext cx="101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2254250" y="6426200"/>
            <a:ext cx="4679950"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0">
                <a:solidFill>
                  <a:srgbClr val="E15415"/>
                </a:solidFill>
                <a:latin typeface="+mn-lt"/>
                <a:cs typeface="+mn-cs"/>
              </a:defRPr>
            </a:lvl1pPr>
          </a:lstStyle>
          <a:p>
            <a:pPr>
              <a:defRPr/>
            </a:pPr>
            <a:r>
              <a:rPr lang="en-US"/>
              <a:t>Making South Africa a Global Leader</a:t>
            </a:r>
          </a:p>
          <a:p>
            <a:pPr>
              <a:defRPr/>
            </a:pPr>
            <a:r>
              <a:rPr lang="en-US"/>
              <a:t>in Harnessing ICTs for Socio-economic Development</a:t>
            </a:r>
          </a:p>
        </p:txBody>
      </p:sp>
      <p:sp>
        <p:nvSpPr>
          <p:cNvPr id="1030" name="Rectangle 6"/>
          <p:cNvSpPr>
            <a:spLocks noGrp="1" noChangeArrowheads="1"/>
          </p:cNvSpPr>
          <p:nvPr>
            <p:ph type="sldNum" sz="quarter" idx="4"/>
          </p:nvPr>
        </p:nvSpPr>
        <p:spPr bwMode="auto">
          <a:xfrm>
            <a:off x="7092950" y="6245225"/>
            <a:ext cx="15938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a:defRPr/>
            </a:pPr>
            <a:fld id="{13DAF0D4-8F83-44C5-8484-415C99B2E3B5}" type="slidenum">
              <a:rPr lang="en-US"/>
              <a:pPr>
                <a:defRPr/>
              </a:pPr>
              <a:t>‹#›</a:t>
            </a:fld>
            <a:endParaRPr lang="en-US" dirty="0"/>
          </a:p>
        </p:txBody>
      </p:sp>
      <p:pic>
        <p:nvPicPr>
          <p:cNvPr id="1031" name="Picture 7" descr="DoC Corporate ID"/>
          <p:cNvPicPr>
            <a:picLocks noChangeAspect="1" noChangeArrowheads="1"/>
          </p:cNvPicPr>
          <p:nvPr userDrawn="1"/>
        </p:nvPicPr>
        <p:blipFill>
          <a:blip r:embed="rId14" cstate="print"/>
          <a:srcRect/>
          <a:stretch>
            <a:fillRect/>
          </a:stretch>
        </p:blipFill>
        <p:spPr bwMode="auto">
          <a:xfrm>
            <a:off x="5943600" y="0"/>
            <a:ext cx="3149600" cy="10255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hf hdr="0" dt="0"/>
  <p:txStyles>
    <p:titleStyle>
      <a:lvl1pPr algn="ctr" rtl="0" eaLnBrk="0" fontAlgn="base" hangingPunct="0">
        <a:spcBef>
          <a:spcPct val="0"/>
        </a:spcBef>
        <a:spcAft>
          <a:spcPct val="0"/>
        </a:spcAft>
        <a:defRPr sz="2800" b="1">
          <a:solidFill>
            <a:srgbClr val="996633"/>
          </a:solidFill>
          <a:latin typeface="+mj-lt"/>
          <a:ea typeface="+mj-ea"/>
          <a:cs typeface="+mj-cs"/>
        </a:defRPr>
      </a:lvl1pPr>
      <a:lvl2pPr algn="ctr" rtl="0" eaLnBrk="0" fontAlgn="base" hangingPunct="0">
        <a:spcBef>
          <a:spcPct val="0"/>
        </a:spcBef>
        <a:spcAft>
          <a:spcPct val="0"/>
        </a:spcAft>
        <a:defRPr sz="2800" b="1">
          <a:solidFill>
            <a:srgbClr val="996633"/>
          </a:solidFill>
          <a:latin typeface="Bookman Old Style" pitchFamily="18" charset="0"/>
        </a:defRPr>
      </a:lvl2pPr>
      <a:lvl3pPr algn="ctr" rtl="0" eaLnBrk="0" fontAlgn="base" hangingPunct="0">
        <a:spcBef>
          <a:spcPct val="0"/>
        </a:spcBef>
        <a:spcAft>
          <a:spcPct val="0"/>
        </a:spcAft>
        <a:defRPr sz="2800" b="1">
          <a:solidFill>
            <a:srgbClr val="996633"/>
          </a:solidFill>
          <a:latin typeface="Bookman Old Style" pitchFamily="18" charset="0"/>
        </a:defRPr>
      </a:lvl3pPr>
      <a:lvl4pPr algn="ctr" rtl="0" eaLnBrk="0" fontAlgn="base" hangingPunct="0">
        <a:spcBef>
          <a:spcPct val="0"/>
        </a:spcBef>
        <a:spcAft>
          <a:spcPct val="0"/>
        </a:spcAft>
        <a:defRPr sz="2800" b="1">
          <a:solidFill>
            <a:srgbClr val="996633"/>
          </a:solidFill>
          <a:latin typeface="Bookman Old Style" pitchFamily="18" charset="0"/>
        </a:defRPr>
      </a:lvl4pPr>
      <a:lvl5pPr algn="ctr" rtl="0" eaLnBrk="0" fontAlgn="base" hangingPunct="0">
        <a:spcBef>
          <a:spcPct val="0"/>
        </a:spcBef>
        <a:spcAft>
          <a:spcPct val="0"/>
        </a:spcAft>
        <a:defRPr sz="2800" b="1">
          <a:solidFill>
            <a:srgbClr val="996633"/>
          </a:solidFill>
          <a:latin typeface="Bookman Old Style" pitchFamily="18" charset="0"/>
        </a:defRPr>
      </a:lvl5pPr>
      <a:lvl6pPr marL="457200" algn="ctr" rtl="0" fontAlgn="base">
        <a:spcBef>
          <a:spcPct val="0"/>
        </a:spcBef>
        <a:spcAft>
          <a:spcPct val="0"/>
        </a:spcAft>
        <a:defRPr sz="2800" b="1">
          <a:solidFill>
            <a:srgbClr val="996633"/>
          </a:solidFill>
          <a:latin typeface="Bookman Old Style" pitchFamily="18" charset="0"/>
        </a:defRPr>
      </a:lvl6pPr>
      <a:lvl7pPr marL="914400" algn="ctr" rtl="0" fontAlgn="base">
        <a:spcBef>
          <a:spcPct val="0"/>
        </a:spcBef>
        <a:spcAft>
          <a:spcPct val="0"/>
        </a:spcAft>
        <a:defRPr sz="2800" b="1">
          <a:solidFill>
            <a:srgbClr val="996633"/>
          </a:solidFill>
          <a:latin typeface="Bookman Old Style" pitchFamily="18" charset="0"/>
        </a:defRPr>
      </a:lvl7pPr>
      <a:lvl8pPr marL="1371600" algn="ctr" rtl="0" fontAlgn="base">
        <a:spcBef>
          <a:spcPct val="0"/>
        </a:spcBef>
        <a:spcAft>
          <a:spcPct val="0"/>
        </a:spcAft>
        <a:defRPr sz="2800" b="1">
          <a:solidFill>
            <a:srgbClr val="996633"/>
          </a:solidFill>
          <a:latin typeface="Bookman Old Style" pitchFamily="18" charset="0"/>
        </a:defRPr>
      </a:lvl8pPr>
      <a:lvl9pPr marL="1828800" algn="ctr" rtl="0" fontAlgn="base">
        <a:spcBef>
          <a:spcPct val="0"/>
        </a:spcBef>
        <a:spcAft>
          <a:spcPct val="0"/>
        </a:spcAft>
        <a:defRPr sz="2800" b="1">
          <a:solidFill>
            <a:srgbClr val="996633"/>
          </a:solidFill>
          <a:latin typeface="Bookman Old Style" pitchFamily="18" charset="0"/>
        </a:defRPr>
      </a:lvl9pPr>
    </p:titleStyle>
    <p:bodyStyle>
      <a:lvl1pPr marL="342900" indent="-342900" algn="l" rtl="0" eaLnBrk="0" fontAlgn="base" hangingPunct="0">
        <a:spcBef>
          <a:spcPct val="20000"/>
        </a:spcBef>
        <a:spcAft>
          <a:spcPct val="0"/>
        </a:spcAft>
        <a:buFont typeface="Wingdings" pitchFamily="2" charset="2"/>
        <a:buChar char=")"/>
        <a:defRPr sz="2400">
          <a:solidFill>
            <a:srgbClr val="006600"/>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400">
          <a:solidFill>
            <a:srgbClr val="006600"/>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rgbClr val="006600"/>
          </a:solidFill>
          <a:latin typeface="+mn-lt"/>
        </a:defRPr>
      </a:lvl3pPr>
      <a:lvl4pPr marL="1600200" indent="-228600" algn="l" rtl="0" eaLnBrk="0" fontAlgn="base" hangingPunct="0">
        <a:spcBef>
          <a:spcPct val="20000"/>
        </a:spcBef>
        <a:spcAft>
          <a:spcPct val="0"/>
        </a:spcAft>
        <a:buChar char="–"/>
        <a:defRPr sz="2000">
          <a:solidFill>
            <a:srgbClr val="006600"/>
          </a:solidFill>
          <a:latin typeface="+mn-lt"/>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0" name="Picture 11" descr="Picture 11"/>
          <p:cNvPicPr>
            <a:picLocks noChangeAspect="1"/>
          </p:cNvPicPr>
          <p:nvPr userDrawn="1"/>
        </p:nvPicPr>
        <p:blipFill>
          <a:blip r:embed="rId11" cstate="print">
            <a:extLst/>
          </a:blip>
          <a:stretch>
            <a:fillRect/>
          </a:stretch>
        </p:blipFill>
        <p:spPr>
          <a:xfrm>
            <a:off x="8460432" y="5949279"/>
            <a:ext cx="685266" cy="913688"/>
          </a:xfrm>
          <a:prstGeom prst="rect">
            <a:avLst/>
          </a:prstGeom>
          <a:ln w="12700">
            <a:miter lim="400000"/>
          </a:ln>
        </p:spPr>
      </p:pic>
      <p:pic>
        <p:nvPicPr>
          <p:cNvPr id="9" name="Picture 8"/>
          <p:cNvPicPr>
            <a:picLocks noChangeAspect="1"/>
          </p:cNvPicPr>
          <p:nvPr userDrawn="1"/>
        </p:nvPicPr>
        <p:blipFill>
          <a:blip r:embed="rId12" cstate="print"/>
          <a:stretch>
            <a:fillRect/>
          </a:stretch>
        </p:blipFill>
        <p:spPr>
          <a:xfrm>
            <a:off x="-3250" y="4"/>
            <a:ext cx="9144000" cy="1466850"/>
          </a:xfrm>
          <a:prstGeom prst="rect">
            <a:avLst/>
          </a:prstGeom>
        </p:spPr>
      </p:pic>
      <p:sp>
        <p:nvSpPr>
          <p:cNvPr id="2" name="Title Placeholder 1"/>
          <p:cNvSpPr>
            <a:spLocks noGrp="1"/>
          </p:cNvSpPr>
          <p:nvPr>
            <p:ph type="title"/>
          </p:nvPr>
        </p:nvSpPr>
        <p:spPr>
          <a:xfrm>
            <a:off x="1817694" y="24610"/>
            <a:ext cx="7326306" cy="14176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9502" y="1600200"/>
            <a:ext cx="8964996" cy="514116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9502"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pPr>
            <a:fld id="{0CDF6AEF-730C-49EA-A1FD-9B2D001FC276}" type="datetimeFigureOut">
              <a:rPr lang="en-US" b="0" smtClean="0">
                <a:solidFill>
                  <a:prstClr val="black">
                    <a:tint val="75000"/>
                  </a:prstClr>
                </a:solidFill>
                <a:latin typeface="Calibri"/>
                <a:cs typeface="+mn-cs"/>
              </a:rPr>
              <a:pPr defTabSz="685800" fontAlgn="auto">
                <a:spcBef>
                  <a:spcPts val="0"/>
                </a:spcBef>
                <a:spcAft>
                  <a:spcPts val="0"/>
                </a:spcAft>
              </a:pPr>
              <a:t>10/16/2019</a:t>
            </a:fld>
            <a:endParaRPr lang="en-US" b="0"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2843808"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endParaRPr lang="en-US" b="0"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354198"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pPr>
            <a:fld id="{95D1AF37-56A7-4E2F-87A5-0FC0E3D02D6C}" type="slidenum">
              <a:rPr lang="en-US" b="0" smtClean="0">
                <a:solidFill>
                  <a:prstClr val="black">
                    <a:tint val="75000"/>
                  </a:prstClr>
                </a:solidFill>
                <a:latin typeface="Calibri"/>
                <a:cs typeface="+mn-cs"/>
              </a:rPr>
              <a:pPr defTabSz="685800" fontAlgn="auto">
                <a:spcBef>
                  <a:spcPts val="0"/>
                </a:spcBef>
                <a:spcAft>
                  <a:spcPts val="0"/>
                </a:spcAft>
              </a:pPr>
              <a:t>‹#›</a:t>
            </a:fld>
            <a:endParaRPr lang="en-US" b="0" dirty="0">
              <a:solidFill>
                <a:prstClr val="black">
                  <a:tint val="75000"/>
                </a:prstClr>
              </a:solidFill>
              <a:latin typeface="Calibri"/>
              <a:cs typeface="+mn-cs"/>
            </a:endParaRPr>
          </a:p>
        </p:txBody>
      </p:sp>
    </p:spTree>
    <p:extLst>
      <p:ext uri="{BB962C8B-B14F-4D97-AF65-F5344CB8AC3E}">
        <p14:creationId xmlns:p14="http://schemas.microsoft.com/office/powerpoint/2010/main" xmlns="" val="2265655356"/>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Lst>
  <p:txStyles>
    <p:titleStyle>
      <a:lvl1pPr algn="l" defTabSz="685800" rtl="0" eaLnBrk="1" latinLnBrk="0" hangingPunct="1">
        <a:spcBef>
          <a:spcPct val="0"/>
        </a:spcBef>
        <a:buNone/>
        <a:defRPr sz="27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EFCED"/>
            </a:gs>
            <a:gs pos="40000">
              <a:srgbClr val="FDFAEA"/>
            </a:gs>
            <a:gs pos="100000">
              <a:srgbClr val="777567"/>
            </a:gs>
          </a:gsLst>
          <a:path path="circle">
            <a:fillToRect l="50000" t="50000" r="50000" b="50000"/>
          </a:path>
        </a:gradFill>
        <a:effectLst/>
      </p:bgPr>
    </p:bg>
    <p:spTree>
      <p:nvGrpSpPr>
        <p:cNvPr id="1" name=""/>
        <p:cNvGrpSpPr/>
        <p:nvPr/>
      </p:nvGrpSpPr>
      <p:grpSpPr>
        <a:xfrm>
          <a:off x="0" y="0"/>
          <a:ext cx="0" cy="0"/>
          <a:chOff x="0" y="0"/>
          <a:chExt cx="0" cy="0"/>
        </a:xfrm>
      </p:grpSpPr>
      <p:pic>
        <p:nvPicPr>
          <p:cNvPr id="2" name="Picture 6" descr="Picture 6"/>
          <p:cNvPicPr>
            <a:picLocks noChangeAspect="1"/>
          </p:cNvPicPr>
          <p:nvPr/>
        </p:nvPicPr>
        <p:blipFill>
          <a:blip r:embed="rId13" cstate="print">
            <a:extLst/>
          </a:blip>
          <a:stretch>
            <a:fillRect/>
          </a:stretch>
        </p:blipFill>
        <p:spPr>
          <a:xfrm>
            <a:off x="0" y="-20638"/>
            <a:ext cx="9144000" cy="1438276"/>
          </a:xfrm>
          <a:prstGeom prst="rect">
            <a:avLst/>
          </a:prstGeom>
          <a:ln w="12700">
            <a:miter lim="400000"/>
          </a:ln>
        </p:spPr>
      </p:pic>
      <p:pic>
        <p:nvPicPr>
          <p:cNvPr id="3" name="Picture 11" descr="Picture 11"/>
          <p:cNvPicPr>
            <a:picLocks noChangeAspect="1"/>
          </p:cNvPicPr>
          <p:nvPr/>
        </p:nvPicPr>
        <p:blipFill>
          <a:blip r:embed="rId14" cstate="print">
            <a:extLst/>
          </a:blip>
          <a:stretch>
            <a:fillRect/>
          </a:stretch>
        </p:blipFill>
        <p:spPr>
          <a:xfrm>
            <a:off x="8229295" y="5949279"/>
            <a:ext cx="913688" cy="913688"/>
          </a:xfrm>
          <a:prstGeom prst="rect">
            <a:avLst/>
          </a:prstGeom>
          <a:ln w="12700">
            <a:miter lim="400000"/>
          </a:ln>
        </p:spPr>
      </p:pic>
      <p:sp>
        <p:nvSpPr>
          <p:cNvPr id="4" name="Title Text"/>
          <p:cNvSpPr>
            <a:spLocks noGrp="1"/>
          </p:cNvSpPr>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5" name="Body Level One…"/>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a:spLocks noGrp="1"/>
          </p:cNvSpPr>
          <p:nvPr>
            <p:ph type="sldNum" sz="quarter" idx="2"/>
          </p:nvPr>
        </p:nvSpPr>
        <p:spPr>
          <a:xfrm>
            <a:off x="8459818" y="6423497"/>
            <a:ext cx="226984" cy="230832"/>
          </a:xfrm>
          <a:prstGeom prst="rect">
            <a:avLst/>
          </a:prstGeom>
          <a:ln w="12700">
            <a:miter lim="400000"/>
          </a:ln>
        </p:spPr>
        <p:txBody>
          <a:bodyPr wrap="none" lIns="45719" rIns="45719" anchor="ctr">
            <a:spAutoFit/>
          </a:bodyPr>
          <a:lstStyle>
            <a:lvl1pPr algn="r">
              <a:defRPr sz="900">
                <a:solidFill>
                  <a:srgbClr val="888888"/>
                </a:solidFill>
              </a:defRPr>
            </a:lvl1pPr>
          </a:lstStyle>
          <a:p>
            <a:pPr defTabSz="685800" fontAlgn="auto" hangingPunct="0">
              <a:spcBef>
                <a:spcPts val="0"/>
              </a:spcBef>
              <a:spcAft>
                <a:spcPts val="0"/>
              </a:spcAft>
              <a:defRPr/>
            </a:pPr>
            <a:fld id="{86CB4B4D-7CA3-9044-876B-883B54F8677D}" type="slidenum">
              <a:rPr lang="en-ZA" b="0" kern="0" smtClean="0">
                <a:latin typeface="Calibri"/>
                <a:cs typeface="Calibri"/>
                <a:sym typeface="Calibri"/>
              </a:rPr>
              <a:pPr defTabSz="685800" fontAlgn="auto" hangingPunct="0">
                <a:spcBef>
                  <a:spcPts val="0"/>
                </a:spcBef>
                <a:spcAft>
                  <a:spcPts val="0"/>
                </a:spcAft>
                <a:defRPr/>
              </a:pPr>
              <a:t>‹#›</a:t>
            </a:fld>
            <a:endParaRPr lang="en-ZA" b="0" kern="0">
              <a:latin typeface="Calibri"/>
              <a:cs typeface="Calibri"/>
              <a:sym typeface="Calibri"/>
            </a:endParaRPr>
          </a:p>
        </p:txBody>
      </p:sp>
    </p:spTree>
    <p:extLst>
      <p:ext uri="{BB962C8B-B14F-4D97-AF65-F5344CB8AC3E}">
        <p14:creationId xmlns:p14="http://schemas.microsoft.com/office/powerpoint/2010/main" xmlns="" val="2945485389"/>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2" r:id="rId11"/>
  </p:sldLayoutIdLst>
  <p:transition spd="med"/>
  <p:txStyles>
    <p:titleStyle>
      <a:lvl1pPr marL="0" marR="0" indent="0" algn="l" defTabSz="685800"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mj-lt"/>
          <a:ea typeface="+mj-ea"/>
          <a:cs typeface="+mj-cs"/>
          <a:sym typeface="Calibri"/>
        </a:defRPr>
      </a:lvl1pPr>
      <a:lvl2pPr marL="0" marR="0" indent="0" algn="l" defTabSz="685800"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mj-lt"/>
          <a:ea typeface="+mj-ea"/>
          <a:cs typeface="+mj-cs"/>
          <a:sym typeface="Calibri"/>
        </a:defRPr>
      </a:lvl2pPr>
      <a:lvl3pPr marL="0" marR="0" indent="0" algn="l" defTabSz="685800"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mj-lt"/>
          <a:ea typeface="+mj-ea"/>
          <a:cs typeface="+mj-cs"/>
          <a:sym typeface="Calibri"/>
        </a:defRPr>
      </a:lvl3pPr>
      <a:lvl4pPr marL="0" marR="0" indent="0" algn="l" defTabSz="685800"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mj-lt"/>
          <a:ea typeface="+mj-ea"/>
          <a:cs typeface="+mj-cs"/>
          <a:sym typeface="Calibri"/>
        </a:defRPr>
      </a:lvl4pPr>
      <a:lvl5pPr marL="0" marR="0" indent="0" algn="l" defTabSz="685800"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mj-lt"/>
          <a:ea typeface="+mj-ea"/>
          <a:cs typeface="+mj-cs"/>
          <a:sym typeface="Calibri"/>
        </a:defRPr>
      </a:lvl5pPr>
      <a:lvl6pPr marL="0" marR="0" indent="0" algn="l" defTabSz="685800"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mj-lt"/>
          <a:ea typeface="+mj-ea"/>
          <a:cs typeface="+mj-cs"/>
          <a:sym typeface="Calibri"/>
        </a:defRPr>
      </a:lvl6pPr>
      <a:lvl7pPr marL="0" marR="0" indent="0" algn="l" defTabSz="685800"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mj-lt"/>
          <a:ea typeface="+mj-ea"/>
          <a:cs typeface="+mj-cs"/>
          <a:sym typeface="Calibri"/>
        </a:defRPr>
      </a:lvl7pPr>
      <a:lvl8pPr marL="0" marR="0" indent="0" algn="l" defTabSz="685800"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mj-lt"/>
          <a:ea typeface="+mj-ea"/>
          <a:cs typeface="+mj-cs"/>
          <a:sym typeface="Calibri"/>
        </a:defRPr>
      </a:lvl8pPr>
      <a:lvl9pPr marL="0" marR="0" indent="0" algn="l" defTabSz="685800"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mj-lt"/>
          <a:ea typeface="+mj-ea"/>
          <a:cs typeface="+mj-cs"/>
          <a:sym typeface="Calibri"/>
        </a:defRPr>
      </a:lvl9pPr>
    </p:titleStyle>
    <p:bodyStyle>
      <a:lvl1pPr marL="257175" marR="0" indent="-257175" algn="l" defTabSz="685800" rtl="0" latinLnBrk="0">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Calibri"/>
        </a:defRPr>
      </a:lvl1pPr>
      <a:lvl2pPr marL="587828" marR="0" indent="-244928" algn="l" defTabSz="685800" rtl="0" latinLnBrk="0">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Calibri"/>
        </a:defRPr>
      </a:lvl2pPr>
      <a:lvl3pPr marL="914400" marR="0" indent="-228600" algn="l" defTabSz="685800" rtl="0" latinLnBrk="0">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Calibri"/>
        </a:defRPr>
      </a:lvl3pPr>
      <a:lvl4pPr marL="1303020" marR="0" indent="-274320" algn="l" defTabSz="685800" rtl="0" latinLnBrk="0">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Calibri"/>
        </a:defRPr>
      </a:lvl4pPr>
      <a:lvl5pPr marL="1645920" marR="0" indent="-274320" algn="l" defTabSz="685800" rtl="0" latinLnBrk="0">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Calibri"/>
        </a:defRPr>
      </a:lvl5pPr>
      <a:lvl6pPr marL="1988820" marR="0" indent="-274320" algn="l" defTabSz="685800" rtl="0" latinLnBrk="0">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Calibri"/>
        </a:defRPr>
      </a:lvl6pPr>
      <a:lvl7pPr marL="2331720" marR="0" indent="-274320" algn="l" defTabSz="685800" rtl="0" latinLnBrk="0">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Calibri"/>
        </a:defRPr>
      </a:lvl7pPr>
      <a:lvl8pPr marL="2674619" marR="0" indent="-274319" algn="l" defTabSz="685800" rtl="0" latinLnBrk="0">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Calibri"/>
        </a:defRPr>
      </a:lvl8pPr>
      <a:lvl9pPr marL="3017519" marR="0" indent="-274319" algn="l" defTabSz="685800" rtl="0" latinLnBrk="0">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Calibri"/>
        </a:defRPr>
      </a:lvl9pPr>
    </p:bodyStyle>
    <p:otherStyle>
      <a:lvl1pPr marL="0" marR="0" indent="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1pPr>
      <a:lvl2pPr marL="0" marR="0" indent="3429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2pPr>
      <a:lvl3pPr marL="0" marR="0" indent="6858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3pPr>
      <a:lvl4pPr marL="0" marR="0" indent="10287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4pPr>
      <a:lvl5pPr marL="0" marR="0" indent="13716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5pPr>
      <a:lvl6pPr marL="0" marR="0" indent="17145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6pPr>
      <a:lvl7pPr marL="0" marR="0" indent="20574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7pPr>
      <a:lvl8pPr marL="0" marR="0" indent="24003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8pPr>
      <a:lvl9pPr marL="0" marR="0" indent="27432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jpe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jpe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5.emf"/><Relationship Id="rId7" Type="http://schemas.openxmlformats.org/officeDocument/2006/relationships/diagramQuickStyle" Target="../diagrams/quickStyle1.xml"/><Relationship Id="rId2" Type="http://schemas.openxmlformats.org/officeDocument/2006/relationships/image" Target="../media/image14.jpeg"/><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6.jpe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jpe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4.jpe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4.jpe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4.jpe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jpe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4.jpe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4.jpe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4.jpeg"/><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4.jpe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2.png"/><Relationship Id="rId7" Type="http://schemas.openxmlformats.org/officeDocument/2006/relationships/diagramColors" Target="../diagrams/colors2.xml"/><Relationship Id="rId2" Type="http://schemas.openxmlformats.org/officeDocument/2006/relationships/image" Target="../media/image14.jpeg"/><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ZA" sz="3300" b="1" dirty="0">
                <a:latin typeface="Arial" panose="020B0604020202020204" pitchFamily="34" charset="0"/>
                <a:cs typeface="Arial" panose="020B0604020202020204" pitchFamily="34" charset="0"/>
              </a:rPr>
              <a:t>USAASA</a:t>
            </a:r>
            <a:r>
              <a:rPr lang="en-ZA" sz="3600" b="1" dirty="0">
                <a:latin typeface="Arial" panose="020B0604020202020204" pitchFamily="34" charset="0"/>
                <a:cs typeface="Arial" panose="020B0604020202020204" pitchFamily="34" charset="0"/>
              </a:rPr>
              <a:t> and USAF</a:t>
            </a:r>
            <a:br>
              <a:rPr lang="en-ZA" sz="3600" b="1" dirty="0">
                <a:latin typeface="Arial" panose="020B0604020202020204" pitchFamily="34" charset="0"/>
                <a:cs typeface="Arial" panose="020B0604020202020204" pitchFamily="34" charset="0"/>
              </a:rPr>
            </a:br>
            <a:r>
              <a:rPr lang="en-ZA" sz="3600" b="1" dirty="0">
                <a:latin typeface="Arial" panose="020B0604020202020204" pitchFamily="34" charset="0"/>
                <a:cs typeface="Arial" panose="020B0604020202020204" pitchFamily="34" charset="0"/>
              </a:rPr>
              <a:t>Annual Report Presentation </a:t>
            </a:r>
            <a:endParaRPr lang="en-ZA" dirty="0">
              <a:solidFill>
                <a:schemeClr val="tx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nchor="ctr">
            <a:normAutofit/>
          </a:bodyPr>
          <a:lstStyle/>
          <a:p>
            <a:pPr algn="ctr"/>
            <a:r>
              <a:rPr lang="en-ZA" dirty="0"/>
              <a:t>“</a:t>
            </a:r>
            <a:r>
              <a:rPr lang="en-ZA" dirty="0">
                <a:latin typeface="Arial" panose="020B0604020202020204" pitchFamily="34" charset="0"/>
                <a:cs typeface="Arial" panose="020B0604020202020204" pitchFamily="34" charset="0"/>
              </a:rPr>
              <a:t>Universal Access and Service to ICT for All</a:t>
            </a:r>
            <a:r>
              <a:rPr lang="en-ZA" dirty="0"/>
              <a:t>”</a:t>
            </a:r>
            <a:endParaRPr lang="en-ZA" dirty="0">
              <a:solidFill>
                <a:schemeClr val="tx1"/>
              </a:solidFill>
            </a:endParaRPr>
          </a:p>
        </p:txBody>
      </p:sp>
      <p:sp>
        <p:nvSpPr>
          <p:cNvPr id="5" name="Text Placeholder 4"/>
          <p:cNvSpPr>
            <a:spLocks noGrp="1"/>
          </p:cNvSpPr>
          <p:nvPr>
            <p:ph type="body" sz="quarter" idx="13"/>
          </p:nvPr>
        </p:nvSpPr>
        <p:spPr/>
        <p:txBody>
          <a:bodyPr>
            <a:normAutofit/>
          </a:bodyPr>
          <a:lstStyle/>
          <a:p>
            <a:r>
              <a:rPr lang="en-ZA" sz="2000" b="1" dirty="0">
                <a:latin typeface="Arial" panose="020B0604020202020204" pitchFamily="34" charset="0"/>
                <a:cs typeface="Arial" panose="020B0604020202020204" pitchFamily="34" charset="0"/>
              </a:rPr>
              <a:t>Portfolio Committee on Telecommunications and Postal Services</a:t>
            </a:r>
          </a:p>
        </p:txBody>
      </p:sp>
    </p:spTree>
    <p:extLst>
      <p:ext uri="{BB962C8B-B14F-4D97-AF65-F5344CB8AC3E}">
        <p14:creationId xmlns:p14="http://schemas.microsoft.com/office/powerpoint/2010/main" xmlns="" val="1379929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a:xfrm>
            <a:off x="827584" y="1"/>
            <a:ext cx="7859216" cy="620687"/>
          </a:xfrm>
        </p:spPr>
        <p:txBody>
          <a:bodyPr>
            <a:normAutofit/>
          </a:bodyPr>
          <a:lstStyle/>
          <a:p>
            <a:r>
              <a:rPr lang="en-ZA" sz="2200" b="1" i="1" dirty="0">
                <a:solidFill>
                  <a:schemeClr val="bg1"/>
                </a:solidFill>
                <a:latin typeface="+mn-lt"/>
              </a:rPr>
              <a:t>Audited USAASA Annual Financial Statements 2018/19</a:t>
            </a:r>
          </a:p>
        </p:txBody>
      </p:sp>
      <p:sp>
        <p:nvSpPr>
          <p:cNvPr id="2" name="Slide Number Placeholder 1"/>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0505EF-40C9-4D99-849C-95606BC4B535}" type="slidenum">
              <a:rPr kumimoji="0" lang="en-US" sz="20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20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6" name="Content Placeholder 5"/>
          <p:cNvGraphicFramePr>
            <a:graphicFrameLocks noGrp="1"/>
          </p:cNvGraphicFramePr>
          <p:nvPr>
            <p:ph idx="1"/>
            <p:extLst/>
          </p:nvPr>
        </p:nvGraphicFramePr>
        <p:xfrm>
          <a:off x="107505" y="620694"/>
          <a:ext cx="8963408" cy="5735655"/>
        </p:xfrm>
        <a:graphic>
          <a:graphicData uri="http://schemas.openxmlformats.org/drawingml/2006/table">
            <a:tbl>
              <a:tblPr firstRow="1" firstCol="1" bandRow="1"/>
              <a:tblGrid>
                <a:gridCol w="5384219">
                  <a:extLst>
                    <a:ext uri="{9D8B030D-6E8A-4147-A177-3AD203B41FA5}">
                      <a16:colId xmlns:a16="http://schemas.microsoft.com/office/drawing/2014/main" xmlns="" val="2830423186"/>
                    </a:ext>
                  </a:extLst>
                </a:gridCol>
                <a:gridCol w="1059189">
                  <a:extLst>
                    <a:ext uri="{9D8B030D-6E8A-4147-A177-3AD203B41FA5}">
                      <a16:colId xmlns:a16="http://schemas.microsoft.com/office/drawing/2014/main" xmlns="" val="2310598723"/>
                    </a:ext>
                  </a:extLst>
                </a:gridCol>
                <a:gridCol w="1260000">
                  <a:extLst>
                    <a:ext uri="{9D8B030D-6E8A-4147-A177-3AD203B41FA5}">
                      <a16:colId xmlns:a16="http://schemas.microsoft.com/office/drawing/2014/main" xmlns="" val="2820044184"/>
                    </a:ext>
                  </a:extLst>
                </a:gridCol>
                <a:gridCol w="1260000">
                  <a:extLst>
                    <a:ext uri="{9D8B030D-6E8A-4147-A177-3AD203B41FA5}">
                      <a16:colId xmlns:a16="http://schemas.microsoft.com/office/drawing/2014/main" xmlns="" val="642913553"/>
                    </a:ext>
                  </a:extLst>
                </a:gridCol>
              </a:tblGrid>
              <a:tr h="397771">
                <a:tc gridSpan="2">
                  <a:txBody>
                    <a:bodyPr/>
                    <a:lstStyle/>
                    <a:p>
                      <a:pPr algn="ctr" rtl="0" fontAlgn="ctr"/>
                      <a:r>
                        <a:rPr lang="en-US" sz="1200" b="1" i="0" u="none" strike="noStrike" dirty="0">
                          <a:solidFill>
                            <a:srgbClr val="FFFEFD"/>
                          </a:solidFill>
                          <a:effectLst/>
                          <a:latin typeface="+mn-lt"/>
                        </a:rPr>
                        <a:t>Universal Service and Access  Agency  of South Africa</a:t>
                      </a:r>
                    </a:p>
                  </a:txBody>
                  <a:tcPr marL="4696" marR="4696" marT="4696" marB="0" anchor="ctr">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a:noFill/>
                    </a:lnB>
                    <a:solidFill>
                      <a:srgbClr val="C0504D"/>
                    </a:solidFill>
                  </a:tcPr>
                </a:tc>
                <a:tc hMerge="1">
                  <a:txBody>
                    <a:bodyPr/>
                    <a:lstStyle/>
                    <a:p>
                      <a:endParaRPr lang="en-ZA"/>
                    </a:p>
                  </a:txBody>
                  <a:tcPr/>
                </a:tc>
                <a:tc rowSpan="2">
                  <a:txBody>
                    <a:bodyPr/>
                    <a:lstStyle/>
                    <a:p>
                      <a:pPr algn="l" rtl="0" fontAlgn="ctr"/>
                      <a:r>
                        <a:rPr lang="en-ZA" sz="1200" b="0" i="0" u="none" strike="noStrike" dirty="0">
                          <a:solidFill>
                            <a:srgbClr val="181717"/>
                          </a:solidFill>
                          <a:effectLst/>
                          <a:latin typeface="+mn-lt"/>
                        </a:rPr>
                        <a:t> </a:t>
                      </a:r>
                    </a:p>
                  </a:txBody>
                  <a:tcPr marL="4696" marR="4696" marT="4696" marB="0" anchor="ctr">
                    <a:lnL>
                      <a:noFill/>
                    </a:lnL>
                    <a:lnR>
                      <a:noFill/>
                    </a:lnR>
                    <a:lnT w="12700" cap="flat" cmpd="sng" algn="ctr">
                      <a:solidFill>
                        <a:srgbClr val="181717"/>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504D"/>
                    </a:solidFill>
                  </a:tcPr>
                </a:tc>
                <a:tc rowSpan="2">
                  <a:txBody>
                    <a:bodyPr/>
                    <a:lstStyle/>
                    <a:p>
                      <a:pPr algn="l" rtl="0" fontAlgn="ctr"/>
                      <a:r>
                        <a:rPr lang="en-ZA" sz="1200" b="0" i="0" u="none" strike="noStrike">
                          <a:solidFill>
                            <a:srgbClr val="181717"/>
                          </a:solidFill>
                          <a:effectLst/>
                          <a:latin typeface="+mn-lt"/>
                        </a:rPr>
                        <a:t> </a:t>
                      </a:r>
                    </a:p>
                  </a:txBody>
                  <a:tcPr marL="4696" marR="4696" marT="4696" marB="0" anchor="ctr">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C0504D"/>
                    </a:solidFill>
                  </a:tcPr>
                </a:tc>
                <a:extLst>
                  <a:ext uri="{0D108BD9-81ED-4DB2-BD59-A6C34878D82A}">
                    <a16:rowId xmlns:a16="http://schemas.microsoft.com/office/drawing/2014/main" xmlns="" val="3593857857"/>
                  </a:ext>
                </a:extLst>
              </a:tr>
              <a:tr h="397774">
                <a:tc gridSpan="2">
                  <a:txBody>
                    <a:bodyPr/>
                    <a:lstStyle/>
                    <a:p>
                      <a:pPr algn="ctr" rtl="0" fontAlgn="ctr"/>
                      <a:r>
                        <a:rPr lang="en-US" sz="1200" b="1" i="0" u="none" strike="noStrike" dirty="0">
                          <a:solidFill>
                            <a:srgbClr val="FFFEFD"/>
                          </a:solidFill>
                          <a:effectLst/>
                          <a:latin typeface="+mn-lt"/>
                        </a:rPr>
                        <a:t>Audited Annual Financial Statements for the year ended 31 March 2019</a:t>
                      </a:r>
                    </a:p>
                  </a:txBody>
                  <a:tcPr marL="70437" marR="4696" marT="4696" marB="0" anchor="ctr">
                    <a:lnL w="12700" cap="flat" cmpd="sng" algn="ctr">
                      <a:solidFill>
                        <a:srgbClr val="181717"/>
                      </a:solidFill>
                      <a:prstDash val="solid"/>
                      <a:round/>
                      <a:headEnd type="none" w="med" len="med"/>
                      <a:tailEnd type="none" w="med" len="med"/>
                    </a:lnL>
                    <a:lnR>
                      <a:noFill/>
                    </a:lnR>
                    <a:lnT>
                      <a:noFill/>
                    </a:lnT>
                    <a:lnB w="12700" cap="flat" cmpd="sng" algn="ctr">
                      <a:solidFill>
                        <a:srgbClr val="181717"/>
                      </a:solidFill>
                      <a:prstDash val="solid"/>
                      <a:round/>
                      <a:headEnd type="none" w="med" len="med"/>
                      <a:tailEnd type="none" w="med" len="med"/>
                    </a:lnB>
                    <a:solidFill>
                      <a:srgbClr val="C0504D"/>
                    </a:solidFill>
                  </a:tcPr>
                </a:tc>
                <a:tc h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482982706"/>
                  </a:ext>
                </a:extLst>
              </a:tr>
              <a:tr h="772032">
                <a:tc rowSpan="2">
                  <a:txBody>
                    <a:bodyPr/>
                    <a:lstStyle/>
                    <a:p>
                      <a:pPr algn="l" rtl="0" fontAlgn="ctr"/>
                      <a:r>
                        <a:rPr lang="en-ZA" sz="1200" b="1" i="0" u="none" strike="noStrike">
                          <a:solidFill>
                            <a:srgbClr val="FFFEFD"/>
                          </a:solidFill>
                          <a:effectLst/>
                          <a:latin typeface="+mn-lt"/>
                        </a:rPr>
                        <a:t>Statement of Financial Performance</a:t>
                      </a:r>
                    </a:p>
                  </a:txBody>
                  <a:tcPr marL="4696" marR="4696" marT="469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737473"/>
                    </a:solidFill>
                  </a:tcPr>
                </a:tc>
                <a:tc rowSpan="2">
                  <a:txBody>
                    <a:bodyPr/>
                    <a:lstStyle/>
                    <a:p>
                      <a:pPr algn="ctr" fontAlgn="b"/>
                      <a:r>
                        <a:rPr lang="en-ZA" sz="1200" b="0" i="0" u="none" strike="noStrike">
                          <a:solidFill>
                            <a:srgbClr val="000000"/>
                          </a:solidFill>
                          <a:effectLst/>
                          <a:latin typeface="+mn-lt"/>
                        </a:rPr>
                        <a:t> </a:t>
                      </a:r>
                    </a:p>
                  </a:txBody>
                  <a:tcPr marL="4696" marR="4696" marT="4696" marB="0" anchor="b">
                    <a:lnL w="12700" cap="flat" cmpd="sng" algn="ctr">
                      <a:solidFill>
                        <a:srgbClr val="18171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737473"/>
                    </a:solidFill>
                  </a:tcPr>
                </a:tc>
                <a:tc>
                  <a:txBody>
                    <a:bodyPr/>
                    <a:lstStyle/>
                    <a:p>
                      <a:pPr algn="ctr" rtl="0" fontAlgn="ctr"/>
                      <a:r>
                        <a:rPr lang="en-ZA" sz="1200" b="0" i="0" u="none" strike="noStrike" dirty="0">
                          <a:solidFill>
                            <a:srgbClr val="FFFEFD"/>
                          </a:solidFill>
                          <a:effectLst/>
                          <a:latin typeface="+mn-lt"/>
                        </a:rPr>
                        <a:t>2019</a:t>
                      </a:r>
                    </a:p>
                  </a:txBody>
                  <a:tcPr marL="4696" marR="4696" marT="46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737473"/>
                    </a:solidFill>
                  </a:tcPr>
                </a:tc>
                <a:tc>
                  <a:txBody>
                    <a:bodyPr/>
                    <a:lstStyle/>
                    <a:p>
                      <a:pPr algn="ctr" rtl="0" fontAlgn="ctr"/>
                      <a:r>
                        <a:rPr lang="en-ZA" sz="1200" b="0" i="0" u="none" strike="noStrike" dirty="0">
                          <a:solidFill>
                            <a:srgbClr val="FFFEFD"/>
                          </a:solidFill>
                          <a:effectLst/>
                          <a:latin typeface="+mn-lt"/>
                        </a:rPr>
                        <a:t>2018</a:t>
                      </a:r>
                    </a:p>
                  </a:txBody>
                  <a:tcPr marL="4696" marR="4696" marT="4696" marB="0" anchor="ctr">
                    <a:lnL w="12700" cap="flat" cmpd="sng" algn="ctr">
                      <a:solidFill>
                        <a:schemeClr val="tx1"/>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a:noFill/>
                    </a:lnB>
                    <a:solidFill>
                      <a:srgbClr val="737473"/>
                    </a:solidFill>
                  </a:tcPr>
                </a:tc>
                <a:extLst>
                  <a:ext uri="{0D108BD9-81ED-4DB2-BD59-A6C34878D82A}">
                    <a16:rowId xmlns:a16="http://schemas.microsoft.com/office/drawing/2014/main" xmlns="" val="3152285048"/>
                  </a:ext>
                </a:extLst>
              </a:tr>
              <a:tr h="207235">
                <a:tc vMerge="1">
                  <a:txBody>
                    <a:bodyPr/>
                    <a:lstStyle/>
                    <a:p>
                      <a:endParaRPr lang="en-ZA"/>
                    </a:p>
                  </a:txBody>
                  <a:tcPr/>
                </a:tc>
                <a:tc vMerge="1">
                  <a:txBody>
                    <a:bodyPr/>
                    <a:lstStyle/>
                    <a:p>
                      <a:endParaRPr lang="en-ZA"/>
                    </a:p>
                  </a:txBody>
                  <a:tcPr/>
                </a:tc>
                <a:tc>
                  <a:txBody>
                    <a:bodyPr/>
                    <a:lstStyle/>
                    <a:p>
                      <a:pPr algn="ctr" rtl="0" fontAlgn="ctr"/>
                      <a:r>
                        <a:rPr lang="en-ZA" sz="1200" b="0" i="0" u="none" strike="noStrike" dirty="0">
                          <a:solidFill>
                            <a:srgbClr val="FFFEFD"/>
                          </a:solidFill>
                          <a:effectLst/>
                          <a:latin typeface="+mn-lt"/>
                        </a:rPr>
                        <a:t> R’000</a:t>
                      </a:r>
                    </a:p>
                  </a:txBody>
                  <a:tcPr marL="4696" marR="4696" marT="46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737473"/>
                    </a:solidFill>
                  </a:tcPr>
                </a:tc>
                <a:tc>
                  <a:txBody>
                    <a:bodyPr/>
                    <a:lstStyle/>
                    <a:p>
                      <a:pPr algn="ctr" rtl="0" fontAlgn="ctr"/>
                      <a:r>
                        <a:rPr lang="en-ZA" sz="1200" b="0" i="0" u="none" strike="noStrike">
                          <a:solidFill>
                            <a:srgbClr val="FFFEFD"/>
                          </a:solidFill>
                          <a:effectLst/>
                          <a:latin typeface="+mn-lt"/>
                        </a:rPr>
                        <a:t>R’000</a:t>
                      </a:r>
                    </a:p>
                  </a:txBody>
                  <a:tcPr marL="4696" marR="4696" marT="4696" marB="0" anchor="ctr">
                    <a:lnL w="12700" cap="flat" cmpd="sng" algn="ctr">
                      <a:solidFill>
                        <a:schemeClr val="tx1"/>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w="12700" cap="flat" cmpd="sng" algn="ctr">
                      <a:solidFill>
                        <a:srgbClr val="181717"/>
                      </a:solidFill>
                      <a:prstDash val="solid"/>
                      <a:round/>
                      <a:headEnd type="none" w="med" len="med"/>
                      <a:tailEnd type="none" w="med" len="med"/>
                    </a:lnB>
                    <a:solidFill>
                      <a:srgbClr val="737473"/>
                    </a:solidFill>
                  </a:tcPr>
                </a:tc>
                <a:extLst>
                  <a:ext uri="{0D108BD9-81ED-4DB2-BD59-A6C34878D82A}">
                    <a16:rowId xmlns:a16="http://schemas.microsoft.com/office/drawing/2014/main" xmlns="" val="2385740976"/>
                  </a:ext>
                </a:extLst>
              </a:tr>
              <a:tr h="284106">
                <a:tc gridSpan="2">
                  <a:txBody>
                    <a:bodyPr/>
                    <a:lstStyle/>
                    <a:p>
                      <a:pPr algn="l" fontAlgn="t"/>
                      <a:r>
                        <a:rPr lang="en-ZA" sz="1200" b="0" i="0" u="none" strike="noStrike">
                          <a:solidFill>
                            <a:srgbClr val="000000"/>
                          </a:solidFill>
                          <a:effectLst/>
                          <a:latin typeface="+mn-lt"/>
                        </a:rPr>
                        <a:t> </a:t>
                      </a:r>
                    </a:p>
                  </a:txBody>
                  <a:tcPr marL="4696" marR="4696" marT="4696" marB="0">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hMerge="1">
                  <a:txBody>
                    <a:bodyPr/>
                    <a:lstStyle/>
                    <a:p>
                      <a:endParaRPr lang="en-ZA"/>
                    </a:p>
                  </a:txBody>
                  <a:tcPr/>
                </a:tc>
                <a:tc>
                  <a:txBody>
                    <a:bodyPr/>
                    <a:lstStyle/>
                    <a:p>
                      <a:pPr algn="l" rtl="0" fontAlgn="ctr"/>
                      <a:r>
                        <a:rPr lang="en-ZA" sz="1200" b="0" i="0" u="none" strike="noStrike" dirty="0">
                          <a:solidFill>
                            <a:srgbClr val="181717"/>
                          </a:solidFill>
                          <a:effectLst/>
                          <a:latin typeface="+mn-lt"/>
                        </a:rPr>
                        <a:t> </a:t>
                      </a:r>
                    </a:p>
                  </a:txBody>
                  <a:tcPr marL="4696" marR="4696" marT="4696"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ZA" sz="1200" b="0" i="0" u="none" strike="noStrike">
                          <a:solidFill>
                            <a:srgbClr val="181717"/>
                          </a:solidFill>
                          <a:effectLst/>
                          <a:latin typeface="+mn-lt"/>
                        </a:rPr>
                        <a:t> </a:t>
                      </a:r>
                    </a:p>
                  </a:txBody>
                  <a:tcPr marL="4696" marR="4696" marT="4696" marB="0" anchor="ctr">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extLst>
                  <a:ext uri="{0D108BD9-81ED-4DB2-BD59-A6C34878D82A}">
                    <a16:rowId xmlns:a16="http://schemas.microsoft.com/office/drawing/2014/main" xmlns="" val="3032165510"/>
                  </a:ext>
                </a:extLst>
              </a:tr>
              <a:tr h="207235">
                <a:tc>
                  <a:txBody>
                    <a:bodyPr/>
                    <a:lstStyle/>
                    <a:p>
                      <a:pPr algn="l" rtl="0" fontAlgn="ctr"/>
                      <a:r>
                        <a:rPr lang="en-ZA" sz="1200" b="0" i="0" u="none" strike="noStrike">
                          <a:solidFill>
                            <a:srgbClr val="181717"/>
                          </a:solidFill>
                          <a:effectLst/>
                          <a:latin typeface="+mn-lt"/>
                        </a:rPr>
                        <a:t>Government grants &amp; subsidies</a:t>
                      </a:r>
                    </a:p>
                  </a:txBody>
                  <a:tcPr marL="4696" marR="4696" marT="469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a:noFill/>
                    </a:lnB>
                  </a:tcPr>
                </a:tc>
                <a:tc rowSpan="3">
                  <a:txBody>
                    <a:bodyPr/>
                    <a:lstStyle/>
                    <a:p>
                      <a:pPr algn="l" fontAlgn="t"/>
                      <a:r>
                        <a:rPr lang="en-ZA" sz="1200" b="0" i="0" u="none" strike="noStrike">
                          <a:solidFill>
                            <a:srgbClr val="000000"/>
                          </a:solidFill>
                          <a:effectLst/>
                          <a:latin typeface="+mn-lt"/>
                        </a:rPr>
                        <a:t> </a:t>
                      </a:r>
                    </a:p>
                  </a:txBody>
                  <a:tcPr marL="4696" marR="4696" marT="4696" marB="0">
                    <a:lnL w="12700" cap="flat" cmpd="sng" algn="ctr">
                      <a:solidFill>
                        <a:srgbClr val="18171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marL="0" algn="r" defTabSz="914400" rtl="0" eaLnBrk="1" fontAlgn="ctr" latinLnBrk="0" hangingPunct="1"/>
                      <a:r>
                        <a:rPr lang="en-ZA" sz="1200" b="0" i="0" u="none" strike="noStrike" kern="1200" dirty="0">
                          <a:solidFill>
                            <a:srgbClr val="181717"/>
                          </a:solidFill>
                          <a:effectLst/>
                          <a:latin typeface="+mn-lt"/>
                          <a:ea typeface="+mn-ea"/>
                          <a:cs typeface="+mn-cs"/>
                        </a:rPr>
                        <a:t>80 074</a:t>
                      </a:r>
                    </a:p>
                  </a:txBody>
                  <a:tcPr marL="4696" marR="4696" marT="46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59F2B"/>
                    </a:solidFill>
                  </a:tcPr>
                </a:tc>
                <a:tc>
                  <a:txBody>
                    <a:bodyPr/>
                    <a:lstStyle/>
                    <a:p>
                      <a:pPr algn="r" rtl="0" fontAlgn="ctr"/>
                      <a:r>
                        <a:rPr lang="en-ZA" sz="1200" b="0" i="0" u="none" strike="noStrike">
                          <a:solidFill>
                            <a:srgbClr val="181717"/>
                          </a:solidFill>
                          <a:effectLst/>
                          <a:latin typeface="+mn-lt"/>
                        </a:rPr>
                        <a:t>75 684</a:t>
                      </a:r>
                    </a:p>
                  </a:txBody>
                  <a:tcPr marL="4696" marR="4696" marT="4696" marB="0" anchor="ctr">
                    <a:lnL w="12700" cap="flat" cmpd="sng" algn="ctr">
                      <a:solidFill>
                        <a:schemeClr val="tx1"/>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a:noFill/>
                    </a:lnB>
                    <a:solidFill>
                      <a:srgbClr val="F59F2B"/>
                    </a:solidFill>
                  </a:tcPr>
                </a:tc>
                <a:extLst>
                  <a:ext uri="{0D108BD9-81ED-4DB2-BD59-A6C34878D82A}">
                    <a16:rowId xmlns:a16="http://schemas.microsoft.com/office/drawing/2014/main" xmlns="" val="2847600723"/>
                  </a:ext>
                </a:extLst>
              </a:tr>
              <a:tr h="207235">
                <a:tc>
                  <a:txBody>
                    <a:bodyPr/>
                    <a:lstStyle/>
                    <a:p>
                      <a:pPr algn="l" rtl="0" fontAlgn="ctr"/>
                      <a:r>
                        <a:rPr lang="en-US" sz="1200" b="0" i="0" u="none" strike="noStrike">
                          <a:solidFill>
                            <a:srgbClr val="181717"/>
                          </a:solidFill>
                          <a:effectLst/>
                          <a:latin typeface="+mn-lt"/>
                        </a:rPr>
                        <a:t>Interest received - investment Other income</a:t>
                      </a:r>
                    </a:p>
                  </a:txBody>
                  <a:tcPr marL="4696" marR="4696" marT="469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tcPr>
                </a:tc>
                <a:tc vMerge="1">
                  <a:txBody>
                    <a:bodyPr/>
                    <a:lstStyle/>
                    <a:p>
                      <a:endParaRPr lang="en-ZA"/>
                    </a:p>
                  </a:txBody>
                  <a:tcPr/>
                </a:tc>
                <a:tc>
                  <a:txBody>
                    <a:bodyPr/>
                    <a:lstStyle/>
                    <a:p>
                      <a:pPr marL="0" algn="r" defTabSz="914400" rtl="0" eaLnBrk="1" fontAlgn="ctr" latinLnBrk="0" hangingPunct="1"/>
                      <a:r>
                        <a:rPr lang="en-ZA" sz="1200" b="0" i="0" u="none" strike="noStrike" kern="1200" dirty="0">
                          <a:solidFill>
                            <a:srgbClr val="181717"/>
                          </a:solidFill>
                          <a:effectLst/>
                          <a:latin typeface="+mn-lt"/>
                          <a:ea typeface="+mn-ea"/>
                          <a:cs typeface="+mn-cs"/>
                        </a:rPr>
                        <a:t>1 707</a:t>
                      </a:r>
                    </a:p>
                  </a:txBody>
                  <a:tcPr marL="4696" marR="4696" marT="46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59F2B"/>
                    </a:solidFill>
                  </a:tcPr>
                </a:tc>
                <a:tc>
                  <a:txBody>
                    <a:bodyPr/>
                    <a:lstStyle/>
                    <a:p>
                      <a:pPr algn="r" rtl="0" fontAlgn="ctr"/>
                      <a:r>
                        <a:rPr lang="en-ZA" sz="1200" b="0" i="0" u="none" strike="noStrike">
                          <a:solidFill>
                            <a:srgbClr val="181717"/>
                          </a:solidFill>
                          <a:effectLst/>
                          <a:latin typeface="+mn-lt"/>
                        </a:rPr>
                        <a:t>4 399</a:t>
                      </a:r>
                    </a:p>
                  </a:txBody>
                  <a:tcPr marL="4696" marR="4696" marT="4696" marB="0" anchor="ctr">
                    <a:lnL w="12700" cap="flat" cmpd="sng" algn="ctr">
                      <a:solidFill>
                        <a:schemeClr val="tx1"/>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solidFill>
                      <a:srgbClr val="F59F2B"/>
                    </a:solidFill>
                  </a:tcPr>
                </a:tc>
                <a:extLst>
                  <a:ext uri="{0D108BD9-81ED-4DB2-BD59-A6C34878D82A}">
                    <a16:rowId xmlns:a16="http://schemas.microsoft.com/office/drawing/2014/main" xmlns="" val="307849443"/>
                  </a:ext>
                </a:extLst>
              </a:tr>
              <a:tr h="207235">
                <a:tc>
                  <a:txBody>
                    <a:bodyPr/>
                    <a:lstStyle/>
                    <a:p>
                      <a:pPr algn="l" rtl="0" fontAlgn="ctr"/>
                      <a:r>
                        <a:rPr lang="en-ZA" sz="1200" b="0" i="0" u="none" strike="noStrike">
                          <a:solidFill>
                            <a:srgbClr val="181717"/>
                          </a:solidFill>
                          <a:effectLst/>
                          <a:latin typeface="+mn-lt"/>
                        </a:rPr>
                        <a:t>Recoveries</a:t>
                      </a:r>
                    </a:p>
                  </a:txBody>
                  <a:tcPr marL="4696" marR="4696" marT="469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w="12700" cap="flat" cmpd="sng" algn="ctr">
                      <a:solidFill>
                        <a:srgbClr val="181717"/>
                      </a:solidFill>
                      <a:prstDash val="solid"/>
                      <a:round/>
                      <a:headEnd type="none" w="med" len="med"/>
                      <a:tailEnd type="none" w="med" len="med"/>
                    </a:lnB>
                  </a:tcPr>
                </a:tc>
                <a:tc vMerge="1">
                  <a:txBody>
                    <a:bodyPr/>
                    <a:lstStyle/>
                    <a:p>
                      <a:endParaRPr lang="en-ZA"/>
                    </a:p>
                  </a:txBody>
                  <a:tcPr/>
                </a:tc>
                <a:tc>
                  <a:txBody>
                    <a:bodyPr/>
                    <a:lstStyle/>
                    <a:p>
                      <a:pPr marL="0" algn="r" defTabSz="914400" rtl="0" eaLnBrk="1" fontAlgn="ctr" latinLnBrk="0" hangingPunct="1"/>
                      <a:r>
                        <a:rPr lang="en-ZA" sz="1200" b="0" i="0" u="none" strike="noStrike" kern="1200" dirty="0">
                          <a:solidFill>
                            <a:srgbClr val="181717"/>
                          </a:solidFill>
                          <a:effectLst/>
                          <a:latin typeface="+mn-lt"/>
                          <a:ea typeface="+mn-ea"/>
                          <a:cs typeface="+mn-cs"/>
                        </a:rPr>
                        <a:t>125</a:t>
                      </a:r>
                    </a:p>
                  </a:txBody>
                  <a:tcPr marL="4696" marR="4696" marT="46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181717"/>
                      </a:solidFill>
                      <a:prstDash val="solid"/>
                      <a:round/>
                      <a:headEnd type="none" w="med" len="med"/>
                      <a:tailEnd type="none" w="med" len="med"/>
                    </a:lnB>
                    <a:solidFill>
                      <a:srgbClr val="F59F2B"/>
                    </a:solidFill>
                  </a:tcPr>
                </a:tc>
                <a:tc>
                  <a:txBody>
                    <a:bodyPr/>
                    <a:lstStyle/>
                    <a:p>
                      <a:pPr algn="r" rtl="0" fontAlgn="ctr"/>
                      <a:r>
                        <a:rPr lang="en-ZA" sz="1200" b="0" i="0" u="none" strike="noStrike">
                          <a:solidFill>
                            <a:srgbClr val="181717"/>
                          </a:solidFill>
                          <a:effectLst/>
                          <a:latin typeface="+mn-lt"/>
                        </a:rPr>
                        <a:t>20</a:t>
                      </a:r>
                    </a:p>
                  </a:txBody>
                  <a:tcPr marL="4696" marR="4696" marT="4696" marB="0" anchor="ctr">
                    <a:lnL w="12700" cap="flat" cmpd="sng" algn="ctr">
                      <a:solidFill>
                        <a:schemeClr val="tx1"/>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w="12700" cap="flat" cmpd="sng" algn="ctr">
                      <a:solidFill>
                        <a:srgbClr val="181717"/>
                      </a:solidFill>
                      <a:prstDash val="solid"/>
                      <a:round/>
                      <a:headEnd type="none" w="med" len="med"/>
                      <a:tailEnd type="none" w="med" len="med"/>
                    </a:lnB>
                    <a:solidFill>
                      <a:srgbClr val="F59F2B"/>
                    </a:solidFill>
                  </a:tcPr>
                </a:tc>
                <a:extLst>
                  <a:ext uri="{0D108BD9-81ED-4DB2-BD59-A6C34878D82A}">
                    <a16:rowId xmlns:a16="http://schemas.microsoft.com/office/drawing/2014/main" xmlns="" val="532566660"/>
                  </a:ext>
                </a:extLst>
              </a:tr>
              <a:tr h="284106">
                <a:tc>
                  <a:txBody>
                    <a:bodyPr/>
                    <a:lstStyle/>
                    <a:p>
                      <a:pPr algn="l" rtl="0" fontAlgn="ctr"/>
                      <a:r>
                        <a:rPr lang="en-ZA" sz="1200" b="1" i="0" u="none" strike="noStrike">
                          <a:solidFill>
                            <a:srgbClr val="181717"/>
                          </a:solidFill>
                          <a:effectLst/>
                          <a:latin typeface="+mn-lt"/>
                        </a:rPr>
                        <a:t>Total revenue</a:t>
                      </a:r>
                    </a:p>
                  </a:txBody>
                  <a:tcPr marL="4696" marR="4696" marT="469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mn-lt"/>
                        </a:rPr>
                        <a:t> </a:t>
                      </a:r>
                    </a:p>
                  </a:txBody>
                  <a:tcPr marL="4696" marR="4696" marT="4696" marB="0">
                    <a:lnL w="12700" cap="flat" cmpd="sng" algn="ctr">
                      <a:solidFill>
                        <a:srgbClr val="18171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algn="r" rtl="0" fontAlgn="ctr"/>
                      <a:r>
                        <a:rPr lang="en-ZA" sz="1200" b="1" i="0" u="none" strike="noStrike" dirty="0">
                          <a:solidFill>
                            <a:srgbClr val="181717"/>
                          </a:solidFill>
                          <a:effectLst/>
                          <a:latin typeface="+mn-lt"/>
                        </a:rPr>
                        <a:t>81 906</a:t>
                      </a:r>
                    </a:p>
                  </a:txBody>
                  <a:tcPr marL="4696" marR="4696" marT="46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9F2B"/>
                    </a:solidFill>
                  </a:tcPr>
                </a:tc>
                <a:tc>
                  <a:txBody>
                    <a:bodyPr/>
                    <a:lstStyle/>
                    <a:p>
                      <a:pPr algn="r" rtl="0" fontAlgn="ctr"/>
                      <a:r>
                        <a:rPr lang="en-ZA" sz="1200" b="1" i="0" u="none" strike="noStrike">
                          <a:solidFill>
                            <a:srgbClr val="181717"/>
                          </a:solidFill>
                          <a:effectLst/>
                          <a:latin typeface="+mn-lt"/>
                        </a:rPr>
                        <a:t>80 103</a:t>
                      </a:r>
                    </a:p>
                  </a:txBody>
                  <a:tcPr marL="4696" marR="4696" marT="4696" marB="0" anchor="ctr">
                    <a:lnL w="12700" cap="flat" cmpd="sng" algn="ctr">
                      <a:solidFill>
                        <a:schemeClr val="tx1"/>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extLst>
                  <a:ext uri="{0D108BD9-81ED-4DB2-BD59-A6C34878D82A}">
                    <a16:rowId xmlns:a16="http://schemas.microsoft.com/office/drawing/2014/main" xmlns="" val="4159805831"/>
                  </a:ext>
                </a:extLst>
              </a:tr>
              <a:tr h="207235">
                <a:tc>
                  <a:txBody>
                    <a:bodyPr/>
                    <a:lstStyle/>
                    <a:p>
                      <a:pPr algn="l" rtl="0" fontAlgn="ctr"/>
                      <a:r>
                        <a:rPr lang="en-ZA" sz="1200" b="1" i="0" u="none" strike="noStrike">
                          <a:solidFill>
                            <a:srgbClr val="181717"/>
                          </a:solidFill>
                          <a:effectLst/>
                          <a:latin typeface="+mn-lt"/>
                        </a:rPr>
                        <a:t>Expenditure</a:t>
                      </a:r>
                    </a:p>
                  </a:txBody>
                  <a:tcPr marL="4696" marR="4696" marT="469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a:noFill/>
                    </a:lnB>
                  </a:tcPr>
                </a:tc>
                <a:tc rowSpan="10">
                  <a:txBody>
                    <a:bodyPr/>
                    <a:lstStyle/>
                    <a:p>
                      <a:pPr algn="l" fontAlgn="t"/>
                      <a:r>
                        <a:rPr lang="en-ZA" sz="1200" b="0" i="0" u="none" strike="noStrike">
                          <a:solidFill>
                            <a:srgbClr val="000000"/>
                          </a:solidFill>
                          <a:effectLst/>
                          <a:latin typeface="+mn-lt"/>
                        </a:rPr>
                        <a:t> </a:t>
                      </a:r>
                    </a:p>
                  </a:txBody>
                  <a:tcPr marL="4696" marR="4696" marT="4696" marB="0">
                    <a:lnL w="12700" cap="flat" cmpd="sng" algn="ctr">
                      <a:solidFill>
                        <a:srgbClr val="18171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algn="r" rtl="0" fontAlgn="ctr"/>
                      <a:r>
                        <a:rPr lang="en-ZA" sz="1200" b="0" i="0" u="none" strike="noStrike" dirty="0">
                          <a:solidFill>
                            <a:srgbClr val="181717"/>
                          </a:solidFill>
                          <a:effectLst/>
                          <a:latin typeface="+mn-lt"/>
                        </a:rPr>
                        <a:t> </a:t>
                      </a:r>
                    </a:p>
                  </a:txBody>
                  <a:tcPr marL="4696" marR="4696" marT="46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59F2B"/>
                    </a:solidFill>
                  </a:tcPr>
                </a:tc>
                <a:tc>
                  <a:txBody>
                    <a:bodyPr/>
                    <a:lstStyle/>
                    <a:p>
                      <a:pPr algn="r" rtl="0" fontAlgn="ctr"/>
                      <a:r>
                        <a:rPr lang="en-ZA" sz="1200" b="0" i="0" u="none" strike="noStrike">
                          <a:solidFill>
                            <a:srgbClr val="181717"/>
                          </a:solidFill>
                          <a:effectLst/>
                          <a:latin typeface="+mn-lt"/>
                        </a:rPr>
                        <a:t> </a:t>
                      </a:r>
                    </a:p>
                  </a:txBody>
                  <a:tcPr marL="4696" marR="4696" marT="4696" marB="0" anchor="ctr">
                    <a:lnL w="12700" cap="flat" cmpd="sng" algn="ctr">
                      <a:solidFill>
                        <a:schemeClr val="tx1"/>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a:noFill/>
                    </a:lnB>
                    <a:solidFill>
                      <a:srgbClr val="F59F2B"/>
                    </a:solidFill>
                  </a:tcPr>
                </a:tc>
                <a:extLst>
                  <a:ext uri="{0D108BD9-81ED-4DB2-BD59-A6C34878D82A}">
                    <a16:rowId xmlns:a16="http://schemas.microsoft.com/office/drawing/2014/main" xmlns="" val="3427338246"/>
                  </a:ext>
                </a:extLst>
              </a:tr>
              <a:tr h="207235">
                <a:tc>
                  <a:txBody>
                    <a:bodyPr/>
                    <a:lstStyle/>
                    <a:p>
                      <a:pPr algn="l" rtl="0" fontAlgn="ctr"/>
                      <a:r>
                        <a:rPr lang="en-ZA" sz="1200" b="0" i="0" u="none" strike="noStrike">
                          <a:solidFill>
                            <a:srgbClr val="181717"/>
                          </a:solidFill>
                          <a:effectLst/>
                          <a:latin typeface="+mn-lt"/>
                        </a:rPr>
                        <a:t>Employee related costs</a:t>
                      </a:r>
                    </a:p>
                  </a:txBody>
                  <a:tcPr marL="4696" marR="4696" marT="469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tcPr>
                </a:tc>
                <a:tc vMerge="1">
                  <a:txBody>
                    <a:bodyPr/>
                    <a:lstStyle/>
                    <a:p>
                      <a:endParaRPr lang="en-ZA"/>
                    </a:p>
                  </a:txBody>
                  <a:tcPr/>
                </a:tc>
                <a:tc>
                  <a:txBody>
                    <a:bodyPr/>
                    <a:lstStyle/>
                    <a:p>
                      <a:pPr algn="r" rtl="0" fontAlgn="ctr"/>
                      <a:r>
                        <a:rPr lang="en-ZA" sz="1200" b="0" i="0" u="none" strike="noStrike" dirty="0">
                          <a:solidFill>
                            <a:srgbClr val="181717"/>
                          </a:solidFill>
                          <a:effectLst/>
                          <a:latin typeface="+mn-lt"/>
                        </a:rPr>
                        <a:t>-      47 781 </a:t>
                      </a:r>
                    </a:p>
                  </a:txBody>
                  <a:tcPr marL="4696" marR="4696" marT="46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59F2B"/>
                    </a:solidFill>
                  </a:tcPr>
                </a:tc>
                <a:tc>
                  <a:txBody>
                    <a:bodyPr/>
                    <a:lstStyle/>
                    <a:p>
                      <a:pPr algn="r" rtl="0" fontAlgn="ctr"/>
                      <a:r>
                        <a:rPr lang="en-ZA" sz="1200" b="0" i="0" u="none" strike="noStrike">
                          <a:solidFill>
                            <a:srgbClr val="181717"/>
                          </a:solidFill>
                          <a:effectLst/>
                          <a:latin typeface="+mn-lt"/>
                        </a:rPr>
                        <a:t>-      44 306 </a:t>
                      </a:r>
                    </a:p>
                  </a:txBody>
                  <a:tcPr marL="4696" marR="4696" marT="4696" marB="0" anchor="ctr">
                    <a:lnL w="12700" cap="flat" cmpd="sng" algn="ctr">
                      <a:solidFill>
                        <a:schemeClr val="tx1"/>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solidFill>
                      <a:srgbClr val="F59F2B"/>
                    </a:solidFill>
                  </a:tcPr>
                </a:tc>
                <a:extLst>
                  <a:ext uri="{0D108BD9-81ED-4DB2-BD59-A6C34878D82A}">
                    <a16:rowId xmlns:a16="http://schemas.microsoft.com/office/drawing/2014/main" xmlns="" val="442308879"/>
                  </a:ext>
                </a:extLst>
              </a:tr>
              <a:tr h="207235">
                <a:tc>
                  <a:txBody>
                    <a:bodyPr/>
                    <a:lstStyle/>
                    <a:p>
                      <a:pPr algn="l" rtl="0" fontAlgn="ctr"/>
                      <a:r>
                        <a:rPr lang="en-ZA" sz="1200" b="0" i="0" u="none" strike="noStrike">
                          <a:solidFill>
                            <a:srgbClr val="181717"/>
                          </a:solidFill>
                          <a:effectLst/>
                          <a:latin typeface="+mn-lt"/>
                        </a:rPr>
                        <a:t>Legal fees</a:t>
                      </a:r>
                    </a:p>
                  </a:txBody>
                  <a:tcPr marL="4696" marR="4696" marT="469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tcPr>
                </a:tc>
                <a:tc vMerge="1">
                  <a:txBody>
                    <a:bodyPr/>
                    <a:lstStyle/>
                    <a:p>
                      <a:endParaRPr lang="en-ZA"/>
                    </a:p>
                  </a:txBody>
                  <a:tcPr/>
                </a:tc>
                <a:tc>
                  <a:txBody>
                    <a:bodyPr/>
                    <a:lstStyle/>
                    <a:p>
                      <a:pPr algn="r" rtl="0" fontAlgn="ctr"/>
                      <a:r>
                        <a:rPr lang="en-ZA" sz="1200" b="0" i="0" u="none" strike="noStrike" dirty="0">
                          <a:solidFill>
                            <a:srgbClr val="181717"/>
                          </a:solidFill>
                          <a:effectLst/>
                          <a:latin typeface="+mn-lt"/>
                        </a:rPr>
                        <a:t>-        9 948 </a:t>
                      </a:r>
                    </a:p>
                  </a:txBody>
                  <a:tcPr marL="4696" marR="4696" marT="46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59F2B"/>
                    </a:solidFill>
                  </a:tcPr>
                </a:tc>
                <a:tc>
                  <a:txBody>
                    <a:bodyPr/>
                    <a:lstStyle/>
                    <a:p>
                      <a:pPr algn="r" rtl="0" fontAlgn="ctr"/>
                      <a:r>
                        <a:rPr lang="en-ZA" sz="1200" b="0" i="0" u="none" strike="noStrike" dirty="0">
                          <a:solidFill>
                            <a:srgbClr val="181717"/>
                          </a:solidFill>
                          <a:effectLst/>
                          <a:latin typeface="+mn-lt"/>
                        </a:rPr>
                        <a:t>-      19 717 </a:t>
                      </a:r>
                    </a:p>
                  </a:txBody>
                  <a:tcPr marL="4696" marR="4696" marT="4696" marB="0" anchor="ctr">
                    <a:lnL w="12700" cap="flat" cmpd="sng" algn="ctr">
                      <a:solidFill>
                        <a:schemeClr val="tx1"/>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solidFill>
                      <a:srgbClr val="F59F2B"/>
                    </a:solidFill>
                  </a:tcPr>
                </a:tc>
                <a:extLst>
                  <a:ext uri="{0D108BD9-81ED-4DB2-BD59-A6C34878D82A}">
                    <a16:rowId xmlns:a16="http://schemas.microsoft.com/office/drawing/2014/main" xmlns="" val="1261540460"/>
                  </a:ext>
                </a:extLst>
              </a:tr>
              <a:tr h="207235">
                <a:tc>
                  <a:txBody>
                    <a:bodyPr/>
                    <a:lstStyle/>
                    <a:p>
                      <a:pPr algn="l" rtl="0" fontAlgn="ctr"/>
                      <a:r>
                        <a:rPr lang="en-ZA" sz="1200" b="0" i="0" u="none" strike="noStrike">
                          <a:solidFill>
                            <a:srgbClr val="181717"/>
                          </a:solidFill>
                          <a:effectLst/>
                          <a:latin typeface="+mn-lt"/>
                        </a:rPr>
                        <a:t>Depreciation and amortisation</a:t>
                      </a:r>
                    </a:p>
                  </a:txBody>
                  <a:tcPr marL="4696" marR="4696" marT="469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tcPr>
                </a:tc>
                <a:tc vMerge="1">
                  <a:txBody>
                    <a:bodyPr/>
                    <a:lstStyle/>
                    <a:p>
                      <a:endParaRPr lang="en-ZA"/>
                    </a:p>
                  </a:txBody>
                  <a:tcPr/>
                </a:tc>
                <a:tc>
                  <a:txBody>
                    <a:bodyPr/>
                    <a:lstStyle/>
                    <a:p>
                      <a:pPr algn="r" rtl="0" fontAlgn="ctr"/>
                      <a:r>
                        <a:rPr lang="en-ZA" sz="1200" b="0" i="0" u="none" strike="noStrike" dirty="0">
                          <a:solidFill>
                            <a:srgbClr val="181717"/>
                          </a:solidFill>
                          <a:effectLst/>
                          <a:latin typeface="+mn-lt"/>
                        </a:rPr>
                        <a:t>-      14 619 </a:t>
                      </a:r>
                    </a:p>
                  </a:txBody>
                  <a:tcPr marL="4696" marR="4696" marT="46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59F2B"/>
                    </a:solidFill>
                  </a:tcPr>
                </a:tc>
                <a:tc>
                  <a:txBody>
                    <a:bodyPr/>
                    <a:lstStyle/>
                    <a:p>
                      <a:pPr algn="r" rtl="0" fontAlgn="ctr"/>
                      <a:r>
                        <a:rPr lang="en-ZA" sz="1200" b="0" i="0" u="none" strike="noStrike" dirty="0">
                          <a:solidFill>
                            <a:srgbClr val="181717"/>
                          </a:solidFill>
                          <a:effectLst/>
                          <a:latin typeface="+mn-lt"/>
                        </a:rPr>
                        <a:t>-      16 200 </a:t>
                      </a:r>
                    </a:p>
                  </a:txBody>
                  <a:tcPr marL="4696" marR="4696" marT="4696" marB="0" anchor="ctr">
                    <a:lnL w="12700" cap="flat" cmpd="sng" algn="ctr">
                      <a:solidFill>
                        <a:schemeClr val="tx1"/>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solidFill>
                      <a:srgbClr val="F59F2B"/>
                    </a:solidFill>
                  </a:tcPr>
                </a:tc>
                <a:extLst>
                  <a:ext uri="{0D108BD9-81ED-4DB2-BD59-A6C34878D82A}">
                    <a16:rowId xmlns:a16="http://schemas.microsoft.com/office/drawing/2014/main" xmlns="" val="2882845148"/>
                  </a:ext>
                </a:extLst>
              </a:tr>
              <a:tr h="207235">
                <a:tc>
                  <a:txBody>
                    <a:bodyPr/>
                    <a:lstStyle/>
                    <a:p>
                      <a:pPr algn="l" rtl="0" fontAlgn="ctr"/>
                      <a:r>
                        <a:rPr lang="en-ZA" sz="1200" b="0" i="0" u="none" strike="noStrike">
                          <a:solidFill>
                            <a:srgbClr val="181717"/>
                          </a:solidFill>
                          <a:effectLst/>
                          <a:latin typeface="+mn-lt"/>
                        </a:rPr>
                        <a:t>Finance costs </a:t>
                      </a:r>
                    </a:p>
                  </a:txBody>
                  <a:tcPr marL="4696" marR="4696" marT="469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tcPr>
                </a:tc>
                <a:tc vMerge="1">
                  <a:txBody>
                    <a:bodyPr/>
                    <a:lstStyle/>
                    <a:p>
                      <a:endParaRPr lang="en-ZA"/>
                    </a:p>
                  </a:txBody>
                  <a:tcPr/>
                </a:tc>
                <a:tc>
                  <a:txBody>
                    <a:bodyPr/>
                    <a:lstStyle/>
                    <a:p>
                      <a:pPr algn="r" rtl="0" fontAlgn="ctr"/>
                      <a:r>
                        <a:rPr lang="en-ZA" sz="1200" b="0" i="0" u="none" strike="noStrike" dirty="0">
                          <a:solidFill>
                            <a:srgbClr val="181717"/>
                          </a:solidFill>
                          <a:effectLst/>
                          <a:latin typeface="+mn-lt"/>
                        </a:rPr>
                        <a:t>-              18 </a:t>
                      </a:r>
                    </a:p>
                  </a:txBody>
                  <a:tcPr marL="4696" marR="4696" marT="46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59F2B"/>
                    </a:solidFill>
                  </a:tcPr>
                </a:tc>
                <a:tc>
                  <a:txBody>
                    <a:bodyPr/>
                    <a:lstStyle/>
                    <a:p>
                      <a:pPr algn="r" rtl="0" fontAlgn="ctr"/>
                      <a:r>
                        <a:rPr lang="en-ZA" sz="1200" b="0" i="0" u="none" strike="noStrike">
                          <a:solidFill>
                            <a:srgbClr val="181717"/>
                          </a:solidFill>
                          <a:effectLst/>
                          <a:latin typeface="+mn-lt"/>
                        </a:rPr>
                        <a:t> </a:t>
                      </a:r>
                    </a:p>
                  </a:txBody>
                  <a:tcPr marL="4696" marR="4696" marT="4696" marB="0" anchor="ctr">
                    <a:lnL w="12700" cap="flat" cmpd="sng" algn="ctr">
                      <a:solidFill>
                        <a:schemeClr val="tx1"/>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solidFill>
                      <a:srgbClr val="F59F2B"/>
                    </a:solidFill>
                  </a:tcPr>
                </a:tc>
                <a:extLst>
                  <a:ext uri="{0D108BD9-81ED-4DB2-BD59-A6C34878D82A}">
                    <a16:rowId xmlns:a16="http://schemas.microsoft.com/office/drawing/2014/main" xmlns="" val="101001011"/>
                  </a:ext>
                </a:extLst>
              </a:tr>
              <a:tr h="207235">
                <a:tc>
                  <a:txBody>
                    <a:bodyPr/>
                    <a:lstStyle/>
                    <a:p>
                      <a:pPr algn="l" rtl="0" fontAlgn="ctr"/>
                      <a:r>
                        <a:rPr lang="en-US" sz="1200" b="0" i="0" u="none" strike="noStrike">
                          <a:solidFill>
                            <a:srgbClr val="181717"/>
                          </a:solidFill>
                          <a:effectLst/>
                          <a:latin typeface="+mn-lt"/>
                        </a:rPr>
                        <a:t>Lease rentals on operating lease</a:t>
                      </a:r>
                    </a:p>
                  </a:txBody>
                  <a:tcPr marL="4696" marR="4696" marT="469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tcPr>
                </a:tc>
                <a:tc vMerge="1">
                  <a:txBody>
                    <a:bodyPr/>
                    <a:lstStyle/>
                    <a:p>
                      <a:endParaRPr lang="en-ZA"/>
                    </a:p>
                  </a:txBody>
                  <a:tcPr/>
                </a:tc>
                <a:tc>
                  <a:txBody>
                    <a:bodyPr/>
                    <a:lstStyle/>
                    <a:p>
                      <a:pPr algn="r" rtl="0" fontAlgn="ctr"/>
                      <a:r>
                        <a:rPr lang="en-ZA" sz="1200" b="0" i="0" u="none" strike="noStrike" dirty="0">
                          <a:solidFill>
                            <a:srgbClr val="181717"/>
                          </a:solidFill>
                          <a:effectLst/>
                          <a:latin typeface="+mn-lt"/>
                        </a:rPr>
                        <a:t>-        5 006 </a:t>
                      </a:r>
                    </a:p>
                  </a:txBody>
                  <a:tcPr marL="4696" marR="4696" marT="46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59F2B"/>
                    </a:solidFill>
                  </a:tcPr>
                </a:tc>
                <a:tc>
                  <a:txBody>
                    <a:bodyPr/>
                    <a:lstStyle/>
                    <a:p>
                      <a:pPr algn="r" rtl="0" fontAlgn="ctr"/>
                      <a:r>
                        <a:rPr lang="en-ZA" sz="1200" b="0" i="0" u="none" strike="noStrike">
                          <a:solidFill>
                            <a:srgbClr val="181717"/>
                          </a:solidFill>
                          <a:effectLst/>
                          <a:latin typeface="+mn-lt"/>
                        </a:rPr>
                        <a:t>-        4 570 </a:t>
                      </a:r>
                    </a:p>
                  </a:txBody>
                  <a:tcPr marL="4696" marR="4696" marT="4696" marB="0" anchor="ctr">
                    <a:lnL w="12700" cap="flat" cmpd="sng" algn="ctr">
                      <a:solidFill>
                        <a:schemeClr val="tx1"/>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solidFill>
                      <a:srgbClr val="F59F2B"/>
                    </a:solidFill>
                  </a:tcPr>
                </a:tc>
                <a:extLst>
                  <a:ext uri="{0D108BD9-81ED-4DB2-BD59-A6C34878D82A}">
                    <a16:rowId xmlns:a16="http://schemas.microsoft.com/office/drawing/2014/main" xmlns="" val="3778185897"/>
                  </a:ext>
                </a:extLst>
              </a:tr>
              <a:tr h="207235">
                <a:tc>
                  <a:txBody>
                    <a:bodyPr/>
                    <a:lstStyle/>
                    <a:p>
                      <a:pPr algn="l" rtl="0" fontAlgn="ctr"/>
                      <a:r>
                        <a:rPr lang="en-ZA" sz="1200" b="0" i="0" u="none" strike="noStrike">
                          <a:solidFill>
                            <a:srgbClr val="181717"/>
                          </a:solidFill>
                          <a:effectLst/>
                          <a:latin typeface="+mn-lt"/>
                        </a:rPr>
                        <a:t>BDM Warehouse and Logistics</a:t>
                      </a:r>
                    </a:p>
                  </a:txBody>
                  <a:tcPr marL="4696" marR="4696" marT="469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tcPr>
                </a:tc>
                <a:tc vMerge="1">
                  <a:txBody>
                    <a:bodyPr/>
                    <a:lstStyle/>
                    <a:p>
                      <a:endParaRPr lang="en-ZA"/>
                    </a:p>
                  </a:txBody>
                  <a:tcPr/>
                </a:tc>
                <a:tc>
                  <a:txBody>
                    <a:bodyPr/>
                    <a:lstStyle/>
                    <a:p>
                      <a:pPr algn="r" rtl="0" fontAlgn="ctr"/>
                      <a:r>
                        <a:rPr lang="en-ZA" sz="1200" b="0" i="0" u="none" strike="noStrike" dirty="0">
                          <a:solidFill>
                            <a:srgbClr val="181717"/>
                          </a:solidFill>
                          <a:effectLst/>
                          <a:latin typeface="+mn-lt"/>
                        </a:rPr>
                        <a:t> -  </a:t>
                      </a:r>
                    </a:p>
                  </a:txBody>
                  <a:tcPr marL="4696" marR="4696" marT="46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59F2B"/>
                    </a:solidFill>
                  </a:tcPr>
                </a:tc>
                <a:tc>
                  <a:txBody>
                    <a:bodyPr/>
                    <a:lstStyle/>
                    <a:p>
                      <a:pPr algn="r" rtl="0" fontAlgn="ctr"/>
                      <a:r>
                        <a:rPr lang="en-ZA" sz="1200" b="0" i="0" u="none" strike="noStrike">
                          <a:solidFill>
                            <a:srgbClr val="181717"/>
                          </a:solidFill>
                          <a:effectLst/>
                          <a:latin typeface="+mn-lt"/>
                        </a:rPr>
                        <a:t>-      56 790 </a:t>
                      </a:r>
                    </a:p>
                  </a:txBody>
                  <a:tcPr marL="4696" marR="4696" marT="4696" marB="0" anchor="ctr">
                    <a:lnL w="12700" cap="flat" cmpd="sng" algn="ctr">
                      <a:solidFill>
                        <a:schemeClr val="tx1"/>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solidFill>
                      <a:srgbClr val="F59F2B"/>
                    </a:solidFill>
                  </a:tcPr>
                </a:tc>
                <a:extLst>
                  <a:ext uri="{0D108BD9-81ED-4DB2-BD59-A6C34878D82A}">
                    <a16:rowId xmlns:a16="http://schemas.microsoft.com/office/drawing/2014/main" xmlns="" val="2865151669"/>
                  </a:ext>
                </a:extLst>
              </a:tr>
              <a:tr h="207235">
                <a:tc>
                  <a:txBody>
                    <a:bodyPr/>
                    <a:lstStyle/>
                    <a:p>
                      <a:pPr algn="l" rtl="0" fontAlgn="ctr"/>
                      <a:r>
                        <a:rPr lang="en-US" sz="1200" b="0" i="0" u="none" strike="noStrike">
                          <a:solidFill>
                            <a:srgbClr val="181717"/>
                          </a:solidFill>
                          <a:effectLst/>
                          <a:latin typeface="+mn-lt"/>
                        </a:rPr>
                        <a:t>Loss on disposal of assets and liabilities</a:t>
                      </a:r>
                    </a:p>
                  </a:txBody>
                  <a:tcPr marL="4696" marR="4696" marT="469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tcPr>
                </a:tc>
                <a:tc vMerge="1">
                  <a:txBody>
                    <a:bodyPr/>
                    <a:lstStyle/>
                    <a:p>
                      <a:endParaRPr lang="en-ZA"/>
                    </a:p>
                  </a:txBody>
                  <a:tcPr/>
                </a:tc>
                <a:tc>
                  <a:txBody>
                    <a:bodyPr/>
                    <a:lstStyle/>
                    <a:p>
                      <a:pPr algn="r" rtl="0" fontAlgn="ctr"/>
                      <a:r>
                        <a:rPr lang="en-ZA" sz="1200" b="0" i="0" u="none" strike="noStrike" dirty="0">
                          <a:solidFill>
                            <a:srgbClr val="181717"/>
                          </a:solidFill>
                          <a:effectLst/>
                          <a:latin typeface="+mn-lt"/>
                        </a:rPr>
                        <a:t>-              11</a:t>
                      </a:r>
                    </a:p>
                  </a:txBody>
                  <a:tcPr marL="4696" marR="4696" marT="46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59F2B"/>
                    </a:solidFill>
                  </a:tcPr>
                </a:tc>
                <a:tc>
                  <a:txBody>
                    <a:bodyPr/>
                    <a:lstStyle/>
                    <a:p>
                      <a:pPr algn="ctr" rtl="0" fontAlgn="ctr"/>
                      <a:r>
                        <a:rPr lang="en-ZA" sz="1200" b="0" i="0" u="none" strike="noStrike">
                          <a:solidFill>
                            <a:srgbClr val="181717"/>
                          </a:solidFill>
                          <a:effectLst/>
                          <a:latin typeface="+mn-lt"/>
                        </a:rPr>
                        <a:t>                 -   </a:t>
                      </a:r>
                    </a:p>
                  </a:txBody>
                  <a:tcPr marL="4696" marR="4696" marT="4696" marB="0" anchor="ctr">
                    <a:lnL w="12700" cap="flat" cmpd="sng" algn="ctr">
                      <a:solidFill>
                        <a:schemeClr val="tx1"/>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solidFill>
                      <a:srgbClr val="F59F2B"/>
                    </a:solidFill>
                  </a:tcPr>
                </a:tc>
                <a:extLst>
                  <a:ext uri="{0D108BD9-81ED-4DB2-BD59-A6C34878D82A}">
                    <a16:rowId xmlns:a16="http://schemas.microsoft.com/office/drawing/2014/main" xmlns="" val="3633044236"/>
                  </a:ext>
                </a:extLst>
              </a:tr>
              <a:tr h="207235">
                <a:tc>
                  <a:txBody>
                    <a:bodyPr/>
                    <a:lstStyle/>
                    <a:p>
                      <a:pPr algn="l" rtl="0" fontAlgn="ctr"/>
                      <a:r>
                        <a:rPr lang="en-ZA" sz="1200" b="0" i="0" u="none" strike="noStrike">
                          <a:solidFill>
                            <a:srgbClr val="181717"/>
                          </a:solidFill>
                          <a:effectLst/>
                          <a:latin typeface="+mn-lt"/>
                        </a:rPr>
                        <a:t>Fair value adjustments</a:t>
                      </a:r>
                    </a:p>
                  </a:txBody>
                  <a:tcPr marL="4696" marR="4696" marT="469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tcPr>
                </a:tc>
                <a:tc vMerge="1">
                  <a:txBody>
                    <a:bodyPr/>
                    <a:lstStyle/>
                    <a:p>
                      <a:endParaRPr lang="en-ZA"/>
                    </a:p>
                  </a:txBody>
                  <a:tcPr/>
                </a:tc>
                <a:tc>
                  <a:txBody>
                    <a:bodyPr/>
                    <a:lstStyle/>
                    <a:p>
                      <a:pPr algn="r" rtl="0" fontAlgn="ctr"/>
                      <a:r>
                        <a:rPr lang="en-ZA" sz="1200" b="0" i="0" u="none" strike="noStrike" dirty="0">
                          <a:solidFill>
                            <a:srgbClr val="181717"/>
                          </a:solidFill>
                          <a:effectLst/>
                          <a:latin typeface="+mn-lt"/>
                        </a:rPr>
                        <a:t>-                 4 </a:t>
                      </a:r>
                    </a:p>
                  </a:txBody>
                  <a:tcPr marL="4696" marR="4696" marT="46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59F2B"/>
                    </a:solidFill>
                  </a:tcPr>
                </a:tc>
                <a:tc>
                  <a:txBody>
                    <a:bodyPr/>
                    <a:lstStyle/>
                    <a:p>
                      <a:pPr algn="r" rtl="0" fontAlgn="ctr"/>
                      <a:r>
                        <a:rPr lang="en-ZA" sz="1200" b="0" i="0" u="none" strike="noStrike">
                          <a:solidFill>
                            <a:srgbClr val="181717"/>
                          </a:solidFill>
                          <a:effectLst/>
                          <a:latin typeface="+mn-lt"/>
                        </a:rPr>
                        <a:t>-              18 </a:t>
                      </a:r>
                    </a:p>
                  </a:txBody>
                  <a:tcPr marL="4696" marR="4696" marT="4696" marB="0" anchor="ctr">
                    <a:lnL w="12700" cap="flat" cmpd="sng" algn="ctr">
                      <a:solidFill>
                        <a:schemeClr val="tx1"/>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solidFill>
                      <a:srgbClr val="F59F2B"/>
                    </a:solidFill>
                  </a:tcPr>
                </a:tc>
                <a:extLst>
                  <a:ext uri="{0D108BD9-81ED-4DB2-BD59-A6C34878D82A}">
                    <a16:rowId xmlns:a16="http://schemas.microsoft.com/office/drawing/2014/main" xmlns="" val="2110422621"/>
                  </a:ext>
                </a:extLst>
              </a:tr>
              <a:tr h="207235">
                <a:tc>
                  <a:txBody>
                    <a:bodyPr/>
                    <a:lstStyle/>
                    <a:p>
                      <a:pPr algn="l" rtl="0" fontAlgn="ctr"/>
                      <a:r>
                        <a:rPr lang="en-ZA" sz="1200" b="0" i="0" u="none" strike="noStrike">
                          <a:solidFill>
                            <a:srgbClr val="181717"/>
                          </a:solidFill>
                          <a:effectLst/>
                          <a:latin typeface="+mn-lt"/>
                        </a:rPr>
                        <a:t>General Expenses</a:t>
                      </a:r>
                    </a:p>
                  </a:txBody>
                  <a:tcPr marL="4696" marR="4696" marT="469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w="12700" cap="flat" cmpd="sng" algn="ctr">
                      <a:solidFill>
                        <a:srgbClr val="181717"/>
                      </a:solidFill>
                      <a:prstDash val="solid"/>
                      <a:round/>
                      <a:headEnd type="none" w="med" len="med"/>
                      <a:tailEnd type="none" w="med" len="med"/>
                    </a:lnB>
                  </a:tcPr>
                </a:tc>
                <a:tc vMerge="1">
                  <a:txBody>
                    <a:bodyPr/>
                    <a:lstStyle/>
                    <a:p>
                      <a:endParaRPr lang="en-ZA"/>
                    </a:p>
                  </a:txBody>
                  <a:tcPr/>
                </a:tc>
                <a:tc>
                  <a:txBody>
                    <a:bodyPr/>
                    <a:lstStyle/>
                    <a:p>
                      <a:pPr algn="r" rtl="0" fontAlgn="ctr"/>
                      <a:r>
                        <a:rPr lang="en-ZA" sz="1200" b="0" i="0" u="none" strike="noStrike" dirty="0">
                          <a:solidFill>
                            <a:srgbClr val="181717"/>
                          </a:solidFill>
                          <a:effectLst/>
                          <a:latin typeface="+mn-lt"/>
                        </a:rPr>
                        <a:t>-      27 684 </a:t>
                      </a:r>
                    </a:p>
                  </a:txBody>
                  <a:tcPr marL="4696" marR="4696" marT="46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59F2B"/>
                    </a:solidFill>
                  </a:tcPr>
                </a:tc>
                <a:tc>
                  <a:txBody>
                    <a:bodyPr/>
                    <a:lstStyle/>
                    <a:p>
                      <a:pPr algn="r" rtl="0" fontAlgn="ctr"/>
                      <a:r>
                        <a:rPr lang="en-ZA" sz="1200" b="0" i="0" u="none" strike="noStrike">
                          <a:solidFill>
                            <a:srgbClr val="181717"/>
                          </a:solidFill>
                          <a:effectLst/>
                          <a:latin typeface="+mn-lt"/>
                        </a:rPr>
                        <a:t>-      22 739 </a:t>
                      </a:r>
                    </a:p>
                  </a:txBody>
                  <a:tcPr marL="4696" marR="4696" marT="4696" marB="0" anchor="ctr">
                    <a:lnL w="12700" cap="flat" cmpd="sng" algn="ctr">
                      <a:solidFill>
                        <a:schemeClr val="tx1"/>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w="12700" cap="flat" cmpd="sng" algn="ctr">
                      <a:solidFill>
                        <a:srgbClr val="181717"/>
                      </a:solidFill>
                      <a:prstDash val="solid"/>
                      <a:round/>
                      <a:headEnd type="none" w="med" len="med"/>
                      <a:tailEnd type="none" w="med" len="med"/>
                    </a:lnB>
                    <a:solidFill>
                      <a:srgbClr val="F59F2B"/>
                    </a:solidFill>
                  </a:tcPr>
                </a:tc>
                <a:extLst>
                  <a:ext uri="{0D108BD9-81ED-4DB2-BD59-A6C34878D82A}">
                    <a16:rowId xmlns:a16="http://schemas.microsoft.com/office/drawing/2014/main" xmlns="" val="2699256089"/>
                  </a:ext>
                </a:extLst>
              </a:tr>
              <a:tr h="207235">
                <a:tc>
                  <a:txBody>
                    <a:bodyPr/>
                    <a:lstStyle/>
                    <a:p>
                      <a:pPr algn="l" rtl="0" fontAlgn="ctr"/>
                      <a:r>
                        <a:rPr lang="en-ZA" sz="1200" b="1" i="0" u="none" strike="noStrike">
                          <a:solidFill>
                            <a:srgbClr val="181717"/>
                          </a:solidFill>
                          <a:effectLst/>
                          <a:latin typeface="+mn-lt"/>
                        </a:rPr>
                        <a:t>Total expenditure</a:t>
                      </a:r>
                    </a:p>
                  </a:txBody>
                  <a:tcPr marL="4696" marR="4696" marT="469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algn="l" rtl="0" fontAlgn="ctr"/>
                      <a:r>
                        <a:rPr lang="en-ZA" sz="1200" b="0" i="0" u="none" strike="noStrike">
                          <a:solidFill>
                            <a:srgbClr val="181717"/>
                          </a:solidFill>
                          <a:effectLst/>
                          <a:latin typeface="+mn-lt"/>
                        </a:rPr>
                        <a:t> </a:t>
                      </a:r>
                    </a:p>
                  </a:txBody>
                  <a:tcPr marL="4696" marR="4696" marT="4696" marB="0" anchor="ctr">
                    <a:lnL w="12700" cap="flat" cmpd="sng" algn="ctr">
                      <a:solidFill>
                        <a:srgbClr val="18171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algn="r" rtl="0" fontAlgn="ctr"/>
                      <a:r>
                        <a:rPr lang="en-ZA" sz="1200" b="1" i="0" u="none" strike="noStrike" dirty="0">
                          <a:solidFill>
                            <a:srgbClr val="181717"/>
                          </a:solidFill>
                          <a:effectLst/>
                          <a:latin typeface="+mn-lt"/>
                        </a:rPr>
                        <a:t>-    105 071 </a:t>
                      </a:r>
                    </a:p>
                  </a:txBody>
                  <a:tcPr marL="4696" marR="4696" marT="46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algn="r" rtl="0" fontAlgn="ctr"/>
                      <a:r>
                        <a:rPr lang="en-ZA" sz="1200" b="1" i="0" u="none" strike="noStrike">
                          <a:solidFill>
                            <a:srgbClr val="181717"/>
                          </a:solidFill>
                          <a:effectLst/>
                          <a:latin typeface="+mn-lt"/>
                        </a:rPr>
                        <a:t>-    164 340 </a:t>
                      </a:r>
                    </a:p>
                  </a:txBody>
                  <a:tcPr marL="4696" marR="4696" marT="4696" marB="0" anchor="ctr">
                    <a:lnL w="12700" cap="flat" cmpd="sng" algn="ctr">
                      <a:solidFill>
                        <a:schemeClr val="tx1"/>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extLst>
                  <a:ext uri="{0D108BD9-81ED-4DB2-BD59-A6C34878D82A}">
                    <a16:rowId xmlns:a16="http://schemas.microsoft.com/office/drawing/2014/main" xmlns="" val="3053835559"/>
                  </a:ext>
                </a:extLst>
              </a:tr>
              <a:tr h="284106">
                <a:tc>
                  <a:txBody>
                    <a:bodyPr/>
                    <a:lstStyle/>
                    <a:p>
                      <a:pPr algn="l" fontAlgn="t"/>
                      <a:r>
                        <a:rPr lang="en-ZA" sz="1200" b="0" i="0" u="none" strike="noStrike">
                          <a:solidFill>
                            <a:srgbClr val="000000"/>
                          </a:solidFill>
                          <a:effectLst/>
                          <a:latin typeface="+mn-lt"/>
                        </a:rPr>
                        <a:t> </a:t>
                      </a:r>
                    </a:p>
                  </a:txBody>
                  <a:tcPr marL="4696" marR="4696" marT="4696"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mn-lt"/>
                        </a:rPr>
                        <a:t> </a:t>
                      </a:r>
                    </a:p>
                  </a:txBody>
                  <a:tcPr marL="4696" marR="4696" marT="4696" marB="0">
                    <a:lnL w="12700" cap="flat" cmpd="sng" algn="ctr">
                      <a:solidFill>
                        <a:srgbClr val="18171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algn="r" fontAlgn="t"/>
                      <a:r>
                        <a:rPr lang="en-ZA" sz="1200" b="0" i="0" u="none" strike="noStrike" dirty="0">
                          <a:solidFill>
                            <a:srgbClr val="000000"/>
                          </a:solidFill>
                          <a:effectLst/>
                          <a:latin typeface="+mn-lt"/>
                        </a:rPr>
                        <a:t> </a:t>
                      </a:r>
                    </a:p>
                  </a:txBody>
                  <a:tcPr marL="4696" marR="4696" marT="469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algn="r" fontAlgn="t"/>
                      <a:r>
                        <a:rPr lang="en-ZA" sz="1200" b="0" i="0" u="none" strike="noStrike" dirty="0">
                          <a:solidFill>
                            <a:srgbClr val="000000"/>
                          </a:solidFill>
                          <a:effectLst/>
                          <a:latin typeface="+mn-lt"/>
                        </a:rPr>
                        <a:t> </a:t>
                      </a:r>
                    </a:p>
                  </a:txBody>
                  <a:tcPr marL="4696" marR="4696" marT="4696" marB="0">
                    <a:lnL w="12700" cap="flat" cmpd="sng" algn="ctr">
                      <a:solidFill>
                        <a:schemeClr val="tx1"/>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extLst>
                  <a:ext uri="{0D108BD9-81ED-4DB2-BD59-A6C34878D82A}">
                    <a16:rowId xmlns:a16="http://schemas.microsoft.com/office/drawing/2014/main" xmlns="" val="227179686"/>
                  </a:ext>
                </a:extLst>
              </a:tr>
              <a:tr h="207235">
                <a:tc>
                  <a:txBody>
                    <a:bodyPr/>
                    <a:lstStyle/>
                    <a:p>
                      <a:pPr algn="l" rtl="0" fontAlgn="ctr"/>
                      <a:r>
                        <a:rPr lang="en-US" sz="1200" b="1" i="0" u="none" strike="noStrike">
                          <a:solidFill>
                            <a:srgbClr val="181717"/>
                          </a:solidFill>
                          <a:effectLst/>
                          <a:latin typeface="+mn-lt"/>
                        </a:rPr>
                        <a:t>(Deficit) surplus for the year</a:t>
                      </a:r>
                    </a:p>
                  </a:txBody>
                  <a:tcPr marL="4696" marR="4696" marT="469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algn="l" rtl="0" fontAlgn="ctr"/>
                      <a:r>
                        <a:rPr lang="en-ZA" sz="1200" b="0" i="0" u="none" strike="noStrike">
                          <a:solidFill>
                            <a:srgbClr val="181717"/>
                          </a:solidFill>
                          <a:effectLst/>
                          <a:latin typeface="+mn-lt"/>
                        </a:rPr>
                        <a:t> </a:t>
                      </a:r>
                    </a:p>
                  </a:txBody>
                  <a:tcPr marL="4696" marR="4696" marT="4696" marB="0" anchor="ctr">
                    <a:lnL w="12700" cap="flat" cmpd="sng" algn="ctr">
                      <a:solidFill>
                        <a:srgbClr val="18171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algn="r" rtl="0" fontAlgn="ctr"/>
                      <a:r>
                        <a:rPr lang="en-ZA" sz="1200" b="1" i="0" u="none" strike="noStrike" dirty="0">
                          <a:solidFill>
                            <a:srgbClr val="181717"/>
                          </a:solidFill>
                          <a:effectLst/>
                          <a:latin typeface="+mn-lt"/>
                        </a:rPr>
                        <a:t>-      23 165 </a:t>
                      </a:r>
                    </a:p>
                  </a:txBody>
                  <a:tcPr marL="4696" marR="4696" marT="46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9F2B"/>
                    </a:solidFill>
                  </a:tcPr>
                </a:tc>
                <a:tc>
                  <a:txBody>
                    <a:bodyPr/>
                    <a:lstStyle/>
                    <a:p>
                      <a:pPr algn="r" rtl="0" fontAlgn="ctr"/>
                      <a:r>
                        <a:rPr lang="en-ZA" sz="1200" b="1" i="0" u="none" strike="noStrike" dirty="0">
                          <a:solidFill>
                            <a:srgbClr val="181717"/>
                          </a:solidFill>
                          <a:effectLst/>
                          <a:latin typeface="+mn-lt"/>
                        </a:rPr>
                        <a:t>-      84 237 </a:t>
                      </a:r>
                    </a:p>
                  </a:txBody>
                  <a:tcPr marL="4696" marR="4696" marT="4696" marB="0" anchor="ctr">
                    <a:lnL w="12700" cap="flat" cmpd="sng" algn="ctr">
                      <a:solidFill>
                        <a:schemeClr val="tx1"/>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extLst>
                  <a:ext uri="{0D108BD9-81ED-4DB2-BD59-A6C34878D82A}">
                    <a16:rowId xmlns:a16="http://schemas.microsoft.com/office/drawing/2014/main" xmlns="" val="3167563482"/>
                  </a:ext>
                </a:extLst>
              </a:tr>
            </a:tbl>
          </a:graphicData>
        </a:graphic>
      </p:graphicFrame>
    </p:spTree>
    <p:extLst>
      <p:ext uri="{BB962C8B-B14F-4D97-AF65-F5344CB8AC3E}">
        <p14:creationId xmlns:p14="http://schemas.microsoft.com/office/powerpoint/2010/main" xmlns="" val="46318399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a:xfrm>
            <a:off x="827584" y="1"/>
            <a:ext cx="7859216" cy="620687"/>
          </a:xfrm>
        </p:spPr>
        <p:txBody>
          <a:bodyPr>
            <a:normAutofit/>
          </a:bodyPr>
          <a:lstStyle/>
          <a:p>
            <a:r>
              <a:rPr lang="en-ZA" sz="2200" b="1" i="1" dirty="0">
                <a:solidFill>
                  <a:schemeClr val="bg1"/>
                </a:solidFill>
                <a:latin typeface="+mn-lt"/>
              </a:rPr>
              <a:t>Audited USAASA Annual Financial Statements 2018/19</a:t>
            </a:r>
          </a:p>
        </p:txBody>
      </p:sp>
      <p:sp>
        <p:nvSpPr>
          <p:cNvPr id="2" name="Slide Number Placeholder 1"/>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0505EF-40C9-4D99-849C-95606BC4B535}" type="slidenum">
              <a:rPr kumimoji="0" lang="en-US" sz="20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20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Rectangle 7"/>
          <p:cNvSpPr/>
          <p:nvPr/>
        </p:nvSpPr>
        <p:spPr>
          <a:xfrm>
            <a:off x="611560" y="6453337"/>
            <a:ext cx="6781804" cy="258789"/>
          </a:xfrm>
          <a:prstGeom prst="rect">
            <a:avLst/>
          </a:prstGeom>
        </p:spPr>
        <p:txBody>
          <a:bodyPr wrap="square">
            <a:spAutoFit/>
          </a:bodyPr>
          <a:lstStyle/>
          <a:p>
            <a:pPr marL="6350" marR="24765" indent="-6350">
              <a:lnSpc>
                <a:spcPct val="103000"/>
              </a:lnSpc>
              <a:spcAft>
                <a:spcPts val="675"/>
              </a:spcAft>
            </a:pPr>
            <a:r>
              <a:rPr lang="en-ZA" sz="1050" b="1" dirty="0">
                <a:solidFill>
                  <a:srgbClr val="181717"/>
                </a:solidFill>
                <a:ea typeface="Calibri" panose="020F0502020204030204" pitchFamily="34" charset="0"/>
              </a:rPr>
              <a:t>The comparative figures have been adjusted accordingly to reflect correction of prior period errors.</a:t>
            </a:r>
            <a:endParaRPr lang="en-ZA" sz="1050" dirty="0">
              <a:solidFill>
                <a:srgbClr val="181717"/>
              </a:solidFill>
              <a:ea typeface="Calibri" panose="020F0502020204030204" pitchFamily="34" charset="0"/>
            </a:endParaRPr>
          </a:p>
        </p:txBody>
      </p:sp>
      <p:graphicFrame>
        <p:nvGraphicFramePr>
          <p:cNvPr id="7" name="Content Placeholder 6"/>
          <p:cNvGraphicFramePr>
            <a:graphicFrameLocks noGrp="1"/>
          </p:cNvGraphicFramePr>
          <p:nvPr>
            <p:ph idx="1"/>
            <p:extLst/>
          </p:nvPr>
        </p:nvGraphicFramePr>
        <p:xfrm>
          <a:off x="107505" y="620681"/>
          <a:ext cx="9000999" cy="5776033"/>
        </p:xfrm>
        <a:graphic>
          <a:graphicData uri="http://schemas.openxmlformats.org/drawingml/2006/table">
            <a:tbl>
              <a:tblPr firstRow="1" firstCol="1" bandRow="1"/>
              <a:tblGrid>
                <a:gridCol w="4401291">
                  <a:extLst>
                    <a:ext uri="{9D8B030D-6E8A-4147-A177-3AD203B41FA5}">
                      <a16:colId xmlns:a16="http://schemas.microsoft.com/office/drawing/2014/main" xmlns="" val="2288921100"/>
                    </a:ext>
                  </a:extLst>
                </a:gridCol>
                <a:gridCol w="865827">
                  <a:extLst>
                    <a:ext uri="{9D8B030D-6E8A-4147-A177-3AD203B41FA5}">
                      <a16:colId xmlns:a16="http://schemas.microsoft.com/office/drawing/2014/main" xmlns="" val="1432128981"/>
                    </a:ext>
                  </a:extLst>
                </a:gridCol>
                <a:gridCol w="1875960">
                  <a:extLst>
                    <a:ext uri="{9D8B030D-6E8A-4147-A177-3AD203B41FA5}">
                      <a16:colId xmlns:a16="http://schemas.microsoft.com/office/drawing/2014/main" xmlns="" val="1131170658"/>
                    </a:ext>
                  </a:extLst>
                </a:gridCol>
                <a:gridCol w="1857921">
                  <a:extLst>
                    <a:ext uri="{9D8B030D-6E8A-4147-A177-3AD203B41FA5}">
                      <a16:colId xmlns:a16="http://schemas.microsoft.com/office/drawing/2014/main" xmlns="" val="1441122961"/>
                    </a:ext>
                  </a:extLst>
                </a:gridCol>
              </a:tblGrid>
              <a:tr h="280773">
                <a:tc gridSpan="2">
                  <a:txBody>
                    <a:bodyPr/>
                    <a:lstStyle/>
                    <a:p>
                      <a:pPr algn="ctr" rtl="0" fontAlgn="ctr"/>
                      <a:r>
                        <a:rPr lang="en-US" sz="1200" b="1" i="0" u="none" strike="noStrike">
                          <a:solidFill>
                            <a:srgbClr val="FFFEFD"/>
                          </a:solidFill>
                          <a:effectLst/>
                          <a:latin typeface="+mn-lt"/>
                        </a:rPr>
                        <a:t>Universal Service and Access Agency of South Africa</a:t>
                      </a:r>
                    </a:p>
                  </a:txBody>
                  <a:tcPr marL="3842" marR="3842" marT="3842" marB="0" anchor="ctr">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a:noFill/>
                    </a:lnB>
                    <a:solidFill>
                      <a:srgbClr val="C0504D"/>
                    </a:solidFill>
                  </a:tcPr>
                </a:tc>
                <a:tc hMerge="1">
                  <a:txBody>
                    <a:bodyPr/>
                    <a:lstStyle/>
                    <a:p>
                      <a:endParaRPr lang="en-ZA"/>
                    </a:p>
                  </a:txBody>
                  <a:tcPr/>
                </a:tc>
                <a:tc rowSpan="2">
                  <a:txBody>
                    <a:bodyPr/>
                    <a:lstStyle/>
                    <a:p>
                      <a:pPr algn="l" rtl="0" fontAlgn="ctr"/>
                      <a:r>
                        <a:rPr lang="en-ZA" sz="1200" b="0" i="0" u="none" strike="noStrike">
                          <a:solidFill>
                            <a:srgbClr val="181717"/>
                          </a:solidFill>
                          <a:effectLst/>
                          <a:latin typeface="+mn-lt"/>
                        </a:rPr>
                        <a:t> </a:t>
                      </a:r>
                    </a:p>
                  </a:txBody>
                  <a:tcPr marL="3842" marR="3842" marT="3842" marB="0" anchor="ctr">
                    <a:lnL>
                      <a:noFill/>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C0504D"/>
                    </a:solidFill>
                  </a:tcPr>
                </a:tc>
                <a:tc rowSpan="2">
                  <a:txBody>
                    <a:bodyPr/>
                    <a:lstStyle/>
                    <a:p>
                      <a:pPr algn="l" rtl="0" fontAlgn="ctr"/>
                      <a:r>
                        <a:rPr lang="en-ZA" sz="1200" b="0" i="0" u="none" strike="noStrike" dirty="0">
                          <a:solidFill>
                            <a:srgbClr val="181717"/>
                          </a:solidFill>
                          <a:effectLst/>
                          <a:latin typeface="+mn-lt"/>
                        </a:rPr>
                        <a:t> </a:t>
                      </a:r>
                    </a:p>
                  </a:txBody>
                  <a:tcPr marL="3842" marR="3842" marT="3842" marB="0" anchor="ctr">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C0504D"/>
                    </a:solidFill>
                  </a:tcPr>
                </a:tc>
                <a:extLst>
                  <a:ext uri="{0D108BD9-81ED-4DB2-BD59-A6C34878D82A}">
                    <a16:rowId xmlns:a16="http://schemas.microsoft.com/office/drawing/2014/main" xmlns="" val="2338201814"/>
                  </a:ext>
                </a:extLst>
              </a:tr>
              <a:tr h="280773">
                <a:tc gridSpan="2">
                  <a:txBody>
                    <a:bodyPr/>
                    <a:lstStyle/>
                    <a:p>
                      <a:pPr algn="l" rtl="0" fontAlgn="ctr"/>
                      <a:r>
                        <a:rPr lang="en-US" sz="1200" b="1" i="0" u="none" strike="noStrike">
                          <a:solidFill>
                            <a:srgbClr val="FFFEFD"/>
                          </a:solidFill>
                          <a:effectLst/>
                          <a:latin typeface="+mn-lt"/>
                        </a:rPr>
                        <a:t>Audited Annual Financial Statements for the year ended 31 March 2019</a:t>
                      </a:r>
                    </a:p>
                  </a:txBody>
                  <a:tcPr marL="57628" marR="3842" marT="3842" marB="0" anchor="ctr">
                    <a:lnL w="12700" cap="flat" cmpd="sng" algn="ctr">
                      <a:solidFill>
                        <a:srgbClr val="181717"/>
                      </a:solidFill>
                      <a:prstDash val="solid"/>
                      <a:round/>
                      <a:headEnd type="none" w="med" len="med"/>
                      <a:tailEnd type="none" w="med" len="med"/>
                    </a:lnL>
                    <a:lnR>
                      <a:noFill/>
                    </a:lnR>
                    <a:lnT>
                      <a:noFill/>
                    </a:lnT>
                    <a:lnB w="12700" cap="flat" cmpd="sng" algn="ctr">
                      <a:solidFill>
                        <a:srgbClr val="181717"/>
                      </a:solidFill>
                      <a:prstDash val="solid"/>
                      <a:round/>
                      <a:headEnd type="none" w="med" len="med"/>
                      <a:tailEnd type="none" w="med" len="med"/>
                    </a:lnB>
                    <a:solidFill>
                      <a:srgbClr val="C0504D"/>
                    </a:solidFill>
                  </a:tcPr>
                </a:tc>
                <a:tc h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620842894"/>
                  </a:ext>
                </a:extLst>
              </a:tr>
              <a:tr h="182238">
                <a:tc rowSpan="2">
                  <a:txBody>
                    <a:bodyPr/>
                    <a:lstStyle/>
                    <a:p>
                      <a:pPr algn="l" rtl="0" fontAlgn="ctr"/>
                      <a:r>
                        <a:rPr lang="en-US" sz="1200" b="1" i="0" u="none" strike="noStrike">
                          <a:solidFill>
                            <a:srgbClr val="FFFEFD"/>
                          </a:solidFill>
                          <a:effectLst/>
                          <a:latin typeface="+mn-lt"/>
                        </a:rPr>
                        <a:t>Statement of Financial Position as at 31 March 2019</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737473"/>
                    </a:solidFill>
                  </a:tcPr>
                </a:tc>
                <a:tc rowSpan="2">
                  <a:txBody>
                    <a:bodyPr/>
                    <a:lstStyle/>
                    <a:p>
                      <a:pPr algn="ctr" fontAlgn="b"/>
                      <a:r>
                        <a:rPr lang="en-ZA" sz="1200" b="0" i="0" u="none" strike="noStrike">
                          <a:solidFill>
                            <a:srgbClr val="000000"/>
                          </a:solidFill>
                          <a:effectLst/>
                          <a:latin typeface="+mn-lt"/>
                        </a:rPr>
                        <a:t> </a:t>
                      </a:r>
                    </a:p>
                  </a:txBody>
                  <a:tcPr marL="3842" marR="3842" marT="3842" marB="0" anchor="b">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737473"/>
                    </a:solidFill>
                  </a:tcPr>
                </a:tc>
                <a:tc>
                  <a:txBody>
                    <a:bodyPr/>
                    <a:lstStyle/>
                    <a:p>
                      <a:pPr algn="ctr" rtl="0" fontAlgn="ctr"/>
                      <a:r>
                        <a:rPr lang="en-ZA" sz="1200" b="0" i="0" u="none" strike="noStrike">
                          <a:solidFill>
                            <a:srgbClr val="FFFEFD"/>
                          </a:solidFill>
                          <a:effectLst/>
                          <a:latin typeface="+mn-lt"/>
                        </a:rPr>
                        <a:t>2019</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a:noFill/>
                    </a:lnB>
                    <a:solidFill>
                      <a:srgbClr val="737473"/>
                    </a:solidFill>
                  </a:tcPr>
                </a:tc>
                <a:tc>
                  <a:txBody>
                    <a:bodyPr/>
                    <a:lstStyle/>
                    <a:p>
                      <a:pPr algn="ctr" rtl="0" fontAlgn="ctr"/>
                      <a:r>
                        <a:rPr lang="en-ZA" sz="1200" b="0" i="0" u="none" strike="noStrike">
                          <a:solidFill>
                            <a:srgbClr val="FFFEFD"/>
                          </a:solidFill>
                          <a:effectLst/>
                          <a:latin typeface="+mn-lt"/>
                        </a:rPr>
                        <a:t>2018</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a:noFill/>
                    </a:lnB>
                    <a:solidFill>
                      <a:srgbClr val="737473"/>
                    </a:solidFill>
                  </a:tcPr>
                </a:tc>
                <a:extLst>
                  <a:ext uri="{0D108BD9-81ED-4DB2-BD59-A6C34878D82A}">
                    <a16:rowId xmlns:a16="http://schemas.microsoft.com/office/drawing/2014/main" xmlns="" val="4223242746"/>
                  </a:ext>
                </a:extLst>
              </a:tr>
              <a:tr h="182238">
                <a:tc vMerge="1">
                  <a:txBody>
                    <a:bodyPr/>
                    <a:lstStyle/>
                    <a:p>
                      <a:endParaRPr lang="en-ZA"/>
                    </a:p>
                  </a:txBody>
                  <a:tcPr/>
                </a:tc>
                <a:tc vMerge="1">
                  <a:txBody>
                    <a:bodyPr/>
                    <a:lstStyle/>
                    <a:p>
                      <a:endParaRPr lang="en-ZA"/>
                    </a:p>
                  </a:txBody>
                  <a:tcPr/>
                </a:tc>
                <a:tc>
                  <a:txBody>
                    <a:bodyPr/>
                    <a:lstStyle/>
                    <a:p>
                      <a:pPr algn="ctr" rtl="0" fontAlgn="ctr"/>
                      <a:r>
                        <a:rPr lang="en-ZA" sz="1200" b="0" i="0" u="none" strike="noStrike">
                          <a:solidFill>
                            <a:srgbClr val="FFFEFD"/>
                          </a:solidFill>
                          <a:effectLst/>
                          <a:latin typeface="+mn-lt"/>
                        </a:rPr>
                        <a:t> R’000</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w="12700" cap="flat" cmpd="sng" algn="ctr">
                      <a:solidFill>
                        <a:srgbClr val="181717"/>
                      </a:solidFill>
                      <a:prstDash val="solid"/>
                      <a:round/>
                      <a:headEnd type="none" w="med" len="med"/>
                      <a:tailEnd type="none" w="med" len="med"/>
                    </a:lnB>
                    <a:solidFill>
                      <a:srgbClr val="737473"/>
                    </a:solidFill>
                  </a:tcPr>
                </a:tc>
                <a:tc>
                  <a:txBody>
                    <a:bodyPr/>
                    <a:lstStyle/>
                    <a:p>
                      <a:pPr algn="ctr" rtl="0" fontAlgn="ctr"/>
                      <a:r>
                        <a:rPr lang="en-ZA" sz="1200" b="0" i="0" u="none" strike="noStrike">
                          <a:solidFill>
                            <a:srgbClr val="FFFEFD"/>
                          </a:solidFill>
                          <a:effectLst/>
                          <a:latin typeface="+mn-lt"/>
                        </a:rPr>
                        <a:t> R’000</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w="12700" cap="flat" cmpd="sng" algn="ctr">
                      <a:solidFill>
                        <a:srgbClr val="181717"/>
                      </a:solidFill>
                      <a:prstDash val="solid"/>
                      <a:round/>
                      <a:headEnd type="none" w="med" len="med"/>
                      <a:tailEnd type="none" w="med" len="med"/>
                    </a:lnB>
                    <a:solidFill>
                      <a:srgbClr val="737473"/>
                    </a:solidFill>
                  </a:tcPr>
                </a:tc>
                <a:extLst>
                  <a:ext uri="{0D108BD9-81ED-4DB2-BD59-A6C34878D82A}">
                    <a16:rowId xmlns:a16="http://schemas.microsoft.com/office/drawing/2014/main" xmlns="" val="3987766890"/>
                  </a:ext>
                </a:extLst>
              </a:tr>
              <a:tr h="182238">
                <a:tc gridSpan="2">
                  <a:txBody>
                    <a:bodyPr/>
                    <a:lstStyle/>
                    <a:p>
                      <a:pPr algn="l" fontAlgn="t"/>
                      <a:r>
                        <a:rPr lang="en-ZA" sz="1200" b="0" i="0" u="none" strike="noStrike">
                          <a:solidFill>
                            <a:srgbClr val="000000"/>
                          </a:solidFill>
                          <a:effectLst/>
                          <a:latin typeface="+mn-lt"/>
                        </a:rPr>
                        <a:t> </a:t>
                      </a:r>
                    </a:p>
                  </a:txBody>
                  <a:tcPr marL="3842" marR="3842" marT="3842" marB="0">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hMerge="1">
                  <a:txBody>
                    <a:bodyPr/>
                    <a:lstStyle/>
                    <a:p>
                      <a:endParaRPr lang="en-ZA"/>
                    </a:p>
                  </a:txBody>
                  <a:tcPr/>
                </a:tc>
                <a:tc>
                  <a:txBody>
                    <a:bodyPr/>
                    <a:lstStyle/>
                    <a:p>
                      <a:pPr algn="l" rtl="0" fontAlgn="ctr"/>
                      <a:r>
                        <a:rPr lang="en-ZA" sz="1200" b="0" i="0" u="none" strike="noStrike">
                          <a:solidFill>
                            <a:srgbClr val="181717"/>
                          </a:solidFill>
                          <a:effectLst/>
                          <a:latin typeface="+mn-lt"/>
                        </a:rPr>
                        <a:t> </a:t>
                      </a:r>
                    </a:p>
                  </a:txBody>
                  <a:tcPr marL="3842" marR="3842" marT="3842" marB="0" anchor="ctr">
                    <a:lnL>
                      <a:noFill/>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algn="l" rtl="0" fontAlgn="ctr"/>
                      <a:r>
                        <a:rPr lang="en-ZA" sz="1200" b="0" i="0" u="none" strike="noStrike">
                          <a:solidFill>
                            <a:srgbClr val="181717"/>
                          </a:solidFill>
                          <a:effectLst/>
                          <a:latin typeface="+mn-lt"/>
                        </a:rPr>
                        <a:t> </a:t>
                      </a:r>
                    </a:p>
                  </a:txBody>
                  <a:tcPr marL="3842" marR="3842" marT="3842" marB="0" anchor="ctr">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extLst>
                  <a:ext uri="{0D108BD9-81ED-4DB2-BD59-A6C34878D82A}">
                    <a16:rowId xmlns:a16="http://schemas.microsoft.com/office/drawing/2014/main" xmlns="" val="37841947"/>
                  </a:ext>
                </a:extLst>
              </a:tr>
              <a:tr h="182238">
                <a:tc>
                  <a:txBody>
                    <a:bodyPr/>
                    <a:lstStyle/>
                    <a:p>
                      <a:pPr algn="l" rtl="0" fontAlgn="ctr"/>
                      <a:r>
                        <a:rPr lang="en-ZA" sz="1200" b="1" i="0" u="none" strike="noStrike">
                          <a:solidFill>
                            <a:srgbClr val="181717"/>
                          </a:solidFill>
                          <a:effectLst/>
                          <a:latin typeface="+mn-lt"/>
                        </a:rPr>
                        <a:t>Non-Current Assets</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a:noFill/>
                    </a:lnB>
                  </a:tcPr>
                </a:tc>
                <a:tc rowSpan="4">
                  <a:txBody>
                    <a:bodyPr/>
                    <a:lstStyle/>
                    <a:p>
                      <a:pPr algn="l" fontAlgn="t"/>
                      <a:r>
                        <a:rPr lang="en-ZA" sz="1200" b="0" i="0" u="none" strike="noStrike">
                          <a:solidFill>
                            <a:srgbClr val="000000"/>
                          </a:solidFill>
                          <a:effectLst/>
                          <a:latin typeface="+mn-lt"/>
                        </a:rPr>
                        <a:t> </a:t>
                      </a:r>
                    </a:p>
                  </a:txBody>
                  <a:tcPr marL="3842" marR="3842" marT="3842"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algn="l" rtl="0" fontAlgn="ctr"/>
                      <a:r>
                        <a:rPr lang="en-ZA" sz="1200" b="0" i="0" u="none" strike="noStrike">
                          <a:solidFill>
                            <a:srgbClr val="181717"/>
                          </a:solidFill>
                          <a:effectLst/>
                          <a:latin typeface="+mn-lt"/>
                        </a:rPr>
                        <a:t> </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a:noFill/>
                    </a:lnB>
                    <a:solidFill>
                      <a:srgbClr val="F59F2B"/>
                    </a:solidFill>
                  </a:tcPr>
                </a:tc>
                <a:tc>
                  <a:txBody>
                    <a:bodyPr/>
                    <a:lstStyle/>
                    <a:p>
                      <a:pPr algn="l" rtl="0" fontAlgn="ctr"/>
                      <a:r>
                        <a:rPr lang="en-ZA" sz="1200" b="0" i="0" u="none" strike="noStrike">
                          <a:solidFill>
                            <a:srgbClr val="181717"/>
                          </a:solidFill>
                          <a:effectLst/>
                          <a:latin typeface="+mn-lt"/>
                        </a:rPr>
                        <a:t> </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a:noFill/>
                    </a:lnB>
                    <a:solidFill>
                      <a:srgbClr val="F59F2B"/>
                    </a:solidFill>
                  </a:tcPr>
                </a:tc>
                <a:extLst>
                  <a:ext uri="{0D108BD9-81ED-4DB2-BD59-A6C34878D82A}">
                    <a16:rowId xmlns:a16="http://schemas.microsoft.com/office/drawing/2014/main" xmlns="" val="3476549825"/>
                  </a:ext>
                </a:extLst>
              </a:tr>
              <a:tr h="222343">
                <a:tc>
                  <a:txBody>
                    <a:bodyPr/>
                    <a:lstStyle/>
                    <a:p>
                      <a:pPr algn="l" rtl="0" fontAlgn="ctr"/>
                      <a:r>
                        <a:rPr lang="en-ZA" sz="1200" b="0" i="0" u="none" strike="noStrike">
                          <a:solidFill>
                            <a:srgbClr val="181717"/>
                          </a:solidFill>
                          <a:effectLst/>
                          <a:latin typeface="+mn-lt"/>
                        </a:rPr>
                        <a:t>Property, plant and equipment</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tcPr>
                </a:tc>
                <a:tc vMerge="1">
                  <a:txBody>
                    <a:bodyPr/>
                    <a:lstStyle/>
                    <a:p>
                      <a:endParaRPr lang="en-ZA"/>
                    </a:p>
                  </a:txBody>
                  <a:tcPr/>
                </a:tc>
                <a:tc>
                  <a:txBody>
                    <a:bodyPr/>
                    <a:lstStyle/>
                    <a:p>
                      <a:pPr algn="r" rtl="0" fontAlgn="ctr"/>
                      <a:r>
                        <a:rPr lang="en-ZA" sz="1200" b="0" i="0" u="none" strike="noStrike" dirty="0">
                          <a:solidFill>
                            <a:srgbClr val="181717"/>
                          </a:solidFill>
                          <a:effectLst/>
                          <a:latin typeface="+mn-lt"/>
                        </a:rPr>
                        <a:t>                            1 516 </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solidFill>
                      <a:srgbClr val="F59F2B"/>
                    </a:solidFill>
                  </a:tcPr>
                </a:tc>
                <a:tc>
                  <a:txBody>
                    <a:bodyPr/>
                    <a:lstStyle/>
                    <a:p>
                      <a:pPr algn="r" rtl="0" fontAlgn="ctr"/>
                      <a:r>
                        <a:rPr lang="en-ZA" sz="1200" b="0" i="0" u="none" strike="noStrike">
                          <a:solidFill>
                            <a:srgbClr val="181717"/>
                          </a:solidFill>
                          <a:effectLst/>
                          <a:latin typeface="+mn-lt"/>
                        </a:rPr>
                        <a:t>                            2 527 </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solidFill>
                      <a:srgbClr val="F59F2B"/>
                    </a:solidFill>
                  </a:tcPr>
                </a:tc>
                <a:extLst>
                  <a:ext uri="{0D108BD9-81ED-4DB2-BD59-A6C34878D82A}">
                    <a16:rowId xmlns:a16="http://schemas.microsoft.com/office/drawing/2014/main" xmlns="" val="1521887193"/>
                  </a:ext>
                </a:extLst>
              </a:tr>
              <a:tr h="222343">
                <a:tc>
                  <a:txBody>
                    <a:bodyPr/>
                    <a:lstStyle/>
                    <a:p>
                      <a:pPr algn="l" rtl="0" fontAlgn="ctr"/>
                      <a:r>
                        <a:rPr lang="en-ZA" sz="1200" b="0" i="0" u="none" strike="noStrike">
                          <a:solidFill>
                            <a:srgbClr val="181717"/>
                          </a:solidFill>
                          <a:effectLst/>
                          <a:latin typeface="+mn-lt"/>
                        </a:rPr>
                        <a:t>Intangible assets</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tcPr>
                </a:tc>
                <a:tc vMerge="1">
                  <a:txBody>
                    <a:bodyPr/>
                    <a:lstStyle/>
                    <a:p>
                      <a:endParaRPr lang="en-ZA"/>
                    </a:p>
                  </a:txBody>
                  <a:tcPr/>
                </a:tc>
                <a:tc>
                  <a:txBody>
                    <a:bodyPr/>
                    <a:lstStyle/>
                    <a:p>
                      <a:pPr algn="r" rtl="0" fontAlgn="ctr"/>
                      <a:r>
                        <a:rPr lang="en-ZA" sz="1200" b="0" i="0" u="none" strike="noStrike" dirty="0">
                          <a:solidFill>
                            <a:srgbClr val="181717"/>
                          </a:solidFill>
                          <a:effectLst/>
                          <a:latin typeface="+mn-lt"/>
                        </a:rPr>
                        <a:t>                          13 336 </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solidFill>
                      <a:srgbClr val="F59F2B"/>
                    </a:solidFill>
                  </a:tcPr>
                </a:tc>
                <a:tc>
                  <a:txBody>
                    <a:bodyPr/>
                    <a:lstStyle/>
                    <a:p>
                      <a:pPr algn="r" rtl="0" fontAlgn="ctr"/>
                      <a:r>
                        <a:rPr lang="en-ZA" sz="1200" b="0" i="0" u="none" strike="noStrike">
                          <a:solidFill>
                            <a:srgbClr val="181717"/>
                          </a:solidFill>
                          <a:effectLst/>
                          <a:latin typeface="+mn-lt"/>
                        </a:rPr>
                        <a:t>                         26 562 </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solidFill>
                      <a:srgbClr val="F59F2B"/>
                    </a:solidFill>
                  </a:tcPr>
                </a:tc>
                <a:extLst>
                  <a:ext uri="{0D108BD9-81ED-4DB2-BD59-A6C34878D82A}">
                    <a16:rowId xmlns:a16="http://schemas.microsoft.com/office/drawing/2014/main" xmlns="" val="2229139650"/>
                  </a:ext>
                </a:extLst>
              </a:tr>
              <a:tr h="222343">
                <a:tc>
                  <a:txBody>
                    <a:bodyPr/>
                    <a:lstStyle/>
                    <a:p>
                      <a:pPr algn="l" rtl="0" fontAlgn="ctr"/>
                      <a:r>
                        <a:rPr lang="en-ZA" sz="1200" b="0" i="0" u="none" strike="noStrike">
                          <a:solidFill>
                            <a:srgbClr val="181717"/>
                          </a:solidFill>
                          <a:effectLst/>
                          <a:latin typeface="+mn-lt"/>
                        </a:rPr>
                        <a:t> </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w="12700" cap="flat" cmpd="sng" algn="ctr">
                      <a:solidFill>
                        <a:srgbClr val="181717"/>
                      </a:solidFill>
                      <a:prstDash val="solid"/>
                      <a:round/>
                      <a:headEnd type="none" w="med" len="med"/>
                      <a:tailEnd type="none" w="med" len="med"/>
                    </a:lnB>
                  </a:tcPr>
                </a:tc>
                <a:tc vMerge="1">
                  <a:txBody>
                    <a:bodyPr/>
                    <a:lstStyle/>
                    <a:p>
                      <a:endParaRPr lang="en-ZA"/>
                    </a:p>
                  </a:txBody>
                  <a:tcPr/>
                </a:tc>
                <a:tc>
                  <a:txBody>
                    <a:bodyPr/>
                    <a:lstStyle/>
                    <a:p>
                      <a:pPr algn="r" rtl="0" fontAlgn="ctr"/>
                      <a:r>
                        <a:rPr lang="en-ZA" sz="1200" b="1" i="0" u="none" strike="noStrike" dirty="0">
                          <a:solidFill>
                            <a:srgbClr val="181717"/>
                          </a:solidFill>
                          <a:effectLst/>
                          <a:latin typeface="+mn-lt"/>
                        </a:rPr>
                        <a:t>                          14 852 </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w="12700" cap="flat" cmpd="sng" algn="ctr">
                      <a:solidFill>
                        <a:srgbClr val="181717"/>
                      </a:solidFill>
                      <a:prstDash val="solid"/>
                      <a:round/>
                      <a:headEnd type="none" w="med" len="med"/>
                      <a:tailEnd type="none" w="med" len="med"/>
                    </a:lnB>
                    <a:solidFill>
                      <a:srgbClr val="F59F2B"/>
                    </a:solidFill>
                  </a:tcPr>
                </a:tc>
                <a:tc>
                  <a:txBody>
                    <a:bodyPr/>
                    <a:lstStyle/>
                    <a:p>
                      <a:pPr algn="r" fontAlgn="b"/>
                      <a:r>
                        <a:rPr lang="en-ZA" sz="1200" b="1" i="0" u="none" strike="noStrike">
                          <a:solidFill>
                            <a:srgbClr val="000000"/>
                          </a:solidFill>
                          <a:effectLst/>
                          <a:latin typeface="+mn-lt"/>
                        </a:rPr>
                        <a:t>                          29 089 </a:t>
                      </a:r>
                    </a:p>
                  </a:txBody>
                  <a:tcPr marL="3842" marR="3842" marT="3842" marB="0" anchor="b">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w="12700" cap="flat" cmpd="sng" algn="ctr">
                      <a:solidFill>
                        <a:srgbClr val="181717"/>
                      </a:solidFill>
                      <a:prstDash val="solid"/>
                      <a:round/>
                      <a:headEnd type="none" w="med" len="med"/>
                      <a:tailEnd type="none" w="med" len="med"/>
                    </a:lnB>
                    <a:solidFill>
                      <a:srgbClr val="F59F2B"/>
                    </a:solidFill>
                  </a:tcPr>
                </a:tc>
                <a:extLst>
                  <a:ext uri="{0D108BD9-81ED-4DB2-BD59-A6C34878D82A}">
                    <a16:rowId xmlns:a16="http://schemas.microsoft.com/office/drawing/2014/main" xmlns="" val="2758040265"/>
                  </a:ext>
                </a:extLst>
              </a:tr>
              <a:tr h="182238">
                <a:tc>
                  <a:txBody>
                    <a:bodyPr/>
                    <a:lstStyle/>
                    <a:p>
                      <a:pPr algn="l" rtl="0" fontAlgn="ctr"/>
                      <a:r>
                        <a:rPr lang="en-ZA" sz="1200" b="1" i="0" u="none" strike="noStrike">
                          <a:solidFill>
                            <a:srgbClr val="181717"/>
                          </a:solidFill>
                          <a:effectLst/>
                          <a:latin typeface="+mn-lt"/>
                        </a:rPr>
                        <a:t>Current Assets</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a:noFill/>
                    </a:lnB>
                  </a:tcPr>
                </a:tc>
                <a:tc rowSpan="5">
                  <a:txBody>
                    <a:bodyPr/>
                    <a:lstStyle/>
                    <a:p>
                      <a:pPr algn="l" fontAlgn="t"/>
                      <a:r>
                        <a:rPr lang="en-ZA" sz="1200" b="0" i="0" u="none" strike="noStrike">
                          <a:solidFill>
                            <a:srgbClr val="000000"/>
                          </a:solidFill>
                          <a:effectLst/>
                          <a:latin typeface="+mn-lt"/>
                        </a:rPr>
                        <a:t> </a:t>
                      </a:r>
                    </a:p>
                  </a:txBody>
                  <a:tcPr marL="3842" marR="3842" marT="3842"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algn="r" rtl="0" fontAlgn="ctr"/>
                      <a:r>
                        <a:rPr lang="en-ZA" sz="1200" b="0" i="0" u="none" strike="noStrike" dirty="0">
                          <a:solidFill>
                            <a:srgbClr val="181717"/>
                          </a:solidFill>
                          <a:effectLst/>
                          <a:latin typeface="+mn-lt"/>
                        </a:rPr>
                        <a:t> </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a:noFill/>
                    </a:lnB>
                    <a:solidFill>
                      <a:srgbClr val="F59F2B"/>
                    </a:solidFill>
                  </a:tcPr>
                </a:tc>
                <a:tc>
                  <a:txBody>
                    <a:bodyPr/>
                    <a:lstStyle/>
                    <a:p>
                      <a:pPr algn="r" rtl="0" fontAlgn="ctr"/>
                      <a:r>
                        <a:rPr lang="en-ZA" sz="1200" b="0" i="0" u="none" strike="noStrike">
                          <a:solidFill>
                            <a:srgbClr val="181717"/>
                          </a:solidFill>
                          <a:effectLst/>
                          <a:latin typeface="+mn-lt"/>
                        </a:rPr>
                        <a:t> </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a:noFill/>
                    </a:lnB>
                    <a:solidFill>
                      <a:srgbClr val="F59F2B"/>
                    </a:solidFill>
                  </a:tcPr>
                </a:tc>
                <a:extLst>
                  <a:ext uri="{0D108BD9-81ED-4DB2-BD59-A6C34878D82A}">
                    <a16:rowId xmlns:a16="http://schemas.microsoft.com/office/drawing/2014/main" xmlns="" val="3396284005"/>
                  </a:ext>
                </a:extLst>
              </a:tr>
              <a:tr h="222343">
                <a:tc>
                  <a:txBody>
                    <a:bodyPr/>
                    <a:lstStyle/>
                    <a:p>
                      <a:pPr algn="l" rtl="0" fontAlgn="ctr"/>
                      <a:r>
                        <a:rPr lang="en-ZA" sz="1200" b="0" i="0" u="none" strike="noStrike">
                          <a:solidFill>
                            <a:srgbClr val="181717"/>
                          </a:solidFill>
                          <a:effectLst/>
                          <a:latin typeface="+mn-lt"/>
                        </a:rPr>
                        <a:t>Inventories</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tcPr>
                </a:tc>
                <a:tc vMerge="1">
                  <a:txBody>
                    <a:bodyPr/>
                    <a:lstStyle/>
                    <a:p>
                      <a:endParaRPr lang="en-ZA"/>
                    </a:p>
                  </a:txBody>
                  <a:tcPr/>
                </a:tc>
                <a:tc>
                  <a:txBody>
                    <a:bodyPr/>
                    <a:lstStyle/>
                    <a:p>
                      <a:pPr algn="r" rtl="0" fontAlgn="ctr"/>
                      <a:r>
                        <a:rPr lang="en-ZA" sz="1200" b="0" i="0" u="none" strike="noStrike" dirty="0">
                          <a:solidFill>
                            <a:srgbClr val="181717"/>
                          </a:solidFill>
                          <a:effectLst/>
                          <a:latin typeface="+mn-lt"/>
                        </a:rPr>
                        <a:t>                                    5 </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solidFill>
                      <a:srgbClr val="F59F2B"/>
                    </a:solidFill>
                  </a:tcPr>
                </a:tc>
                <a:tc>
                  <a:txBody>
                    <a:bodyPr/>
                    <a:lstStyle/>
                    <a:p>
                      <a:pPr algn="r" rtl="0" fontAlgn="ctr"/>
                      <a:r>
                        <a:rPr lang="en-ZA" sz="1200" b="0" i="0" u="none" strike="noStrike">
                          <a:solidFill>
                            <a:srgbClr val="181717"/>
                          </a:solidFill>
                          <a:effectLst/>
                          <a:latin typeface="+mn-lt"/>
                        </a:rPr>
                        <a:t>                                    5 </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solidFill>
                      <a:srgbClr val="F59F2B"/>
                    </a:solidFill>
                  </a:tcPr>
                </a:tc>
                <a:extLst>
                  <a:ext uri="{0D108BD9-81ED-4DB2-BD59-A6C34878D82A}">
                    <a16:rowId xmlns:a16="http://schemas.microsoft.com/office/drawing/2014/main" xmlns="" val="3879522191"/>
                  </a:ext>
                </a:extLst>
              </a:tr>
              <a:tr h="222343">
                <a:tc>
                  <a:txBody>
                    <a:bodyPr/>
                    <a:lstStyle/>
                    <a:p>
                      <a:pPr algn="l" rtl="0" fontAlgn="ctr"/>
                      <a:r>
                        <a:rPr lang="en-ZA" sz="1200" b="0" i="0" u="none" strike="noStrike">
                          <a:solidFill>
                            <a:srgbClr val="181717"/>
                          </a:solidFill>
                          <a:effectLst/>
                          <a:latin typeface="+mn-lt"/>
                        </a:rPr>
                        <a:t>Loans and receivables</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tcPr>
                </a:tc>
                <a:tc vMerge="1">
                  <a:txBody>
                    <a:bodyPr/>
                    <a:lstStyle/>
                    <a:p>
                      <a:endParaRPr lang="en-ZA"/>
                    </a:p>
                  </a:txBody>
                  <a:tcPr/>
                </a:tc>
                <a:tc>
                  <a:txBody>
                    <a:bodyPr/>
                    <a:lstStyle/>
                    <a:p>
                      <a:pPr algn="r" rtl="0" fontAlgn="ctr"/>
                      <a:r>
                        <a:rPr lang="en-ZA" sz="1200" b="0" i="0" u="none" strike="noStrike" dirty="0">
                          <a:solidFill>
                            <a:srgbClr val="181717"/>
                          </a:solidFill>
                          <a:effectLst/>
                          <a:latin typeface="+mn-lt"/>
                        </a:rPr>
                        <a:t>                               936 </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solidFill>
                      <a:srgbClr val="F59F2B"/>
                    </a:solidFill>
                  </a:tcPr>
                </a:tc>
                <a:tc>
                  <a:txBody>
                    <a:bodyPr/>
                    <a:lstStyle/>
                    <a:p>
                      <a:pPr algn="r" rtl="0" fontAlgn="ctr"/>
                      <a:r>
                        <a:rPr lang="en-ZA" sz="1200" b="0" i="0" u="none" strike="noStrike">
                          <a:solidFill>
                            <a:srgbClr val="181717"/>
                          </a:solidFill>
                          <a:effectLst/>
                          <a:latin typeface="+mn-lt"/>
                        </a:rPr>
                        <a:t>                            2 552 </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solidFill>
                      <a:srgbClr val="F59F2B"/>
                    </a:solidFill>
                  </a:tcPr>
                </a:tc>
                <a:extLst>
                  <a:ext uri="{0D108BD9-81ED-4DB2-BD59-A6C34878D82A}">
                    <a16:rowId xmlns:a16="http://schemas.microsoft.com/office/drawing/2014/main" xmlns="" val="490116704"/>
                  </a:ext>
                </a:extLst>
              </a:tr>
              <a:tr h="222343">
                <a:tc>
                  <a:txBody>
                    <a:bodyPr/>
                    <a:lstStyle/>
                    <a:p>
                      <a:pPr algn="l" rtl="0" fontAlgn="ctr"/>
                      <a:r>
                        <a:rPr lang="en-ZA" sz="1200" b="0" i="0" u="none" strike="noStrike">
                          <a:solidFill>
                            <a:srgbClr val="181717"/>
                          </a:solidFill>
                          <a:effectLst/>
                          <a:latin typeface="+mn-lt"/>
                        </a:rPr>
                        <a:t>Cash and cash equivalents</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tcPr>
                </a:tc>
                <a:tc vMerge="1">
                  <a:txBody>
                    <a:bodyPr/>
                    <a:lstStyle/>
                    <a:p>
                      <a:endParaRPr lang="en-ZA"/>
                    </a:p>
                  </a:txBody>
                  <a:tcPr/>
                </a:tc>
                <a:tc>
                  <a:txBody>
                    <a:bodyPr/>
                    <a:lstStyle/>
                    <a:p>
                      <a:pPr algn="r" rtl="0" fontAlgn="ctr"/>
                      <a:r>
                        <a:rPr lang="en-ZA" sz="1200" b="0" i="0" u="none" strike="noStrike" dirty="0">
                          <a:solidFill>
                            <a:srgbClr val="181717"/>
                          </a:solidFill>
                          <a:effectLst/>
                          <a:latin typeface="+mn-lt"/>
                        </a:rPr>
                        <a:t>                          21 081 </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solidFill>
                      <a:srgbClr val="F59F2B"/>
                    </a:solidFill>
                  </a:tcPr>
                </a:tc>
                <a:tc>
                  <a:txBody>
                    <a:bodyPr/>
                    <a:lstStyle/>
                    <a:p>
                      <a:pPr algn="r" rtl="0" fontAlgn="ctr"/>
                      <a:r>
                        <a:rPr lang="en-ZA" sz="1200" b="0" i="0" u="none" strike="noStrike">
                          <a:solidFill>
                            <a:srgbClr val="181717"/>
                          </a:solidFill>
                          <a:effectLst/>
                          <a:latin typeface="+mn-lt"/>
                        </a:rPr>
                        <a:t>                         32 215 </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solidFill>
                      <a:srgbClr val="F59F2B"/>
                    </a:solidFill>
                  </a:tcPr>
                </a:tc>
                <a:extLst>
                  <a:ext uri="{0D108BD9-81ED-4DB2-BD59-A6C34878D82A}">
                    <a16:rowId xmlns:a16="http://schemas.microsoft.com/office/drawing/2014/main" xmlns="" val="2459306385"/>
                  </a:ext>
                </a:extLst>
              </a:tr>
              <a:tr h="222343">
                <a:tc>
                  <a:txBody>
                    <a:bodyPr/>
                    <a:lstStyle/>
                    <a:p>
                      <a:pPr algn="l" rtl="0" fontAlgn="ctr"/>
                      <a:r>
                        <a:rPr lang="en-ZA" sz="1200" b="0" i="0" u="none" strike="noStrike">
                          <a:solidFill>
                            <a:srgbClr val="181717"/>
                          </a:solidFill>
                          <a:effectLst/>
                          <a:latin typeface="+mn-lt"/>
                        </a:rPr>
                        <a:t> </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w="12700" cap="flat" cmpd="sng" algn="ctr">
                      <a:solidFill>
                        <a:srgbClr val="181717"/>
                      </a:solidFill>
                      <a:prstDash val="solid"/>
                      <a:round/>
                      <a:headEnd type="none" w="med" len="med"/>
                      <a:tailEnd type="none" w="med" len="med"/>
                    </a:lnB>
                  </a:tcPr>
                </a:tc>
                <a:tc vMerge="1">
                  <a:txBody>
                    <a:bodyPr/>
                    <a:lstStyle/>
                    <a:p>
                      <a:endParaRPr lang="en-ZA"/>
                    </a:p>
                  </a:txBody>
                  <a:tcPr/>
                </a:tc>
                <a:tc>
                  <a:txBody>
                    <a:bodyPr/>
                    <a:lstStyle/>
                    <a:p>
                      <a:pPr algn="r" rtl="0" fontAlgn="ctr"/>
                      <a:r>
                        <a:rPr lang="en-ZA" sz="1200" b="1" i="0" u="none" strike="noStrike" dirty="0">
                          <a:solidFill>
                            <a:srgbClr val="181717"/>
                          </a:solidFill>
                          <a:effectLst/>
                          <a:latin typeface="+mn-lt"/>
                        </a:rPr>
                        <a:t>                          22 022 </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w="12700" cap="flat" cmpd="sng" algn="ctr">
                      <a:solidFill>
                        <a:srgbClr val="181717"/>
                      </a:solidFill>
                      <a:prstDash val="solid"/>
                      <a:round/>
                      <a:headEnd type="none" w="med" len="med"/>
                      <a:tailEnd type="none" w="med" len="med"/>
                    </a:lnB>
                    <a:solidFill>
                      <a:srgbClr val="F59F2B"/>
                    </a:solidFill>
                  </a:tcPr>
                </a:tc>
                <a:tc>
                  <a:txBody>
                    <a:bodyPr/>
                    <a:lstStyle/>
                    <a:p>
                      <a:pPr algn="r" rtl="0" fontAlgn="ctr"/>
                      <a:r>
                        <a:rPr lang="en-ZA" sz="1200" b="1" i="0" u="none" strike="noStrike">
                          <a:solidFill>
                            <a:srgbClr val="181717"/>
                          </a:solidFill>
                          <a:effectLst/>
                          <a:latin typeface="+mn-lt"/>
                        </a:rPr>
                        <a:t>                         34 772 </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w="12700" cap="flat" cmpd="sng" algn="ctr">
                      <a:solidFill>
                        <a:srgbClr val="181717"/>
                      </a:solidFill>
                      <a:prstDash val="solid"/>
                      <a:round/>
                      <a:headEnd type="none" w="med" len="med"/>
                      <a:tailEnd type="none" w="med" len="med"/>
                    </a:lnB>
                    <a:solidFill>
                      <a:srgbClr val="F59F2B"/>
                    </a:solidFill>
                  </a:tcPr>
                </a:tc>
                <a:extLst>
                  <a:ext uri="{0D108BD9-81ED-4DB2-BD59-A6C34878D82A}">
                    <a16:rowId xmlns:a16="http://schemas.microsoft.com/office/drawing/2014/main" xmlns="" val="292464389"/>
                  </a:ext>
                </a:extLst>
              </a:tr>
              <a:tr h="222343">
                <a:tc>
                  <a:txBody>
                    <a:bodyPr/>
                    <a:lstStyle/>
                    <a:p>
                      <a:pPr algn="l" rtl="0" fontAlgn="ctr"/>
                      <a:r>
                        <a:rPr lang="en-ZA" sz="1200" b="1" i="0" u="none" strike="noStrike">
                          <a:solidFill>
                            <a:srgbClr val="181717"/>
                          </a:solidFill>
                          <a:effectLst/>
                          <a:latin typeface="+mn-lt"/>
                        </a:rPr>
                        <a:t>Total Assets</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mn-lt"/>
                        </a:rPr>
                        <a:t> </a:t>
                      </a:r>
                    </a:p>
                  </a:txBody>
                  <a:tcPr marL="3842" marR="3842" marT="3842"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algn="r" rtl="0" fontAlgn="ctr"/>
                      <a:r>
                        <a:rPr lang="en-ZA" sz="1200" b="1" i="0" u="none" strike="noStrike" dirty="0">
                          <a:solidFill>
                            <a:srgbClr val="181717"/>
                          </a:solidFill>
                          <a:effectLst/>
                          <a:latin typeface="+mn-lt"/>
                        </a:rPr>
                        <a:t>                          36 874 </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algn="r" rtl="0" fontAlgn="ctr"/>
                      <a:r>
                        <a:rPr lang="en-ZA" sz="1200" b="1" i="0" u="none" strike="noStrike">
                          <a:solidFill>
                            <a:srgbClr val="181717"/>
                          </a:solidFill>
                          <a:effectLst/>
                          <a:latin typeface="+mn-lt"/>
                        </a:rPr>
                        <a:t>                         63 861 </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extLst>
                  <a:ext uri="{0D108BD9-81ED-4DB2-BD59-A6C34878D82A}">
                    <a16:rowId xmlns:a16="http://schemas.microsoft.com/office/drawing/2014/main" xmlns="" val="3146309981"/>
                  </a:ext>
                </a:extLst>
              </a:tr>
              <a:tr h="182238">
                <a:tc>
                  <a:txBody>
                    <a:bodyPr/>
                    <a:lstStyle/>
                    <a:p>
                      <a:pPr algn="l" rtl="0" fontAlgn="ctr"/>
                      <a:r>
                        <a:rPr lang="en-ZA" sz="1200" b="1" i="0" u="none" strike="noStrike">
                          <a:solidFill>
                            <a:srgbClr val="181717"/>
                          </a:solidFill>
                          <a:effectLst/>
                          <a:latin typeface="+mn-lt"/>
                        </a:rPr>
                        <a:t>Liabilities</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a:noFill/>
                    </a:lnB>
                  </a:tcPr>
                </a:tc>
                <a:tc>
                  <a:txBody>
                    <a:bodyPr/>
                    <a:lstStyle/>
                    <a:p>
                      <a:pPr algn="l" fontAlgn="t"/>
                      <a:r>
                        <a:rPr lang="en-ZA" sz="1200" b="0" i="0" u="none" strike="noStrike">
                          <a:solidFill>
                            <a:srgbClr val="000000"/>
                          </a:solidFill>
                          <a:effectLst/>
                          <a:latin typeface="+mn-lt"/>
                        </a:rPr>
                        <a:t> </a:t>
                      </a:r>
                    </a:p>
                  </a:txBody>
                  <a:tcPr marL="3842" marR="3842" marT="3842"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a:noFill/>
                    </a:lnB>
                    <a:solidFill>
                      <a:srgbClr val="F59F2B"/>
                    </a:solidFill>
                  </a:tcPr>
                </a:tc>
                <a:tc>
                  <a:txBody>
                    <a:bodyPr/>
                    <a:lstStyle/>
                    <a:p>
                      <a:pPr algn="r" rtl="0" fontAlgn="ctr"/>
                      <a:r>
                        <a:rPr lang="en-ZA" sz="1200" b="0" i="0" u="none" strike="noStrike" dirty="0">
                          <a:solidFill>
                            <a:srgbClr val="181717"/>
                          </a:solidFill>
                          <a:effectLst/>
                          <a:latin typeface="+mn-lt"/>
                        </a:rPr>
                        <a:t> </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a:noFill/>
                    </a:lnB>
                    <a:solidFill>
                      <a:srgbClr val="F59F2B"/>
                    </a:solidFill>
                  </a:tcPr>
                </a:tc>
                <a:tc>
                  <a:txBody>
                    <a:bodyPr/>
                    <a:lstStyle/>
                    <a:p>
                      <a:pPr algn="r" rtl="0" fontAlgn="ctr"/>
                      <a:r>
                        <a:rPr lang="en-ZA" sz="1200" b="0" i="0" u="none" strike="noStrike" dirty="0">
                          <a:solidFill>
                            <a:srgbClr val="181717"/>
                          </a:solidFill>
                          <a:effectLst/>
                          <a:latin typeface="+mn-lt"/>
                        </a:rPr>
                        <a:t> </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a:noFill/>
                    </a:lnB>
                    <a:solidFill>
                      <a:srgbClr val="F59F2B"/>
                    </a:solidFill>
                  </a:tcPr>
                </a:tc>
                <a:extLst>
                  <a:ext uri="{0D108BD9-81ED-4DB2-BD59-A6C34878D82A}">
                    <a16:rowId xmlns:a16="http://schemas.microsoft.com/office/drawing/2014/main" xmlns="" val="2467487514"/>
                  </a:ext>
                </a:extLst>
              </a:tr>
              <a:tr h="182238">
                <a:tc>
                  <a:txBody>
                    <a:bodyPr/>
                    <a:lstStyle/>
                    <a:p>
                      <a:pPr algn="l" rtl="0" fontAlgn="ctr"/>
                      <a:r>
                        <a:rPr lang="en-ZA" sz="1200" b="1" i="0" u="none" strike="noStrike">
                          <a:solidFill>
                            <a:srgbClr val="181717"/>
                          </a:solidFill>
                          <a:effectLst/>
                          <a:latin typeface="+mn-lt"/>
                        </a:rPr>
                        <a:t>Non-Current Liabilities</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tcPr>
                </a:tc>
                <a:tc>
                  <a:txBody>
                    <a:bodyPr/>
                    <a:lstStyle/>
                    <a:p>
                      <a:pPr algn="l" fontAlgn="t"/>
                      <a:r>
                        <a:rPr lang="en-ZA" sz="1200" b="0" i="0" u="none" strike="noStrike">
                          <a:solidFill>
                            <a:srgbClr val="000000"/>
                          </a:solidFill>
                          <a:effectLst/>
                          <a:latin typeface="+mn-lt"/>
                        </a:rPr>
                        <a:t> </a:t>
                      </a:r>
                    </a:p>
                  </a:txBody>
                  <a:tcPr marL="3842" marR="3842" marT="3842"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solidFill>
                      <a:srgbClr val="F59F2B"/>
                    </a:solidFill>
                  </a:tcPr>
                </a:tc>
                <a:tc>
                  <a:txBody>
                    <a:bodyPr/>
                    <a:lstStyle/>
                    <a:p>
                      <a:pPr algn="r" rtl="0" fontAlgn="ctr"/>
                      <a:r>
                        <a:rPr lang="en-ZA" sz="1200" b="0" i="0" u="none" strike="noStrike" dirty="0">
                          <a:solidFill>
                            <a:srgbClr val="181717"/>
                          </a:solidFill>
                          <a:effectLst/>
                          <a:latin typeface="+mn-lt"/>
                        </a:rPr>
                        <a:t> </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solidFill>
                      <a:srgbClr val="F59F2B"/>
                    </a:solidFill>
                  </a:tcPr>
                </a:tc>
                <a:tc>
                  <a:txBody>
                    <a:bodyPr/>
                    <a:lstStyle/>
                    <a:p>
                      <a:pPr algn="r" rtl="0" fontAlgn="ctr"/>
                      <a:r>
                        <a:rPr lang="en-ZA" sz="1200" b="0" i="0" u="none" strike="noStrike">
                          <a:solidFill>
                            <a:srgbClr val="181717"/>
                          </a:solidFill>
                          <a:effectLst/>
                          <a:latin typeface="+mn-lt"/>
                        </a:rPr>
                        <a:t> </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solidFill>
                      <a:srgbClr val="F59F2B"/>
                    </a:solidFill>
                  </a:tcPr>
                </a:tc>
                <a:extLst>
                  <a:ext uri="{0D108BD9-81ED-4DB2-BD59-A6C34878D82A}">
                    <a16:rowId xmlns:a16="http://schemas.microsoft.com/office/drawing/2014/main" xmlns="" val="951742613"/>
                  </a:ext>
                </a:extLst>
              </a:tr>
              <a:tr h="222343">
                <a:tc>
                  <a:txBody>
                    <a:bodyPr/>
                    <a:lstStyle/>
                    <a:p>
                      <a:pPr algn="l" rtl="0" fontAlgn="ctr"/>
                      <a:r>
                        <a:rPr lang="en-ZA" sz="1200" b="0" i="0" u="none" strike="noStrike">
                          <a:solidFill>
                            <a:srgbClr val="181717"/>
                          </a:solidFill>
                          <a:effectLst/>
                          <a:latin typeface="+mn-lt"/>
                        </a:rPr>
                        <a:t> Finance lease obligation</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tcPr>
                </a:tc>
                <a:tc>
                  <a:txBody>
                    <a:bodyPr/>
                    <a:lstStyle/>
                    <a:p>
                      <a:pPr algn="l" fontAlgn="t"/>
                      <a:r>
                        <a:rPr lang="en-ZA" sz="1200" b="0" i="0" u="none" strike="noStrike">
                          <a:solidFill>
                            <a:srgbClr val="000000"/>
                          </a:solidFill>
                          <a:effectLst/>
                          <a:latin typeface="+mn-lt"/>
                        </a:rPr>
                        <a:t> </a:t>
                      </a:r>
                    </a:p>
                  </a:txBody>
                  <a:tcPr marL="3842" marR="3842" marT="3842"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solidFill>
                      <a:srgbClr val="F59F2B"/>
                    </a:solidFill>
                  </a:tcPr>
                </a:tc>
                <a:tc>
                  <a:txBody>
                    <a:bodyPr/>
                    <a:lstStyle/>
                    <a:p>
                      <a:pPr algn="r" rtl="0" fontAlgn="ctr"/>
                      <a:r>
                        <a:rPr lang="en-ZA" sz="1200" b="0" i="0" u="none" strike="noStrike" dirty="0">
                          <a:solidFill>
                            <a:srgbClr val="181717"/>
                          </a:solidFill>
                          <a:effectLst/>
                          <a:latin typeface="+mn-lt"/>
                        </a:rPr>
                        <a:t>                                   -   </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solidFill>
                      <a:srgbClr val="F59F2B"/>
                    </a:solidFill>
                  </a:tcPr>
                </a:tc>
                <a:tc>
                  <a:txBody>
                    <a:bodyPr/>
                    <a:lstStyle/>
                    <a:p>
                      <a:pPr algn="r" rtl="0" fontAlgn="ctr"/>
                      <a:r>
                        <a:rPr lang="en-ZA" sz="1200" b="0" i="0" u="none" strike="noStrike">
                          <a:solidFill>
                            <a:srgbClr val="181717"/>
                          </a:solidFill>
                          <a:effectLst/>
                          <a:latin typeface="+mn-lt"/>
                        </a:rPr>
                        <a:t>                                  51 </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solidFill>
                      <a:srgbClr val="F59F2B"/>
                    </a:solidFill>
                  </a:tcPr>
                </a:tc>
                <a:extLst>
                  <a:ext uri="{0D108BD9-81ED-4DB2-BD59-A6C34878D82A}">
                    <a16:rowId xmlns:a16="http://schemas.microsoft.com/office/drawing/2014/main" xmlns="" val="801587343"/>
                  </a:ext>
                </a:extLst>
              </a:tr>
              <a:tr h="182238">
                <a:tc>
                  <a:txBody>
                    <a:bodyPr/>
                    <a:lstStyle/>
                    <a:p>
                      <a:pPr algn="just" rtl="0" fontAlgn="ctr"/>
                      <a:r>
                        <a:rPr lang="en-ZA" sz="1200" b="1" i="0" u="none" strike="noStrike">
                          <a:solidFill>
                            <a:srgbClr val="181717"/>
                          </a:solidFill>
                          <a:effectLst/>
                          <a:latin typeface="+mn-lt"/>
                        </a:rPr>
                        <a:t> </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w="12700" cap="flat" cmpd="sng" algn="ctr">
                      <a:solidFill>
                        <a:srgbClr val="181717"/>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mn-lt"/>
                        </a:rPr>
                        <a:t> </a:t>
                      </a:r>
                    </a:p>
                  </a:txBody>
                  <a:tcPr marL="3842" marR="3842" marT="3842"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w="12700" cap="flat" cmpd="sng" algn="ctr">
                      <a:solidFill>
                        <a:srgbClr val="181717"/>
                      </a:solidFill>
                      <a:prstDash val="solid"/>
                      <a:round/>
                      <a:headEnd type="none" w="med" len="med"/>
                      <a:tailEnd type="none" w="med" len="med"/>
                    </a:lnB>
                    <a:solidFill>
                      <a:srgbClr val="F59F2B"/>
                    </a:solidFill>
                  </a:tcPr>
                </a:tc>
                <a:tc>
                  <a:txBody>
                    <a:bodyPr/>
                    <a:lstStyle/>
                    <a:p>
                      <a:pPr algn="r" rtl="0" fontAlgn="ctr"/>
                      <a:r>
                        <a:rPr lang="en-ZA" sz="1200" b="0" i="0" u="none" strike="noStrike" dirty="0">
                          <a:solidFill>
                            <a:srgbClr val="181717"/>
                          </a:solidFill>
                          <a:effectLst/>
                          <a:latin typeface="+mn-lt"/>
                        </a:rPr>
                        <a:t> </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w="12700" cap="flat" cmpd="sng" algn="ctr">
                      <a:solidFill>
                        <a:srgbClr val="181717"/>
                      </a:solidFill>
                      <a:prstDash val="solid"/>
                      <a:round/>
                      <a:headEnd type="none" w="med" len="med"/>
                      <a:tailEnd type="none" w="med" len="med"/>
                    </a:lnB>
                    <a:solidFill>
                      <a:srgbClr val="F59F2B"/>
                    </a:solidFill>
                  </a:tcPr>
                </a:tc>
                <a:tc>
                  <a:txBody>
                    <a:bodyPr/>
                    <a:lstStyle/>
                    <a:p>
                      <a:pPr algn="r" rtl="0" fontAlgn="ctr"/>
                      <a:r>
                        <a:rPr lang="en-ZA" sz="1200" b="0" i="0" u="none" strike="noStrike">
                          <a:solidFill>
                            <a:srgbClr val="181717"/>
                          </a:solidFill>
                          <a:effectLst/>
                          <a:latin typeface="+mn-lt"/>
                        </a:rPr>
                        <a:t> </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w="12700" cap="flat" cmpd="sng" algn="ctr">
                      <a:solidFill>
                        <a:srgbClr val="181717"/>
                      </a:solidFill>
                      <a:prstDash val="solid"/>
                      <a:round/>
                      <a:headEnd type="none" w="med" len="med"/>
                      <a:tailEnd type="none" w="med" len="med"/>
                    </a:lnB>
                    <a:solidFill>
                      <a:srgbClr val="F59F2B"/>
                    </a:solidFill>
                  </a:tcPr>
                </a:tc>
                <a:extLst>
                  <a:ext uri="{0D108BD9-81ED-4DB2-BD59-A6C34878D82A}">
                    <a16:rowId xmlns:a16="http://schemas.microsoft.com/office/drawing/2014/main" xmlns="" val="1981641430"/>
                  </a:ext>
                </a:extLst>
              </a:tr>
              <a:tr h="182238">
                <a:tc>
                  <a:txBody>
                    <a:bodyPr/>
                    <a:lstStyle/>
                    <a:p>
                      <a:pPr algn="l" rtl="0" fontAlgn="ctr"/>
                      <a:r>
                        <a:rPr lang="en-ZA" sz="1200" b="1" i="0" u="none" strike="noStrike">
                          <a:solidFill>
                            <a:srgbClr val="181717"/>
                          </a:solidFill>
                          <a:effectLst/>
                          <a:latin typeface="+mn-lt"/>
                        </a:rPr>
                        <a:t>Current Liabilities</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a:noFill/>
                    </a:lnB>
                  </a:tcPr>
                </a:tc>
                <a:tc rowSpan="7">
                  <a:txBody>
                    <a:bodyPr/>
                    <a:lstStyle/>
                    <a:p>
                      <a:pPr algn="l" fontAlgn="t"/>
                      <a:r>
                        <a:rPr lang="en-ZA" sz="1200" b="0" i="0" u="none" strike="noStrike">
                          <a:solidFill>
                            <a:srgbClr val="000000"/>
                          </a:solidFill>
                          <a:effectLst/>
                          <a:latin typeface="+mn-lt"/>
                        </a:rPr>
                        <a:t> </a:t>
                      </a:r>
                    </a:p>
                  </a:txBody>
                  <a:tcPr marL="3842" marR="3842" marT="3842"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algn="r" rtl="0" fontAlgn="ctr"/>
                      <a:r>
                        <a:rPr lang="en-ZA" sz="1200" b="0" i="0" u="none" strike="noStrike" dirty="0">
                          <a:solidFill>
                            <a:srgbClr val="181717"/>
                          </a:solidFill>
                          <a:effectLst/>
                          <a:latin typeface="+mn-lt"/>
                        </a:rPr>
                        <a:t> </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a:noFill/>
                    </a:lnB>
                    <a:solidFill>
                      <a:srgbClr val="F59F2B"/>
                    </a:solidFill>
                  </a:tcPr>
                </a:tc>
                <a:tc>
                  <a:txBody>
                    <a:bodyPr/>
                    <a:lstStyle/>
                    <a:p>
                      <a:pPr algn="r" rtl="0" fontAlgn="ctr"/>
                      <a:r>
                        <a:rPr lang="en-ZA" sz="1200" b="0" i="0" u="none" strike="noStrike">
                          <a:solidFill>
                            <a:srgbClr val="181717"/>
                          </a:solidFill>
                          <a:effectLst/>
                          <a:latin typeface="+mn-lt"/>
                        </a:rPr>
                        <a:t> </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a:noFill/>
                    </a:lnB>
                    <a:solidFill>
                      <a:srgbClr val="F59F2B"/>
                    </a:solidFill>
                  </a:tcPr>
                </a:tc>
                <a:extLst>
                  <a:ext uri="{0D108BD9-81ED-4DB2-BD59-A6C34878D82A}">
                    <a16:rowId xmlns:a16="http://schemas.microsoft.com/office/drawing/2014/main" xmlns="" val="2650121359"/>
                  </a:ext>
                </a:extLst>
              </a:tr>
              <a:tr h="222343">
                <a:tc>
                  <a:txBody>
                    <a:bodyPr/>
                    <a:lstStyle/>
                    <a:p>
                      <a:pPr algn="l" rtl="0" fontAlgn="ctr"/>
                      <a:r>
                        <a:rPr lang="en-ZA" sz="1200" b="0" i="0" u="none" strike="noStrike">
                          <a:solidFill>
                            <a:srgbClr val="181717"/>
                          </a:solidFill>
                          <a:effectLst/>
                          <a:latin typeface="+mn-lt"/>
                        </a:rPr>
                        <a:t>Finance lease obligation </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tcPr>
                </a:tc>
                <a:tc vMerge="1">
                  <a:txBody>
                    <a:bodyPr/>
                    <a:lstStyle/>
                    <a:p>
                      <a:endParaRPr lang="en-ZA"/>
                    </a:p>
                  </a:txBody>
                  <a:tcPr/>
                </a:tc>
                <a:tc>
                  <a:txBody>
                    <a:bodyPr/>
                    <a:lstStyle/>
                    <a:p>
                      <a:pPr algn="r" rtl="0" fontAlgn="ctr"/>
                      <a:r>
                        <a:rPr lang="en-ZA" sz="1200" b="0" i="0" u="none" strike="noStrike" dirty="0">
                          <a:solidFill>
                            <a:srgbClr val="181717"/>
                          </a:solidFill>
                          <a:effectLst/>
                          <a:latin typeface="+mn-lt"/>
                        </a:rPr>
                        <a:t>                                  51 </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solidFill>
                      <a:srgbClr val="F59F2B"/>
                    </a:solidFill>
                  </a:tcPr>
                </a:tc>
                <a:tc>
                  <a:txBody>
                    <a:bodyPr/>
                    <a:lstStyle/>
                    <a:p>
                      <a:pPr algn="r" rtl="0" fontAlgn="ctr"/>
                      <a:r>
                        <a:rPr lang="en-ZA" sz="1200" b="0" i="0" u="none" strike="noStrike">
                          <a:solidFill>
                            <a:srgbClr val="181717"/>
                          </a:solidFill>
                          <a:effectLst/>
                          <a:latin typeface="+mn-lt"/>
                        </a:rPr>
                        <a:t>                               141 </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solidFill>
                      <a:srgbClr val="F59F2B"/>
                    </a:solidFill>
                  </a:tcPr>
                </a:tc>
                <a:extLst>
                  <a:ext uri="{0D108BD9-81ED-4DB2-BD59-A6C34878D82A}">
                    <a16:rowId xmlns:a16="http://schemas.microsoft.com/office/drawing/2014/main" xmlns="" val="1025690221"/>
                  </a:ext>
                </a:extLst>
              </a:tr>
              <a:tr h="222343">
                <a:tc>
                  <a:txBody>
                    <a:bodyPr/>
                    <a:lstStyle/>
                    <a:p>
                      <a:pPr algn="l" rtl="0" fontAlgn="ctr"/>
                      <a:r>
                        <a:rPr lang="en-ZA" sz="1200" b="0" i="0" u="none" strike="noStrike">
                          <a:solidFill>
                            <a:srgbClr val="181717"/>
                          </a:solidFill>
                          <a:effectLst/>
                          <a:latin typeface="+mn-lt"/>
                        </a:rPr>
                        <a:t>Trade and other payables</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tcPr>
                </a:tc>
                <a:tc vMerge="1">
                  <a:txBody>
                    <a:bodyPr/>
                    <a:lstStyle/>
                    <a:p>
                      <a:endParaRPr lang="en-ZA"/>
                    </a:p>
                  </a:txBody>
                  <a:tcPr/>
                </a:tc>
                <a:tc>
                  <a:txBody>
                    <a:bodyPr/>
                    <a:lstStyle/>
                    <a:p>
                      <a:pPr algn="r" rtl="0" fontAlgn="ctr"/>
                      <a:r>
                        <a:rPr lang="en-ZA" sz="1200" b="0" i="0" u="none" strike="noStrike" dirty="0">
                          <a:solidFill>
                            <a:srgbClr val="181717"/>
                          </a:solidFill>
                          <a:effectLst/>
                          <a:latin typeface="+mn-lt"/>
                        </a:rPr>
                        <a:t>                            4 740 </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solidFill>
                      <a:srgbClr val="F59F2B"/>
                    </a:solidFill>
                  </a:tcPr>
                </a:tc>
                <a:tc>
                  <a:txBody>
                    <a:bodyPr/>
                    <a:lstStyle/>
                    <a:p>
                      <a:pPr algn="r" rtl="0" fontAlgn="ctr"/>
                      <a:r>
                        <a:rPr lang="en-ZA" sz="1200" b="0" i="0" u="none" strike="noStrike">
                          <a:solidFill>
                            <a:srgbClr val="181717"/>
                          </a:solidFill>
                          <a:effectLst/>
                          <a:latin typeface="+mn-lt"/>
                        </a:rPr>
                        <a:t>                            8 472 </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solidFill>
                      <a:srgbClr val="F59F2B"/>
                    </a:solidFill>
                  </a:tcPr>
                </a:tc>
                <a:extLst>
                  <a:ext uri="{0D108BD9-81ED-4DB2-BD59-A6C34878D82A}">
                    <a16:rowId xmlns:a16="http://schemas.microsoft.com/office/drawing/2014/main" xmlns="" val="1098442285"/>
                  </a:ext>
                </a:extLst>
              </a:tr>
              <a:tr h="222343">
                <a:tc>
                  <a:txBody>
                    <a:bodyPr/>
                    <a:lstStyle/>
                    <a:p>
                      <a:pPr algn="l" rtl="0" fontAlgn="ctr"/>
                      <a:r>
                        <a:rPr lang="en-ZA" sz="1200" b="0" i="0" u="none" strike="noStrike">
                          <a:solidFill>
                            <a:srgbClr val="181717"/>
                          </a:solidFill>
                          <a:effectLst/>
                          <a:latin typeface="+mn-lt"/>
                        </a:rPr>
                        <a:t>Provisions </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tcPr>
                </a:tc>
                <a:tc vMerge="1">
                  <a:txBody>
                    <a:bodyPr/>
                    <a:lstStyle/>
                    <a:p>
                      <a:endParaRPr lang="en-ZA"/>
                    </a:p>
                  </a:txBody>
                  <a:tcPr/>
                </a:tc>
                <a:tc>
                  <a:txBody>
                    <a:bodyPr/>
                    <a:lstStyle/>
                    <a:p>
                      <a:pPr algn="r" rtl="0" fontAlgn="ctr"/>
                      <a:r>
                        <a:rPr lang="en-ZA" sz="1200" b="0" i="0" u="none" strike="noStrike" dirty="0">
                          <a:solidFill>
                            <a:srgbClr val="181717"/>
                          </a:solidFill>
                          <a:effectLst/>
                          <a:latin typeface="+mn-lt"/>
                        </a:rPr>
                        <a:t>                            2 447 </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solidFill>
                      <a:srgbClr val="F59F2B"/>
                    </a:solidFill>
                  </a:tcPr>
                </a:tc>
                <a:tc>
                  <a:txBody>
                    <a:bodyPr/>
                    <a:lstStyle/>
                    <a:p>
                      <a:pPr algn="r" rtl="0" fontAlgn="ctr"/>
                      <a:r>
                        <a:rPr lang="en-ZA" sz="1200" b="1" i="0" u="none" strike="noStrike">
                          <a:solidFill>
                            <a:srgbClr val="181717"/>
                          </a:solidFill>
                          <a:effectLst/>
                          <a:latin typeface="+mn-lt"/>
                        </a:rPr>
                        <a:t>                            2 398 </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solidFill>
                      <a:srgbClr val="F59F2B"/>
                    </a:solidFill>
                  </a:tcPr>
                </a:tc>
                <a:extLst>
                  <a:ext uri="{0D108BD9-81ED-4DB2-BD59-A6C34878D82A}">
                    <a16:rowId xmlns:a16="http://schemas.microsoft.com/office/drawing/2014/main" xmlns="" val="3225414226"/>
                  </a:ext>
                </a:extLst>
              </a:tr>
              <a:tr h="214510">
                <a:tc>
                  <a:txBody>
                    <a:bodyPr/>
                    <a:lstStyle/>
                    <a:p>
                      <a:pPr algn="l" rtl="0" fontAlgn="ctr"/>
                      <a:r>
                        <a:rPr lang="en-ZA" sz="1200" b="0" i="0" u="none" strike="noStrike">
                          <a:solidFill>
                            <a:srgbClr val="181717"/>
                          </a:solidFill>
                          <a:effectLst/>
                          <a:latin typeface="+mn-lt"/>
                        </a:rPr>
                        <a:t> </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tcPr>
                </a:tc>
                <a:tc vMerge="1">
                  <a:txBody>
                    <a:bodyPr/>
                    <a:lstStyle/>
                    <a:p>
                      <a:endParaRPr lang="en-ZA"/>
                    </a:p>
                  </a:txBody>
                  <a:tcPr/>
                </a:tc>
                <a:tc>
                  <a:txBody>
                    <a:bodyPr/>
                    <a:lstStyle/>
                    <a:p>
                      <a:pPr algn="r" fontAlgn="b"/>
                      <a:r>
                        <a:rPr lang="en-ZA" sz="1200" b="1" i="0" u="none" strike="noStrike" dirty="0">
                          <a:solidFill>
                            <a:srgbClr val="000000"/>
                          </a:solidFill>
                          <a:effectLst/>
                          <a:latin typeface="+mn-lt"/>
                        </a:rPr>
                        <a:t>                             7 238 </a:t>
                      </a:r>
                    </a:p>
                  </a:txBody>
                  <a:tcPr marL="3842" marR="3842" marT="3842" marB="0" anchor="b">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solidFill>
                      <a:srgbClr val="F59F2B"/>
                    </a:solidFill>
                  </a:tcPr>
                </a:tc>
                <a:tc>
                  <a:txBody>
                    <a:bodyPr/>
                    <a:lstStyle/>
                    <a:p>
                      <a:pPr algn="r" fontAlgn="b"/>
                      <a:r>
                        <a:rPr lang="en-ZA" sz="1200" b="1" i="0" u="none" strike="noStrike">
                          <a:solidFill>
                            <a:srgbClr val="000000"/>
                          </a:solidFill>
                          <a:effectLst/>
                          <a:latin typeface="+mn-lt"/>
                        </a:rPr>
                        <a:t>                          11 011 </a:t>
                      </a:r>
                    </a:p>
                  </a:txBody>
                  <a:tcPr marL="3842" marR="3842" marT="3842" marB="0" anchor="b">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solidFill>
                      <a:srgbClr val="F59F2B"/>
                    </a:solidFill>
                  </a:tcPr>
                </a:tc>
                <a:extLst>
                  <a:ext uri="{0D108BD9-81ED-4DB2-BD59-A6C34878D82A}">
                    <a16:rowId xmlns:a16="http://schemas.microsoft.com/office/drawing/2014/main" xmlns="" val="2282192454"/>
                  </a:ext>
                </a:extLst>
              </a:tr>
              <a:tr h="214510">
                <a:tc>
                  <a:txBody>
                    <a:bodyPr/>
                    <a:lstStyle/>
                    <a:p>
                      <a:pPr algn="l" rtl="0" fontAlgn="ctr"/>
                      <a:r>
                        <a:rPr lang="en-ZA" sz="1200" b="1" i="0" u="none" strike="noStrike">
                          <a:solidFill>
                            <a:srgbClr val="181717"/>
                          </a:solidFill>
                          <a:effectLst/>
                          <a:latin typeface="+mn-lt"/>
                        </a:rPr>
                        <a:t>Total Liabilities</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tcPr>
                </a:tc>
                <a:tc vMerge="1">
                  <a:txBody>
                    <a:bodyPr/>
                    <a:lstStyle/>
                    <a:p>
                      <a:endParaRPr lang="en-ZA"/>
                    </a:p>
                  </a:txBody>
                  <a:tcPr/>
                </a:tc>
                <a:tc>
                  <a:txBody>
                    <a:bodyPr/>
                    <a:lstStyle/>
                    <a:p>
                      <a:pPr algn="r" fontAlgn="b"/>
                      <a:r>
                        <a:rPr lang="en-ZA" sz="1200" b="1" i="0" u="none" strike="noStrike" dirty="0">
                          <a:solidFill>
                            <a:srgbClr val="000000"/>
                          </a:solidFill>
                          <a:effectLst/>
                          <a:latin typeface="+mn-lt"/>
                        </a:rPr>
                        <a:t>                             7 238 </a:t>
                      </a:r>
                    </a:p>
                  </a:txBody>
                  <a:tcPr marL="3842" marR="3842" marT="3842" marB="0" anchor="b">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solidFill>
                      <a:srgbClr val="F59F2B"/>
                    </a:solidFill>
                  </a:tcPr>
                </a:tc>
                <a:tc>
                  <a:txBody>
                    <a:bodyPr/>
                    <a:lstStyle/>
                    <a:p>
                      <a:pPr algn="r" fontAlgn="b"/>
                      <a:r>
                        <a:rPr lang="en-ZA" sz="1200" b="1" i="0" u="none" strike="noStrike">
                          <a:solidFill>
                            <a:srgbClr val="000000"/>
                          </a:solidFill>
                          <a:effectLst/>
                          <a:latin typeface="+mn-lt"/>
                        </a:rPr>
                        <a:t>                          11 062 </a:t>
                      </a:r>
                    </a:p>
                  </a:txBody>
                  <a:tcPr marL="3842" marR="3842" marT="3842" marB="0" anchor="b">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solidFill>
                      <a:srgbClr val="F59F2B"/>
                    </a:solidFill>
                  </a:tcPr>
                </a:tc>
                <a:extLst>
                  <a:ext uri="{0D108BD9-81ED-4DB2-BD59-A6C34878D82A}">
                    <a16:rowId xmlns:a16="http://schemas.microsoft.com/office/drawing/2014/main" xmlns="" val="1532441151"/>
                  </a:ext>
                </a:extLst>
              </a:tr>
              <a:tr h="214510">
                <a:tc>
                  <a:txBody>
                    <a:bodyPr/>
                    <a:lstStyle/>
                    <a:p>
                      <a:pPr algn="l" rtl="0" fontAlgn="ctr"/>
                      <a:r>
                        <a:rPr lang="en-ZA" sz="1200" b="1" i="0" u="none" strike="noStrike">
                          <a:solidFill>
                            <a:srgbClr val="181717"/>
                          </a:solidFill>
                          <a:effectLst/>
                          <a:latin typeface="+mn-lt"/>
                        </a:rPr>
                        <a:t>Net Assets</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w="12700" cap="flat" cmpd="sng" algn="ctr">
                      <a:solidFill>
                        <a:srgbClr val="181717"/>
                      </a:solidFill>
                      <a:prstDash val="solid"/>
                      <a:round/>
                      <a:headEnd type="none" w="med" len="med"/>
                      <a:tailEnd type="none" w="med" len="med"/>
                    </a:lnB>
                  </a:tcPr>
                </a:tc>
                <a:tc vMerge="1">
                  <a:txBody>
                    <a:bodyPr/>
                    <a:lstStyle/>
                    <a:p>
                      <a:endParaRPr lang="en-ZA"/>
                    </a:p>
                  </a:txBody>
                  <a:tcPr/>
                </a:tc>
                <a:tc>
                  <a:txBody>
                    <a:bodyPr/>
                    <a:lstStyle/>
                    <a:p>
                      <a:pPr algn="r" fontAlgn="b"/>
                      <a:r>
                        <a:rPr lang="en-ZA" sz="1200" b="1" i="0" u="none" strike="noStrike" dirty="0">
                          <a:solidFill>
                            <a:srgbClr val="000000"/>
                          </a:solidFill>
                          <a:effectLst/>
                          <a:latin typeface="+mn-lt"/>
                        </a:rPr>
                        <a:t>                           29 636 </a:t>
                      </a:r>
                    </a:p>
                  </a:txBody>
                  <a:tcPr marL="3842" marR="3842" marT="3842" marB="0" anchor="b">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w="12700" cap="flat" cmpd="sng" algn="ctr">
                      <a:solidFill>
                        <a:srgbClr val="181717"/>
                      </a:solidFill>
                      <a:prstDash val="solid"/>
                      <a:round/>
                      <a:headEnd type="none" w="med" len="med"/>
                      <a:tailEnd type="none" w="med" len="med"/>
                    </a:lnB>
                    <a:solidFill>
                      <a:srgbClr val="F59F2B"/>
                    </a:solidFill>
                  </a:tcPr>
                </a:tc>
                <a:tc>
                  <a:txBody>
                    <a:bodyPr/>
                    <a:lstStyle/>
                    <a:p>
                      <a:pPr algn="r" fontAlgn="b"/>
                      <a:r>
                        <a:rPr lang="en-ZA" sz="1200" b="1" i="0" u="none" strike="noStrike">
                          <a:solidFill>
                            <a:srgbClr val="000000"/>
                          </a:solidFill>
                          <a:effectLst/>
                          <a:latin typeface="+mn-lt"/>
                        </a:rPr>
                        <a:t>                          52 799 </a:t>
                      </a:r>
                    </a:p>
                  </a:txBody>
                  <a:tcPr marL="3842" marR="3842" marT="3842" marB="0" anchor="b">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w="12700" cap="flat" cmpd="sng" algn="ctr">
                      <a:solidFill>
                        <a:srgbClr val="181717"/>
                      </a:solidFill>
                      <a:prstDash val="solid"/>
                      <a:round/>
                      <a:headEnd type="none" w="med" len="med"/>
                      <a:tailEnd type="none" w="med" len="med"/>
                    </a:lnB>
                    <a:solidFill>
                      <a:srgbClr val="F59F2B"/>
                    </a:solidFill>
                  </a:tcPr>
                </a:tc>
                <a:extLst>
                  <a:ext uri="{0D108BD9-81ED-4DB2-BD59-A6C34878D82A}">
                    <a16:rowId xmlns:a16="http://schemas.microsoft.com/office/drawing/2014/main" xmlns="" val="3649128385"/>
                  </a:ext>
                </a:extLst>
              </a:tr>
              <a:tr h="222343">
                <a:tc>
                  <a:txBody>
                    <a:bodyPr/>
                    <a:lstStyle/>
                    <a:p>
                      <a:pPr algn="l" rtl="0" fontAlgn="ctr"/>
                      <a:r>
                        <a:rPr lang="en-ZA" sz="1200" b="0" i="0" u="none" strike="noStrike">
                          <a:solidFill>
                            <a:srgbClr val="181717"/>
                          </a:solidFill>
                          <a:effectLst/>
                          <a:latin typeface="+mn-lt"/>
                        </a:rPr>
                        <a:t>Accumulated surplus</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mn-lt"/>
                        </a:rPr>
                        <a:t> </a:t>
                      </a:r>
                    </a:p>
                  </a:txBody>
                  <a:tcPr marL="3842" marR="3842" marT="3842"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algn="r" rtl="0" fontAlgn="ctr"/>
                      <a:r>
                        <a:rPr lang="en-ZA" sz="1200" b="0" i="0" u="none" strike="noStrike" dirty="0">
                          <a:solidFill>
                            <a:srgbClr val="181717"/>
                          </a:solidFill>
                          <a:effectLst/>
                          <a:latin typeface="+mn-lt"/>
                        </a:rPr>
                        <a:t>                          29 636 </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algn="r" rtl="0" fontAlgn="ctr"/>
                      <a:r>
                        <a:rPr lang="en-ZA" sz="1200" b="0" i="0" u="none" strike="noStrike" dirty="0">
                          <a:solidFill>
                            <a:srgbClr val="181717"/>
                          </a:solidFill>
                          <a:effectLst/>
                          <a:latin typeface="+mn-lt"/>
                        </a:rPr>
                        <a:t>                         52 799 </a:t>
                      </a:r>
                    </a:p>
                  </a:txBody>
                  <a:tcPr marL="3842" marR="3842" marT="384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extLst>
                  <a:ext uri="{0D108BD9-81ED-4DB2-BD59-A6C34878D82A}">
                    <a16:rowId xmlns:a16="http://schemas.microsoft.com/office/drawing/2014/main" xmlns="" val="2136534015"/>
                  </a:ext>
                </a:extLst>
              </a:tr>
            </a:tbl>
          </a:graphicData>
        </a:graphic>
      </p:graphicFrame>
    </p:spTree>
    <p:extLst>
      <p:ext uri="{BB962C8B-B14F-4D97-AF65-F5344CB8AC3E}">
        <p14:creationId xmlns:p14="http://schemas.microsoft.com/office/powerpoint/2010/main" xmlns="" val="290000786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a:xfrm>
            <a:off x="827584" y="1"/>
            <a:ext cx="7859216" cy="620687"/>
          </a:xfrm>
        </p:spPr>
        <p:txBody>
          <a:bodyPr>
            <a:normAutofit/>
          </a:bodyPr>
          <a:lstStyle/>
          <a:p>
            <a:r>
              <a:rPr lang="en-ZA" sz="2200" b="1" i="1" dirty="0">
                <a:solidFill>
                  <a:schemeClr val="bg1"/>
                </a:solidFill>
                <a:latin typeface="+mn-lt"/>
              </a:rPr>
              <a:t>Audited USAASA Annual Financial Statements 2018/19</a:t>
            </a:r>
          </a:p>
        </p:txBody>
      </p:sp>
      <p:sp>
        <p:nvSpPr>
          <p:cNvPr id="2" name="Slide Number Placeholder 1"/>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0505EF-40C9-4D99-849C-95606BC4B535}" type="slidenum">
              <a:rPr kumimoji="0" lang="en-US" sz="20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20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7" name="Content Placeholder 6"/>
          <p:cNvGraphicFramePr>
            <a:graphicFrameLocks noGrp="1"/>
          </p:cNvGraphicFramePr>
          <p:nvPr>
            <p:ph idx="1"/>
            <p:extLst/>
          </p:nvPr>
        </p:nvGraphicFramePr>
        <p:xfrm>
          <a:off x="64655" y="692701"/>
          <a:ext cx="9043849" cy="5663652"/>
        </p:xfrm>
        <a:graphic>
          <a:graphicData uri="http://schemas.openxmlformats.org/drawingml/2006/table">
            <a:tbl>
              <a:tblPr firstRow="1" firstCol="1" bandRow="1"/>
              <a:tblGrid>
                <a:gridCol w="4705115">
                  <a:extLst>
                    <a:ext uri="{9D8B030D-6E8A-4147-A177-3AD203B41FA5}">
                      <a16:colId xmlns:a16="http://schemas.microsoft.com/office/drawing/2014/main" xmlns="" val="2290969748"/>
                    </a:ext>
                  </a:extLst>
                </a:gridCol>
                <a:gridCol w="2217575">
                  <a:extLst>
                    <a:ext uri="{9D8B030D-6E8A-4147-A177-3AD203B41FA5}">
                      <a16:colId xmlns:a16="http://schemas.microsoft.com/office/drawing/2014/main" xmlns="" val="2390588376"/>
                    </a:ext>
                  </a:extLst>
                </a:gridCol>
                <a:gridCol w="2121159">
                  <a:extLst>
                    <a:ext uri="{9D8B030D-6E8A-4147-A177-3AD203B41FA5}">
                      <a16:colId xmlns:a16="http://schemas.microsoft.com/office/drawing/2014/main" xmlns="" val="2418306442"/>
                    </a:ext>
                  </a:extLst>
                </a:gridCol>
              </a:tblGrid>
              <a:tr h="537183">
                <a:tc>
                  <a:txBody>
                    <a:bodyPr/>
                    <a:lstStyle/>
                    <a:p>
                      <a:pPr algn="ctr" rtl="0" fontAlgn="ctr"/>
                      <a:r>
                        <a:rPr lang="en-US" sz="1200" b="1" i="0" u="none" strike="noStrike">
                          <a:solidFill>
                            <a:srgbClr val="FFFEFD"/>
                          </a:solidFill>
                          <a:effectLst/>
                          <a:latin typeface="Calibri" panose="020F0502020204030204" pitchFamily="34" charset="0"/>
                        </a:rPr>
                        <a:t>Universal Service and Access Agency  of South Africa</a:t>
                      </a:r>
                    </a:p>
                  </a:txBody>
                  <a:tcPr marL="6350" marR="6350" marT="6350" marB="0" anchor="ctr">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a:noFill/>
                    </a:lnB>
                    <a:solidFill>
                      <a:srgbClr val="C0504D"/>
                    </a:solidFill>
                  </a:tcPr>
                </a:tc>
                <a:tc rowSpan="2">
                  <a:txBody>
                    <a:bodyPr/>
                    <a:lstStyle/>
                    <a:p>
                      <a:pPr algn="l" rtl="0" fontAlgn="ctr"/>
                      <a:r>
                        <a:rPr lang="en-ZA" sz="1200" b="0" i="0" u="none" strike="noStrike" dirty="0">
                          <a:solidFill>
                            <a:srgbClr val="181717"/>
                          </a:solidFill>
                          <a:effectLst/>
                          <a:latin typeface="Calibri" panose="020F0502020204030204" pitchFamily="34" charset="0"/>
                        </a:rPr>
                        <a:t> </a:t>
                      </a:r>
                    </a:p>
                  </a:txBody>
                  <a:tcPr marL="6350" marR="6350" marT="6350" marB="0" anchor="ctr">
                    <a:lnL>
                      <a:noFill/>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C0504D"/>
                    </a:solidFill>
                  </a:tcPr>
                </a:tc>
                <a:tc rowSpan="2">
                  <a:txBody>
                    <a:bodyPr/>
                    <a:lstStyle/>
                    <a:p>
                      <a:pPr algn="l" rtl="0" fontAlgn="ctr"/>
                      <a:r>
                        <a:rPr lang="en-ZA" sz="1200" b="0" i="0" u="none" strike="noStrike">
                          <a:solidFill>
                            <a:srgbClr val="181717"/>
                          </a:solidFill>
                          <a:effectLst/>
                          <a:latin typeface="Calibri" panose="020F0502020204030204" pitchFamily="34" charset="0"/>
                        </a:rPr>
                        <a:t> </a:t>
                      </a:r>
                    </a:p>
                  </a:txBody>
                  <a:tcPr marL="6350" marR="6350" marT="6350" marB="0" anchor="ctr">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C0504D"/>
                    </a:solidFill>
                  </a:tcPr>
                </a:tc>
                <a:extLst>
                  <a:ext uri="{0D108BD9-81ED-4DB2-BD59-A6C34878D82A}">
                    <a16:rowId xmlns:a16="http://schemas.microsoft.com/office/drawing/2014/main" xmlns="" val="2008417763"/>
                  </a:ext>
                </a:extLst>
              </a:tr>
              <a:tr h="544443">
                <a:tc>
                  <a:txBody>
                    <a:bodyPr/>
                    <a:lstStyle/>
                    <a:p>
                      <a:pPr algn="ctr" rtl="0" fontAlgn="ctr"/>
                      <a:r>
                        <a:rPr lang="en-US" sz="1200" b="1" i="0" u="none" strike="noStrike">
                          <a:solidFill>
                            <a:srgbClr val="FFFEFD"/>
                          </a:solidFill>
                          <a:effectLst/>
                          <a:latin typeface="Calibri" panose="020F0502020204030204" pitchFamily="34" charset="0"/>
                        </a:rPr>
                        <a:t>Audited Annual Financial Statements for the year ended 31 March 2019</a:t>
                      </a:r>
                    </a:p>
                  </a:txBody>
                  <a:tcPr marL="6350" marR="6350" marT="6350" marB="0" anchor="ctr">
                    <a:lnL w="12700" cap="flat" cmpd="sng" algn="ctr">
                      <a:solidFill>
                        <a:srgbClr val="181717"/>
                      </a:solidFill>
                      <a:prstDash val="solid"/>
                      <a:round/>
                      <a:headEnd type="none" w="med" len="med"/>
                      <a:tailEnd type="none" w="med" len="med"/>
                    </a:lnL>
                    <a:lnR>
                      <a:noFill/>
                    </a:lnR>
                    <a:lnT>
                      <a:noFill/>
                    </a:lnT>
                    <a:lnB w="12700" cap="flat" cmpd="sng" algn="ctr">
                      <a:solidFill>
                        <a:srgbClr val="181717"/>
                      </a:solidFill>
                      <a:prstDash val="solid"/>
                      <a:round/>
                      <a:headEnd type="none" w="med" len="med"/>
                      <a:tailEnd type="none" w="med" len="med"/>
                    </a:lnB>
                    <a:solidFill>
                      <a:srgbClr val="C0504D"/>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2862765946"/>
                  </a:ext>
                </a:extLst>
              </a:tr>
              <a:tr h="457332">
                <a:tc>
                  <a:txBody>
                    <a:bodyPr/>
                    <a:lstStyle/>
                    <a:p>
                      <a:pPr algn="l" rtl="0" fontAlgn="ctr"/>
                      <a:r>
                        <a:rPr lang="en-US" sz="1200" b="1" i="0" u="none" strike="noStrike">
                          <a:solidFill>
                            <a:srgbClr val="FFFEFD"/>
                          </a:solidFill>
                          <a:effectLst/>
                          <a:latin typeface="Calibri" panose="020F0502020204030204" pitchFamily="34" charset="0"/>
                        </a:rPr>
                        <a:t>Statement of Changes in Net Assets</a:t>
                      </a:r>
                    </a:p>
                  </a:txBody>
                  <a:tcPr marL="6350" marR="6350" marT="6350"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737473"/>
                    </a:solidFill>
                  </a:tcPr>
                </a:tc>
                <a:tc>
                  <a:txBody>
                    <a:bodyPr/>
                    <a:lstStyle/>
                    <a:p>
                      <a:pPr algn="ctr" rtl="0" fontAlgn="ctr"/>
                      <a:r>
                        <a:rPr lang="en-ZA" sz="1200" b="0" i="0" u="none" strike="noStrike">
                          <a:solidFill>
                            <a:srgbClr val="FFFEFD"/>
                          </a:solidFill>
                          <a:effectLst/>
                          <a:latin typeface="Calibri" panose="020F0502020204030204" pitchFamily="34" charset="0"/>
                        </a:rPr>
                        <a:t>Accumulated Surplus R’000</a:t>
                      </a:r>
                    </a:p>
                  </a:txBody>
                  <a:tcPr marL="6350" marR="6350" marT="6350"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737473"/>
                    </a:solidFill>
                  </a:tcPr>
                </a:tc>
                <a:tc>
                  <a:txBody>
                    <a:bodyPr/>
                    <a:lstStyle/>
                    <a:p>
                      <a:pPr algn="ctr" rtl="0" fontAlgn="ctr"/>
                      <a:r>
                        <a:rPr lang="en-ZA" sz="1200" b="0" i="0" u="none" strike="noStrike">
                          <a:solidFill>
                            <a:srgbClr val="FFFEFD"/>
                          </a:solidFill>
                          <a:effectLst/>
                          <a:latin typeface="Calibri" panose="020F0502020204030204" pitchFamily="34" charset="0"/>
                        </a:rPr>
                        <a:t>Total net Assets R’000</a:t>
                      </a:r>
                    </a:p>
                  </a:txBody>
                  <a:tcPr marL="6350" marR="6350" marT="6350"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737473"/>
                    </a:solidFill>
                  </a:tcPr>
                </a:tc>
                <a:extLst>
                  <a:ext uri="{0D108BD9-81ED-4DB2-BD59-A6C34878D82A}">
                    <a16:rowId xmlns:a16="http://schemas.microsoft.com/office/drawing/2014/main" xmlns="" val="1292071527"/>
                  </a:ext>
                </a:extLst>
              </a:tr>
              <a:tr h="425391">
                <a:tc>
                  <a:txBody>
                    <a:bodyPr/>
                    <a:lstStyle/>
                    <a:p>
                      <a:pPr algn="l" rtl="0" fontAlgn="ctr"/>
                      <a:r>
                        <a:rPr lang="en-US" sz="1200" b="1" i="0" u="none" strike="noStrike" dirty="0">
                          <a:solidFill>
                            <a:srgbClr val="181717"/>
                          </a:solidFill>
                          <a:effectLst/>
                          <a:latin typeface="Calibri" panose="020F0502020204030204" pitchFamily="34" charset="0"/>
                        </a:rPr>
                        <a:t>Balance at 01 April 2017 as restated* </a:t>
                      </a:r>
                    </a:p>
                  </a:txBody>
                  <a:tcPr marL="6350" marR="6350" marT="6350"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a:noFill/>
                    </a:lnB>
                  </a:tcPr>
                </a:tc>
                <a:tc>
                  <a:txBody>
                    <a:bodyPr/>
                    <a:lstStyle/>
                    <a:p>
                      <a:pPr algn="r" rtl="0" fontAlgn="ctr"/>
                      <a:r>
                        <a:rPr lang="en-ZA" sz="1200" b="1" i="0" u="none" strike="noStrike" dirty="0">
                          <a:solidFill>
                            <a:srgbClr val="181717"/>
                          </a:solidFill>
                          <a:effectLst/>
                          <a:latin typeface="Calibri" panose="020F0502020204030204" pitchFamily="34" charset="0"/>
                        </a:rPr>
                        <a:t>                            137 037 </a:t>
                      </a:r>
                    </a:p>
                  </a:txBody>
                  <a:tcPr marL="6350" marR="6350" marT="6350"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a:noFill/>
                    </a:lnB>
                    <a:solidFill>
                      <a:srgbClr val="F59F2B"/>
                    </a:solidFill>
                  </a:tcPr>
                </a:tc>
                <a:tc>
                  <a:txBody>
                    <a:bodyPr/>
                    <a:lstStyle/>
                    <a:p>
                      <a:pPr algn="r" rtl="0" fontAlgn="ctr"/>
                      <a:r>
                        <a:rPr lang="en-ZA" sz="1200" b="1" i="0" u="none" strike="noStrike">
                          <a:solidFill>
                            <a:srgbClr val="181717"/>
                          </a:solidFill>
                          <a:effectLst/>
                          <a:latin typeface="Calibri" panose="020F0502020204030204" pitchFamily="34" charset="0"/>
                        </a:rPr>
                        <a:t>                          137 037 </a:t>
                      </a:r>
                    </a:p>
                  </a:txBody>
                  <a:tcPr marL="6350" marR="6350" marT="6350"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a:noFill/>
                    </a:lnB>
                    <a:solidFill>
                      <a:srgbClr val="F59F2B"/>
                    </a:solidFill>
                  </a:tcPr>
                </a:tc>
                <a:extLst>
                  <a:ext uri="{0D108BD9-81ED-4DB2-BD59-A6C34878D82A}">
                    <a16:rowId xmlns:a16="http://schemas.microsoft.com/office/drawing/2014/main" xmlns="" val="4171676235"/>
                  </a:ext>
                </a:extLst>
              </a:tr>
              <a:tr h="225036">
                <a:tc>
                  <a:txBody>
                    <a:bodyPr/>
                    <a:lstStyle/>
                    <a:p>
                      <a:pPr algn="l" rtl="0" fontAlgn="ctr"/>
                      <a:r>
                        <a:rPr lang="en-ZA" sz="1200" b="0" i="0" u="none" strike="noStrike">
                          <a:solidFill>
                            <a:srgbClr val="181717"/>
                          </a:solidFill>
                          <a:effectLst/>
                          <a:latin typeface="Calibri" panose="020F0502020204030204" pitchFamily="34" charset="0"/>
                        </a:rPr>
                        <a:t>Changes in net assets</a:t>
                      </a:r>
                    </a:p>
                  </a:txBody>
                  <a:tcPr marL="6350" marR="6350" marT="6350"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tcPr>
                </a:tc>
                <a:tc>
                  <a:txBody>
                    <a:bodyPr/>
                    <a:lstStyle/>
                    <a:p>
                      <a:pPr algn="r" rtl="0" fontAlgn="ctr"/>
                      <a:r>
                        <a:rPr lang="en-ZA" sz="1200" b="0" i="0" u="none" strike="noStrike">
                          <a:solidFill>
                            <a:srgbClr val="181717"/>
                          </a:solidFill>
                          <a:effectLst/>
                          <a:latin typeface="Calibri" panose="020F0502020204030204" pitchFamily="34" charset="0"/>
                        </a:rPr>
                        <a:t> </a:t>
                      </a:r>
                    </a:p>
                  </a:txBody>
                  <a:tcPr marL="6350" marR="6350" marT="6350"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solidFill>
                      <a:srgbClr val="F59F2B"/>
                    </a:solidFill>
                  </a:tcPr>
                </a:tc>
                <a:tc>
                  <a:txBody>
                    <a:bodyPr/>
                    <a:lstStyle/>
                    <a:p>
                      <a:pPr algn="r" rtl="0" fontAlgn="ctr"/>
                      <a:r>
                        <a:rPr lang="en-ZA" sz="1200" b="0" i="0" u="none" strike="noStrike">
                          <a:solidFill>
                            <a:srgbClr val="181717"/>
                          </a:solidFill>
                          <a:effectLst/>
                          <a:latin typeface="Calibri" panose="020F0502020204030204" pitchFamily="34" charset="0"/>
                        </a:rPr>
                        <a:t> </a:t>
                      </a:r>
                    </a:p>
                  </a:txBody>
                  <a:tcPr marL="6350" marR="6350" marT="6350"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solidFill>
                      <a:srgbClr val="F59F2B"/>
                    </a:solidFill>
                  </a:tcPr>
                </a:tc>
                <a:extLst>
                  <a:ext uri="{0D108BD9-81ED-4DB2-BD59-A6C34878D82A}">
                    <a16:rowId xmlns:a16="http://schemas.microsoft.com/office/drawing/2014/main" xmlns="" val="2995087069"/>
                  </a:ext>
                </a:extLst>
              </a:tr>
              <a:tr h="232295">
                <a:tc>
                  <a:txBody>
                    <a:bodyPr/>
                    <a:lstStyle/>
                    <a:p>
                      <a:pPr algn="l" rtl="0" fontAlgn="ctr"/>
                      <a:r>
                        <a:rPr lang="en-ZA" sz="1200" b="0" i="0" u="none" strike="noStrike">
                          <a:solidFill>
                            <a:srgbClr val="181717"/>
                          </a:solidFill>
                          <a:effectLst/>
                          <a:latin typeface="Calibri" panose="020F0502020204030204" pitchFamily="34" charset="0"/>
                        </a:rPr>
                        <a:t>Surplus for the year</a:t>
                      </a:r>
                    </a:p>
                  </a:txBody>
                  <a:tcPr marL="6350" marR="6350" marT="6350"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w="12700" cap="flat" cmpd="sng" algn="ctr">
                      <a:solidFill>
                        <a:srgbClr val="181717"/>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Calibri" panose="020F0502020204030204" pitchFamily="34" charset="0"/>
                        </a:rPr>
                        <a:t>-                              84 160 </a:t>
                      </a:r>
                    </a:p>
                  </a:txBody>
                  <a:tcPr marL="6350" marR="6350" marT="635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w="12700" cap="flat" cmpd="sng" algn="ctr">
                      <a:solidFill>
                        <a:srgbClr val="181717"/>
                      </a:solidFill>
                      <a:prstDash val="solid"/>
                      <a:round/>
                      <a:headEnd type="none" w="med" len="med"/>
                      <a:tailEnd type="none" w="med" len="med"/>
                    </a:lnB>
                    <a:solidFill>
                      <a:srgbClr val="F59F2B"/>
                    </a:solidFill>
                  </a:tcPr>
                </a:tc>
                <a:tc>
                  <a:txBody>
                    <a:bodyPr/>
                    <a:lstStyle/>
                    <a:p>
                      <a:pPr algn="r" fontAlgn="t"/>
                      <a:r>
                        <a:rPr lang="en-ZA" sz="1200" b="0" i="0" u="none" strike="noStrike">
                          <a:solidFill>
                            <a:srgbClr val="000000"/>
                          </a:solidFill>
                          <a:effectLst/>
                          <a:latin typeface="Calibri" panose="020F0502020204030204" pitchFamily="34" charset="0"/>
                        </a:rPr>
                        <a:t>-                            84 160 </a:t>
                      </a:r>
                    </a:p>
                  </a:txBody>
                  <a:tcPr marL="6350" marR="6350" marT="635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w="12700" cap="flat" cmpd="sng" algn="ctr">
                      <a:solidFill>
                        <a:srgbClr val="181717"/>
                      </a:solidFill>
                      <a:prstDash val="solid"/>
                      <a:round/>
                      <a:headEnd type="none" w="med" len="med"/>
                      <a:tailEnd type="none" w="med" len="med"/>
                    </a:lnB>
                    <a:solidFill>
                      <a:srgbClr val="F59F2B"/>
                    </a:solidFill>
                  </a:tcPr>
                </a:tc>
                <a:extLst>
                  <a:ext uri="{0D108BD9-81ED-4DB2-BD59-A6C34878D82A}">
                    <a16:rowId xmlns:a16="http://schemas.microsoft.com/office/drawing/2014/main" xmlns="" val="3824255086"/>
                  </a:ext>
                </a:extLst>
              </a:tr>
              <a:tr h="425391">
                <a:tc>
                  <a:txBody>
                    <a:bodyPr/>
                    <a:lstStyle/>
                    <a:p>
                      <a:pPr algn="l" rtl="0" fontAlgn="ctr"/>
                      <a:r>
                        <a:rPr lang="en-ZA" sz="1200" b="1" i="0" u="none" strike="noStrike">
                          <a:solidFill>
                            <a:srgbClr val="181717"/>
                          </a:solidFill>
                          <a:effectLst/>
                          <a:latin typeface="Calibri" panose="020F0502020204030204" pitchFamily="34" charset="0"/>
                        </a:rPr>
                        <a:t>Total Changes</a:t>
                      </a:r>
                    </a:p>
                  </a:txBody>
                  <a:tcPr marL="6350" marR="6350" marT="6350"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algn="r" rtl="0" fontAlgn="ctr"/>
                      <a:r>
                        <a:rPr lang="en-ZA" sz="1200" b="1" i="0" u="none" strike="noStrike">
                          <a:solidFill>
                            <a:srgbClr val="181717"/>
                          </a:solidFill>
                          <a:effectLst/>
                          <a:latin typeface="Calibri" panose="020F0502020204030204" pitchFamily="34" charset="0"/>
                        </a:rPr>
                        <a:t>-                             84 160 </a:t>
                      </a:r>
                    </a:p>
                  </a:txBody>
                  <a:tcPr marL="6350" marR="6350" marT="6350"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algn="r" rtl="0" fontAlgn="ctr"/>
                      <a:r>
                        <a:rPr lang="en-ZA" sz="1200" b="1" i="0" u="none" strike="noStrike">
                          <a:solidFill>
                            <a:srgbClr val="181717"/>
                          </a:solidFill>
                          <a:effectLst/>
                          <a:latin typeface="Calibri" panose="020F0502020204030204" pitchFamily="34" charset="0"/>
                        </a:rPr>
                        <a:t>-                           84 160 </a:t>
                      </a:r>
                    </a:p>
                  </a:txBody>
                  <a:tcPr marL="6350" marR="6350" marT="6350"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extLst>
                  <a:ext uri="{0D108BD9-81ED-4DB2-BD59-A6C34878D82A}">
                    <a16:rowId xmlns:a16="http://schemas.microsoft.com/office/drawing/2014/main" xmlns="" val="172662824"/>
                  </a:ext>
                </a:extLst>
              </a:tr>
              <a:tr h="425391">
                <a:tc>
                  <a:txBody>
                    <a:bodyPr/>
                    <a:lstStyle/>
                    <a:p>
                      <a:pPr algn="l" rtl="0" fontAlgn="ctr"/>
                      <a:r>
                        <a:rPr lang="en-US" sz="1200" b="0" i="0" u="none" strike="noStrike">
                          <a:solidFill>
                            <a:srgbClr val="181717"/>
                          </a:solidFill>
                          <a:effectLst/>
                          <a:latin typeface="Calibri" panose="020F0502020204030204" pitchFamily="34" charset="0"/>
                        </a:rPr>
                        <a:t>Opening balance as previously reported</a:t>
                      </a:r>
                    </a:p>
                  </a:txBody>
                  <a:tcPr marL="6350" marR="6350" marT="6350"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a:noFill/>
                    </a:lnB>
                  </a:tcPr>
                </a:tc>
                <a:tc>
                  <a:txBody>
                    <a:bodyPr/>
                    <a:lstStyle/>
                    <a:p>
                      <a:pPr algn="r" rtl="0" fontAlgn="ctr"/>
                      <a:r>
                        <a:rPr lang="en-ZA" sz="1200" b="0" i="0" u="none" strike="noStrike">
                          <a:solidFill>
                            <a:srgbClr val="181717"/>
                          </a:solidFill>
                          <a:effectLst/>
                          <a:latin typeface="Calibri" panose="020F0502020204030204" pitchFamily="34" charset="0"/>
                        </a:rPr>
                        <a:t>                              52 877 </a:t>
                      </a:r>
                    </a:p>
                  </a:txBody>
                  <a:tcPr marL="6350" marR="6350" marT="6350"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a:noFill/>
                    </a:lnB>
                    <a:solidFill>
                      <a:srgbClr val="F59F2B"/>
                    </a:solidFill>
                  </a:tcPr>
                </a:tc>
                <a:tc>
                  <a:txBody>
                    <a:bodyPr/>
                    <a:lstStyle/>
                    <a:p>
                      <a:pPr algn="r" rtl="0" fontAlgn="ctr"/>
                      <a:r>
                        <a:rPr lang="en-ZA" sz="1200" b="0" i="0" u="none" strike="noStrike">
                          <a:solidFill>
                            <a:srgbClr val="181717"/>
                          </a:solidFill>
                          <a:effectLst/>
                          <a:latin typeface="Calibri" panose="020F0502020204030204" pitchFamily="34" charset="0"/>
                        </a:rPr>
                        <a:t>                            52 877 </a:t>
                      </a:r>
                    </a:p>
                  </a:txBody>
                  <a:tcPr marL="6350" marR="6350" marT="6350"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a:noFill/>
                    </a:lnB>
                    <a:solidFill>
                      <a:srgbClr val="F59F2B"/>
                    </a:solidFill>
                  </a:tcPr>
                </a:tc>
                <a:extLst>
                  <a:ext uri="{0D108BD9-81ED-4DB2-BD59-A6C34878D82A}">
                    <a16:rowId xmlns:a16="http://schemas.microsoft.com/office/drawing/2014/main" xmlns="" val="1552188784"/>
                  </a:ext>
                </a:extLst>
              </a:tr>
              <a:tr h="425391">
                <a:tc>
                  <a:txBody>
                    <a:bodyPr/>
                    <a:lstStyle/>
                    <a:p>
                      <a:pPr algn="l" rtl="0" fontAlgn="ctr"/>
                      <a:r>
                        <a:rPr lang="en-ZA" sz="1200" b="0" i="0" u="none" strike="noStrike">
                          <a:solidFill>
                            <a:srgbClr val="181717"/>
                          </a:solidFill>
                          <a:effectLst/>
                          <a:latin typeface="Calibri" panose="020F0502020204030204" pitchFamily="34" charset="0"/>
                        </a:rPr>
                        <a:t>Adjustments</a:t>
                      </a:r>
                    </a:p>
                  </a:txBody>
                  <a:tcPr marL="6350" marR="6350" marT="6350"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tcPr>
                </a:tc>
                <a:tc>
                  <a:txBody>
                    <a:bodyPr/>
                    <a:lstStyle/>
                    <a:p>
                      <a:pPr algn="r" rtl="0" fontAlgn="ctr"/>
                      <a:r>
                        <a:rPr lang="en-ZA" sz="1200" b="0" i="0" u="none" strike="noStrike">
                          <a:solidFill>
                            <a:srgbClr val="181717"/>
                          </a:solidFill>
                          <a:effectLst/>
                          <a:latin typeface="Calibri" panose="020F0502020204030204" pitchFamily="34" charset="0"/>
                        </a:rPr>
                        <a:t>-                                     78 </a:t>
                      </a:r>
                    </a:p>
                  </a:txBody>
                  <a:tcPr marL="6350" marR="6350" marT="6350"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solidFill>
                      <a:srgbClr val="F59F2B"/>
                    </a:solidFill>
                  </a:tcPr>
                </a:tc>
                <a:tc>
                  <a:txBody>
                    <a:bodyPr/>
                    <a:lstStyle/>
                    <a:p>
                      <a:pPr algn="r" rtl="0" fontAlgn="ctr"/>
                      <a:r>
                        <a:rPr lang="en-ZA" sz="1200" b="0" i="0" u="none" strike="noStrike">
                          <a:solidFill>
                            <a:srgbClr val="181717"/>
                          </a:solidFill>
                          <a:effectLst/>
                          <a:latin typeface="Calibri" panose="020F0502020204030204" pitchFamily="34" charset="0"/>
                        </a:rPr>
                        <a:t>-                                   78 </a:t>
                      </a:r>
                    </a:p>
                  </a:txBody>
                  <a:tcPr marL="6350" marR="6350" marT="6350"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solidFill>
                      <a:srgbClr val="F59F2B"/>
                    </a:solidFill>
                  </a:tcPr>
                </a:tc>
                <a:extLst>
                  <a:ext uri="{0D108BD9-81ED-4DB2-BD59-A6C34878D82A}">
                    <a16:rowId xmlns:a16="http://schemas.microsoft.com/office/drawing/2014/main" xmlns="" val="4011334277"/>
                  </a:ext>
                </a:extLst>
              </a:tr>
              <a:tr h="232295">
                <a:tc>
                  <a:txBody>
                    <a:bodyPr/>
                    <a:lstStyle/>
                    <a:p>
                      <a:pPr algn="l" rtl="0" fontAlgn="ctr"/>
                      <a:r>
                        <a:rPr lang="en-ZA" sz="1200" b="0" i="0" u="none" strike="noStrike">
                          <a:solidFill>
                            <a:srgbClr val="181717"/>
                          </a:solidFill>
                          <a:effectLst/>
                          <a:latin typeface="Calibri" panose="020F0502020204030204" pitchFamily="34" charset="0"/>
                        </a:rPr>
                        <a:t> </a:t>
                      </a:r>
                    </a:p>
                  </a:txBody>
                  <a:tcPr marL="6350" marR="6350" marT="6350"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w="12700" cap="flat" cmpd="sng" algn="ctr">
                      <a:solidFill>
                        <a:srgbClr val="181717"/>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Calibri" panose="020F0502020204030204" pitchFamily="34" charset="0"/>
                        </a:rPr>
                        <a:t> </a:t>
                      </a:r>
                    </a:p>
                  </a:txBody>
                  <a:tcPr marL="6350" marR="6350" marT="635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w="12700" cap="flat" cmpd="sng" algn="ctr">
                      <a:solidFill>
                        <a:srgbClr val="181717"/>
                      </a:solidFill>
                      <a:prstDash val="solid"/>
                      <a:round/>
                      <a:headEnd type="none" w="med" len="med"/>
                      <a:tailEnd type="none" w="med" len="med"/>
                    </a:lnB>
                    <a:solidFill>
                      <a:srgbClr val="F59F2B"/>
                    </a:solidFill>
                  </a:tcPr>
                </a:tc>
                <a:tc>
                  <a:txBody>
                    <a:bodyPr/>
                    <a:lstStyle/>
                    <a:p>
                      <a:pPr algn="r" fontAlgn="t"/>
                      <a:r>
                        <a:rPr lang="en-ZA" sz="1200" b="0" i="0" u="none" strike="noStrike">
                          <a:solidFill>
                            <a:srgbClr val="000000"/>
                          </a:solidFill>
                          <a:effectLst/>
                          <a:latin typeface="Calibri" panose="020F0502020204030204" pitchFamily="34" charset="0"/>
                        </a:rPr>
                        <a:t> </a:t>
                      </a:r>
                    </a:p>
                  </a:txBody>
                  <a:tcPr marL="6350" marR="6350" marT="635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w="12700" cap="flat" cmpd="sng" algn="ctr">
                      <a:solidFill>
                        <a:srgbClr val="181717"/>
                      </a:solidFill>
                      <a:prstDash val="solid"/>
                      <a:round/>
                      <a:headEnd type="none" w="med" len="med"/>
                      <a:tailEnd type="none" w="med" len="med"/>
                    </a:lnB>
                    <a:solidFill>
                      <a:srgbClr val="F59F2B"/>
                    </a:solidFill>
                  </a:tcPr>
                </a:tc>
                <a:extLst>
                  <a:ext uri="{0D108BD9-81ED-4DB2-BD59-A6C34878D82A}">
                    <a16:rowId xmlns:a16="http://schemas.microsoft.com/office/drawing/2014/main" xmlns="" val="4066974592"/>
                  </a:ext>
                </a:extLst>
              </a:tr>
              <a:tr h="425391">
                <a:tc>
                  <a:txBody>
                    <a:bodyPr/>
                    <a:lstStyle/>
                    <a:p>
                      <a:pPr algn="l" rtl="0" fontAlgn="ctr"/>
                      <a:r>
                        <a:rPr lang="en-US" sz="1200" b="1" i="0" u="none" strike="noStrike">
                          <a:solidFill>
                            <a:srgbClr val="181717"/>
                          </a:solidFill>
                          <a:effectLst/>
                          <a:latin typeface="Calibri" panose="020F0502020204030204" pitchFamily="34" charset="0"/>
                        </a:rPr>
                        <a:t>Balance at 01 April 2018 as restated* </a:t>
                      </a:r>
                    </a:p>
                  </a:txBody>
                  <a:tcPr marL="6350" marR="6350" marT="6350"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a:noFill/>
                    </a:lnB>
                  </a:tcPr>
                </a:tc>
                <a:tc>
                  <a:txBody>
                    <a:bodyPr/>
                    <a:lstStyle/>
                    <a:p>
                      <a:pPr algn="r" rtl="0" fontAlgn="ctr"/>
                      <a:r>
                        <a:rPr lang="en-ZA" sz="1200" b="1" i="0" u="none" strike="noStrike">
                          <a:solidFill>
                            <a:srgbClr val="181717"/>
                          </a:solidFill>
                          <a:effectLst/>
                          <a:latin typeface="Calibri" panose="020F0502020204030204" pitchFamily="34" charset="0"/>
                        </a:rPr>
                        <a:t>                              52 799 </a:t>
                      </a:r>
                    </a:p>
                  </a:txBody>
                  <a:tcPr marL="6350" marR="6350" marT="6350"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a:noFill/>
                    </a:lnB>
                    <a:solidFill>
                      <a:srgbClr val="F59F2B"/>
                    </a:solidFill>
                  </a:tcPr>
                </a:tc>
                <a:tc>
                  <a:txBody>
                    <a:bodyPr/>
                    <a:lstStyle/>
                    <a:p>
                      <a:pPr algn="r" rtl="0" fontAlgn="ctr"/>
                      <a:r>
                        <a:rPr lang="en-ZA" sz="1200" b="1" i="0" u="none" strike="noStrike">
                          <a:solidFill>
                            <a:srgbClr val="181717"/>
                          </a:solidFill>
                          <a:effectLst/>
                          <a:latin typeface="Calibri" panose="020F0502020204030204" pitchFamily="34" charset="0"/>
                        </a:rPr>
                        <a:t>                            52 799 </a:t>
                      </a:r>
                    </a:p>
                  </a:txBody>
                  <a:tcPr marL="6350" marR="6350" marT="6350"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a:noFill/>
                    </a:lnB>
                    <a:solidFill>
                      <a:srgbClr val="F59F2B"/>
                    </a:solidFill>
                  </a:tcPr>
                </a:tc>
                <a:extLst>
                  <a:ext uri="{0D108BD9-81ED-4DB2-BD59-A6C34878D82A}">
                    <a16:rowId xmlns:a16="http://schemas.microsoft.com/office/drawing/2014/main" xmlns="" val="1708760604"/>
                  </a:ext>
                </a:extLst>
              </a:tr>
              <a:tr h="225036">
                <a:tc>
                  <a:txBody>
                    <a:bodyPr/>
                    <a:lstStyle/>
                    <a:p>
                      <a:pPr algn="l" rtl="0" fontAlgn="ctr"/>
                      <a:r>
                        <a:rPr lang="en-ZA" sz="1200" b="0" i="0" u="none" strike="noStrike">
                          <a:solidFill>
                            <a:srgbClr val="181717"/>
                          </a:solidFill>
                          <a:effectLst/>
                          <a:latin typeface="Calibri" panose="020F0502020204030204" pitchFamily="34" charset="0"/>
                        </a:rPr>
                        <a:t>Changes in net assets</a:t>
                      </a:r>
                    </a:p>
                  </a:txBody>
                  <a:tcPr marL="6350" marR="6350" marT="6350"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tcPr>
                </a:tc>
                <a:tc>
                  <a:txBody>
                    <a:bodyPr/>
                    <a:lstStyle/>
                    <a:p>
                      <a:pPr algn="r" rtl="0" fontAlgn="ctr"/>
                      <a:r>
                        <a:rPr lang="en-ZA" sz="1200" b="0" i="0" u="none" strike="noStrike">
                          <a:solidFill>
                            <a:srgbClr val="181717"/>
                          </a:solidFill>
                          <a:effectLst/>
                          <a:latin typeface="Calibri" panose="020F0502020204030204" pitchFamily="34" charset="0"/>
                        </a:rPr>
                        <a:t> </a:t>
                      </a:r>
                    </a:p>
                  </a:txBody>
                  <a:tcPr marL="6350" marR="6350" marT="6350"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solidFill>
                      <a:srgbClr val="F59F2B"/>
                    </a:solidFill>
                  </a:tcPr>
                </a:tc>
                <a:tc>
                  <a:txBody>
                    <a:bodyPr/>
                    <a:lstStyle/>
                    <a:p>
                      <a:pPr algn="r" rtl="0" fontAlgn="ctr"/>
                      <a:r>
                        <a:rPr lang="en-ZA" sz="1200" b="0" i="0" u="none" strike="noStrike">
                          <a:solidFill>
                            <a:srgbClr val="181717"/>
                          </a:solidFill>
                          <a:effectLst/>
                          <a:latin typeface="Calibri" panose="020F0502020204030204" pitchFamily="34" charset="0"/>
                        </a:rPr>
                        <a:t> </a:t>
                      </a:r>
                    </a:p>
                  </a:txBody>
                  <a:tcPr marL="6350" marR="6350" marT="6350"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solidFill>
                      <a:srgbClr val="F59F2B"/>
                    </a:solidFill>
                  </a:tcPr>
                </a:tc>
                <a:extLst>
                  <a:ext uri="{0D108BD9-81ED-4DB2-BD59-A6C34878D82A}">
                    <a16:rowId xmlns:a16="http://schemas.microsoft.com/office/drawing/2014/main" xmlns="" val="3218710787"/>
                  </a:ext>
                </a:extLst>
              </a:tr>
              <a:tr h="232295">
                <a:tc>
                  <a:txBody>
                    <a:bodyPr/>
                    <a:lstStyle/>
                    <a:p>
                      <a:pPr algn="l" rtl="0" fontAlgn="ctr"/>
                      <a:r>
                        <a:rPr lang="en-ZA" sz="1200" b="0" i="0" u="none" strike="noStrike">
                          <a:solidFill>
                            <a:srgbClr val="181717"/>
                          </a:solidFill>
                          <a:effectLst/>
                          <a:latin typeface="Calibri" panose="020F0502020204030204" pitchFamily="34" charset="0"/>
                        </a:rPr>
                        <a:t>Deficit for the year</a:t>
                      </a:r>
                    </a:p>
                  </a:txBody>
                  <a:tcPr marL="6350" marR="6350" marT="6350"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w="12700" cap="flat" cmpd="sng" algn="ctr">
                      <a:solidFill>
                        <a:srgbClr val="181717"/>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Calibri" panose="020F0502020204030204" pitchFamily="34" charset="0"/>
                        </a:rPr>
                        <a:t>-                              23 165 </a:t>
                      </a:r>
                    </a:p>
                  </a:txBody>
                  <a:tcPr marL="6350" marR="6350" marT="635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w="12700" cap="flat" cmpd="sng" algn="ctr">
                      <a:solidFill>
                        <a:srgbClr val="181717"/>
                      </a:solidFill>
                      <a:prstDash val="solid"/>
                      <a:round/>
                      <a:headEnd type="none" w="med" len="med"/>
                      <a:tailEnd type="none" w="med" len="med"/>
                    </a:lnB>
                    <a:solidFill>
                      <a:srgbClr val="F59F2B"/>
                    </a:solidFill>
                  </a:tcPr>
                </a:tc>
                <a:tc>
                  <a:txBody>
                    <a:bodyPr/>
                    <a:lstStyle/>
                    <a:p>
                      <a:pPr algn="r" fontAlgn="t"/>
                      <a:r>
                        <a:rPr lang="en-ZA" sz="1200" b="0" i="0" u="none" strike="noStrike">
                          <a:solidFill>
                            <a:srgbClr val="000000"/>
                          </a:solidFill>
                          <a:effectLst/>
                          <a:latin typeface="Calibri" panose="020F0502020204030204" pitchFamily="34" charset="0"/>
                        </a:rPr>
                        <a:t>-                            23 165 </a:t>
                      </a:r>
                    </a:p>
                  </a:txBody>
                  <a:tcPr marL="6350" marR="6350" marT="635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w="12700" cap="flat" cmpd="sng" algn="ctr">
                      <a:solidFill>
                        <a:srgbClr val="181717"/>
                      </a:solidFill>
                      <a:prstDash val="solid"/>
                      <a:round/>
                      <a:headEnd type="none" w="med" len="med"/>
                      <a:tailEnd type="none" w="med" len="med"/>
                    </a:lnB>
                    <a:solidFill>
                      <a:srgbClr val="F59F2B"/>
                    </a:solidFill>
                  </a:tcPr>
                </a:tc>
                <a:extLst>
                  <a:ext uri="{0D108BD9-81ED-4DB2-BD59-A6C34878D82A}">
                    <a16:rowId xmlns:a16="http://schemas.microsoft.com/office/drawing/2014/main" xmlns="" val="4202825731"/>
                  </a:ext>
                </a:extLst>
              </a:tr>
              <a:tr h="425391">
                <a:tc>
                  <a:txBody>
                    <a:bodyPr/>
                    <a:lstStyle/>
                    <a:p>
                      <a:pPr algn="l" rtl="0" fontAlgn="ctr"/>
                      <a:r>
                        <a:rPr lang="en-ZA" sz="1200" b="0" i="0" u="none" strike="noStrike">
                          <a:solidFill>
                            <a:srgbClr val="181717"/>
                          </a:solidFill>
                          <a:effectLst/>
                          <a:latin typeface="Calibri" panose="020F0502020204030204" pitchFamily="34" charset="0"/>
                        </a:rPr>
                        <a:t>Total changes</a:t>
                      </a:r>
                    </a:p>
                  </a:txBody>
                  <a:tcPr marL="6350" marR="6350" marT="6350"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algn="r" rtl="0" fontAlgn="ctr"/>
                      <a:r>
                        <a:rPr lang="en-ZA" sz="1200" b="0" i="0" u="none" strike="noStrike" dirty="0">
                          <a:solidFill>
                            <a:srgbClr val="181717"/>
                          </a:solidFill>
                          <a:effectLst/>
                          <a:latin typeface="Calibri" panose="020F0502020204030204" pitchFamily="34" charset="0"/>
                        </a:rPr>
                        <a:t>-                             23 165 </a:t>
                      </a:r>
                    </a:p>
                  </a:txBody>
                  <a:tcPr marL="6350" marR="6350" marT="6350"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algn="r" rtl="0" fontAlgn="ctr"/>
                      <a:r>
                        <a:rPr lang="en-ZA" sz="1200" b="0" i="0" u="none" strike="noStrike">
                          <a:solidFill>
                            <a:srgbClr val="181717"/>
                          </a:solidFill>
                          <a:effectLst/>
                          <a:latin typeface="Calibri" panose="020F0502020204030204" pitchFamily="34" charset="0"/>
                        </a:rPr>
                        <a:t>-                           23 165 </a:t>
                      </a:r>
                    </a:p>
                  </a:txBody>
                  <a:tcPr marL="6350" marR="6350" marT="6350"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extLst>
                  <a:ext uri="{0D108BD9-81ED-4DB2-BD59-A6C34878D82A}">
                    <a16:rowId xmlns:a16="http://schemas.microsoft.com/office/drawing/2014/main" xmlns="" val="1517131389"/>
                  </a:ext>
                </a:extLst>
              </a:tr>
              <a:tr h="425391">
                <a:tc>
                  <a:txBody>
                    <a:bodyPr/>
                    <a:lstStyle/>
                    <a:p>
                      <a:pPr algn="l" rtl="0" fontAlgn="ctr"/>
                      <a:r>
                        <a:rPr lang="en-US" sz="1200" b="1" i="0" u="none" strike="noStrike">
                          <a:solidFill>
                            <a:srgbClr val="181717"/>
                          </a:solidFill>
                          <a:effectLst/>
                          <a:latin typeface="Calibri" panose="020F0502020204030204" pitchFamily="34" charset="0"/>
                        </a:rPr>
                        <a:t>Balance at 31 March 2019</a:t>
                      </a:r>
                    </a:p>
                  </a:txBody>
                  <a:tcPr marL="6350" marR="6350" marT="6350"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algn="r" rtl="0" fontAlgn="ctr"/>
                      <a:r>
                        <a:rPr lang="en-ZA" sz="1200" b="1" i="0" u="none" strike="noStrike">
                          <a:solidFill>
                            <a:srgbClr val="181717"/>
                          </a:solidFill>
                          <a:effectLst/>
                          <a:latin typeface="Calibri" panose="020F0502020204030204" pitchFamily="34" charset="0"/>
                        </a:rPr>
                        <a:t>                              29 634 </a:t>
                      </a:r>
                    </a:p>
                  </a:txBody>
                  <a:tcPr marL="6350" marR="6350" marT="6350"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algn="r" rtl="0" fontAlgn="ctr"/>
                      <a:r>
                        <a:rPr lang="en-ZA" sz="1200" b="1" i="0" u="none" strike="noStrike" dirty="0">
                          <a:solidFill>
                            <a:srgbClr val="181717"/>
                          </a:solidFill>
                          <a:effectLst/>
                          <a:latin typeface="Calibri" panose="020F0502020204030204" pitchFamily="34" charset="0"/>
                        </a:rPr>
                        <a:t>                            29 634 </a:t>
                      </a:r>
                    </a:p>
                  </a:txBody>
                  <a:tcPr marL="6350" marR="6350" marT="6350"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extLst>
                  <a:ext uri="{0D108BD9-81ED-4DB2-BD59-A6C34878D82A}">
                    <a16:rowId xmlns:a16="http://schemas.microsoft.com/office/drawing/2014/main" xmlns="" val="2806205566"/>
                  </a:ext>
                </a:extLst>
              </a:tr>
            </a:tbl>
          </a:graphicData>
        </a:graphic>
      </p:graphicFrame>
    </p:spTree>
    <p:extLst>
      <p:ext uri="{BB962C8B-B14F-4D97-AF65-F5344CB8AC3E}">
        <p14:creationId xmlns:p14="http://schemas.microsoft.com/office/powerpoint/2010/main" xmlns="" val="34759617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a:xfrm>
            <a:off x="827584" y="1"/>
            <a:ext cx="7859216" cy="620687"/>
          </a:xfrm>
        </p:spPr>
        <p:txBody>
          <a:bodyPr>
            <a:normAutofit/>
          </a:bodyPr>
          <a:lstStyle/>
          <a:p>
            <a:r>
              <a:rPr lang="en-ZA" sz="2200" b="1" i="1" dirty="0">
                <a:solidFill>
                  <a:schemeClr val="bg1"/>
                </a:solidFill>
                <a:latin typeface="+mn-lt"/>
              </a:rPr>
              <a:t>Audited USAASA Annual Financial Statements 2018/19</a:t>
            </a:r>
          </a:p>
        </p:txBody>
      </p:sp>
      <p:sp>
        <p:nvSpPr>
          <p:cNvPr id="2" name="Slide Number Placeholder 1"/>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0505EF-40C9-4D99-849C-95606BC4B535}" type="slidenum">
              <a:rPr kumimoji="0" lang="en-US" sz="20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20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6" name="Content Placeholder 5"/>
          <p:cNvGraphicFramePr>
            <a:graphicFrameLocks noGrp="1"/>
          </p:cNvGraphicFramePr>
          <p:nvPr>
            <p:ph idx="1"/>
            <p:extLst/>
          </p:nvPr>
        </p:nvGraphicFramePr>
        <p:xfrm>
          <a:off x="107504" y="692699"/>
          <a:ext cx="8928993" cy="5781739"/>
        </p:xfrm>
        <a:graphic>
          <a:graphicData uri="http://schemas.openxmlformats.org/drawingml/2006/table">
            <a:tbl>
              <a:tblPr firstRow="1" firstCol="1" bandRow="1"/>
              <a:tblGrid>
                <a:gridCol w="4064690">
                  <a:extLst>
                    <a:ext uri="{9D8B030D-6E8A-4147-A177-3AD203B41FA5}">
                      <a16:colId xmlns:a16="http://schemas.microsoft.com/office/drawing/2014/main" xmlns="" val="143647719"/>
                    </a:ext>
                  </a:extLst>
                </a:gridCol>
                <a:gridCol w="1915735">
                  <a:extLst>
                    <a:ext uri="{9D8B030D-6E8A-4147-A177-3AD203B41FA5}">
                      <a16:colId xmlns:a16="http://schemas.microsoft.com/office/drawing/2014/main" xmlns="" val="2524116385"/>
                    </a:ext>
                  </a:extLst>
                </a:gridCol>
                <a:gridCol w="1715833">
                  <a:extLst>
                    <a:ext uri="{9D8B030D-6E8A-4147-A177-3AD203B41FA5}">
                      <a16:colId xmlns:a16="http://schemas.microsoft.com/office/drawing/2014/main" xmlns="" val="3711223072"/>
                    </a:ext>
                  </a:extLst>
                </a:gridCol>
                <a:gridCol w="1232735">
                  <a:extLst>
                    <a:ext uri="{9D8B030D-6E8A-4147-A177-3AD203B41FA5}">
                      <a16:colId xmlns:a16="http://schemas.microsoft.com/office/drawing/2014/main" xmlns="" val="398620097"/>
                    </a:ext>
                  </a:extLst>
                </a:gridCol>
              </a:tblGrid>
              <a:tr h="185803">
                <a:tc gridSpan="2">
                  <a:txBody>
                    <a:bodyPr/>
                    <a:lstStyle/>
                    <a:p>
                      <a:pPr algn="ctr" rtl="0" fontAlgn="ctr"/>
                      <a:r>
                        <a:rPr lang="en-US" sz="1200" b="1" i="0" u="none" strike="noStrike">
                          <a:solidFill>
                            <a:srgbClr val="FFFEFD"/>
                          </a:solidFill>
                          <a:effectLst/>
                          <a:latin typeface="+mn-lt"/>
                        </a:rPr>
                        <a:t>Universal Service and Access Agency of South Africa</a:t>
                      </a:r>
                    </a:p>
                  </a:txBody>
                  <a:tcPr marL="4682" marR="4682" marT="4682" marB="0" anchor="ctr">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a:noFill/>
                    </a:lnB>
                    <a:solidFill>
                      <a:srgbClr val="C0504D"/>
                    </a:solidFill>
                  </a:tcPr>
                </a:tc>
                <a:tc hMerge="1">
                  <a:txBody>
                    <a:bodyPr/>
                    <a:lstStyle/>
                    <a:p>
                      <a:endParaRPr lang="en-ZA"/>
                    </a:p>
                  </a:txBody>
                  <a:tcPr/>
                </a:tc>
                <a:tc rowSpan="2">
                  <a:txBody>
                    <a:bodyPr/>
                    <a:lstStyle/>
                    <a:p>
                      <a:pPr algn="l" rtl="0" fontAlgn="ctr"/>
                      <a:r>
                        <a:rPr lang="en-ZA" sz="1200" b="0" i="0" u="none" strike="noStrike" dirty="0">
                          <a:solidFill>
                            <a:srgbClr val="181717"/>
                          </a:solidFill>
                          <a:effectLst/>
                          <a:latin typeface="+mn-lt"/>
                        </a:rPr>
                        <a:t> </a:t>
                      </a:r>
                    </a:p>
                  </a:txBody>
                  <a:tcPr marL="4682" marR="4682" marT="4682" marB="0" anchor="ctr">
                    <a:lnL>
                      <a:noFill/>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C0504D"/>
                    </a:solidFill>
                  </a:tcPr>
                </a:tc>
                <a:tc rowSpan="2">
                  <a:txBody>
                    <a:bodyPr/>
                    <a:lstStyle/>
                    <a:p>
                      <a:pPr algn="l" rtl="0" fontAlgn="ctr"/>
                      <a:r>
                        <a:rPr lang="en-ZA" sz="1200" b="0" i="0" u="none" strike="noStrike" dirty="0">
                          <a:solidFill>
                            <a:srgbClr val="181717"/>
                          </a:solidFill>
                          <a:effectLst/>
                          <a:latin typeface="+mn-lt"/>
                        </a:rPr>
                        <a:t> </a:t>
                      </a:r>
                    </a:p>
                  </a:txBody>
                  <a:tcPr marL="4682" marR="4682" marT="4682" marB="0" anchor="ctr">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C0504D"/>
                    </a:solidFill>
                  </a:tcPr>
                </a:tc>
                <a:extLst>
                  <a:ext uri="{0D108BD9-81ED-4DB2-BD59-A6C34878D82A}">
                    <a16:rowId xmlns:a16="http://schemas.microsoft.com/office/drawing/2014/main" xmlns="" val="3314122479"/>
                  </a:ext>
                </a:extLst>
              </a:tr>
              <a:tr h="371605">
                <a:tc gridSpan="2">
                  <a:txBody>
                    <a:bodyPr/>
                    <a:lstStyle/>
                    <a:p>
                      <a:pPr algn="ctr" rtl="0" fontAlgn="ctr"/>
                      <a:r>
                        <a:rPr lang="en-US" sz="1200" b="1" i="0" u="none" strike="noStrike">
                          <a:solidFill>
                            <a:srgbClr val="FFFEFD"/>
                          </a:solidFill>
                          <a:effectLst/>
                          <a:latin typeface="+mn-lt"/>
                        </a:rPr>
                        <a:t>Audited Annual Financial Statements for the year ended 31 March 2019</a:t>
                      </a:r>
                    </a:p>
                  </a:txBody>
                  <a:tcPr marL="4682" marR="4682" marT="4682" marB="0" anchor="ctr">
                    <a:lnL w="12700" cap="flat" cmpd="sng" algn="ctr">
                      <a:solidFill>
                        <a:srgbClr val="181717"/>
                      </a:solidFill>
                      <a:prstDash val="solid"/>
                      <a:round/>
                      <a:headEnd type="none" w="med" len="med"/>
                      <a:tailEnd type="none" w="med" len="med"/>
                    </a:lnL>
                    <a:lnR>
                      <a:noFill/>
                    </a:lnR>
                    <a:lnT>
                      <a:noFill/>
                    </a:lnT>
                    <a:lnB w="12700" cap="flat" cmpd="sng" algn="ctr">
                      <a:solidFill>
                        <a:srgbClr val="181717"/>
                      </a:solidFill>
                      <a:prstDash val="solid"/>
                      <a:round/>
                      <a:headEnd type="none" w="med" len="med"/>
                      <a:tailEnd type="none" w="med" len="med"/>
                    </a:lnB>
                    <a:solidFill>
                      <a:srgbClr val="C0504D"/>
                    </a:solidFill>
                  </a:tcPr>
                </a:tc>
                <a:tc h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206428194"/>
                  </a:ext>
                </a:extLst>
              </a:tr>
              <a:tr h="155672">
                <a:tc rowSpan="2">
                  <a:txBody>
                    <a:bodyPr/>
                    <a:lstStyle/>
                    <a:p>
                      <a:pPr algn="l" rtl="0" fontAlgn="ctr"/>
                      <a:r>
                        <a:rPr lang="en-ZA" sz="1200" b="1" i="0" u="none" strike="noStrike">
                          <a:solidFill>
                            <a:srgbClr val="FFFEFD"/>
                          </a:solidFill>
                          <a:effectLst/>
                          <a:latin typeface="+mn-lt"/>
                        </a:rPr>
                        <a:t>Statement of Cash Flows</a:t>
                      </a:r>
                    </a:p>
                  </a:txBody>
                  <a:tcPr marL="4682" marR="4682" marT="468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737473"/>
                    </a:solidFill>
                  </a:tcPr>
                </a:tc>
                <a:tc rowSpan="2">
                  <a:txBody>
                    <a:bodyPr/>
                    <a:lstStyle/>
                    <a:p>
                      <a:pPr algn="l" fontAlgn="b"/>
                      <a:r>
                        <a:rPr lang="en-ZA" sz="1200" b="0" i="0" u="none" strike="noStrike">
                          <a:solidFill>
                            <a:srgbClr val="000000"/>
                          </a:solidFill>
                          <a:effectLst/>
                          <a:latin typeface="+mn-lt"/>
                        </a:rPr>
                        <a:t> </a:t>
                      </a:r>
                    </a:p>
                  </a:txBody>
                  <a:tcPr marL="4682" marR="4682" marT="4682" marB="0" anchor="b">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737473"/>
                    </a:solidFill>
                  </a:tcPr>
                </a:tc>
                <a:tc>
                  <a:txBody>
                    <a:bodyPr/>
                    <a:lstStyle/>
                    <a:p>
                      <a:pPr algn="ctr" rtl="0" fontAlgn="ctr"/>
                      <a:r>
                        <a:rPr lang="en-ZA" sz="1200" b="0" i="0" u="none" strike="noStrike">
                          <a:solidFill>
                            <a:srgbClr val="FFFEFD"/>
                          </a:solidFill>
                          <a:effectLst/>
                          <a:latin typeface="+mn-lt"/>
                        </a:rPr>
                        <a:t>2019</a:t>
                      </a:r>
                    </a:p>
                  </a:txBody>
                  <a:tcPr marL="4682" marR="4682" marT="468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a:noFill/>
                    </a:lnB>
                    <a:solidFill>
                      <a:srgbClr val="737473"/>
                    </a:solidFill>
                  </a:tcPr>
                </a:tc>
                <a:tc>
                  <a:txBody>
                    <a:bodyPr/>
                    <a:lstStyle/>
                    <a:p>
                      <a:pPr algn="ctr" rtl="0" fontAlgn="ctr"/>
                      <a:r>
                        <a:rPr lang="en-ZA" sz="1200" b="0" i="0" u="none" strike="noStrike">
                          <a:solidFill>
                            <a:srgbClr val="FFFEFD"/>
                          </a:solidFill>
                          <a:effectLst/>
                          <a:latin typeface="+mn-lt"/>
                        </a:rPr>
                        <a:t>2018</a:t>
                      </a:r>
                    </a:p>
                  </a:txBody>
                  <a:tcPr marL="4682" marR="4682" marT="468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a:noFill/>
                    </a:lnB>
                    <a:solidFill>
                      <a:srgbClr val="737473"/>
                    </a:solidFill>
                  </a:tcPr>
                </a:tc>
                <a:extLst>
                  <a:ext uri="{0D108BD9-81ED-4DB2-BD59-A6C34878D82A}">
                    <a16:rowId xmlns:a16="http://schemas.microsoft.com/office/drawing/2014/main" xmlns="" val="106582472"/>
                  </a:ext>
                </a:extLst>
              </a:tr>
              <a:tr h="160694">
                <a:tc vMerge="1">
                  <a:txBody>
                    <a:bodyPr/>
                    <a:lstStyle/>
                    <a:p>
                      <a:endParaRPr lang="en-ZA"/>
                    </a:p>
                  </a:txBody>
                  <a:tcPr/>
                </a:tc>
                <a:tc vMerge="1">
                  <a:txBody>
                    <a:bodyPr/>
                    <a:lstStyle/>
                    <a:p>
                      <a:endParaRPr lang="en-ZA"/>
                    </a:p>
                  </a:txBody>
                  <a:tcPr/>
                </a:tc>
                <a:tc>
                  <a:txBody>
                    <a:bodyPr/>
                    <a:lstStyle/>
                    <a:p>
                      <a:pPr algn="ctr" rtl="0" fontAlgn="ctr"/>
                      <a:r>
                        <a:rPr lang="en-ZA" sz="1200" b="0" i="0" u="none" strike="noStrike">
                          <a:solidFill>
                            <a:srgbClr val="FFFEFD"/>
                          </a:solidFill>
                          <a:effectLst/>
                          <a:latin typeface="+mn-lt"/>
                        </a:rPr>
                        <a:t> R’000</a:t>
                      </a:r>
                    </a:p>
                  </a:txBody>
                  <a:tcPr marL="4682" marR="4682" marT="468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w="12700" cap="flat" cmpd="sng" algn="ctr">
                      <a:solidFill>
                        <a:srgbClr val="181717"/>
                      </a:solidFill>
                      <a:prstDash val="solid"/>
                      <a:round/>
                      <a:headEnd type="none" w="med" len="med"/>
                      <a:tailEnd type="none" w="med" len="med"/>
                    </a:lnB>
                    <a:solidFill>
                      <a:srgbClr val="737473"/>
                    </a:solidFill>
                  </a:tcPr>
                </a:tc>
                <a:tc>
                  <a:txBody>
                    <a:bodyPr/>
                    <a:lstStyle/>
                    <a:p>
                      <a:pPr algn="ctr" rtl="0" fontAlgn="ctr"/>
                      <a:r>
                        <a:rPr lang="en-ZA" sz="1200" b="0" i="0" u="none" strike="noStrike">
                          <a:solidFill>
                            <a:srgbClr val="FFFEFD"/>
                          </a:solidFill>
                          <a:effectLst/>
                          <a:latin typeface="+mn-lt"/>
                        </a:rPr>
                        <a:t> R’000</a:t>
                      </a:r>
                    </a:p>
                  </a:txBody>
                  <a:tcPr marL="4682" marR="4682" marT="468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w="12700" cap="flat" cmpd="sng" algn="ctr">
                      <a:solidFill>
                        <a:srgbClr val="181717"/>
                      </a:solidFill>
                      <a:prstDash val="solid"/>
                      <a:round/>
                      <a:headEnd type="none" w="med" len="med"/>
                      <a:tailEnd type="none" w="med" len="med"/>
                    </a:lnB>
                    <a:solidFill>
                      <a:srgbClr val="737473"/>
                    </a:solidFill>
                  </a:tcPr>
                </a:tc>
                <a:extLst>
                  <a:ext uri="{0D108BD9-81ED-4DB2-BD59-A6C34878D82A}">
                    <a16:rowId xmlns:a16="http://schemas.microsoft.com/office/drawing/2014/main" xmlns="" val="2341804605"/>
                  </a:ext>
                </a:extLst>
              </a:tr>
              <a:tr h="230998">
                <a:tc gridSpan="2">
                  <a:txBody>
                    <a:bodyPr/>
                    <a:lstStyle/>
                    <a:p>
                      <a:pPr algn="l" fontAlgn="t"/>
                      <a:r>
                        <a:rPr lang="en-ZA" sz="1200" b="0" i="0" u="none" strike="noStrike">
                          <a:solidFill>
                            <a:srgbClr val="000000"/>
                          </a:solidFill>
                          <a:effectLst/>
                          <a:latin typeface="+mn-lt"/>
                        </a:rPr>
                        <a:t> </a:t>
                      </a:r>
                    </a:p>
                  </a:txBody>
                  <a:tcPr marL="4682" marR="4682" marT="4682" marB="0">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hMerge="1">
                  <a:txBody>
                    <a:bodyPr/>
                    <a:lstStyle/>
                    <a:p>
                      <a:endParaRPr lang="en-ZA"/>
                    </a:p>
                  </a:txBody>
                  <a:tcPr/>
                </a:tc>
                <a:tc>
                  <a:txBody>
                    <a:bodyPr/>
                    <a:lstStyle/>
                    <a:p>
                      <a:pPr algn="l" rtl="0" fontAlgn="ctr"/>
                      <a:r>
                        <a:rPr lang="en-ZA" sz="1200" b="0" i="0" u="none" strike="noStrike">
                          <a:solidFill>
                            <a:srgbClr val="181717"/>
                          </a:solidFill>
                          <a:effectLst/>
                          <a:latin typeface="+mn-lt"/>
                        </a:rPr>
                        <a:t> </a:t>
                      </a:r>
                    </a:p>
                  </a:txBody>
                  <a:tcPr marL="4682" marR="4682" marT="4682" marB="0" anchor="ctr">
                    <a:lnL>
                      <a:noFill/>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algn="l" rtl="0" fontAlgn="ctr"/>
                      <a:r>
                        <a:rPr lang="en-ZA" sz="1200" b="0" i="0" u="none" strike="noStrike">
                          <a:solidFill>
                            <a:srgbClr val="181717"/>
                          </a:solidFill>
                          <a:effectLst/>
                          <a:latin typeface="+mn-lt"/>
                        </a:rPr>
                        <a:t> </a:t>
                      </a:r>
                    </a:p>
                  </a:txBody>
                  <a:tcPr marL="4682" marR="4682" marT="4682" marB="0" anchor="ctr">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extLst>
                  <a:ext uri="{0D108BD9-81ED-4DB2-BD59-A6C34878D82A}">
                    <a16:rowId xmlns:a16="http://schemas.microsoft.com/office/drawing/2014/main" xmlns="" val="2197540147"/>
                  </a:ext>
                </a:extLst>
              </a:tr>
              <a:tr h="294271">
                <a:tc>
                  <a:txBody>
                    <a:bodyPr/>
                    <a:lstStyle/>
                    <a:p>
                      <a:pPr algn="l" rtl="0" fontAlgn="ctr"/>
                      <a:r>
                        <a:rPr lang="en-ZA" sz="1200" b="0" i="0" u="none" strike="noStrike" dirty="0">
                          <a:solidFill>
                            <a:srgbClr val="181717"/>
                          </a:solidFill>
                          <a:effectLst/>
                          <a:latin typeface="+mn-lt"/>
                        </a:rPr>
                        <a:t>Cash receipts from government</a:t>
                      </a:r>
                    </a:p>
                  </a:txBody>
                  <a:tcPr marL="4682" marR="4682" marT="468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a:noFill/>
                    </a:lnB>
                  </a:tcPr>
                </a:tc>
                <a:tc rowSpan="2">
                  <a:txBody>
                    <a:bodyPr/>
                    <a:lstStyle/>
                    <a:p>
                      <a:pPr algn="r" fontAlgn="t"/>
                      <a:r>
                        <a:rPr lang="en-ZA" sz="1200" b="0" i="0" u="none" strike="noStrike">
                          <a:solidFill>
                            <a:srgbClr val="000000"/>
                          </a:solidFill>
                          <a:effectLst/>
                          <a:latin typeface="+mn-lt"/>
                        </a:rPr>
                        <a:t> </a:t>
                      </a:r>
                    </a:p>
                  </a:txBody>
                  <a:tcPr marL="4682" marR="4682" marT="4682"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algn="r" rtl="0" fontAlgn="ctr"/>
                      <a:r>
                        <a:rPr lang="en-ZA" sz="1200" b="0" i="0" u="none" strike="noStrike">
                          <a:solidFill>
                            <a:srgbClr val="181717"/>
                          </a:solidFill>
                          <a:effectLst/>
                          <a:latin typeface="+mn-lt"/>
                        </a:rPr>
                        <a:t>                         80 074 </a:t>
                      </a:r>
                    </a:p>
                  </a:txBody>
                  <a:tcPr marL="4682" marR="4682" marT="468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a:noFill/>
                    </a:lnB>
                    <a:solidFill>
                      <a:srgbClr val="F59F2B"/>
                    </a:solidFill>
                  </a:tcPr>
                </a:tc>
                <a:tc>
                  <a:txBody>
                    <a:bodyPr/>
                    <a:lstStyle/>
                    <a:p>
                      <a:pPr algn="r" rtl="0" fontAlgn="ctr"/>
                      <a:r>
                        <a:rPr lang="en-ZA" sz="1200" b="0" i="0" u="none" strike="noStrike">
                          <a:solidFill>
                            <a:srgbClr val="181717"/>
                          </a:solidFill>
                          <a:effectLst/>
                          <a:latin typeface="+mn-lt"/>
                        </a:rPr>
                        <a:t>              75 684 </a:t>
                      </a:r>
                    </a:p>
                  </a:txBody>
                  <a:tcPr marL="4682" marR="4682" marT="468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a:noFill/>
                    </a:lnB>
                    <a:solidFill>
                      <a:srgbClr val="F59F2B"/>
                    </a:solidFill>
                  </a:tcPr>
                </a:tc>
                <a:extLst>
                  <a:ext uri="{0D108BD9-81ED-4DB2-BD59-A6C34878D82A}">
                    <a16:rowId xmlns:a16="http://schemas.microsoft.com/office/drawing/2014/main" xmlns="" val="278804735"/>
                  </a:ext>
                </a:extLst>
              </a:tr>
              <a:tr h="299236">
                <a:tc>
                  <a:txBody>
                    <a:bodyPr/>
                    <a:lstStyle/>
                    <a:p>
                      <a:pPr algn="l" rtl="0" fontAlgn="ctr"/>
                      <a:r>
                        <a:rPr lang="en-US" sz="1200" b="0" i="0" u="none" strike="noStrike">
                          <a:solidFill>
                            <a:srgbClr val="181717"/>
                          </a:solidFill>
                          <a:effectLst/>
                          <a:latin typeface="+mn-lt"/>
                        </a:rPr>
                        <a:t>Cash paid to suppliers and employees</a:t>
                      </a:r>
                    </a:p>
                  </a:txBody>
                  <a:tcPr marL="4682" marR="4682" marT="468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w="12700" cap="flat" cmpd="sng" algn="ctr">
                      <a:solidFill>
                        <a:srgbClr val="181717"/>
                      </a:solidFill>
                      <a:prstDash val="solid"/>
                      <a:round/>
                      <a:headEnd type="none" w="med" len="med"/>
                      <a:tailEnd type="none" w="med" len="med"/>
                    </a:lnB>
                  </a:tcPr>
                </a:tc>
                <a:tc vMerge="1">
                  <a:txBody>
                    <a:bodyPr/>
                    <a:lstStyle/>
                    <a:p>
                      <a:endParaRPr lang="en-ZA"/>
                    </a:p>
                  </a:txBody>
                  <a:tcPr/>
                </a:tc>
                <a:tc>
                  <a:txBody>
                    <a:bodyPr/>
                    <a:lstStyle/>
                    <a:p>
                      <a:pPr algn="r" rtl="0" fontAlgn="ctr"/>
                      <a:r>
                        <a:rPr lang="en-ZA" sz="1200" b="0" i="0" u="none" strike="noStrike">
                          <a:solidFill>
                            <a:srgbClr val="181717"/>
                          </a:solidFill>
                          <a:effectLst/>
                          <a:latin typeface="+mn-lt"/>
                        </a:rPr>
                        <a:t>-                        92 549 </a:t>
                      </a:r>
                    </a:p>
                  </a:txBody>
                  <a:tcPr marL="4682" marR="4682" marT="468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w="12700" cap="flat" cmpd="sng" algn="ctr">
                      <a:solidFill>
                        <a:srgbClr val="181717"/>
                      </a:solidFill>
                      <a:prstDash val="solid"/>
                      <a:round/>
                      <a:headEnd type="none" w="med" len="med"/>
                      <a:tailEnd type="none" w="med" len="med"/>
                    </a:lnB>
                    <a:solidFill>
                      <a:srgbClr val="F59F2B"/>
                    </a:solidFill>
                  </a:tcPr>
                </a:tc>
                <a:tc>
                  <a:txBody>
                    <a:bodyPr/>
                    <a:lstStyle/>
                    <a:p>
                      <a:pPr algn="r" rtl="0" fontAlgn="ctr"/>
                      <a:r>
                        <a:rPr lang="en-ZA" sz="1200" b="0" i="0" u="none" strike="noStrike">
                          <a:solidFill>
                            <a:srgbClr val="181717"/>
                          </a:solidFill>
                          <a:effectLst/>
                          <a:latin typeface="+mn-lt"/>
                        </a:rPr>
                        <a:t>-          152 104 </a:t>
                      </a:r>
                    </a:p>
                  </a:txBody>
                  <a:tcPr marL="4682" marR="4682" marT="468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w="12700" cap="flat" cmpd="sng" algn="ctr">
                      <a:solidFill>
                        <a:srgbClr val="181717"/>
                      </a:solidFill>
                      <a:prstDash val="solid"/>
                      <a:round/>
                      <a:headEnd type="none" w="med" len="med"/>
                      <a:tailEnd type="none" w="med" len="med"/>
                    </a:lnB>
                    <a:solidFill>
                      <a:srgbClr val="F59F2B"/>
                    </a:solidFill>
                  </a:tcPr>
                </a:tc>
                <a:extLst>
                  <a:ext uri="{0D108BD9-81ED-4DB2-BD59-A6C34878D82A}">
                    <a16:rowId xmlns:a16="http://schemas.microsoft.com/office/drawing/2014/main" xmlns="" val="358196004"/>
                  </a:ext>
                </a:extLst>
              </a:tr>
              <a:tr h="299236">
                <a:tc>
                  <a:txBody>
                    <a:bodyPr/>
                    <a:lstStyle/>
                    <a:p>
                      <a:pPr algn="l" rtl="0" fontAlgn="ctr"/>
                      <a:r>
                        <a:rPr lang="en-US" sz="1200" b="0" i="0" u="none" strike="noStrike">
                          <a:solidFill>
                            <a:srgbClr val="181717"/>
                          </a:solidFill>
                          <a:effectLst/>
                          <a:latin typeface="+mn-lt"/>
                        </a:rPr>
                        <a:t>Cash generated from operations (excl. interest)</a:t>
                      </a:r>
                    </a:p>
                  </a:txBody>
                  <a:tcPr marL="4682" marR="4682" marT="468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a:noFill/>
                    </a:lnB>
                  </a:tcPr>
                </a:tc>
                <a:tc>
                  <a:txBody>
                    <a:bodyPr/>
                    <a:lstStyle/>
                    <a:p>
                      <a:pPr algn="l" fontAlgn="t"/>
                      <a:r>
                        <a:rPr lang="en-ZA" sz="1200" b="0" i="0" u="none" strike="noStrike">
                          <a:solidFill>
                            <a:srgbClr val="000000"/>
                          </a:solidFill>
                          <a:effectLst/>
                          <a:latin typeface="+mn-lt"/>
                        </a:rPr>
                        <a:t> </a:t>
                      </a:r>
                    </a:p>
                  </a:txBody>
                  <a:tcPr marL="4682" marR="4682" marT="4682"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a:noFill/>
                    </a:lnB>
                    <a:solidFill>
                      <a:srgbClr val="F59F2B"/>
                    </a:solidFill>
                  </a:tcPr>
                </a:tc>
                <a:tc>
                  <a:txBody>
                    <a:bodyPr/>
                    <a:lstStyle/>
                    <a:p>
                      <a:pPr algn="r" rtl="0" fontAlgn="ctr"/>
                      <a:r>
                        <a:rPr lang="en-ZA" sz="1200" b="0" i="0" u="none" strike="noStrike">
                          <a:solidFill>
                            <a:srgbClr val="181717"/>
                          </a:solidFill>
                          <a:effectLst/>
                          <a:latin typeface="+mn-lt"/>
                        </a:rPr>
                        <a:t>-                        12 475 </a:t>
                      </a:r>
                    </a:p>
                  </a:txBody>
                  <a:tcPr marL="4682" marR="4682" marT="468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a:noFill/>
                    </a:lnB>
                    <a:solidFill>
                      <a:srgbClr val="F59F2B"/>
                    </a:solidFill>
                  </a:tcPr>
                </a:tc>
                <a:tc>
                  <a:txBody>
                    <a:bodyPr/>
                    <a:lstStyle/>
                    <a:p>
                      <a:pPr algn="r" rtl="0" fontAlgn="ctr"/>
                      <a:r>
                        <a:rPr lang="en-ZA" sz="1200" b="0" i="0" u="none" strike="noStrike">
                          <a:solidFill>
                            <a:srgbClr val="181717"/>
                          </a:solidFill>
                          <a:effectLst/>
                          <a:latin typeface="+mn-lt"/>
                        </a:rPr>
                        <a:t>-            76 420 </a:t>
                      </a:r>
                    </a:p>
                  </a:txBody>
                  <a:tcPr marL="4682" marR="4682" marT="468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a:noFill/>
                    </a:lnB>
                    <a:solidFill>
                      <a:srgbClr val="F59F2B"/>
                    </a:solidFill>
                  </a:tcPr>
                </a:tc>
                <a:extLst>
                  <a:ext uri="{0D108BD9-81ED-4DB2-BD59-A6C34878D82A}">
                    <a16:rowId xmlns:a16="http://schemas.microsoft.com/office/drawing/2014/main" xmlns="" val="538333373"/>
                  </a:ext>
                </a:extLst>
              </a:tr>
              <a:tr h="299236">
                <a:tc>
                  <a:txBody>
                    <a:bodyPr/>
                    <a:lstStyle/>
                    <a:p>
                      <a:pPr algn="l" rtl="0" fontAlgn="ctr"/>
                      <a:r>
                        <a:rPr lang="en-ZA" sz="1200" b="0" i="0" u="none" strike="noStrike">
                          <a:solidFill>
                            <a:srgbClr val="181717"/>
                          </a:solidFill>
                          <a:effectLst/>
                          <a:latin typeface="+mn-lt"/>
                        </a:rPr>
                        <a:t>Interest income</a:t>
                      </a:r>
                    </a:p>
                  </a:txBody>
                  <a:tcPr marL="4682" marR="4682" marT="468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tcPr>
                </a:tc>
                <a:tc>
                  <a:txBody>
                    <a:bodyPr/>
                    <a:lstStyle/>
                    <a:p>
                      <a:pPr algn="l" fontAlgn="t"/>
                      <a:r>
                        <a:rPr lang="en-ZA" sz="1200" b="0" i="0" u="none" strike="noStrike">
                          <a:solidFill>
                            <a:srgbClr val="000000"/>
                          </a:solidFill>
                          <a:effectLst/>
                          <a:latin typeface="+mn-lt"/>
                        </a:rPr>
                        <a:t> </a:t>
                      </a:r>
                    </a:p>
                  </a:txBody>
                  <a:tcPr marL="4682" marR="4682" marT="4682"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solidFill>
                      <a:srgbClr val="F59F2B"/>
                    </a:solidFill>
                  </a:tcPr>
                </a:tc>
                <a:tc>
                  <a:txBody>
                    <a:bodyPr/>
                    <a:lstStyle/>
                    <a:p>
                      <a:pPr algn="r" rtl="0" fontAlgn="ctr"/>
                      <a:r>
                        <a:rPr lang="en-ZA" sz="1200" b="0" i="0" u="none" strike="noStrike">
                          <a:solidFill>
                            <a:srgbClr val="181717"/>
                          </a:solidFill>
                          <a:effectLst/>
                          <a:latin typeface="+mn-lt"/>
                        </a:rPr>
                        <a:t>                            1 768 </a:t>
                      </a:r>
                    </a:p>
                  </a:txBody>
                  <a:tcPr marL="4682" marR="4682" marT="468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solidFill>
                      <a:srgbClr val="F59F2B"/>
                    </a:solidFill>
                  </a:tcPr>
                </a:tc>
                <a:tc>
                  <a:txBody>
                    <a:bodyPr/>
                    <a:lstStyle/>
                    <a:p>
                      <a:pPr algn="r" rtl="0" fontAlgn="ctr"/>
                      <a:r>
                        <a:rPr lang="en-ZA" sz="1200" b="0" i="0" u="none" strike="noStrike">
                          <a:solidFill>
                            <a:srgbClr val="181717"/>
                          </a:solidFill>
                          <a:effectLst/>
                          <a:latin typeface="+mn-lt"/>
                        </a:rPr>
                        <a:t>                4 399 </a:t>
                      </a:r>
                    </a:p>
                  </a:txBody>
                  <a:tcPr marL="4682" marR="4682" marT="468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solidFill>
                      <a:srgbClr val="F59F2B"/>
                    </a:solidFill>
                  </a:tcPr>
                </a:tc>
                <a:extLst>
                  <a:ext uri="{0D108BD9-81ED-4DB2-BD59-A6C34878D82A}">
                    <a16:rowId xmlns:a16="http://schemas.microsoft.com/office/drawing/2014/main" xmlns="" val="826444559"/>
                  </a:ext>
                </a:extLst>
              </a:tr>
              <a:tr h="299236">
                <a:tc>
                  <a:txBody>
                    <a:bodyPr/>
                    <a:lstStyle/>
                    <a:p>
                      <a:pPr algn="l" rtl="0" fontAlgn="ctr"/>
                      <a:r>
                        <a:rPr lang="en-ZA" sz="1200" b="0" i="0" u="none" strike="noStrike">
                          <a:solidFill>
                            <a:srgbClr val="181717"/>
                          </a:solidFill>
                          <a:effectLst/>
                          <a:latin typeface="+mn-lt"/>
                        </a:rPr>
                        <a:t>Finance costs</a:t>
                      </a:r>
                    </a:p>
                  </a:txBody>
                  <a:tcPr marL="4682" marR="4682" marT="468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tcPr>
                </a:tc>
                <a:tc>
                  <a:txBody>
                    <a:bodyPr/>
                    <a:lstStyle/>
                    <a:p>
                      <a:pPr algn="l" fontAlgn="t"/>
                      <a:r>
                        <a:rPr lang="en-ZA" sz="1200" b="0" i="0" u="none" strike="noStrike">
                          <a:solidFill>
                            <a:srgbClr val="000000"/>
                          </a:solidFill>
                          <a:effectLst/>
                          <a:latin typeface="+mn-lt"/>
                        </a:rPr>
                        <a:t> </a:t>
                      </a:r>
                    </a:p>
                  </a:txBody>
                  <a:tcPr marL="4682" marR="4682" marT="4682"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solidFill>
                      <a:srgbClr val="F59F2B"/>
                    </a:solidFill>
                  </a:tcPr>
                </a:tc>
                <a:tc>
                  <a:txBody>
                    <a:bodyPr/>
                    <a:lstStyle/>
                    <a:p>
                      <a:pPr algn="r" rtl="0" fontAlgn="ctr"/>
                      <a:r>
                        <a:rPr lang="en-ZA" sz="1200" b="0" i="0" u="none" strike="noStrike">
                          <a:solidFill>
                            <a:srgbClr val="181717"/>
                          </a:solidFill>
                          <a:effectLst/>
                          <a:latin typeface="+mn-lt"/>
                        </a:rPr>
                        <a:t>-                                18 </a:t>
                      </a:r>
                    </a:p>
                  </a:txBody>
                  <a:tcPr marL="4682" marR="4682" marT="468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solidFill>
                      <a:srgbClr val="F59F2B"/>
                    </a:solidFill>
                  </a:tcPr>
                </a:tc>
                <a:tc>
                  <a:txBody>
                    <a:bodyPr/>
                    <a:lstStyle/>
                    <a:p>
                      <a:pPr algn="r" rtl="0" fontAlgn="ctr"/>
                      <a:r>
                        <a:rPr lang="en-ZA" sz="1200" b="0" i="0" u="none" strike="noStrike">
                          <a:solidFill>
                            <a:srgbClr val="181717"/>
                          </a:solidFill>
                          <a:effectLst/>
                          <a:latin typeface="+mn-lt"/>
                        </a:rPr>
                        <a:t>                       -   </a:t>
                      </a:r>
                    </a:p>
                  </a:txBody>
                  <a:tcPr marL="4682" marR="4682" marT="468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solidFill>
                      <a:srgbClr val="F59F2B"/>
                    </a:solidFill>
                  </a:tcPr>
                </a:tc>
                <a:extLst>
                  <a:ext uri="{0D108BD9-81ED-4DB2-BD59-A6C34878D82A}">
                    <a16:rowId xmlns:a16="http://schemas.microsoft.com/office/drawing/2014/main" xmlns="" val="145493039"/>
                  </a:ext>
                </a:extLst>
              </a:tr>
              <a:tr h="299236">
                <a:tc>
                  <a:txBody>
                    <a:bodyPr/>
                    <a:lstStyle/>
                    <a:p>
                      <a:pPr algn="l" rtl="0" fontAlgn="ctr"/>
                      <a:r>
                        <a:rPr lang="en-ZA" sz="1200" b="0" i="0" u="none" strike="noStrike">
                          <a:solidFill>
                            <a:srgbClr val="181717"/>
                          </a:solidFill>
                          <a:effectLst/>
                          <a:latin typeface="+mn-lt"/>
                        </a:rPr>
                        <a:t>Other income</a:t>
                      </a:r>
                    </a:p>
                  </a:txBody>
                  <a:tcPr marL="4682" marR="4682" marT="468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w="12700" cap="flat" cmpd="sng" algn="ctr">
                      <a:solidFill>
                        <a:srgbClr val="181717"/>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mn-lt"/>
                        </a:rPr>
                        <a:t> </a:t>
                      </a:r>
                    </a:p>
                  </a:txBody>
                  <a:tcPr marL="4682" marR="4682" marT="4682"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w="12700" cap="flat" cmpd="sng" algn="ctr">
                      <a:solidFill>
                        <a:srgbClr val="181717"/>
                      </a:solidFill>
                      <a:prstDash val="solid"/>
                      <a:round/>
                      <a:headEnd type="none" w="med" len="med"/>
                      <a:tailEnd type="none" w="med" len="med"/>
                    </a:lnB>
                    <a:solidFill>
                      <a:srgbClr val="F59F2B"/>
                    </a:solidFill>
                  </a:tcPr>
                </a:tc>
                <a:tc>
                  <a:txBody>
                    <a:bodyPr/>
                    <a:lstStyle/>
                    <a:p>
                      <a:pPr algn="r" rtl="0" fontAlgn="ctr"/>
                      <a:r>
                        <a:rPr lang="en-ZA" sz="1200" b="0" i="0" u="none" strike="noStrike">
                          <a:solidFill>
                            <a:srgbClr val="181717"/>
                          </a:solidFill>
                          <a:effectLst/>
                          <a:latin typeface="+mn-lt"/>
                        </a:rPr>
                        <a:t>                               125 </a:t>
                      </a:r>
                    </a:p>
                  </a:txBody>
                  <a:tcPr marL="4682" marR="4682" marT="468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w="12700" cap="flat" cmpd="sng" algn="ctr">
                      <a:solidFill>
                        <a:srgbClr val="181717"/>
                      </a:solidFill>
                      <a:prstDash val="solid"/>
                      <a:round/>
                      <a:headEnd type="none" w="med" len="med"/>
                      <a:tailEnd type="none" w="med" len="med"/>
                    </a:lnB>
                    <a:solidFill>
                      <a:srgbClr val="F59F2B"/>
                    </a:solidFill>
                  </a:tcPr>
                </a:tc>
                <a:tc>
                  <a:txBody>
                    <a:bodyPr/>
                    <a:lstStyle/>
                    <a:p>
                      <a:pPr algn="r" rtl="0" fontAlgn="ctr"/>
                      <a:r>
                        <a:rPr lang="en-ZA" sz="1200" b="0" i="0" u="none" strike="noStrike">
                          <a:solidFill>
                            <a:srgbClr val="181717"/>
                          </a:solidFill>
                          <a:effectLst/>
                          <a:latin typeface="+mn-lt"/>
                        </a:rPr>
                        <a:t> - </a:t>
                      </a:r>
                    </a:p>
                  </a:txBody>
                  <a:tcPr marL="4682" marR="4682" marT="468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w="12700" cap="flat" cmpd="sng" algn="ctr">
                      <a:solidFill>
                        <a:srgbClr val="181717"/>
                      </a:solidFill>
                      <a:prstDash val="solid"/>
                      <a:round/>
                      <a:headEnd type="none" w="med" len="med"/>
                      <a:tailEnd type="none" w="med" len="med"/>
                    </a:lnB>
                    <a:solidFill>
                      <a:srgbClr val="F59F2B"/>
                    </a:solidFill>
                  </a:tcPr>
                </a:tc>
                <a:extLst>
                  <a:ext uri="{0D108BD9-81ED-4DB2-BD59-A6C34878D82A}">
                    <a16:rowId xmlns:a16="http://schemas.microsoft.com/office/drawing/2014/main" xmlns="" val="3127010658"/>
                  </a:ext>
                </a:extLst>
              </a:tr>
              <a:tr h="299236">
                <a:tc>
                  <a:txBody>
                    <a:bodyPr/>
                    <a:lstStyle/>
                    <a:p>
                      <a:pPr algn="l" rtl="0" fontAlgn="ctr"/>
                      <a:r>
                        <a:rPr lang="en-US" sz="1200" b="1" i="0" u="none" strike="noStrike">
                          <a:solidFill>
                            <a:srgbClr val="181717"/>
                          </a:solidFill>
                          <a:effectLst/>
                          <a:latin typeface="+mn-lt"/>
                        </a:rPr>
                        <a:t>Net cash from operating activities</a:t>
                      </a:r>
                    </a:p>
                  </a:txBody>
                  <a:tcPr marL="4682" marR="4682" marT="468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mn-lt"/>
                        </a:rPr>
                        <a:t> </a:t>
                      </a:r>
                    </a:p>
                  </a:txBody>
                  <a:tcPr marL="4682" marR="4682" marT="4682"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algn="r" rtl="0" fontAlgn="ctr"/>
                      <a:r>
                        <a:rPr lang="en-ZA" sz="1200" b="1" i="0" u="none" strike="noStrike">
                          <a:solidFill>
                            <a:srgbClr val="181717"/>
                          </a:solidFill>
                          <a:effectLst/>
                          <a:latin typeface="+mn-lt"/>
                        </a:rPr>
                        <a:t>-                        10 600 </a:t>
                      </a:r>
                    </a:p>
                  </a:txBody>
                  <a:tcPr marL="4682" marR="4682" marT="468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algn="r" rtl="0" fontAlgn="ctr"/>
                      <a:r>
                        <a:rPr lang="en-ZA" sz="1200" b="1" i="0" u="none" strike="noStrike">
                          <a:solidFill>
                            <a:srgbClr val="181717"/>
                          </a:solidFill>
                          <a:effectLst/>
                          <a:latin typeface="+mn-lt"/>
                        </a:rPr>
                        <a:t>-            72 021 </a:t>
                      </a:r>
                    </a:p>
                  </a:txBody>
                  <a:tcPr marL="4682" marR="4682" marT="468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extLst>
                  <a:ext uri="{0D108BD9-81ED-4DB2-BD59-A6C34878D82A}">
                    <a16:rowId xmlns:a16="http://schemas.microsoft.com/office/drawing/2014/main" xmlns="" val="4187346198"/>
                  </a:ext>
                </a:extLst>
              </a:tr>
              <a:tr h="155672">
                <a:tc>
                  <a:txBody>
                    <a:bodyPr/>
                    <a:lstStyle/>
                    <a:p>
                      <a:pPr algn="l" rtl="0" fontAlgn="ctr"/>
                      <a:r>
                        <a:rPr lang="en-US" sz="1200" b="1" i="0" u="none" strike="noStrike">
                          <a:solidFill>
                            <a:srgbClr val="181717"/>
                          </a:solidFill>
                          <a:effectLst/>
                          <a:latin typeface="+mn-lt"/>
                        </a:rPr>
                        <a:t>Cash flows from investing activities</a:t>
                      </a:r>
                    </a:p>
                  </a:txBody>
                  <a:tcPr marL="4682" marR="4682" marT="468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a:noFill/>
                    </a:lnB>
                  </a:tcPr>
                </a:tc>
                <a:tc rowSpan="4">
                  <a:txBody>
                    <a:bodyPr/>
                    <a:lstStyle/>
                    <a:p>
                      <a:pPr algn="r" fontAlgn="t"/>
                      <a:r>
                        <a:rPr lang="en-ZA" sz="1200" b="0" i="0" u="none" strike="noStrike">
                          <a:solidFill>
                            <a:srgbClr val="000000"/>
                          </a:solidFill>
                          <a:effectLst/>
                          <a:latin typeface="+mn-lt"/>
                        </a:rPr>
                        <a:t> </a:t>
                      </a:r>
                    </a:p>
                  </a:txBody>
                  <a:tcPr marL="4682" marR="4682" marT="4682"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algn="r" rtl="0" fontAlgn="ctr"/>
                      <a:r>
                        <a:rPr lang="en-ZA" sz="1200" b="0" i="0" u="none" strike="noStrike">
                          <a:solidFill>
                            <a:srgbClr val="181717"/>
                          </a:solidFill>
                          <a:effectLst/>
                          <a:latin typeface="+mn-lt"/>
                        </a:rPr>
                        <a:t> </a:t>
                      </a:r>
                    </a:p>
                  </a:txBody>
                  <a:tcPr marL="4682" marR="4682" marT="468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a:noFill/>
                    </a:lnB>
                    <a:solidFill>
                      <a:srgbClr val="F59F2B"/>
                    </a:solidFill>
                  </a:tcPr>
                </a:tc>
                <a:tc>
                  <a:txBody>
                    <a:bodyPr/>
                    <a:lstStyle/>
                    <a:p>
                      <a:pPr algn="r" rtl="0" fontAlgn="ctr"/>
                      <a:r>
                        <a:rPr lang="en-ZA" sz="1200" b="0" i="0" u="none" strike="noStrike">
                          <a:solidFill>
                            <a:srgbClr val="181717"/>
                          </a:solidFill>
                          <a:effectLst/>
                          <a:latin typeface="+mn-lt"/>
                        </a:rPr>
                        <a:t>                       -   </a:t>
                      </a:r>
                    </a:p>
                  </a:txBody>
                  <a:tcPr marL="4682" marR="4682" marT="468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a:noFill/>
                    </a:lnB>
                    <a:solidFill>
                      <a:srgbClr val="F59F2B"/>
                    </a:solidFill>
                  </a:tcPr>
                </a:tc>
                <a:extLst>
                  <a:ext uri="{0D108BD9-81ED-4DB2-BD59-A6C34878D82A}">
                    <a16:rowId xmlns:a16="http://schemas.microsoft.com/office/drawing/2014/main" xmlns="" val="3233790507"/>
                  </a:ext>
                </a:extLst>
              </a:tr>
              <a:tr h="155672">
                <a:tc>
                  <a:txBody>
                    <a:bodyPr/>
                    <a:lstStyle/>
                    <a:p>
                      <a:pPr algn="l" rtl="0" fontAlgn="ctr"/>
                      <a:r>
                        <a:rPr lang="en-US" sz="1200" b="0" i="0" u="none" strike="noStrike">
                          <a:solidFill>
                            <a:srgbClr val="181717"/>
                          </a:solidFill>
                          <a:effectLst/>
                          <a:latin typeface="+mn-lt"/>
                        </a:rPr>
                        <a:t>Acquisition of property, plant and equipment</a:t>
                      </a:r>
                    </a:p>
                  </a:txBody>
                  <a:tcPr marL="4682" marR="4682" marT="468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tcPr>
                </a:tc>
                <a:tc vMerge="1">
                  <a:txBody>
                    <a:bodyPr/>
                    <a:lstStyle/>
                    <a:p>
                      <a:endParaRPr lang="en-ZA"/>
                    </a:p>
                  </a:txBody>
                  <a:tcPr/>
                </a:tc>
                <a:tc>
                  <a:txBody>
                    <a:bodyPr/>
                    <a:lstStyle/>
                    <a:p>
                      <a:pPr algn="r" rtl="0" fontAlgn="ctr"/>
                      <a:r>
                        <a:rPr lang="en-ZA" sz="1200" b="0" i="0" u="none" strike="noStrike">
                          <a:solidFill>
                            <a:srgbClr val="181717"/>
                          </a:solidFill>
                          <a:effectLst/>
                          <a:latin typeface="+mn-lt"/>
                        </a:rPr>
                        <a:t>-313</a:t>
                      </a:r>
                    </a:p>
                  </a:txBody>
                  <a:tcPr marL="4682" marR="4682" marT="468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solidFill>
                      <a:srgbClr val="F59F2B"/>
                    </a:solidFill>
                  </a:tcPr>
                </a:tc>
                <a:tc>
                  <a:txBody>
                    <a:bodyPr/>
                    <a:lstStyle/>
                    <a:p>
                      <a:pPr algn="r" rtl="0" fontAlgn="ctr"/>
                      <a:r>
                        <a:rPr lang="en-ZA" sz="1200" b="0" i="0" u="none" strike="noStrike">
                          <a:solidFill>
                            <a:srgbClr val="181717"/>
                          </a:solidFill>
                          <a:effectLst/>
                          <a:latin typeface="+mn-lt"/>
                        </a:rPr>
                        <a:t>-                  284 </a:t>
                      </a:r>
                    </a:p>
                  </a:txBody>
                  <a:tcPr marL="4682" marR="4682" marT="468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solidFill>
                      <a:srgbClr val="F59F2B"/>
                    </a:solidFill>
                  </a:tcPr>
                </a:tc>
                <a:extLst>
                  <a:ext uri="{0D108BD9-81ED-4DB2-BD59-A6C34878D82A}">
                    <a16:rowId xmlns:a16="http://schemas.microsoft.com/office/drawing/2014/main" xmlns="" val="2834406866"/>
                  </a:ext>
                </a:extLst>
              </a:tr>
              <a:tr h="311345">
                <a:tc>
                  <a:txBody>
                    <a:bodyPr/>
                    <a:lstStyle/>
                    <a:p>
                      <a:pPr algn="l" rtl="0" fontAlgn="ctr"/>
                      <a:r>
                        <a:rPr lang="en-US" sz="1200" b="0" i="0" u="none" strike="noStrike">
                          <a:solidFill>
                            <a:srgbClr val="181717"/>
                          </a:solidFill>
                          <a:effectLst/>
                          <a:latin typeface="+mn-lt"/>
                        </a:rPr>
                        <a:t>Proceeds from disposal of property, plant and equipment</a:t>
                      </a:r>
                    </a:p>
                  </a:txBody>
                  <a:tcPr marL="4682" marR="4682" marT="468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tcPr>
                </a:tc>
                <a:tc vMerge="1">
                  <a:txBody>
                    <a:bodyPr/>
                    <a:lstStyle/>
                    <a:p>
                      <a:endParaRPr lang="en-ZA"/>
                    </a:p>
                  </a:txBody>
                  <a:tcPr/>
                </a:tc>
                <a:tc>
                  <a:txBody>
                    <a:bodyPr/>
                    <a:lstStyle/>
                    <a:p>
                      <a:pPr algn="r" rtl="0" fontAlgn="ctr"/>
                      <a:r>
                        <a:rPr lang="en-ZA" sz="1200" b="0" i="0" u="none" strike="noStrike">
                          <a:solidFill>
                            <a:srgbClr val="181717"/>
                          </a:solidFill>
                          <a:effectLst/>
                          <a:latin typeface="+mn-lt"/>
                        </a:rPr>
                        <a:t>-1</a:t>
                      </a:r>
                    </a:p>
                  </a:txBody>
                  <a:tcPr marL="4682" marR="4682" marT="468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solidFill>
                      <a:srgbClr val="F59F2B"/>
                    </a:solidFill>
                  </a:tcPr>
                </a:tc>
                <a:tc>
                  <a:txBody>
                    <a:bodyPr/>
                    <a:lstStyle/>
                    <a:p>
                      <a:pPr algn="r" rtl="0" fontAlgn="ctr"/>
                      <a:r>
                        <a:rPr lang="en-ZA" sz="1200" b="0" i="0" u="none" strike="noStrike">
                          <a:solidFill>
                            <a:srgbClr val="181717"/>
                          </a:solidFill>
                          <a:effectLst/>
                          <a:latin typeface="+mn-lt"/>
                        </a:rPr>
                        <a:t> - </a:t>
                      </a:r>
                    </a:p>
                  </a:txBody>
                  <a:tcPr marL="4682" marR="4682" marT="468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solidFill>
                      <a:srgbClr val="F59F2B"/>
                    </a:solidFill>
                  </a:tcPr>
                </a:tc>
                <a:extLst>
                  <a:ext uri="{0D108BD9-81ED-4DB2-BD59-A6C34878D82A}">
                    <a16:rowId xmlns:a16="http://schemas.microsoft.com/office/drawing/2014/main" xmlns="" val="409197367"/>
                  </a:ext>
                </a:extLst>
              </a:tr>
              <a:tr h="160694">
                <a:tc>
                  <a:txBody>
                    <a:bodyPr/>
                    <a:lstStyle/>
                    <a:p>
                      <a:pPr algn="l" rtl="0" fontAlgn="ctr"/>
                      <a:r>
                        <a:rPr lang="en-US" sz="1200" b="0" i="0" u="none" strike="noStrike">
                          <a:solidFill>
                            <a:srgbClr val="181717"/>
                          </a:solidFill>
                          <a:effectLst/>
                          <a:latin typeface="+mn-lt"/>
                        </a:rPr>
                        <a:t>Purchase of other intangible assets</a:t>
                      </a:r>
                    </a:p>
                  </a:txBody>
                  <a:tcPr marL="4682" marR="4682" marT="468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w="12700" cap="flat" cmpd="sng" algn="ctr">
                      <a:solidFill>
                        <a:srgbClr val="181717"/>
                      </a:solidFill>
                      <a:prstDash val="solid"/>
                      <a:round/>
                      <a:headEnd type="none" w="med" len="med"/>
                      <a:tailEnd type="none" w="med" len="med"/>
                    </a:lnB>
                  </a:tcPr>
                </a:tc>
                <a:tc vMerge="1">
                  <a:txBody>
                    <a:bodyPr/>
                    <a:lstStyle/>
                    <a:p>
                      <a:endParaRPr lang="en-ZA"/>
                    </a:p>
                  </a:txBody>
                  <a:tcPr/>
                </a:tc>
                <a:tc>
                  <a:txBody>
                    <a:bodyPr/>
                    <a:lstStyle/>
                    <a:p>
                      <a:pPr algn="r" fontAlgn="b"/>
                      <a:r>
                        <a:rPr lang="en-ZA" sz="1200" b="0" i="0" u="none" strike="noStrike">
                          <a:solidFill>
                            <a:srgbClr val="000000"/>
                          </a:solidFill>
                          <a:effectLst/>
                          <a:latin typeface="+mn-lt"/>
                        </a:rPr>
                        <a:t>-79</a:t>
                      </a:r>
                    </a:p>
                  </a:txBody>
                  <a:tcPr marL="4682" marR="4682" marT="4682" marB="0" anchor="b">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w="12700" cap="flat" cmpd="sng" algn="ctr">
                      <a:solidFill>
                        <a:srgbClr val="181717"/>
                      </a:solidFill>
                      <a:prstDash val="solid"/>
                      <a:round/>
                      <a:headEnd type="none" w="med" len="med"/>
                      <a:tailEnd type="none" w="med" len="med"/>
                    </a:lnB>
                    <a:solidFill>
                      <a:srgbClr val="F59F2B"/>
                    </a:solidFill>
                  </a:tcPr>
                </a:tc>
                <a:tc>
                  <a:txBody>
                    <a:bodyPr/>
                    <a:lstStyle/>
                    <a:p>
                      <a:pPr algn="r" fontAlgn="b"/>
                      <a:r>
                        <a:rPr lang="en-ZA" sz="1200" b="0" i="0" u="none" strike="noStrike">
                          <a:solidFill>
                            <a:srgbClr val="000000"/>
                          </a:solidFill>
                          <a:effectLst/>
                          <a:latin typeface="+mn-lt"/>
                        </a:rPr>
                        <a:t> </a:t>
                      </a:r>
                    </a:p>
                  </a:txBody>
                  <a:tcPr marL="4682" marR="4682" marT="4682" marB="0" anchor="b">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w="12700" cap="flat" cmpd="sng" algn="ctr">
                      <a:solidFill>
                        <a:srgbClr val="181717"/>
                      </a:solidFill>
                      <a:prstDash val="solid"/>
                      <a:round/>
                      <a:headEnd type="none" w="med" len="med"/>
                      <a:tailEnd type="none" w="med" len="med"/>
                    </a:lnB>
                    <a:solidFill>
                      <a:srgbClr val="F59F2B"/>
                    </a:solidFill>
                  </a:tcPr>
                </a:tc>
                <a:extLst>
                  <a:ext uri="{0D108BD9-81ED-4DB2-BD59-A6C34878D82A}">
                    <a16:rowId xmlns:a16="http://schemas.microsoft.com/office/drawing/2014/main" xmlns="" val="2819418663"/>
                  </a:ext>
                </a:extLst>
              </a:tr>
              <a:tr h="230998">
                <a:tc>
                  <a:txBody>
                    <a:bodyPr/>
                    <a:lstStyle/>
                    <a:p>
                      <a:pPr algn="l" rtl="0" fontAlgn="ctr"/>
                      <a:r>
                        <a:rPr lang="en-US" sz="1200" b="1" i="0" u="none" strike="noStrike">
                          <a:solidFill>
                            <a:srgbClr val="181717"/>
                          </a:solidFill>
                          <a:effectLst/>
                          <a:latin typeface="+mn-lt"/>
                        </a:rPr>
                        <a:t>Net cash from investing activities</a:t>
                      </a:r>
                    </a:p>
                  </a:txBody>
                  <a:tcPr marL="4682" marR="4682" marT="468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mn-lt"/>
                        </a:rPr>
                        <a:t> </a:t>
                      </a:r>
                    </a:p>
                  </a:txBody>
                  <a:tcPr marL="4682" marR="4682" marT="4682"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algn="r" rtl="0" fontAlgn="ctr"/>
                      <a:r>
                        <a:rPr lang="en-ZA" sz="1200" b="1" i="0" u="none" strike="noStrike">
                          <a:solidFill>
                            <a:srgbClr val="181717"/>
                          </a:solidFill>
                          <a:effectLst/>
                          <a:latin typeface="+mn-lt"/>
                        </a:rPr>
                        <a:t>-393</a:t>
                      </a:r>
                    </a:p>
                  </a:txBody>
                  <a:tcPr marL="4682" marR="4682" marT="468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algn="r" rtl="0" fontAlgn="ctr"/>
                      <a:r>
                        <a:rPr lang="en-ZA" sz="1200" b="1" i="0" u="none" strike="noStrike">
                          <a:solidFill>
                            <a:srgbClr val="181717"/>
                          </a:solidFill>
                          <a:effectLst/>
                          <a:latin typeface="+mn-lt"/>
                        </a:rPr>
                        <a:t>-                  284 </a:t>
                      </a:r>
                    </a:p>
                  </a:txBody>
                  <a:tcPr marL="4682" marR="4682" marT="468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extLst>
                  <a:ext uri="{0D108BD9-81ED-4DB2-BD59-A6C34878D82A}">
                    <a16:rowId xmlns:a16="http://schemas.microsoft.com/office/drawing/2014/main" xmlns="" val="3784094936"/>
                  </a:ext>
                </a:extLst>
              </a:tr>
              <a:tr h="316366">
                <a:tc>
                  <a:txBody>
                    <a:bodyPr/>
                    <a:lstStyle/>
                    <a:p>
                      <a:pPr algn="just" rtl="0" fontAlgn="ctr"/>
                      <a:r>
                        <a:rPr lang="en-US" sz="1200" b="1" i="0" u="none" strike="noStrike">
                          <a:solidFill>
                            <a:srgbClr val="181717"/>
                          </a:solidFill>
                          <a:effectLst/>
                          <a:latin typeface="+mn-lt"/>
                        </a:rPr>
                        <a:t>Cash flow from financing activities Finance lease payments</a:t>
                      </a:r>
                    </a:p>
                  </a:txBody>
                  <a:tcPr marL="4682" marR="4682" marT="468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mn-lt"/>
                        </a:rPr>
                        <a:t> </a:t>
                      </a:r>
                    </a:p>
                  </a:txBody>
                  <a:tcPr marL="4682" marR="4682" marT="4682"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algn="r" rtl="0" fontAlgn="ctr"/>
                      <a:r>
                        <a:rPr lang="en-ZA" sz="1200" b="0" i="0" u="none" strike="noStrike">
                          <a:solidFill>
                            <a:srgbClr val="181717"/>
                          </a:solidFill>
                          <a:effectLst/>
                          <a:latin typeface="+mn-lt"/>
                        </a:rPr>
                        <a:t>-141</a:t>
                      </a:r>
                    </a:p>
                  </a:txBody>
                  <a:tcPr marL="4682" marR="4682" marT="468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algn="r" rtl="0" fontAlgn="ctr"/>
                      <a:r>
                        <a:rPr lang="en-ZA" sz="1200" b="0" i="0" u="none" strike="noStrike">
                          <a:solidFill>
                            <a:srgbClr val="181717"/>
                          </a:solidFill>
                          <a:effectLst/>
                          <a:latin typeface="+mn-lt"/>
                        </a:rPr>
                        <a:t>-                    23 </a:t>
                      </a:r>
                    </a:p>
                  </a:txBody>
                  <a:tcPr marL="4682" marR="4682" marT="468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extLst>
                  <a:ext uri="{0D108BD9-81ED-4DB2-BD59-A6C34878D82A}">
                    <a16:rowId xmlns:a16="http://schemas.microsoft.com/office/drawing/2014/main" xmlns="" val="23021035"/>
                  </a:ext>
                </a:extLst>
              </a:tr>
              <a:tr h="230998">
                <a:tc>
                  <a:txBody>
                    <a:bodyPr/>
                    <a:lstStyle/>
                    <a:p>
                      <a:pPr algn="l" rtl="0" fontAlgn="ctr"/>
                      <a:r>
                        <a:rPr lang="en-US" sz="1200" b="1" i="0" u="none" strike="noStrike">
                          <a:solidFill>
                            <a:srgbClr val="181717"/>
                          </a:solidFill>
                          <a:effectLst/>
                          <a:latin typeface="+mn-lt"/>
                        </a:rPr>
                        <a:t>Net cash from financing activities</a:t>
                      </a:r>
                    </a:p>
                  </a:txBody>
                  <a:tcPr marL="4682" marR="4682" marT="468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mn-lt"/>
                        </a:rPr>
                        <a:t> </a:t>
                      </a:r>
                    </a:p>
                  </a:txBody>
                  <a:tcPr marL="4682" marR="4682" marT="4682"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algn="r" rtl="0" fontAlgn="ctr"/>
                      <a:r>
                        <a:rPr lang="en-ZA" sz="1200" b="1" i="0" u="none" strike="noStrike">
                          <a:solidFill>
                            <a:srgbClr val="181717"/>
                          </a:solidFill>
                          <a:effectLst/>
                          <a:latin typeface="+mn-lt"/>
                        </a:rPr>
                        <a:t>-141</a:t>
                      </a:r>
                    </a:p>
                  </a:txBody>
                  <a:tcPr marL="4682" marR="4682" marT="468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algn="r" rtl="0" fontAlgn="ctr"/>
                      <a:r>
                        <a:rPr lang="en-ZA" sz="1200" b="1" i="0" u="none" strike="noStrike">
                          <a:solidFill>
                            <a:srgbClr val="181717"/>
                          </a:solidFill>
                          <a:effectLst/>
                          <a:latin typeface="+mn-lt"/>
                        </a:rPr>
                        <a:t>-                    23 </a:t>
                      </a:r>
                    </a:p>
                  </a:txBody>
                  <a:tcPr marL="4682" marR="4682" marT="468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extLst>
                  <a:ext uri="{0D108BD9-81ED-4DB2-BD59-A6C34878D82A}">
                    <a16:rowId xmlns:a16="http://schemas.microsoft.com/office/drawing/2014/main" xmlns="" val="1700945547"/>
                  </a:ext>
                </a:extLst>
              </a:tr>
              <a:tr h="155672">
                <a:tc>
                  <a:txBody>
                    <a:bodyPr/>
                    <a:lstStyle/>
                    <a:p>
                      <a:pPr algn="l" rtl="0" fontAlgn="ctr"/>
                      <a:r>
                        <a:rPr lang="en-US" sz="1200" b="1" i="0" u="none" strike="noStrike">
                          <a:solidFill>
                            <a:srgbClr val="181717"/>
                          </a:solidFill>
                          <a:effectLst/>
                          <a:latin typeface="+mn-lt"/>
                        </a:rPr>
                        <a:t>Total cash movement for the year</a:t>
                      </a:r>
                    </a:p>
                  </a:txBody>
                  <a:tcPr marL="4682" marR="4682" marT="468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a:noFill/>
                    </a:lnB>
                  </a:tcPr>
                </a:tc>
                <a:tc rowSpan="2">
                  <a:txBody>
                    <a:bodyPr/>
                    <a:lstStyle/>
                    <a:p>
                      <a:pPr algn="r" fontAlgn="t"/>
                      <a:r>
                        <a:rPr lang="en-ZA" sz="1200" b="0" i="0" u="none" strike="noStrike">
                          <a:solidFill>
                            <a:srgbClr val="000000"/>
                          </a:solidFill>
                          <a:effectLst/>
                          <a:latin typeface="+mn-lt"/>
                        </a:rPr>
                        <a:t> </a:t>
                      </a:r>
                    </a:p>
                  </a:txBody>
                  <a:tcPr marL="4682" marR="4682" marT="4682"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algn="r" rtl="0" fontAlgn="ctr"/>
                      <a:r>
                        <a:rPr lang="en-ZA" sz="1200" b="1" i="0" u="none" strike="noStrike">
                          <a:solidFill>
                            <a:srgbClr val="181717"/>
                          </a:solidFill>
                          <a:effectLst/>
                          <a:latin typeface="+mn-lt"/>
                        </a:rPr>
                        <a:t>-11 134</a:t>
                      </a:r>
                    </a:p>
                  </a:txBody>
                  <a:tcPr marL="4682" marR="70232" marT="468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a:noFill/>
                    </a:lnB>
                    <a:solidFill>
                      <a:srgbClr val="F59F2B"/>
                    </a:solidFill>
                  </a:tcPr>
                </a:tc>
                <a:tc>
                  <a:txBody>
                    <a:bodyPr/>
                    <a:lstStyle/>
                    <a:p>
                      <a:pPr algn="r" rtl="0" fontAlgn="ctr"/>
                      <a:r>
                        <a:rPr lang="en-ZA" sz="1200" b="1" i="0" u="none" strike="noStrike">
                          <a:solidFill>
                            <a:srgbClr val="181717"/>
                          </a:solidFill>
                          <a:effectLst/>
                          <a:latin typeface="+mn-lt"/>
                        </a:rPr>
                        <a:t>-            72 328 </a:t>
                      </a:r>
                    </a:p>
                  </a:txBody>
                  <a:tcPr marL="4682" marR="4682" marT="468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a:noFill/>
                    </a:lnB>
                    <a:solidFill>
                      <a:srgbClr val="F59F2B"/>
                    </a:solidFill>
                  </a:tcPr>
                </a:tc>
                <a:extLst>
                  <a:ext uri="{0D108BD9-81ED-4DB2-BD59-A6C34878D82A}">
                    <a16:rowId xmlns:a16="http://schemas.microsoft.com/office/drawing/2014/main" xmlns="" val="4252134453"/>
                  </a:ext>
                </a:extLst>
              </a:tr>
              <a:tr h="316366">
                <a:tc>
                  <a:txBody>
                    <a:bodyPr/>
                    <a:lstStyle/>
                    <a:p>
                      <a:pPr algn="l" rtl="0" fontAlgn="ctr"/>
                      <a:r>
                        <a:rPr lang="en-US" sz="1200" b="0" i="0" u="none" strike="noStrike">
                          <a:solidFill>
                            <a:srgbClr val="181717"/>
                          </a:solidFill>
                          <a:effectLst/>
                          <a:latin typeface="+mn-lt"/>
                        </a:rPr>
                        <a:t>Cash and cash equivalents at the beginning of the year</a:t>
                      </a:r>
                    </a:p>
                  </a:txBody>
                  <a:tcPr marL="4682" marR="4682" marT="468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w="12700" cap="flat" cmpd="sng" algn="ctr">
                      <a:solidFill>
                        <a:srgbClr val="181717"/>
                      </a:solidFill>
                      <a:prstDash val="solid"/>
                      <a:round/>
                      <a:headEnd type="none" w="med" len="med"/>
                      <a:tailEnd type="none" w="med" len="med"/>
                    </a:lnB>
                  </a:tcPr>
                </a:tc>
                <a:tc vMerge="1">
                  <a:txBody>
                    <a:bodyPr/>
                    <a:lstStyle/>
                    <a:p>
                      <a:endParaRPr lang="en-ZA"/>
                    </a:p>
                  </a:txBody>
                  <a:tcPr/>
                </a:tc>
                <a:tc>
                  <a:txBody>
                    <a:bodyPr/>
                    <a:lstStyle/>
                    <a:p>
                      <a:pPr algn="r" rtl="0" fontAlgn="ctr"/>
                      <a:r>
                        <a:rPr lang="en-ZA" sz="1200" b="0" i="0" u="none" strike="noStrike">
                          <a:solidFill>
                            <a:srgbClr val="181717"/>
                          </a:solidFill>
                          <a:effectLst/>
                          <a:latin typeface="+mn-lt"/>
                        </a:rPr>
                        <a:t>                      32 215 </a:t>
                      </a:r>
                    </a:p>
                  </a:txBody>
                  <a:tcPr marL="4682" marR="70232" marT="468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w="12700" cap="flat" cmpd="sng" algn="ctr">
                      <a:solidFill>
                        <a:srgbClr val="181717"/>
                      </a:solidFill>
                      <a:prstDash val="solid"/>
                      <a:round/>
                      <a:headEnd type="none" w="med" len="med"/>
                      <a:tailEnd type="none" w="med" len="med"/>
                    </a:lnB>
                    <a:solidFill>
                      <a:srgbClr val="F59F2B"/>
                    </a:solidFill>
                  </a:tcPr>
                </a:tc>
                <a:tc>
                  <a:txBody>
                    <a:bodyPr/>
                    <a:lstStyle/>
                    <a:p>
                      <a:pPr algn="r" rtl="0" fontAlgn="ctr"/>
                      <a:r>
                        <a:rPr lang="en-ZA" sz="1200" b="0" i="0" u="none" strike="noStrike">
                          <a:solidFill>
                            <a:srgbClr val="181717"/>
                          </a:solidFill>
                          <a:effectLst/>
                          <a:latin typeface="+mn-lt"/>
                        </a:rPr>
                        <a:t>           104 543 </a:t>
                      </a:r>
                    </a:p>
                  </a:txBody>
                  <a:tcPr marL="4682" marR="4682" marT="468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w="12700" cap="flat" cmpd="sng" algn="ctr">
                      <a:solidFill>
                        <a:srgbClr val="181717"/>
                      </a:solidFill>
                      <a:prstDash val="solid"/>
                      <a:round/>
                      <a:headEnd type="none" w="med" len="med"/>
                      <a:tailEnd type="none" w="med" len="med"/>
                    </a:lnB>
                    <a:solidFill>
                      <a:srgbClr val="F59F2B"/>
                    </a:solidFill>
                  </a:tcPr>
                </a:tc>
                <a:extLst>
                  <a:ext uri="{0D108BD9-81ED-4DB2-BD59-A6C34878D82A}">
                    <a16:rowId xmlns:a16="http://schemas.microsoft.com/office/drawing/2014/main" xmlns="" val="2475619581"/>
                  </a:ext>
                </a:extLst>
              </a:tr>
              <a:tr h="316366">
                <a:tc>
                  <a:txBody>
                    <a:bodyPr/>
                    <a:lstStyle/>
                    <a:p>
                      <a:pPr algn="l" rtl="0" fontAlgn="ctr"/>
                      <a:r>
                        <a:rPr lang="en-US" sz="1200" b="1" i="0" u="none" strike="noStrike">
                          <a:solidFill>
                            <a:srgbClr val="181717"/>
                          </a:solidFill>
                          <a:effectLst/>
                          <a:latin typeface="+mn-lt"/>
                        </a:rPr>
                        <a:t>Cash and cash equivalents at the end of the year</a:t>
                      </a:r>
                    </a:p>
                  </a:txBody>
                  <a:tcPr marL="4682" marR="4682" marT="468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mn-lt"/>
                        </a:rPr>
                        <a:t> </a:t>
                      </a:r>
                    </a:p>
                  </a:txBody>
                  <a:tcPr marL="4682" marR="4682" marT="4682"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algn="r" rtl="0" fontAlgn="ctr"/>
                      <a:r>
                        <a:rPr lang="en-ZA" sz="1200" b="1" i="0" u="none" strike="noStrike">
                          <a:solidFill>
                            <a:srgbClr val="181717"/>
                          </a:solidFill>
                          <a:effectLst/>
                          <a:latin typeface="+mn-lt"/>
                        </a:rPr>
                        <a:t>21 081</a:t>
                      </a:r>
                    </a:p>
                  </a:txBody>
                  <a:tcPr marL="4682" marR="4682" marT="468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algn="r" rtl="0" fontAlgn="ctr"/>
                      <a:r>
                        <a:rPr lang="en-ZA" sz="1200" b="1" i="0" u="none" strike="noStrike" dirty="0">
                          <a:solidFill>
                            <a:srgbClr val="181717"/>
                          </a:solidFill>
                          <a:effectLst/>
                          <a:latin typeface="+mn-lt"/>
                        </a:rPr>
                        <a:t>              32 215 </a:t>
                      </a:r>
                    </a:p>
                  </a:txBody>
                  <a:tcPr marL="4682" marR="4682" marT="4682"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extLst>
                  <a:ext uri="{0D108BD9-81ED-4DB2-BD59-A6C34878D82A}">
                    <a16:rowId xmlns:a16="http://schemas.microsoft.com/office/drawing/2014/main" xmlns="" val="2812361498"/>
                  </a:ext>
                </a:extLst>
              </a:tr>
            </a:tbl>
          </a:graphicData>
        </a:graphic>
      </p:graphicFrame>
    </p:spTree>
    <p:extLst>
      <p:ext uri="{BB962C8B-B14F-4D97-AF65-F5344CB8AC3E}">
        <p14:creationId xmlns:p14="http://schemas.microsoft.com/office/powerpoint/2010/main" xmlns="" val="108376143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a:xfrm>
            <a:off x="827584" y="1"/>
            <a:ext cx="7859216" cy="620687"/>
          </a:xfrm>
        </p:spPr>
        <p:txBody>
          <a:bodyPr>
            <a:normAutofit/>
          </a:bodyPr>
          <a:lstStyle/>
          <a:p>
            <a:r>
              <a:rPr lang="en-ZA" sz="2200" b="1" i="1" dirty="0">
                <a:solidFill>
                  <a:schemeClr val="bg1"/>
                </a:solidFill>
                <a:latin typeface="+mn-lt"/>
              </a:rPr>
              <a:t>Audited USAASA Annual Financial Statements 2018/19</a:t>
            </a:r>
          </a:p>
        </p:txBody>
      </p:sp>
      <p:sp>
        <p:nvSpPr>
          <p:cNvPr id="2" name="Slide Number Placeholder 1"/>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0505EF-40C9-4D99-849C-95606BC4B535}" type="slidenum">
              <a:rPr kumimoji="0" lang="en-US" sz="20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20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4" name="Content Placeholder 3"/>
          <p:cNvGraphicFramePr>
            <a:graphicFrameLocks noGrp="1"/>
          </p:cNvGraphicFramePr>
          <p:nvPr>
            <p:ph idx="1"/>
            <p:extLst/>
          </p:nvPr>
        </p:nvGraphicFramePr>
        <p:xfrm>
          <a:off x="0" y="620689"/>
          <a:ext cx="9252518" cy="9505097"/>
        </p:xfrm>
        <a:graphic>
          <a:graphicData uri="http://schemas.openxmlformats.org/drawingml/2006/table">
            <a:tbl>
              <a:tblPr firstRow="1" firstCol="1" bandRow="1"/>
              <a:tblGrid>
                <a:gridCol w="2555776">
                  <a:extLst>
                    <a:ext uri="{9D8B030D-6E8A-4147-A177-3AD203B41FA5}">
                      <a16:colId xmlns:a16="http://schemas.microsoft.com/office/drawing/2014/main" xmlns="" val="2807697159"/>
                    </a:ext>
                  </a:extLst>
                </a:gridCol>
                <a:gridCol w="936104">
                  <a:extLst>
                    <a:ext uri="{9D8B030D-6E8A-4147-A177-3AD203B41FA5}">
                      <a16:colId xmlns:a16="http://schemas.microsoft.com/office/drawing/2014/main" xmlns="" val="1844210869"/>
                    </a:ext>
                  </a:extLst>
                </a:gridCol>
                <a:gridCol w="792088">
                  <a:extLst>
                    <a:ext uri="{9D8B030D-6E8A-4147-A177-3AD203B41FA5}">
                      <a16:colId xmlns:a16="http://schemas.microsoft.com/office/drawing/2014/main" xmlns="" val="1851204831"/>
                    </a:ext>
                  </a:extLst>
                </a:gridCol>
                <a:gridCol w="792088">
                  <a:extLst>
                    <a:ext uri="{9D8B030D-6E8A-4147-A177-3AD203B41FA5}">
                      <a16:colId xmlns:a16="http://schemas.microsoft.com/office/drawing/2014/main" xmlns="" val="3986384638"/>
                    </a:ext>
                  </a:extLst>
                </a:gridCol>
                <a:gridCol w="1080120">
                  <a:extLst>
                    <a:ext uri="{9D8B030D-6E8A-4147-A177-3AD203B41FA5}">
                      <a16:colId xmlns:a16="http://schemas.microsoft.com/office/drawing/2014/main" xmlns="" val="554046423"/>
                    </a:ext>
                  </a:extLst>
                </a:gridCol>
                <a:gridCol w="936104">
                  <a:extLst>
                    <a:ext uri="{9D8B030D-6E8A-4147-A177-3AD203B41FA5}">
                      <a16:colId xmlns:a16="http://schemas.microsoft.com/office/drawing/2014/main" xmlns="" val="605863840"/>
                    </a:ext>
                  </a:extLst>
                </a:gridCol>
                <a:gridCol w="2050164">
                  <a:extLst>
                    <a:ext uri="{9D8B030D-6E8A-4147-A177-3AD203B41FA5}">
                      <a16:colId xmlns:a16="http://schemas.microsoft.com/office/drawing/2014/main" xmlns="" val="1135284818"/>
                    </a:ext>
                  </a:extLst>
                </a:gridCol>
                <a:gridCol w="110074">
                  <a:extLst>
                    <a:ext uri="{9D8B030D-6E8A-4147-A177-3AD203B41FA5}">
                      <a16:colId xmlns:a16="http://schemas.microsoft.com/office/drawing/2014/main" xmlns="" val="1568082118"/>
                    </a:ext>
                  </a:extLst>
                </a:gridCol>
              </a:tblGrid>
              <a:tr h="184597">
                <a:tc gridSpan="7">
                  <a:txBody>
                    <a:bodyPr/>
                    <a:lstStyle/>
                    <a:p>
                      <a:pPr marL="101600" marR="24765" indent="-6350" algn="ctr">
                        <a:lnSpc>
                          <a:spcPct val="107000"/>
                        </a:lnSpc>
                        <a:spcAft>
                          <a:spcPts val="0"/>
                        </a:spcAft>
                      </a:pPr>
                      <a:endPar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32095" marR="15646" marT="0" marB="0" anchor="ctr">
                    <a:lnL>
                      <a:noFill/>
                    </a:lnL>
                    <a:lnR>
                      <a:noFill/>
                    </a:lnR>
                    <a:lnT>
                      <a:noFill/>
                    </a:lnT>
                    <a:lnB>
                      <a:noFill/>
                    </a:lnB>
                    <a:solidFill>
                      <a:schemeClr val="accent2"/>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rowSpan="7">
                  <a:txBody>
                    <a:bodyPr/>
                    <a:lstStyle/>
                    <a:p>
                      <a:pPr marL="85090" marR="24765" indent="-6350" algn="l">
                        <a:lnSpc>
                          <a:spcPct val="107000"/>
                        </a:lnSpc>
                        <a:spcAft>
                          <a:spcPts val="800"/>
                        </a:spcAft>
                      </a:pPr>
                      <a:r>
                        <a:rPr lang="en-ZA" sz="6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a:t>
                      </a:r>
                    </a:p>
                  </a:txBody>
                  <a:tcPr marL="32095" marR="15646" marT="0" marB="0">
                    <a:lnL>
                      <a:noFill/>
                    </a:lnL>
                    <a:lnR>
                      <a:noFill/>
                    </a:lnR>
                    <a:lnT>
                      <a:noFill/>
                    </a:lnT>
                    <a:lnB>
                      <a:noFill/>
                    </a:lnB>
                  </a:tcPr>
                </a:tc>
                <a:extLst>
                  <a:ext uri="{0D108BD9-81ED-4DB2-BD59-A6C34878D82A}">
                    <a16:rowId xmlns:a16="http://schemas.microsoft.com/office/drawing/2014/main" xmlns="" val="3272736697"/>
                  </a:ext>
                </a:extLst>
              </a:tr>
              <a:tr h="1027217">
                <a:tc>
                  <a:txBody>
                    <a:bodyPr/>
                    <a:lstStyle/>
                    <a:p>
                      <a:pPr marL="85090" marR="24765" indent="-6350" algn="l">
                        <a:lnSpc>
                          <a:spcPct val="107000"/>
                        </a:lnSpc>
                        <a:spcAft>
                          <a:spcPts val="0"/>
                        </a:spcAft>
                      </a:pPr>
                      <a:r>
                        <a:rPr lang="en-ZA" sz="1200" b="1" dirty="0">
                          <a:solidFill>
                            <a:srgbClr val="FFFEFD"/>
                          </a:solidFill>
                          <a:effectLst/>
                          <a:latin typeface="Calibri" panose="020F0502020204030204" pitchFamily="34" charset="0"/>
                          <a:ea typeface="Calibri" panose="020F0502020204030204" pitchFamily="34" charset="0"/>
                          <a:cs typeface="Times New Roman" panose="02020603050405020304" pitchFamily="18" charset="0"/>
                        </a:rPr>
                        <a:t>Statement of Comparison of Budget and Actual Amounts</a:t>
                      </a:r>
                      <a:endPar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32095" marR="15646" marT="0"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w="12700" cap="flat" cmpd="sng" algn="ctr">
                      <a:solidFill>
                        <a:srgbClr val="181717"/>
                      </a:solidFill>
                      <a:prstDash val="solid"/>
                      <a:round/>
                      <a:headEnd type="none" w="med" len="med"/>
                      <a:tailEnd type="none" w="med" len="med"/>
                    </a:lnB>
                    <a:solidFill>
                      <a:srgbClr val="737473"/>
                    </a:solidFill>
                  </a:tcPr>
                </a:tc>
                <a:tc>
                  <a:txBody>
                    <a:bodyPr/>
                    <a:lstStyle/>
                    <a:p>
                      <a:pPr marL="40640" marR="24765" indent="-6350" algn="l">
                        <a:lnSpc>
                          <a:spcPct val="107000"/>
                        </a:lnSpc>
                        <a:spcAft>
                          <a:spcPts val="0"/>
                        </a:spcAft>
                      </a:pPr>
                      <a:r>
                        <a:rPr lang="en-ZA" sz="1200">
                          <a:solidFill>
                            <a:srgbClr val="FFFEFD"/>
                          </a:solidFill>
                          <a:effectLst/>
                          <a:latin typeface="Calibri" panose="020F0502020204030204" pitchFamily="34" charset="0"/>
                          <a:ea typeface="Calibri" panose="020F0502020204030204" pitchFamily="34" charset="0"/>
                          <a:cs typeface="Times New Roman" panose="02020603050405020304" pitchFamily="18" charset="0"/>
                        </a:rPr>
                        <a:t>Approved </a:t>
                      </a:r>
                      <a:endParaRPr lang="en-ZA" sz="120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85090" marR="25400" indent="-6350" algn="ctr">
                        <a:lnSpc>
                          <a:spcPct val="107000"/>
                        </a:lnSpc>
                        <a:spcAft>
                          <a:spcPts val="0"/>
                        </a:spcAft>
                      </a:pPr>
                      <a:r>
                        <a:rPr lang="en-ZA" sz="1200">
                          <a:solidFill>
                            <a:srgbClr val="FFFEFD"/>
                          </a:solidFill>
                          <a:effectLst/>
                          <a:latin typeface="Calibri" panose="020F0502020204030204" pitchFamily="34" charset="0"/>
                          <a:ea typeface="Calibri" panose="020F0502020204030204" pitchFamily="34" charset="0"/>
                          <a:cs typeface="Times New Roman" panose="02020603050405020304" pitchFamily="18" charset="0"/>
                        </a:rPr>
                        <a:t>Budget</a:t>
                      </a:r>
                      <a:endParaRPr lang="en-ZA" sz="120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85090" marR="25400" indent="-6350" algn="ctr">
                        <a:lnSpc>
                          <a:spcPct val="107000"/>
                        </a:lnSpc>
                        <a:spcAft>
                          <a:spcPts val="0"/>
                        </a:spcAft>
                      </a:pPr>
                      <a:r>
                        <a:rPr lang="en-ZA" sz="1200">
                          <a:solidFill>
                            <a:srgbClr val="FFFEFD"/>
                          </a:solidFill>
                          <a:effectLst/>
                          <a:latin typeface="Calibri" panose="020F0502020204030204" pitchFamily="34" charset="0"/>
                          <a:ea typeface="Calibri" panose="020F0502020204030204" pitchFamily="34" charset="0"/>
                          <a:cs typeface="Times New Roman" panose="02020603050405020304" pitchFamily="18" charset="0"/>
                        </a:rPr>
                        <a:t>R’000</a:t>
                      </a:r>
                      <a:endParaRPr lang="en-ZA" sz="120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32095" marR="15646" marT="0"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w="12700" cap="flat" cmpd="sng" algn="ctr">
                      <a:solidFill>
                        <a:srgbClr val="181717"/>
                      </a:solidFill>
                      <a:prstDash val="solid"/>
                      <a:round/>
                      <a:headEnd type="none" w="med" len="med"/>
                      <a:tailEnd type="none" w="med" len="med"/>
                    </a:lnB>
                    <a:solidFill>
                      <a:srgbClr val="737473"/>
                    </a:solidFill>
                  </a:tcPr>
                </a:tc>
                <a:tc>
                  <a:txBody>
                    <a:bodyPr/>
                    <a:lstStyle/>
                    <a:p>
                      <a:pPr marL="85090" marR="24765" indent="-6350" algn="ctr">
                        <a:lnSpc>
                          <a:spcPct val="98000"/>
                        </a:lnSpc>
                        <a:spcAft>
                          <a:spcPts val="0"/>
                        </a:spcAft>
                      </a:pPr>
                      <a:r>
                        <a:rPr lang="en-ZA" sz="1200" dirty="0">
                          <a:solidFill>
                            <a:srgbClr val="FFFEFD"/>
                          </a:solidFill>
                          <a:effectLst/>
                          <a:latin typeface="Calibri" panose="020F0502020204030204" pitchFamily="34" charset="0"/>
                          <a:ea typeface="Calibri" panose="020F0502020204030204" pitchFamily="34" charset="0"/>
                          <a:cs typeface="Times New Roman" panose="02020603050405020304" pitchFamily="18" charset="0"/>
                        </a:rPr>
                        <a:t>Adjustments</a:t>
                      </a:r>
                      <a:endPar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85090" marR="25400" indent="-6350" algn="ctr">
                        <a:lnSpc>
                          <a:spcPct val="107000"/>
                        </a:lnSpc>
                        <a:spcAft>
                          <a:spcPts val="0"/>
                        </a:spcAft>
                      </a:pPr>
                      <a:r>
                        <a:rPr lang="en-ZA" sz="1200" dirty="0">
                          <a:solidFill>
                            <a:srgbClr val="FFFEFD"/>
                          </a:solidFill>
                          <a:effectLst/>
                          <a:latin typeface="Calibri" panose="020F0502020204030204" pitchFamily="34" charset="0"/>
                          <a:ea typeface="Calibri" panose="020F0502020204030204" pitchFamily="34" charset="0"/>
                          <a:cs typeface="Times New Roman" panose="02020603050405020304" pitchFamily="18" charset="0"/>
                        </a:rPr>
                        <a:t>R’000</a:t>
                      </a:r>
                      <a:endPar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32095" marR="15646" marT="0"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w="12700" cap="flat" cmpd="sng" algn="ctr">
                      <a:solidFill>
                        <a:srgbClr val="181717"/>
                      </a:solidFill>
                      <a:prstDash val="solid"/>
                      <a:round/>
                      <a:headEnd type="none" w="med" len="med"/>
                      <a:tailEnd type="none" w="med" len="med"/>
                    </a:lnB>
                    <a:solidFill>
                      <a:srgbClr val="737473"/>
                    </a:solidFill>
                  </a:tcPr>
                </a:tc>
                <a:tc>
                  <a:txBody>
                    <a:bodyPr/>
                    <a:lstStyle/>
                    <a:p>
                      <a:pPr marL="85090" marR="24765" indent="-6350" algn="ctr">
                        <a:lnSpc>
                          <a:spcPct val="98000"/>
                        </a:lnSpc>
                        <a:spcAft>
                          <a:spcPts val="0"/>
                        </a:spcAft>
                      </a:pPr>
                      <a:r>
                        <a:rPr lang="en-ZA" sz="1200" dirty="0">
                          <a:solidFill>
                            <a:srgbClr val="FFFEFD"/>
                          </a:solidFill>
                          <a:effectLst/>
                          <a:latin typeface="Calibri" panose="020F0502020204030204" pitchFamily="34" charset="0"/>
                          <a:ea typeface="Calibri" panose="020F0502020204030204" pitchFamily="34" charset="0"/>
                          <a:cs typeface="Times New Roman" panose="02020603050405020304" pitchFamily="18" charset="0"/>
                        </a:rPr>
                        <a:t>Final budget</a:t>
                      </a:r>
                      <a:endPar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85090" marR="25400" indent="-6350" algn="ctr">
                        <a:lnSpc>
                          <a:spcPct val="107000"/>
                        </a:lnSpc>
                        <a:spcAft>
                          <a:spcPts val="0"/>
                        </a:spcAft>
                      </a:pPr>
                      <a:r>
                        <a:rPr lang="en-ZA" sz="1200" dirty="0">
                          <a:solidFill>
                            <a:srgbClr val="FFFEFD"/>
                          </a:solidFill>
                          <a:effectLst/>
                          <a:latin typeface="Calibri" panose="020F0502020204030204" pitchFamily="34" charset="0"/>
                          <a:ea typeface="Calibri" panose="020F0502020204030204" pitchFamily="34" charset="0"/>
                          <a:cs typeface="Times New Roman" panose="02020603050405020304" pitchFamily="18" charset="0"/>
                        </a:rPr>
                        <a:t>R’000</a:t>
                      </a:r>
                      <a:endPar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32095" marR="15646" marT="0"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w="12700" cap="flat" cmpd="sng" algn="ctr">
                      <a:solidFill>
                        <a:srgbClr val="181717"/>
                      </a:solidFill>
                      <a:prstDash val="solid"/>
                      <a:round/>
                      <a:headEnd type="none" w="med" len="med"/>
                      <a:tailEnd type="none" w="med" len="med"/>
                    </a:lnB>
                    <a:solidFill>
                      <a:srgbClr val="737473"/>
                    </a:solidFill>
                  </a:tcPr>
                </a:tc>
                <a:tc>
                  <a:txBody>
                    <a:bodyPr/>
                    <a:lstStyle/>
                    <a:p>
                      <a:pPr marL="85090" marR="24765" indent="-6350" algn="ctr">
                        <a:lnSpc>
                          <a:spcPct val="98000"/>
                        </a:lnSpc>
                        <a:spcAft>
                          <a:spcPts val="0"/>
                        </a:spcAft>
                      </a:pPr>
                      <a:r>
                        <a:rPr lang="en-ZA" sz="1200" dirty="0">
                          <a:solidFill>
                            <a:srgbClr val="FFFEFD"/>
                          </a:solidFill>
                          <a:effectLst/>
                          <a:latin typeface="Calibri" panose="020F0502020204030204" pitchFamily="34" charset="0"/>
                          <a:ea typeface="Calibri" panose="020F0502020204030204" pitchFamily="34" charset="0"/>
                          <a:cs typeface="Times New Roman" panose="02020603050405020304" pitchFamily="18" charset="0"/>
                        </a:rPr>
                        <a:t>Actual amounts </a:t>
                      </a:r>
                      <a:endPar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85090" marR="24765" indent="-6350" algn="ctr">
                        <a:lnSpc>
                          <a:spcPct val="98000"/>
                        </a:lnSpc>
                        <a:spcAft>
                          <a:spcPts val="0"/>
                        </a:spcAft>
                      </a:pPr>
                      <a:r>
                        <a:rPr lang="en-ZA" sz="1200" dirty="0">
                          <a:solidFill>
                            <a:srgbClr val="FFFEFD"/>
                          </a:solidFill>
                          <a:effectLst/>
                          <a:latin typeface="Calibri" panose="020F0502020204030204" pitchFamily="34" charset="0"/>
                          <a:ea typeface="Calibri" panose="020F0502020204030204" pitchFamily="34" charset="0"/>
                          <a:cs typeface="Times New Roman" panose="02020603050405020304" pitchFamily="18" charset="0"/>
                        </a:rPr>
                        <a:t>on comparable basis</a:t>
                      </a:r>
                      <a:endPar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85090" marR="25400" indent="-6350" algn="ctr">
                        <a:lnSpc>
                          <a:spcPct val="107000"/>
                        </a:lnSpc>
                        <a:spcAft>
                          <a:spcPts val="0"/>
                        </a:spcAft>
                      </a:pPr>
                      <a:r>
                        <a:rPr lang="en-ZA" sz="1200" dirty="0">
                          <a:solidFill>
                            <a:srgbClr val="FFFEFD"/>
                          </a:solidFill>
                          <a:effectLst/>
                          <a:latin typeface="Calibri" panose="020F0502020204030204" pitchFamily="34" charset="0"/>
                          <a:ea typeface="Calibri" panose="020F0502020204030204" pitchFamily="34" charset="0"/>
                          <a:cs typeface="Times New Roman" panose="02020603050405020304" pitchFamily="18" charset="0"/>
                        </a:rPr>
                        <a:t>R’000</a:t>
                      </a:r>
                      <a:endPar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32095" marR="15646"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w="12700" cap="flat" cmpd="sng" algn="ctr">
                      <a:solidFill>
                        <a:srgbClr val="181717"/>
                      </a:solidFill>
                      <a:prstDash val="solid"/>
                      <a:round/>
                      <a:headEnd type="none" w="med" len="med"/>
                      <a:tailEnd type="none" w="med" len="med"/>
                    </a:lnB>
                    <a:solidFill>
                      <a:srgbClr val="737473"/>
                    </a:solidFill>
                  </a:tcPr>
                </a:tc>
                <a:tc>
                  <a:txBody>
                    <a:bodyPr/>
                    <a:lstStyle/>
                    <a:p>
                      <a:pPr marL="85090" marR="24765" indent="635" algn="ctr">
                        <a:lnSpc>
                          <a:spcPct val="98000"/>
                        </a:lnSpc>
                        <a:spcAft>
                          <a:spcPts val="0"/>
                        </a:spcAft>
                      </a:pPr>
                      <a:r>
                        <a:rPr lang="en-ZA" sz="1200" dirty="0">
                          <a:solidFill>
                            <a:srgbClr val="FFFEFD"/>
                          </a:solidFill>
                          <a:effectLst/>
                          <a:latin typeface="Calibri" panose="020F0502020204030204" pitchFamily="34" charset="0"/>
                          <a:ea typeface="Calibri" panose="020F0502020204030204" pitchFamily="34" charset="0"/>
                          <a:cs typeface="Times New Roman" panose="02020603050405020304" pitchFamily="18" charset="0"/>
                        </a:rPr>
                        <a:t>Difference between final budget </a:t>
                      </a:r>
                      <a:endPar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29845" marR="24765" indent="-6350" algn="l">
                        <a:lnSpc>
                          <a:spcPct val="107000"/>
                        </a:lnSpc>
                        <a:spcAft>
                          <a:spcPts val="0"/>
                        </a:spcAft>
                      </a:pPr>
                      <a:r>
                        <a:rPr lang="en-ZA" sz="1200" dirty="0">
                          <a:solidFill>
                            <a:srgbClr val="FFFEFD"/>
                          </a:solidFill>
                          <a:effectLst/>
                          <a:latin typeface="Calibri" panose="020F0502020204030204" pitchFamily="34" charset="0"/>
                          <a:ea typeface="Calibri" panose="020F0502020204030204" pitchFamily="34" charset="0"/>
                          <a:cs typeface="Times New Roman" panose="02020603050405020304" pitchFamily="18" charset="0"/>
                        </a:rPr>
                        <a:t>and actual</a:t>
                      </a:r>
                      <a:endPar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85090" marR="25400" indent="-6350" algn="ctr">
                        <a:lnSpc>
                          <a:spcPct val="107000"/>
                        </a:lnSpc>
                        <a:spcAft>
                          <a:spcPts val="0"/>
                        </a:spcAft>
                      </a:pPr>
                      <a:r>
                        <a:rPr lang="en-ZA" sz="1200" dirty="0">
                          <a:solidFill>
                            <a:srgbClr val="FFFEFD"/>
                          </a:solidFill>
                          <a:effectLst/>
                          <a:latin typeface="Calibri" panose="020F0502020204030204" pitchFamily="34" charset="0"/>
                          <a:ea typeface="Calibri" panose="020F0502020204030204" pitchFamily="34" charset="0"/>
                          <a:cs typeface="Times New Roman" panose="02020603050405020304" pitchFamily="18" charset="0"/>
                        </a:rPr>
                        <a:t>R’000</a:t>
                      </a:r>
                      <a:endPar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32095" marR="15646"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w="12700" cap="flat" cmpd="sng" algn="ctr">
                      <a:solidFill>
                        <a:srgbClr val="181717"/>
                      </a:solidFill>
                      <a:prstDash val="solid"/>
                      <a:round/>
                      <a:headEnd type="none" w="med" len="med"/>
                      <a:tailEnd type="none" w="med" len="med"/>
                    </a:lnB>
                    <a:solidFill>
                      <a:srgbClr val="737473"/>
                    </a:solidFill>
                  </a:tcPr>
                </a:tc>
                <a:tc>
                  <a:txBody>
                    <a:bodyPr/>
                    <a:lstStyle/>
                    <a:p>
                      <a:pPr marL="85090" marR="25400" indent="-6350" algn="ctr">
                        <a:lnSpc>
                          <a:spcPct val="107000"/>
                        </a:lnSpc>
                        <a:spcAft>
                          <a:spcPts val="0"/>
                        </a:spcAft>
                      </a:pPr>
                      <a:r>
                        <a:rPr lang="en-ZA" sz="1200" dirty="0">
                          <a:solidFill>
                            <a:srgbClr val="FFFEFD"/>
                          </a:solidFill>
                          <a:effectLst/>
                          <a:latin typeface="Calibri" panose="020F0502020204030204" pitchFamily="34" charset="0"/>
                          <a:ea typeface="Calibri" panose="020F0502020204030204" pitchFamily="34" charset="0"/>
                          <a:cs typeface="Times New Roman" panose="02020603050405020304" pitchFamily="18" charset="0"/>
                        </a:rPr>
                        <a:t>Reference</a:t>
                      </a:r>
                      <a:endPar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32095" marR="15646" marT="0"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w="12700" cap="flat" cmpd="sng" algn="ctr">
                      <a:solidFill>
                        <a:srgbClr val="181717"/>
                      </a:solidFill>
                      <a:prstDash val="solid"/>
                      <a:round/>
                      <a:headEnd type="none" w="med" len="med"/>
                      <a:tailEnd type="none" w="med" len="med"/>
                    </a:lnB>
                    <a:solidFill>
                      <a:srgbClr val="737473"/>
                    </a:solidFill>
                  </a:tcPr>
                </a:tc>
                <a:tc vMerge="1">
                  <a:txBody>
                    <a:bodyPr/>
                    <a:lstStyle/>
                    <a:p>
                      <a:endParaRPr lang="en-ZA"/>
                    </a:p>
                  </a:txBody>
                  <a:tcPr/>
                </a:tc>
                <a:extLst>
                  <a:ext uri="{0D108BD9-81ED-4DB2-BD59-A6C34878D82A}">
                    <a16:rowId xmlns:a16="http://schemas.microsoft.com/office/drawing/2014/main" xmlns="" val="3984213459"/>
                  </a:ext>
                </a:extLst>
              </a:tr>
              <a:tr h="1123124">
                <a:tc>
                  <a:txBody>
                    <a:bodyPr/>
                    <a:lstStyle/>
                    <a:p>
                      <a:pPr marL="85090" marR="225425" indent="-6350" algn="l">
                        <a:lnSpc>
                          <a:spcPct val="98000"/>
                        </a:lnSpc>
                        <a:spcAft>
                          <a:spcPts val="2160"/>
                        </a:spcAft>
                      </a:pPr>
                      <a:r>
                        <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Statement of financial </a:t>
                      </a:r>
                      <a:r>
                        <a:rPr lang="en-ZA" sz="1100" b="1" dirty="0" err="1">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Perfomance</a:t>
                      </a:r>
                      <a:r>
                        <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a:t>
                      </a:r>
                    </a:p>
                    <a:p>
                      <a:pPr marL="85090" marR="225425" indent="-6350" algn="l">
                        <a:lnSpc>
                          <a:spcPct val="98000"/>
                        </a:lnSpc>
                        <a:spcAft>
                          <a:spcPts val="2160"/>
                        </a:spcAft>
                      </a:pPr>
                      <a:r>
                        <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Revenue</a:t>
                      </a:r>
                      <a:endParaRPr lang="en-ZA" sz="1100" b="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85090" marR="225425" indent="-6350" algn="l">
                        <a:lnSpc>
                          <a:spcPct val="98000"/>
                        </a:lnSpc>
                        <a:spcAft>
                          <a:spcPts val="2160"/>
                        </a:spcAft>
                      </a:pPr>
                      <a:r>
                        <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Revenue from exchange transactions</a:t>
                      </a:r>
                      <a:endParaRPr lang="en-ZA" sz="1100" b="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85090" marR="225425" indent="-6350" algn="l">
                        <a:lnSpc>
                          <a:spcPct val="98000"/>
                        </a:lnSpc>
                        <a:spcAft>
                          <a:spcPts val="216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Recoveries</a:t>
                      </a:r>
                    </a:p>
                    <a:p>
                      <a:pPr marL="85090" marR="24765" indent="-6350" algn="l">
                        <a:lnSpc>
                          <a:spcPct val="107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Interest received – investment</a:t>
                      </a:r>
                    </a:p>
                  </a:txBody>
                  <a:tcPr marL="32095" marR="15646" marT="0" marB="0" anchor="b">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FFEFD"/>
                    </a:solidFill>
                  </a:tcPr>
                </a:tc>
                <a:tc>
                  <a:txBody>
                    <a:bodyPr/>
                    <a:lstStyle/>
                    <a:p>
                      <a:pPr marL="85090" marR="25400" indent="-6350" algn="r">
                        <a:lnSpc>
                          <a:spcPct val="107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a:t>
                      </a:r>
                    </a:p>
                    <a:p>
                      <a:pPr marL="85090" marR="2540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85090" marR="2540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85090" marR="25400" indent="-6350" algn="r">
                        <a:lnSpc>
                          <a:spcPct val="107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a:t>
                      </a:r>
                    </a:p>
                  </a:txBody>
                  <a:tcPr marL="32095" marR="15646" marT="0" marB="0" anchor="b">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marL="85090" marR="25400" indent="-6350" algn="r">
                        <a:lnSpc>
                          <a:spcPct val="107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a:t>
                      </a:r>
                    </a:p>
                    <a:p>
                      <a:pPr marL="85090" marR="2540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85090" marR="2540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85090" marR="25400" indent="-6350" algn="r">
                        <a:lnSpc>
                          <a:spcPct val="107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a:t>
                      </a:r>
                    </a:p>
                  </a:txBody>
                  <a:tcPr marL="32095" marR="15646" marT="0" marB="0" anchor="b">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marL="85090" marR="25400" indent="-6350" algn="r">
                        <a:lnSpc>
                          <a:spcPct val="107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a:t>
                      </a:r>
                    </a:p>
                    <a:p>
                      <a:pPr marL="85090" marR="2540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85090" marR="2540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85090" marR="25400" indent="-6350" algn="r">
                        <a:lnSpc>
                          <a:spcPct val="107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a:t>
                      </a:r>
                    </a:p>
                  </a:txBody>
                  <a:tcPr marL="32095" marR="15646" marT="0" marB="0" anchor="b">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marL="85090" marR="2540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85090" marR="2540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85090" marR="25400" indent="-6350" algn="r">
                        <a:lnSpc>
                          <a:spcPct val="107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125</a:t>
                      </a:r>
                    </a:p>
                    <a:p>
                      <a:pPr marL="85090" marR="2540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85090" marR="2540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85090" marR="25400" indent="-6350" algn="r">
                        <a:lnSpc>
                          <a:spcPct val="107000"/>
                        </a:lnSpc>
                        <a:spcAft>
                          <a:spcPts val="0"/>
                        </a:spcAft>
                      </a:pPr>
                      <a:r>
                        <a:rPr lang="en-ZA" sz="1100" dirty="0">
                          <a:solidFill>
                            <a:srgbClr val="000000"/>
                          </a:solidFill>
                          <a:effectLst/>
                          <a:latin typeface="Times New Roman" panose="02020603050405020304" pitchFamily="18" charset="0"/>
                          <a:ea typeface="Times New Roman" panose="02020603050405020304" pitchFamily="18" charset="0"/>
                        </a:rPr>
                        <a:t>1 707</a:t>
                      </a: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32095" marR="15646" marT="0" marB="0" anchor="b">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marL="85090" marR="2540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85090" marR="2540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85090" marR="25400" indent="-6350" algn="r">
                        <a:lnSpc>
                          <a:spcPct val="107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125</a:t>
                      </a:r>
                    </a:p>
                    <a:p>
                      <a:pPr marL="85090" marR="2540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85090" marR="2540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85090" marR="25400" indent="-6350" algn="r">
                        <a:lnSpc>
                          <a:spcPct val="107000"/>
                        </a:lnSpc>
                        <a:spcAft>
                          <a:spcPts val="0"/>
                        </a:spcAft>
                      </a:pPr>
                      <a:r>
                        <a:rPr lang="en-ZA" sz="1100" dirty="0">
                          <a:solidFill>
                            <a:srgbClr val="000000"/>
                          </a:solidFill>
                          <a:effectLst/>
                          <a:latin typeface="Times New Roman" panose="02020603050405020304" pitchFamily="18" charset="0"/>
                          <a:ea typeface="Times New Roman" panose="02020603050405020304" pitchFamily="18" charset="0"/>
                        </a:rPr>
                        <a:t>1 707</a:t>
                      </a: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32095" marR="15646" marT="0" marB="0" anchor="b">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marL="85090" marR="24765" indent="-6350" algn="l">
                        <a:lnSpc>
                          <a:spcPct val="107000"/>
                        </a:lnSpc>
                        <a:spcAft>
                          <a:spcPts val="80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85090" marR="24765" indent="-6350" algn="l">
                        <a:lnSpc>
                          <a:spcPct val="107000"/>
                        </a:lnSpc>
                        <a:spcAft>
                          <a:spcPts val="80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85090" marR="24765" indent="-6350" algn="l">
                        <a:lnSpc>
                          <a:spcPct val="107000"/>
                        </a:lnSpc>
                        <a:spcAft>
                          <a:spcPts val="80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85090" marR="24765" indent="-6350" algn="l">
                        <a:lnSpc>
                          <a:spcPct val="107000"/>
                        </a:lnSpc>
                        <a:spcAft>
                          <a:spcPts val="80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85090" marR="24765" indent="-6350" algn="l">
                        <a:lnSpc>
                          <a:spcPct val="107000"/>
                        </a:lnSpc>
                        <a:spcAft>
                          <a:spcPts val="800"/>
                        </a:spcAft>
                      </a:pPr>
                      <a:r>
                        <a:rPr lang="en-ZA" sz="1100" dirty="0">
                          <a:solidFill>
                            <a:srgbClr val="000000"/>
                          </a:solidFill>
                          <a:effectLst/>
                          <a:latin typeface="+mn-lt"/>
                          <a:ea typeface="Times New Roman" panose="02020603050405020304" pitchFamily="18" charset="0"/>
                        </a:rPr>
                        <a:t>Recoveries from former employee(s)</a:t>
                      </a:r>
                    </a:p>
                    <a:p>
                      <a:pPr marL="85090" marR="24765" indent="-6350" algn="l">
                        <a:lnSpc>
                          <a:spcPct val="107000"/>
                        </a:lnSpc>
                        <a:spcAft>
                          <a:spcPts val="80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Interest earned from short-term call account</a:t>
                      </a:r>
                    </a:p>
                  </a:txBody>
                  <a:tcPr marL="32095" marR="15646"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vMerge="1">
                  <a:txBody>
                    <a:bodyPr/>
                    <a:lstStyle/>
                    <a:p>
                      <a:endParaRPr lang="en-ZA"/>
                    </a:p>
                  </a:txBody>
                  <a:tcPr/>
                </a:tc>
                <a:extLst>
                  <a:ext uri="{0D108BD9-81ED-4DB2-BD59-A6C34878D82A}">
                    <a16:rowId xmlns:a16="http://schemas.microsoft.com/office/drawing/2014/main" xmlns="" val="661981438"/>
                  </a:ext>
                </a:extLst>
              </a:tr>
              <a:tr h="182831">
                <a:tc>
                  <a:txBody>
                    <a:bodyPr/>
                    <a:lstStyle/>
                    <a:p>
                      <a:pPr marL="635" marR="24765" indent="-6350" algn="l">
                        <a:lnSpc>
                          <a:spcPct val="107000"/>
                        </a:lnSpc>
                        <a:spcAft>
                          <a:spcPts val="0"/>
                        </a:spcAft>
                      </a:pPr>
                      <a:r>
                        <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Total revenue from exchange transactions</a:t>
                      </a: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32095" marR="15646"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marL="85090" marR="25400" indent="-6350" algn="r">
                        <a:lnSpc>
                          <a:spcPct val="107000"/>
                        </a:lnSpc>
                        <a:spcAft>
                          <a:spcPts val="0"/>
                        </a:spcAft>
                      </a:pPr>
                      <a:r>
                        <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a:t>
                      </a:r>
                    </a:p>
                  </a:txBody>
                  <a:tcPr marL="32095" marR="15646"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marL="85090" marR="25400" indent="-6350" algn="r">
                        <a:lnSpc>
                          <a:spcPct val="107000"/>
                        </a:lnSpc>
                        <a:spcAft>
                          <a:spcPts val="0"/>
                        </a:spcAft>
                      </a:pPr>
                      <a:r>
                        <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a:t>
                      </a:r>
                    </a:p>
                  </a:txBody>
                  <a:tcPr marL="32095" marR="15646"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marL="85090" marR="25400" indent="-6350" algn="r">
                        <a:lnSpc>
                          <a:spcPct val="107000"/>
                        </a:lnSpc>
                        <a:spcAft>
                          <a:spcPts val="0"/>
                        </a:spcAft>
                      </a:pPr>
                      <a:r>
                        <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a:t>
                      </a:r>
                    </a:p>
                  </a:txBody>
                  <a:tcPr marL="32095" marR="15646"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marL="85090" marR="25400" indent="-6350" algn="r">
                        <a:lnSpc>
                          <a:spcPct val="107000"/>
                        </a:lnSpc>
                        <a:spcAft>
                          <a:spcPts val="0"/>
                        </a:spcAft>
                      </a:pPr>
                      <a:r>
                        <a:rPr lang="en-ZA" sz="1100" b="1" dirty="0">
                          <a:solidFill>
                            <a:srgbClr val="000000"/>
                          </a:solidFill>
                          <a:effectLst/>
                          <a:latin typeface="Times New Roman" panose="02020603050405020304" pitchFamily="18" charset="0"/>
                          <a:ea typeface="Times New Roman" panose="02020603050405020304" pitchFamily="18" charset="0"/>
                        </a:rPr>
                        <a:t>1 832</a:t>
                      </a:r>
                      <a:endPar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32095" marR="15646"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marL="85090" marR="25400" indent="-6350" algn="r">
                        <a:lnSpc>
                          <a:spcPct val="107000"/>
                        </a:lnSpc>
                        <a:spcAft>
                          <a:spcPts val="0"/>
                        </a:spcAft>
                      </a:pPr>
                      <a:r>
                        <a:rPr lang="en-ZA" sz="1100" b="1" dirty="0">
                          <a:solidFill>
                            <a:srgbClr val="000000"/>
                          </a:solidFill>
                          <a:effectLst/>
                          <a:latin typeface="Times New Roman" panose="02020603050405020304" pitchFamily="18" charset="0"/>
                          <a:ea typeface="Times New Roman" panose="02020603050405020304" pitchFamily="18" charset="0"/>
                        </a:rPr>
                        <a:t>1 832</a:t>
                      </a:r>
                      <a:endPar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32095" marR="15646"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marL="85090" marR="24765" indent="-6350" algn="l">
                        <a:lnSpc>
                          <a:spcPct val="107000"/>
                        </a:lnSpc>
                        <a:spcAft>
                          <a:spcPts val="80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a:t>
                      </a:r>
                    </a:p>
                  </a:txBody>
                  <a:tcPr marL="32095" marR="15646"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vMerge="1">
                  <a:txBody>
                    <a:bodyPr/>
                    <a:lstStyle/>
                    <a:p>
                      <a:endParaRPr lang="en-ZA"/>
                    </a:p>
                  </a:txBody>
                  <a:tcPr/>
                </a:tc>
                <a:extLst>
                  <a:ext uri="{0D108BD9-81ED-4DB2-BD59-A6C34878D82A}">
                    <a16:rowId xmlns:a16="http://schemas.microsoft.com/office/drawing/2014/main" xmlns="" val="2694739833"/>
                  </a:ext>
                </a:extLst>
              </a:tr>
              <a:tr h="960638">
                <a:tc>
                  <a:txBody>
                    <a:bodyPr/>
                    <a:lstStyle/>
                    <a:p>
                      <a:pPr marL="635" marR="24765" indent="-6350" algn="l">
                        <a:lnSpc>
                          <a:spcPct val="107000"/>
                        </a:lnSpc>
                        <a:spcAft>
                          <a:spcPts val="0"/>
                        </a:spcAft>
                      </a:pPr>
                      <a:r>
                        <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Revenue from non-exchange transactions</a:t>
                      </a: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 marR="24765" indent="-6350" algn="l">
                        <a:lnSpc>
                          <a:spcPct val="107000"/>
                        </a:lnSpc>
                        <a:spcAft>
                          <a:spcPts val="0"/>
                        </a:spcAft>
                      </a:pPr>
                      <a:r>
                        <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Transfer revenue</a:t>
                      </a: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 marR="24765" indent="-6350" algn="l">
                        <a:lnSpc>
                          <a:spcPct val="107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Transfers &amp; subsidies received</a:t>
                      </a:r>
                    </a:p>
                  </a:txBody>
                  <a:tcPr marL="32095" marR="15646"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algn="r">
                        <a:lnSpc>
                          <a:spcPct val="107000"/>
                        </a:lnSpc>
                        <a:spcBef>
                          <a:spcPts val="140"/>
                        </a:spcBef>
                        <a:spcAft>
                          <a:spcPts val="0"/>
                        </a:spcAft>
                        <a:tabLst>
                          <a:tab pos="778510" algn="r"/>
                          <a:tab pos="795020" algn="l"/>
                        </a:tabLst>
                      </a:pPr>
                      <a:r>
                        <a:rPr lang="en-Z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algn="r">
                        <a:lnSpc>
                          <a:spcPct val="107000"/>
                        </a:lnSpc>
                        <a:spcBef>
                          <a:spcPts val="140"/>
                        </a:spcBef>
                        <a:spcAft>
                          <a:spcPts val="0"/>
                        </a:spcAft>
                        <a:tabLst>
                          <a:tab pos="778510" algn="r"/>
                          <a:tab pos="795020" algn="l"/>
                        </a:tabLst>
                      </a:pPr>
                      <a:endParaRPr lang="en-Z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r">
                        <a:lnSpc>
                          <a:spcPct val="107000"/>
                        </a:lnSpc>
                        <a:spcBef>
                          <a:spcPts val="140"/>
                        </a:spcBef>
                        <a:spcAft>
                          <a:spcPts val="0"/>
                        </a:spcAft>
                        <a:tabLst>
                          <a:tab pos="778510" algn="r"/>
                          <a:tab pos="795020" algn="l"/>
                        </a:tabLst>
                      </a:pPr>
                      <a:r>
                        <a:rPr lang="en-Z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80 074	</a:t>
                      </a:r>
                    </a:p>
                  </a:txBody>
                  <a:tcPr marL="0" marR="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algn="r">
                        <a:lnSpc>
                          <a:spcPct val="107000"/>
                        </a:lnSpc>
                        <a:spcBef>
                          <a:spcPts val="140"/>
                        </a:spcBef>
                        <a:spcAft>
                          <a:spcPts val="0"/>
                        </a:spcAft>
                        <a:tabLst>
                          <a:tab pos="778510" algn="r"/>
                          <a:tab pos="795020" algn="l"/>
                        </a:tabLst>
                      </a:pPr>
                      <a:r>
                        <a:rPr lang="en-Z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algn="r">
                        <a:lnSpc>
                          <a:spcPct val="107000"/>
                        </a:lnSpc>
                        <a:spcBef>
                          <a:spcPts val="140"/>
                        </a:spcBef>
                        <a:spcAft>
                          <a:spcPts val="0"/>
                        </a:spcAft>
                        <a:tabLst>
                          <a:tab pos="778510" algn="r"/>
                          <a:tab pos="795020" algn="l"/>
                        </a:tabLst>
                      </a:pPr>
                      <a:endParaRPr lang="en-Z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r">
                        <a:lnSpc>
                          <a:spcPct val="107000"/>
                        </a:lnSpc>
                        <a:spcBef>
                          <a:spcPts val="140"/>
                        </a:spcBef>
                        <a:spcAft>
                          <a:spcPts val="0"/>
                        </a:spcAft>
                        <a:tabLst>
                          <a:tab pos="778510" algn="r"/>
                          <a:tab pos="795020" algn="l"/>
                        </a:tabLst>
                      </a:pPr>
                      <a:r>
                        <a:rPr lang="en-Z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22 740	</a:t>
                      </a:r>
                    </a:p>
                  </a:txBody>
                  <a:tcPr marL="0" marR="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algn="r">
                        <a:lnSpc>
                          <a:spcPct val="107000"/>
                        </a:lnSpc>
                        <a:spcAft>
                          <a:spcPts val="0"/>
                        </a:spcAft>
                        <a:tabLst>
                          <a:tab pos="778510" algn="r"/>
                          <a:tab pos="795020" algn="l"/>
                        </a:tabLst>
                      </a:pPr>
                      <a:r>
                        <a:rPr lang="en-ZA"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algn="r">
                        <a:lnSpc>
                          <a:spcPct val="107000"/>
                        </a:lnSpc>
                        <a:spcAft>
                          <a:spcPts val="0"/>
                        </a:spcAft>
                        <a:tabLst>
                          <a:tab pos="778510" algn="r"/>
                          <a:tab pos="795020" algn="l"/>
                        </a:tabLst>
                      </a:pPr>
                      <a:endParaRPr lang="en-ZA"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r">
                        <a:lnSpc>
                          <a:spcPct val="107000"/>
                        </a:lnSpc>
                        <a:spcAft>
                          <a:spcPts val="0"/>
                        </a:spcAft>
                        <a:tabLst>
                          <a:tab pos="778510" algn="r"/>
                          <a:tab pos="795020" algn="l"/>
                        </a:tabLst>
                      </a:pPr>
                      <a:r>
                        <a:rPr lang="en-ZA"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102 814	</a:t>
                      </a:r>
                    </a:p>
                  </a:txBody>
                  <a:tcPr marL="0" marR="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algn="r">
                        <a:lnSpc>
                          <a:spcPct val="107000"/>
                        </a:lnSpc>
                        <a:spcBef>
                          <a:spcPts val="140"/>
                        </a:spcBef>
                        <a:spcAft>
                          <a:spcPts val="0"/>
                        </a:spcAft>
                        <a:tabLst>
                          <a:tab pos="778510" algn="r"/>
                          <a:tab pos="795020" algn="l"/>
                        </a:tabLst>
                      </a:pPr>
                      <a:r>
                        <a:rPr lang="en-Z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algn="r">
                        <a:lnSpc>
                          <a:spcPct val="107000"/>
                        </a:lnSpc>
                        <a:spcBef>
                          <a:spcPts val="140"/>
                        </a:spcBef>
                        <a:spcAft>
                          <a:spcPts val="0"/>
                        </a:spcAft>
                        <a:tabLst>
                          <a:tab pos="778510" algn="r"/>
                          <a:tab pos="795020" algn="l"/>
                        </a:tabLst>
                      </a:pPr>
                      <a:endParaRPr lang="en-Z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r">
                        <a:lnSpc>
                          <a:spcPct val="107000"/>
                        </a:lnSpc>
                        <a:spcBef>
                          <a:spcPts val="140"/>
                        </a:spcBef>
                        <a:spcAft>
                          <a:spcPts val="0"/>
                        </a:spcAft>
                        <a:tabLst>
                          <a:tab pos="778510" algn="r"/>
                          <a:tab pos="795020" algn="l"/>
                        </a:tabLst>
                      </a:pPr>
                      <a:r>
                        <a:rPr lang="en-Z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102 814	</a:t>
                      </a:r>
                    </a:p>
                  </a:txBody>
                  <a:tcPr marL="0" marR="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algn="r">
                        <a:lnSpc>
                          <a:spcPct val="107000"/>
                        </a:lnSpc>
                        <a:spcAft>
                          <a:spcPts val="0"/>
                        </a:spcAft>
                        <a:tabLst>
                          <a:tab pos="757555" algn="r"/>
                          <a:tab pos="795020" algn="l"/>
                        </a:tabLst>
                      </a:pPr>
                      <a:r>
                        <a:rPr lang="en-ZA"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algn="r">
                        <a:lnSpc>
                          <a:spcPct val="107000"/>
                        </a:lnSpc>
                        <a:spcAft>
                          <a:spcPts val="0"/>
                        </a:spcAft>
                        <a:tabLst>
                          <a:tab pos="757555" algn="r"/>
                          <a:tab pos="795020" algn="l"/>
                        </a:tabLst>
                      </a:pPr>
                      <a:endParaRPr lang="en-ZA"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r">
                        <a:lnSpc>
                          <a:spcPct val="107000"/>
                        </a:lnSpc>
                        <a:spcAft>
                          <a:spcPts val="0"/>
                        </a:spcAft>
                        <a:tabLst>
                          <a:tab pos="757555" algn="r"/>
                          <a:tab pos="795020" algn="l"/>
                        </a:tabLst>
                      </a:pPr>
                      <a:r>
                        <a:rPr lang="en-ZA"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algn="ctr">
                        <a:lnSpc>
                          <a:spcPct val="107000"/>
                        </a:lnSpc>
                        <a:spcBef>
                          <a:spcPts val="140"/>
                        </a:spcBef>
                        <a:spcAft>
                          <a:spcPts val="0"/>
                        </a:spcAft>
                      </a:pPr>
                      <a:endParaRPr lang="en-Z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07000"/>
                        </a:lnSpc>
                        <a:spcBef>
                          <a:spcPts val="140"/>
                        </a:spcBef>
                        <a:spcAft>
                          <a:spcPts val="0"/>
                        </a:spcAft>
                      </a:pPr>
                      <a:r>
                        <a:rPr lang="en-Z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Transfer received from DTPS including 22.740mil retained surplus from 2017/18 financial year.</a:t>
                      </a:r>
                    </a:p>
                  </a:txBody>
                  <a:tcPr marL="0" marR="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vMerge="1">
                  <a:txBody>
                    <a:bodyPr/>
                    <a:lstStyle/>
                    <a:p>
                      <a:endParaRPr lang="en-ZA"/>
                    </a:p>
                  </a:txBody>
                  <a:tcPr/>
                </a:tc>
                <a:extLst>
                  <a:ext uri="{0D108BD9-81ED-4DB2-BD59-A6C34878D82A}">
                    <a16:rowId xmlns:a16="http://schemas.microsoft.com/office/drawing/2014/main" xmlns="" val="2667201328"/>
                  </a:ext>
                </a:extLst>
              </a:tr>
              <a:tr h="182831">
                <a:tc>
                  <a:txBody>
                    <a:bodyPr/>
                    <a:lstStyle/>
                    <a:p>
                      <a:pPr marL="635" marR="24765" indent="-6350" algn="l">
                        <a:lnSpc>
                          <a:spcPct val="107000"/>
                        </a:lnSpc>
                        <a:spcAft>
                          <a:spcPts val="0"/>
                        </a:spcAft>
                      </a:pPr>
                      <a:r>
                        <a:rPr lang="en-ZA" sz="1100" b="1">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Total revenue</a:t>
                      </a:r>
                      <a:endParaRPr lang="en-ZA" sz="110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32095" marR="15646"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algn="r">
                        <a:lnSpc>
                          <a:spcPct val="107000"/>
                        </a:lnSpc>
                        <a:spcAft>
                          <a:spcPts val="0"/>
                        </a:spcAft>
                        <a:tabLst>
                          <a:tab pos="778510" algn="r"/>
                          <a:tab pos="795020" algn="l"/>
                        </a:tabLst>
                      </a:pPr>
                      <a:r>
                        <a:rPr lang="en-ZA"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80 074	</a:t>
                      </a:r>
                    </a:p>
                  </a:txBody>
                  <a:tcPr marL="0" marR="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algn="r">
                        <a:lnSpc>
                          <a:spcPct val="107000"/>
                        </a:lnSpc>
                        <a:spcAft>
                          <a:spcPts val="0"/>
                        </a:spcAft>
                        <a:tabLst>
                          <a:tab pos="778510" algn="r"/>
                          <a:tab pos="795020" algn="l"/>
                        </a:tabLst>
                      </a:pPr>
                      <a:r>
                        <a:rPr lang="en-ZA"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22 740	</a:t>
                      </a:r>
                    </a:p>
                  </a:txBody>
                  <a:tcPr marL="0" marR="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algn="r">
                        <a:lnSpc>
                          <a:spcPct val="107000"/>
                        </a:lnSpc>
                        <a:spcAft>
                          <a:spcPts val="0"/>
                        </a:spcAft>
                        <a:tabLst>
                          <a:tab pos="778510" algn="r"/>
                          <a:tab pos="795020" algn="l"/>
                        </a:tabLst>
                      </a:pPr>
                      <a:r>
                        <a:rPr lang="en-ZA"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102 814	</a:t>
                      </a:r>
                    </a:p>
                  </a:txBody>
                  <a:tcPr marL="0" marR="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algn="r">
                        <a:lnSpc>
                          <a:spcPct val="107000"/>
                        </a:lnSpc>
                        <a:spcAft>
                          <a:spcPts val="0"/>
                        </a:spcAft>
                        <a:tabLst>
                          <a:tab pos="778510" algn="r"/>
                          <a:tab pos="795020" algn="l"/>
                        </a:tabLst>
                      </a:pPr>
                      <a:r>
                        <a:rPr lang="en-ZA"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104 646	</a:t>
                      </a:r>
                    </a:p>
                  </a:txBody>
                  <a:tcPr marL="0" marR="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algn="r">
                        <a:lnSpc>
                          <a:spcPct val="107000"/>
                        </a:lnSpc>
                        <a:spcAft>
                          <a:spcPts val="0"/>
                        </a:spcAft>
                        <a:tabLst>
                          <a:tab pos="778510" algn="r"/>
                          <a:tab pos="795020" algn="l"/>
                        </a:tabLst>
                      </a:pPr>
                      <a:r>
                        <a:rPr lang="en-ZA"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1 832	</a:t>
                      </a:r>
                    </a:p>
                  </a:txBody>
                  <a:tcPr marL="0" marR="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marL="85090" marR="24765" indent="-6350" algn="l">
                        <a:lnSpc>
                          <a:spcPct val="107000"/>
                        </a:lnSpc>
                        <a:spcAft>
                          <a:spcPts val="80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a:t>
                      </a:r>
                    </a:p>
                  </a:txBody>
                  <a:tcPr marL="32095" marR="15646"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vMerge="1">
                  <a:txBody>
                    <a:bodyPr/>
                    <a:lstStyle/>
                    <a:p>
                      <a:endParaRPr lang="en-ZA"/>
                    </a:p>
                  </a:txBody>
                  <a:tcPr/>
                </a:tc>
                <a:extLst>
                  <a:ext uri="{0D108BD9-81ED-4DB2-BD59-A6C34878D82A}">
                    <a16:rowId xmlns:a16="http://schemas.microsoft.com/office/drawing/2014/main" xmlns="" val="3492129881"/>
                  </a:ext>
                </a:extLst>
              </a:tr>
              <a:tr h="365659">
                <a:tc rowSpan="5">
                  <a:txBody>
                    <a:bodyPr/>
                    <a:lstStyle/>
                    <a:p>
                      <a:pPr marL="635" marR="24765" indent="-6350" algn="l">
                        <a:lnSpc>
                          <a:spcPct val="107000"/>
                        </a:lnSpc>
                        <a:spcAft>
                          <a:spcPts val="0"/>
                        </a:spcAft>
                      </a:pPr>
                      <a:r>
                        <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Expenditure </a:t>
                      </a: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50800" marR="24765" indent="-6350" algn="l">
                        <a:lnSpc>
                          <a:spcPct val="107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Employee related costs</a:t>
                      </a:r>
                    </a:p>
                    <a:p>
                      <a:pPr marL="50800" marR="24765" indent="-6350" algn="l">
                        <a:lnSpc>
                          <a:spcPct val="107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Legal fees</a:t>
                      </a:r>
                    </a:p>
                    <a:p>
                      <a:pPr marL="50800" marR="24765" indent="-6350" algn="l">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50800" marR="24765" indent="-6350" algn="l">
                        <a:lnSpc>
                          <a:spcPct val="107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Depreciation and amortisation</a:t>
                      </a:r>
                    </a:p>
                    <a:p>
                      <a:pPr marL="50800" marR="24765" indent="-6350" algn="l">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50800" marR="24765" indent="-6350" algn="l">
                        <a:lnSpc>
                          <a:spcPct val="107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Lease rentals on operating lease</a:t>
                      </a:r>
                    </a:p>
                    <a:p>
                      <a:pPr marL="50800" marR="24765" indent="-6350" algn="l">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50800" marR="24765" indent="-6350" algn="l">
                        <a:lnSpc>
                          <a:spcPct val="107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Finance</a:t>
                      </a:r>
                      <a:r>
                        <a:rPr lang="en-ZA" sz="1100" baseline="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costs</a:t>
                      </a: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 marR="24765" indent="-6350" algn="l">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 marR="24765" indent="-6350" algn="l">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 marR="24765" indent="-6350" algn="l">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 marR="24765" indent="-6350" algn="l">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 marR="24765" indent="-6350" algn="l">
                        <a:lnSpc>
                          <a:spcPct val="107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General Expenses</a:t>
                      </a:r>
                    </a:p>
                  </a:txBody>
                  <a:tcPr marL="32095" marR="15646"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algn="r">
                        <a:lnSpc>
                          <a:spcPct val="107000"/>
                        </a:lnSpc>
                        <a:spcBef>
                          <a:spcPts val="140"/>
                        </a:spcBef>
                        <a:spcAft>
                          <a:spcPts val="0"/>
                        </a:spcAft>
                        <a:tabLst>
                          <a:tab pos="778510" algn="r"/>
                          <a:tab pos="795020" algn="l"/>
                        </a:tabLst>
                      </a:pPr>
                      <a:r>
                        <a:rPr lang="en-Z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(51 580)	</a:t>
                      </a:r>
                    </a:p>
                  </a:txBody>
                  <a:tcPr marL="0" marR="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FFFEFD"/>
                      </a:solidFill>
                      <a:prstDash val="solid"/>
                      <a:round/>
                      <a:headEnd type="none" w="med" len="med"/>
                      <a:tailEnd type="none" w="med" len="med"/>
                    </a:lnB>
                    <a:solidFill>
                      <a:srgbClr val="F59F2B"/>
                    </a:solidFill>
                  </a:tcPr>
                </a:tc>
                <a:tc>
                  <a:txBody>
                    <a:bodyPr/>
                    <a:lstStyle/>
                    <a:p>
                      <a:pPr algn="r">
                        <a:lnSpc>
                          <a:spcPct val="107000"/>
                        </a:lnSpc>
                        <a:spcBef>
                          <a:spcPts val="140"/>
                        </a:spcBef>
                        <a:spcAft>
                          <a:spcPts val="0"/>
                        </a:spcAft>
                        <a:tabLst>
                          <a:tab pos="757555" algn="r"/>
                          <a:tab pos="795020" algn="l"/>
                        </a:tabLst>
                      </a:pPr>
                      <a:r>
                        <a:rPr lang="en-ZA"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a:t>
                      </a:r>
                    </a:p>
                  </a:txBody>
                  <a:tcPr marL="0" marR="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FFFEFD"/>
                      </a:solidFill>
                      <a:prstDash val="solid"/>
                      <a:round/>
                      <a:headEnd type="none" w="med" len="med"/>
                      <a:tailEnd type="none" w="med" len="med"/>
                    </a:lnB>
                    <a:solidFill>
                      <a:srgbClr val="F59F2B"/>
                    </a:solidFill>
                  </a:tcPr>
                </a:tc>
                <a:tc>
                  <a:txBody>
                    <a:bodyPr/>
                    <a:lstStyle/>
                    <a:p>
                      <a:pPr algn="r">
                        <a:lnSpc>
                          <a:spcPct val="107000"/>
                        </a:lnSpc>
                        <a:spcAft>
                          <a:spcPts val="0"/>
                        </a:spcAft>
                        <a:tabLst>
                          <a:tab pos="778510" algn="r"/>
                          <a:tab pos="795020" algn="l"/>
                        </a:tabLst>
                      </a:pPr>
                      <a:r>
                        <a:rPr lang="en-ZA"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(51 580)	</a:t>
                      </a:r>
                    </a:p>
                  </a:txBody>
                  <a:tcPr marL="0" marR="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FFFEFD"/>
                      </a:solidFill>
                      <a:prstDash val="solid"/>
                      <a:round/>
                      <a:headEnd type="none" w="med" len="med"/>
                      <a:tailEnd type="none" w="med" len="med"/>
                    </a:lnB>
                    <a:solidFill>
                      <a:srgbClr val="F59F2B"/>
                    </a:solidFill>
                  </a:tcPr>
                </a:tc>
                <a:tc>
                  <a:txBody>
                    <a:bodyPr/>
                    <a:lstStyle/>
                    <a:p>
                      <a:pPr algn="r">
                        <a:lnSpc>
                          <a:spcPct val="107000"/>
                        </a:lnSpc>
                        <a:spcBef>
                          <a:spcPts val="140"/>
                        </a:spcBef>
                        <a:spcAft>
                          <a:spcPts val="0"/>
                        </a:spcAft>
                        <a:tabLst>
                          <a:tab pos="778510" algn="r"/>
                          <a:tab pos="795020" algn="l"/>
                        </a:tabLst>
                      </a:pPr>
                      <a:r>
                        <a:rPr lang="en-ZA"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(47 781)	</a:t>
                      </a:r>
                    </a:p>
                  </a:txBody>
                  <a:tcPr marL="0" marR="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FFFEFD"/>
                      </a:solidFill>
                      <a:prstDash val="solid"/>
                      <a:round/>
                      <a:headEnd type="none" w="med" len="med"/>
                      <a:tailEnd type="none" w="med" len="med"/>
                    </a:lnB>
                    <a:solidFill>
                      <a:srgbClr val="F59F2B"/>
                    </a:solidFill>
                  </a:tcPr>
                </a:tc>
                <a:tc>
                  <a:txBody>
                    <a:bodyPr/>
                    <a:lstStyle/>
                    <a:p>
                      <a:pPr algn="r">
                        <a:lnSpc>
                          <a:spcPct val="107000"/>
                        </a:lnSpc>
                        <a:spcAft>
                          <a:spcPts val="0"/>
                        </a:spcAft>
                        <a:tabLst>
                          <a:tab pos="778510" algn="r"/>
                          <a:tab pos="795020" algn="l"/>
                        </a:tabLst>
                      </a:pPr>
                      <a:r>
                        <a:rPr lang="en-ZA"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3 799	</a:t>
                      </a:r>
                    </a:p>
                  </a:txBody>
                  <a:tcPr marL="0" marR="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FFFEFD"/>
                      </a:solidFill>
                      <a:prstDash val="solid"/>
                      <a:round/>
                      <a:headEnd type="none" w="med" len="med"/>
                      <a:tailEnd type="none" w="med" len="med"/>
                    </a:lnB>
                    <a:solidFill>
                      <a:srgbClr val="F59F2B"/>
                    </a:solidFill>
                  </a:tcPr>
                </a:tc>
                <a:tc>
                  <a:txBody>
                    <a:bodyPr/>
                    <a:lstStyle/>
                    <a:p>
                      <a:pPr algn="ctr">
                        <a:lnSpc>
                          <a:spcPct val="107000"/>
                        </a:lnSpc>
                        <a:spcBef>
                          <a:spcPts val="140"/>
                        </a:spcBef>
                        <a:spcAft>
                          <a:spcPts val="0"/>
                        </a:spcAft>
                      </a:pPr>
                      <a:r>
                        <a:rPr lang="en-Z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Saving realised due to vacancies during the year.</a:t>
                      </a:r>
                    </a:p>
                  </a:txBody>
                  <a:tcPr marL="0" marR="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FFFEFD"/>
                      </a:solidFill>
                      <a:prstDash val="solid"/>
                      <a:round/>
                      <a:headEnd type="none" w="med" len="med"/>
                      <a:tailEnd type="none" w="med" len="med"/>
                    </a:lnB>
                    <a:solidFill>
                      <a:srgbClr val="F59F2B"/>
                    </a:solidFill>
                  </a:tcPr>
                </a:tc>
                <a:tc vMerge="1">
                  <a:txBody>
                    <a:bodyPr/>
                    <a:lstStyle/>
                    <a:p>
                      <a:endParaRPr lang="en-ZA"/>
                    </a:p>
                  </a:txBody>
                  <a:tcPr/>
                </a:tc>
                <a:extLst>
                  <a:ext uri="{0D108BD9-81ED-4DB2-BD59-A6C34878D82A}">
                    <a16:rowId xmlns:a16="http://schemas.microsoft.com/office/drawing/2014/main" xmlns="" val="1983959864"/>
                  </a:ext>
                </a:extLst>
              </a:tr>
              <a:tr h="182831">
                <a:tc vMerge="1">
                  <a:txBody>
                    <a:bodyPr/>
                    <a:lstStyle/>
                    <a:p>
                      <a:endParaRPr lang="en-ZA"/>
                    </a:p>
                  </a:txBody>
                  <a:tcPr/>
                </a:tc>
                <a:tc>
                  <a:txBody>
                    <a:bodyPr/>
                    <a:lstStyle/>
                    <a:p>
                      <a:pPr algn="r">
                        <a:lnSpc>
                          <a:spcPct val="107000"/>
                        </a:lnSpc>
                        <a:spcBef>
                          <a:spcPts val="140"/>
                        </a:spcBef>
                        <a:spcAft>
                          <a:spcPts val="0"/>
                        </a:spcAft>
                        <a:tabLst>
                          <a:tab pos="778510" algn="r"/>
                          <a:tab pos="795020" algn="l"/>
                        </a:tabLst>
                      </a:pPr>
                      <a:r>
                        <a:rPr lang="en-Z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(692)	</a:t>
                      </a:r>
                    </a:p>
                  </a:txBody>
                  <a:tcPr marL="0" marR="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FFFEFD"/>
                      </a:solidFill>
                      <a:prstDash val="solid"/>
                      <a:round/>
                      <a:headEnd type="none" w="med" len="med"/>
                      <a:tailEnd type="none" w="med" len="med"/>
                    </a:lnT>
                    <a:lnB w="12700" cap="flat" cmpd="sng" algn="ctr">
                      <a:solidFill>
                        <a:srgbClr val="FFFEFD"/>
                      </a:solidFill>
                      <a:prstDash val="solid"/>
                      <a:round/>
                      <a:headEnd type="none" w="med" len="med"/>
                      <a:tailEnd type="none" w="med" len="med"/>
                    </a:lnB>
                    <a:solidFill>
                      <a:srgbClr val="F59F2B"/>
                    </a:solidFill>
                  </a:tcPr>
                </a:tc>
                <a:tc>
                  <a:txBody>
                    <a:bodyPr/>
                    <a:lstStyle/>
                    <a:p>
                      <a:pPr algn="r">
                        <a:lnSpc>
                          <a:spcPct val="107000"/>
                        </a:lnSpc>
                        <a:spcBef>
                          <a:spcPts val="140"/>
                        </a:spcBef>
                        <a:spcAft>
                          <a:spcPts val="0"/>
                        </a:spcAft>
                        <a:tabLst>
                          <a:tab pos="778510" algn="r"/>
                          <a:tab pos="795020" algn="l"/>
                        </a:tabLst>
                      </a:pPr>
                      <a:r>
                        <a:rPr lang="en-ZA"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(12 618)	</a:t>
                      </a:r>
                    </a:p>
                  </a:txBody>
                  <a:tcPr marL="0" marR="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FFFEFD"/>
                      </a:solidFill>
                      <a:prstDash val="solid"/>
                      <a:round/>
                      <a:headEnd type="none" w="med" len="med"/>
                      <a:tailEnd type="none" w="med" len="med"/>
                    </a:lnT>
                    <a:lnB w="12700" cap="flat" cmpd="sng" algn="ctr">
                      <a:solidFill>
                        <a:srgbClr val="FFFEFD"/>
                      </a:solidFill>
                      <a:prstDash val="solid"/>
                      <a:round/>
                      <a:headEnd type="none" w="med" len="med"/>
                      <a:tailEnd type="none" w="med" len="med"/>
                    </a:lnB>
                    <a:solidFill>
                      <a:srgbClr val="F59F2B"/>
                    </a:solidFill>
                  </a:tcPr>
                </a:tc>
                <a:tc>
                  <a:txBody>
                    <a:bodyPr/>
                    <a:lstStyle/>
                    <a:p>
                      <a:pPr algn="r">
                        <a:lnSpc>
                          <a:spcPct val="107000"/>
                        </a:lnSpc>
                        <a:spcAft>
                          <a:spcPts val="0"/>
                        </a:spcAft>
                        <a:tabLst>
                          <a:tab pos="778510" algn="r"/>
                          <a:tab pos="795020" algn="l"/>
                        </a:tabLst>
                      </a:pPr>
                      <a:r>
                        <a:rPr lang="en-ZA"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(13 310)	</a:t>
                      </a:r>
                    </a:p>
                  </a:txBody>
                  <a:tcPr marL="0" marR="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FFFEFD"/>
                      </a:solidFill>
                      <a:prstDash val="solid"/>
                      <a:round/>
                      <a:headEnd type="none" w="med" len="med"/>
                      <a:tailEnd type="none" w="med" len="med"/>
                    </a:lnT>
                    <a:lnB w="12700" cap="flat" cmpd="sng" algn="ctr">
                      <a:solidFill>
                        <a:srgbClr val="FFFEFD"/>
                      </a:solidFill>
                      <a:prstDash val="solid"/>
                      <a:round/>
                      <a:headEnd type="none" w="med" len="med"/>
                      <a:tailEnd type="none" w="med" len="med"/>
                    </a:lnB>
                    <a:solidFill>
                      <a:srgbClr val="F59F2B"/>
                    </a:solidFill>
                  </a:tcPr>
                </a:tc>
                <a:tc>
                  <a:txBody>
                    <a:bodyPr/>
                    <a:lstStyle/>
                    <a:p>
                      <a:pPr algn="r">
                        <a:lnSpc>
                          <a:spcPct val="107000"/>
                        </a:lnSpc>
                        <a:spcBef>
                          <a:spcPts val="140"/>
                        </a:spcBef>
                        <a:spcAft>
                          <a:spcPts val="0"/>
                        </a:spcAft>
                        <a:tabLst>
                          <a:tab pos="778510" algn="r"/>
                          <a:tab pos="795020" algn="l"/>
                        </a:tabLst>
                      </a:pPr>
                      <a:r>
                        <a:rPr lang="en-ZA"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(9 948)	</a:t>
                      </a:r>
                    </a:p>
                  </a:txBody>
                  <a:tcPr marL="0" marR="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FFFEFD"/>
                      </a:solidFill>
                      <a:prstDash val="solid"/>
                      <a:round/>
                      <a:headEnd type="none" w="med" len="med"/>
                      <a:tailEnd type="none" w="med" len="med"/>
                    </a:lnT>
                    <a:lnB w="12700" cap="flat" cmpd="sng" algn="ctr">
                      <a:solidFill>
                        <a:srgbClr val="FFFEFD"/>
                      </a:solidFill>
                      <a:prstDash val="solid"/>
                      <a:round/>
                      <a:headEnd type="none" w="med" len="med"/>
                      <a:tailEnd type="none" w="med" len="med"/>
                    </a:lnB>
                    <a:solidFill>
                      <a:srgbClr val="F59F2B"/>
                    </a:solidFill>
                  </a:tcPr>
                </a:tc>
                <a:tc>
                  <a:txBody>
                    <a:bodyPr/>
                    <a:lstStyle/>
                    <a:p>
                      <a:pPr algn="r">
                        <a:lnSpc>
                          <a:spcPct val="107000"/>
                        </a:lnSpc>
                        <a:spcAft>
                          <a:spcPts val="0"/>
                        </a:spcAft>
                        <a:tabLst>
                          <a:tab pos="778510" algn="r"/>
                          <a:tab pos="795020" algn="l"/>
                        </a:tabLst>
                      </a:pPr>
                      <a:r>
                        <a:rPr lang="en-ZA"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3 362	</a:t>
                      </a:r>
                    </a:p>
                  </a:txBody>
                  <a:tcPr marL="0" marR="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FFFEFD"/>
                      </a:solidFill>
                      <a:prstDash val="solid"/>
                      <a:round/>
                      <a:headEnd type="none" w="med" len="med"/>
                      <a:tailEnd type="none" w="med" len="med"/>
                    </a:lnT>
                    <a:lnB w="12700" cap="flat" cmpd="sng" algn="ctr">
                      <a:solidFill>
                        <a:srgbClr val="FFFEFD"/>
                      </a:solidFill>
                      <a:prstDash val="solid"/>
                      <a:round/>
                      <a:headEnd type="none" w="med" len="med"/>
                      <a:tailEnd type="none" w="med" len="med"/>
                    </a:lnB>
                    <a:solidFill>
                      <a:srgbClr val="F59F2B"/>
                    </a:solidFill>
                  </a:tcPr>
                </a:tc>
                <a:tc>
                  <a:txBody>
                    <a:bodyPr/>
                    <a:lstStyle/>
                    <a:p>
                      <a:pPr algn="ctr">
                        <a:lnSpc>
                          <a:spcPct val="107000"/>
                        </a:lnSpc>
                        <a:spcBef>
                          <a:spcPts val="140"/>
                        </a:spcBef>
                        <a:spcAft>
                          <a:spcPts val="0"/>
                        </a:spcAft>
                      </a:pPr>
                      <a:r>
                        <a:rPr lang="en-Z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R12.6m of the approved retained surplus allocated to Legal fees </a:t>
                      </a:r>
                    </a:p>
                  </a:txBody>
                  <a:tcPr marL="0" marR="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FFFEFD"/>
                      </a:solidFill>
                      <a:prstDash val="solid"/>
                      <a:round/>
                      <a:headEnd type="none" w="med" len="med"/>
                      <a:tailEnd type="none" w="med" len="med"/>
                    </a:lnT>
                    <a:lnB w="12700" cap="flat" cmpd="sng" algn="ctr">
                      <a:solidFill>
                        <a:srgbClr val="FFFEFD"/>
                      </a:solidFill>
                      <a:prstDash val="solid"/>
                      <a:round/>
                      <a:headEnd type="none" w="med" len="med"/>
                      <a:tailEnd type="none" w="med" len="med"/>
                    </a:lnB>
                    <a:solidFill>
                      <a:srgbClr val="F59F2B"/>
                    </a:solidFill>
                  </a:tcPr>
                </a:tc>
                <a:tc>
                  <a:txBody>
                    <a:bodyPr/>
                    <a:lstStyle/>
                    <a:p>
                      <a:pPr marL="85090" marR="24765" indent="-6350" algn="l">
                        <a:lnSpc>
                          <a:spcPct val="107000"/>
                        </a:lnSpc>
                        <a:spcAft>
                          <a:spcPts val="800"/>
                        </a:spcAft>
                      </a:pPr>
                      <a:r>
                        <a:rPr lang="en-ZA" sz="60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a:t>
                      </a:r>
                    </a:p>
                  </a:txBody>
                  <a:tcPr marL="32095" marR="15646" marT="0" marB="0">
                    <a:lnL w="12700" cap="flat" cmpd="sng" algn="ctr">
                      <a:solidFill>
                        <a:srgbClr val="181717"/>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362101211"/>
                  </a:ext>
                </a:extLst>
              </a:tr>
              <a:tr h="365659">
                <a:tc vMerge="1">
                  <a:txBody>
                    <a:bodyPr/>
                    <a:lstStyle/>
                    <a:p>
                      <a:endParaRPr lang="en-ZA"/>
                    </a:p>
                  </a:txBody>
                  <a:tcPr/>
                </a:tc>
                <a:tc>
                  <a:txBody>
                    <a:bodyPr/>
                    <a:lstStyle/>
                    <a:p>
                      <a:pPr marL="85090" marR="2540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85090" marR="2540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85090" marR="25400" indent="-6350" algn="r">
                        <a:lnSpc>
                          <a:spcPct val="107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(4,624)</a:t>
                      </a:r>
                    </a:p>
                  </a:txBody>
                  <a:tcPr marL="32095" marR="15646" marT="0"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FFFEFD"/>
                      </a:solidFill>
                      <a:prstDash val="solid"/>
                      <a:round/>
                      <a:headEnd type="none" w="med" len="med"/>
                      <a:tailEnd type="none" w="med" len="med"/>
                    </a:lnT>
                    <a:lnB w="12700" cap="flat" cmpd="sng" algn="ctr">
                      <a:solidFill>
                        <a:srgbClr val="FFFEFD"/>
                      </a:solidFill>
                      <a:prstDash val="solid"/>
                      <a:round/>
                      <a:headEnd type="none" w="med" len="med"/>
                      <a:tailEnd type="none" w="med" len="med"/>
                    </a:lnB>
                    <a:solidFill>
                      <a:srgbClr val="F59F2B"/>
                    </a:solidFill>
                  </a:tcPr>
                </a:tc>
                <a:tc>
                  <a:txBody>
                    <a:bodyPr/>
                    <a:lstStyle/>
                    <a:p>
                      <a:pPr marL="85090" marR="24765" indent="-6350" algn="r">
                        <a:lnSpc>
                          <a:spcPct val="107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a:t>
                      </a:r>
                    </a:p>
                    <a:p>
                      <a:pPr marL="85090" marR="24765"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85090" marR="24765"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32095" marR="15646" marT="0"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FFFEFD"/>
                      </a:solidFill>
                      <a:prstDash val="solid"/>
                      <a:round/>
                      <a:headEnd type="none" w="med" len="med"/>
                      <a:tailEnd type="none" w="med" len="med"/>
                    </a:lnT>
                    <a:lnB w="12700" cap="flat" cmpd="sng" algn="ctr">
                      <a:solidFill>
                        <a:srgbClr val="FFFEFD"/>
                      </a:solidFill>
                      <a:prstDash val="solid"/>
                      <a:round/>
                      <a:headEnd type="none" w="med" len="med"/>
                      <a:tailEnd type="none" w="med" len="med"/>
                    </a:lnB>
                    <a:solidFill>
                      <a:srgbClr val="F59F2B"/>
                    </a:solidFill>
                  </a:tcPr>
                </a:tc>
                <a:tc>
                  <a:txBody>
                    <a:bodyPr/>
                    <a:lstStyle/>
                    <a:p>
                      <a:pPr marL="85090" marR="24765" indent="-6350" algn="r">
                        <a:lnSpc>
                          <a:spcPct val="107000"/>
                        </a:lnSpc>
                        <a:spcAft>
                          <a:spcPts val="0"/>
                        </a:spcAft>
                      </a:pPr>
                      <a:endPar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85090" marR="24765" indent="-6350" algn="r">
                        <a:lnSpc>
                          <a:spcPct val="107000"/>
                        </a:lnSpc>
                        <a:spcAft>
                          <a:spcPts val="0"/>
                        </a:spcAft>
                      </a:pPr>
                      <a:endPar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85090" marR="24765" indent="-6350" algn="r">
                        <a:lnSpc>
                          <a:spcPct val="107000"/>
                        </a:lnSpc>
                        <a:spcAft>
                          <a:spcPts val="0"/>
                        </a:spcAft>
                      </a:pPr>
                      <a:r>
                        <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(4,624)</a:t>
                      </a: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32095" marR="15646" marT="0"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FFFEFD"/>
                      </a:solidFill>
                      <a:prstDash val="solid"/>
                      <a:round/>
                      <a:headEnd type="none" w="med" len="med"/>
                      <a:tailEnd type="none" w="med" len="med"/>
                    </a:lnT>
                    <a:lnB w="12700" cap="flat" cmpd="sng" algn="ctr">
                      <a:solidFill>
                        <a:srgbClr val="FFFEFD"/>
                      </a:solidFill>
                      <a:prstDash val="solid"/>
                      <a:round/>
                      <a:headEnd type="none" w="med" len="med"/>
                      <a:tailEnd type="none" w="med" len="med"/>
                    </a:lnB>
                    <a:solidFill>
                      <a:srgbClr val="F59F2B"/>
                    </a:solidFill>
                  </a:tcPr>
                </a:tc>
                <a:tc>
                  <a:txBody>
                    <a:bodyPr/>
                    <a:lstStyle/>
                    <a:p>
                      <a:pPr marL="85090" marR="24765" indent="-6350" algn="r">
                        <a:lnSpc>
                          <a:spcPct val="107000"/>
                        </a:lnSpc>
                        <a:spcAft>
                          <a:spcPts val="0"/>
                        </a:spcAft>
                      </a:pPr>
                      <a:r>
                        <a:rPr lang="en-ZA" sz="1100" dirty="0">
                          <a:solidFill>
                            <a:srgbClr val="000000"/>
                          </a:solidFill>
                          <a:effectLst/>
                          <a:latin typeface="Times New Roman" panose="02020603050405020304" pitchFamily="18" charset="0"/>
                          <a:ea typeface="Times New Roman" panose="02020603050405020304" pitchFamily="18" charset="0"/>
                        </a:rPr>
                        <a:t>(14 619)</a:t>
                      </a:r>
                    </a:p>
                    <a:p>
                      <a:pPr marL="85090" marR="24765"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85090" marR="24765" indent="-6350" algn="r">
                        <a:lnSpc>
                          <a:spcPct val="107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(5,006)</a:t>
                      </a:r>
                    </a:p>
                  </a:txBody>
                  <a:tcPr marL="32095" marR="15646" marT="0"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FFFEFD"/>
                      </a:solidFill>
                      <a:prstDash val="solid"/>
                      <a:round/>
                      <a:headEnd type="none" w="med" len="med"/>
                      <a:tailEnd type="none" w="med" len="med"/>
                    </a:lnT>
                    <a:lnB w="12700" cap="flat" cmpd="sng" algn="ctr">
                      <a:solidFill>
                        <a:srgbClr val="FFFEFD"/>
                      </a:solidFill>
                      <a:prstDash val="solid"/>
                      <a:round/>
                      <a:headEnd type="none" w="med" len="med"/>
                      <a:tailEnd type="none" w="med" len="med"/>
                    </a:lnB>
                    <a:solidFill>
                      <a:srgbClr val="F59F2B"/>
                    </a:solidFill>
                  </a:tcPr>
                </a:tc>
                <a:tc>
                  <a:txBody>
                    <a:bodyPr/>
                    <a:lstStyle/>
                    <a:p>
                      <a:pPr marL="85090" marR="24765" indent="-6350" algn="r">
                        <a:lnSpc>
                          <a:spcPct val="107000"/>
                        </a:lnSpc>
                        <a:spcAft>
                          <a:spcPts val="0"/>
                        </a:spcAft>
                      </a:pPr>
                      <a:r>
                        <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(14,619)</a:t>
                      </a:r>
                    </a:p>
                    <a:p>
                      <a:pPr marL="85090" marR="24765" indent="-6350" algn="r">
                        <a:lnSpc>
                          <a:spcPct val="107000"/>
                        </a:lnSpc>
                        <a:spcAft>
                          <a:spcPts val="0"/>
                        </a:spcAft>
                      </a:pPr>
                      <a:endPar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85090" marR="24765" indent="-6350" algn="r">
                        <a:lnSpc>
                          <a:spcPct val="107000"/>
                        </a:lnSpc>
                        <a:spcAft>
                          <a:spcPts val="0"/>
                        </a:spcAft>
                      </a:pPr>
                      <a:r>
                        <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382</a:t>
                      </a: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32095" marR="15646" marT="0"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FFFEFD"/>
                      </a:solidFill>
                      <a:prstDash val="solid"/>
                      <a:round/>
                      <a:headEnd type="none" w="med" len="med"/>
                      <a:tailEnd type="none" w="med" len="med"/>
                    </a:lnT>
                    <a:lnB w="12700" cap="flat" cmpd="sng" algn="ctr">
                      <a:solidFill>
                        <a:srgbClr val="FFFEFD"/>
                      </a:solidFill>
                      <a:prstDash val="solid"/>
                      <a:round/>
                      <a:headEnd type="none" w="med" len="med"/>
                      <a:tailEnd type="none" w="med" len="med"/>
                    </a:lnB>
                    <a:solidFill>
                      <a:srgbClr val="F59F2B"/>
                    </a:solidFill>
                  </a:tcPr>
                </a:tc>
                <a:tc>
                  <a:txBody>
                    <a:bodyPr/>
                    <a:lstStyle/>
                    <a:p>
                      <a:pPr marL="34925" marR="24765" indent="14605" algn="l" defTabSz="914400" rtl="0" eaLnBrk="1" fontAlgn="auto" latinLnBrk="0" hangingPunct="1">
                        <a:lnSpc>
                          <a:spcPct val="107000"/>
                        </a:lnSpc>
                        <a:spcBef>
                          <a:spcPts val="0"/>
                        </a:spcBef>
                        <a:spcAft>
                          <a:spcPts val="0"/>
                        </a:spcAft>
                        <a:buClrTx/>
                        <a:buSzTx/>
                        <a:buFontTx/>
                        <a:buNone/>
                        <a:tabLst/>
                        <a:defRPr/>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Non cash flow item</a:t>
                      </a:r>
                    </a:p>
                    <a:p>
                      <a:pPr marL="34925" marR="24765" indent="14605" algn="l">
                        <a:lnSpc>
                          <a:spcPct val="107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Savings</a:t>
                      </a:r>
                      <a:r>
                        <a:rPr lang="en-ZA" sz="1100" baseline="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realised due to </a:t>
                      </a:r>
                      <a:r>
                        <a:rPr lang="en-ZA" sz="1100" baseline="0" dirty="0" err="1">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to</a:t>
                      </a:r>
                      <a:r>
                        <a:rPr lang="en-ZA" sz="1100" baseline="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the reduction of regional offices rented</a:t>
                      </a: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32095" marR="15646"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FFFEFD"/>
                      </a:solidFill>
                      <a:prstDash val="solid"/>
                      <a:round/>
                      <a:headEnd type="none" w="med" len="med"/>
                      <a:tailEnd type="none" w="med" len="med"/>
                    </a:lnT>
                    <a:lnB w="12700" cap="flat" cmpd="sng" algn="ctr">
                      <a:solidFill>
                        <a:srgbClr val="FFFEFD"/>
                      </a:solidFill>
                      <a:prstDash val="solid"/>
                      <a:round/>
                      <a:headEnd type="none" w="med" len="med"/>
                      <a:tailEnd type="none" w="med" len="med"/>
                    </a:lnB>
                    <a:solidFill>
                      <a:srgbClr val="F59F2B"/>
                    </a:solidFill>
                  </a:tcPr>
                </a:tc>
                <a:tc>
                  <a:txBody>
                    <a:bodyPr/>
                    <a:lstStyle/>
                    <a:p>
                      <a:pPr marL="85090" marR="24765" indent="-6350" algn="l">
                        <a:lnSpc>
                          <a:spcPct val="107000"/>
                        </a:lnSpc>
                        <a:spcAft>
                          <a:spcPts val="800"/>
                        </a:spcAft>
                      </a:pPr>
                      <a:r>
                        <a:rPr lang="en-ZA" sz="60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a:t>
                      </a:r>
                    </a:p>
                  </a:txBody>
                  <a:tcPr marL="32095" marR="15646" marT="0" marB="0">
                    <a:lnL w="12700" cap="flat" cmpd="sng" algn="ctr">
                      <a:solidFill>
                        <a:srgbClr val="181717"/>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3051882900"/>
                  </a:ext>
                </a:extLst>
              </a:tr>
              <a:tr h="365659">
                <a:tc vMerge="1">
                  <a:txBody>
                    <a:bodyPr/>
                    <a:lstStyle/>
                    <a:p>
                      <a:endParaRPr lang="en-ZA"/>
                    </a:p>
                  </a:txBody>
                  <a:tcPr/>
                </a:tc>
                <a:tc>
                  <a:txBody>
                    <a:bodyPr/>
                    <a:lstStyle/>
                    <a:p>
                      <a:pPr marL="85090" marR="25400" indent="-6350" algn="r">
                        <a:lnSpc>
                          <a:spcPct val="107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a:t>
                      </a:r>
                    </a:p>
                  </a:txBody>
                  <a:tcPr marL="32095" marR="15646"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FFFEFD"/>
                      </a:solidFill>
                      <a:prstDash val="solid"/>
                      <a:round/>
                      <a:headEnd type="none" w="med" len="med"/>
                      <a:tailEnd type="none" w="med" len="med"/>
                    </a:lnT>
                    <a:lnB w="12700" cap="flat" cmpd="sng" algn="ctr">
                      <a:solidFill>
                        <a:srgbClr val="FFFEFD"/>
                      </a:solidFill>
                      <a:prstDash val="solid"/>
                      <a:round/>
                      <a:headEnd type="none" w="med" len="med"/>
                      <a:tailEnd type="none" w="med" len="med"/>
                    </a:lnB>
                    <a:solidFill>
                      <a:srgbClr val="F59F2B"/>
                    </a:solidFill>
                  </a:tcPr>
                </a:tc>
                <a:tc>
                  <a:txBody>
                    <a:bodyPr/>
                    <a:lstStyle/>
                    <a:p>
                      <a:pPr marL="85090" marR="24765" indent="-6350" algn="r">
                        <a:lnSpc>
                          <a:spcPct val="107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(18</a:t>
                      </a:r>
                      <a:r>
                        <a:rPr lang="en-ZA" sz="1100" baseline="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a:t>
                      </a: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32095" marR="15646"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FFFEFD"/>
                      </a:solidFill>
                      <a:prstDash val="solid"/>
                      <a:round/>
                      <a:headEnd type="none" w="med" len="med"/>
                      <a:tailEnd type="none" w="med" len="med"/>
                    </a:lnT>
                    <a:lnB w="12700" cap="flat" cmpd="sng" algn="ctr">
                      <a:solidFill>
                        <a:srgbClr val="FFFEFD"/>
                      </a:solidFill>
                      <a:prstDash val="solid"/>
                      <a:round/>
                      <a:headEnd type="none" w="med" len="med"/>
                      <a:tailEnd type="none" w="med" len="med"/>
                    </a:lnB>
                    <a:solidFill>
                      <a:srgbClr val="F59F2B"/>
                    </a:solidFill>
                  </a:tcPr>
                </a:tc>
                <a:tc>
                  <a:txBody>
                    <a:bodyPr/>
                    <a:lstStyle/>
                    <a:p>
                      <a:pPr marL="85090" marR="24765" lvl="0" indent="-6350" algn="r" defTabSz="914400" rtl="0" eaLnBrk="1" fontAlgn="auto" latinLnBrk="0" hangingPunct="1">
                        <a:lnSpc>
                          <a:spcPct val="107000"/>
                        </a:lnSpc>
                        <a:spcBef>
                          <a:spcPts val="0"/>
                        </a:spcBef>
                        <a:spcAft>
                          <a:spcPts val="0"/>
                        </a:spcAft>
                        <a:buClrTx/>
                        <a:buSzTx/>
                        <a:buFontTx/>
                        <a:buNone/>
                        <a:tabLst/>
                        <a:defRPr/>
                      </a:pPr>
                      <a:r>
                        <a:rPr kumimoji="0" lang="en-ZA" sz="1100" b="0" i="0" u="none" strike="noStrike" kern="1200" cap="none" spc="0" normalizeH="0" baseline="0" noProof="0">
                          <a:ln>
                            <a:noFill/>
                          </a:ln>
                          <a:solidFill>
                            <a:srgbClr val="181717"/>
                          </a:solidFill>
                          <a:effectLst/>
                          <a:uLnTx/>
                          <a:uFillTx/>
                          <a:latin typeface="Calibri" panose="020F0502020204030204" pitchFamily="34" charset="0"/>
                          <a:ea typeface="Calibri" panose="020F0502020204030204" pitchFamily="34" charset="0"/>
                          <a:cs typeface="Times New Roman" panose="02020603050405020304" pitchFamily="18" charset="0"/>
                        </a:rPr>
                        <a:t>(18)</a:t>
                      </a:r>
                      <a:endParaRPr kumimoji="0" lang="en-ZA" sz="1100" b="0" i="0" u="none" strike="noStrike" kern="1200" cap="none" spc="0" normalizeH="0" baseline="0" noProof="0" dirty="0">
                        <a:ln>
                          <a:noFill/>
                        </a:ln>
                        <a:solidFill>
                          <a:srgbClr val="181717"/>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32095" marR="15646"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FFFEFD"/>
                      </a:solidFill>
                      <a:prstDash val="solid"/>
                      <a:round/>
                      <a:headEnd type="none" w="med" len="med"/>
                      <a:tailEnd type="none" w="med" len="med"/>
                    </a:lnT>
                    <a:lnB w="12700" cap="flat" cmpd="sng" algn="ctr">
                      <a:solidFill>
                        <a:srgbClr val="FFFEFD"/>
                      </a:solidFill>
                      <a:prstDash val="solid"/>
                      <a:round/>
                      <a:headEnd type="none" w="med" len="med"/>
                      <a:tailEnd type="none" w="med" len="med"/>
                    </a:lnB>
                    <a:solidFill>
                      <a:srgbClr val="F59F2B"/>
                    </a:solidFill>
                  </a:tcPr>
                </a:tc>
                <a:tc>
                  <a:txBody>
                    <a:bodyPr/>
                    <a:lstStyle/>
                    <a:p>
                      <a:pPr marL="85090" marR="24765" lvl="0" indent="-6350" algn="r" defTabSz="914400" rtl="0" eaLnBrk="1" fontAlgn="auto" latinLnBrk="0" hangingPunct="1">
                        <a:lnSpc>
                          <a:spcPct val="107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181717"/>
                          </a:solidFill>
                          <a:effectLst/>
                          <a:uLnTx/>
                          <a:uFillTx/>
                          <a:latin typeface="Calibri" panose="020F0502020204030204" pitchFamily="34" charset="0"/>
                          <a:ea typeface="Calibri" panose="020F0502020204030204" pitchFamily="34" charset="0"/>
                          <a:cs typeface="Times New Roman" panose="02020603050405020304" pitchFamily="18" charset="0"/>
                        </a:rPr>
                        <a:t>(18)</a:t>
                      </a:r>
                    </a:p>
                  </a:txBody>
                  <a:tcPr marL="32095" marR="15646"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FFFEFD"/>
                      </a:solidFill>
                      <a:prstDash val="solid"/>
                      <a:round/>
                      <a:headEnd type="none" w="med" len="med"/>
                      <a:tailEnd type="none" w="med" len="med"/>
                    </a:lnT>
                    <a:lnB w="12700" cap="flat" cmpd="sng" algn="ctr">
                      <a:solidFill>
                        <a:srgbClr val="FFFEFD"/>
                      </a:solidFill>
                      <a:prstDash val="solid"/>
                      <a:round/>
                      <a:headEnd type="none" w="med" len="med"/>
                      <a:tailEnd type="none" w="med" len="med"/>
                    </a:lnB>
                    <a:solidFill>
                      <a:srgbClr val="F59F2B"/>
                    </a:solidFill>
                  </a:tcPr>
                </a:tc>
                <a:tc>
                  <a:txBody>
                    <a:bodyPr/>
                    <a:lstStyle/>
                    <a:p>
                      <a:pPr marL="85090" marR="24765" indent="-6350" algn="r">
                        <a:lnSpc>
                          <a:spcPct val="107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a:t>
                      </a:r>
                    </a:p>
                  </a:txBody>
                  <a:tcPr marL="32095" marR="15646"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FFFEFD"/>
                      </a:solidFill>
                      <a:prstDash val="solid"/>
                      <a:round/>
                      <a:headEnd type="none" w="med" len="med"/>
                      <a:tailEnd type="none" w="med" len="med"/>
                    </a:lnT>
                    <a:lnB w="12700" cap="flat" cmpd="sng" algn="ctr">
                      <a:solidFill>
                        <a:srgbClr val="FFFEFD"/>
                      </a:solidFill>
                      <a:prstDash val="solid"/>
                      <a:round/>
                      <a:headEnd type="none" w="med" len="med"/>
                      <a:tailEnd type="none" w="med" len="med"/>
                    </a:lnB>
                    <a:solidFill>
                      <a:srgbClr val="F59F2B"/>
                    </a:solidFill>
                  </a:tcPr>
                </a:tc>
                <a:tc>
                  <a:txBody>
                    <a:bodyPr/>
                    <a:lstStyle/>
                    <a:p>
                      <a:pPr marL="85090" marR="24765" indent="-6350" algn="ct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32095" marR="15646"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FFFEFD"/>
                      </a:solidFill>
                      <a:prstDash val="solid"/>
                      <a:round/>
                      <a:headEnd type="none" w="med" len="med"/>
                      <a:tailEnd type="none" w="med" len="med"/>
                    </a:lnT>
                    <a:lnB w="12700" cap="flat" cmpd="sng" algn="ctr">
                      <a:solidFill>
                        <a:srgbClr val="FFFEFD"/>
                      </a:solidFill>
                      <a:prstDash val="solid"/>
                      <a:round/>
                      <a:headEnd type="none" w="med" len="med"/>
                      <a:tailEnd type="none" w="med" len="med"/>
                    </a:lnB>
                    <a:solidFill>
                      <a:srgbClr val="F59F2B"/>
                    </a:solidFill>
                  </a:tcPr>
                </a:tc>
                <a:tc>
                  <a:txBody>
                    <a:bodyPr/>
                    <a:lstStyle/>
                    <a:p>
                      <a:pPr marL="85090" marR="24765" indent="-6350" algn="l">
                        <a:lnSpc>
                          <a:spcPct val="107000"/>
                        </a:lnSpc>
                        <a:spcAft>
                          <a:spcPts val="800"/>
                        </a:spcAft>
                      </a:pPr>
                      <a:r>
                        <a:rPr lang="en-ZA" sz="60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a:t>
                      </a:r>
                    </a:p>
                  </a:txBody>
                  <a:tcPr marL="32095" marR="15646" marT="0" marB="0">
                    <a:lnL w="12700" cap="flat" cmpd="sng" algn="ctr">
                      <a:solidFill>
                        <a:srgbClr val="181717"/>
                      </a:solidFill>
                      <a:prstDash val="solid"/>
                      <a:round/>
                      <a:headEnd type="none" w="med" len="med"/>
                      <a:tailEnd type="none" w="med" len="med"/>
                    </a:lnL>
                    <a:lnR>
                      <a:noFill/>
                    </a:lnR>
                    <a:lnT>
                      <a:noFill/>
                    </a:lnT>
                    <a:lnB w="12700" cap="flat" cmpd="sng" algn="ctr">
                      <a:solidFill>
                        <a:srgbClr val="FFFEFD"/>
                      </a:solidFill>
                      <a:prstDash val="solid"/>
                      <a:round/>
                      <a:headEnd type="none" w="med" len="med"/>
                      <a:tailEnd type="none" w="med" len="med"/>
                    </a:lnB>
                  </a:tcPr>
                </a:tc>
                <a:extLst>
                  <a:ext uri="{0D108BD9-81ED-4DB2-BD59-A6C34878D82A}">
                    <a16:rowId xmlns:a16="http://schemas.microsoft.com/office/drawing/2014/main" xmlns="" val="4275414134"/>
                  </a:ext>
                </a:extLst>
              </a:tr>
              <a:tr h="979695">
                <a:tc vMerge="1">
                  <a:txBody>
                    <a:bodyPr/>
                    <a:lstStyle/>
                    <a:p>
                      <a:endParaRPr lang="en-ZA"/>
                    </a:p>
                  </a:txBody>
                  <a:tcPr/>
                </a:tc>
                <a:tc>
                  <a:txBody>
                    <a:bodyPr/>
                    <a:lstStyle/>
                    <a:p>
                      <a:pPr marL="177165" marR="24765" indent="-6350" algn="r">
                        <a:lnSpc>
                          <a:spcPct val="107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(23,178)</a:t>
                      </a:r>
                    </a:p>
                  </a:txBody>
                  <a:tcPr marL="32095" marR="15646"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FFFEFD"/>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marL="85090" marR="24765" indent="-6350" algn="r">
                        <a:lnSpc>
                          <a:spcPct val="107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(10,104)</a:t>
                      </a:r>
                    </a:p>
                  </a:txBody>
                  <a:tcPr marL="32095" marR="15646"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FFFEFD"/>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marL="85090" marR="24765" indent="-6350" algn="r">
                        <a:lnSpc>
                          <a:spcPct val="107000"/>
                        </a:lnSpc>
                        <a:spcAft>
                          <a:spcPts val="0"/>
                        </a:spcAft>
                      </a:pPr>
                      <a:r>
                        <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(33,</a:t>
                      </a:r>
                      <a:r>
                        <a:rPr lang="en-ZA" sz="1100" b="1" baseline="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282)</a:t>
                      </a: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32095" marR="15646"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FFFEFD"/>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marL="177165" marR="24765" indent="-6350" algn="r">
                        <a:lnSpc>
                          <a:spcPct val="107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(27,684)</a:t>
                      </a:r>
                    </a:p>
                  </a:txBody>
                  <a:tcPr marL="32095" marR="15646"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FFFEFD"/>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marL="54610" marR="24765" indent="-6350" algn="r">
                        <a:lnSpc>
                          <a:spcPct val="107000"/>
                        </a:lnSpc>
                        <a:spcAft>
                          <a:spcPts val="0"/>
                        </a:spcAft>
                      </a:pPr>
                      <a:r>
                        <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5</a:t>
                      </a:r>
                      <a:r>
                        <a:rPr lang="en-ZA" sz="1100" b="1" baseline="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598</a:t>
                      </a: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32095" marR="15646"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FFFEFD"/>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marL="85090" marR="25400" indent="-6350" algn="ctr">
                        <a:lnSpc>
                          <a:spcPct val="107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R10.1 mi</a:t>
                      </a:r>
                      <a:r>
                        <a:rPr lang="en-ZA" sz="1100" baseline="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of the approved retained surplus allocated to general Expenses.</a:t>
                      </a: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32095" marR="15646"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FFFEFD"/>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rowSpan="5">
                  <a:txBody>
                    <a:bodyPr/>
                    <a:lstStyle/>
                    <a:p>
                      <a:pPr marL="85090" marR="24765" indent="-6350" algn="l">
                        <a:lnSpc>
                          <a:spcPct val="107000"/>
                        </a:lnSpc>
                        <a:spcAft>
                          <a:spcPts val="800"/>
                        </a:spcAft>
                      </a:pPr>
                      <a:r>
                        <a:rPr lang="en-ZA" sz="60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a:t>
                      </a:r>
                    </a:p>
                  </a:txBody>
                  <a:tcPr marL="32095" marR="15646" marT="0" marB="0">
                    <a:lnL w="12700" cap="flat" cmpd="sng" algn="ctr">
                      <a:solidFill>
                        <a:srgbClr val="181717"/>
                      </a:solidFill>
                      <a:prstDash val="solid"/>
                      <a:round/>
                      <a:headEnd type="none" w="med" len="med"/>
                      <a:tailEnd type="none" w="med" len="med"/>
                    </a:lnL>
                    <a:lnR>
                      <a:noFill/>
                    </a:lnR>
                    <a:lnT w="12700" cap="flat" cmpd="sng" algn="ctr">
                      <a:solidFill>
                        <a:srgbClr val="FFFEFD"/>
                      </a:solidFill>
                      <a:prstDash val="solid"/>
                      <a:round/>
                      <a:headEnd type="none" w="med" len="med"/>
                      <a:tailEnd type="none" w="med" len="med"/>
                    </a:lnT>
                    <a:lnB>
                      <a:noFill/>
                    </a:lnB>
                  </a:tcPr>
                </a:tc>
                <a:extLst>
                  <a:ext uri="{0D108BD9-81ED-4DB2-BD59-A6C34878D82A}">
                    <a16:rowId xmlns:a16="http://schemas.microsoft.com/office/drawing/2014/main" xmlns="" val="457529587"/>
                  </a:ext>
                </a:extLst>
              </a:tr>
              <a:tr h="182831">
                <a:tc>
                  <a:txBody>
                    <a:bodyPr/>
                    <a:lstStyle/>
                    <a:p>
                      <a:pPr marL="85090" marR="24765" indent="-6350" algn="l">
                        <a:lnSpc>
                          <a:spcPct val="107000"/>
                        </a:lnSpc>
                        <a:spcAft>
                          <a:spcPts val="0"/>
                        </a:spcAft>
                      </a:pPr>
                      <a:r>
                        <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Total expenditure</a:t>
                      </a: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32095" marR="15646"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algn="r">
                        <a:lnSpc>
                          <a:spcPct val="107000"/>
                        </a:lnSpc>
                        <a:spcAft>
                          <a:spcPts val="0"/>
                        </a:spcAft>
                        <a:tabLst>
                          <a:tab pos="778510" algn="r"/>
                          <a:tab pos="795020" algn="l"/>
                        </a:tabLst>
                      </a:pPr>
                      <a:r>
                        <a:rPr lang="en-ZA"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(80 074)	</a:t>
                      </a:r>
                    </a:p>
                  </a:txBody>
                  <a:tcPr marL="0" marR="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algn="r">
                        <a:lnSpc>
                          <a:spcPct val="107000"/>
                        </a:lnSpc>
                        <a:spcAft>
                          <a:spcPts val="0"/>
                        </a:spcAft>
                        <a:tabLst>
                          <a:tab pos="778510" algn="r"/>
                          <a:tab pos="795020" algn="l"/>
                        </a:tabLst>
                      </a:pPr>
                      <a:r>
                        <a:rPr lang="en-ZA"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(22 740)	</a:t>
                      </a:r>
                    </a:p>
                  </a:txBody>
                  <a:tcPr marL="0" marR="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algn="r">
                        <a:lnSpc>
                          <a:spcPct val="107000"/>
                        </a:lnSpc>
                        <a:spcAft>
                          <a:spcPts val="0"/>
                        </a:spcAft>
                        <a:tabLst>
                          <a:tab pos="778510" algn="r"/>
                          <a:tab pos="795020" algn="l"/>
                        </a:tabLst>
                      </a:pPr>
                      <a:r>
                        <a:rPr lang="en-ZA"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(102 814)	</a:t>
                      </a:r>
                    </a:p>
                  </a:txBody>
                  <a:tcPr marL="0" marR="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algn="r">
                        <a:lnSpc>
                          <a:spcPct val="107000"/>
                        </a:lnSpc>
                        <a:spcAft>
                          <a:spcPts val="0"/>
                        </a:spcAft>
                        <a:tabLst>
                          <a:tab pos="778510" algn="r"/>
                          <a:tab pos="795020" algn="l"/>
                        </a:tabLst>
                      </a:pPr>
                      <a:r>
                        <a:rPr lang="en-ZA"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(105 056)	</a:t>
                      </a:r>
                    </a:p>
                  </a:txBody>
                  <a:tcPr marL="0" marR="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algn="r">
                        <a:lnSpc>
                          <a:spcPct val="107000"/>
                        </a:lnSpc>
                        <a:spcAft>
                          <a:spcPts val="0"/>
                        </a:spcAft>
                        <a:tabLst>
                          <a:tab pos="778510" algn="r"/>
                          <a:tab pos="795020" algn="l"/>
                        </a:tabLst>
                      </a:pPr>
                      <a:r>
                        <a:rPr lang="en-ZA"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(2 242)	</a:t>
                      </a:r>
                    </a:p>
                  </a:txBody>
                  <a:tcPr marL="0" marR="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marL="85090" marR="24765" indent="-6350" algn="l">
                        <a:lnSpc>
                          <a:spcPct val="107000"/>
                        </a:lnSpc>
                        <a:spcAft>
                          <a:spcPts val="80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a:t>
                      </a:r>
                    </a:p>
                  </a:txBody>
                  <a:tcPr marL="32095" marR="15646"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vMerge="1">
                  <a:txBody>
                    <a:bodyPr/>
                    <a:lstStyle/>
                    <a:p>
                      <a:endParaRPr lang="en-ZA" dirty="0"/>
                    </a:p>
                  </a:txBody>
                  <a:tcPr/>
                </a:tc>
                <a:extLst>
                  <a:ext uri="{0D108BD9-81ED-4DB2-BD59-A6C34878D82A}">
                    <a16:rowId xmlns:a16="http://schemas.microsoft.com/office/drawing/2014/main" xmlns="" val="2169217658"/>
                  </a:ext>
                </a:extLst>
              </a:tr>
              <a:tr h="523214">
                <a:tc>
                  <a:txBody>
                    <a:bodyPr/>
                    <a:lstStyle/>
                    <a:p>
                      <a:pPr marL="85090" marR="24765" indent="-6350" algn="l">
                        <a:lnSpc>
                          <a:spcPct val="107000"/>
                        </a:lnSpc>
                        <a:spcAft>
                          <a:spcPts val="0"/>
                        </a:spcAft>
                      </a:pPr>
                      <a:r>
                        <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Operating deficit</a:t>
                      </a: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85090" marR="447040" indent="-6350" algn="l">
                        <a:lnSpc>
                          <a:spcPct val="107000"/>
                        </a:lnSpc>
                        <a:spcAft>
                          <a:spcPts val="0"/>
                        </a:spcAft>
                      </a:pPr>
                      <a:r>
                        <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Loss on disposal of assets and liabilities</a:t>
                      </a:r>
                    </a:p>
                    <a:p>
                      <a:pPr marL="85090" marR="447040" indent="-6350" algn="l">
                        <a:lnSpc>
                          <a:spcPct val="107000"/>
                        </a:lnSpc>
                        <a:spcAft>
                          <a:spcPts val="0"/>
                        </a:spcAft>
                      </a:pPr>
                      <a:r>
                        <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Fair</a:t>
                      </a:r>
                      <a:r>
                        <a:rPr lang="en-ZA" sz="1100" b="1" baseline="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value adjustments </a:t>
                      </a: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32095" marR="15646"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marL="85090" marR="25400" indent="-6350" algn="r">
                        <a:lnSpc>
                          <a:spcPct val="107000"/>
                        </a:lnSpc>
                        <a:spcAft>
                          <a:spcPts val="0"/>
                        </a:spcAft>
                      </a:pPr>
                      <a:r>
                        <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a:t>
                      </a: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85090" marR="25400" indent="-6350" algn="r">
                        <a:lnSpc>
                          <a:spcPct val="107000"/>
                        </a:lnSpc>
                        <a:spcAft>
                          <a:spcPts val="0"/>
                        </a:spcAft>
                      </a:pPr>
                      <a:endPar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85090" marR="25400" indent="-6350" algn="r">
                        <a:lnSpc>
                          <a:spcPct val="107000"/>
                        </a:lnSpc>
                        <a:spcAft>
                          <a:spcPts val="0"/>
                        </a:spcAft>
                      </a:pPr>
                      <a:r>
                        <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a:t>
                      </a: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32095" marR="15646"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marL="85090" marR="25400" indent="-6350" algn="r">
                        <a:lnSpc>
                          <a:spcPct val="107000"/>
                        </a:lnSpc>
                        <a:spcAft>
                          <a:spcPts val="0"/>
                        </a:spcAft>
                      </a:pPr>
                      <a:r>
                        <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a:t>
                      </a: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85090" marR="25400" indent="-6350" algn="r">
                        <a:lnSpc>
                          <a:spcPct val="107000"/>
                        </a:lnSpc>
                        <a:spcAft>
                          <a:spcPts val="0"/>
                        </a:spcAft>
                      </a:pPr>
                      <a:endPar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85090" marR="25400" indent="-6350" algn="r">
                        <a:lnSpc>
                          <a:spcPct val="107000"/>
                        </a:lnSpc>
                        <a:spcAft>
                          <a:spcPts val="0"/>
                        </a:spcAft>
                      </a:pPr>
                      <a:r>
                        <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a:t>
                      </a: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32095" marR="15646"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marL="85090" marR="25400" indent="-6350" algn="r">
                        <a:lnSpc>
                          <a:spcPct val="107000"/>
                        </a:lnSpc>
                        <a:spcAft>
                          <a:spcPts val="0"/>
                        </a:spcAft>
                      </a:pPr>
                      <a:r>
                        <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a:t>
                      </a: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85090" marR="25400" indent="-6350" algn="r">
                        <a:lnSpc>
                          <a:spcPct val="107000"/>
                        </a:lnSpc>
                        <a:spcAft>
                          <a:spcPts val="0"/>
                        </a:spcAft>
                      </a:pPr>
                      <a:endPar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85090" marR="25400" indent="-6350" algn="r">
                        <a:lnSpc>
                          <a:spcPct val="107000"/>
                        </a:lnSpc>
                        <a:spcAft>
                          <a:spcPts val="0"/>
                        </a:spcAft>
                      </a:pPr>
                      <a:r>
                        <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a:t>
                      </a: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32095" marR="15646"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marL="363220" marR="24765" indent="-246380" algn="r" defTabSz="914400" rtl="0" eaLnBrk="1" fontAlgn="auto" latinLnBrk="0" hangingPunct="1">
                        <a:lnSpc>
                          <a:spcPct val="107000"/>
                        </a:lnSpc>
                        <a:spcBef>
                          <a:spcPts val="0"/>
                        </a:spcBef>
                        <a:spcAft>
                          <a:spcPts val="0"/>
                        </a:spcAft>
                        <a:buClrTx/>
                        <a:buSzTx/>
                        <a:buFontTx/>
                        <a:buNone/>
                        <a:tabLst/>
                        <a:defRPr/>
                      </a:pPr>
                      <a:r>
                        <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(410)</a:t>
                      </a: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363220" marR="24765" indent="-246380" algn="r">
                        <a:lnSpc>
                          <a:spcPct val="107000"/>
                        </a:lnSpc>
                        <a:spcAft>
                          <a:spcPts val="0"/>
                        </a:spcAft>
                      </a:pPr>
                      <a:endPar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363220" marR="24765" indent="-246380" algn="r">
                        <a:lnSpc>
                          <a:spcPct val="107000"/>
                        </a:lnSpc>
                        <a:spcAft>
                          <a:spcPts val="0"/>
                        </a:spcAft>
                      </a:pPr>
                      <a:r>
                        <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(11) </a:t>
                      </a:r>
                    </a:p>
                    <a:p>
                      <a:pPr marL="363220" marR="24765" indent="-246380" algn="r">
                        <a:lnSpc>
                          <a:spcPct val="107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(4)</a:t>
                      </a:r>
                    </a:p>
                  </a:txBody>
                  <a:tcPr marL="32095" marR="15646"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marL="85090" marR="25400" indent="-6350" algn="r">
                        <a:lnSpc>
                          <a:spcPct val="107000"/>
                        </a:lnSpc>
                        <a:spcAft>
                          <a:spcPts val="0"/>
                        </a:spcAft>
                      </a:pPr>
                      <a:r>
                        <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(410)</a:t>
                      </a:r>
                    </a:p>
                    <a:p>
                      <a:pPr marL="85090" marR="25400" indent="-6350" algn="r">
                        <a:lnSpc>
                          <a:spcPct val="107000"/>
                        </a:lnSpc>
                        <a:spcAft>
                          <a:spcPts val="0"/>
                        </a:spcAft>
                      </a:pPr>
                      <a:endPar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85090" marR="25400" indent="-6350" algn="r">
                        <a:lnSpc>
                          <a:spcPct val="107000"/>
                        </a:lnSpc>
                        <a:spcAft>
                          <a:spcPts val="0"/>
                        </a:spcAft>
                      </a:pPr>
                      <a:r>
                        <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(11)</a:t>
                      </a:r>
                    </a:p>
                    <a:p>
                      <a:pPr marL="85090" marR="25400" indent="-6350" algn="r">
                        <a:lnSpc>
                          <a:spcPct val="107000"/>
                        </a:lnSpc>
                        <a:spcAft>
                          <a:spcPts val="0"/>
                        </a:spcAft>
                      </a:pPr>
                      <a:r>
                        <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(4)</a:t>
                      </a: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32095" marR="15646"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marL="85090" marR="24765" indent="-6350" algn="ctr" defTabSz="914400" rtl="0" eaLnBrk="1" fontAlgn="auto" latinLnBrk="0" hangingPunct="1">
                        <a:lnSpc>
                          <a:spcPct val="107000"/>
                        </a:lnSpc>
                        <a:spcBef>
                          <a:spcPts val="0"/>
                        </a:spcBef>
                        <a:spcAft>
                          <a:spcPts val="0"/>
                        </a:spcAft>
                        <a:buClrTx/>
                        <a:buSzTx/>
                        <a:buFontTx/>
                        <a:buNone/>
                        <a:tabLst/>
                        <a:defRPr/>
                      </a:pPr>
                      <a:endParaRPr lang="en-ZA" sz="1100" b="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85090" marR="24765" indent="-6350" algn="ctr" defTabSz="914400" rtl="0" eaLnBrk="1" fontAlgn="auto" latinLnBrk="0" hangingPunct="1">
                        <a:lnSpc>
                          <a:spcPct val="107000"/>
                        </a:lnSpc>
                        <a:spcBef>
                          <a:spcPts val="0"/>
                        </a:spcBef>
                        <a:spcAft>
                          <a:spcPts val="0"/>
                        </a:spcAft>
                        <a:buClrTx/>
                        <a:buSzTx/>
                        <a:buFontTx/>
                        <a:buNone/>
                        <a:tabLst/>
                        <a:defRPr/>
                      </a:pPr>
                      <a:endParaRPr lang="en-ZA" sz="1100" b="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85090" marR="24765" indent="-6350" algn="ctr" defTabSz="914400" rtl="0" eaLnBrk="1" fontAlgn="auto" latinLnBrk="0" hangingPunct="1">
                        <a:lnSpc>
                          <a:spcPct val="107000"/>
                        </a:lnSpc>
                        <a:spcBef>
                          <a:spcPts val="0"/>
                        </a:spcBef>
                        <a:spcAft>
                          <a:spcPts val="0"/>
                        </a:spcAft>
                        <a:buClrTx/>
                        <a:buSzTx/>
                        <a:buFontTx/>
                        <a:buNone/>
                        <a:tabLst/>
                        <a:defRPr/>
                      </a:pPr>
                      <a:r>
                        <a:rPr lang="en-ZA" sz="1100" b="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Non cash flow item</a:t>
                      </a:r>
                    </a:p>
                    <a:p>
                      <a:pPr marL="85090" marR="24765" indent="-6350" algn="ctr">
                        <a:lnSpc>
                          <a:spcPct val="107000"/>
                        </a:lnSpc>
                        <a:spcAft>
                          <a:spcPts val="0"/>
                        </a:spcAft>
                      </a:pPr>
                      <a:r>
                        <a:rPr lang="en-ZA" sz="1100" b="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Non cash flow item</a:t>
                      </a:r>
                    </a:p>
                    <a:p>
                      <a:pPr marL="85090" marR="24765" indent="-6350" algn="ctr">
                        <a:lnSpc>
                          <a:spcPct val="107000"/>
                        </a:lnSpc>
                        <a:spcAft>
                          <a:spcPts val="0"/>
                        </a:spcAft>
                      </a:pPr>
                      <a:endParaRPr lang="en-ZA" sz="1100" b="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32095" marR="15646" marT="0" marB="0" anchor="b">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vMerge="1">
                  <a:txBody>
                    <a:bodyPr/>
                    <a:lstStyle/>
                    <a:p>
                      <a:endParaRPr lang="en-ZA"/>
                    </a:p>
                  </a:txBody>
                  <a:tcPr/>
                </a:tc>
                <a:extLst>
                  <a:ext uri="{0D108BD9-81ED-4DB2-BD59-A6C34878D82A}">
                    <a16:rowId xmlns:a16="http://schemas.microsoft.com/office/drawing/2014/main" xmlns="" val="1027472903"/>
                  </a:ext>
                </a:extLst>
              </a:tr>
              <a:tr h="182831">
                <a:tc>
                  <a:txBody>
                    <a:bodyPr/>
                    <a:lstStyle/>
                    <a:p>
                      <a:pPr marL="85090" marR="24765" indent="-6350" algn="l">
                        <a:lnSpc>
                          <a:spcPct val="107000"/>
                        </a:lnSpc>
                        <a:spcAft>
                          <a:spcPts val="0"/>
                        </a:spcAft>
                      </a:pPr>
                      <a:r>
                        <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Deficit before taxation</a:t>
                      </a: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32095" marR="15646"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marL="85090" marR="25400" indent="-6350" algn="r">
                        <a:lnSpc>
                          <a:spcPct val="107000"/>
                        </a:lnSpc>
                        <a:spcAft>
                          <a:spcPts val="0"/>
                        </a:spcAft>
                      </a:pPr>
                      <a:r>
                        <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a:t>
                      </a: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32095" marR="15646"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marL="85090" marR="25400" lvl="0" indent="-6350" algn="r" defTabSz="914400" rtl="0" eaLnBrk="1" fontAlgn="auto" latinLnBrk="0" hangingPunct="1">
                        <a:lnSpc>
                          <a:spcPct val="107000"/>
                        </a:lnSpc>
                        <a:spcBef>
                          <a:spcPts val="0"/>
                        </a:spcBef>
                        <a:spcAft>
                          <a:spcPts val="0"/>
                        </a:spcAft>
                        <a:buClrTx/>
                        <a:buSzTx/>
                        <a:buFontTx/>
                        <a:buNone/>
                        <a:tabLst/>
                        <a:defRPr/>
                      </a:pPr>
                      <a:r>
                        <a:rPr kumimoji="0" lang="en-ZA" sz="1100" b="1" i="0" u="none" strike="noStrike" kern="1200" cap="none" spc="0" normalizeH="0" baseline="0" noProof="0">
                          <a:ln>
                            <a:noFill/>
                          </a:ln>
                          <a:solidFill>
                            <a:srgbClr val="181717"/>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ZA" sz="1100" b="0" i="0" u="none" strike="noStrike" kern="1200" cap="none" spc="0" normalizeH="0" baseline="0" noProof="0" dirty="0">
                        <a:ln>
                          <a:noFill/>
                        </a:ln>
                        <a:solidFill>
                          <a:srgbClr val="181717"/>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32095" marR="15646"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marL="85090" marR="25400" lvl="0" indent="-6350" algn="r" defTabSz="914400" rtl="0" eaLnBrk="1" fontAlgn="auto" latinLnBrk="0" hangingPunct="1">
                        <a:lnSpc>
                          <a:spcPct val="107000"/>
                        </a:lnSpc>
                        <a:spcBef>
                          <a:spcPts val="0"/>
                        </a:spcBef>
                        <a:spcAft>
                          <a:spcPts val="0"/>
                        </a:spcAft>
                        <a:buClrTx/>
                        <a:buSzTx/>
                        <a:buFontTx/>
                        <a:buNone/>
                        <a:tabLst/>
                        <a:defRPr/>
                      </a:pPr>
                      <a:r>
                        <a:rPr kumimoji="0" lang="en-ZA" sz="1100" b="1" i="0" u="none" strike="noStrike" kern="1200" cap="none" spc="0" normalizeH="0" baseline="0" noProof="0" dirty="0">
                          <a:ln>
                            <a:noFill/>
                          </a:ln>
                          <a:solidFill>
                            <a:srgbClr val="181717"/>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ZA" sz="1100" b="0" i="0" u="none" strike="noStrike" kern="1200" cap="none" spc="0" normalizeH="0" baseline="0" noProof="0" dirty="0">
                        <a:ln>
                          <a:noFill/>
                        </a:ln>
                        <a:solidFill>
                          <a:srgbClr val="181717"/>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32095" marR="15646"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marL="85090" marR="25400" lvl="0" indent="-6350" algn="r" defTabSz="914400" rtl="0" eaLnBrk="1" fontAlgn="auto" latinLnBrk="0" hangingPunct="1">
                        <a:lnSpc>
                          <a:spcPct val="107000"/>
                        </a:lnSpc>
                        <a:spcBef>
                          <a:spcPts val="0"/>
                        </a:spcBef>
                        <a:spcAft>
                          <a:spcPts val="0"/>
                        </a:spcAft>
                        <a:buClrTx/>
                        <a:buSzTx/>
                        <a:buFontTx/>
                        <a:buNone/>
                        <a:tabLst/>
                        <a:defRPr/>
                      </a:pPr>
                      <a:r>
                        <a:rPr kumimoji="0" lang="en-ZA" sz="1100" b="1" i="0" u="none" strike="noStrike" kern="1200" cap="none" spc="0" normalizeH="0" baseline="0" noProof="0" dirty="0">
                          <a:ln>
                            <a:noFill/>
                          </a:ln>
                          <a:solidFill>
                            <a:srgbClr val="181717"/>
                          </a:solidFill>
                          <a:effectLst/>
                          <a:uLnTx/>
                          <a:uFillTx/>
                          <a:latin typeface="Calibri" panose="020F0502020204030204" pitchFamily="34" charset="0"/>
                          <a:ea typeface="Calibri" panose="020F0502020204030204" pitchFamily="34" charset="0"/>
                          <a:cs typeface="Times New Roman" panose="02020603050405020304" pitchFamily="18" charset="0"/>
                        </a:rPr>
                        <a:t>(425)</a:t>
                      </a:r>
                      <a:endParaRPr kumimoji="0" lang="en-ZA" sz="1100" b="0" i="0" u="none" strike="noStrike" kern="1200" cap="none" spc="0" normalizeH="0" baseline="0" noProof="0" dirty="0">
                        <a:ln>
                          <a:noFill/>
                        </a:ln>
                        <a:solidFill>
                          <a:srgbClr val="181717"/>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32095" marR="15646"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marL="85090" marR="25400" lvl="0" indent="-6350" algn="r" defTabSz="914400" rtl="0" eaLnBrk="1" fontAlgn="auto" latinLnBrk="0" hangingPunct="1">
                        <a:lnSpc>
                          <a:spcPct val="107000"/>
                        </a:lnSpc>
                        <a:spcBef>
                          <a:spcPts val="0"/>
                        </a:spcBef>
                        <a:spcAft>
                          <a:spcPts val="0"/>
                        </a:spcAft>
                        <a:buClrTx/>
                        <a:buSzTx/>
                        <a:buFontTx/>
                        <a:buNone/>
                        <a:tabLst/>
                        <a:defRPr/>
                      </a:pPr>
                      <a:r>
                        <a:rPr kumimoji="0" lang="en-ZA" sz="1100" b="1" i="0" u="none" strike="noStrike" kern="1200" cap="none" spc="0" normalizeH="0" baseline="0" noProof="0" dirty="0">
                          <a:ln>
                            <a:noFill/>
                          </a:ln>
                          <a:solidFill>
                            <a:srgbClr val="181717"/>
                          </a:solidFill>
                          <a:effectLst/>
                          <a:uLnTx/>
                          <a:uFillTx/>
                          <a:latin typeface="Calibri" panose="020F0502020204030204" pitchFamily="34" charset="0"/>
                          <a:ea typeface="Calibri" panose="020F0502020204030204" pitchFamily="34" charset="0"/>
                          <a:cs typeface="Times New Roman" panose="02020603050405020304" pitchFamily="18" charset="0"/>
                        </a:rPr>
                        <a:t>(425)</a:t>
                      </a:r>
                      <a:endParaRPr kumimoji="0" lang="en-ZA" sz="1100" b="0" i="0" u="none" strike="noStrike" kern="1200" cap="none" spc="0" normalizeH="0" baseline="0" noProof="0" dirty="0">
                        <a:ln>
                          <a:noFill/>
                        </a:ln>
                        <a:solidFill>
                          <a:srgbClr val="181717"/>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32095" marR="15646"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marL="85090" marR="24765" indent="-6350" algn="l">
                        <a:lnSpc>
                          <a:spcPct val="107000"/>
                        </a:lnSpc>
                        <a:spcAft>
                          <a:spcPts val="800"/>
                        </a:spcAft>
                      </a:pPr>
                      <a:r>
                        <a:rPr lang="en-ZA" sz="1100" b="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a:t>
                      </a:r>
                    </a:p>
                  </a:txBody>
                  <a:tcPr marL="32095" marR="15646"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vMerge="1">
                  <a:txBody>
                    <a:bodyPr/>
                    <a:lstStyle/>
                    <a:p>
                      <a:endParaRPr lang="en-ZA"/>
                    </a:p>
                  </a:txBody>
                  <a:tcPr/>
                </a:tc>
                <a:extLst>
                  <a:ext uri="{0D108BD9-81ED-4DB2-BD59-A6C34878D82A}">
                    <a16:rowId xmlns:a16="http://schemas.microsoft.com/office/drawing/2014/main" xmlns="" val="1850562692"/>
                  </a:ext>
                </a:extLst>
              </a:tr>
              <a:tr h="731320">
                <a:tc>
                  <a:txBody>
                    <a:bodyPr/>
                    <a:lstStyle/>
                    <a:p>
                      <a:pPr marL="635" marR="24765" indent="-6350" algn="l">
                        <a:lnSpc>
                          <a:spcPct val="107000"/>
                        </a:lnSpc>
                        <a:spcAft>
                          <a:spcPts val="0"/>
                        </a:spcAft>
                      </a:pPr>
                      <a:r>
                        <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Actual Amount on Comparable </a:t>
                      </a: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 marR="24765" indent="-6350" algn="l">
                        <a:lnSpc>
                          <a:spcPct val="107000"/>
                        </a:lnSpc>
                        <a:spcAft>
                          <a:spcPts val="0"/>
                        </a:spcAft>
                      </a:pPr>
                      <a:r>
                        <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Basis as Presented in the</a:t>
                      </a: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 marR="24765" indent="-6350" algn="l">
                        <a:lnSpc>
                          <a:spcPct val="107000"/>
                        </a:lnSpc>
                        <a:spcAft>
                          <a:spcPts val="0"/>
                        </a:spcAft>
                      </a:pPr>
                      <a:r>
                        <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Budget and Actual</a:t>
                      </a: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 marR="24765" indent="-6350" algn="l">
                        <a:lnSpc>
                          <a:spcPct val="107000"/>
                        </a:lnSpc>
                        <a:spcAft>
                          <a:spcPts val="0"/>
                        </a:spcAft>
                      </a:pPr>
                      <a:r>
                        <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Comparative Statement</a:t>
                      </a: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32095" marR="15646"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marL="85090" marR="25400" indent="-6350" algn="r">
                        <a:lnSpc>
                          <a:spcPct val="107000"/>
                        </a:lnSpc>
                        <a:spcAft>
                          <a:spcPts val="0"/>
                        </a:spcAft>
                      </a:pPr>
                      <a:r>
                        <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a:t>
                      </a: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32095" marR="15646"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marL="85090" marR="25400" lvl="0" indent="-6350" algn="r" defTabSz="914400" rtl="0" eaLnBrk="1" fontAlgn="auto" latinLnBrk="0" hangingPunct="1">
                        <a:lnSpc>
                          <a:spcPct val="107000"/>
                        </a:lnSpc>
                        <a:spcBef>
                          <a:spcPts val="0"/>
                        </a:spcBef>
                        <a:spcAft>
                          <a:spcPts val="0"/>
                        </a:spcAft>
                        <a:buClrTx/>
                        <a:buSzTx/>
                        <a:buFontTx/>
                        <a:buNone/>
                        <a:tabLst/>
                        <a:defRPr/>
                      </a:pPr>
                      <a:r>
                        <a:rPr kumimoji="0" lang="en-ZA" sz="1100" b="1" i="0" u="none" strike="noStrike" kern="1200" cap="none" spc="0" normalizeH="0" baseline="0" noProof="0" dirty="0">
                          <a:ln>
                            <a:noFill/>
                          </a:ln>
                          <a:solidFill>
                            <a:srgbClr val="181717"/>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ZA" sz="1100" b="0" i="0" u="none" strike="noStrike" kern="1200" cap="none" spc="0" normalizeH="0" baseline="0" noProof="0" dirty="0">
                        <a:ln>
                          <a:noFill/>
                        </a:ln>
                        <a:solidFill>
                          <a:srgbClr val="181717"/>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32095" marR="15646"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marL="85090" marR="25400" lvl="0" indent="-6350" algn="r" defTabSz="914400" rtl="0" eaLnBrk="1" fontAlgn="auto" latinLnBrk="0" hangingPunct="1">
                        <a:lnSpc>
                          <a:spcPct val="107000"/>
                        </a:lnSpc>
                        <a:spcBef>
                          <a:spcPts val="0"/>
                        </a:spcBef>
                        <a:spcAft>
                          <a:spcPts val="0"/>
                        </a:spcAft>
                        <a:buClrTx/>
                        <a:buSzTx/>
                        <a:buFontTx/>
                        <a:buNone/>
                        <a:tabLst/>
                        <a:defRPr/>
                      </a:pPr>
                      <a:r>
                        <a:rPr kumimoji="0" lang="en-ZA" sz="1100" b="1" i="0" u="none" strike="noStrike" kern="1200" cap="none" spc="0" normalizeH="0" baseline="0" noProof="0" dirty="0">
                          <a:ln>
                            <a:noFill/>
                          </a:ln>
                          <a:solidFill>
                            <a:srgbClr val="181717"/>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ZA" sz="1100" b="0" i="0" u="none" strike="noStrike" kern="1200" cap="none" spc="0" normalizeH="0" baseline="0" noProof="0" dirty="0">
                        <a:ln>
                          <a:noFill/>
                        </a:ln>
                        <a:solidFill>
                          <a:srgbClr val="181717"/>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32095" marR="15646"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marL="85090" marR="25400" lvl="0" indent="-6350" algn="r" defTabSz="914400" rtl="0" eaLnBrk="1" fontAlgn="auto" latinLnBrk="0" hangingPunct="1">
                        <a:lnSpc>
                          <a:spcPct val="107000"/>
                        </a:lnSpc>
                        <a:spcBef>
                          <a:spcPts val="0"/>
                        </a:spcBef>
                        <a:spcAft>
                          <a:spcPts val="0"/>
                        </a:spcAft>
                        <a:buClrTx/>
                        <a:buSzTx/>
                        <a:buFontTx/>
                        <a:buNone/>
                        <a:tabLst/>
                        <a:defRPr/>
                      </a:pPr>
                      <a:r>
                        <a:rPr kumimoji="0" lang="en-ZA" sz="1100" b="1" i="0" u="none" strike="noStrike" kern="1200" cap="none" spc="0" normalizeH="0" baseline="0" noProof="0" dirty="0">
                          <a:ln>
                            <a:noFill/>
                          </a:ln>
                          <a:solidFill>
                            <a:srgbClr val="181717"/>
                          </a:solidFill>
                          <a:effectLst/>
                          <a:uLnTx/>
                          <a:uFillTx/>
                          <a:latin typeface="Calibri" panose="020F0502020204030204" pitchFamily="34" charset="0"/>
                          <a:ea typeface="Calibri" panose="020F0502020204030204" pitchFamily="34" charset="0"/>
                          <a:cs typeface="Times New Roman" panose="02020603050405020304" pitchFamily="18" charset="0"/>
                        </a:rPr>
                        <a:t>(425)</a:t>
                      </a:r>
                      <a:endParaRPr kumimoji="0" lang="en-ZA" sz="1100" b="0" i="0" u="none" strike="noStrike" kern="1200" cap="none" spc="0" normalizeH="0" baseline="0" noProof="0" dirty="0">
                        <a:ln>
                          <a:noFill/>
                        </a:ln>
                        <a:solidFill>
                          <a:srgbClr val="181717"/>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32095" marR="15646"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marL="85090" marR="25400" lvl="0" indent="-6350" algn="r" defTabSz="914400" rtl="0" eaLnBrk="1" fontAlgn="auto" latinLnBrk="0" hangingPunct="1">
                        <a:lnSpc>
                          <a:spcPct val="107000"/>
                        </a:lnSpc>
                        <a:spcBef>
                          <a:spcPts val="0"/>
                        </a:spcBef>
                        <a:spcAft>
                          <a:spcPts val="0"/>
                        </a:spcAft>
                        <a:buClrTx/>
                        <a:buSzTx/>
                        <a:buFontTx/>
                        <a:buNone/>
                        <a:tabLst/>
                        <a:defRPr/>
                      </a:pPr>
                      <a:r>
                        <a:rPr kumimoji="0" lang="en-ZA" sz="1100" b="1" i="0" u="none" strike="noStrike" kern="1200" cap="none" spc="0" normalizeH="0" baseline="0" noProof="0" dirty="0">
                          <a:ln>
                            <a:noFill/>
                          </a:ln>
                          <a:solidFill>
                            <a:srgbClr val="181717"/>
                          </a:solidFill>
                          <a:effectLst/>
                          <a:uLnTx/>
                          <a:uFillTx/>
                          <a:latin typeface="Calibri" panose="020F0502020204030204" pitchFamily="34" charset="0"/>
                          <a:ea typeface="Calibri" panose="020F0502020204030204" pitchFamily="34" charset="0"/>
                          <a:cs typeface="Times New Roman" panose="02020603050405020304" pitchFamily="18" charset="0"/>
                        </a:rPr>
                        <a:t>(425)</a:t>
                      </a:r>
                      <a:endParaRPr kumimoji="0" lang="en-ZA" sz="1100" b="0" i="0" u="none" strike="noStrike" kern="1200" cap="none" spc="0" normalizeH="0" baseline="0" noProof="0" dirty="0">
                        <a:ln>
                          <a:noFill/>
                        </a:ln>
                        <a:solidFill>
                          <a:srgbClr val="181717"/>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32095" marR="15646"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a:txBody>
                    <a:bodyPr/>
                    <a:lstStyle/>
                    <a:p>
                      <a:pPr marL="85090" marR="24765" indent="-6350" algn="l">
                        <a:lnSpc>
                          <a:spcPct val="107000"/>
                        </a:lnSpc>
                        <a:spcAft>
                          <a:spcPts val="800"/>
                        </a:spcAft>
                      </a:pPr>
                      <a:r>
                        <a:rPr lang="en-ZA" sz="1100" b="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a:t>
                      </a:r>
                    </a:p>
                  </a:txBody>
                  <a:tcPr marL="32095" marR="15646"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59F2B"/>
                    </a:solidFill>
                  </a:tcPr>
                </a:tc>
                <a:tc vMerge="1">
                  <a:txBody>
                    <a:bodyPr/>
                    <a:lstStyle/>
                    <a:p>
                      <a:endParaRPr lang="en-ZA"/>
                    </a:p>
                  </a:txBody>
                  <a:tcPr/>
                </a:tc>
                <a:extLst>
                  <a:ext uri="{0D108BD9-81ED-4DB2-BD59-A6C34878D82A}">
                    <a16:rowId xmlns:a16="http://schemas.microsoft.com/office/drawing/2014/main" xmlns="" val="2663783189"/>
                  </a:ext>
                </a:extLst>
              </a:tr>
            </a:tbl>
          </a:graphicData>
        </a:graphic>
      </p:graphicFrame>
    </p:spTree>
    <p:extLst>
      <p:ext uri="{BB962C8B-B14F-4D97-AF65-F5344CB8AC3E}">
        <p14:creationId xmlns:p14="http://schemas.microsoft.com/office/powerpoint/2010/main" xmlns="" val="415357333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
          </p:nvPr>
        </p:nvSpPr>
        <p:spPr/>
        <p:txBody>
          <a:bodyPr>
            <a:normAutofit/>
          </a:bodyPr>
          <a:lstStyle/>
          <a:p>
            <a:r>
              <a:rPr lang="en-ZA" sz="2600" dirty="0">
                <a:latin typeface="Arial" panose="020B0604020202020204" pitchFamily="34" charset="0"/>
                <a:cs typeface="Arial" panose="020B0604020202020204" pitchFamily="34" charset="0"/>
              </a:rPr>
              <a:t>2018/19 USAF</a:t>
            </a:r>
          </a:p>
        </p:txBody>
      </p:sp>
    </p:spTree>
    <p:extLst>
      <p:ext uri="{BB962C8B-B14F-4D97-AF65-F5344CB8AC3E}">
        <p14:creationId xmlns:p14="http://schemas.microsoft.com/office/powerpoint/2010/main" xmlns="" val="361862020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0" y="1052736"/>
            <a:ext cx="9036496" cy="2862964"/>
          </a:xfrm>
          <a:prstGeom prst="rect">
            <a:avLst/>
          </a:prstGeom>
          <a:noFill/>
          <a:ln w="9525">
            <a:noFill/>
            <a:miter lim="800000"/>
            <a:headEnd/>
            <a:tailEnd/>
          </a:ln>
        </p:spPr>
        <p:txBody>
          <a:bodyPr wrap="square" lIns="92075" tIns="46038" rIns="92075" bIns="46038">
            <a:spAutoFit/>
          </a:bodyPr>
          <a:lstStyle/>
          <a:p>
            <a:pPr marR="0" lvl="0" algn="just" defTabSz="914400" rtl="0" eaLnBrk="0" fontAlgn="base" latinLnBrk="0" hangingPunct="0">
              <a:lnSpc>
                <a:spcPct val="100000"/>
              </a:lnSpc>
              <a:spcBef>
                <a:spcPts val="0"/>
              </a:spcBef>
              <a:spcAft>
                <a:spcPts val="0"/>
              </a:spcAft>
              <a:buClrTx/>
              <a:buSzTx/>
              <a:tabLst/>
              <a:defRPr/>
            </a:pPr>
            <a:endParaRPr lang="en-ZA" sz="1600" dirty="0">
              <a:solidFill>
                <a:srgbClr val="000000"/>
              </a:solidFill>
            </a:endParaRP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r>
              <a:rPr lang="en-ZA" sz="1600" b="0" dirty="0">
                <a:solidFill>
                  <a:srgbClr val="000000"/>
                </a:solidFill>
              </a:rPr>
              <a:t>No material findings on the Audit of Predetermined Objectives (AOPO)</a:t>
            </a:r>
          </a:p>
          <a:p>
            <a:pPr marR="0" lvl="0" algn="just" defTabSz="914400" rtl="0" eaLnBrk="0" fontAlgn="base" latinLnBrk="0" hangingPunct="0">
              <a:lnSpc>
                <a:spcPct val="100000"/>
              </a:lnSpc>
              <a:spcBef>
                <a:spcPts val="0"/>
              </a:spcBef>
              <a:spcAft>
                <a:spcPts val="0"/>
              </a:spcAft>
              <a:buClrTx/>
              <a:buSzTx/>
              <a:tabLst/>
              <a:defRPr/>
            </a:pPr>
            <a:endParaRPr lang="en-ZA" sz="1600" b="0" dirty="0">
              <a:solidFill>
                <a:srgbClr val="000000"/>
              </a:solidFill>
            </a:endParaRP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r>
              <a:rPr lang="en-ZA" sz="1600" b="0" dirty="0">
                <a:solidFill>
                  <a:srgbClr val="000000"/>
                </a:solidFill>
              </a:rPr>
              <a:t>Reduction in the number of findings raised by the AG-SA as compared to the previous financial year</a:t>
            </a: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endParaRPr lang="en-ZA" sz="1600" b="0" dirty="0">
              <a:solidFill>
                <a:srgbClr val="000000"/>
              </a:solidFill>
            </a:endParaRPr>
          </a:p>
          <a:p>
            <a:pPr marL="285750" indent="-285750" algn="just" eaLnBrk="0" hangingPunct="0">
              <a:spcBef>
                <a:spcPts val="0"/>
              </a:spcBef>
              <a:spcAft>
                <a:spcPts val="0"/>
              </a:spcAft>
              <a:buFont typeface="Wingdings" panose="05000000000000000000" pitchFamily="2" charset="2"/>
              <a:buChar char="q"/>
              <a:defRPr/>
            </a:pPr>
            <a:r>
              <a:rPr lang="en-ZA" sz="1600" b="0" dirty="0">
                <a:solidFill>
                  <a:srgbClr val="000000"/>
                </a:solidFill>
              </a:rPr>
              <a:t>Collaboration with ICASA on the audit of Broadband and Connectivity</a:t>
            </a:r>
          </a:p>
          <a:p>
            <a:pPr marR="0" lvl="0" algn="just" defTabSz="914400" rtl="0" eaLnBrk="0" fontAlgn="base" latinLnBrk="0" hangingPunct="0">
              <a:lnSpc>
                <a:spcPct val="100000"/>
              </a:lnSpc>
              <a:spcBef>
                <a:spcPts val="0"/>
              </a:spcBef>
              <a:spcAft>
                <a:spcPts val="0"/>
              </a:spcAft>
              <a:buClrTx/>
              <a:buSzTx/>
              <a:tabLst/>
              <a:defRPr/>
            </a:pPr>
            <a:endParaRPr lang="en-ZA" sz="1600" b="0" dirty="0">
              <a:solidFill>
                <a:srgbClr val="000000"/>
              </a:solidFill>
            </a:endParaRP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endParaRPr lang="en-ZA" sz="1600" b="0" dirty="0">
              <a:solidFill>
                <a:srgbClr val="000000"/>
              </a:solidFill>
            </a:endParaRP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endParaRPr kumimoji="0" lang="en-ZA" sz="1800" b="0" i="1"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R="0" lvl="0" algn="just" defTabSz="914400" rtl="0" eaLnBrk="0" fontAlgn="base" latinLnBrk="0" hangingPunct="0">
              <a:lnSpc>
                <a:spcPct val="100000"/>
              </a:lnSpc>
              <a:spcBef>
                <a:spcPts val="0"/>
              </a:spcBef>
              <a:spcAft>
                <a:spcPts val="0"/>
              </a:spcAft>
              <a:buClrTx/>
              <a:buSzTx/>
              <a:tabLst/>
              <a:defRPr/>
            </a:pPr>
            <a:endParaRPr kumimoji="0" lang="en-ZA" sz="1800" b="1" i="1"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cxnSp>
        <p:nvCxnSpPr>
          <p:cNvPr id="7" name="Straight Connector 6"/>
          <p:cNvCxnSpPr/>
          <p:nvPr/>
        </p:nvCxnSpPr>
        <p:spPr bwMode="auto">
          <a:xfrm>
            <a:off x="0" y="980728"/>
            <a:ext cx="9144000" cy="1588"/>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62788" y="44624"/>
            <a:ext cx="901700" cy="901700"/>
          </a:xfrm>
          <a:prstGeom prst="rect">
            <a:avLst/>
          </a:prstGeom>
        </p:spPr>
      </p:pic>
      <p:sp>
        <p:nvSpPr>
          <p:cNvPr id="12" name="Rectangle 11"/>
          <p:cNvSpPr/>
          <p:nvPr/>
        </p:nvSpPr>
        <p:spPr>
          <a:xfrm>
            <a:off x="2627784" y="44624"/>
            <a:ext cx="5544615" cy="400110"/>
          </a:xfrm>
          <a:prstGeom prst="rect">
            <a:avLst/>
          </a:prstGeom>
        </p:spPr>
        <p:txBody>
          <a:bodyPr wrap="square">
            <a:spAutoFit/>
          </a:bodyPr>
          <a:lstStyle/>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US" sz="2000" b="1" i="0" u="none" strike="noStrike" kern="1200" cap="none" spc="0" normalizeH="0" baseline="0" noProof="0" dirty="0">
                <a:ln>
                  <a:noFill/>
                </a:ln>
                <a:solidFill>
                  <a:srgbClr val="FF9900"/>
                </a:solidFill>
                <a:effectLst/>
                <a:uLnTx/>
                <a:uFillTx/>
                <a:latin typeface="Arial" pitchFamily="34" charset="0"/>
                <a:ea typeface="+mn-ea"/>
                <a:cs typeface="Arial" pitchFamily="34" charset="0"/>
              </a:rPr>
              <a:t>SIGNIFICANT</a:t>
            </a:r>
            <a:r>
              <a:rPr lang="en-US" sz="2000" dirty="0">
                <a:solidFill>
                  <a:srgbClr val="FF9900"/>
                </a:solidFill>
              </a:rPr>
              <a:t> </a:t>
            </a:r>
            <a:r>
              <a:rPr kumimoji="0" lang="en-US" sz="2000" b="1" i="0" u="none" strike="noStrike" kern="1200" cap="none" spc="0" normalizeH="0" noProof="0" dirty="0">
                <a:ln>
                  <a:noFill/>
                </a:ln>
                <a:solidFill>
                  <a:srgbClr val="FF9900"/>
                </a:solidFill>
                <a:effectLst/>
                <a:uLnTx/>
                <a:uFillTx/>
                <a:latin typeface="Arial" pitchFamily="34" charset="0"/>
                <a:ea typeface="+mn-ea"/>
                <a:cs typeface="Arial" pitchFamily="34" charset="0"/>
              </a:rPr>
              <a:t>HIGHLIGHTS</a:t>
            </a:r>
            <a:endParaRPr kumimoji="0" lang="en-US" sz="2000" b="1" i="0" u="none" strike="noStrike" kern="1200" cap="none" spc="0" normalizeH="0" baseline="0" noProof="0" dirty="0">
              <a:ln>
                <a:noFill/>
              </a:ln>
              <a:solidFill>
                <a:srgbClr val="FF9900"/>
              </a:solidFill>
              <a:effectLst/>
              <a:uLnTx/>
              <a:uFillTx/>
              <a:latin typeface="Arial" pitchFamily="34" charset="0"/>
              <a:ea typeface="+mn-ea"/>
              <a:cs typeface="Arial" pitchFamily="34" charset="0"/>
            </a:endParaRPr>
          </a:p>
        </p:txBody>
      </p:sp>
      <p:pic>
        <p:nvPicPr>
          <p:cNvPr id="13" name="Picture 12"/>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2520280" cy="865684"/>
          </a:xfrm>
          <a:prstGeom prst="rect">
            <a:avLst/>
          </a:prstGeom>
          <a:noFill/>
        </p:spPr>
      </p:pic>
    </p:spTree>
    <p:extLst>
      <p:ext uri="{BB962C8B-B14F-4D97-AF65-F5344CB8AC3E}">
        <p14:creationId xmlns:p14="http://schemas.microsoft.com/office/powerpoint/2010/main" xmlns="" val="825649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0" y="1052736"/>
            <a:ext cx="9036496" cy="3847849"/>
          </a:xfrm>
          <a:prstGeom prst="rect">
            <a:avLst/>
          </a:prstGeom>
          <a:noFill/>
          <a:ln w="9525">
            <a:noFill/>
            <a:miter lim="800000"/>
            <a:headEnd/>
            <a:tailEnd/>
          </a:ln>
        </p:spPr>
        <p:txBody>
          <a:bodyPr wrap="square" lIns="92075" tIns="46038" rIns="92075" bIns="46038">
            <a:spAutoFit/>
          </a:bodyPr>
          <a:lstStyle/>
          <a:p>
            <a:pPr marR="0" lvl="0" algn="just" defTabSz="914400" rtl="0" eaLnBrk="0" fontAlgn="base" latinLnBrk="0" hangingPunct="0">
              <a:lnSpc>
                <a:spcPct val="100000"/>
              </a:lnSpc>
              <a:spcBef>
                <a:spcPts val="0"/>
              </a:spcBef>
              <a:spcAft>
                <a:spcPts val="0"/>
              </a:spcAft>
              <a:buClrTx/>
              <a:buSzTx/>
              <a:tabLst/>
              <a:defRPr/>
            </a:pPr>
            <a:endParaRPr lang="en-ZA" sz="1600" dirty="0">
              <a:solidFill>
                <a:srgbClr val="000000"/>
              </a:solidFill>
            </a:endParaRP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r>
              <a:rPr lang="en-ZA" sz="1600" b="0" dirty="0">
                <a:solidFill>
                  <a:srgbClr val="000000"/>
                </a:solidFill>
              </a:rPr>
              <a:t>Received a qualified audit opinion for two consecutive years.</a:t>
            </a: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endParaRPr lang="en-ZA" sz="1600" b="0" dirty="0">
              <a:solidFill>
                <a:srgbClr val="000000"/>
              </a:solidFill>
            </a:endParaRP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r>
              <a:rPr lang="en-ZA" sz="1600" b="0" dirty="0">
                <a:solidFill>
                  <a:srgbClr val="000000"/>
                </a:solidFill>
              </a:rPr>
              <a:t>Failed processes for BDM inventory management</a:t>
            </a: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endParaRPr lang="en-ZA" sz="1600" b="0" dirty="0">
              <a:solidFill>
                <a:srgbClr val="000000"/>
              </a:solidFill>
            </a:endParaRP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r>
              <a:rPr lang="en-ZA" sz="1600" b="0" dirty="0">
                <a:solidFill>
                  <a:srgbClr val="000000"/>
                </a:solidFill>
              </a:rPr>
              <a:t>Expiry of Installers' contract that led to stoppage of installations</a:t>
            </a: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endParaRPr lang="en-ZA" sz="1600" b="0" dirty="0">
              <a:solidFill>
                <a:srgbClr val="000000"/>
              </a:solidFill>
            </a:endParaRP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r>
              <a:rPr lang="en-ZA" sz="1600" b="0" dirty="0">
                <a:solidFill>
                  <a:srgbClr val="000000"/>
                </a:solidFill>
              </a:rPr>
              <a:t>Failed procurement processes for the appointment of a service provider to roll out broadband infrastructure in PSJ and Ingquza Hill local municipalities</a:t>
            </a: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endParaRPr lang="en-ZA" sz="1600" b="0" dirty="0">
              <a:solidFill>
                <a:srgbClr val="000000"/>
              </a:solidFill>
            </a:endParaRPr>
          </a:p>
          <a:p>
            <a:pPr marL="285750" indent="-285750" algn="just" eaLnBrk="0" hangingPunct="0">
              <a:spcBef>
                <a:spcPts val="0"/>
              </a:spcBef>
              <a:spcAft>
                <a:spcPts val="0"/>
              </a:spcAft>
              <a:buFont typeface="Wingdings" panose="05000000000000000000" pitchFamily="2" charset="2"/>
              <a:buChar char="q"/>
              <a:defRPr/>
            </a:pPr>
            <a:r>
              <a:rPr lang="en-ZA" sz="1600" b="0" dirty="0">
                <a:solidFill>
                  <a:srgbClr val="000000"/>
                </a:solidFill>
              </a:rPr>
              <a:t>9% achievement against the planned targets in the 2018/19 APP</a:t>
            </a: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endParaRPr lang="en-ZA" sz="1600" b="0" dirty="0">
              <a:solidFill>
                <a:srgbClr val="000000"/>
              </a:solidFill>
            </a:endParaRP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endParaRPr lang="en-ZA" sz="1600" b="0" dirty="0">
              <a:solidFill>
                <a:srgbClr val="000000"/>
              </a:solidFill>
            </a:endParaRP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endParaRPr kumimoji="0" lang="en-ZA" sz="1800" b="0" i="1"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R="0" lvl="0" algn="just" defTabSz="914400" rtl="0" eaLnBrk="0" fontAlgn="base" latinLnBrk="0" hangingPunct="0">
              <a:lnSpc>
                <a:spcPct val="100000"/>
              </a:lnSpc>
              <a:spcBef>
                <a:spcPts val="0"/>
              </a:spcBef>
              <a:spcAft>
                <a:spcPts val="0"/>
              </a:spcAft>
              <a:buClrTx/>
              <a:buSzTx/>
              <a:tabLst/>
              <a:defRPr/>
            </a:pPr>
            <a:endParaRPr kumimoji="0" lang="en-ZA" sz="1800" b="1" i="1"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cxnSp>
        <p:nvCxnSpPr>
          <p:cNvPr id="7" name="Straight Connector 6"/>
          <p:cNvCxnSpPr/>
          <p:nvPr/>
        </p:nvCxnSpPr>
        <p:spPr bwMode="auto">
          <a:xfrm>
            <a:off x="0" y="980728"/>
            <a:ext cx="9144000" cy="1588"/>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62788" y="44624"/>
            <a:ext cx="901700" cy="901700"/>
          </a:xfrm>
          <a:prstGeom prst="rect">
            <a:avLst/>
          </a:prstGeom>
        </p:spPr>
      </p:pic>
      <p:sp>
        <p:nvSpPr>
          <p:cNvPr id="12" name="Rectangle 11"/>
          <p:cNvSpPr/>
          <p:nvPr/>
        </p:nvSpPr>
        <p:spPr>
          <a:xfrm>
            <a:off x="2627784" y="44624"/>
            <a:ext cx="5544615" cy="400110"/>
          </a:xfrm>
          <a:prstGeom prst="rect">
            <a:avLst/>
          </a:prstGeom>
        </p:spPr>
        <p:txBody>
          <a:bodyPr wrap="square">
            <a:spAutoFit/>
          </a:bodyPr>
          <a:lstStyle/>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US" sz="2000" b="1" i="0" u="none" strike="noStrike" kern="1200" cap="none" spc="0" normalizeH="0" baseline="0" noProof="0" dirty="0">
                <a:ln>
                  <a:noFill/>
                </a:ln>
                <a:solidFill>
                  <a:srgbClr val="FF9900"/>
                </a:solidFill>
                <a:effectLst/>
                <a:uLnTx/>
                <a:uFillTx/>
                <a:latin typeface="Arial" pitchFamily="34" charset="0"/>
                <a:ea typeface="+mn-ea"/>
                <a:cs typeface="Arial" pitchFamily="34" charset="0"/>
              </a:rPr>
              <a:t>SIGNIFICANT</a:t>
            </a:r>
            <a:r>
              <a:rPr lang="en-US" sz="2000" dirty="0">
                <a:solidFill>
                  <a:srgbClr val="FF9900"/>
                </a:solidFill>
              </a:rPr>
              <a:t> </a:t>
            </a:r>
            <a:r>
              <a:rPr kumimoji="0" lang="en-US" sz="2000" b="1" i="0" u="none" strike="noStrike" kern="1200" cap="none" spc="0" normalizeH="0" noProof="0" dirty="0">
                <a:ln>
                  <a:noFill/>
                </a:ln>
                <a:solidFill>
                  <a:srgbClr val="FF9900"/>
                </a:solidFill>
                <a:effectLst/>
                <a:uLnTx/>
                <a:uFillTx/>
                <a:latin typeface="Arial" pitchFamily="34" charset="0"/>
                <a:ea typeface="+mn-ea"/>
                <a:cs typeface="Arial" pitchFamily="34" charset="0"/>
              </a:rPr>
              <a:t>LOWLIGHTS</a:t>
            </a:r>
            <a:endParaRPr kumimoji="0" lang="en-US" sz="2000" b="1" i="0" u="none" strike="noStrike" kern="1200" cap="none" spc="0" normalizeH="0" baseline="0" noProof="0" dirty="0">
              <a:ln>
                <a:noFill/>
              </a:ln>
              <a:solidFill>
                <a:srgbClr val="FF9900"/>
              </a:solidFill>
              <a:effectLst/>
              <a:uLnTx/>
              <a:uFillTx/>
              <a:latin typeface="Arial" pitchFamily="34" charset="0"/>
              <a:ea typeface="+mn-ea"/>
              <a:cs typeface="Arial" pitchFamily="34" charset="0"/>
            </a:endParaRPr>
          </a:p>
        </p:txBody>
      </p:sp>
      <p:pic>
        <p:nvPicPr>
          <p:cNvPr id="10" name="Picture 9"/>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2520280" cy="865684"/>
          </a:xfrm>
          <a:prstGeom prst="rect">
            <a:avLst/>
          </a:prstGeom>
          <a:noFill/>
        </p:spPr>
      </p:pic>
    </p:spTree>
    <p:extLst>
      <p:ext uri="{BB962C8B-B14F-4D97-AF65-F5344CB8AC3E}">
        <p14:creationId xmlns:p14="http://schemas.microsoft.com/office/powerpoint/2010/main" xmlns="" val="3326001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107504" y="1052736"/>
            <a:ext cx="8928991" cy="1185582"/>
          </a:xfrm>
          <a:prstGeom prst="rect">
            <a:avLst/>
          </a:prstGeom>
          <a:noFill/>
          <a:ln w="9525">
            <a:noFill/>
            <a:miter lim="800000"/>
            <a:headEnd/>
            <a:tailEnd/>
          </a:ln>
        </p:spPr>
        <p:txBody>
          <a:bodyPr wrap="square" lIns="92075" tIns="46038" rIns="92075" bIns="46038">
            <a:spAutoFit/>
          </a:bodyPr>
          <a:lstStyle/>
          <a:p>
            <a:pPr algn="just" eaLnBrk="0" hangingPunct="0">
              <a:spcBef>
                <a:spcPts val="0"/>
              </a:spcBef>
              <a:spcAft>
                <a:spcPts val="0"/>
              </a:spcAft>
              <a:defRPr/>
            </a:pPr>
            <a:r>
              <a:rPr lang="en-ZA" sz="1600" dirty="0"/>
              <a:t>SUMMARY OF USAF ANNUAL PERFORMANCE </a:t>
            </a:r>
          </a:p>
          <a:p>
            <a:pPr algn="just" eaLnBrk="0" hangingPunct="0">
              <a:spcBef>
                <a:spcPts val="0"/>
              </a:spcBef>
              <a:spcAft>
                <a:spcPts val="0"/>
              </a:spcAft>
              <a:defRPr/>
            </a:pPr>
            <a:endParaRPr lang="en-ZA" sz="1600" b="0" dirty="0"/>
          </a:p>
          <a:p>
            <a:pPr algn="just" eaLnBrk="0" hangingPunct="0">
              <a:spcBef>
                <a:spcPts val="0"/>
              </a:spcBef>
              <a:spcAft>
                <a:spcPts val="0"/>
              </a:spcAft>
              <a:defRPr/>
            </a:pPr>
            <a:r>
              <a:rPr lang="en-ZA" sz="1300" b="0" dirty="0"/>
              <a:t>The below graphs depict the Fund’s achieved annual targets against the planned annual targets in the 2018/19 approved APP. One of the eleven planned targets was achieved, resulting in a 9% achievement, and ten of the eleven planned targets were not achieved, resulting in 91% non-achievement.</a:t>
            </a:r>
            <a:endParaRPr lang="en-ZA" b="0" i="1" dirty="0"/>
          </a:p>
        </p:txBody>
      </p:sp>
      <p:cxnSp>
        <p:nvCxnSpPr>
          <p:cNvPr id="7" name="Straight Connector 6"/>
          <p:cNvCxnSpPr/>
          <p:nvPr/>
        </p:nvCxnSpPr>
        <p:spPr bwMode="auto">
          <a:xfrm>
            <a:off x="0" y="980728"/>
            <a:ext cx="9144000" cy="1588"/>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18</a:t>
            </a:fld>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62788" y="44624"/>
            <a:ext cx="901700" cy="901700"/>
          </a:xfrm>
          <a:prstGeom prst="rect">
            <a:avLst/>
          </a:prstGeom>
        </p:spPr>
      </p:pic>
      <p:sp>
        <p:nvSpPr>
          <p:cNvPr id="12" name="Rectangle 11"/>
          <p:cNvSpPr/>
          <p:nvPr/>
        </p:nvSpPr>
        <p:spPr>
          <a:xfrm>
            <a:off x="2627784" y="44624"/>
            <a:ext cx="5544615" cy="707886"/>
          </a:xfrm>
          <a:prstGeom prst="rect">
            <a:avLst/>
          </a:prstGeom>
        </p:spPr>
        <p:txBody>
          <a:bodyPr wrap="square">
            <a:spAutoFit/>
          </a:bodyPr>
          <a:lstStyle/>
          <a:p>
            <a:pPr lvl="0" algn="ctr" eaLnBrk="0" hangingPunct="0">
              <a:spcBef>
                <a:spcPts val="600"/>
              </a:spcBef>
              <a:spcAft>
                <a:spcPts val="600"/>
              </a:spcAft>
              <a:defRPr/>
            </a:pPr>
            <a:r>
              <a:rPr lang="en-US" sz="2000" dirty="0">
                <a:solidFill>
                  <a:srgbClr val="FF9900"/>
                </a:solidFill>
              </a:rPr>
              <a:t>AUDITED ANNUAL PERFORMANCE OVERVIEW</a:t>
            </a:r>
          </a:p>
        </p:txBody>
      </p:sp>
      <p:pic>
        <p:nvPicPr>
          <p:cNvPr id="3" name="Picture 2"/>
          <p:cNvPicPr>
            <a:picLocks noChangeAspect="1"/>
          </p:cNvPicPr>
          <p:nvPr/>
        </p:nvPicPr>
        <p:blipFill>
          <a:blip r:embed="rId3" cstate="print"/>
          <a:stretch>
            <a:fillRect/>
          </a:stretch>
        </p:blipFill>
        <p:spPr>
          <a:xfrm>
            <a:off x="2997" y="2780928"/>
            <a:ext cx="9144000" cy="3024336"/>
          </a:xfrm>
          <a:prstGeom prst="rect">
            <a:avLst/>
          </a:prstGeom>
        </p:spPr>
      </p:pic>
      <p:pic>
        <p:nvPicPr>
          <p:cNvPr id="10" name="Picture 9"/>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2520280" cy="865684"/>
          </a:xfrm>
          <a:prstGeom prst="rect">
            <a:avLst/>
          </a:prstGeom>
          <a:noFill/>
        </p:spPr>
      </p:pic>
    </p:spTree>
    <p:extLst>
      <p:ext uri="{BB962C8B-B14F-4D97-AF65-F5344CB8AC3E}">
        <p14:creationId xmlns:p14="http://schemas.microsoft.com/office/powerpoint/2010/main" xmlns="" val="2550820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1143000"/>
            <a:ext cx="9144000" cy="1588"/>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44624"/>
            <a:ext cx="901700" cy="901700"/>
          </a:xfrm>
          <a:prstGeom prst="rect">
            <a:avLst/>
          </a:prstGeom>
        </p:spPr>
      </p:pic>
      <p:sp>
        <p:nvSpPr>
          <p:cNvPr id="12" name="Rectangle 11"/>
          <p:cNvSpPr/>
          <p:nvPr/>
        </p:nvSpPr>
        <p:spPr>
          <a:xfrm>
            <a:off x="2784038" y="188640"/>
            <a:ext cx="4896544" cy="46166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Arial" panose="020B0604020202020204" pitchFamily="34" charset="0"/>
                <a:ea typeface="+mn-ea"/>
                <a:cs typeface="Arial" panose="020B0604020202020204" pitchFamily="34" charset="0"/>
              </a:rPr>
              <a:t>PERFORMANCE INFORMATION</a:t>
            </a:r>
          </a:p>
        </p:txBody>
      </p:sp>
      <p:pic>
        <p:nvPicPr>
          <p:cNvPr id="3" name="Picture 2"/>
          <p:cNvPicPr>
            <a:picLocks noChangeAspect="1"/>
          </p:cNvPicPr>
          <p:nvPr/>
        </p:nvPicPr>
        <p:blipFill>
          <a:blip r:embed="rId3" cstate="print"/>
          <a:stretch>
            <a:fillRect/>
          </a:stretch>
        </p:blipFill>
        <p:spPr>
          <a:xfrm>
            <a:off x="1" y="1124745"/>
            <a:ext cx="9144000" cy="3240360"/>
          </a:xfrm>
          <a:prstGeom prst="rect">
            <a:avLst/>
          </a:prstGeom>
        </p:spPr>
      </p:pic>
      <p:pic>
        <p:nvPicPr>
          <p:cNvPr id="10" name="Picture 9"/>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27384"/>
            <a:ext cx="2520280" cy="865684"/>
          </a:xfrm>
          <a:prstGeom prst="rect">
            <a:avLst/>
          </a:prstGeom>
          <a:noFill/>
        </p:spPr>
      </p:pic>
    </p:spTree>
    <p:extLst>
      <p:ext uri="{BB962C8B-B14F-4D97-AF65-F5344CB8AC3E}">
        <p14:creationId xmlns:p14="http://schemas.microsoft.com/office/powerpoint/2010/main" xmlns="" val="2131072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980728"/>
            <a:ext cx="9144000" cy="1588"/>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62788" y="44624"/>
            <a:ext cx="901700" cy="901700"/>
          </a:xfrm>
          <a:prstGeom prst="rect">
            <a:avLst/>
          </a:prstGeom>
        </p:spPr>
      </p:pic>
      <p:sp>
        <p:nvSpPr>
          <p:cNvPr id="12" name="Rectangle 11"/>
          <p:cNvSpPr/>
          <p:nvPr/>
        </p:nvSpPr>
        <p:spPr>
          <a:xfrm>
            <a:off x="2627784" y="44624"/>
            <a:ext cx="5544615" cy="400110"/>
          </a:xfrm>
          <a:prstGeom prst="rect">
            <a:avLst/>
          </a:prstGeom>
        </p:spPr>
        <p:txBody>
          <a:bodyPr wrap="square">
            <a:spAutoFit/>
          </a:bodyPr>
          <a:lstStyle/>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US" sz="2000" b="1" i="0" u="none" strike="noStrike" kern="1200" cap="none" spc="0" normalizeH="0" baseline="0" noProof="0" dirty="0">
                <a:ln>
                  <a:noFill/>
                </a:ln>
                <a:solidFill>
                  <a:srgbClr val="FF9900"/>
                </a:solidFill>
                <a:effectLst/>
                <a:uLnTx/>
                <a:uFillTx/>
                <a:latin typeface="Arial" pitchFamily="34" charset="0"/>
                <a:ea typeface="+mn-ea"/>
                <a:cs typeface="Arial" pitchFamily="34" charset="0"/>
              </a:rPr>
              <a:t>STRATEGIC OVERVIEW</a:t>
            </a: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2195736" cy="946324"/>
          </a:xfrm>
          <a:prstGeom prst="rect">
            <a:avLst/>
          </a:prstGeom>
          <a:noFill/>
          <a:ln>
            <a:noFill/>
          </a:ln>
        </p:spPr>
      </p:pic>
      <p:pic>
        <p:nvPicPr>
          <p:cNvPr id="13" name="Picture 1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39552" y="1412777"/>
            <a:ext cx="2232248" cy="1425092"/>
          </a:xfrm>
          <a:prstGeom prst="rect">
            <a:avLst/>
          </a:prstGeom>
        </p:spPr>
      </p:pic>
      <p:grpSp>
        <p:nvGrpSpPr>
          <p:cNvPr id="14" name="Group 13"/>
          <p:cNvGrpSpPr/>
          <p:nvPr/>
        </p:nvGrpSpPr>
        <p:grpSpPr>
          <a:xfrm>
            <a:off x="107504" y="3284984"/>
            <a:ext cx="2808312" cy="2952328"/>
            <a:chOff x="-1129851" y="1554765"/>
            <a:chExt cx="2468880" cy="2056765"/>
          </a:xfrm>
          <a:solidFill>
            <a:schemeClr val="accent6">
              <a:lumMod val="60000"/>
              <a:lumOff val="40000"/>
            </a:schemeClr>
          </a:solidFill>
        </p:grpSpPr>
        <p:sp>
          <p:nvSpPr>
            <p:cNvPr id="15" name="Rounded Rectangle 14"/>
            <p:cNvSpPr/>
            <p:nvPr/>
          </p:nvSpPr>
          <p:spPr>
            <a:xfrm>
              <a:off x="-1129851" y="1554765"/>
              <a:ext cx="2468880" cy="2056765"/>
            </a:xfrm>
            <a:prstGeom prst="roundRect">
              <a:avLst/>
            </a:prstGeom>
            <a:solidFill>
              <a:schemeClr val="accent6"/>
            </a:solidFill>
          </p:spPr>
          <p:style>
            <a:lnRef idx="3">
              <a:schemeClr val="lt1"/>
            </a:lnRef>
            <a:fillRef idx="1">
              <a:schemeClr val="accent6"/>
            </a:fillRef>
            <a:effectRef idx="1">
              <a:schemeClr val="accent6"/>
            </a:effectRef>
            <a:fontRef idx="minor">
              <a:schemeClr val="lt1"/>
            </a:fontRef>
          </p:style>
        </p:sp>
        <p:sp>
          <p:nvSpPr>
            <p:cNvPr id="16" name="Rounded Rectangle 4"/>
            <p:cNvSpPr/>
            <p:nvPr/>
          </p:nvSpPr>
          <p:spPr>
            <a:xfrm>
              <a:off x="-830252" y="1696321"/>
              <a:ext cx="1859131" cy="1802614"/>
            </a:xfrm>
            <a:prstGeom prst="rect">
              <a:avLst/>
            </a:prstGeom>
            <a:solidFill>
              <a:schemeClr val="bg1"/>
            </a:solidFill>
          </p:spPr>
          <p:style>
            <a:lnRef idx="3">
              <a:schemeClr val="lt1"/>
            </a:lnRef>
            <a:fillRef idx="1">
              <a:schemeClr val="accent6"/>
            </a:fillRef>
            <a:effectRef idx="1">
              <a:schemeClr val="accent6"/>
            </a:effectRef>
            <a:fontRef idx="minor">
              <a:schemeClr val="lt1"/>
            </a:fontRef>
          </p:style>
          <p:txBody>
            <a:bodyPr spcFirstLastPara="0" vert="horz" wrap="square" lIns="34290" tIns="34290" rIns="34290" bIns="34290" numCol="1" spcCol="1270" anchor="ctr" anchorCtr="0">
              <a:noAutofit/>
            </a:bodyPr>
            <a:lstStyle/>
            <a:p>
              <a:pPr algn="ctr" defTabSz="400050">
                <a:lnSpc>
                  <a:spcPct val="90000"/>
                </a:lnSpc>
                <a:spcAft>
                  <a:spcPct val="35000"/>
                </a:spcAft>
                <a:defRPr/>
              </a:pPr>
              <a:r>
                <a:rPr lang="en-GB" sz="2000" dirty="0">
                  <a:solidFill>
                    <a:schemeClr val="tx1"/>
                  </a:solidFill>
                  <a:latin typeface="Arial" panose="020B0604020202020204" pitchFamily="34" charset="0"/>
                  <a:cs typeface="Arial" panose="020B0604020202020204" pitchFamily="34" charset="0"/>
                </a:rPr>
                <a:t>Vision: </a:t>
              </a:r>
            </a:p>
            <a:p>
              <a:pPr algn="ctr" defTabSz="400050">
                <a:lnSpc>
                  <a:spcPct val="90000"/>
                </a:lnSpc>
                <a:spcAft>
                  <a:spcPct val="35000"/>
                </a:spcAft>
                <a:defRPr/>
              </a:pPr>
              <a:r>
                <a:rPr lang="en-GB" sz="2000" dirty="0">
                  <a:solidFill>
                    <a:schemeClr val="tx1"/>
                  </a:solidFill>
                  <a:latin typeface="Arial" panose="020B0604020202020204" pitchFamily="34" charset="0"/>
                  <a:cs typeface="Arial" panose="020B0604020202020204" pitchFamily="34" charset="0"/>
                </a:rPr>
                <a:t>	“Universal Access and Service to ICT for All”</a:t>
              </a:r>
              <a:endParaRPr lang="en-US" sz="2000" dirty="0">
                <a:solidFill>
                  <a:schemeClr val="tx1"/>
                </a:solidFill>
                <a:latin typeface="Arial" panose="020B0604020202020204" pitchFamily="34" charset="0"/>
                <a:cs typeface="Arial" panose="020B0604020202020204" pitchFamily="34" charset="0"/>
              </a:endParaRPr>
            </a:p>
          </p:txBody>
        </p:sp>
      </p:grpSp>
      <p:graphicFrame>
        <p:nvGraphicFramePr>
          <p:cNvPr id="18" name="Content Placeholder 4"/>
          <p:cNvGraphicFramePr>
            <a:graphicFrameLocks/>
          </p:cNvGraphicFramePr>
          <p:nvPr>
            <p:extLst>
              <p:ext uri="{D42A27DB-BD31-4B8C-83A1-F6EECF244321}">
                <p14:modId xmlns:p14="http://schemas.microsoft.com/office/powerpoint/2010/main" xmlns="" val="4187362323"/>
              </p:ext>
            </p:extLst>
          </p:nvPr>
        </p:nvGraphicFramePr>
        <p:xfrm>
          <a:off x="3131840" y="1047941"/>
          <a:ext cx="5908515" cy="56934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1746183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1143000"/>
            <a:ext cx="9144000" cy="1588"/>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44624"/>
            <a:ext cx="901700" cy="901700"/>
          </a:xfrm>
          <a:prstGeom prst="rect">
            <a:avLst/>
          </a:prstGeom>
        </p:spPr>
      </p:pic>
      <p:sp>
        <p:nvSpPr>
          <p:cNvPr id="12" name="Rectangle 11"/>
          <p:cNvSpPr/>
          <p:nvPr/>
        </p:nvSpPr>
        <p:spPr>
          <a:xfrm>
            <a:off x="2784038" y="188640"/>
            <a:ext cx="4896544" cy="46166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Arial" panose="020B0604020202020204" pitchFamily="34" charset="0"/>
                <a:ea typeface="+mn-ea"/>
                <a:cs typeface="Arial" panose="020B0604020202020204" pitchFamily="34" charset="0"/>
              </a:rPr>
              <a:t>PERFORMANCE INFORMATION</a:t>
            </a:r>
          </a:p>
        </p:txBody>
      </p:sp>
      <p:pic>
        <p:nvPicPr>
          <p:cNvPr id="2" name="Picture 1"/>
          <p:cNvPicPr>
            <a:picLocks noChangeAspect="1"/>
          </p:cNvPicPr>
          <p:nvPr/>
        </p:nvPicPr>
        <p:blipFill>
          <a:blip r:embed="rId3" cstate="print"/>
          <a:stretch>
            <a:fillRect/>
          </a:stretch>
        </p:blipFill>
        <p:spPr>
          <a:xfrm>
            <a:off x="0" y="1124744"/>
            <a:ext cx="9144000" cy="5343525"/>
          </a:xfrm>
          <a:prstGeom prst="rect">
            <a:avLst/>
          </a:prstGeom>
        </p:spPr>
      </p:pic>
      <p:pic>
        <p:nvPicPr>
          <p:cNvPr id="10" name="Picture 9"/>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2520280" cy="865684"/>
          </a:xfrm>
          <a:prstGeom prst="rect">
            <a:avLst/>
          </a:prstGeom>
          <a:noFill/>
        </p:spPr>
      </p:pic>
    </p:spTree>
    <p:extLst>
      <p:ext uri="{BB962C8B-B14F-4D97-AF65-F5344CB8AC3E}">
        <p14:creationId xmlns:p14="http://schemas.microsoft.com/office/powerpoint/2010/main" xmlns="" val="2197779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1143000"/>
            <a:ext cx="9144000" cy="1588"/>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44624"/>
            <a:ext cx="901700" cy="901700"/>
          </a:xfrm>
          <a:prstGeom prst="rect">
            <a:avLst/>
          </a:prstGeom>
        </p:spPr>
      </p:pic>
      <p:sp>
        <p:nvSpPr>
          <p:cNvPr id="12" name="Rectangle 11"/>
          <p:cNvSpPr/>
          <p:nvPr/>
        </p:nvSpPr>
        <p:spPr>
          <a:xfrm>
            <a:off x="2784038" y="188640"/>
            <a:ext cx="4896544" cy="46166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Arial" panose="020B0604020202020204" pitchFamily="34" charset="0"/>
                <a:ea typeface="+mn-ea"/>
                <a:cs typeface="Arial" panose="020B0604020202020204" pitchFamily="34" charset="0"/>
              </a:rPr>
              <a:t>PERFORMANCE INFORMATION</a:t>
            </a:r>
          </a:p>
        </p:txBody>
      </p:sp>
      <p:pic>
        <p:nvPicPr>
          <p:cNvPr id="3" name="Picture 2"/>
          <p:cNvPicPr>
            <a:picLocks noChangeAspect="1"/>
          </p:cNvPicPr>
          <p:nvPr/>
        </p:nvPicPr>
        <p:blipFill>
          <a:blip r:embed="rId3" cstate="print"/>
          <a:stretch>
            <a:fillRect/>
          </a:stretch>
        </p:blipFill>
        <p:spPr>
          <a:xfrm>
            <a:off x="0" y="1124744"/>
            <a:ext cx="9144000" cy="5112568"/>
          </a:xfrm>
          <a:prstGeom prst="rect">
            <a:avLst/>
          </a:prstGeom>
        </p:spPr>
      </p:pic>
      <p:pic>
        <p:nvPicPr>
          <p:cNvPr id="10" name="Picture 9"/>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2520280" cy="865684"/>
          </a:xfrm>
          <a:prstGeom prst="rect">
            <a:avLst/>
          </a:prstGeom>
          <a:noFill/>
        </p:spPr>
      </p:pic>
    </p:spTree>
    <p:extLst>
      <p:ext uri="{BB962C8B-B14F-4D97-AF65-F5344CB8AC3E}">
        <p14:creationId xmlns:p14="http://schemas.microsoft.com/office/powerpoint/2010/main" xmlns="" val="3864549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1143000"/>
            <a:ext cx="9144000" cy="1588"/>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44624"/>
            <a:ext cx="901700" cy="901700"/>
          </a:xfrm>
          <a:prstGeom prst="rect">
            <a:avLst/>
          </a:prstGeom>
        </p:spPr>
      </p:pic>
      <p:sp>
        <p:nvSpPr>
          <p:cNvPr id="12" name="Rectangle 11"/>
          <p:cNvSpPr/>
          <p:nvPr/>
        </p:nvSpPr>
        <p:spPr>
          <a:xfrm>
            <a:off x="2784038" y="188640"/>
            <a:ext cx="4896544" cy="46166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Arial" panose="020B0604020202020204" pitchFamily="34" charset="0"/>
                <a:ea typeface="+mn-ea"/>
                <a:cs typeface="Arial" panose="020B0604020202020204" pitchFamily="34" charset="0"/>
              </a:rPr>
              <a:t>PERFORMANCE INFORMATION</a:t>
            </a:r>
          </a:p>
        </p:txBody>
      </p:sp>
      <p:pic>
        <p:nvPicPr>
          <p:cNvPr id="2" name="Picture 1"/>
          <p:cNvPicPr>
            <a:picLocks noChangeAspect="1"/>
          </p:cNvPicPr>
          <p:nvPr/>
        </p:nvPicPr>
        <p:blipFill>
          <a:blip r:embed="rId3" cstate="print"/>
          <a:stretch>
            <a:fillRect/>
          </a:stretch>
        </p:blipFill>
        <p:spPr>
          <a:xfrm>
            <a:off x="1" y="1124744"/>
            <a:ext cx="9144000" cy="4896544"/>
          </a:xfrm>
          <a:prstGeom prst="rect">
            <a:avLst/>
          </a:prstGeom>
        </p:spPr>
      </p:pic>
      <p:pic>
        <p:nvPicPr>
          <p:cNvPr id="10" name="Picture 9"/>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2520280" cy="865684"/>
          </a:xfrm>
          <a:prstGeom prst="rect">
            <a:avLst/>
          </a:prstGeom>
          <a:noFill/>
        </p:spPr>
      </p:pic>
    </p:spTree>
    <p:extLst>
      <p:ext uri="{BB962C8B-B14F-4D97-AF65-F5344CB8AC3E}">
        <p14:creationId xmlns:p14="http://schemas.microsoft.com/office/powerpoint/2010/main" xmlns="" val="494602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1143000"/>
            <a:ext cx="9144000" cy="1588"/>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44624"/>
            <a:ext cx="901700" cy="901700"/>
          </a:xfrm>
          <a:prstGeom prst="rect">
            <a:avLst/>
          </a:prstGeom>
        </p:spPr>
      </p:pic>
      <p:sp>
        <p:nvSpPr>
          <p:cNvPr id="12" name="Rectangle 11"/>
          <p:cNvSpPr/>
          <p:nvPr/>
        </p:nvSpPr>
        <p:spPr>
          <a:xfrm>
            <a:off x="2784038" y="188640"/>
            <a:ext cx="4896544" cy="46166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Arial" panose="020B0604020202020204" pitchFamily="34" charset="0"/>
                <a:ea typeface="+mn-ea"/>
                <a:cs typeface="Arial" panose="020B0604020202020204" pitchFamily="34" charset="0"/>
              </a:rPr>
              <a:t>PERFORMANCE INFORMATION</a:t>
            </a:r>
          </a:p>
        </p:txBody>
      </p:sp>
      <p:pic>
        <p:nvPicPr>
          <p:cNvPr id="3" name="Picture 2"/>
          <p:cNvPicPr>
            <a:picLocks noChangeAspect="1"/>
          </p:cNvPicPr>
          <p:nvPr/>
        </p:nvPicPr>
        <p:blipFill>
          <a:blip r:embed="rId3" cstate="print"/>
          <a:stretch>
            <a:fillRect/>
          </a:stretch>
        </p:blipFill>
        <p:spPr>
          <a:xfrm>
            <a:off x="0" y="1131272"/>
            <a:ext cx="9144000" cy="5250056"/>
          </a:xfrm>
          <a:prstGeom prst="rect">
            <a:avLst/>
          </a:prstGeom>
        </p:spPr>
      </p:pic>
      <p:pic>
        <p:nvPicPr>
          <p:cNvPr id="10" name="Picture 9"/>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2520280" cy="865684"/>
          </a:xfrm>
          <a:prstGeom prst="rect">
            <a:avLst/>
          </a:prstGeom>
          <a:noFill/>
        </p:spPr>
      </p:pic>
    </p:spTree>
    <p:extLst>
      <p:ext uri="{BB962C8B-B14F-4D97-AF65-F5344CB8AC3E}">
        <p14:creationId xmlns:p14="http://schemas.microsoft.com/office/powerpoint/2010/main" xmlns="" val="966035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1143000"/>
            <a:ext cx="9144000" cy="1588"/>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44624"/>
            <a:ext cx="901700" cy="901700"/>
          </a:xfrm>
          <a:prstGeom prst="rect">
            <a:avLst/>
          </a:prstGeom>
        </p:spPr>
      </p:pic>
      <p:sp>
        <p:nvSpPr>
          <p:cNvPr id="12" name="Rectangle 11"/>
          <p:cNvSpPr/>
          <p:nvPr/>
        </p:nvSpPr>
        <p:spPr>
          <a:xfrm>
            <a:off x="2784038" y="188640"/>
            <a:ext cx="4896544" cy="46166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Arial" panose="020B0604020202020204" pitchFamily="34" charset="0"/>
                <a:ea typeface="+mn-ea"/>
                <a:cs typeface="Arial" panose="020B0604020202020204" pitchFamily="34" charset="0"/>
              </a:rPr>
              <a:t>PERFORMANCE INFORMATION</a:t>
            </a:r>
          </a:p>
        </p:txBody>
      </p:sp>
      <p:pic>
        <p:nvPicPr>
          <p:cNvPr id="2" name="Picture 1"/>
          <p:cNvPicPr>
            <a:picLocks noChangeAspect="1"/>
          </p:cNvPicPr>
          <p:nvPr/>
        </p:nvPicPr>
        <p:blipFill>
          <a:blip r:embed="rId3" cstate="print"/>
          <a:stretch>
            <a:fillRect/>
          </a:stretch>
        </p:blipFill>
        <p:spPr>
          <a:xfrm>
            <a:off x="1" y="1124744"/>
            <a:ext cx="9144000" cy="5256584"/>
          </a:xfrm>
          <a:prstGeom prst="rect">
            <a:avLst/>
          </a:prstGeom>
        </p:spPr>
      </p:pic>
      <p:pic>
        <p:nvPicPr>
          <p:cNvPr id="10" name="Picture 9"/>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2520280" cy="865684"/>
          </a:xfrm>
          <a:prstGeom prst="rect">
            <a:avLst/>
          </a:prstGeom>
          <a:noFill/>
        </p:spPr>
      </p:pic>
    </p:spTree>
    <p:extLst>
      <p:ext uri="{BB962C8B-B14F-4D97-AF65-F5344CB8AC3E}">
        <p14:creationId xmlns:p14="http://schemas.microsoft.com/office/powerpoint/2010/main" xmlns="" val="12689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1143000"/>
            <a:ext cx="9144000" cy="1588"/>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44624"/>
            <a:ext cx="901700" cy="901700"/>
          </a:xfrm>
          <a:prstGeom prst="rect">
            <a:avLst/>
          </a:prstGeom>
        </p:spPr>
      </p:pic>
      <p:sp>
        <p:nvSpPr>
          <p:cNvPr id="12" name="Rectangle 11"/>
          <p:cNvSpPr/>
          <p:nvPr/>
        </p:nvSpPr>
        <p:spPr>
          <a:xfrm>
            <a:off x="2784038" y="188640"/>
            <a:ext cx="4896544" cy="46166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Arial" panose="020B0604020202020204" pitchFamily="34" charset="0"/>
                <a:ea typeface="+mn-ea"/>
                <a:cs typeface="Arial" panose="020B0604020202020204" pitchFamily="34" charset="0"/>
              </a:rPr>
              <a:t>PERFORMANCE INFORMATION</a:t>
            </a:r>
          </a:p>
        </p:txBody>
      </p:sp>
      <p:pic>
        <p:nvPicPr>
          <p:cNvPr id="3" name="Picture 2"/>
          <p:cNvPicPr>
            <a:picLocks noChangeAspect="1"/>
          </p:cNvPicPr>
          <p:nvPr/>
        </p:nvPicPr>
        <p:blipFill>
          <a:blip r:embed="rId3" cstate="print"/>
          <a:stretch>
            <a:fillRect/>
          </a:stretch>
        </p:blipFill>
        <p:spPr>
          <a:xfrm>
            <a:off x="1" y="1124744"/>
            <a:ext cx="9144000" cy="4833912"/>
          </a:xfrm>
          <a:prstGeom prst="rect">
            <a:avLst/>
          </a:prstGeom>
        </p:spPr>
      </p:pic>
      <p:pic>
        <p:nvPicPr>
          <p:cNvPr id="10" name="Picture 9"/>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2520280" cy="865684"/>
          </a:xfrm>
          <a:prstGeom prst="rect">
            <a:avLst/>
          </a:prstGeom>
          <a:noFill/>
        </p:spPr>
      </p:pic>
    </p:spTree>
    <p:extLst>
      <p:ext uri="{BB962C8B-B14F-4D97-AF65-F5344CB8AC3E}">
        <p14:creationId xmlns:p14="http://schemas.microsoft.com/office/powerpoint/2010/main" xmlns="" val="3669500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1143000"/>
            <a:ext cx="9144000" cy="1588"/>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44624"/>
            <a:ext cx="901700" cy="901700"/>
          </a:xfrm>
          <a:prstGeom prst="rect">
            <a:avLst/>
          </a:prstGeom>
        </p:spPr>
      </p:pic>
      <p:sp>
        <p:nvSpPr>
          <p:cNvPr id="12" name="Rectangle 11"/>
          <p:cNvSpPr/>
          <p:nvPr/>
        </p:nvSpPr>
        <p:spPr>
          <a:xfrm>
            <a:off x="2784038" y="188640"/>
            <a:ext cx="4896544" cy="46166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Arial" panose="020B0604020202020204" pitchFamily="34" charset="0"/>
                <a:ea typeface="+mn-ea"/>
                <a:cs typeface="Arial" panose="020B0604020202020204" pitchFamily="34" charset="0"/>
              </a:rPr>
              <a:t>PERFORMANCE INFORMATION</a:t>
            </a:r>
          </a:p>
        </p:txBody>
      </p:sp>
      <p:pic>
        <p:nvPicPr>
          <p:cNvPr id="2" name="Picture 1"/>
          <p:cNvPicPr>
            <a:picLocks noChangeAspect="1"/>
          </p:cNvPicPr>
          <p:nvPr/>
        </p:nvPicPr>
        <p:blipFill>
          <a:blip r:embed="rId3" cstate="print"/>
          <a:stretch>
            <a:fillRect/>
          </a:stretch>
        </p:blipFill>
        <p:spPr>
          <a:xfrm>
            <a:off x="-1" y="1124744"/>
            <a:ext cx="9144001" cy="5314156"/>
          </a:xfrm>
          <a:prstGeom prst="rect">
            <a:avLst/>
          </a:prstGeom>
        </p:spPr>
      </p:pic>
      <p:pic>
        <p:nvPicPr>
          <p:cNvPr id="10" name="Picture 9"/>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2520280" cy="865684"/>
          </a:xfrm>
          <a:prstGeom prst="rect">
            <a:avLst/>
          </a:prstGeom>
          <a:noFill/>
        </p:spPr>
      </p:pic>
    </p:spTree>
    <p:extLst>
      <p:ext uri="{BB962C8B-B14F-4D97-AF65-F5344CB8AC3E}">
        <p14:creationId xmlns:p14="http://schemas.microsoft.com/office/powerpoint/2010/main" xmlns="" val="3188986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1143000"/>
            <a:ext cx="9144000" cy="1588"/>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44624"/>
            <a:ext cx="901700" cy="901700"/>
          </a:xfrm>
          <a:prstGeom prst="rect">
            <a:avLst/>
          </a:prstGeom>
        </p:spPr>
      </p:pic>
      <p:sp>
        <p:nvSpPr>
          <p:cNvPr id="12" name="Rectangle 11"/>
          <p:cNvSpPr/>
          <p:nvPr/>
        </p:nvSpPr>
        <p:spPr>
          <a:xfrm>
            <a:off x="2784038" y="188640"/>
            <a:ext cx="4896544" cy="46166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Arial" panose="020B0604020202020204" pitchFamily="34" charset="0"/>
                <a:ea typeface="+mn-ea"/>
                <a:cs typeface="Arial" panose="020B0604020202020204" pitchFamily="34" charset="0"/>
              </a:rPr>
              <a:t>PERFORMANCE INFORMATION</a:t>
            </a:r>
          </a:p>
        </p:txBody>
      </p:sp>
      <p:pic>
        <p:nvPicPr>
          <p:cNvPr id="3" name="Picture 2"/>
          <p:cNvPicPr>
            <a:picLocks noChangeAspect="1"/>
          </p:cNvPicPr>
          <p:nvPr/>
        </p:nvPicPr>
        <p:blipFill>
          <a:blip r:embed="rId3" cstate="print"/>
          <a:stretch>
            <a:fillRect/>
          </a:stretch>
        </p:blipFill>
        <p:spPr>
          <a:xfrm>
            <a:off x="35495" y="1124744"/>
            <a:ext cx="9108505" cy="2592288"/>
          </a:xfrm>
          <a:prstGeom prst="rect">
            <a:avLst/>
          </a:prstGeom>
        </p:spPr>
      </p:pic>
      <p:pic>
        <p:nvPicPr>
          <p:cNvPr id="4" name="Picture 3"/>
          <p:cNvPicPr>
            <a:picLocks noChangeAspect="1"/>
          </p:cNvPicPr>
          <p:nvPr/>
        </p:nvPicPr>
        <p:blipFill>
          <a:blip r:embed="rId4" cstate="print"/>
          <a:stretch>
            <a:fillRect/>
          </a:stretch>
        </p:blipFill>
        <p:spPr>
          <a:xfrm>
            <a:off x="0" y="3717032"/>
            <a:ext cx="9144000" cy="2898254"/>
          </a:xfrm>
          <a:prstGeom prst="rect">
            <a:avLst/>
          </a:prstGeom>
        </p:spPr>
      </p:pic>
      <p:pic>
        <p:nvPicPr>
          <p:cNvPr id="10" name="Picture 9"/>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2520280" cy="865684"/>
          </a:xfrm>
          <a:prstGeom prst="rect">
            <a:avLst/>
          </a:prstGeom>
          <a:noFill/>
        </p:spPr>
      </p:pic>
    </p:spTree>
    <p:extLst>
      <p:ext uri="{BB962C8B-B14F-4D97-AF65-F5344CB8AC3E}">
        <p14:creationId xmlns:p14="http://schemas.microsoft.com/office/powerpoint/2010/main" xmlns="" val="921523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1143000"/>
            <a:ext cx="9144000" cy="1588"/>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44624"/>
            <a:ext cx="901700" cy="901700"/>
          </a:xfrm>
          <a:prstGeom prst="rect">
            <a:avLst/>
          </a:prstGeom>
        </p:spPr>
      </p:pic>
      <p:sp>
        <p:nvSpPr>
          <p:cNvPr id="12" name="Rectangle 11"/>
          <p:cNvSpPr/>
          <p:nvPr/>
        </p:nvSpPr>
        <p:spPr>
          <a:xfrm>
            <a:off x="2784038" y="188640"/>
            <a:ext cx="4896544" cy="46166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Arial" panose="020B0604020202020204" pitchFamily="34" charset="0"/>
                <a:ea typeface="+mn-ea"/>
                <a:cs typeface="Arial" panose="020B0604020202020204" pitchFamily="34" charset="0"/>
              </a:rPr>
              <a:t>PERFORMANCE INFORMATION</a:t>
            </a:r>
          </a:p>
        </p:txBody>
      </p:sp>
      <p:pic>
        <p:nvPicPr>
          <p:cNvPr id="2" name="Picture 1"/>
          <p:cNvPicPr>
            <a:picLocks noChangeAspect="1"/>
          </p:cNvPicPr>
          <p:nvPr/>
        </p:nvPicPr>
        <p:blipFill>
          <a:blip r:embed="rId3" cstate="print"/>
          <a:stretch>
            <a:fillRect/>
          </a:stretch>
        </p:blipFill>
        <p:spPr>
          <a:xfrm>
            <a:off x="0" y="1124744"/>
            <a:ext cx="9144000" cy="3910583"/>
          </a:xfrm>
          <a:prstGeom prst="rect">
            <a:avLst/>
          </a:prstGeom>
        </p:spPr>
      </p:pic>
      <p:pic>
        <p:nvPicPr>
          <p:cNvPr id="10" name="Picture 9"/>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2520280" cy="865684"/>
          </a:xfrm>
          <a:prstGeom prst="rect">
            <a:avLst/>
          </a:prstGeom>
          <a:noFill/>
        </p:spPr>
      </p:pic>
    </p:spTree>
    <p:extLst>
      <p:ext uri="{BB962C8B-B14F-4D97-AF65-F5344CB8AC3E}">
        <p14:creationId xmlns:p14="http://schemas.microsoft.com/office/powerpoint/2010/main" xmlns="" val="2521509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
          </p:nvPr>
        </p:nvSpPr>
        <p:spPr/>
        <p:txBody>
          <a:bodyPr>
            <a:normAutofit/>
          </a:bodyPr>
          <a:lstStyle/>
          <a:p>
            <a:r>
              <a:rPr lang="en-ZA" sz="2600" dirty="0">
                <a:latin typeface="Arial" panose="020B0604020202020204" pitchFamily="34" charset="0"/>
                <a:cs typeface="Arial" panose="020B0604020202020204" pitchFamily="34" charset="0"/>
              </a:rPr>
              <a:t>USAF</a:t>
            </a:r>
          </a:p>
          <a:p>
            <a:r>
              <a:rPr lang="en-ZA" sz="2600" dirty="0">
                <a:latin typeface="Arial" panose="020B0604020202020204" pitchFamily="34" charset="0"/>
                <a:cs typeface="Arial" panose="020B0604020202020204" pitchFamily="34" charset="0"/>
              </a:rPr>
              <a:t>AUDITED FINANCIAL STATEMENTS</a:t>
            </a:r>
          </a:p>
          <a:p>
            <a:r>
              <a:rPr lang="en-ZA" sz="2600" dirty="0">
                <a:latin typeface="Arial" panose="020B0604020202020204" pitchFamily="34" charset="0"/>
                <a:cs typeface="Arial" panose="020B0604020202020204" pitchFamily="34" charset="0"/>
              </a:rPr>
              <a:t>2018/19 FY</a:t>
            </a:r>
          </a:p>
        </p:txBody>
      </p:sp>
    </p:spTree>
    <p:extLst>
      <p:ext uri="{BB962C8B-B14F-4D97-AF65-F5344CB8AC3E}">
        <p14:creationId xmlns:p14="http://schemas.microsoft.com/office/powerpoint/2010/main" xmlns="" val="218264257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
          </p:nvPr>
        </p:nvSpPr>
        <p:spPr/>
        <p:txBody>
          <a:bodyPr>
            <a:normAutofit/>
          </a:bodyPr>
          <a:lstStyle/>
          <a:p>
            <a:r>
              <a:rPr lang="en-ZA" sz="2600" dirty="0">
                <a:latin typeface="Arial" panose="020B0604020202020204" pitchFamily="34" charset="0"/>
                <a:cs typeface="Arial" panose="020B0604020202020204" pitchFamily="34" charset="0"/>
              </a:rPr>
              <a:t>2018/19 USAASA</a:t>
            </a:r>
          </a:p>
        </p:txBody>
      </p:sp>
    </p:spTree>
    <p:extLst>
      <p:ext uri="{BB962C8B-B14F-4D97-AF65-F5344CB8AC3E}">
        <p14:creationId xmlns:p14="http://schemas.microsoft.com/office/powerpoint/2010/main" xmlns="" val="1823934277"/>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a:xfrm>
            <a:off x="827584" y="1"/>
            <a:ext cx="7859216" cy="620687"/>
          </a:xfrm>
        </p:spPr>
        <p:txBody>
          <a:bodyPr>
            <a:normAutofit/>
          </a:bodyPr>
          <a:lstStyle/>
          <a:p>
            <a:r>
              <a:rPr lang="en-ZA" sz="2200" b="1" i="1" dirty="0">
                <a:solidFill>
                  <a:schemeClr val="bg1"/>
                </a:solidFill>
                <a:latin typeface="+mn-lt"/>
              </a:rPr>
              <a:t>Audited USAF Annual Financial Statements 2018/19</a:t>
            </a:r>
          </a:p>
        </p:txBody>
      </p:sp>
      <p:sp>
        <p:nvSpPr>
          <p:cNvPr id="2" name="Slide Number Placeholder 1"/>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0505EF-40C9-4D99-849C-95606BC4B535}" type="slidenum">
              <a:rPr kumimoji="0" lang="en-US" sz="20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20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Rectangle 7"/>
          <p:cNvSpPr/>
          <p:nvPr/>
        </p:nvSpPr>
        <p:spPr>
          <a:xfrm>
            <a:off x="611560" y="6453337"/>
            <a:ext cx="6781804" cy="258789"/>
          </a:xfrm>
          <a:prstGeom prst="rect">
            <a:avLst/>
          </a:prstGeom>
        </p:spPr>
        <p:txBody>
          <a:bodyPr wrap="square">
            <a:spAutoFit/>
          </a:bodyPr>
          <a:lstStyle/>
          <a:p>
            <a:pPr marL="6350" marR="24765" lvl="0" indent="-6350" algn="l" defTabSz="914400" rtl="0" eaLnBrk="1" fontAlgn="base" latinLnBrk="0" hangingPunct="1">
              <a:lnSpc>
                <a:spcPct val="103000"/>
              </a:lnSpc>
              <a:spcBef>
                <a:spcPct val="0"/>
              </a:spcBef>
              <a:spcAft>
                <a:spcPts val="675"/>
              </a:spcAft>
              <a:buClrTx/>
              <a:buSzTx/>
              <a:buFontTx/>
              <a:buNone/>
              <a:tabLst/>
              <a:defRPr/>
            </a:pPr>
            <a:r>
              <a:rPr kumimoji="0" lang="en-ZA" sz="1050" b="1" i="0" u="none" strike="noStrike" kern="1200" cap="none" spc="0" normalizeH="0" baseline="0" noProof="0" dirty="0">
                <a:ln>
                  <a:noFill/>
                </a:ln>
                <a:solidFill>
                  <a:srgbClr val="181717"/>
                </a:solidFill>
                <a:effectLst/>
                <a:uLnTx/>
                <a:uFillTx/>
                <a:latin typeface="Calibri" pitchFamily="34" charset="0"/>
                <a:ea typeface="Calibri" panose="020F0502020204030204" pitchFamily="34" charset="0"/>
                <a:cs typeface="Arial" charset="0"/>
              </a:rPr>
              <a:t>The comparative figures have been adjusted accordingly to reflect correction of prior period errors.</a:t>
            </a:r>
            <a:endParaRPr kumimoji="0" lang="en-ZA" sz="1050" b="0" i="0" u="none" strike="noStrike" kern="1200" cap="none" spc="0" normalizeH="0" baseline="0" noProof="0" dirty="0">
              <a:ln>
                <a:noFill/>
              </a:ln>
              <a:solidFill>
                <a:srgbClr val="181717"/>
              </a:solidFill>
              <a:effectLst/>
              <a:uLnTx/>
              <a:uFillTx/>
              <a:latin typeface="Calibri" pitchFamily="34" charset="0"/>
              <a:ea typeface="Calibri" panose="020F0502020204030204" pitchFamily="34" charset="0"/>
              <a:cs typeface="Arial" charset="0"/>
            </a:endParaRPr>
          </a:p>
        </p:txBody>
      </p:sp>
      <p:graphicFrame>
        <p:nvGraphicFramePr>
          <p:cNvPr id="12" name="Content Placeholder 11"/>
          <p:cNvGraphicFramePr>
            <a:graphicFrameLocks noGrp="1"/>
          </p:cNvGraphicFramePr>
          <p:nvPr>
            <p:ph idx="1"/>
            <p:extLst/>
          </p:nvPr>
        </p:nvGraphicFramePr>
        <p:xfrm>
          <a:off x="179513" y="2757879"/>
          <a:ext cx="8784975" cy="3048530"/>
        </p:xfrm>
        <a:graphic>
          <a:graphicData uri="http://schemas.openxmlformats.org/drawingml/2006/table">
            <a:tbl>
              <a:tblPr firstRow="1" firstCol="1" bandRow="1"/>
              <a:tblGrid>
                <a:gridCol w="4464495">
                  <a:extLst>
                    <a:ext uri="{9D8B030D-6E8A-4147-A177-3AD203B41FA5}">
                      <a16:colId xmlns:a16="http://schemas.microsoft.com/office/drawing/2014/main" xmlns="" val="1063681075"/>
                    </a:ext>
                  </a:extLst>
                </a:gridCol>
                <a:gridCol w="1656184">
                  <a:extLst>
                    <a:ext uri="{9D8B030D-6E8A-4147-A177-3AD203B41FA5}">
                      <a16:colId xmlns:a16="http://schemas.microsoft.com/office/drawing/2014/main" xmlns="" val="1009459724"/>
                    </a:ext>
                  </a:extLst>
                </a:gridCol>
                <a:gridCol w="1379264">
                  <a:extLst>
                    <a:ext uri="{9D8B030D-6E8A-4147-A177-3AD203B41FA5}">
                      <a16:colId xmlns:a16="http://schemas.microsoft.com/office/drawing/2014/main" xmlns="" val="3544959864"/>
                    </a:ext>
                  </a:extLst>
                </a:gridCol>
                <a:gridCol w="1285032">
                  <a:extLst>
                    <a:ext uri="{9D8B030D-6E8A-4147-A177-3AD203B41FA5}">
                      <a16:colId xmlns:a16="http://schemas.microsoft.com/office/drawing/2014/main" xmlns="" val="3171174266"/>
                    </a:ext>
                  </a:extLst>
                </a:gridCol>
              </a:tblGrid>
              <a:tr h="632594">
                <a:tc>
                  <a:txBody>
                    <a:bodyPr/>
                    <a:lstStyle/>
                    <a:p>
                      <a:pPr marL="6350" indent="-6350" algn="l">
                        <a:lnSpc>
                          <a:spcPct val="107000"/>
                        </a:lnSpc>
                        <a:spcAft>
                          <a:spcPts val="0"/>
                        </a:spcAft>
                      </a:pPr>
                      <a:r>
                        <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Transfers and subsidies </a:t>
                      </a:r>
                    </a:p>
                    <a:p>
                      <a:pPr marL="6350" indent="-6350" algn="l">
                        <a:lnSpc>
                          <a:spcPct val="107000"/>
                        </a:lnSpc>
                        <a:spcAft>
                          <a:spcPts val="0"/>
                        </a:spcAft>
                      </a:pPr>
                      <a:r>
                        <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Finance income </a:t>
                      </a:r>
                    </a:p>
                    <a:p>
                      <a:pPr marL="6350" indent="-6350" algn="l">
                        <a:lnSpc>
                          <a:spcPct val="107000"/>
                        </a:lnSpc>
                        <a:spcAft>
                          <a:spcPts val="0"/>
                        </a:spcAft>
                      </a:pPr>
                      <a:r>
                        <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Other income</a:t>
                      </a:r>
                    </a:p>
                  </a:txBody>
                  <a:tcPr marL="50800" marR="50800" marT="23495" marB="22225">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marL="6350" indent="-6350" algn="r">
                        <a:lnSpc>
                          <a:spcPct val="107000"/>
                        </a:lnSpc>
                        <a:spcAft>
                          <a:spcPts val="0"/>
                        </a:spcAft>
                      </a:pPr>
                      <a:endPar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23495" marB="22225">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76,721</a:t>
                      </a:r>
                    </a:p>
                    <a:p>
                      <a:pPr marL="6350" indent="-6350" algn="r">
                        <a:lnSpc>
                          <a:spcPct val="107000"/>
                        </a:lnSpc>
                        <a:spcAft>
                          <a:spcPts val="0"/>
                        </a:spcAft>
                      </a:pP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82,398</a:t>
                      </a:r>
                    </a:p>
                    <a:p>
                      <a:pPr marL="6350" indent="-6350" algn="r">
                        <a:lnSpc>
                          <a:spcPct val="107000"/>
                        </a:lnSpc>
                        <a:spcAft>
                          <a:spcPts val="0"/>
                        </a:spcAft>
                      </a:pP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a:t>
                      </a:r>
                    </a:p>
                  </a:txBody>
                  <a:tcPr marL="50800" marR="50800" marT="23495" marB="22225">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133,712</a:t>
                      </a:r>
                    </a:p>
                    <a:p>
                      <a:pPr marL="6350" indent="-6350" algn="r">
                        <a:lnSpc>
                          <a:spcPct val="107000"/>
                        </a:lnSpc>
                        <a:spcAft>
                          <a:spcPts val="0"/>
                        </a:spcAft>
                      </a:pP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105,712</a:t>
                      </a:r>
                    </a:p>
                    <a:p>
                      <a:pPr marL="6350" indent="-6350" algn="r">
                        <a:lnSpc>
                          <a:spcPct val="107000"/>
                        </a:lnSpc>
                        <a:spcAft>
                          <a:spcPts val="0"/>
                        </a:spcAft>
                      </a:pP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a:t>
                      </a:r>
                    </a:p>
                  </a:txBody>
                  <a:tcPr marL="50800" marR="50800" marT="23495" marB="22225">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extLst>
                  <a:ext uri="{0D108BD9-81ED-4DB2-BD59-A6C34878D82A}">
                    <a16:rowId xmlns:a16="http://schemas.microsoft.com/office/drawing/2014/main" xmlns="" val="863939484"/>
                  </a:ext>
                </a:extLst>
              </a:tr>
              <a:tr h="239153">
                <a:tc>
                  <a:txBody>
                    <a:bodyPr/>
                    <a:lstStyle/>
                    <a:p>
                      <a:pPr marL="6350" indent="-6350" algn="l">
                        <a:lnSpc>
                          <a:spcPct val="107000"/>
                        </a:lnSpc>
                        <a:spcAft>
                          <a:spcPts val="0"/>
                        </a:spcAft>
                      </a:pPr>
                      <a:r>
                        <a:rPr lang="en-ZA" sz="12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Total revenue</a:t>
                      </a:r>
                      <a:endPar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23495" marB="22225">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marL="6350" indent="-6350" algn="r">
                        <a:lnSpc>
                          <a:spcPct val="107000"/>
                        </a:lnSpc>
                        <a:spcAft>
                          <a:spcPts val="800"/>
                        </a:spcAft>
                      </a:pPr>
                      <a:endPar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23495" marB="22225">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r>
                        <a:rPr lang="en-ZA" sz="13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159,119</a:t>
                      </a:r>
                      <a:endPar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23495" marB="22225">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r>
                        <a:rPr lang="en-ZA" sz="13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239,424</a:t>
                      </a:r>
                      <a:endPar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23495" marB="22225">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extLst>
                  <a:ext uri="{0D108BD9-81ED-4DB2-BD59-A6C34878D82A}">
                    <a16:rowId xmlns:a16="http://schemas.microsoft.com/office/drawing/2014/main" xmlns="" val="1846162893"/>
                  </a:ext>
                </a:extLst>
              </a:tr>
              <a:tr h="1222756">
                <a:tc>
                  <a:txBody>
                    <a:bodyPr/>
                    <a:lstStyle/>
                    <a:p>
                      <a:pPr marL="6350" indent="-6350" algn="l">
                        <a:lnSpc>
                          <a:spcPct val="107000"/>
                        </a:lnSpc>
                        <a:spcAft>
                          <a:spcPts val="0"/>
                        </a:spcAft>
                      </a:pPr>
                      <a:r>
                        <a:rPr lang="en-ZA" sz="12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Expenditure</a:t>
                      </a:r>
                    </a:p>
                    <a:p>
                      <a:pPr marL="6350" indent="-6350" algn="l">
                        <a:lnSpc>
                          <a:spcPct val="107000"/>
                        </a:lnSpc>
                        <a:spcAft>
                          <a:spcPts val="0"/>
                        </a:spcAft>
                      </a:pPr>
                      <a:r>
                        <a:rPr lang="en-ZA" sz="1200" b="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Finance Costs</a:t>
                      </a:r>
                    </a:p>
                    <a:p>
                      <a:pPr marL="6350" indent="-6350" algn="l">
                        <a:lnSpc>
                          <a:spcPct val="107000"/>
                        </a:lnSpc>
                        <a:spcAft>
                          <a:spcPts val="0"/>
                        </a:spcAft>
                      </a:pPr>
                      <a:r>
                        <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ICT</a:t>
                      </a:r>
                      <a:r>
                        <a:rPr lang="en-ZA" sz="1200" baseline="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Rapid Deployment and connectivity projects</a:t>
                      </a:r>
                    </a:p>
                    <a:p>
                      <a:pPr marL="6350" indent="-6350" algn="l">
                        <a:lnSpc>
                          <a:spcPct val="107000"/>
                        </a:lnSpc>
                        <a:spcAft>
                          <a:spcPts val="0"/>
                        </a:spcAft>
                      </a:pPr>
                      <a:r>
                        <a:rPr lang="en-ZA" sz="1200" baseline="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Digital Terrestrial Television Project</a:t>
                      </a:r>
                    </a:p>
                    <a:p>
                      <a:pPr marL="6350" indent="-6350" algn="l">
                        <a:lnSpc>
                          <a:spcPct val="107000"/>
                        </a:lnSpc>
                        <a:spcAft>
                          <a:spcPts val="0"/>
                        </a:spcAft>
                      </a:pPr>
                      <a:r>
                        <a:rPr lang="en-ZA" sz="1200" baseline="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Broadband Project</a:t>
                      </a:r>
                      <a:r>
                        <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a:t>
                      </a:r>
                    </a:p>
                    <a:p>
                      <a:pPr marL="6350" indent="-6350" algn="l">
                        <a:lnSpc>
                          <a:spcPct val="107000"/>
                        </a:lnSpc>
                        <a:spcAft>
                          <a:spcPts val="0"/>
                        </a:spcAft>
                      </a:pPr>
                      <a:r>
                        <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Audit Fees </a:t>
                      </a:r>
                    </a:p>
                    <a:p>
                      <a:pPr marL="6350" indent="-6350" algn="l">
                        <a:lnSpc>
                          <a:spcPct val="107000"/>
                        </a:lnSpc>
                        <a:spcAft>
                          <a:spcPts val="0"/>
                        </a:spcAft>
                      </a:pPr>
                      <a:r>
                        <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Administrative Expenses</a:t>
                      </a:r>
                    </a:p>
                  </a:txBody>
                  <a:tcPr marL="50800" marR="50800" marT="23495" marB="22225">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marL="6350" indent="-6350" algn="r">
                        <a:lnSpc>
                          <a:spcPct val="107000"/>
                        </a:lnSpc>
                        <a:spcAft>
                          <a:spcPts val="0"/>
                        </a:spcAft>
                      </a:pPr>
                      <a:endPar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23495" marB="22225" anchor="b">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(4,008)</a:t>
                      </a:r>
                    </a:p>
                    <a:p>
                      <a:pPr marL="6350" indent="-6350" algn="r">
                        <a:lnSpc>
                          <a:spcPct val="107000"/>
                        </a:lnSpc>
                        <a:spcAft>
                          <a:spcPts val="0"/>
                        </a:spcAft>
                      </a:pP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(537)</a:t>
                      </a:r>
                    </a:p>
                    <a:p>
                      <a:pPr marL="6350" indent="-6350" algn="r">
                        <a:lnSpc>
                          <a:spcPct val="107000"/>
                        </a:lnSpc>
                        <a:spcAft>
                          <a:spcPts val="0"/>
                        </a:spcAft>
                      </a:pP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(320,712)</a:t>
                      </a:r>
                    </a:p>
                    <a:p>
                      <a:pPr marL="6350" indent="-6350" algn="r">
                        <a:lnSpc>
                          <a:spcPct val="107000"/>
                        </a:lnSpc>
                        <a:spcAft>
                          <a:spcPts val="0"/>
                        </a:spcAft>
                      </a:pP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(32,376)</a:t>
                      </a:r>
                    </a:p>
                    <a:p>
                      <a:pPr marL="6350" indent="-6350" algn="r">
                        <a:lnSpc>
                          <a:spcPct val="107000"/>
                        </a:lnSpc>
                        <a:spcAft>
                          <a:spcPts val="0"/>
                        </a:spcAft>
                      </a:pP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(910)</a:t>
                      </a:r>
                    </a:p>
                    <a:p>
                      <a:pPr marL="6350" indent="-6350" algn="r">
                        <a:lnSpc>
                          <a:spcPct val="107000"/>
                        </a:lnSpc>
                        <a:spcAft>
                          <a:spcPts val="0"/>
                        </a:spcAft>
                      </a:pP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(2))</a:t>
                      </a:r>
                    </a:p>
                  </a:txBody>
                  <a:tcPr marL="50800" marR="50800" marT="23495" marB="22225" anchor="b">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a:t>
                      </a:r>
                    </a:p>
                    <a:p>
                      <a:pPr marL="6350" indent="-6350" algn="r">
                        <a:lnSpc>
                          <a:spcPct val="107000"/>
                        </a:lnSpc>
                        <a:spcAft>
                          <a:spcPts val="0"/>
                        </a:spcAft>
                      </a:pP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(977)</a:t>
                      </a:r>
                    </a:p>
                    <a:p>
                      <a:pPr marL="6350" indent="-6350" algn="r">
                        <a:lnSpc>
                          <a:spcPct val="107000"/>
                        </a:lnSpc>
                        <a:spcAft>
                          <a:spcPts val="0"/>
                        </a:spcAft>
                      </a:pP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(369,304)</a:t>
                      </a:r>
                    </a:p>
                    <a:p>
                      <a:pPr marL="6350" indent="-6350" algn="r">
                        <a:lnSpc>
                          <a:spcPct val="107000"/>
                        </a:lnSpc>
                        <a:spcAft>
                          <a:spcPts val="0"/>
                        </a:spcAft>
                      </a:pP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(26,994)</a:t>
                      </a:r>
                    </a:p>
                    <a:p>
                      <a:pPr marL="6350" indent="-6350" algn="r">
                        <a:lnSpc>
                          <a:spcPct val="107000"/>
                        </a:lnSpc>
                        <a:spcAft>
                          <a:spcPts val="0"/>
                        </a:spcAft>
                      </a:pP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(837)</a:t>
                      </a:r>
                    </a:p>
                    <a:p>
                      <a:pPr marL="6350" indent="-6350" algn="r">
                        <a:lnSpc>
                          <a:spcPct val="107000"/>
                        </a:lnSpc>
                        <a:spcAft>
                          <a:spcPts val="0"/>
                        </a:spcAft>
                      </a:pP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(3))</a:t>
                      </a:r>
                    </a:p>
                  </a:txBody>
                  <a:tcPr marL="50800" marR="50800" marT="23495" marB="22225" anchor="b">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extLst>
                  <a:ext uri="{0D108BD9-81ED-4DB2-BD59-A6C34878D82A}">
                    <a16:rowId xmlns:a16="http://schemas.microsoft.com/office/drawing/2014/main" xmlns="" val="2976707912"/>
                  </a:ext>
                </a:extLst>
              </a:tr>
              <a:tr h="368142">
                <a:tc>
                  <a:txBody>
                    <a:bodyPr/>
                    <a:lstStyle/>
                    <a:p>
                      <a:pPr marL="6350" indent="-6350" algn="l">
                        <a:lnSpc>
                          <a:spcPct val="107000"/>
                        </a:lnSpc>
                        <a:spcAft>
                          <a:spcPts val="0"/>
                        </a:spcAft>
                      </a:pPr>
                      <a:r>
                        <a:rPr lang="en-ZA" sz="12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Total expenditure</a:t>
                      </a:r>
                      <a:endPar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23495" marB="22225">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marL="6350" indent="-6350" algn="r">
                        <a:lnSpc>
                          <a:spcPct val="107000"/>
                        </a:lnSpc>
                        <a:spcAft>
                          <a:spcPts val="800"/>
                        </a:spcAft>
                      </a:pPr>
                      <a:endPar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23495" marB="22225">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r>
                        <a:rPr lang="en-ZA" sz="13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(358,545)</a:t>
                      </a:r>
                      <a:endPar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23495" marB="22225">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r>
                        <a:rPr lang="en-ZA" sz="13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(398,115)</a:t>
                      </a:r>
                      <a:endPar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23495" marB="22225">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extLst>
                  <a:ext uri="{0D108BD9-81ED-4DB2-BD59-A6C34878D82A}">
                    <a16:rowId xmlns:a16="http://schemas.microsoft.com/office/drawing/2014/main" xmlns="" val="2430828316"/>
                  </a:ext>
                </a:extLst>
              </a:tr>
              <a:tr h="325427">
                <a:tc>
                  <a:txBody>
                    <a:bodyPr/>
                    <a:lstStyle/>
                    <a:p>
                      <a:pPr marL="6350" indent="-6350" algn="l">
                        <a:lnSpc>
                          <a:spcPct val="107000"/>
                        </a:lnSpc>
                        <a:spcAft>
                          <a:spcPts val="0"/>
                        </a:spcAft>
                      </a:pPr>
                      <a:r>
                        <a:rPr lang="en-ZA" sz="12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(Deficit)Surplus for the year</a:t>
                      </a:r>
                      <a:endPar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23495" marB="22225">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marL="6350" indent="-6350" algn="r">
                        <a:lnSpc>
                          <a:spcPct val="107000"/>
                        </a:lnSpc>
                        <a:spcAft>
                          <a:spcPts val="800"/>
                        </a:spcAft>
                      </a:pPr>
                      <a:endPar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23495" marB="22225">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r>
                        <a:rPr lang="en-ZA" sz="13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(199,426)</a:t>
                      </a:r>
                      <a:endPar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23495" marB="22225">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r>
                        <a:rPr lang="en-ZA" sz="13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(158,691)</a:t>
                      </a:r>
                      <a:endPar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23495" marB="22225">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extLst>
                  <a:ext uri="{0D108BD9-81ED-4DB2-BD59-A6C34878D82A}">
                    <a16:rowId xmlns:a16="http://schemas.microsoft.com/office/drawing/2014/main" xmlns="" val="3229428714"/>
                  </a:ext>
                </a:extLst>
              </a:tr>
            </a:tbl>
          </a:graphicData>
        </a:graphic>
      </p:graphicFrame>
      <p:graphicFrame>
        <p:nvGraphicFramePr>
          <p:cNvPr id="13" name="Table 12"/>
          <p:cNvGraphicFramePr>
            <a:graphicFrameLocks noGrp="1"/>
          </p:cNvGraphicFramePr>
          <p:nvPr>
            <p:extLst/>
          </p:nvPr>
        </p:nvGraphicFramePr>
        <p:xfrm>
          <a:off x="179513" y="836713"/>
          <a:ext cx="8784975" cy="1839234"/>
        </p:xfrm>
        <a:graphic>
          <a:graphicData uri="http://schemas.openxmlformats.org/drawingml/2006/table">
            <a:tbl>
              <a:tblPr firstRow="1" firstCol="1" bandRow="1"/>
              <a:tblGrid>
                <a:gridCol w="4464496">
                  <a:extLst>
                    <a:ext uri="{9D8B030D-6E8A-4147-A177-3AD203B41FA5}">
                      <a16:colId xmlns:a16="http://schemas.microsoft.com/office/drawing/2014/main" xmlns="" val="591652236"/>
                    </a:ext>
                  </a:extLst>
                </a:gridCol>
                <a:gridCol w="1656183">
                  <a:extLst>
                    <a:ext uri="{9D8B030D-6E8A-4147-A177-3AD203B41FA5}">
                      <a16:colId xmlns:a16="http://schemas.microsoft.com/office/drawing/2014/main" xmlns="" val="4268251462"/>
                    </a:ext>
                  </a:extLst>
                </a:gridCol>
                <a:gridCol w="1400330">
                  <a:extLst>
                    <a:ext uri="{9D8B030D-6E8A-4147-A177-3AD203B41FA5}">
                      <a16:colId xmlns:a16="http://schemas.microsoft.com/office/drawing/2014/main" xmlns="" val="2136114853"/>
                    </a:ext>
                  </a:extLst>
                </a:gridCol>
                <a:gridCol w="1263966">
                  <a:extLst>
                    <a:ext uri="{9D8B030D-6E8A-4147-A177-3AD203B41FA5}">
                      <a16:colId xmlns:a16="http://schemas.microsoft.com/office/drawing/2014/main" xmlns="" val="1221671801"/>
                    </a:ext>
                  </a:extLst>
                </a:gridCol>
              </a:tblGrid>
              <a:tr h="1224135">
                <a:tc gridSpan="2">
                  <a:txBody>
                    <a:bodyPr/>
                    <a:lstStyle/>
                    <a:p>
                      <a:pPr marL="6350" indent="-6350" algn="ctr">
                        <a:lnSpc>
                          <a:spcPct val="107000"/>
                        </a:lnSpc>
                        <a:spcAft>
                          <a:spcPts val="0"/>
                        </a:spcAft>
                      </a:pPr>
                      <a:r>
                        <a:rPr lang="en-ZA" sz="1400" b="1" dirty="0">
                          <a:solidFill>
                            <a:srgbClr val="FFFEFD"/>
                          </a:solidFill>
                          <a:effectLst/>
                          <a:latin typeface="Calibri" panose="020F0502020204030204" pitchFamily="34" charset="0"/>
                          <a:ea typeface="Calibri" panose="020F0502020204030204" pitchFamily="34" charset="0"/>
                          <a:cs typeface="Times New Roman" panose="02020603050405020304" pitchFamily="18" charset="0"/>
                        </a:rPr>
                        <a:t>Universal Service and Access Fund</a:t>
                      </a:r>
                      <a:endParaRPr lang="en-ZA" sz="14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ctr">
                        <a:lnSpc>
                          <a:spcPct val="107000"/>
                        </a:lnSpc>
                        <a:spcAft>
                          <a:spcPts val="255"/>
                        </a:spcAft>
                      </a:pPr>
                      <a:r>
                        <a:rPr lang="en-ZA" sz="1400" dirty="0">
                          <a:solidFill>
                            <a:srgbClr val="FFFEFD"/>
                          </a:solidFill>
                          <a:effectLst/>
                          <a:latin typeface="Calibri" panose="020F0502020204030204" pitchFamily="34" charset="0"/>
                          <a:ea typeface="Calibri" panose="020F0502020204030204" pitchFamily="34" charset="0"/>
                          <a:cs typeface="Times New Roman" panose="02020603050405020304" pitchFamily="18" charset="0"/>
                        </a:rPr>
                        <a:t>Audited Annual Financial Statements for the year ended 31 March 2019</a:t>
                      </a:r>
                      <a:endParaRPr lang="en-ZA" sz="14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ctr">
                        <a:lnSpc>
                          <a:spcPct val="107000"/>
                        </a:lnSpc>
                        <a:spcAft>
                          <a:spcPts val="0"/>
                        </a:spcAft>
                      </a:pPr>
                      <a:r>
                        <a:rPr lang="en-ZA" sz="1400" b="1" dirty="0">
                          <a:solidFill>
                            <a:srgbClr val="FFFEFD"/>
                          </a:solidFill>
                          <a:effectLst/>
                          <a:latin typeface="Calibri" panose="020F0502020204030204" pitchFamily="34" charset="0"/>
                          <a:ea typeface="Calibri" panose="020F0502020204030204" pitchFamily="34" charset="0"/>
                          <a:cs typeface="Times New Roman" panose="02020603050405020304" pitchFamily="18" charset="0"/>
                        </a:rPr>
                        <a:t>Statement of Financial Performance</a:t>
                      </a:r>
                      <a:endParaRPr lang="en-ZA" sz="14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152400" marR="73025" marT="27940" marB="22225" anchor="ctr">
                    <a:lnL>
                      <a:noFill/>
                    </a:lnL>
                    <a:lnR>
                      <a:noFill/>
                    </a:lnR>
                    <a:lnT>
                      <a:noFill/>
                    </a:lnT>
                    <a:lnB w="12700" cap="flat" cmpd="sng" algn="ctr">
                      <a:solidFill>
                        <a:srgbClr val="181717"/>
                      </a:solidFill>
                      <a:prstDash val="solid"/>
                      <a:round/>
                      <a:headEnd type="none" w="med" len="med"/>
                      <a:tailEnd type="none" w="med" len="med"/>
                    </a:lnB>
                    <a:solidFill>
                      <a:schemeClr val="accent2"/>
                    </a:solidFill>
                  </a:tcPr>
                </a:tc>
                <a:tc hMerge="1">
                  <a:txBody>
                    <a:bodyPr/>
                    <a:lstStyle/>
                    <a:p>
                      <a:endParaRPr lang="en-ZA"/>
                    </a:p>
                  </a:txBody>
                  <a:tcPr/>
                </a:tc>
                <a:tc>
                  <a:txBody>
                    <a:bodyPr/>
                    <a:lstStyle/>
                    <a:p>
                      <a:pPr marL="6350" indent="-6350" algn="l">
                        <a:lnSpc>
                          <a:spcPct val="107000"/>
                        </a:lnSpc>
                        <a:spcAft>
                          <a:spcPts val="800"/>
                        </a:spcAft>
                      </a:pPr>
                      <a:r>
                        <a:rPr lang="en-ZA" sz="9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a:t>
                      </a:r>
                    </a:p>
                  </a:txBody>
                  <a:tcPr marL="152400" marR="73025" marT="27940" marB="22225">
                    <a:lnL>
                      <a:noFill/>
                    </a:lnL>
                    <a:lnR>
                      <a:noFill/>
                    </a:lnR>
                    <a:lnT>
                      <a:noFill/>
                    </a:lnT>
                    <a:lnB w="12700" cap="flat" cmpd="sng" algn="ctr">
                      <a:solidFill>
                        <a:srgbClr val="181717"/>
                      </a:solidFill>
                      <a:prstDash val="solid"/>
                      <a:round/>
                      <a:headEnd type="none" w="med" len="med"/>
                      <a:tailEnd type="none" w="med" len="med"/>
                    </a:lnB>
                    <a:solidFill>
                      <a:schemeClr val="accent2"/>
                    </a:solidFill>
                  </a:tcPr>
                </a:tc>
                <a:tc>
                  <a:txBody>
                    <a:bodyPr/>
                    <a:lstStyle/>
                    <a:p>
                      <a:pPr marL="6350" indent="-6350" algn="l">
                        <a:lnSpc>
                          <a:spcPct val="107000"/>
                        </a:lnSpc>
                        <a:spcAft>
                          <a:spcPts val="800"/>
                        </a:spcAft>
                      </a:pPr>
                      <a:endParaRPr lang="en-ZA" sz="9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152400" marR="73025" marT="27940" marB="22225">
                    <a:lnL>
                      <a:noFill/>
                    </a:lnL>
                    <a:lnR>
                      <a:noFill/>
                    </a:lnR>
                    <a:lnT>
                      <a:noFill/>
                    </a:lnT>
                    <a:lnB w="12700" cap="flat" cmpd="sng" algn="ctr">
                      <a:solidFill>
                        <a:srgbClr val="181717"/>
                      </a:solidFill>
                      <a:prstDash val="solid"/>
                      <a:round/>
                      <a:headEnd type="none" w="med" len="med"/>
                      <a:tailEnd type="none" w="med" len="med"/>
                    </a:lnB>
                    <a:solidFill>
                      <a:schemeClr val="accent2"/>
                    </a:solidFill>
                  </a:tcPr>
                </a:tc>
                <a:extLst>
                  <a:ext uri="{0D108BD9-81ED-4DB2-BD59-A6C34878D82A}">
                    <a16:rowId xmlns:a16="http://schemas.microsoft.com/office/drawing/2014/main" xmlns="" val="3237783759"/>
                  </a:ext>
                </a:extLst>
              </a:tr>
              <a:tr h="615099">
                <a:tc>
                  <a:txBody>
                    <a:bodyPr/>
                    <a:lstStyle/>
                    <a:p>
                      <a:pPr marL="6350" indent="-6350" algn="l">
                        <a:lnSpc>
                          <a:spcPct val="107000"/>
                        </a:lnSpc>
                        <a:spcAft>
                          <a:spcPts val="800"/>
                        </a:spcAft>
                      </a:pPr>
                      <a:r>
                        <a:rPr lang="en-ZA" sz="9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a:t>
                      </a:r>
                    </a:p>
                  </a:txBody>
                  <a:tcPr marL="152400" marR="73025" marT="27940" marB="22225">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737473"/>
                    </a:solidFill>
                  </a:tcPr>
                </a:tc>
                <a:tc>
                  <a:txBody>
                    <a:bodyPr/>
                    <a:lstStyle/>
                    <a:p>
                      <a:pPr marL="6350" marR="79375" indent="-6350" algn="ctr">
                        <a:lnSpc>
                          <a:spcPct val="107000"/>
                        </a:lnSpc>
                        <a:spcAft>
                          <a:spcPts val="0"/>
                        </a:spcAft>
                      </a:pPr>
                      <a:endPar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152400" marR="73025" marT="27940" marB="22225" anchor="b">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737473"/>
                    </a:solidFill>
                  </a:tcPr>
                </a:tc>
                <a:tc>
                  <a:txBody>
                    <a:bodyPr/>
                    <a:lstStyle/>
                    <a:p>
                      <a:pPr marL="125095" marR="204470" indent="-6350" algn="ctr">
                        <a:lnSpc>
                          <a:spcPct val="107000"/>
                        </a:lnSpc>
                        <a:spcAft>
                          <a:spcPts val="0"/>
                        </a:spcAft>
                      </a:pPr>
                      <a:r>
                        <a:rPr lang="en-ZA" sz="1200" dirty="0">
                          <a:solidFill>
                            <a:srgbClr val="FFFEFD"/>
                          </a:solidFill>
                          <a:effectLst/>
                          <a:latin typeface="Calibri" panose="020F0502020204030204" pitchFamily="34" charset="0"/>
                          <a:ea typeface="Calibri" panose="020F0502020204030204" pitchFamily="34" charset="0"/>
                          <a:cs typeface="Times New Roman" panose="02020603050405020304" pitchFamily="18" charset="0"/>
                        </a:rPr>
                        <a:t>2019</a:t>
                      </a:r>
                    </a:p>
                    <a:p>
                      <a:pPr marL="125095" marR="204470" indent="-6350" algn="ctr">
                        <a:lnSpc>
                          <a:spcPct val="107000"/>
                        </a:lnSpc>
                        <a:spcAft>
                          <a:spcPts val="0"/>
                        </a:spcAft>
                      </a:pPr>
                      <a:r>
                        <a:rPr lang="en-ZA" sz="1200" dirty="0">
                          <a:solidFill>
                            <a:srgbClr val="FFFEFD"/>
                          </a:solidFill>
                          <a:effectLst/>
                          <a:latin typeface="Calibri" panose="020F0502020204030204" pitchFamily="34" charset="0"/>
                          <a:ea typeface="Calibri" panose="020F0502020204030204" pitchFamily="34" charset="0"/>
                          <a:cs typeface="Times New Roman" panose="02020603050405020304" pitchFamily="18" charset="0"/>
                        </a:rPr>
                        <a:t>R’000</a:t>
                      </a:r>
                      <a:endPar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152400" marR="73025" marT="27940" marB="22225">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737473"/>
                    </a:solidFill>
                  </a:tcPr>
                </a:tc>
                <a:tc>
                  <a:txBody>
                    <a:bodyPr/>
                    <a:lstStyle/>
                    <a:p>
                      <a:pPr marL="84455" marR="163830" indent="-6350" algn="ctr">
                        <a:lnSpc>
                          <a:spcPct val="107000"/>
                        </a:lnSpc>
                        <a:spcAft>
                          <a:spcPts val="0"/>
                        </a:spcAft>
                      </a:pPr>
                      <a:r>
                        <a:rPr lang="en-ZA" sz="1200" dirty="0">
                          <a:solidFill>
                            <a:srgbClr val="FFFEFD"/>
                          </a:solidFill>
                          <a:effectLst/>
                          <a:latin typeface="Calibri" panose="020F0502020204030204" pitchFamily="34" charset="0"/>
                          <a:ea typeface="Calibri" panose="020F0502020204030204" pitchFamily="34" charset="0"/>
                          <a:cs typeface="Times New Roman" panose="02020603050405020304" pitchFamily="18" charset="0"/>
                        </a:rPr>
                        <a:t>2018</a:t>
                      </a:r>
                    </a:p>
                    <a:p>
                      <a:pPr marL="84455" marR="163830" indent="-6350" algn="ctr">
                        <a:lnSpc>
                          <a:spcPct val="107000"/>
                        </a:lnSpc>
                        <a:spcAft>
                          <a:spcPts val="0"/>
                        </a:spcAft>
                      </a:pPr>
                      <a:r>
                        <a:rPr lang="en-ZA" sz="1200" dirty="0">
                          <a:solidFill>
                            <a:srgbClr val="FFFEFD"/>
                          </a:solidFill>
                          <a:effectLst/>
                          <a:latin typeface="Calibri" panose="020F0502020204030204" pitchFamily="34" charset="0"/>
                          <a:ea typeface="Calibri" panose="020F0502020204030204" pitchFamily="34" charset="0"/>
                          <a:cs typeface="Times New Roman" panose="02020603050405020304" pitchFamily="18" charset="0"/>
                        </a:rPr>
                        <a:t>R’000</a:t>
                      </a:r>
                      <a:endPar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152400" marR="73025" marT="27940" marB="22225">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737473"/>
                    </a:solidFill>
                  </a:tcPr>
                </a:tc>
                <a:extLst>
                  <a:ext uri="{0D108BD9-81ED-4DB2-BD59-A6C34878D82A}">
                    <a16:rowId xmlns:a16="http://schemas.microsoft.com/office/drawing/2014/main" xmlns="" val="511388201"/>
                  </a:ext>
                </a:extLst>
              </a:tr>
            </a:tbl>
          </a:graphicData>
        </a:graphic>
      </p:graphicFrame>
    </p:spTree>
    <p:extLst>
      <p:ext uri="{BB962C8B-B14F-4D97-AF65-F5344CB8AC3E}">
        <p14:creationId xmlns:p14="http://schemas.microsoft.com/office/powerpoint/2010/main" xmlns="" val="2383245633"/>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a:xfrm>
            <a:off x="827584" y="1"/>
            <a:ext cx="7859216" cy="620687"/>
          </a:xfrm>
        </p:spPr>
        <p:txBody>
          <a:bodyPr>
            <a:normAutofit/>
          </a:bodyPr>
          <a:lstStyle/>
          <a:p>
            <a:r>
              <a:rPr lang="en-ZA" sz="2200" b="1" i="1" dirty="0">
                <a:solidFill>
                  <a:schemeClr val="bg1"/>
                </a:solidFill>
                <a:latin typeface="+mn-lt"/>
              </a:rPr>
              <a:t>Audited USAF Annual Financial Statements 2018/19</a:t>
            </a:r>
          </a:p>
        </p:txBody>
      </p:sp>
      <p:sp>
        <p:nvSpPr>
          <p:cNvPr id="2" name="Slide Number Placeholder 1"/>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0505EF-40C9-4D99-849C-95606BC4B535}" type="slidenum">
              <a:rPr kumimoji="0" lang="en-US" sz="20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20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Rectangle 7"/>
          <p:cNvSpPr/>
          <p:nvPr/>
        </p:nvSpPr>
        <p:spPr>
          <a:xfrm>
            <a:off x="611560" y="6453337"/>
            <a:ext cx="6781804" cy="258789"/>
          </a:xfrm>
          <a:prstGeom prst="rect">
            <a:avLst/>
          </a:prstGeom>
        </p:spPr>
        <p:txBody>
          <a:bodyPr wrap="square">
            <a:spAutoFit/>
          </a:bodyPr>
          <a:lstStyle/>
          <a:p>
            <a:pPr marL="6350" marR="24765" lvl="0" indent="-6350" algn="l" defTabSz="914400" rtl="0" eaLnBrk="1" fontAlgn="base" latinLnBrk="0" hangingPunct="1">
              <a:lnSpc>
                <a:spcPct val="103000"/>
              </a:lnSpc>
              <a:spcBef>
                <a:spcPct val="0"/>
              </a:spcBef>
              <a:spcAft>
                <a:spcPts val="675"/>
              </a:spcAft>
              <a:buClrTx/>
              <a:buSzTx/>
              <a:buFontTx/>
              <a:buNone/>
              <a:tabLst/>
              <a:defRPr/>
            </a:pPr>
            <a:r>
              <a:rPr kumimoji="0" lang="en-ZA" sz="1050" b="1" i="0" u="none" strike="noStrike" kern="1200" cap="none" spc="0" normalizeH="0" baseline="0" noProof="0" dirty="0">
                <a:ln>
                  <a:noFill/>
                </a:ln>
                <a:solidFill>
                  <a:srgbClr val="181717"/>
                </a:solidFill>
                <a:effectLst/>
                <a:uLnTx/>
                <a:uFillTx/>
                <a:latin typeface="Calibri" pitchFamily="34" charset="0"/>
                <a:ea typeface="Calibri" panose="020F0502020204030204" pitchFamily="34" charset="0"/>
                <a:cs typeface="Arial" charset="0"/>
              </a:rPr>
              <a:t>The comparative figures have been adjusted accordingly to reflect correction of prior period errors.</a:t>
            </a:r>
            <a:endParaRPr kumimoji="0" lang="en-ZA" sz="1050" b="0" i="0" u="none" strike="noStrike" kern="1200" cap="none" spc="0" normalizeH="0" baseline="0" noProof="0" dirty="0">
              <a:ln>
                <a:noFill/>
              </a:ln>
              <a:solidFill>
                <a:srgbClr val="181717"/>
              </a:solidFill>
              <a:effectLst/>
              <a:uLnTx/>
              <a:uFillTx/>
              <a:latin typeface="Calibri" pitchFamily="34" charset="0"/>
              <a:ea typeface="Calibri" panose="020F0502020204030204" pitchFamily="34" charset="0"/>
              <a:cs typeface="Arial" charset="0"/>
            </a:endParaRPr>
          </a:p>
        </p:txBody>
      </p:sp>
      <p:graphicFrame>
        <p:nvGraphicFramePr>
          <p:cNvPr id="4" name="Content Placeholder 3"/>
          <p:cNvGraphicFramePr>
            <a:graphicFrameLocks noGrp="1"/>
          </p:cNvGraphicFramePr>
          <p:nvPr>
            <p:ph idx="1"/>
            <p:extLst/>
          </p:nvPr>
        </p:nvGraphicFramePr>
        <p:xfrm>
          <a:off x="107504" y="548681"/>
          <a:ext cx="8928992" cy="5525597"/>
        </p:xfrm>
        <a:graphic>
          <a:graphicData uri="http://schemas.openxmlformats.org/drawingml/2006/table">
            <a:tbl>
              <a:tblPr firstRow="1" firstCol="1" bandRow="1"/>
              <a:tblGrid>
                <a:gridCol w="4298312">
                  <a:extLst>
                    <a:ext uri="{9D8B030D-6E8A-4147-A177-3AD203B41FA5}">
                      <a16:colId xmlns:a16="http://schemas.microsoft.com/office/drawing/2014/main" xmlns="" val="429212661"/>
                    </a:ext>
                  </a:extLst>
                </a:gridCol>
                <a:gridCol w="1314767">
                  <a:extLst>
                    <a:ext uri="{9D8B030D-6E8A-4147-A177-3AD203B41FA5}">
                      <a16:colId xmlns:a16="http://schemas.microsoft.com/office/drawing/2014/main" xmlns="" val="2868892432"/>
                    </a:ext>
                  </a:extLst>
                </a:gridCol>
                <a:gridCol w="229370">
                  <a:extLst>
                    <a:ext uri="{9D8B030D-6E8A-4147-A177-3AD203B41FA5}">
                      <a16:colId xmlns:a16="http://schemas.microsoft.com/office/drawing/2014/main" xmlns="" val="194856587"/>
                    </a:ext>
                  </a:extLst>
                </a:gridCol>
                <a:gridCol w="1414990">
                  <a:extLst>
                    <a:ext uri="{9D8B030D-6E8A-4147-A177-3AD203B41FA5}">
                      <a16:colId xmlns:a16="http://schemas.microsoft.com/office/drawing/2014/main" xmlns="" val="1922161620"/>
                    </a:ext>
                  </a:extLst>
                </a:gridCol>
                <a:gridCol w="1671553">
                  <a:extLst>
                    <a:ext uri="{9D8B030D-6E8A-4147-A177-3AD203B41FA5}">
                      <a16:colId xmlns:a16="http://schemas.microsoft.com/office/drawing/2014/main" xmlns="" val="4226169909"/>
                    </a:ext>
                  </a:extLst>
                </a:gridCol>
              </a:tblGrid>
              <a:tr h="707747">
                <a:tc gridSpan="2">
                  <a:txBody>
                    <a:bodyPr/>
                    <a:lstStyle/>
                    <a:p>
                      <a:pPr marL="50800" indent="-6350" algn="ctr">
                        <a:lnSpc>
                          <a:spcPct val="107000"/>
                        </a:lnSpc>
                        <a:spcAft>
                          <a:spcPts val="0"/>
                        </a:spcAft>
                      </a:pPr>
                      <a:r>
                        <a:rPr lang="en-ZA" sz="1400" b="1" dirty="0">
                          <a:solidFill>
                            <a:srgbClr val="FFFEFD"/>
                          </a:solidFill>
                          <a:effectLst/>
                          <a:latin typeface="Calibri" panose="020F0502020204030204" pitchFamily="34" charset="0"/>
                          <a:ea typeface="Calibri" panose="020F0502020204030204" pitchFamily="34" charset="0"/>
                          <a:cs typeface="Times New Roman" panose="02020603050405020304" pitchFamily="18" charset="0"/>
                        </a:rPr>
                        <a:t>Universal Service and Access Fund</a:t>
                      </a:r>
                      <a:endParaRPr lang="en-ZA" sz="14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50800" indent="-6350" algn="ctr">
                        <a:lnSpc>
                          <a:spcPct val="107000"/>
                        </a:lnSpc>
                        <a:spcAft>
                          <a:spcPts val="255"/>
                        </a:spcAft>
                      </a:pPr>
                      <a:r>
                        <a:rPr lang="en-ZA" sz="1400" dirty="0">
                          <a:solidFill>
                            <a:srgbClr val="FFFEFD"/>
                          </a:solidFill>
                          <a:effectLst/>
                          <a:latin typeface="Calibri" panose="020F0502020204030204" pitchFamily="34" charset="0"/>
                          <a:ea typeface="Calibri" panose="020F0502020204030204" pitchFamily="34" charset="0"/>
                          <a:cs typeface="Times New Roman" panose="02020603050405020304" pitchFamily="18" charset="0"/>
                        </a:rPr>
                        <a:t>Audited Annual Financial Statements for the year ended 31 March 2019</a:t>
                      </a:r>
                      <a:endParaRPr lang="en-ZA" sz="14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50800" indent="-6350" algn="ctr">
                        <a:lnSpc>
                          <a:spcPct val="107000"/>
                        </a:lnSpc>
                        <a:spcAft>
                          <a:spcPts val="0"/>
                        </a:spcAft>
                      </a:pPr>
                      <a:r>
                        <a:rPr lang="en-ZA" sz="1400" b="1" dirty="0">
                          <a:solidFill>
                            <a:srgbClr val="FFFEFD"/>
                          </a:solidFill>
                          <a:effectLst/>
                          <a:latin typeface="Calibri" panose="020F0502020204030204" pitchFamily="34" charset="0"/>
                          <a:ea typeface="Calibri" panose="020F0502020204030204" pitchFamily="34" charset="0"/>
                          <a:cs typeface="Times New Roman" panose="02020603050405020304" pitchFamily="18" charset="0"/>
                        </a:rPr>
                        <a:t>Statement of Financial Position</a:t>
                      </a:r>
                      <a:endParaRPr lang="en-ZA" sz="14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0800" marT="14605" marB="12700">
                    <a:lnL>
                      <a:noFill/>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chemeClr val="accent2"/>
                    </a:solidFill>
                  </a:tcPr>
                </a:tc>
                <a:tc hMerge="1">
                  <a:txBody>
                    <a:bodyPr/>
                    <a:lstStyle/>
                    <a:p>
                      <a:endParaRPr lang="en-ZA"/>
                    </a:p>
                  </a:txBody>
                  <a:tcPr/>
                </a:tc>
                <a:tc>
                  <a:txBody>
                    <a:bodyPr/>
                    <a:lstStyle/>
                    <a:p>
                      <a:pPr marL="6350" indent="-6350" algn="l">
                        <a:lnSpc>
                          <a:spcPct val="107000"/>
                        </a:lnSpc>
                        <a:spcAft>
                          <a:spcPts val="800"/>
                        </a:spcAft>
                      </a:pPr>
                      <a:r>
                        <a:rPr lang="en-ZA" sz="90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a:t>
                      </a:r>
                    </a:p>
                  </a:txBody>
                  <a:tcPr marL="0" marR="50800" marT="14605" marB="12700">
                    <a:lnL>
                      <a:noFill/>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chemeClr val="accent2"/>
                    </a:solidFill>
                  </a:tcPr>
                </a:tc>
                <a:tc>
                  <a:txBody>
                    <a:bodyPr/>
                    <a:lstStyle/>
                    <a:p>
                      <a:pPr marL="6350" indent="-6350" algn="l">
                        <a:lnSpc>
                          <a:spcPct val="107000"/>
                        </a:lnSpc>
                        <a:spcAft>
                          <a:spcPts val="800"/>
                        </a:spcAft>
                      </a:pPr>
                      <a:r>
                        <a:rPr lang="en-ZA" sz="9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a:t>
                      </a:r>
                    </a:p>
                  </a:txBody>
                  <a:tcPr marL="0" marR="50800" marT="14605" marB="12700">
                    <a:lnL>
                      <a:noFill/>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chemeClr val="accent2"/>
                    </a:solidFill>
                  </a:tcPr>
                </a:tc>
                <a:tc>
                  <a:txBody>
                    <a:bodyPr/>
                    <a:lstStyle/>
                    <a:p>
                      <a:pPr marL="6350" indent="-6350" algn="l">
                        <a:lnSpc>
                          <a:spcPct val="107000"/>
                        </a:lnSpc>
                        <a:spcAft>
                          <a:spcPts val="800"/>
                        </a:spcAft>
                      </a:pPr>
                      <a:r>
                        <a:rPr lang="en-ZA" sz="9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a:t>
                      </a:r>
                    </a:p>
                  </a:txBody>
                  <a:tcPr marL="0" marR="50800" marT="14605" marB="12700">
                    <a:lnL>
                      <a:noFill/>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chemeClr val="accent2"/>
                    </a:solidFill>
                  </a:tcPr>
                </a:tc>
                <a:extLst>
                  <a:ext uri="{0D108BD9-81ED-4DB2-BD59-A6C34878D82A}">
                    <a16:rowId xmlns:a16="http://schemas.microsoft.com/office/drawing/2014/main" xmlns="" val="969818515"/>
                  </a:ext>
                </a:extLst>
              </a:tr>
              <a:tr h="354137">
                <a:tc>
                  <a:txBody>
                    <a:bodyPr/>
                    <a:lstStyle/>
                    <a:p>
                      <a:pPr marL="6350" indent="-6350" algn="l">
                        <a:lnSpc>
                          <a:spcPct val="107000"/>
                        </a:lnSpc>
                        <a:spcAft>
                          <a:spcPts val="800"/>
                        </a:spcAft>
                      </a:pPr>
                      <a:r>
                        <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a:t>
                      </a:r>
                    </a:p>
                  </a:txBody>
                  <a:tcPr marL="0" marR="50800" marT="14605" marB="12700">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737473"/>
                    </a:solidFill>
                  </a:tcPr>
                </a:tc>
                <a:tc>
                  <a:txBody>
                    <a:bodyPr/>
                    <a:lstStyle/>
                    <a:p>
                      <a:pPr marL="219075" indent="-6350" algn="ctr">
                        <a:lnSpc>
                          <a:spcPct val="107000"/>
                        </a:lnSpc>
                        <a:spcAft>
                          <a:spcPts val="0"/>
                        </a:spcAft>
                      </a:pPr>
                      <a:endPar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0800" marT="14605" marB="12700" anchor="b">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737473"/>
                    </a:solidFill>
                  </a:tcPr>
                </a:tc>
                <a:tc>
                  <a:txBody>
                    <a:bodyPr/>
                    <a:lstStyle/>
                    <a:p>
                      <a:pPr marL="6350" indent="-6350" algn="l">
                        <a:lnSpc>
                          <a:spcPct val="107000"/>
                        </a:lnSpc>
                        <a:spcAft>
                          <a:spcPts val="800"/>
                        </a:spcAft>
                      </a:pPr>
                      <a:endParaRPr lang="en-ZA" sz="120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0800" marT="14605" marB="12700">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737473"/>
                    </a:solidFill>
                  </a:tcPr>
                </a:tc>
                <a:tc>
                  <a:txBody>
                    <a:bodyPr/>
                    <a:lstStyle/>
                    <a:p>
                      <a:pPr marL="331470" marR="280670" indent="-6350" algn="ctr">
                        <a:lnSpc>
                          <a:spcPct val="107000"/>
                        </a:lnSpc>
                        <a:spcAft>
                          <a:spcPts val="0"/>
                        </a:spcAft>
                      </a:pPr>
                      <a:r>
                        <a:rPr lang="en-ZA" sz="1200" dirty="0">
                          <a:solidFill>
                            <a:srgbClr val="FFFEFD"/>
                          </a:solidFill>
                          <a:effectLst/>
                          <a:latin typeface="Calibri" panose="020F0502020204030204" pitchFamily="34" charset="0"/>
                          <a:ea typeface="Calibri" panose="020F0502020204030204" pitchFamily="34" charset="0"/>
                          <a:cs typeface="Times New Roman" panose="02020603050405020304" pitchFamily="18" charset="0"/>
                        </a:rPr>
                        <a:t>2019</a:t>
                      </a:r>
                    </a:p>
                    <a:p>
                      <a:pPr marL="331470" marR="280670" indent="-6350" algn="ctr">
                        <a:lnSpc>
                          <a:spcPct val="107000"/>
                        </a:lnSpc>
                        <a:spcAft>
                          <a:spcPts val="0"/>
                        </a:spcAft>
                      </a:pPr>
                      <a:r>
                        <a:rPr lang="en-ZA" sz="1200" dirty="0">
                          <a:solidFill>
                            <a:srgbClr val="FFFEFD"/>
                          </a:solidFill>
                          <a:effectLst/>
                          <a:latin typeface="Calibri" panose="020F0502020204030204" pitchFamily="34" charset="0"/>
                          <a:ea typeface="Calibri" panose="020F0502020204030204" pitchFamily="34" charset="0"/>
                          <a:cs typeface="Times New Roman" panose="02020603050405020304" pitchFamily="18" charset="0"/>
                        </a:rPr>
                        <a:t> R’000</a:t>
                      </a:r>
                      <a:endPar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0800" marT="14605" marB="1270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737473"/>
                    </a:solidFill>
                  </a:tcPr>
                </a:tc>
                <a:tc>
                  <a:txBody>
                    <a:bodyPr/>
                    <a:lstStyle/>
                    <a:p>
                      <a:pPr marL="331470" marR="280670" indent="-6350" algn="ctr">
                        <a:lnSpc>
                          <a:spcPct val="107000"/>
                        </a:lnSpc>
                        <a:spcAft>
                          <a:spcPts val="0"/>
                        </a:spcAft>
                      </a:pPr>
                      <a:r>
                        <a:rPr lang="en-ZA" sz="1200" dirty="0">
                          <a:solidFill>
                            <a:srgbClr val="FFFEFD"/>
                          </a:solidFill>
                          <a:effectLst/>
                          <a:latin typeface="Calibri" panose="020F0502020204030204" pitchFamily="34" charset="0"/>
                          <a:ea typeface="Calibri" panose="020F0502020204030204" pitchFamily="34" charset="0"/>
                          <a:cs typeface="Times New Roman" panose="02020603050405020304" pitchFamily="18" charset="0"/>
                        </a:rPr>
                        <a:t>2018</a:t>
                      </a:r>
                    </a:p>
                    <a:p>
                      <a:pPr marL="331470" marR="280670" indent="-6350" algn="ctr">
                        <a:lnSpc>
                          <a:spcPct val="107000"/>
                        </a:lnSpc>
                        <a:spcAft>
                          <a:spcPts val="0"/>
                        </a:spcAft>
                      </a:pPr>
                      <a:r>
                        <a:rPr lang="en-ZA" sz="1200" dirty="0">
                          <a:solidFill>
                            <a:srgbClr val="FFFEFD"/>
                          </a:solidFill>
                          <a:effectLst/>
                          <a:latin typeface="Calibri" panose="020F0502020204030204" pitchFamily="34" charset="0"/>
                          <a:ea typeface="Calibri" panose="020F0502020204030204" pitchFamily="34" charset="0"/>
                          <a:cs typeface="Times New Roman" panose="02020603050405020304" pitchFamily="18" charset="0"/>
                        </a:rPr>
                        <a:t> R’000</a:t>
                      </a:r>
                      <a:endPar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0800" marT="14605" marB="12700">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737473"/>
                    </a:solidFill>
                  </a:tcPr>
                </a:tc>
                <a:extLst>
                  <a:ext uri="{0D108BD9-81ED-4DB2-BD59-A6C34878D82A}">
                    <a16:rowId xmlns:a16="http://schemas.microsoft.com/office/drawing/2014/main" xmlns="" val="1484120665"/>
                  </a:ext>
                </a:extLst>
              </a:tr>
              <a:tr h="1133473">
                <a:tc>
                  <a:txBody>
                    <a:bodyPr/>
                    <a:lstStyle/>
                    <a:p>
                      <a:pPr marL="50800" indent="-6350" algn="l">
                        <a:lnSpc>
                          <a:spcPct val="107000"/>
                        </a:lnSpc>
                        <a:spcAft>
                          <a:spcPts val="0"/>
                        </a:spcAft>
                      </a:pPr>
                      <a:r>
                        <a:rPr lang="en-ZA" sz="12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Assets</a:t>
                      </a:r>
                      <a:endPar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50800" indent="-6350" algn="l">
                        <a:lnSpc>
                          <a:spcPct val="107000"/>
                        </a:lnSpc>
                        <a:spcAft>
                          <a:spcPts val="0"/>
                        </a:spcAft>
                      </a:pPr>
                      <a:r>
                        <a:rPr lang="en-ZA" sz="12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Current Assets</a:t>
                      </a:r>
                      <a:endPar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50800" indent="-6350" algn="l">
                        <a:lnSpc>
                          <a:spcPct val="107000"/>
                        </a:lnSpc>
                        <a:spcAft>
                          <a:spcPts val="0"/>
                        </a:spcAft>
                      </a:pPr>
                      <a:r>
                        <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Receivables from exchange transactions </a:t>
                      </a:r>
                    </a:p>
                    <a:p>
                      <a:pPr marL="50800" indent="-6350" algn="l">
                        <a:lnSpc>
                          <a:spcPct val="107000"/>
                        </a:lnSpc>
                        <a:spcAft>
                          <a:spcPts val="0"/>
                        </a:spcAft>
                      </a:pPr>
                      <a:r>
                        <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Inventories - DTT/ DTH </a:t>
                      </a:r>
                    </a:p>
                    <a:p>
                      <a:pPr marL="50800" indent="-6350" algn="l">
                        <a:lnSpc>
                          <a:spcPct val="107000"/>
                        </a:lnSpc>
                        <a:spcAft>
                          <a:spcPts val="0"/>
                        </a:spcAft>
                      </a:pPr>
                      <a:r>
                        <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Other receivables</a:t>
                      </a:r>
                    </a:p>
                    <a:p>
                      <a:pPr marL="50800" indent="-6350" algn="l">
                        <a:lnSpc>
                          <a:spcPct val="107000"/>
                        </a:lnSpc>
                        <a:spcAft>
                          <a:spcPts val="0"/>
                        </a:spcAft>
                      </a:pPr>
                      <a:r>
                        <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Cash and cash equivalents</a:t>
                      </a:r>
                    </a:p>
                  </a:txBody>
                  <a:tcPr marL="0" marR="50800" marT="14605" marB="12700">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marL="6350" indent="-6350" algn="r">
                        <a:lnSpc>
                          <a:spcPct val="107000"/>
                        </a:lnSpc>
                        <a:spcAft>
                          <a:spcPts val="800"/>
                        </a:spcAft>
                      </a:pPr>
                      <a:endPar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0800" marT="14605" marB="12700">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58420" indent="-6350" algn="r">
                        <a:lnSpc>
                          <a:spcPct val="107000"/>
                        </a:lnSpc>
                        <a:spcAft>
                          <a:spcPts val="0"/>
                        </a:spcAft>
                      </a:pPr>
                      <a:endParaRPr lang="en-ZA" sz="130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0800" marT="14605" marB="12700" anchor="b">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7,185</a:t>
                      </a:r>
                    </a:p>
                    <a:p>
                      <a:pPr marL="6350" indent="-6350" algn="r">
                        <a:lnSpc>
                          <a:spcPct val="107000"/>
                        </a:lnSpc>
                        <a:spcAft>
                          <a:spcPts val="0"/>
                        </a:spcAft>
                      </a:pP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509,531</a:t>
                      </a:r>
                    </a:p>
                    <a:p>
                      <a:pPr marL="6350" indent="-6350" algn="r">
                        <a:lnSpc>
                          <a:spcPct val="107000"/>
                        </a:lnSpc>
                        <a:spcAft>
                          <a:spcPts val="0"/>
                        </a:spcAft>
                      </a:pP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a:t>
                      </a:r>
                    </a:p>
                    <a:p>
                      <a:pPr marL="6350" indent="-6350" algn="r">
                        <a:lnSpc>
                          <a:spcPct val="107000"/>
                        </a:lnSpc>
                        <a:spcAft>
                          <a:spcPts val="0"/>
                        </a:spcAft>
                      </a:pP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1,347,691</a:t>
                      </a:r>
                    </a:p>
                  </a:txBody>
                  <a:tcPr marL="0" marR="50800" marT="14605" marB="12700" anchor="b">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20,037</a:t>
                      </a:r>
                    </a:p>
                    <a:p>
                      <a:pPr marL="6350" indent="-6350" algn="r">
                        <a:lnSpc>
                          <a:spcPct val="107000"/>
                        </a:lnSpc>
                        <a:spcAft>
                          <a:spcPts val="0"/>
                        </a:spcAft>
                      </a:pP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654,097</a:t>
                      </a:r>
                    </a:p>
                    <a:p>
                      <a:pPr marL="6350" indent="-6350" algn="r">
                        <a:lnSpc>
                          <a:spcPct val="107000"/>
                        </a:lnSpc>
                        <a:spcAft>
                          <a:spcPts val="0"/>
                        </a:spcAft>
                      </a:pP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a:t>
                      </a:r>
                    </a:p>
                    <a:p>
                      <a:pPr marL="6350" indent="-6350" algn="r">
                        <a:lnSpc>
                          <a:spcPct val="107000"/>
                        </a:lnSpc>
                        <a:spcAft>
                          <a:spcPts val="0"/>
                        </a:spcAft>
                      </a:pP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1,399,788</a:t>
                      </a:r>
                    </a:p>
                  </a:txBody>
                  <a:tcPr marL="0" marR="50800" marT="14605" marB="12700" anchor="b">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extLst>
                  <a:ext uri="{0D108BD9-81ED-4DB2-BD59-A6C34878D82A}">
                    <a16:rowId xmlns:a16="http://schemas.microsoft.com/office/drawing/2014/main" xmlns="" val="1242509922"/>
                  </a:ext>
                </a:extLst>
              </a:tr>
              <a:tr h="225712">
                <a:tc>
                  <a:txBody>
                    <a:bodyPr/>
                    <a:lstStyle/>
                    <a:p>
                      <a:pPr marL="6350" indent="-6350" algn="l">
                        <a:lnSpc>
                          <a:spcPct val="107000"/>
                        </a:lnSpc>
                        <a:spcAft>
                          <a:spcPts val="800"/>
                        </a:spcAft>
                      </a:pPr>
                      <a:r>
                        <a:rPr lang="en-ZA" sz="120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a:t>
                      </a:r>
                    </a:p>
                  </a:txBody>
                  <a:tcPr marL="0" marR="50800" marT="14605" marB="12700">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marL="6350" indent="-6350" algn="r">
                        <a:lnSpc>
                          <a:spcPct val="107000"/>
                        </a:lnSpc>
                        <a:spcAft>
                          <a:spcPts val="800"/>
                        </a:spcAft>
                      </a:pPr>
                      <a:endPar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0800" marT="14605" marB="12700" anchor="ctr">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800"/>
                        </a:spcAft>
                      </a:pPr>
                      <a:endParaRPr lang="en-ZA" sz="130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0800" marT="14605" marB="12700">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r>
                        <a:rPr lang="en-ZA" sz="13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1,864,407</a:t>
                      </a:r>
                      <a:endPar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0800" marT="14605" marB="1270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r>
                        <a:rPr lang="en-ZA" sz="13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2,073,922</a:t>
                      </a:r>
                      <a:endPar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0800" marT="14605" marB="12700">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extLst>
                  <a:ext uri="{0D108BD9-81ED-4DB2-BD59-A6C34878D82A}">
                    <a16:rowId xmlns:a16="http://schemas.microsoft.com/office/drawing/2014/main" xmlns="" val="3141980115"/>
                  </a:ext>
                </a:extLst>
              </a:tr>
              <a:tr h="425666">
                <a:tc>
                  <a:txBody>
                    <a:bodyPr/>
                    <a:lstStyle/>
                    <a:p>
                      <a:pPr marL="50800" marR="2114550" indent="-6350" algn="just">
                        <a:lnSpc>
                          <a:spcPct val="107000"/>
                        </a:lnSpc>
                        <a:spcAft>
                          <a:spcPts val="0"/>
                        </a:spcAft>
                      </a:pPr>
                      <a:r>
                        <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Current Assets</a:t>
                      </a:r>
                    </a:p>
                    <a:p>
                      <a:pPr marL="50800" marR="2114550" indent="-6350" algn="just">
                        <a:lnSpc>
                          <a:spcPct val="107000"/>
                        </a:lnSpc>
                        <a:spcAft>
                          <a:spcPts val="0"/>
                        </a:spcAft>
                      </a:pPr>
                      <a:r>
                        <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a:t>
                      </a:r>
                      <a:r>
                        <a:rPr lang="en-ZA" sz="12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Total Assets</a:t>
                      </a:r>
                      <a:endPar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0800" marT="14605" marB="12700">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marL="6350" indent="-6350" algn="r">
                        <a:lnSpc>
                          <a:spcPct val="107000"/>
                        </a:lnSpc>
                        <a:spcAft>
                          <a:spcPts val="800"/>
                        </a:spcAft>
                      </a:pPr>
                      <a:endPar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0800" marT="14605" marB="12700">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800"/>
                        </a:spcAft>
                      </a:pPr>
                      <a:endParaRPr lang="en-ZA" sz="130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0800" marT="14605" marB="12700">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r>
                        <a:rPr lang="en-ZA" sz="1300" b="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1,864,407</a:t>
                      </a:r>
                    </a:p>
                    <a:p>
                      <a:pPr marL="6350" indent="-6350" algn="r">
                        <a:lnSpc>
                          <a:spcPct val="107000"/>
                        </a:lnSpc>
                        <a:spcAft>
                          <a:spcPts val="0"/>
                        </a:spcAft>
                      </a:pPr>
                      <a:r>
                        <a:rPr lang="en-ZA" sz="13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1,864,407</a:t>
                      </a:r>
                      <a:endPar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0800" marT="14605" marB="1270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r>
                        <a:rPr lang="en-ZA" sz="1300" b="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2,073,922</a:t>
                      </a:r>
                    </a:p>
                    <a:p>
                      <a:pPr marL="6350" indent="-6350" algn="r">
                        <a:lnSpc>
                          <a:spcPct val="107000"/>
                        </a:lnSpc>
                        <a:spcAft>
                          <a:spcPts val="0"/>
                        </a:spcAft>
                      </a:pPr>
                      <a:r>
                        <a:rPr lang="en-ZA" sz="13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2,073,922</a:t>
                      </a:r>
                      <a:endPar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0800" marT="14605" marB="12700">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extLst>
                  <a:ext uri="{0D108BD9-81ED-4DB2-BD59-A6C34878D82A}">
                    <a16:rowId xmlns:a16="http://schemas.microsoft.com/office/drawing/2014/main" xmlns="" val="1292644069"/>
                  </a:ext>
                </a:extLst>
              </a:tr>
              <a:tr h="225712">
                <a:tc>
                  <a:txBody>
                    <a:bodyPr/>
                    <a:lstStyle/>
                    <a:p>
                      <a:pPr marL="50800" indent="-6350" algn="l">
                        <a:lnSpc>
                          <a:spcPct val="107000"/>
                        </a:lnSpc>
                        <a:spcAft>
                          <a:spcPts val="0"/>
                        </a:spcAft>
                      </a:pPr>
                      <a:r>
                        <a:rPr lang="en-ZA" sz="1200" b="1">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Liabilities</a:t>
                      </a:r>
                      <a:endParaRPr lang="en-ZA" sz="120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0800" marT="14605" marB="12700">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marL="6350" indent="-6350" algn="r">
                        <a:lnSpc>
                          <a:spcPct val="107000"/>
                        </a:lnSpc>
                        <a:spcAft>
                          <a:spcPts val="800"/>
                        </a:spcAft>
                      </a:pPr>
                      <a:endPar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0800" marT="14605" marB="12700">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800"/>
                        </a:spcAft>
                      </a:pPr>
                      <a:endParaRPr lang="en-ZA" sz="130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0800" marT="14605" marB="12700">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800"/>
                        </a:spcAft>
                      </a:pP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a:t>
                      </a:r>
                    </a:p>
                  </a:txBody>
                  <a:tcPr marL="0" marR="50800" marT="14605" marB="1270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800"/>
                        </a:spcAft>
                      </a:pP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a:t>
                      </a:r>
                    </a:p>
                  </a:txBody>
                  <a:tcPr marL="0" marR="50800" marT="14605" marB="12700">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extLst>
                  <a:ext uri="{0D108BD9-81ED-4DB2-BD59-A6C34878D82A}">
                    <a16:rowId xmlns:a16="http://schemas.microsoft.com/office/drawing/2014/main" xmlns="" val="3102769034"/>
                  </a:ext>
                </a:extLst>
              </a:tr>
              <a:tr h="579615">
                <a:tc>
                  <a:txBody>
                    <a:bodyPr/>
                    <a:lstStyle/>
                    <a:p>
                      <a:pPr marL="50800" indent="-6350" algn="l">
                        <a:lnSpc>
                          <a:spcPct val="107000"/>
                        </a:lnSpc>
                        <a:spcAft>
                          <a:spcPts val="0"/>
                        </a:spcAft>
                      </a:pPr>
                      <a:r>
                        <a:rPr lang="en-ZA" sz="12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Current Liabilities</a:t>
                      </a:r>
                      <a:endPar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50800" marR="1123950" indent="-6350" algn="l">
                        <a:lnSpc>
                          <a:spcPct val="107000"/>
                        </a:lnSpc>
                        <a:spcAft>
                          <a:spcPts val="0"/>
                        </a:spcAft>
                      </a:pPr>
                      <a:r>
                        <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Payables from exchange transactions </a:t>
                      </a:r>
                    </a:p>
                    <a:p>
                      <a:pPr marL="50800" marR="1123950" indent="-6350" algn="l">
                        <a:lnSpc>
                          <a:spcPct val="107000"/>
                        </a:lnSpc>
                        <a:spcAft>
                          <a:spcPts val="0"/>
                        </a:spcAft>
                      </a:pPr>
                      <a:r>
                        <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Provisions </a:t>
                      </a:r>
                    </a:p>
                  </a:txBody>
                  <a:tcPr marL="0" marR="50800" marT="14605" marB="12700">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marL="6350" indent="-6350" algn="r">
                        <a:lnSpc>
                          <a:spcPct val="107000"/>
                        </a:lnSpc>
                        <a:spcAft>
                          <a:spcPts val="800"/>
                        </a:spcAft>
                      </a:pPr>
                      <a:endPar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0800" marT="14605" marB="12700">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58420" indent="-6350" algn="r">
                        <a:lnSpc>
                          <a:spcPct val="107000"/>
                        </a:lnSpc>
                        <a:spcAft>
                          <a:spcPts val="0"/>
                        </a:spcAft>
                      </a:pPr>
                      <a:endParaRPr lang="en-ZA" sz="130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0800" marT="14605" marB="12700" anchor="b">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8,409</a:t>
                      </a:r>
                    </a:p>
                    <a:p>
                      <a:pPr marL="6350" indent="-6350" algn="r">
                        <a:lnSpc>
                          <a:spcPct val="107000"/>
                        </a:lnSpc>
                        <a:spcAft>
                          <a:spcPts val="0"/>
                        </a:spcAft>
                      </a:pP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6,066</a:t>
                      </a:r>
                    </a:p>
                  </a:txBody>
                  <a:tcPr marL="0" marR="50800" marT="14605" marB="12700" anchor="b">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24,563</a:t>
                      </a:r>
                    </a:p>
                    <a:p>
                      <a:pPr marL="6350" indent="-6350" algn="r">
                        <a:lnSpc>
                          <a:spcPct val="107000"/>
                        </a:lnSpc>
                        <a:spcAft>
                          <a:spcPts val="0"/>
                        </a:spcAft>
                      </a:pP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a:t>
                      </a:r>
                    </a:p>
                  </a:txBody>
                  <a:tcPr marL="0" marR="50800" marT="14605" marB="12700" anchor="b">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extLst>
                  <a:ext uri="{0D108BD9-81ED-4DB2-BD59-A6C34878D82A}">
                    <a16:rowId xmlns:a16="http://schemas.microsoft.com/office/drawing/2014/main" xmlns="" val="3332496287"/>
                  </a:ext>
                </a:extLst>
              </a:tr>
              <a:tr h="225712">
                <a:tc>
                  <a:txBody>
                    <a:bodyPr/>
                    <a:lstStyle/>
                    <a:p>
                      <a:pPr marL="6350" marR="0" indent="-6350" algn="l" defTabSz="914400" rtl="0" eaLnBrk="1" fontAlgn="auto" latinLnBrk="0" hangingPunct="1">
                        <a:lnSpc>
                          <a:spcPct val="107000"/>
                        </a:lnSpc>
                        <a:spcBef>
                          <a:spcPts val="0"/>
                        </a:spcBef>
                        <a:spcAft>
                          <a:spcPts val="800"/>
                        </a:spcAft>
                        <a:buClrTx/>
                        <a:buSzTx/>
                        <a:buFontTx/>
                        <a:buNone/>
                        <a:tabLst/>
                        <a:defRPr/>
                      </a:pPr>
                      <a:r>
                        <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a:t>
                      </a:r>
                      <a:r>
                        <a:rPr lang="en-ZA" sz="12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Total Liabilities</a:t>
                      </a:r>
                      <a:endPar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l">
                        <a:lnSpc>
                          <a:spcPct val="107000"/>
                        </a:lnSpc>
                        <a:spcAft>
                          <a:spcPts val="800"/>
                        </a:spcAft>
                      </a:pPr>
                      <a:endPar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0800" marT="14605" marB="12700">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marL="6350" indent="-6350" algn="r">
                        <a:lnSpc>
                          <a:spcPct val="107000"/>
                        </a:lnSpc>
                        <a:spcAft>
                          <a:spcPts val="800"/>
                        </a:spcAft>
                      </a:pPr>
                      <a:endPar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0800" marT="14605" marB="12700">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800"/>
                        </a:spcAft>
                      </a:pPr>
                      <a:endPar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0800" marT="14605" marB="12700">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r>
                        <a:rPr lang="en-ZA" sz="13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14,475</a:t>
                      </a:r>
                      <a:endPar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0800" marT="14605" marB="1270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r>
                        <a:rPr lang="en-ZA" sz="13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24,563</a:t>
                      </a:r>
                    </a:p>
                  </a:txBody>
                  <a:tcPr marL="0" marR="50800" marT="14605" marB="12700">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extLst>
                  <a:ext uri="{0D108BD9-81ED-4DB2-BD59-A6C34878D82A}">
                    <a16:rowId xmlns:a16="http://schemas.microsoft.com/office/drawing/2014/main" xmlns="" val="3326324515"/>
                  </a:ext>
                </a:extLst>
              </a:tr>
              <a:tr h="182116">
                <a:tc>
                  <a:txBody>
                    <a:bodyPr/>
                    <a:lstStyle/>
                    <a:p>
                      <a:pPr marL="50800" marR="1985010" indent="-6350" algn="just">
                        <a:lnSpc>
                          <a:spcPct val="107000"/>
                        </a:lnSpc>
                        <a:spcAft>
                          <a:spcPts val="0"/>
                        </a:spcAft>
                      </a:pPr>
                      <a:endPar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0800" marT="14605" marB="12700">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marL="6350" indent="-6350" algn="r">
                        <a:lnSpc>
                          <a:spcPct val="107000"/>
                        </a:lnSpc>
                        <a:spcAft>
                          <a:spcPts val="800"/>
                        </a:spcAft>
                      </a:pPr>
                      <a:endPar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0800" marT="14605" marB="12700">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800"/>
                        </a:spcAft>
                      </a:pP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a:t>
                      </a:r>
                    </a:p>
                  </a:txBody>
                  <a:tcPr marL="0" marR="50800" marT="14605" marB="12700">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endPar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0800" marT="14605" marB="1270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endPar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0800" marT="14605" marB="12700">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extLst>
                  <a:ext uri="{0D108BD9-81ED-4DB2-BD59-A6C34878D82A}">
                    <a16:rowId xmlns:a16="http://schemas.microsoft.com/office/drawing/2014/main" xmlns="" val="3702633023"/>
                  </a:ext>
                </a:extLst>
              </a:tr>
              <a:tr h="456302">
                <a:tc>
                  <a:txBody>
                    <a:bodyPr/>
                    <a:lstStyle/>
                    <a:p>
                      <a:pPr marL="50800" marR="2322830" indent="-6350" algn="l">
                        <a:lnSpc>
                          <a:spcPct val="98000"/>
                        </a:lnSpc>
                        <a:spcAft>
                          <a:spcPts val="0"/>
                        </a:spcAft>
                      </a:pPr>
                      <a:endPar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50800" indent="-6350" algn="l">
                        <a:lnSpc>
                          <a:spcPct val="107000"/>
                        </a:lnSpc>
                        <a:spcAft>
                          <a:spcPts val="0"/>
                        </a:spcAft>
                      </a:pPr>
                      <a:r>
                        <a:rPr lang="en-ZA" sz="12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Net Assets</a:t>
                      </a:r>
                      <a:endPar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0800" marT="14605" marB="12700">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marL="6350" indent="-6350" algn="r">
                        <a:lnSpc>
                          <a:spcPct val="107000"/>
                        </a:lnSpc>
                        <a:spcAft>
                          <a:spcPts val="800"/>
                        </a:spcAft>
                      </a:pP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a:t>
                      </a:r>
                    </a:p>
                  </a:txBody>
                  <a:tcPr marL="0" marR="50800" marT="14605" marB="12700">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800"/>
                        </a:spcAft>
                      </a:pPr>
                      <a:r>
                        <a:rPr lang="en-ZA" sz="130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a:t>
                      </a:r>
                    </a:p>
                  </a:txBody>
                  <a:tcPr marL="0" marR="50800" marT="14605" marB="12700">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r>
                        <a:rPr lang="en-ZA" sz="13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1,849,932</a:t>
                      </a:r>
                      <a:endPar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0800" marT="14605" marB="1270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r>
                        <a:rPr lang="en-ZA" sz="13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2,049,359</a:t>
                      </a:r>
                      <a:endPar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0800" marT="14605" marB="12700">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extLst>
                  <a:ext uri="{0D108BD9-81ED-4DB2-BD59-A6C34878D82A}">
                    <a16:rowId xmlns:a16="http://schemas.microsoft.com/office/drawing/2014/main" xmlns="" val="2018012283"/>
                  </a:ext>
                </a:extLst>
              </a:tr>
              <a:tr h="394996">
                <a:tc>
                  <a:txBody>
                    <a:bodyPr/>
                    <a:lstStyle/>
                    <a:p>
                      <a:pPr marL="50800" indent="-6350" algn="l">
                        <a:lnSpc>
                          <a:spcPct val="107000"/>
                        </a:lnSpc>
                        <a:spcAft>
                          <a:spcPts val="0"/>
                        </a:spcAft>
                      </a:pPr>
                      <a:r>
                        <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Accumulated surplus</a:t>
                      </a:r>
                    </a:p>
                  </a:txBody>
                  <a:tcPr marL="0" marR="50800" marT="14605" marB="12700">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marL="6350" indent="-6350" algn="r">
                        <a:lnSpc>
                          <a:spcPct val="107000"/>
                        </a:lnSpc>
                        <a:spcAft>
                          <a:spcPts val="800"/>
                        </a:spcAft>
                      </a:pP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a:t>
                      </a:r>
                    </a:p>
                  </a:txBody>
                  <a:tcPr marL="0" marR="50800" marT="14605" marB="12700">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800"/>
                        </a:spcAft>
                      </a:pPr>
                      <a:r>
                        <a:rPr lang="en-ZA" sz="130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a:t>
                      </a:r>
                    </a:p>
                  </a:txBody>
                  <a:tcPr marL="0" marR="50800" marT="14605" marB="12700">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r>
                        <a:rPr lang="en-ZA" sz="1300" b="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1,849,932</a:t>
                      </a:r>
                    </a:p>
                  </a:txBody>
                  <a:tcPr marL="0" marR="50800" marT="14605" marB="12700" anchor="b">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r>
                        <a:rPr lang="en-ZA" sz="1300" b="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2,049,359</a:t>
                      </a:r>
                    </a:p>
                  </a:txBody>
                  <a:tcPr marL="0" marR="50800" marT="14605" marB="12700" anchor="b">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extLst>
                  <a:ext uri="{0D108BD9-81ED-4DB2-BD59-A6C34878D82A}">
                    <a16:rowId xmlns:a16="http://schemas.microsoft.com/office/drawing/2014/main" xmlns="" val="4046101551"/>
                  </a:ext>
                </a:extLst>
              </a:tr>
            </a:tbl>
          </a:graphicData>
        </a:graphic>
      </p:graphicFrame>
    </p:spTree>
    <p:extLst>
      <p:ext uri="{BB962C8B-B14F-4D97-AF65-F5344CB8AC3E}">
        <p14:creationId xmlns:p14="http://schemas.microsoft.com/office/powerpoint/2010/main" xmlns="" val="669049297"/>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a:xfrm>
            <a:off x="827584" y="1"/>
            <a:ext cx="7859216" cy="620687"/>
          </a:xfrm>
        </p:spPr>
        <p:txBody>
          <a:bodyPr>
            <a:normAutofit/>
          </a:bodyPr>
          <a:lstStyle/>
          <a:p>
            <a:r>
              <a:rPr lang="en-ZA" sz="2200" b="1" i="1" dirty="0">
                <a:solidFill>
                  <a:schemeClr val="bg1"/>
                </a:solidFill>
                <a:latin typeface="+mn-lt"/>
              </a:rPr>
              <a:t>Audited USAF Annual Financial Statements 2018/19</a:t>
            </a:r>
          </a:p>
        </p:txBody>
      </p:sp>
      <p:sp>
        <p:nvSpPr>
          <p:cNvPr id="2" name="Slide Number Placeholder 1"/>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0505EF-40C9-4D99-849C-95606BC4B535}" type="slidenum">
              <a:rPr kumimoji="0" lang="en-US" sz="20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20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Rectangle 7"/>
          <p:cNvSpPr/>
          <p:nvPr/>
        </p:nvSpPr>
        <p:spPr>
          <a:xfrm>
            <a:off x="611560" y="6453337"/>
            <a:ext cx="6781804" cy="258789"/>
          </a:xfrm>
          <a:prstGeom prst="rect">
            <a:avLst/>
          </a:prstGeom>
        </p:spPr>
        <p:txBody>
          <a:bodyPr wrap="square">
            <a:spAutoFit/>
          </a:bodyPr>
          <a:lstStyle/>
          <a:p>
            <a:pPr marL="6350" marR="24765" lvl="0" indent="-6350" algn="l" defTabSz="914400" rtl="0" eaLnBrk="1" fontAlgn="base" latinLnBrk="0" hangingPunct="1">
              <a:lnSpc>
                <a:spcPct val="103000"/>
              </a:lnSpc>
              <a:spcBef>
                <a:spcPct val="0"/>
              </a:spcBef>
              <a:spcAft>
                <a:spcPts val="675"/>
              </a:spcAft>
              <a:buClrTx/>
              <a:buSzTx/>
              <a:buFontTx/>
              <a:buNone/>
              <a:tabLst/>
              <a:defRPr/>
            </a:pPr>
            <a:r>
              <a:rPr kumimoji="0" lang="en-ZA" sz="1050" b="1" i="0" u="none" strike="noStrike" kern="1200" cap="none" spc="0" normalizeH="0" baseline="0" noProof="0" dirty="0">
                <a:ln>
                  <a:noFill/>
                </a:ln>
                <a:solidFill>
                  <a:srgbClr val="181717"/>
                </a:solidFill>
                <a:effectLst/>
                <a:uLnTx/>
                <a:uFillTx/>
                <a:latin typeface="Calibri" pitchFamily="34" charset="0"/>
                <a:ea typeface="Calibri" panose="020F0502020204030204" pitchFamily="34" charset="0"/>
                <a:cs typeface="Arial" charset="0"/>
              </a:rPr>
              <a:t>The comparative figures have been adjusted accordingly to reflect correction of prior period errors.</a:t>
            </a:r>
            <a:endParaRPr kumimoji="0" lang="en-ZA" sz="1050" b="0" i="0" u="none" strike="noStrike" kern="1200" cap="none" spc="0" normalizeH="0" baseline="0" noProof="0" dirty="0">
              <a:ln>
                <a:noFill/>
              </a:ln>
              <a:solidFill>
                <a:srgbClr val="181717"/>
              </a:solidFill>
              <a:effectLst/>
              <a:uLnTx/>
              <a:uFillTx/>
              <a:latin typeface="Calibri" pitchFamily="34" charset="0"/>
              <a:ea typeface="Calibri" panose="020F0502020204030204" pitchFamily="34" charset="0"/>
              <a:cs typeface="Arial" charset="0"/>
            </a:endParaRPr>
          </a:p>
        </p:txBody>
      </p:sp>
      <p:graphicFrame>
        <p:nvGraphicFramePr>
          <p:cNvPr id="4" name="Content Placeholder 3"/>
          <p:cNvGraphicFramePr>
            <a:graphicFrameLocks noGrp="1"/>
          </p:cNvGraphicFramePr>
          <p:nvPr>
            <p:ph idx="1"/>
            <p:extLst/>
          </p:nvPr>
        </p:nvGraphicFramePr>
        <p:xfrm>
          <a:off x="107504" y="620688"/>
          <a:ext cx="8928991" cy="5499199"/>
        </p:xfrm>
        <a:graphic>
          <a:graphicData uri="http://schemas.openxmlformats.org/drawingml/2006/table">
            <a:tbl>
              <a:tblPr firstRow="1" firstCol="1" bandRow="1"/>
              <a:tblGrid>
                <a:gridCol w="4762243">
                  <a:extLst>
                    <a:ext uri="{9D8B030D-6E8A-4147-A177-3AD203B41FA5}">
                      <a16:colId xmlns:a16="http://schemas.microsoft.com/office/drawing/2014/main" xmlns="" val="880219619"/>
                    </a:ext>
                  </a:extLst>
                </a:gridCol>
                <a:gridCol w="1388916">
                  <a:extLst>
                    <a:ext uri="{9D8B030D-6E8A-4147-A177-3AD203B41FA5}">
                      <a16:colId xmlns:a16="http://schemas.microsoft.com/office/drawing/2014/main" xmlns="" val="3364937173"/>
                    </a:ext>
                  </a:extLst>
                </a:gridCol>
                <a:gridCol w="1388916">
                  <a:extLst>
                    <a:ext uri="{9D8B030D-6E8A-4147-A177-3AD203B41FA5}">
                      <a16:colId xmlns:a16="http://schemas.microsoft.com/office/drawing/2014/main" xmlns="" val="3989125618"/>
                    </a:ext>
                  </a:extLst>
                </a:gridCol>
                <a:gridCol w="1388916">
                  <a:extLst>
                    <a:ext uri="{9D8B030D-6E8A-4147-A177-3AD203B41FA5}">
                      <a16:colId xmlns:a16="http://schemas.microsoft.com/office/drawing/2014/main" xmlns="" val="1269469603"/>
                    </a:ext>
                  </a:extLst>
                </a:gridCol>
              </a:tblGrid>
              <a:tr h="1185495">
                <a:tc>
                  <a:txBody>
                    <a:bodyPr/>
                    <a:lstStyle/>
                    <a:p>
                      <a:pPr marL="101600" indent="-6350" algn="ctr">
                        <a:lnSpc>
                          <a:spcPct val="107000"/>
                        </a:lnSpc>
                        <a:spcAft>
                          <a:spcPts val="0"/>
                        </a:spcAft>
                      </a:pPr>
                      <a:r>
                        <a:rPr lang="en-ZA" sz="1400" b="1" dirty="0">
                          <a:solidFill>
                            <a:srgbClr val="FFFEFD"/>
                          </a:solidFill>
                          <a:effectLst/>
                          <a:latin typeface="Calibri" panose="020F0502020204030204" pitchFamily="34" charset="0"/>
                          <a:ea typeface="Calibri" panose="020F0502020204030204" pitchFamily="34" charset="0"/>
                          <a:cs typeface="Times New Roman" panose="02020603050405020304" pitchFamily="18" charset="0"/>
                        </a:rPr>
                        <a:t>Universal Service and Access Fund</a:t>
                      </a:r>
                      <a:endParaRPr lang="en-ZA" sz="14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1905" indent="-6350" algn="ctr">
                        <a:lnSpc>
                          <a:spcPct val="107000"/>
                        </a:lnSpc>
                        <a:spcAft>
                          <a:spcPts val="255"/>
                        </a:spcAft>
                      </a:pPr>
                      <a:r>
                        <a:rPr lang="en-ZA" sz="1400" dirty="0">
                          <a:solidFill>
                            <a:srgbClr val="FFFEFD"/>
                          </a:solidFill>
                          <a:effectLst/>
                          <a:latin typeface="Calibri" panose="020F0502020204030204" pitchFamily="34" charset="0"/>
                          <a:ea typeface="Calibri" panose="020F0502020204030204" pitchFamily="34" charset="0"/>
                          <a:cs typeface="Times New Roman" panose="02020603050405020304" pitchFamily="18" charset="0"/>
                        </a:rPr>
                        <a:t>Audited Annual Financial Statements for the year ended 31 March 2019</a:t>
                      </a:r>
                      <a:endParaRPr lang="en-ZA" sz="14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101600" indent="-6350" algn="ctr">
                        <a:lnSpc>
                          <a:spcPct val="107000"/>
                        </a:lnSpc>
                        <a:spcAft>
                          <a:spcPts val="0"/>
                        </a:spcAft>
                      </a:pPr>
                      <a:r>
                        <a:rPr lang="en-ZA" sz="1400" b="1" dirty="0">
                          <a:solidFill>
                            <a:srgbClr val="FFFEFD"/>
                          </a:solidFill>
                          <a:effectLst/>
                          <a:latin typeface="Calibri" panose="020F0502020204030204" pitchFamily="34" charset="0"/>
                          <a:ea typeface="Calibri" panose="020F0502020204030204" pitchFamily="34" charset="0"/>
                          <a:cs typeface="Times New Roman" panose="02020603050405020304" pitchFamily="18" charset="0"/>
                        </a:rPr>
                        <a:t>Statement of Changes in Net Assets</a:t>
                      </a:r>
                      <a:endParaRPr lang="en-ZA" sz="14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23495" marB="22225" anchor="ctr">
                    <a:lnL>
                      <a:noFill/>
                    </a:lnL>
                    <a:lnR>
                      <a:noFill/>
                    </a:lnR>
                    <a:lnT>
                      <a:noFill/>
                    </a:lnT>
                    <a:lnB w="12700" cap="flat" cmpd="sng" algn="ctr">
                      <a:solidFill>
                        <a:srgbClr val="181717"/>
                      </a:solidFill>
                      <a:prstDash val="solid"/>
                      <a:round/>
                      <a:headEnd type="none" w="med" len="med"/>
                      <a:tailEnd type="none" w="med" len="med"/>
                    </a:lnB>
                    <a:solidFill>
                      <a:schemeClr val="accent2"/>
                    </a:solidFill>
                  </a:tcPr>
                </a:tc>
                <a:tc gridSpan="2">
                  <a:txBody>
                    <a:bodyPr/>
                    <a:lstStyle/>
                    <a:p>
                      <a:pPr marL="6350" indent="-6350" algn="l">
                        <a:lnSpc>
                          <a:spcPct val="107000"/>
                        </a:lnSpc>
                        <a:spcAft>
                          <a:spcPts val="800"/>
                        </a:spcAft>
                      </a:pPr>
                      <a:r>
                        <a:rPr lang="en-ZA" sz="90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0800" marR="50800" marT="23495" marB="22225">
                    <a:lnL>
                      <a:noFill/>
                    </a:lnL>
                    <a:lnR>
                      <a:noFill/>
                    </a:lnR>
                    <a:lnT>
                      <a:noFill/>
                    </a:lnT>
                    <a:lnB w="12700" cap="flat" cmpd="sng" algn="ctr">
                      <a:solidFill>
                        <a:srgbClr val="181717"/>
                      </a:solidFill>
                      <a:prstDash val="solid"/>
                      <a:round/>
                      <a:headEnd type="none" w="med" len="med"/>
                      <a:tailEnd type="none" w="med" len="med"/>
                    </a:lnB>
                    <a:solidFill>
                      <a:schemeClr val="accent2"/>
                    </a:solidFill>
                  </a:tcPr>
                </a:tc>
                <a:tc hMerge="1">
                  <a:txBody>
                    <a:bodyPr/>
                    <a:lstStyle/>
                    <a:p>
                      <a:endParaRPr lang="en-ZA"/>
                    </a:p>
                  </a:txBody>
                  <a:tcPr/>
                </a:tc>
                <a:tc>
                  <a:txBody>
                    <a:bodyPr/>
                    <a:lstStyle/>
                    <a:p>
                      <a:pPr marL="6350" indent="-6350" algn="l">
                        <a:lnSpc>
                          <a:spcPct val="107000"/>
                        </a:lnSpc>
                        <a:spcAft>
                          <a:spcPts val="800"/>
                        </a:spcAft>
                      </a:pPr>
                      <a:r>
                        <a:rPr lang="en-ZA" sz="9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0800" marR="50800" marT="23495" marB="22225">
                    <a:lnL>
                      <a:noFill/>
                    </a:lnL>
                    <a:lnR>
                      <a:noFill/>
                    </a:lnR>
                    <a:lnT>
                      <a:noFill/>
                    </a:lnT>
                    <a:lnB w="12700" cap="flat" cmpd="sng" algn="ctr">
                      <a:solidFill>
                        <a:srgbClr val="181717"/>
                      </a:solidFill>
                      <a:prstDash val="solid"/>
                      <a:round/>
                      <a:headEnd type="none" w="med" len="med"/>
                      <a:tailEnd type="none" w="med" len="med"/>
                    </a:lnB>
                    <a:solidFill>
                      <a:schemeClr val="accent2"/>
                    </a:solidFill>
                  </a:tcPr>
                </a:tc>
                <a:extLst>
                  <a:ext uri="{0D108BD9-81ED-4DB2-BD59-A6C34878D82A}">
                    <a16:rowId xmlns:a16="http://schemas.microsoft.com/office/drawing/2014/main" xmlns="" val="42209123"/>
                  </a:ext>
                </a:extLst>
              </a:tr>
              <a:tr h="740425">
                <a:tc>
                  <a:txBody>
                    <a:bodyPr/>
                    <a:lstStyle/>
                    <a:p>
                      <a:pPr marL="6350" indent="-6350" algn="l">
                        <a:lnSpc>
                          <a:spcPct val="107000"/>
                        </a:lnSpc>
                        <a:spcAft>
                          <a:spcPts val="800"/>
                        </a:spcAft>
                      </a:pPr>
                      <a:r>
                        <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0800" marR="50800" marT="23495" marB="22225">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737473"/>
                    </a:solidFill>
                  </a:tcPr>
                </a:tc>
                <a:tc>
                  <a:txBody>
                    <a:bodyPr/>
                    <a:lstStyle/>
                    <a:p>
                      <a:pPr marL="6350" indent="-6350" algn="l">
                        <a:lnSpc>
                          <a:spcPct val="107000"/>
                        </a:lnSpc>
                        <a:spcAft>
                          <a:spcPts val="800"/>
                        </a:spcAft>
                      </a:pPr>
                      <a:r>
                        <a:rPr lang="en-ZA" sz="120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0800" marR="50800" marT="23495" marB="22225">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737473"/>
                    </a:solidFill>
                  </a:tcPr>
                </a:tc>
                <a:tc>
                  <a:txBody>
                    <a:bodyPr/>
                    <a:lstStyle/>
                    <a:p>
                      <a:pPr marL="6350" indent="-6350" algn="ctr">
                        <a:lnSpc>
                          <a:spcPct val="98000"/>
                        </a:lnSpc>
                        <a:spcAft>
                          <a:spcPts val="0"/>
                        </a:spcAft>
                      </a:pPr>
                      <a:r>
                        <a:rPr lang="en-ZA" sz="1300" dirty="0">
                          <a:solidFill>
                            <a:srgbClr val="FFFEFD"/>
                          </a:solidFill>
                          <a:effectLst/>
                          <a:latin typeface="Calibri" panose="020F0502020204030204" pitchFamily="34" charset="0"/>
                          <a:ea typeface="Calibri" panose="020F0502020204030204" pitchFamily="34" charset="0"/>
                          <a:cs typeface="Times New Roman" panose="02020603050405020304" pitchFamily="18" charset="0"/>
                        </a:rPr>
                        <a:t>Accumulated surplus</a:t>
                      </a:r>
                      <a:endPar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ctr">
                        <a:lnSpc>
                          <a:spcPct val="107000"/>
                        </a:lnSpc>
                        <a:spcAft>
                          <a:spcPts val="0"/>
                        </a:spcAft>
                      </a:pPr>
                      <a:r>
                        <a:rPr lang="en-ZA" sz="1300" dirty="0">
                          <a:solidFill>
                            <a:srgbClr val="FFFEFD"/>
                          </a:solidFill>
                          <a:effectLst/>
                          <a:latin typeface="Calibri" panose="020F0502020204030204" pitchFamily="34" charset="0"/>
                          <a:ea typeface="Calibri" panose="020F0502020204030204" pitchFamily="34" charset="0"/>
                          <a:cs typeface="Times New Roman" panose="02020603050405020304" pitchFamily="18" charset="0"/>
                        </a:rPr>
                        <a:t>R’000</a:t>
                      </a:r>
                      <a:endPar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23495" marB="22225">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737473"/>
                    </a:solidFill>
                  </a:tcPr>
                </a:tc>
                <a:tc>
                  <a:txBody>
                    <a:bodyPr/>
                    <a:lstStyle/>
                    <a:p>
                      <a:pPr marL="133350" marR="133350" indent="-6350" algn="ctr">
                        <a:lnSpc>
                          <a:spcPct val="98000"/>
                        </a:lnSpc>
                        <a:spcAft>
                          <a:spcPts val="0"/>
                        </a:spcAft>
                      </a:pPr>
                      <a:r>
                        <a:rPr lang="en-ZA" sz="1300">
                          <a:solidFill>
                            <a:srgbClr val="FFFEFD"/>
                          </a:solidFill>
                          <a:effectLst/>
                          <a:latin typeface="Calibri" panose="020F0502020204030204" pitchFamily="34" charset="0"/>
                          <a:ea typeface="Calibri" panose="020F0502020204030204" pitchFamily="34" charset="0"/>
                          <a:cs typeface="Times New Roman" panose="02020603050405020304" pitchFamily="18" charset="0"/>
                        </a:rPr>
                        <a:t>Total net assets</a:t>
                      </a:r>
                      <a:endParaRPr lang="en-ZA" sz="130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ctr">
                        <a:lnSpc>
                          <a:spcPct val="107000"/>
                        </a:lnSpc>
                        <a:spcAft>
                          <a:spcPts val="0"/>
                        </a:spcAft>
                      </a:pPr>
                      <a:r>
                        <a:rPr lang="en-ZA" sz="1300">
                          <a:solidFill>
                            <a:srgbClr val="FFFEFD"/>
                          </a:solidFill>
                          <a:effectLst/>
                          <a:latin typeface="Calibri" panose="020F0502020204030204" pitchFamily="34" charset="0"/>
                          <a:ea typeface="Calibri" panose="020F0502020204030204" pitchFamily="34" charset="0"/>
                          <a:cs typeface="Times New Roman" panose="02020603050405020304" pitchFamily="18" charset="0"/>
                        </a:rPr>
                        <a:t>R’000</a:t>
                      </a:r>
                      <a:endParaRPr lang="en-ZA" sz="130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23495" marB="22225">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737473"/>
                    </a:solidFill>
                  </a:tcPr>
                </a:tc>
                <a:extLst>
                  <a:ext uri="{0D108BD9-81ED-4DB2-BD59-A6C34878D82A}">
                    <a16:rowId xmlns:a16="http://schemas.microsoft.com/office/drawing/2014/main" xmlns="" val="1639419445"/>
                  </a:ext>
                </a:extLst>
              </a:tr>
              <a:tr h="983127">
                <a:tc>
                  <a:txBody>
                    <a:bodyPr/>
                    <a:lstStyle/>
                    <a:p>
                      <a:pPr marL="6350" indent="-6350" algn="l">
                        <a:lnSpc>
                          <a:spcPct val="107000"/>
                        </a:lnSpc>
                        <a:spcAft>
                          <a:spcPts val="0"/>
                        </a:spcAft>
                      </a:pPr>
                      <a:r>
                        <a:rPr lang="en-ZA" sz="12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Balance at 01 April 2017 </a:t>
                      </a:r>
                      <a:endPar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marR="2121535" indent="-6350" algn="l">
                        <a:lnSpc>
                          <a:spcPct val="98000"/>
                        </a:lnSpc>
                        <a:spcAft>
                          <a:spcPts val="0"/>
                        </a:spcAft>
                      </a:pPr>
                      <a:r>
                        <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Changes in net assets </a:t>
                      </a:r>
                    </a:p>
                    <a:p>
                      <a:pPr marL="6350" marR="2121535" indent="-6350" algn="l">
                        <a:lnSpc>
                          <a:spcPct val="98000"/>
                        </a:lnSpc>
                        <a:spcAft>
                          <a:spcPts val="0"/>
                        </a:spcAft>
                      </a:pPr>
                      <a:r>
                        <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Deficit for the period</a:t>
                      </a:r>
                    </a:p>
                    <a:p>
                      <a:pPr marL="6350" indent="-6350" algn="l">
                        <a:lnSpc>
                          <a:spcPct val="107000"/>
                        </a:lnSpc>
                        <a:spcAft>
                          <a:spcPts val="0"/>
                        </a:spcAft>
                      </a:pPr>
                      <a:r>
                        <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Transfer of income surplus to National Revenue Fund</a:t>
                      </a:r>
                    </a:p>
                  </a:txBody>
                  <a:tcPr marL="50800" marR="50800" marT="23495" marB="22225">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marL="6350" indent="-6350" algn="l">
                        <a:lnSpc>
                          <a:spcPct val="107000"/>
                        </a:lnSpc>
                        <a:spcAft>
                          <a:spcPts val="800"/>
                        </a:spcAft>
                      </a:pPr>
                      <a:r>
                        <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0800" marR="50800" marT="23495" marB="22225">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975"/>
                        </a:spcAft>
                      </a:pPr>
                      <a:r>
                        <a:rPr lang="en-ZA" sz="13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2,449,851</a:t>
                      </a:r>
                      <a:endParaRPr lang="en-ZA" sz="1300" b="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107000"/>
                        </a:lnSpc>
                        <a:spcAft>
                          <a:spcPts val="975"/>
                        </a:spcAft>
                      </a:pP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(158,</a:t>
                      </a:r>
                      <a:r>
                        <a:rPr lang="en-ZA" sz="1300" baseline="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691)</a:t>
                      </a:r>
                    </a:p>
                    <a:p>
                      <a:pPr marL="6350" indent="-6350" algn="r">
                        <a:lnSpc>
                          <a:spcPct val="107000"/>
                        </a:lnSpc>
                        <a:spcAft>
                          <a:spcPts val="975"/>
                        </a:spcAft>
                      </a:pPr>
                      <a:r>
                        <a:rPr lang="en-ZA" sz="1300" baseline="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(241 800)</a:t>
                      </a:r>
                    </a:p>
                    <a:p>
                      <a:pPr marL="6350" indent="-6350" algn="r">
                        <a:lnSpc>
                          <a:spcPct val="107000"/>
                        </a:lnSpc>
                        <a:spcAft>
                          <a:spcPts val="975"/>
                        </a:spcAft>
                      </a:pP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0800" marR="50800" marT="23495" marB="22225">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975"/>
                        </a:spcAft>
                      </a:pPr>
                      <a:r>
                        <a:rPr lang="en-ZA" sz="13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2,449,851</a:t>
                      </a:r>
                      <a:endParaRPr lang="en-ZA" sz="1300" b="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107000"/>
                        </a:lnSpc>
                        <a:spcAft>
                          <a:spcPts val="975"/>
                        </a:spcAft>
                      </a:pP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(158,</a:t>
                      </a:r>
                      <a:r>
                        <a:rPr lang="en-ZA" sz="1300" baseline="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691)</a:t>
                      </a:r>
                    </a:p>
                    <a:p>
                      <a:pPr marL="6350" indent="-6350" algn="r">
                        <a:lnSpc>
                          <a:spcPct val="107000"/>
                        </a:lnSpc>
                        <a:spcAft>
                          <a:spcPts val="975"/>
                        </a:spcAft>
                      </a:pPr>
                      <a:r>
                        <a:rPr lang="en-ZA" sz="1300" baseline="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(241 800)</a:t>
                      </a:r>
                    </a:p>
                    <a:p>
                      <a:pPr marL="6350" indent="-6350" algn="r">
                        <a:lnSpc>
                          <a:spcPct val="107000"/>
                        </a:lnSpc>
                        <a:spcAft>
                          <a:spcPts val="975"/>
                        </a:spcAft>
                      </a:pP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0800" marR="50800" marT="23495" marB="22225">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extLst>
                  <a:ext uri="{0D108BD9-81ED-4DB2-BD59-A6C34878D82A}">
                    <a16:rowId xmlns:a16="http://schemas.microsoft.com/office/drawing/2014/main" xmlns="" val="870619542"/>
                  </a:ext>
                </a:extLst>
              </a:tr>
              <a:tr h="308698">
                <a:tc>
                  <a:txBody>
                    <a:bodyPr/>
                    <a:lstStyle/>
                    <a:p>
                      <a:pPr marL="6350" indent="-6350" algn="l">
                        <a:lnSpc>
                          <a:spcPct val="107000"/>
                        </a:lnSpc>
                        <a:spcAft>
                          <a:spcPts val="0"/>
                        </a:spcAft>
                      </a:pPr>
                      <a:r>
                        <a:rPr lang="en-ZA" sz="12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Total Changes</a:t>
                      </a:r>
                      <a:endPar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23495" marB="22225">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marL="6350" indent="-6350" algn="l">
                        <a:lnSpc>
                          <a:spcPct val="107000"/>
                        </a:lnSpc>
                        <a:spcAft>
                          <a:spcPts val="800"/>
                        </a:spcAft>
                      </a:pPr>
                      <a:r>
                        <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0800" marR="50800" marT="23495" marB="22225">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(400,491)</a:t>
                      </a:r>
                    </a:p>
                  </a:txBody>
                  <a:tcPr marL="50800" marR="50800" marT="23495" marB="22225">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(400,491)</a:t>
                      </a:r>
                    </a:p>
                  </a:txBody>
                  <a:tcPr marL="50800" marR="50800" marT="23495" marB="22225">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extLst>
                  <a:ext uri="{0D108BD9-81ED-4DB2-BD59-A6C34878D82A}">
                    <a16:rowId xmlns:a16="http://schemas.microsoft.com/office/drawing/2014/main" xmlns="" val="2326906134"/>
                  </a:ext>
                </a:extLst>
              </a:tr>
              <a:tr h="544065">
                <a:tc>
                  <a:txBody>
                    <a:bodyPr/>
                    <a:lstStyle/>
                    <a:p>
                      <a:pPr marL="6350" indent="-6350" algn="l">
                        <a:lnSpc>
                          <a:spcPct val="107000"/>
                        </a:lnSpc>
                        <a:spcAft>
                          <a:spcPts val="0"/>
                        </a:spcAft>
                      </a:pPr>
                      <a:r>
                        <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Opening</a:t>
                      </a:r>
                      <a:r>
                        <a:rPr lang="en-ZA" sz="1200" baseline="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balance as previously reported</a:t>
                      </a:r>
                      <a:endPar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l">
                        <a:lnSpc>
                          <a:spcPct val="107000"/>
                        </a:lnSpc>
                        <a:spcAft>
                          <a:spcPts val="0"/>
                        </a:spcAft>
                      </a:pPr>
                      <a:r>
                        <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Adjustment</a:t>
                      </a:r>
                      <a:r>
                        <a:rPr lang="en-ZA" sz="1200" baseline="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of </a:t>
                      </a:r>
                      <a:r>
                        <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Prior year expenses </a:t>
                      </a:r>
                    </a:p>
                  </a:txBody>
                  <a:tcPr marL="50800" marR="50800" marT="23495" marB="22225">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marL="6350" indent="-6350" algn="l">
                        <a:lnSpc>
                          <a:spcPct val="107000"/>
                        </a:lnSpc>
                        <a:spcAft>
                          <a:spcPts val="800"/>
                        </a:spcAft>
                      </a:pPr>
                      <a:endPar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23495" marB="22225">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(2,001,247)</a:t>
                      </a:r>
                    </a:p>
                    <a:p>
                      <a:pPr marL="6350" indent="-6350" algn="r">
                        <a:lnSpc>
                          <a:spcPct val="107000"/>
                        </a:lnSpc>
                        <a:spcAft>
                          <a:spcPts val="0"/>
                        </a:spcAft>
                      </a:pP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48,111</a:t>
                      </a:r>
                    </a:p>
                  </a:txBody>
                  <a:tcPr marL="50800" marR="50800" marT="23495" marB="22225" anchor="b">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(2,001,247)</a:t>
                      </a:r>
                    </a:p>
                    <a:p>
                      <a:pPr marL="6350" indent="-6350" algn="r">
                        <a:lnSpc>
                          <a:spcPct val="107000"/>
                        </a:lnSpc>
                        <a:spcAft>
                          <a:spcPts val="0"/>
                        </a:spcAft>
                      </a:pP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48,111</a:t>
                      </a:r>
                    </a:p>
                  </a:txBody>
                  <a:tcPr marL="50800" marR="50800" marT="23495" marB="22225" anchor="b">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extLst>
                  <a:ext uri="{0D108BD9-81ED-4DB2-BD59-A6C34878D82A}">
                    <a16:rowId xmlns:a16="http://schemas.microsoft.com/office/drawing/2014/main" xmlns="" val="3415744243"/>
                  </a:ext>
                </a:extLst>
              </a:tr>
              <a:tr h="779433">
                <a:tc>
                  <a:txBody>
                    <a:bodyPr/>
                    <a:lstStyle/>
                    <a:p>
                      <a:pPr marL="6350" indent="-6350" algn="l">
                        <a:lnSpc>
                          <a:spcPct val="107000"/>
                        </a:lnSpc>
                        <a:spcAft>
                          <a:spcPts val="0"/>
                        </a:spcAft>
                      </a:pPr>
                      <a:r>
                        <a:rPr lang="en-ZA" sz="12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Balance at 01 April 2018</a:t>
                      </a:r>
                      <a:endPar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l">
                        <a:lnSpc>
                          <a:spcPct val="107000"/>
                        </a:lnSpc>
                        <a:spcAft>
                          <a:spcPts val="0"/>
                        </a:spcAft>
                      </a:pPr>
                      <a:r>
                        <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Changes in net assets</a:t>
                      </a:r>
                    </a:p>
                    <a:p>
                      <a:pPr marL="6350" indent="-6350" algn="l">
                        <a:lnSpc>
                          <a:spcPct val="107000"/>
                        </a:lnSpc>
                        <a:spcAft>
                          <a:spcPts val="0"/>
                        </a:spcAft>
                      </a:pPr>
                      <a:r>
                        <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Deficit for the period</a:t>
                      </a:r>
                    </a:p>
                    <a:p>
                      <a:pPr marL="6350" indent="-6350" algn="l">
                        <a:lnSpc>
                          <a:spcPct val="107000"/>
                        </a:lnSpc>
                        <a:spcAft>
                          <a:spcPts val="0"/>
                        </a:spcAft>
                      </a:pPr>
                      <a:endPar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23495" marB="22225">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marL="6350" indent="-6350" algn="l">
                        <a:lnSpc>
                          <a:spcPct val="107000"/>
                        </a:lnSpc>
                        <a:spcAft>
                          <a:spcPts val="800"/>
                        </a:spcAft>
                      </a:pPr>
                      <a:r>
                        <a:rPr lang="en-ZA" sz="120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0800" marR="50800" marT="23495" marB="22225">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53340" indent="-6350" algn="r">
                        <a:lnSpc>
                          <a:spcPct val="107000"/>
                        </a:lnSpc>
                        <a:spcAft>
                          <a:spcPts val="0"/>
                        </a:spcAft>
                      </a:pPr>
                      <a:r>
                        <a:rPr lang="en-ZA" sz="13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2,049,358 </a:t>
                      </a:r>
                      <a:r>
                        <a:rPr lang="en-ZA" sz="1300" b="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(199,426)</a:t>
                      </a:r>
                    </a:p>
                    <a:p>
                      <a:pPr marL="53340" indent="-6350" algn="r">
                        <a:lnSpc>
                          <a:spcPct val="107000"/>
                        </a:lnSpc>
                        <a:spcAft>
                          <a:spcPts val="0"/>
                        </a:spcAft>
                      </a:pPr>
                      <a:endPar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23495" marB="22225">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53340" indent="-6350" algn="r">
                        <a:lnSpc>
                          <a:spcPct val="107000"/>
                        </a:lnSpc>
                        <a:spcAft>
                          <a:spcPts val="0"/>
                        </a:spcAft>
                      </a:pPr>
                      <a:r>
                        <a:rPr lang="en-ZA" sz="13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2,049,358 </a:t>
                      </a:r>
                      <a:r>
                        <a:rPr lang="en-ZA" sz="1300" b="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(199,426)</a:t>
                      </a:r>
                    </a:p>
                  </a:txBody>
                  <a:tcPr marL="50800" marR="50800" marT="23495" marB="22225">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extLst>
                  <a:ext uri="{0D108BD9-81ED-4DB2-BD59-A6C34878D82A}">
                    <a16:rowId xmlns:a16="http://schemas.microsoft.com/office/drawing/2014/main" xmlns="" val="3446193674"/>
                  </a:ext>
                </a:extLst>
              </a:tr>
              <a:tr h="308698">
                <a:tc>
                  <a:txBody>
                    <a:bodyPr/>
                    <a:lstStyle/>
                    <a:p>
                      <a:pPr marL="6350" indent="-6350" algn="l">
                        <a:lnSpc>
                          <a:spcPct val="107000"/>
                        </a:lnSpc>
                        <a:spcAft>
                          <a:spcPts val="0"/>
                        </a:spcAft>
                      </a:pPr>
                      <a:r>
                        <a:rPr lang="en-ZA" sz="120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Total changes</a:t>
                      </a:r>
                    </a:p>
                  </a:txBody>
                  <a:tcPr marL="50800" marR="50800" marT="23495" marB="22225">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marL="6350" indent="-6350" algn="l">
                        <a:lnSpc>
                          <a:spcPct val="107000"/>
                        </a:lnSpc>
                        <a:spcAft>
                          <a:spcPts val="800"/>
                        </a:spcAft>
                      </a:pPr>
                      <a:r>
                        <a:rPr lang="en-ZA" sz="120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0800" marR="50800" marT="23495" marB="22225">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r>
                        <a:rPr lang="en-ZA" sz="1300" b="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(199,426)</a:t>
                      </a:r>
                      <a:endPar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23495" marB="22225">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r>
                        <a:rPr lang="en-ZA" sz="1300" b="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(199,426)</a:t>
                      </a:r>
                      <a:endPar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23495" marB="22225">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extLst>
                  <a:ext uri="{0D108BD9-81ED-4DB2-BD59-A6C34878D82A}">
                    <a16:rowId xmlns:a16="http://schemas.microsoft.com/office/drawing/2014/main" xmlns="" val="181817431"/>
                  </a:ext>
                </a:extLst>
              </a:tr>
              <a:tr h="308698">
                <a:tc>
                  <a:txBody>
                    <a:bodyPr/>
                    <a:lstStyle/>
                    <a:p>
                      <a:pPr marL="6350" indent="-6350" algn="l">
                        <a:lnSpc>
                          <a:spcPct val="107000"/>
                        </a:lnSpc>
                        <a:spcAft>
                          <a:spcPts val="0"/>
                        </a:spcAft>
                      </a:pPr>
                      <a:r>
                        <a:rPr lang="en-ZA" sz="12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Balance at 31 March 2019</a:t>
                      </a:r>
                      <a:endPar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23495" marB="22225">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marL="6350" indent="-6350" algn="l">
                        <a:lnSpc>
                          <a:spcPct val="107000"/>
                        </a:lnSpc>
                        <a:spcAft>
                          <a:spcPts val="800"/>
                        </a:spcAft>
                      </a:pPr>
                      <a:r>
                        <a:rPr lang="en-ZA" sz="120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0800" marR="50800" marT="23495" marB="22225">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r>
                        <a:rPr lang="en-ZA" sz="13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1,849,932</a:t>
                      </a:r>
                      <a:endPar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23495" marB="22225">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r>
                        <a:rPr lang="en-ZA" sz="13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1,849,932</a:t>
                      </a:r>
                      <a:endPar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23495" marB="22225">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extLst>
                  <a:ext uri="{0D108BD9-81ED-4DB2-BD59-A6C34878D82A}">
                    <a16:rowId xmlns:a16="http://schemas.microsoft.com/office/drawing/2014/main" xmlns="" val="3427991544"/>
                  </a:ext>
                </a:extLst>
              </a:tr>
            </a:tbl>
          </a:graphicData>
        </a:graphic>
      </p:graphicFrame>
    </p:spTree>
    <p:extLst>
      <p:ext uri="{BB962C8B-B14F-4D97-AF65-F5344CB8AC3E}">
        <p14:creationId xmlns:p14="http://schemas.microsoft.com/office/powerpoint/2010/main" xmlns="" val="1131536961"/>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a:xfrm>
            <a:off x="827584" y="1"/>
            <a:ext cx="7859216" cy="620687"/>
          </a:xfrm>
        </p:spPr>
        <p:txBody>
          <a:bodyPr>
            <a:normAutofit/>
          </a:bodyPr>
          <a:lstStyle/>
          <a:p>
            <a:r>
              <a:rPr lang="en-ZA" sz="2200" b="1" i="1" dirty="0">
                <a:solidFill>
                  <a:schemeClr val="bg1"/>
                </a:solidFill>
                <a:latin typeface="+mn-lt"/>
              </a:rPr>
              <a:t>Audited USAF Annual Financial Statements 2018/19</a:t>
            </a:r>
          </a:p>
        </p:txBody>
      </p:sp>
      <p:sp>
        <p:nvSpPr>
          <p:cNvPr id="2" name="Slide Number Placeholder 1"/>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0505EF-40C9-4D99-849C-95606BC4B535}" type="slidenum">
              <a:rPr kumimoji="0" lang="en-US" sz="20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20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Rectangle 7"/>
          <p:cNvSpPr/>
          <p:nvPr/>
        </p:nvSpPr>
        <p:spPr>
          <a:xfrm>
            <a:off x="611560" y="6453337"/>
            <a:ext cx="6781804" cy="258789"/>
          </a:xfrm>
          <a:prstGeom prst="rect">
            <a:avLst/>
          </a:prstGeom>
        </p:spPr>
        <p:txBody>
          <a:bodyPr wrap="square">
            <a:spAutoFit/>
          </a:bodyPr>
          <a:lstStyle/>
          <a:p>
            <a:pPr marL="6350" marR="24765" lvl="0" indent="-6350" algn="l" defTabSz="914400" rtl="0" eaLnBrk="1" fontAlgn="base" latinLnBrk="0" hangingPunct="1">
              <a:lnSpc>
                <a:spcPct val="103000"/>
              </a:lnSpc>
              <a:spcBef>
                <a:spcPct val="0"/>
              </a:spcBef>
              <a:spcAft>
                <a:spcPts val="675"/>
              </a:spcAft>
              <a:buClrTx/>
              <a:buSzTx/>
              <a:buFontTx/>
              <a:buNone/>
              <a:tabLst/>
              <a:defRPr/>
            </a:pPr>
            <a:r>
              <a:rPr kumimoji="0" lang="en-ZA" sz="1050" b="1" i="0" u="none" strike="noStrike" kern="1200" cap="none" spc="0" normalizeH="0" baseline="0" noProof="0" dirty="0">
                <a:ln>
                  <a:noFill/>
                </a:ln>
                <a:solidFill>
                  <a:srgbClr val="181717"/>
                </a:solidFill>
                <a:effectLst/>
                <a:uLnTx/>
                <a:uFillTx/>
                <a:latin typeface="Calibri" pitchFamily="34" charset="0"/>
                <a:ea typeface="Calibri" panose="020F0502020204030204" pitchFamily="34" charset="0"/>
                <a:cs typeface="Arial" charset="0"/>
              </a:rPr>
              <a:t>The comparative figures have been adjusted accordingly to reflect correction of prior period errors.</a:t>
            </a:r>
            <a:endParaRPr kumimoji="0" lang="en-ZA" sz="1050" b="0" i="0" u="none" strike="noStrike" kern="1200" cap="none" spc="0" normalizeH="0" baseline="0" noProof="0" dirty="0">
              <a:ln>
                <a:noFill/>
              </a:ln>
              <a:solidFill>
                <a:srgbClr val="181717"/>
              </a:solidFill>
              <a:effectLst/>
              <a:uLnTx/>
              <a:uFillTx/>
              <a:latin typeface="Calibri" pitchFamily="34" charset="0"/>
              <a:ea typeface="Calibri" panose="020F0502020204030204" pitchFamily="34" charset="0"/>
              <a:cs typeface="Arial" charset="0"/>
            </a:endParaRPr>
          </a:p>
        </p:txBody>
      </p:sp>
      <p:graphicFrame>
        <p:nvGraphicFramePr>
          <p:cNvPr id="4" name="Content Placeholder 3"/>
          <p:cNvGraphicFramePr>
            <a:graphicFrameLocks noGrp="1"/>
          </p:cNvGraphicFramePr>
          <p:nvPr>
            <p:ph idx="1"/>
            <p:extLst/>
          </p:nvPr>
        </p:nvGraphicFramePr>
        <p:xfrm>
          <a:off x="107502" y="620689"/>
          <a:ext cx="8928993" cy="5873236"/>
        </p:xfrm>
        <a:graphic>
          <a:graphicData uri="http://schemas.openxmlformats.org/drawingml/2006/table">
            <a:tbl>
              <a:tblPr firstRow="1" firstCol="1" bandRow="1"/>
              <a:tblGrid>
                <a:gridCol w="4767204">
                  <a:extLst>
                    <a:ext uri="{9D8B030D-6E8A-4147-A177-3AD203B41FA5}">
                      <a16:colId xmlns:a16="http://schemas.microsoft.com/office/drawing/2014/main" xmlns="" val="474295319"/>
                    </a:ext>
                  </a:extLst>
                </a:gridCol>
                <a:gridCol w="993438">
                  <a:extLst>
                    <a:ext uri="{9D8B030D-6E8A-4147-A177-3AD203B41FA5}">
                      <a16:colId xmlns:a16="http://schemas.microsoft.com/office/drawing/2014/main" xmlns="" val="2638278901"/>
                    </a:ext>
                  </a:extLst>
                </a:gridCol>
                <a:gridCol w="443136">
                  <a:extLst>
                    <a:ext uri="{9D8B030D-6E8A-4147-A177-3AD203B41FA5}">
                      <a16:colId xmlns:a16="http://schemas.microsoft.com/office/drawing/2014/main" xmlns="" val="1124790615"/>
                    </a:ext>
                  </a:extLst>
                </a:gridCol>
                <a:gridCol w="1389543">
                  <a:extLst>
                    <a:ext uri="{9D8B030D-6E8A-4147-A177-3AD203B41FA5}">
                      <a16:colId xmlns:a16="http://schemas.microsoft.com/office/drawing/2014/main" xmlns="" val="4228271503"/>
                    </a:ext>
                  </a:extLst>
                </a:gridCol>
                <a:gridCol w="1335672">
                  <a:extLst>
                    <a:ext uri="{9D8B030D-6E8A-4147-A177-3AD203B41FA5}">
                      <a16:colId xmlns:a16="http://schemas.microsoft.com/office/drawing/2014/main" xmlns="" val="1783316473"/>
                    </a:ext>
                  </a:extLst>
                </a:gridCol>
              </a:tblGrid>
              <a:tr h="983576">
                <a:tc gridSpan="2">
                  <a:txBody>
                    <a:bodyPr/>
                    <a:lstStyle/>
                    <a:p>
                      <a:pPr marL="50800" indent="-6350" algn="ctr">
                        <a:lnSpc>
                          <a:spcPct val="107000"/>
                        </a:lnSpc>
                        <a:spcAft>
                          <a:spcPts val="0"/>
                        </a:spcAft>
                      </a:pPr>
                      <a:r>
                        <a:rPr lang="en-ZA" sz="1400" b="1" dirty="0">
                          <a:solidFill>
                            <a:srgbClr val="FFFEFD"/>
                          </a:solidFill>
                          <a:effectLst/>
                          <a:latin typeface="Calibri" panose="020F0502020204030204" pitchFamily="34" charset="0"/>
                          <a:ea typeface="Calibri" panose="020F0502020204030204" pitchFamily="34" charset="0"/>
                          <a:cs typeface="Times New Roman" panose="02020603050405020304" pitchFamily="18" charset="0"/>
                        </a:rPr>
                        <a:t>Universal Service and Access Fund</a:t>
                      </a:r>
                      <a:endParaRPr lang="en-ZA" sz="14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50800" indent="-6350" algn="ctr">
                        <a:lnSpc>
                          <a:spcPct val="107000"/>
                        </a:lnSpc>
                        <a:spcAft>
                          <a:spcPts val="255"/>
                        </a:spcAft>
                      </a:pPr>
                      <a:r>
                        <a:rPr lang="en-ZA" sz="1400" dirty="0">
                          <a:solidFill>
                            <a:srgbClr val="FFFEFD"/>
                          </a:solidFill>
                          <a:effectLst/>
                          <a:latin typeface="Calibri" panose="020F0502020204030204" pitchFamily="34" charset="0"/>
                          <a:ea typeface="Calibri" panose="020F0502020204030204" pitchFamily="34" charset="0"/>
                          <a:cs typeface="Times New Roman" panose="02020603050405020304" pitchFamily="18" charset="0"/>
                        </a:rPr>
                        <a:t>Audited Annual Financial Statements for the year ended 31 March 2019</a:t>
                      </a:r>
                      <a:endParaRPr lang="en-ZA" sz="14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50800" indent="-6350" algn="ctr">
                        <a:lnSpc>
                          <a:spcPct val="107000"/>
                        </a:lnSpc>
                        <a:spcAft>
                          <a:spcPts val="0"/>
                        </a:spcAft>
                      </a:pPr>
                      <a:r>
                        <a:rPr lang="en-ZA" sz="1400" b="1" dirty="0">
                          <a:solidFill>
                            <a:srgbClr val="FFFEFD"/>
                          </a:solidFill>
                          <a:effectLst/>
                          <a:latin typeface="Calibri" panose="020F0502020204030204" pitchFamily="34" charset="0"/>
                          <a:ea typeface="Calibri" panose="020F0502020204030204" pitchFamily="34" charset="0"/>
                          <a:cs typeface="Times New Roman" panose="02020603050405020304" pitchFamily="18" charset="0"/>
                        </a:rPr>
                        <a:t>Statement of Cash Flows</a:t>
                      </a:r>
                      <a:endParaRPr lang="en-ZA" sz="14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0800" marT="23495" marB="22225" anchor="ctr">
                    <a:lnL>
                      <a:noFill/>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chemeClr val="accent2"/>
                    </a:solidFill>
                  </a:tcPr>
                </a:tc>
                <a:tc hMerge="1">
                  <a:txBody>
                    <a:bodyPr/>
                    <a:lstStyle/>
                    <a:p>
                      <a:endParaRPr lang="en-ZA"/>
                    </a:p>
                  </a:txBody>
                  <a:tcPr/>
                </a:tc>
                <a:tc>
                  <a:txBody>
                    <a:bodyPr/>
                    <a:lstStyle/>
                    <a:p>
                      <a:pPr marL="6350" indent="-6350" algn="l">
                        <a:lnSpc>
                          <a:spcPct val="107000"/>
                        </a:lnSpc>
                        <a:spcAft>
                          <a:spcPts val="800"/>
                        </a:spcAft>
                      </a:pPr>
                      <a:r>
                        <a:rPr lang="en-ZA" sz="90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a:t>
                      </a:r>
                    </a:p>
                  </a:txBody>
                  <a:tcPr marL="0" marR="50800" marT="23495" marB="22225">
                    <a:lnL>
                      <a:noFill/>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chemeClr val="accent2"/>
                    </a:solidFill>
                  </a:tcPr>
                </a:tc>
                <a:tc>
                  <a:txBody>
                    <a:bodyPr/>
                    <a:lstStyle/>
                    <a:p>
                      <a:pPr marL="6350" indent="-6350" algn="l">
                        <a:lnSpc>
                          <a:spcPct val="107000"/>
                        </a:lnSpc>
                        <a:spcAft>
                          <a:spcPts val="800"/>
                        </a:spcAft>
                      </a:pPr>
                      <a:r>
                        <a:rPr lang="en-ZA" sz="90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a:t>
                      </a:r>
                    </a:p>
                  </a:txBody>
                  <a:tcPr marL="0" marR="50800" marT="23495" marB="22225">
                    <a:lnL>
                      <a:noFill/>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chemeClr val="accent2"/>
                    </a:solidFill>
                  </a:tcPr>
                </a:tc>
                <a:tc>
                  <a:txBody>
                    <a:bodyPr/>
                    <a:lstStyle/>
                    <a:p>
                      <a:pPr marL="6350" indent="-6350" algn="l">
                        <a:lnSpc>
                          <a:spcPct val="107000"/>
                        </a:lnSpc>
                        <a:spcAft>
                          <a:spcPts val="800"/>
                        </a:spcAft>
                      </a:pPr>
                      <a:r>
                        <a:rPr lang="en-ZA" sz="9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a:t>
                      </a:r>
                    </a:p>
                  </a:txBody>
                  <a:tcPr marL="0" marR="50800" marT="23495" marB="22225">
                    <a:lnL>
                      <a:noFill/>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chemeClr val="accent2"/>
                    </a:solidFill>
                  </a:tcPr>
                </a:tc>
                <a:extLst>
                  <a:ext uri="{0D108BD9-81ED-4DB2-BD59-A6C34878D82A}">
                    <a16:rowId xmlns:a16="http://schemas.microsoft.com/office/drawing/2014/main" xmlns="" val="1046097790"/>
                  </a:ext>
                </a:extLst>
              </a:tr>
              <a:tr h="413247">
                <a:tc>
                  <a:txBody>
                    <a:bodyPr/>
                    <a:lstStyle/>
                    <a:p>
                      <a:pPr marL="6350" indent="-6350" algn="l">
                        <a:lnSpc>
                          <a:spcPct val="107000"/>
                        </a:lnSpc>
                        <a:spcAft>
                          <a:spcPts val="800"/>
                        </a:spcAft>
                      </a:pPr>
                      <a:r>
                        <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a:t>
                      </a:r>
                    </a:p>
                  </a:txBody>
                  <a:tcPr marL="0" marR="50800" marT="23495" marB="22225">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737473"/>
                    </a:solidFill>
                  </a:tcPr>
                </a:tc>
                <a:tc>
                  <a:txBody>
                    <a:bodyPr/>
                    <a:lstStyle/>
                    <a:p>
                      <a:pPr marL="219075" indent="-6350" algn="ctr">
                        <a:lnSpc>
                          <a:spcPct val="107000"/>
                        </a:lnSpc>
                        <a:spcAft>
                          <a:spcPts val="0"/>
                        </a:spcAft>
                      </a:pPr>
                      <a:endPar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0800" marT="23495" marB="22225" anchor="b">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737473"/>
                    </a:solidFill>
                  </a:tcPr>
                </a:tc>
                <a:tc>
                  <a:txBody>
                    <a:bodyPr/>
                    <a:lstStyle/>
                    <a:p>
                      <a:pPr marL="6350" indent="-6350" algn="l">
                        <a:lnSpc>
                          <a:spcPct val="107000"/>
                        </a:lnSpc>
                        <a:spcAft>
                          <a:spcPts val="800"/>
                        </a:spcAft>
                      </a:pPr>
                      <a:endParaRPr lang="en-ZA" sz="120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0800" marT="23495" marB="22225">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737473"/>
                    </a:solidFill>
                  </a:tcPr>
                </a:tc>
                <a:tc>
                  <a:txBody>
                    <a:bodyPr/>
                    <a:lstStyle/>
                    <a:p>
                      <a:pPr marL="281305" marR="230505" indent="-6350" algn="ctr">
                        <a:lnSpc>
                          <a:spcPct val="107000"/>
                        </a:lnSpc>
                        <a:spcAft>
                          <a:spcPts val="0"/>
                        </a:spcAft>
                      </a:pPr>
                      <a:r>
                        <a:rPr lang="en-ZA" sz="1200" dirty="0">
                          <a:solidFill>
                            <a:srgbClr val="FFFEFD"/>
                          </a:solidFill>
                          <a:effectLst/>
                          <a:latin typeface="Calibri" panose="020F0502020204030204" pitchFamily="34" charset="0"/>
                          <a:ea typeface="Calibri" panose="020F0502020204030204" pitchFamily="34" charset="0"/>
                          <a:cs typeface="Times New Roman" panose="02020603050405020304" pitchFamily="18" charset="0"/>
                        </a:rPr>
                        <a:t>2019</a:t>
                      </a:r>
                    </a:p>
                    <a:p>
                      <a:pPr marL="281305" marR="230505" indent="-6350" algn="ctr">
                        <a:lnSpc>
                          <a:spcPct val="107000"/>
                        </a:lnSpc>
                        <a:spcAft>
                          <a:spcPts val="0"/>
                        </a:spcAft>
                      </a:pPr>
                      <a:r>
                        <a:rPr lang="en-ZA" sz="1200" dirty="0">
                          <a:solidFill>
                            <a:srgbClr val="FFFEFD"/>
                          </a:solidFill>
                          <a:effectLst/>
                          <a:latin typeface="Calibri" panose="020F0502020204030204" pitchFamily="34" charset="0"/>
                          <a:ea typeface="Calibri" panose="020F0502020204030204" pitchFamily="34" charset="0"/>
                          <a:cs typeface="Times New Roman" panose="02020603050405020304" pitchFamily="18" charset="0"/>
                        </a:rPr>
                        <a:t>R’000</a:t>
                      </a:r>
                      <a:endPar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0800" marT="23495" marB="22225">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737473"/>
                    </a:solidFill>
                  </a:tcPr>
                </a:tc>
                <a:tc>
                  <a:txBody>
                    <a:bodyPr/>
                    <a:lstStyle/>
                    <a:p>
                      <a:pPr marL="281305" marR="230505" indent="-6350" algn="ctr">
                        <a:lnSpc>
                          <a:spcPct val="107000"/>
                        </a:lnSpc>
                        <a:spcAft>
                          <a:spcPts val="0"/>
                        </a:spcAft>
                      </a:pPr>
                      <a:r>
                        <a:rPr lang="en-ZA" sz="1200" dirty="0">
                          <a:solidFill>
                            <a:srgbClr val="FFFEFD"/>
                          </a:solidFill>
                          <a:effectLst/>
                          <a:latin typeface="Calibri" panose="020F0502020204030204" pitchFamily="34" charset="0"/>
                          <a:ea typeface="Calibri" panose="020F0502020204030204" pitchFamily="34" charset="0"/>
                          <a:cs typeface="Times New Roman" panose="02020603050405020304" pitchFamily="18" charset="0"/>
                        </a:rPr>
                        <a:t>2018 </a:t>
                      </a:r>
                    </a:p>
                    <a:p>
                      <a:pPr marL="281305" marR="230505" indent="-6350" algn="ctr">
                        <a:lnSpc>
                          <a:spcPct val="107000"/>
                        </a:lnSpc>
                        <a:spcAft>
                          <a:spcPts val="0"/>
                        </a:spcAft>
                      </a:pPr>
                      <a:r>
                        <a:rPr lang="en-ZA" sz="1200" dirty="0">
                          <a:solidFill>
                            <a:srgbClr val="FFFEFD"/>
                          </a:solidFill>
                          <a:effectLst/>
                          <a:latin typeface="Calibri" panose="020F0502020204030204" pitchFamily="34" charset="0"/>
                          <a:ea typeface="Calibri" panose="020F0502020204030204" pitchFamily="34" charset="0"/>
                          <a:cs typeface="Times New Roman" panose="02020603050405020304" pitchFamily="18" charset="0"/>
                        </a:rPr>
                        <a:t>R’000</a:t>
                      </a:r>
                      <a:endPar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0800" marT="23495" marB="22225">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737473"/>
                    </a:solidFill>
                  </a:tcPr>
                </a:tc>
                <a:extLst>
                  <a:ext uri="{0D108BD9-81ED-4DB2-BD59-A6C34878D82A}">
                    <a16:rowId xmlns:a16="http://schemas.microsoft.com/office/drawing/2014/main" xmlns="" val="2906562397"/>
                  </a:ext>
                </a:extLst>
              </a:tr>
              <a:tr h="547392">
                <a:tc>
                  <a:txBody>
                    <a:bodyPr/>
                    <a:lstStyle/>
                    <a:p>
                      <a:pPr marL="50800" indent="-6350" algn="l">
                        <a:lnSpc>
                          <a:spcPct val="107000"/>
                        </a:lnSpc>
                        <a:spcAft>
                          <a:spcPts val="975"/>
                        </a:spcAft>
                      </a:pPr>
                      <a:r>
                        <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Cash flows from operating activities</a:t>
                      </a:r>
                    </a:p>
                    <a:p>
                      <a:pPr marL="50800" marR="2712720" indent="-6350" algn="l">
                        <a:lnSpc>
                          <a:spcPct val="107000"/>
                        </a:lnSpc>
                        <a:spcAft>
                          <a:spcPts val="0"/>
                        </a:spcAft>
                      </a:pPr>
                      <a:r>
                        <a:rPr lang="en-ZA" sz="12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Receipts </a:t>
                      </a:r>
                      <a:r>
                        <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Grants</a:t>
                      </a:r>
                    </a:p>
                  </a:txBody>
                  <a:tcPr marL="0" marR="50800" marT="23495" marB="22225" anchor="b">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marL="6350" indent="-6350" algn="r">
                        <a:lnSpc>
                          <a:spcPct val="107000"/>
                        </a:lnSpc>
                        <a:spcAft>
                          <a:spcPts val="800"/>
                        </a:spcAft>
                      </a:pPr>
                      <a:endPar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0800" marT="23495" marB="22225">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800"/>
                        </a:spcAft>
                      </a:pPr>
                      <a:endParaRPr lang="en-ZA" sz="130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0800" marT="23495" marB="22225">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76,721</a:t>
                      </a:r>
                    </a:p>
                  </a:txBody>
                  <a:tcPr marL="0" marR="50800" marT="23495" marB="22225" anchor="b">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133,712</a:t>
                      </a:r>
                    </a:p>
                  </a:txBody>
                  <a:tcPr marL="0" marR="50800" marT="23495" marB="22225" anchor="b">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extLst>
                  <a:ext uri="{0D108BD9-81ED-4DB2-BD59-A6C34878D82A}">
                    <a16:rowId xmlns:a16="http://schemas.microsoft.com/office/drawing/2014/main" xmlns="" val="3429031033"/>
                  </a:ext>
                </a:extLst>
              </a:tr>
              <a:tr h="562393">
                <a:tc>
                  <a:txBody>
                    <a:bodyPr/>
                    <a:lstStyle/>
                    <a:p>
                      <a:pPr marL="50800" indent="-6350" algn="l">
                        <a:lnSpc>
                          <a:spcPct val="107000"/>
                        </a:lnSpc>
                        <a:spcAft>
                          <a:spcPts val="0"/>
                        </a:spcAft>
                      </a:pPr>
                      <a:r>
                        <a:rPr lang="en-ZA" sz="12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Payments</a:t>
                      </a:r>
                      <a:endPar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50800" indent="-6350" algn="l">
                        <a:lnSpc>
                          <a:spcPct val="107000"/>
                        </a:lnSpc>
                        <a:spcAft>
                          <a:spcPts val="0"/>
                        </a:spcAft>
                      </a:pPr>
                      <a:r>
                        <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Suppliers</a:t>
                      </a:r>
                    </a:p>
                    <a:p>
                      <a:pPr marL="50800" indent="-6350" algn="l">
                        <a:lnSpc>
                          <a:spcPct val="107000"/>
                        </a:lnSpc>
                        <a:spcAft>
                          <a:spcPts val="0"/>
                        </a:spcAft>
                      </a:pPr>
                      <a:r>
                        <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Finance costs</a:t>
                      </a:r>
                    </a:p>
                  </a:txBody>
                  <a:tcPr marL="0" marR="50800" marT="23495" marB="22225" anchor="b">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marL="6350" indent="-6350" algn="r">
                        <a:lnSpc>
                          <a:spcPct val="107000"/>
                        </a:lnSpc>
                        <a:spcAft>
                          <a:spcPts val="800"/>
                        </a:spcAft>
                      </a:pPr>
                      <a:endPar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0800" marT="23495" marB="22225">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800"/>
                        </a:spcAft>
                      </a:pPr>
                      <a:endParaRPr lang="en-ZA" sz="130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0800" marT="23495" marB="22225">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(207,509)</a:t>
                      </a:r>
                    </a:p>
                    <a:p>
                      <a:pPr marL="6350" indent="-6350" algn="r">
                        <a:lnSpc>
                          <a:spcPct val="107000"/>
                        </a:lnSpc>
                        <a:spcAft>
                          <a:spcPts val="0"/>
                        </a:spcAft>
                      </a:pP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(4,008)</a:t>
                      </a:r>
                    </a:p>
                  </a:txBody>
                  <a:tcPr marL="0" marR="50800" marT="23495" marB="22225" anchor="b">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endPar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107000"/>
                        </a:lnSpc>
                        <a:spcAft>
                          <a:spcPts val="0"/>
                        </a:spcAft>
                      </a:pP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(464,851)</a:t>
                      </a:r>
                    </a:p>
                    <a:p>
                      <a:pPr marL="6350" indent="-6350" algn="r">
                        <a:lnSpc>
                          <a:spcPct val="107000"/>
                        </a:lnSpc>
                        <a:spcAft>
                          <a:spcPts val="0"/>
                        </a:spcAft>
                      </a:pPr>
                      <a:endPar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0800" marT="23495" marB="22225" anchor="b">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extLst>
                  <a:ext uri="{0D108BD9-81ED-4DB2-BD59-A6C34878D82A}">
                    <a16:rowId xmlns:a16="http://schemas.microsoft.com/office/drawing/2014/main" xmlns="" val="3062262141"/>
                  </a:ext>
                </a:extLst>
              </a:tr>
              <a:tr h="770796">
                <a:tc>
                  <a:txBody>
                    <a:bodyPr/>
                    <a:lstStyle/>
                    <a:p>
                      <a:pPr marL="50800" marR="2593975" indent="-6350" algn="l">
                        <a:lnSpc>
                          <a:spcPct val="98000"/>
                        </a:lnSpc>
                        <a:spcAft>
                          <a:spcPts val="0"/>
                        </a:spcAft>
                      </a:pPr>
                      <a:endPar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50800" marR="2593975" indent="-6350" algn="l">
                        <a:lnSpc>
                          <a:spcPct val="98000"/>
                        </a:lnSpc>
                        <a:spcAft>
                          <a:spcPts val="0"/>
                        </a:spcAft>
                      </a:pPr>
                      <a:endPar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50800" indent="-6350" algn="l">
                        <a:lnSpc>
                          <a:spcPct val="107000"/>
                        </a:lnSpc>
                        <a:spcAft>
                          <a:spcPts val="0"/>
                        </a:spcAft>
                      </a:pPr>
                      <a:r>
                        <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Net cash flows from operating activities</a:t>
                      </a:r>
                    </a:p>
                  </a:txBody>
                  <a:tcPr marL="0" marR="50800" marT="23495" marB="22225">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marL="6350" indent="-6350" algn="r">
                        <a:lnSpc>
                          <a:spcPct val="107000"/>
                        </a:lnSpc>
                        <a:spcAft>
                          <a:spcPts val="800"/>
                        </a:spcAft>
                      </a:pPr>
                      <a:endPar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0800" marT="23495" marB="22225">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endParaRPr lang="en-ZA" sz="130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0800" marT="23495" marB="22225" anchor="b">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endPar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107000"/>
                        </a:lnSpc>
                        <a:spcAft>
                          <a:spcPts val="0"/>
                        </a:spcAft>
                      </a:pP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a:t>
                      </a:r>
                      <a:r>
                        <a:rPr lang="en-ZA" sz="13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(134,796</a:t>
                      </a: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a:t>
                      </a:r>
                    </a:p>
                  </a:txBody>
                  <a:tcPr marL="0" marR="50800" marT="23495" marB="22225">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endPar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107000"/>
                        </a:lnSpc>
                        <a:spcAft>
                          <a:spcPts val="0"/>
                        </a:spcAft>
                      </a:pP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a:t>
                      </a:r>
                      <a:r>
                        <a:rPr lang="en-ZA" sz="13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(331,139</a:t>
                      </a: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a:t>
                      </a:r>
                    </a:p>
                  </a:txBody>
                  <a:tcPr marL="0" marR="50800" marT="23495" marB="22225">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extLst>
                  <a:ext uri="{0D108BD9-81ED-4DB2-BD59-A6C34878D82A}">
                    <a16:rowId xmlns:a16="http://schemas.microsoft.com/office/drawing/2014/main" xmlns="" val="328085266"/>
                  </a:ext>
                </a:extLst>
              </a:tr>
              <a:tr h="530913">
                <a:tc>
                  <a:txBody>
                    <a:bodyPr/>
                    <a:lstStyle/>
                    <a:p>
                      <a:pPr marL="50800" indent="-6350" algn="l">
                        <a:lnSpc>
                          <a:spcPct val="107000"/>
                        </a:lnSpc>
                        <a:spcAft>
                          <a:spcPts val="975"/>
                        </a:spcAft>
                      </a:pPr>
                      <a:r>
                        <a:rPr lang="en-ZA" sz="12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Cash flows from investing activities</a:t>
                      </a:r>
                    </a:p>
                    <a:p>
                      <a:pPr marL="50800" indent="-6350" algn="l">
                        <a:lnSpc>
                          <a:spcPct val="107000"/>
                        </a:lnSpc>
                        <a:spcAft>
                          <a:spcPts val="975"/>
                        </a:spcAft>
                      </a:pPr>
                      <a:r>
                        <a:rPr lang="en-ZA" sz="1200" b="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Transfer from Revenue Fund</a:t>
                      </a:r>
                    </a:p>
                    <a:p>
                      <a:pPr marL="50800" indent="-6350" algn="l">
                        <a:lnSpc>
                          <a:spcPct val="107000"/>
                        </a:lnSpc>
                        <a:spcAft>
                          <a:spcPts val="0"/>
                        </a:spcAft>
                      </a:pPr>
                      <a:r>
                        <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Interest Income</a:t>
                      </a:r>
                    </a:p>
                  </a:txBody>
                  <a:tcPr marL="0" marR="50800" marT="23495" marB="22225" anchor="b">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marL="6350" indent="-6350" algn="r">
                        <a:lnSpc>
                          <a:spcPct val="107000"/>
                        </a:lnSpc>
                        <a:spcAft>
                          <a:spcPts val="800"/>
                        </a:spcAft>
                      </a:pPr>
                      <a:endPar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0800" marT="23495" marB="22225">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800"/>
                        </a:spcAft>
                      </a:pPr>
                      <a:endParaRPr lang="en-ZA" sz="130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0800" marT="23495" marB="22225">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82,700</a:t>
                      </a:r>
                    </a:p>
                  </a:txBody>
                  <a:tcPr marL="0" marR="50800" marT="23495" marB="22225" anchor="b">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(241,800)</a:t>
                      </a:r>
                    </a:p>
                    <a:p>
                      <a:pPr marL="6350" indent="-6350" algn="r">
                        <a:lnSpc>
                          <a:spcPct val="107000"/>
                        </a:lnSpc>
                        <a:spcAft>
                          <a:spcPts val="0"/>
                        </a:spcAft>
                      </a:pP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105,712</a:t>
                      </a:r>
                    </a:p>
                  </a:txBody>
                  <a:tcPr marL="0" marR="50800" marT="23495" marB="22225" anchor="b">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extLst>
                  <a:ext uri="{0D108BD9-81ED-4DB2-BD59-A6C34878D82A}">
                    <a16:rowId xmlns:a16="http://schemas.microsoft.com/office/drawing/2014/main" xmlns="" val="3700159906"/>
                  </a:ext>
                </a:extLst>
              </a:tr>
              <a:tr h="479471">
                <a:tc>
                  <a:txBody>
                    <a:bodyPr/>
                    <a:lstStyle/>
                    <a:p>
                      <a:pPr marL="50800" indent="-6350" algn="l">
                        <a:lnSpc>
                          <a:spcPct val="107000"/>
                        </a:lnSpc>
                        <a:spcAft>
                          <a:spcPts val="975"/>
                        </a:spcAft>
                      </a:pPr>
                      <a:r>
                        <a:rPr lang="en-ZA" sz="12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Cash flows from financing activities</a:t>
                      </a:r>
                      <a:endPar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50800" indent="-6350" algn="l">
                        <a:lnSpc>
                          <a:spcPct val="107000"/>
                        </a:lnSpc>
                        <a:spcAft>
                          <a:spcPts val="0"/>
                        </a:spcAft>
                      </a:pPr>
                      <a:r>
                        <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Repayment of inter-entity loan</a:t>
                      </a:r>
                    </a:p>
                  </a:txBody>
                  <a:tcPr marL="0" marR="50800" marT="23495" marB="22225" anchor="b">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marL="6350" indent="-6350" algn="r">
                        <a:lnSpc>
                          <a:spcPct val="107000"/>
                        </a:lnSpc>
                        <a:spcAft>
                          <a:spcPts val="800"/>
                        </a:spcAft>
                      </a:pPr>
                      <a:endPar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0800" marT="23495" marB="22225">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800"/>
                        </a:spcAft>
                      </a:pPr>
                      <a:endParaRPr lang="en-ZA" sz="130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0800" marT="23495" marB="22225">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a:t>
                      </a:r>
                    </a:p>
                  </a:txBody>
                  <a:tcPr marL="0" marR="50800" marT="23495" marB="22225" anchor="b">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a:t>
                      </a:r>
                    </a:p>
                  </a:txBody>
                  <a:tcPr marL="0" marR="50800" marT="23495" marB="22225" anchor="b">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extLst>
                  <a:ext uri="{0D108BD9-81ED-4DB2-BD59-A6C34878D82A}">
                    <a16:rowId xmlns:a16="http://schemas.microsoft.com/office/drawing/2014/main" xmlns="" val="186487489"/>
                  </a:ext>
                </a:extLst>
              </a:tr>
              <a:tr h="234473">
                <a:tc>
                  <a:txBody>
                    <a:bodyPr/>
                    <a:lstStyle/>
                    <a:p>
                      <a:pPr marL="50800" indent="-6350" algn="l">
                        <a:lnSpc>
                          <a:spcPct val="107000"/>
                        </a:lnSpc>
                        <a:spcAft>
                          <a:spcPts val="0"/>
                        </a:spcAft>
                      </a:pPr>
                      <a:r>
                        <a:rPr lang="en-ZA" sz="1200" b="1">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Net cash from financing activities</a:t>
                      </a:r>
                      <a:endParaRPr lang="en-ZA" sz="120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0800" marT="23495" marB="22225">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marL="6350" indent="-6350" algn="r">
                        <a:lnSpc>
                          <a:spcPct val="107000"/>
                        </a:lnSpc>
                        <a:spcAft>
                          <a:spcPts val="800"/>
                        </a:spcAft>
                      </a:pPr>
                      <a:endPar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0800" marT="23495" marB="22225">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800"/>
                        </a:spcAft>
                      </a:pPr>
                      <a:endParaRPr lang="en-ZA" sz="130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0800" marT="23495" marB="22225">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r>
                        <a:rPr lang="en-ZA" sz="13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a:t>
                      </a:r>
                      <a:endPar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0800" marT="23495" marB="22225">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r>
                        <a:rPr lang="en-ZA" sz="13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a:t>
                      </a:r>
                      <a:endPar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0800" marT="23495" marB="22225">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extLst>
                  <a:ext uri="{0D108BD9-81ED-4DB2-BD59-A6C34878D82A}">
                    <a16:rowId xmlns:a16="http://schemas.microsoft.com/office/drawing/2014/main" xmlns="" val="341445702"/>
                  </a:ext>
                </a:extLst>
              </a:tr>
              <a:tr h="413247">
                <a:tc>
                  <a:txBody>
                    <a:bodyPr/>
                    <a:lstStyle/>
                    <a:p>
                      <a:pPr marL="50800" marR="542290" indent="-6350" algn="just">
                        <a:lnSpc>
                          <a:spcPct val="107000"/>
                        </a:lnSpc>
                        <a:spcAft>
                          <a:spcPts val="0"/>
                        </a:spcAft>
                      </a:pPr>
                      <a:r>
                        <a:rPr lang="en-ZA" sz="1200" b="1">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Net increase/(decrease) in cash and cash equivalents </a:t>
                      </a:r>
                      <a:r>
                        <a:rPr lang="en-ZA" sz="120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Cash at the beginning of the period</a:t>
                      </a:r>
                    </a:p>
                  </a:txBody>
                  <a:tcPr marL="0" marR="50800" marT="23495" marB="22225">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marL="6350" indent="-6350" algn="r">
                        <a:lnSpc>
                          <a:spcPct val="107000"/>
                        </a:lnSpc>
                        <a:spcAft>
                          <a:spcPts val="800"/>
                        </a:spcAft>
                      </a:pPr>
                      <a:endPar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0800" marT="23495" marB="22225">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41910" indent="-6350" algn="r">
                        <a:lnSpc>
                          <a:spcPct val="107000"/>
                        </a:lnSpc>
                        <a:spcAft>
                          <a:spcPts val="0"/>
                        </a:spcAft>
                      </a:pPr>
                      <a:endPar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0800" marT="23495" marB="22225">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r>
                        <a:rPr lang="en-ZA" sz="13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(52,096)</a:t>
                      </a:r>
                    </a:p>
                    <a:p>
                      <a:pPr marL="6350" indent="-6350" algn="r">
                        <a:lnSpc>
                          <a:spcPct val="107000"/>
                        </a:lnSpc>
                        <a:spcAft>
                          <a:spcPts val="0"/>
                        </a:spcAft>
                      </a:pP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1,399,788</a:t>
                      </a:r>
                    </a:p>
                  </a:txBody>
                  <a:tcPr marL="0" marR="50800" marT="23495" marB="22225">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r>
                        <a:rPr lang="en-ZA" sz="13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(467,227)</a:t>
                      </a:r>
                    </a:p>
                    <a:p>
                      <a:pPr marL="6350" indent="-6350" algn="r">
                        <a:lnSpc>
                          <a:spcPct val="107000"/>
                        </a:lnSpc>
                        <a:spcAft>
                          <a:spcPts val="0"/>
                        </a:spcAft>
                      </a:pPr>
                      <a:r>
                        <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1,867,015</a:t>
                      </a:r>
                    </a:p>
                  </a:txBody>
                  <a:tcPr marL="0" marR="50800" marT="23495" marB="22225">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extLst>
                  <a:ext uri="{0D108BD9-81ED-4DB2-BD59-A6C34878D82A}">
                    <a16:rowId xmlns:a16="http://schemas.microsoft.com/office/drawing/2014/main" xmlns="" val="1708923751"/>
                  </a:ext>
                </a:extLst>
              </a:tr>
              <a:tr h="234473">
                <a:tc>
                  <a:txBody>
                    <a:bodyPr/>
                    <a:lstStyle/>
                    <a:p>
                      <a:pPr marL="50800" indent="-6350" algn="l">
                        <a:lnSpc>
                          <a:spcPct val="107000"/>
                        </a:lnSpc>
                        <a:spcAft>
                          <a:spcPts val="0"/>
                        </a:spcAft>
                      </a:pPr>
                      <a:r>
                        <a:rPr lang="en-ZA" sz="1200" b="1">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Net increase in cash and cash equivalents</a:t>
                      </a:r>
                      <a:endParaRPr lang="en-ZA" sz="120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0800" marT="23495" marB="22225">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a:noFill/>
                    </a:lnB>
                  </a:tcPr>
                </a:tc>
                <a:tc>
                  <a:txBody>
                    <a:bodyPr/>
                    <a:lstStyle/>
                    <a:p>
                      <a:pPr marL="6350" indent="-6350" algn="r">
                        <a:lnSpc>
                          <a:spcPct val="107000"/>
                        </a:lnSpc>
                        <a:spcAft>
                          <a:spcPts val="800"/>
                        </a:spcAft>
                      </a:pPr>
                      <a:r>
                        <a:rPr lang="en-ZA" sz="130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a:t>
                      </a:r>
                    </a:p>
                  </a:txBody>
                  <a:tcPr marL="0" marR="50800" marT="23495" marB="22225">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a:noFill/>
                    </a:lnB>
                    <a:solidFill>
                      <a:srgbClr val="8C9100"/>
                    </a:solidFill>
                  </a:tcPr>
                </a:tc>
                <a:tc>
                  <a:txBody>
                    <a:bodyPr/>
                    <a:lstStyle/>
                    <a:p>
                      <a:pPr marL="58420" indent="-6350" algn="r">
                        <a:lnSpc>
                          <a:spcPct val="107000"/>
                        </a:lnSpc>
                        <a:spcAft>
                          <a:spcPts val="0"/>
                        </a:spcAft>
                      </a:pPr>
                      <a:endPar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0800" marT="23495" marB="22225">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a:noFill/>
                    </a:lnB>
                    <a:solidFill>
                      <a:srgbClr val="8C9100"/>
                    </a:solidFill>
                  </a:tcPr>
                </a:tc>
                <a:tc>
                  <a:txBody>
                    <a:bodyPr/>
                    <a:lstStyle/>
                    <a:p>
                      <a:pPr marL="6350" indent="-6350" algn="r">
                        <a:lnSpc>
                          <a:spcPct val="107000"/>
                        </a:lnSpc>
                        <a:spcAft>
                          <a:spcPts val="0"/>
                        </a:spcAft>
                      </a:pPr>
                      <a:r>
                        <a:rPr lang="en-ZA" sz="13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1,347,692</a:t>
                      </a:r>
                      <a:endPar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0800" marT="23495" marB="22225">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a:noFill/>
                    </a:lnB>
                    <a:solidFill>
                      <a:srgbClr val="8C9100"/>
                    </a:solidFill>
                  </a:tcPr>
                </a:tc>
                <a:tc>
                  <a:txBody>
                    <a:bodyPr/>
                    <a:lstStyle/>
                    <a:p>
                      <a:pPr marL="6350" indent="-6350" algn="r">
                        <a:lnSpc>
                          <a:spcPct val="107000"/>
                        </a:lnSpc>
                        <a:spcAft>
                          <a:spcPts val="0"/>
                        </a:spcAft>
                      </a:pPr>
                      <a:r>
                        <a:rPr lang="en-ZA" sz="13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1,399,788</a:t>
                      </a:r>
                      <a:endParaRPr lang="en-ZA" sz="13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0800" marT="23495" marB="22225">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a:noFill/>
                    </a:lnB>
                    <a:solidFill>
                      <a:srgbClr val="8C9100"/>
                    </a:solidFill>
                  </a:tcPr>
                </a:tc>
                <a:extLst>
                  <a:ext uri="{0D108BD9-81ED-4DB2-BD59-A6C34878D82A}">
                    <a16:rowId xmlns:a16="http://schemas.microsoft.com/office/drawing/2014/main" xmlns="" val="3650263324"/>
                  </a:ext>
                </a:extLst>
              </a:tr>
            </a:tbl>
          </a:graphicData>
        </a:graphic>
      </p:graphicFrame>
    </p:spTree>
    <p:extLst>
      <p:ext uri="{BB962C8B-B14F-4D97-AF65-F5344CB8AC3E}">
        <p14:creationId xmlns:p14="http://schemas.microsoft.com/office/powerpoint/2010/main" xmlns="" val="3087091733"/>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a:xfrm>
            <a:off x="827584" y="1"/>
            <a:ext cx="9577064" cy="620687"/>
          </a:xfrm>
        </p:spPr>
        <p:txBody>
          <a:bodyPr>
            <a:normAutofit/>
          </a:bodyPr>
          <a:lstStyle/>
          <a:p>
            <a:r>
              <a:rPr lang="en-ZA" sz="2200" b="1" i="1" dirty="0">
                <a:solidFill>
                  <a:schemeClr val="bg1"/>
                </a:solidFill>
                <a:latin typeface="+mn-lt"/>
              </a:rPr>
              <a:t>Audited USAF Annual Financial Statements 2018/19</a:t>
            </a:r>
          </a:p>
        </p:txBody>
      </p:sp>
      <p:sp>
        <p:nvSpPr>
          <p:cNvPr id="2" name="Slide Number Placeholder 1"/>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0505EF-40C9-4D99-849C-95606BC4B535}" type="slidenum">
              <a:rPr kumimoji="0" lang="en-US" sz="20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20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4" name="Content Placeholder 3"/>
          <p:cNvGraphicFramePr>
            <a:graphicFrameLocks noGrp="1"/>
          </p:cNvGraphicFramePr>
          <p:nvPr>
            <p:ph idx="1"/>
            <p:extLst/>
          </p:nvPr>
        </p:nvGraphicFramePr>
        <p:xfrm>
          <a:off x="0" y="602013"/>
          <a:ext cx="10404648" cy="10393100"/>
        </p:xfrm>
        <a:graphic>
          <a:graphicData uri="http://schemas.openxmlformats.org/drawingml/2006/table">
            <a:tbl>
              <a:tblPr firstRow="1" firstCol="1" bandRow="1"/>
              <a:tblGrid>
                <a:gridCol w="2915816">
                  <a:extLst>
                    <a:ext uri="{9D8B030D-6E8A-4147-A177-3AD203B41FA5}">
                      <a16:colId xmlns:a16="http://schemas.microsoft.com/office/drawing/2014/main" xmlns="" val="783943791"/>
                    </a:ext>
                  </a:extLst>
                </a:gridCol>
                <a:gridCol w="1296144">
                  <a:extLst>
                    <a:ext uri="{9D8B030D-6E8A-4147-A177-3AD203B41FA5}">
                      <a16:colId xmlns:a16="http://schemas.microsoft.com/office/drawing/2014/main" xmlns="" val="1298548410"/>
                    </a:ext>
                  </a:extLst>
                </a:gridCol>
                <a:gridCol w="1072300">
                  <a:extLst>
                    <a:ext uri="{9D8B030D-6E8A-4147-A177-3AD203B41FA5}">
                      <a16:colId xmlns:a16="http://schemas.microsoft.com/office/drawing/2014/main" xmlns="" val="4142934419"/>
                    </a:ext>
                  </a:extLst>
                </a:gridCol>
                <a:gridCol w="983226">
                  <a:extLst>
                    <a:ext uri="{9D8B030D-6E8A-4147-A177-3AD203B41FA5}">
                      <a16:colId xmlns:a16="http://schemas.microsoft.com/office/drawing/2014/main" xmlns="" val="4135694103"/>
                    </a:ext>
                  </a:extLst>
                </a:gridCol>
                <a:gridCol w="819355">
                  <a:extLst>
                    <a:ext uri="{9D8B030D-6E8A-4147-A177-3AD203B41FA5}">
                      <a16:colId xmlns:a16="http://schemas.microsoft.com/office/drawing/2014/main" xmlns="" val="564867509"/>
                    </a:ext>
                  </a:extLst>
                </a:gridCol>
                <a:gridCol w="1310968">
                  <a:extLst>
                    <a:ext uri="{9D8B030D-6E8A-4147-A177-3AD203B41FA5}">
                      <a16:colId xmlns:a16="http://schemas.microsoft.com/office/drawing/2014/main" xmlns="" val="198699631"/>
                    </a:ext>
                  </a:extLst>
                </a:gridCol>
                <a:gridCol w="2006839">
                  <a:extLst>
                    <a:ext uri="{9D8B030D-6E8A-4147-A177-3AD203B41FA5}">
                      <a16:colId xmlns:a16="http://schemas.microsoft.com/office/drawing/2014/main" xmlns="" val="3708595653"/>
                    </a:ext>
                  </a:extLst>
                </a:gridCol>
              </a:tblGrid>
              <a:tr h="194871">
                <a:tc gridSpan="4">
                  <a:txBody>
                    <a:bodyPr/>
                    <a:lstStyle/>
                    <a:p>
                      <a:pPr marL="6350" indent="-6350" algn="l">
                        <a:lnSpc>
                          <a:spcPct val="107000"/>
                        </a:lnSpc>
                        <a:spcAft>
                          <a:spcPts val="0"/>
                        </a:spcAft>
                      </a:pPr>
                      <a:r>
                        <a:rPr lang="en-ZA" sz="1200" b="1" dirty="0">
                          <a:solidFill>
                            <a:srgbClr val="FFFEFD"/>
                          </a:solidFill>
                          <a:effectLst/>
                          <a:latin typeface="Calibri" panose="020F0502020204030204" pitchFamily="34" charset="0"/>
                          <a:ea typeface="Calibri" panose="020F0502020204030204" pitchFamily="34" charset="0"/>
                          <a:cs typeface="Times New Roman" panose="02020603050405020304" pitchFamily="18" charset="0"/>
                        </a:rPr>
                        <a:t>Statement of Comparison of Budget and Actual Amounts</a:t>
                      </a:r>
                      <a:r>
                        <a:rPr lang="en-ZA" sz="1200" baseline="-25000" dirty="0">
                          <a:solidFill>
                            <a:srgbClr val="FFFEFD"/>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2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11871" marB="10323">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chemeClr val="accent2"/>
                    </a:solidFill>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marL="6350" indent="-6350" algn="l">
                        <a:lnSpc>
                          <a:spcPct val="107000"/>
                        </a:lnSpc>
                        <a:spcAft>
                          <a:spcPts val="800"/>
                        </a:spcAft>
                      </a:pPr>
                      <a:r>
                        <a:rPr lang="en-ZA" sz="70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a:t>
                      </a:r>
                    </a:p>
                  </a:txBody>
                  <a:tcPr marL="41291" marR="41291" marT="11871" marB="10323">
                    <a:lnL>
                      <a:noFill/>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chemeClr val="accent2"/>
                    </a:solidFill>
                  </a:tcPr>
                </a:tc>
                <a:tc>
                  <a:txBody>
                    <a:bodyPr/>
                    <a:lstStyle/>
                    <a:p>
                      <a:pPr marL="6350" indent="-6350" algn="l">
                        <a:lnSpc>
                          <a:spcPct val="107000"/>
                        </a:lnSpc>
                        <a:spcAft>
                          <a:spcPts val="800"/>
                        </a:spcAft>
                      </a:pPr>
                      <a:r>
                        <a:rPr lang="en-ZA" sz="70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a:t>
                      </a:r>
                    </a:p>
                  </a:txBody>
                  <a:tcPr marL="41291" marR="41291" marT="11871" marB="10323">
                    <a:lnL>
                      <a:noFill/>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chemeClr val="accent2"/>
                    </a:solidFill>
                  </a:tcPr>
                </a:tc>
                <a:tc>
                  <a:txBody>
                    <a:bodyPr/>
                    <a:lstStyle/>
                    <a:p>
                      <a:pPr marL="6350" indent="-6350" algn="l">
                        <a:lnSpc>
                          <a:spcPct val="107000"/>
                        </a:lnSpc>
                        <a:spcAft>
                          <a:spcPts val="800"/>
                        </a:spcAft>
                      </a:pPr>
                      <a:r>
                        <a:rPr lang="en-ZA" sz="7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a:t>
                      </a:r>
                    </a:p>
                  </a:txBody>
                  <a:tcPr marL="41291" marR="41291" marT="11871" marB="10323">
                    <a:lnL>
                      <a:noFill/>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chemeClr val="accent2"/>
                    </a:solidFill>
                  </a:tcPr>
                </a:tc>
                <a:extLst>
                  <a:ext uri="{0D108BD9-81ED-4DB2-BD59-A6C34878D82A}">
                    <a16:rowId xmlns:a16="http://schemas.microsoft.com/office/drawing/2014/main" xmlns="" val="2602216802"/>
                  </a:ext>
                </a:extLst>
              </a:tr>
              <a:tr h="180325">
                <a:tc gridSpan="4">
                  <a:txBody>
                    <a:bodyPr/>
                    <a:lstStyle/>
                    <a:p>
                      <a:pPr marL="6350" indent="-6350" algn="l">
                        <a:lnSpc>
                          <a:spcPct val="107000"/>
                        </a:lnSpc>
                        <a:spcAft>
                          <a:spcPts val="0"/>
                        </a:spcAft>
                      </a:pPr>
                      <a:r>
                        <a:rPr lang="en-ZA" sz="1100" dirty="0">
                          <a:solidFill>
                            <a:srgbClr val="FFFEFD"/>
                          </a:solidFill>
                          <a:effectLst/>
                          <a:latin typeface="Calibri" panose="020F0502020204030204" pitchFamily="34" charset="0"/>
                          <a:ea typeface="Calibri" panose="020F0502020204030204" pitchFamily="34" charset="0"/>
                          <a:cs typeface="Times New Roman" panose="02020603050405020304" pitchFamily="18" charset="0"/>
                        </a:rPr>
                        <a:t>Budget on Cash Basis</a:t>
                      </a: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11871" marB="10323">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w="12700" cap="flat" cmpd="sng" algn="ctr">
                      <a:solidFill>
                        <a:srgbClr val="FFFEFD"/>
                      </a:solidFill>
                      <a:prstDash val="solid"/>
                      <a:round/>
                      <a:headEnd type="none" w="med" len="med"/>
                      <a:tailEnd type="none" w="med" len="med"/>
                    </a:lnB>
                    <a:solidFill>
                      <a:srgbClr val="6D6E71"/>
                    </a:solidFill>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marL="6350" indent="-6350" algn="l">
                        <a:lnSpc>
                          <a:spcPct val="107000"/>
                        </a:lnSpc>
                        <a:spcAft>
                          <a:spcPts val="800"/>
                        </a:spcAft>
                      </a:pPr>
                      <a:r>
                        <a:rPr lang="en-ZA" sz="7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a:t>
                      </a:r>
                    </a:p>
                  </a:txBody>
                  <a:tcPr marL="41291" marR="41291" marT="11871" marB="10323">
                    <a:lnL>
                      <a:noFill/>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6D6E71"/>
                    </a:solidFill>
                  </a:tcPr>
                </a:tc>
                <a:tc>
                  <a:txBody>
                    <a:bodyPr/>
                    <a:lstStyle/>
                    <a:p>
                      <a:pPr marL="6350" indent="-6350" algn="l">
                        <a:lnSpc>
                          <a:spcPct val="107000"/>
                        </a:lnSpc>
                        <a:spcAft>
                          <a:spcPts val="800"/>
                        </a:spcAft>
                      </a:pPr>
                      <a:r>
                        <a:rPr lang="en-ZA" sz="7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a:t>
                      </a:r>
                    </a:p>
                  </a:txBody>
                  <a:tcPr marL="41291" marR="41291" marT="11871" marB="10323">
                    <a:lnL>
                      <a:noFill/>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6D6E71"/>
                    </a:solidFill>
                  </a:tcPr>
                </a:tc>
                <a:tc>
                  <a:txBody>
                    <a:bodyPr/>
                    <a:lstStyle/>
                    <a:p>
                      <a:pPr marL="6350" indent="-6350" algn="l">
                        <a:lnSpc>
                          <a:spcPct val="107000"/>
                        </a:lnSpc>
                        <a:spcAft>
                          <a:spcPts val="800"/>
                        </a:spcAft>
                      </a:pPr>
                      <a:r>
                        <a:rPr lang="en-ZA" sz="7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a:t>
                      </a:r>
                    </a:p>
                  </a:txBody>
                  <a:tcPr marL="41291" marR="41291" marT="11871" marB="10323">
                    <a:lnL>
                      <a:noFill/>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6D6E71"/>
                    </a:solidFill>
                  </a:tcPr>
                </a:tc>
                <a:extLst>
                  <a:ext uri="{0D108BD9-81ED-4DB2-BD59-A6C34878D82A}">
                    <a16:rowId xmlns:a16="http://schemas.microsoft.com/office/drawing/2014/main" xmlns="" val="718213039"/>
                  </a:ext>
                </a:extLst>
              </a:tr>
              <a:tr h="820372">
                <a:tc rowSpan="3">
                  <a:txBody>
                    <a:bodyPr/>
                    <a:lstStyle/>
                    <a:p>
                      <a:pPr marL="6350" indent="-6350" algn="l">
                        <a:lnSpc>
                          <a:spcPct val="107000"/>
                        </a:lnSpc>
                        <a:spcAft>
                          <a:spcPts val="975"/>
                        </a:spcAft>
                      </a:pPr>
                      <a:r>
                        <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Statement of Financial Performance</a:t>
                      </a: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l">
                        <a:lnSpc>
                          <a:spcPct val="107000"/>
                        </a:lnSpc>
                        <a:spcAft>
                          <a:spcPts val="975"/>
                        </a:spcAft>
                      </a:pPr>
                      <a:r>
                        <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Revenue</a:t>
                      </a: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marR="49530" indent="-6350" algn="l">
                        <a:lnSpc>
                          <a:spcPct val="98000"/>
                        </a:lnSpc>
                        <a:spcAft>
                          <a:spcPts val="0"/>
                        </a:spcAft>
                      </a:pPr>
                      <a:r>
                        <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Revenue from exchange transactions</a:t>
                      </a: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l">
                        <a:lnSpc>
                          <a:spcPct val="107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Interest received</a:t>
                      </a:r>
                    </a:p>
                  </a:txBody>
                  <a:tcPr marL="41291" marR="41291" marT="11871" marB="10323" anchor="b">
                    <a:lnL>
                      <a:noFill/>
                    </a:lnL>
                    <a:lnR>
                      <a:noFill/>
                    </a:lnR>
                    <a:lnT w="12700" cap="flat" cmpd="sng" algn="ctr">
                      <a:solidFill>
                        <a:srgbClr val="FFFEFD"/>
                      </a:solidFill>
                      <a:prstDash val="solid"/>
                      <a:round/>
                      <a:headEnd type="none" w="med" len="med"/>
                      <a:tailEnd type="none" w="med" len="med"/>
                    </a:lnT>
                    <a:lnB w="12700" cap="flat" cmpd="sng" algn="ctr">
                      <a:solidFill>
                        <a:srgbClr val="FFFEFD"/>
                      </a:solidFill>
                      <a:prstDash val="solid"/>
                      <a:round/>
                      <a:headEnd type="none" w="med" len="med"/>
                      <a:tailEnd type="none" w="med" len="med"/>
                    </a:lnB>
                  </a:tcPr>
                </a:tc>
                <a:tc>
                  <a:txBody>
                    <a:bodyPr/>
                    <a:lstStyle/>
                    <a:p>
                      <a:pPr marL="6350" indent="-6350" algn="ctr">
                        <a:lnSpc>
                          <a:spcPct val="107000"/>
                        </a:lnSpc>
                        <a:spcAft>
                          <a:spcPts val="0"/>
                        </a:spcAft>
                      </a:pPr>
                      <a:r>
                        <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Approved budget</a:t>
                      </a: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11871" marB="10323">
                    <a:lnL>
                      <a:noFill/>
                    </a:lnL>
                    <a:lnR w="12700" cap="flat" cmpd="sng" algn="ctr">
                      <a:solidFill>
                        <a:srgbClr val="181717"/>
                      </a:solidFill>
                      <a:prstDash val="solid"/>
                      <a:round/>
                      <a:headEnd type="none" w="med" len="med"/>
                      <a:tailEnd type="none" w="med" len="med"/>
                    </a:lnR>
                    <a:lnT w="12700" cap="flat" cmpd="sng" algn="ctr">
                      <a:solidFill>
                        <a:srgbClr val="FFFEFD"/>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12065" indent="-6350" algn="l">
                        <a:lnSpc>
                          <a:spcPct val="107000"/>
                        </a:lnSpc>
                        <a:spcAft>
                          <a:spcPts val="0"/>
                        </a:spcAft>
                      </a:pPr>
                      <a:r>
                        <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Adjustments</a:t>
                      </a: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11871" marB="10323">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FFFEFD"/>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14605" indent="-6350" algn="l">
                        <a:lnSpc>
                          <a:spcPct val="107000"/>
                        </a:lnSpc>
                        <a:spcAft>
                          <a:spcPts val="0"/>
                        </a:spcAft>
                      </a:pPr>
                      <a:r>
                        <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Final Budget</a:t>
                      </a: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11871" marB="10323">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FFFEFD"/>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ctr">
                        <a:lnSpc>
                          <a:spcPct val="107000"/>
                        </a:lnSpc>
                        <a:spcAft>
                          <a:spcPts val="0"/>
                        </a:spcAft>
                      </a:pPr>
                      <a:r>
                        <a:rPr lang="en-ZA" sz="1100" b="1">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Actual </a:t>
                      </a:r>
                      <a:endParaRPr lang="en-ZA" sz="110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45720" marR="45720" indent="-6350" algn="ctr">
                        <a:lnSpc>
                          <a:spcPct val="98000"/>
                        </a:lnSpc>
                        <a:spcAft>
                          <a:spcPts val="0"/>
                        </a:spcAft>
                      </a:pPr>
                      <a:r>
                        <a:rPr lang="en-ZA" sz="1100" b="1">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amounts on </a:t>
                      </a:r>
                      <a:endParaRPr lang="en-ZA" sz="110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ctr">
                        <a:lnSpc>
                          <a:spcPct val="107000"/>
                        </a:lnSpc>
                        <a:spcAft>
                          <a:spcPts val="0"/>
                        </a:spcAft>
                      </a:pPr>
                      <a:r>
                        <a:rPr lang="en-ZA" sz="1100" b="1">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comparable basis</a:t>
                      </a:r>
                      <a:endParaRPr lang="en-ZA" sz="110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11871" marB="10323">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1270" indent="-6350" algn="ctr">
                        <a:lnSpc>
                          <a:spcPct val="98000"/>
                        </a:lnSpc>
                        <a:spcAft>
                          <a:spcPts val="0"/>
                        </a:spcAft>
                      </a:pPr>
                      <a:r>
                        <a:rPr lang="en-ZA" sz="1100" b="1">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Difference between final</a:t>
                      </a:r>
                      <a:endParaRPr lang="en-ZA" sz="110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ctr">
                        <a:lnSpc>
                          <a:spcPct val="107000"/>
                        </a:lnSpc>
                        <a:spcAft>
                          <a:spcPts val="0"/>
                        </a:spcAft>
                      </a:pPr>
                      <a:r>
                        <a:rPr lang="en-ZA" sz="1100" b="1">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budget and actual</a:t>
                      </a:r>
                      <a:endParaRPr lang="en-ZA" sz="110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11871" marB="10323">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ctr">
                        <a:lnSpc>
                          <a:spcPct val="107000"/>
                        </a:lnSpc>
                        <a:spcAft>
                          <a:spcPts val="0"/>
                        </a:spcAft>
                      </a:pPr>
                      <a:r>
                        <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Reference</a:t>
                      </a: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11871" marB="10323">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extLst>
                  <a:ext uri="{0D108BD9-81ED-4DB2-BD59-A6C34878D82A}">
                    <a16:rowId xmlns:a16="http://schemas.microsoft.com/office/drawing/2014/main" xmlns="" val="407292665"/>
                  </a:ext>
                </a:extLst>
              </a:tr>
              <a:tr h="180325">
                <a:tc vMerge="1">
                  <a:txBody>
                    <a:bodyPr/>
                    <a:lstStyle/>
                    <a:p>
                      <a:endParaRPr lang="en-ZA"/>
                    </a:p>
                  </a:txBody>
                  <a:tcPr/>
                </a:tc>
                <a:tc>
                  <a:txBody>
                    <a:bodyPr/>
                    <a:lstStyle/>
                    <a:p>
                      <a:pPr marL="6350" indent="-6350" algn="ctr">
                        <a:lnSpc>
                          <a:spcPct val="107000"/>
                        </a:lnSpc>
                        <a:spcAft>
                          <a:spcPts val="0"/>
                        </a:spcAft>
                      </a:pPr>
                      <a:r>
                        <a:rPr lang="en-ZA" sz="110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R’000</a:t>
                      </a:r>
                    </a:p>
                  </a:txBody>
                  <a:tcPr marL="41291" marR="41291" marT="11871" marB="10323">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ctr">
                        <a:lnSpc>
                          <a:spcPct val="107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R’000</a:t>
                      </a:r>
                    </a:p>
                  </a:txBody>
                  <a:tcPr marL="41291" marR="41291" marT="11871" marB="10323">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ctr">
                        <a:lnSpc>
                          <a:spcPct val="107000"/>
                        </a:lnSpc>
                        <a:spcAft>
                          <a:spcPts val="0"/>
                        </a:spcAft>
                      </a:pPr>
                      <a:r>
                        <a:rPr lang="en-ZA" sz="110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R’000</a:t>
                      </a:r>
                    </a:p>
                  </a:txBody>
                  <a:tcPr marL="41291" marR="41291" marT="11871" marB="10323">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ctr">
                        <a:lnSpc>
                          <a:spcPct val="107000"/>
                        </a:lnSpc>
                        <a:spcAft>
                          <a:spcPts val="0"/>
                        </a:spcAft>
                      </a:pPr>
                      <a:r>
                        <a:rPr lang="en-ZA" sz="110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R’000</a:t>
                      </a:r>
                    </a:p>
                  </a:txBody>
                  <a:tcPr marL="41291" marR="41291" marT="11871" marB="10323">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ctr">
                        <a:lnSpc>
                          <a:spcPct val="107000"/>
                        </a:lnSpc>
                        <a:spcAft>
                          <a:spcPts val="0"/>
                        </a:spcAft>
                      </a:pPr>
                      <a:r>
                        <a:rPr lang="en-ZA" sz="110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R’000</a:t>
                      </a:r>
                    </a:p>
                  </a:txBody>
                  <a:tcPr marL="41291" marR="41291" marT="11871" marB="10323">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l">
                        <a:lnSpc>
                          <a:spcPct val="107000"/>
                        </a:lnSpc>
                        <a:spcAft>
                          <a:spcPts val="800"/>
                        </a:spcAft>
                      </a:pPr>
                      <a:r>
                        <a:rPr lang="en-ZA" sz="110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a:t>
                      </a:r>
                    </a:p>
                  </a:txBody>
                  <a:tcPr marL="41291" marR="41291" marT="11871" marB="10323">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extLst>
                  <a:ext uri="{0D108BD9-81ED-4DB2-BD59-A6C34878D82A}">
                    <a16:rowId xmlns:a16="http://schemas.microsoft.com/office/drawing/2014/main" xmlns="" val="1081486677"/>
                  </a:ext>
                </a:extLst>
              </a:tr>
              <a:tr h="284043">
                <a:tc vMerge="1">
                  <a:txBody>
                    <a:bodyPr/>
                    <a:lstStyle/>
                    <a:p>
                      <a:endParaRPr lang="en-ZA"/>
                    </a:p>
                  </a:txBody>
                  <a:tcPr/>
                </a:tc>
                <a:tc>
                  <a:txBody>
                    <a:bodyPr/>
                    <a:lstStyle/>
                    <a:p>
                      <a:pPr marL="6350" indent="-6350" algn="r">
                        <a:lnSpc>
                          <a:spcPct val="107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a:t>
                      </a:r>
                    </a:p>
                  </a:txBody>
                  <a:tcPr marL="41291" marR="41291" marT="11871" marB="10323" anchor="b">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r>
                        <a:rPr lang="en-ZA" sz="1100" dirty="0">
                          <a:effectLst/>
                          <a:latin typeface="Calibri" panose="020F0502020204030204" pitchFamily="34" charset="0"/>
                          <a:ea typeface="Times New Roman" panose="02020603050405020304" pitchFamily="18" charset="0"/>
                          <a:cs typeface="Times New Roman" panose="02020603050405020304" pitchFamily="18" charset="0"/>
                        </a:rPr>
                        <a:t>82 398</a:t>
                      </a: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11871" marB="10323" anchor="b">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r>
                        <a:rPr lang="en-ZA" sz="1100">
                          <a:effectLst/>
                          <a:latin typeface="Calibri" panose="020F0502020204030204" pitchFamily="34" charset="0"/>
                          <a:ea typeface="Times New Roman" panose="02020603050405020304" pitchFamily="18" charset="0"/>
                          <a:cs typeface="Times New Roman" panose="02020603050405020304" pitchFamily="18" charset="0"/>
                        </a:rPr>
                        <a:t>82 398</a:t>
                      </a: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11871" marB="10323" anchor="b">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r>
                        <a:rPr lang="en-ZA" sz="1100" dirty="0">
                          <a:effectLst/>
                          <a:latin typeface="Calibri" panose="020F0502020204030204" pitchFamily="34" charset="0"/>
                          <a:ea typeface="Times New Roman" panose="02020603050405020304" pitchFamily="18" charset="0"/>
                          <a:cs typeface="Times New Roman" panose="02020603050405020304" pitchFamily="18" charset="0"/>
                        </a:rPr>
                        <a:t>82 398</a:t>
                      </a: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11871" marB="10323" anchor="b">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r>
                        <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a:t>
                      </a: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11871" marB="10323" anchor="b">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l">
                        <a:lnSpc>
                          <a:spcPct val="107000"/>
                        </a:lnSpc>
                        <a:spcAft>
                          <a:spcPts val="800"/>
                        </a:spcAft>
                      </a:pPr>
                      <a:r>
                        <a:rPr lang="en-ZA" sz="900" dirty="0">
                          <a:solidFill>
                            <a:srgbClr val="181717"/>
                          </a:solidFill>
                          <a:effectLst/>
                          <a:latin typeface="Arial" panose="020B0604020202020204" pitchFamily="34" charset="0"/>
                          <a:ea typeface="Calibri" panose="020F0502020204030204" pitchFamily="34" charset="0"/>
                          <a:cs typeface="Arial" panose="020B0604020202020204" pitchFamily="34" charset="0"/>
                        </a:rPr>
                        <a:t> Interest earned from short-term</a:t>
                      </a:r>
                      <a:r>
                        <a:rPr lang="en-ZA" sz="900" baseline="0" dirty="0">
                          <a:solidFill>
                            <a:srgbClr val="181717"/>
                          </a:solidFill>
                          <a:effectLst/>
                          <a:latin typeface="Arial" panose="020B0604020202020204" pitchFamily="34" charset="0"/>
                          <a:ea typeface="Calibri" panose="020F0502020204030204" pitchFamily="34" charset="0"/>
                          <a:cs typeface="Arial" panose="020B0604020202020204" pitchFamily="34" charset="0"/>
                        </a:rPr>
                        <a:t> investment – Call account.</a:t>
                      </a:r>
                      <a:endParaRPr lang="en-ZA" sz="900" dirty="0">
                        <a:solidFill>
                          <a:srgbClr val="181717"/>
                        </a:solidFill>
                        <a:effectLst/>
                        <a:latin typeface="Arial" panose="020B0604020202020204" pitchFamily="34" charset="0"/>
                        <a:ea typeface="Calibri" panose="020F0502020204030204" pitchFamily="34" charset="0"/>
                        <a:cs typeface="Arial" panose="020B0604020202020204" pitchFamily="34" charset="0"/>
                      </a:endParaRPr>
                    </a:p>
                  </a:txBody>
                  <a:tcPr marL="41291" marR="41291" marT="11871" marB="10323">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extLst>
                  <a:ext uri="{0D108BD9-81ED-4DB2-BD59-A6C34878D82A}">
                    <a16:rowId xmlns:a16="http://schemas.microsoft.com/office/drawing/2014/main" xmlns="" val="3706113731"/>
                  </a:ext>
                </a:extLst>
              </a:tr>
              <a:tr h="1219959">
                <a:tc>
                  <a:txBody>
                    <a:bodyPr/>
                    <a:lstStyle/>
                    <a:p>
                      <a:pPr marL="6350" indent="-6350" algn="l">
                        <a:lnSpc>
                          <a:spcPct val="98000"/>
                        </a:lnSpc>
                        <a:spcAft>
                          <a:spcPts val="1080"/>
                        </a:spcAft>
                      </a:pPr>
                      <a:r>
                        <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Revenue from non-exchange transactions</a:t>
                      </a: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l">
                        <a:lnSpc>
                          <a:spcPct val="107000"/>
                        </a:lnSpc>
                        <a:spcAft>
                          <a:spcPts val="0"/>
                        </a:spcAft>
                      </a:pPr>
                      <a:endPar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l">
                        <a:lnSpc>
                          <a:spcPct val="107000"/>
                        </a:lnSpc>
                        <a:spcAft>
                          <a:spcPts val="0"/>
                        </a:spcAft>
                      </a:pPr>
                      <a:r>
                        <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Transfer revenue</a:t>
                      </a: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l">
                        <a:lnSpc>
                          <a:spcPct val="107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Government grants &amp; subsidies</a:t>
                      </a:r>
                    </a:p>
                  </a:txBody>
                  <a:tcPr marL="41291" marR="41291" marT="11871" marB="10323">
                    <a:lnL>
                      <a:noFill/>
                    </a:lnL>
                    <a:lnR>
                      <a:noFill/>
                    </a:lnR>
                    <a:lnT w="12700" cap="flat" cmpd="sng" algn="ctr">
                      <a:solidFill>
                        <a:srgbClr val="FFFEFD"/>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algn="r">
                        <a:lnSpc>
                          <a:spcPct val="107000"/>
                        </a:lnSpc>
                        <a:spcBef>
                          <a:spcPts val="140"/>
                        </a:spcBef>
                        <a:spcAft>
                          <a:spcPts val="0"/>
                        </a:spcAft>
                        <a:tabLst>
                          <a:tab pos="778510" algn="r"/>
                          <a:tab pos="795020" algn="l"/>
                        </a:tabLst>
                      </a:pPr>
                      <a:r>
                        <a:rPr lang="en-Z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algn="r">
                        <a:lnSpc>
                          <a:spcPct val="107000"/>
                        </a:lnSpc>
                        <a:spcBef>
                          <a:spcPts val="140"/>
                        </a:spcBef>
                        <a:spcAft>
                          <a:spcPts val="0"/>
                        </a:spcAft>
                        <a:tabLst>
                          <a:tab pos="778510" algn="r"/>
                          <a:tab pos="795020" algn="l"/>
                        </a:tabLst>
                      </a:pPr>
                      <a:endParaRPr lang="en-Z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r">
                        <a:lnSpc>
                          <a:spcPct val="107000"/>
                        </a:lnSpc>
                        <a:spcBef>
                          <a:spcPts val="140"/>
                        </a:spcBef>
                        <a:spcAft>
                          <a:spcPts val="0"/>
                        </a:spcAft>
                        <a:tabLst>
                          <a:tab pos="778510" algn="r"/>
                          <a:tab pos="795020" algn="l"/>
                        </a:tabLst>
                      </a:pPr>
                      <a:endParaRPr lang="en-Z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r">
                        <a:lnSpc>
                          <a:spcPct val="107000"/>
                        </a:lnSpc>
                        <a:spcBef>
                          <a:spcPts val="140"/>
                        </a:spcBef>
                        <a:spcAft>
                          <a:spcPts val="0"/>
                        </a:spcAft>
                        <a:tabLst>
                          <a:tab pos="778510" algn="r"/>
                          <a:tab pos="795020" algn="l"/>
                        </a:tabLst>
                      </a:pPr>
                      <a:endParaRPr lang="en-Z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r">
                        <a:lnSpc>
                          <a:spcPct val="107000"/>
                        </a:lnSpc>
                        <a:spcBef>
                          <a:spcPts val="140"/>
                        </a:spcBef>
                        <a:spcAft>
                          <a:spcPts val="0"/>
                        </a:spcAft>
                        <a:tabLst>
                          <a:tab pos="778510" algn="r"/>
                          <a:tab pos="795020" algn="l"/>
                        </a:tabLst>
                      </a:pPr>
                      <a:endParaRPr lang="en-Z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r">
                        <a:lnSpc>
                          <a:spcPct val="107000"/>
                        </a:lnSpc>
                        <a:spcBef>
                          <a:spcPts val="140"/>
                        </a:spcBef>
                        <a:spcAft>
                          <a:spcPts val="0"/>
                        </a:spcAft>
                        <a:tabLst>
                          <a:tab pos="778510" algn="r"/>
                          <a:tab pos="795020" algn="l"/>
                        </a:tabLst>
                      </a:pPr>
                      <a:r>
                        <a:rPr lang="en-Z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95 661	</a:t>
                      </a:r>
                    </a:p>
                  </a:txBody>
                  <a:tcPr marL="0" marR="0" marT="0" marB="0">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algn="r">
                        <a:lnSpc>
                          <a:spcPct val="107000"/>
                        </a:lnSpc>
                        <a:spcBef>
                          <a:spcPts val="140"/>
                        </a:spcBef>
                        <a:spcAft>
                          <a:spcPts val="0"/>
                        </a:spcAft>
                        <a:tabLst>
                          <a:tab pos="778510" algn="r"/>
                          <a:tab pos="795020" algn="l"/>
                        </a:tabLst>
                      </a:pPr>
                      <a:r>
                        <a:rPr lang="en-Z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algn="r">
                        <a:lnSpc>
                          <a:spcPct val="107000"/>
                        </a:lnSpc>
                        <a:spcBef>
                          <a:spcPts val="140"/>
                        </a:spcBef>
                        <a:spcAft>
                          <a:spcPts val="0"/>
                        </a:spcAft>
                        <a:tabLst>
                          <a:tab pos="778510" algn="r"/>
                          <a:tab pos="795020" algn="l"/>
                        </a:tabLst>
                      </a:pPr>
                      <a:endParaRPr lang="en-Z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r">
                        <a:lnSpc>
                          <a:spcPct val="107000"/>
                        </a:lnSpc>
                        <a:spcBef>
                          <a:spcPts val="140"/>
                        </a:spcBef>
                        <a:spcAft>
                          <a:spcPts val="0"/>
                        </a:spcAft>
                        <a:tabLst>
                          <a:tab pos="778510" algn="r"/>
                          <a:tab pos="795020" algn="l"/>
                        </a:tabLst>
                      </a:pPr>
                      <a:endParaRPr lang="en-Z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r">
                        <a:lnSpc>
                          <a:spcPct val="107000"/>
                        </a:lnSpc>
                        <a:spcBef>
                          <a:spcPts val="140"/>
                        </a:spcBef>
                        <a:spcAft>
                          <a:spcPts val="0"/>
                        </a:spcAft>
                        <a:tabLst>
                          <a:tab pos="778510" algn="r"/>
                          <a:tab pos="795020" algn="l"/>
                        </a:tabLst>
                      </a:pPr>
                      <a:endParaRPr lang="en-Z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r">
                        <a:lnSpc>
                          <a:spcPct val="107000"/>
                        </a:lnSpc>
                        <a:spcBef>
                          <a:spcPts val="140"/>
                        </a:spcBef>
                        <a:spcAft>
                          <a:spcPts val="0"/>
                        </a:spcAft>
                        <a:tabLst>
                          <a:tab pos="778510" algn="r"/>
                          <a:tab pos="795020" algn="l"/>
                        </a:tabLst>
                      </a:pPr>
                      <a:endParaRPr lang="en-Z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r">
                        <a:lnSpc>
                          <a:spcPct val="107000"/>
                        </a:lnSpc>
                        <a:spcBef>
                          <a:spcPts val="140"/>
                        </a:spcBef>
                        <a:spcAft>
                          <a:spcPts val="0"/>
                        </a:spcAft>
                        <a:tabLst>
                          <a:tab pos="778510" algn="r"/>
                          <a:tab pos="795020" algn="l"/>
                        </a:tabLst>
                      </a:pPr>
                      <a:r>
                        <a:rPr lang="en-Z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205 752	</a:t>
                      </a:r>
                    </a:p>
                  </a:txBody>
                  <a:tcPr marL="0" marR="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algn="r">
                        <a:lnSpc>
                          <a:spcPct val="107000"/>
                        </a:lnSpc>
                        <a:spcAft>
                          <a:spcPts val="0"/>
                        </a:spcAft>
                        <a:tabLst>
                          <a:tab pos="778510" algn="r"/>
                          <a:tab pos="795020" algn="l"/>
                        </a:tabLst>
                      </a:pPr>
                      <a:r>
                        <a:rPr lang="en-ZA"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algn="r">
                        <a:lnSpc>
                          <a:spcPct val="107000"/>
                        </a:lnSpc>
                        <a:spcAft>
                          <a:spcPts val="0"/>
                        </a:spcAft>
                        <a:tabLst>
                          <a:tab pos="778510" algn="r"/>
                          <a:tab pos="795020" algn="l"/>
                        </a:tabLst>
                      </a:pPr>
                      <a:endParaRPr lang="en-ZA"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r">
                        <a:lnSpc>
                          <a:spcPct val="107000"/>
                        </a:lnSpc>
                        <a:spcAft>
                          <a:spcPts val="0"/>
                        </a:spcAft>
                        <a:tabLst>
                          <a:tab pos="778510" algn="r"/>
                          <a:tab pos="795020" algn="l"/>
                        </a:tabLst>
                      </a:pPr>
                      <a:endParaRPr lang="en-ZA"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r">
                        <a:lnSpc>
                          <a:spcPct val="107000"/>
                        </a:lnSpc>
                        <a:spcAft>
                          <a:spcPts val="0"/>
                        </a:spcAft>
                        <a:tabLst>
                          <a:tab pos="778510" algn="r"/>
                          <a:tab pos="795020" algn="l"/>
                        </a:tabLst>
                      </a:pPr>
                      <a:endParaRPr lang="en-ZA"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r">
                        <a:lnSpc>
                          <a:spcPct val="107000"/>
                        </a:lnSpc>
                        <a:spcAft>
                          <a:spcPts val="0"/>
                        </a:spcAft>
                        <a:tabLst>
                          <a:tab pos="778510" algn="r"/>
                          <a:tab pos="795020" algn="l"/>
                        </a:tabLst>
                      </a:pPr>
                      <a:endParaRPr lang="en-ZA"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r">
                        <a:lnSpc>
                          <a:spcPct val="107000"/>
                        </a:lnSpc>
                        <a:spcAft>
                          <a:spcPts val="0"/>
                        </a:spcAft>
                        <a:tabLst>
                          <a:tab pos="778510" algn="r"/>
                          <a:tab pos="795020" algn="l"/>
                        </a:tabLst>
                      </a:pPr>
                      <a:r>
                        <a:rPr lang="en-ZA"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301 413	</a:t>
                      </a:r>
                    </a:p>
                  </a:txBody>
                  <a:tcPr marL="0" marR="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algn="r">
                        <a:lnSpc>
                          <a:spcPct val="107000"/>
                        </a:lnSpc>
                        <a:spcBef>
                          <a:spcPts val="140"/>
                        </a:spcBef>
                        <a:spcAft>
                          <a:spcPts val="0"/>
                        </a:spcAft>
                        <a:tabLst>
                          <a:tab pos="778510" algn="r"/>
                          <a:tab pos="795020" algn="l"/>
                        </a:tabLst>
                      </a:pPr>
                      <a:r>
                        <a:rPr lang="en-Z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algn="r">
                        <a:lnSpc>
                          <a:spcPct val="107000"/>
                        </a:lnSpc>
                        <a:spcBef>
                          <a:spcPts val="140"/>
                        </a:spcBef>
                        <a:spcAft>
                          <a:spcPts val="0"/>
                        </a:spcAft>
                        <a:tabLst>
                          <a:tab pos="778510" algn="r"/>
                          <a:tab pos="795020" algn="l"/>
                        </a:tabLst>
                      </a:pPr>
                      <a:endParaRPr lang="en-Z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r">
                        <a:lnSpc>
                          <a:spcPct val="107000"/>
                        </a:lnSpc>
                        <a:spcBef>
                          <a:spcPts val="140"/>
                        </a:spcBef>
                        <a:spcAft>
                          <a:spcPts val="0"/>
                        </a:spcAft>
                        <a:tabLst>
                          <a:tab pos="778510" algn="r"/>
                          <a:tab pos="795020" algn="l"/>
                        </a:tabLst>
                      </a:pPr>
                      <a:endParaRPr lang="en-Z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r">
                        <a:lnSpc>
                          <a:spcPct val="107000"/>
                        </a:lnSpc>
                        <a:spcBef>
                          <a:spcPts val="140"/>
                        </a:spcBef>
                        <a:spcAft>
                          <a:spcPts val="0"/>
                        </a:spcAft>
                        <a:tabLst>
                          <a:tab pos="778510" algn="r"/>
                          <a:tab pos="795020" algn="l"/>
                        </a:tabLst>
                      </a:pPr>
                      <a:endParaRPr lang="en-Z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r">
                        <a:lnSpc>
                          <a:spcPct val="107000"/>
                        </a:lnSpc>
                        <a:spcBef>
                          <a:spcPts val="140"/>
                        </a:spcBef>
                        <a:spcAft>
                          <a:spcPts val="0"/>
                        </a:spcAft>
                        <a:tabLst>
                          <a:tab pos="778510" algn="r"/>
                          <a:tab pos="795020" algn="l"/>
                        </a:tabLst>
                      </a:pPr>
                      <a:endParaRPr lang="en-Z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r">
                        <a:lnSpc>
                          <a:spcPct val="107000"/>
                        </a:lnSpc>
                        <a:spcBef>
                          <a:spcPts val="140"/>
                        </a:spcBef>
                        <a:spcAft>
                          <a:spcPts val="0"/>
                        </a:spcAft>
                        <a:tabLst>
                          <a:tab pos="778510" algn="r"/>
                          <a:tab pos="795020" algn="l"/>
                        </a:tabLst>
                      </a:pPr>
                      <a:r>
                        <a:rPr lang="en-Z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301 413	</a:t>
                      </a:r>
                    </a:p>
                  </a:txBody>
                  <a:tcPr marL="0" marR="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algn="r">
                        <a:lnSpc>
                          <a:spcPct val="107000"/>
                        </a:lnSpc>
                        <a:spcAft>
                          <a:spcPts val="0"/>
                        </a:spcAft>
                        <a:tabLst>
                          <a:tab pos="757555" algn="r"/>
                          <a:tab pos="795020" algn="l"/>
                        </a:tabLst>
                      </a:pPr>
                      <a:r>
                        <a:rPr lang="en-ZA"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algn="r">
                        <a:lnSpc>
                          <a:spcPct val="107000"/>
                        </a:lnSpc>
                        <a:spcAft>
                          <a:spcPts val="0"/>
                        </a:spcAft>
                        <a:tabLst>
                          <a:tab pos="757555" algn="r"/>
                          <a:tab pos="795020" algn="l"/>
                        </a:tabLst>
                      </a:pPr>
                      <a:endParaRPr lang="en-ZA"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r">
                        <a:lnSpc>
                          <a:spcPct val="107000"/>
                        </a:lnSpc>
                        <a:spcAft>
                          <a:spcPts val="0"/>
                        </a:spcAft>
                        <a:tabLst>
                          <a:tab pos="757555" algn="r"/>
                          <a:tab pos="795020" algn="l"/>
                        </a:tabLst>
                      </a:pPr>
                      <a:endParaRPr lang="en-ZA"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r">
                        <a:lnSpc>
                          <a:spcPct val="107000"/>
                        </a:lnSpc>
                        <a:spcAft>
                          <a:spcPts val="0"/>
                        </a:spcAft>
                        <a:tabLst>
                          <a:tab pos="757555" algn="r"/>
                          <a:tab pos="795020" algn="l"/>
                        </a:tabLst>
                      </a:pPr>
                      <a:endParaRPr lang="en-ZA"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r">
                        <a:lnSpc>
                          <a:spcPct val="107000"/>
                        </a:lnSpc>
                        <a:spcAft>
                          <a:spcPts val="0"/>
                        </a:spcAft>
                        <a:tabLst>
                          <a:tab pos="757555" algn="r"/>
                          <a:tab pos="795020" algn="l"/>
                        </a:tabLst>
                      </a:pPr>
                      <a:endParaRPr lang="en-ZA"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r">
                        <a:lnSpc>
                          <a:spcPct val="107000"/>
                        </a:lnSpc>
                        <a:spcAft>
                          <a:spcPts val="0"/>
                        </a:spcAft>
                        <a:tabLst>
                          <a:tab pos="757555" algn="r"/>
                          <a:tab pos="795020" algn="l"/>
                        </a:tabLst>
                      </a:pPr>
                      <a:r>
                        <a:rPr lang="en-ZA"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algn="ctr">
                        <a:lnSpc>
                          <a:spcPct val="107000"/>
                        </a:lnSpc>
                        <a:spcBef>
                          <a:spcPts val="140"/>
                        </a:spcBef>
                        <a:spcAft>
                          <a:spcPts val="0"/>
                        </a:spcAft>
                      </a:pPr>
                      <a:r>
                        <a:rPr lang="en-Z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Initial approved</a:t>
                      </a:r>
                      <a:r>
                        <a:rPr lang="en-ZA" sz="9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budget for USAF was R96million.A budget reduction of R19million was done as an adjustment during the year. Adjustment was done on the BDM project allocation. There was also an addition of approved retention of funds amounting to R224 692million from 2017/18 financial year.</a:t>
                      </a:r>
                      <a:r>
                        <a:rPr lang="en-Z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r>
                      <a:br>
                        <a:rPr lang="en-Z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L="0" marR="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extLst>
                  <a:ext uri="{0D108BD9-81ED-4DB2-BD59-A6C34878D82A}">
                    <a16:rowId xmlns:a16="http://schemas.microsoft.com/office/drawing/2014/main" xmlns="" val="4257847916"/>
                  </a:ext>
                </a:extLst>
              </a:tr>
              <a:tr h="658775">
                <a:tc>
                  <a:txBody>
                    <a:bodyPr/>
                    <a:lstStyle/>
                    <a:p>
                      <a:pPr marL="6350" indent="-6350" algn="l">
                        <a:lnSpc>
                          <a:spcPct val="107000"/>
                        </a:lnSpc>
                        <a:spcAft>
                          <a:spcPts val="0"/>
                        </a:spcAft>
                      </a:pPr>
                      <a:r>
                        <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Total revenue </a:t>
                      </a: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11871" marB="10323">
                    <a:lnL>
                      <a:noFill/>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algn="r">
                        <a:lnSpc>
                          <a:spcPct val="107000"/>
                        </a:lnSpc>
                        <a:spcAft>
                          <a:spcPts val="0"/>
                        </a:spcAft>
                        <a:tabLst>
                          <a:tab pos="778510" algn="r"/>
                          <a:tab pos="795020" algn="l"/>
                        </a:tabLst>
                      </a:pPr>
                      <a:r>
                        <a:rPr lang="en-ZA"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95 661	</a:t>
                      </a:r>
                    </a:p>
                  </a:txBody>
                  <a:tcPr marL="0" marR="0" marT="0" marB="0">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algn="r">
                        <a:lnSpc>
                          <a:spcPct val="107000"/>
                        </a:lnSpc>
                        <a:spcAft>
                          <a:spcPts val="0"/>
                        </a:spcAft>
                        <a:tabLst>
                          <a:tab pos="778510" algn="r"/>
                          <a:tab pos="795020" algn="l"/>
                        </a:tabLst>
                      </a:pPr>
                      <a:r>
                        <a:rPr lang="en-ZA"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288 150	</a:t>
                      </a:r>
                    </a:p>
                  </a:txBody>
                  <a:tcPr marL="0" marR="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algn="r">
                        <a:lnSpc>
                          <a:spcPct val="107000"/>
                        </a:lnSpc>
                        <a:spcAft>
                          <a:spcPts val="0"/>
                        </a:spcAft>
                        <a:tabLst>
                          <a:tab pos="778510" algn="r"/>
                          <a:tab pos="795020" algn="l"/>
                        </a:tabLst>
                      </a:pPr>
                      <a:r>
                        <a:rPr lang="en-ZA"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383 811	</a:t>
                      </a:r>
                    </a:p>
                  </a:txBody>
                  <a:tcPr marL="0" marR="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algn="r">
                        <a:lnSpc>
                          <a:spcPct val="107000"/>
                        </a:lnSpc>
                        <a:spcAft>
                          <a:spcPts val="0"/>
                        </a:spcAft>
                        <a:tabLst>
                          <a:tab pos="778510" algn="r"/>
                          <a:tab pos="795020" algn="l"/>
                        </a:tabLst>
                      </a:pPr>
                      <a:r>
                        <a:rPr lang="en-ZA"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383 811	</a:t>
                      </a:r>
                    </a:p>
                  </a:txBody>
                  <a:tcPr marL="0" marR="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algn="r">
                        <a:lnSpc>
                          <a:spcPct val="107000"/>
                        </a:lnSpc>
                        <a:spcAft>
                          <a:spcPts val="0"/>
                        </a:spcAft>
                        <a:tabLst>
                          <a:tab pos="757555" algn="r"/>
                          <a:tab pos="795020" algn="l"/>
                        </a:tabLst>
                      </a:pPr>
                      <a:r>
                        <a:rPr lang="en-ZA"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a:t>
                      </a:r>
                    </a:p>
                  </a:txBody>
                  <a:tcPr marL="0" marR="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a:lnSpc>
                          <a:spcPct val="107000"/>
                        </a:lnSpc>
                        <a:spcAft>
                          <a:spcPts val="0"/>
                        </a:spcAft>
                        <a:tabLst>
                          <a:tab pos="778510" algn="r"/>
                          <a:tab pos="795020" algn="l"/>
                        </a:tabLst>
                      </a:pPr>
                      <a:endParaRPr lang="en-ZA"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extLst>
                  <a:ext uri="{0D108BD9-81ED-4DB2-BD59-A6C34878D82A}">
                    <a16:rowId xmlns:a16="http://schemas.microsoft.com/office/drawing/2014/main" xmlns="" val="1380498047"/>
                  </a:ext>
                </a:extLst>
              </a:tr>
              <a:tr h="3020153">
                <a:tc>
                  <a:txBody>
                    <a:bodyPr/>
                    <a:lstStyle/>
                    <a:p>
                      <a:pPr marL="6350" indent="-6350" algn="l">
                        <a:lnSpc>
                          <a:spcPct val="107000"/>
                        </a:lnSpc>
                        <a:spcAft>
                          <a:spcPts val="515"/>
                        </a:spcAft>
                      </a:pPr>
                      <a:r>
                        <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Expenditure</a:t>
                      </a:r>
                    </a:p>
                    <a:p>
                      <a:pPr marL="6350" indent="-6350" algn="l">
                        <a:lnSpc>
                          <a:spcPct val="107000"/>
                        </a:lnSpc>
                        <a:spcAft>
                          <a:spcPts val="515"/>
                        </a:spcAft>
                      </a:pPr>
                      <a:r>
                        <a:rPr lang="en-ZA" sz="1100" b="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Finance costs</a:t>
                      </a:r>
                    </a:p>
                    <a:p>
                      <a:pPr marL="6350" indent="-6350" algn="l">
                        <a:lnSpc>
                          <a:spcPct val="107000"/>
                        </a:lnSpc>
                        <a:spcAft>
                          <a:spcPts val="515"/>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l">
                        <a:lnSpc>
                          <a:spcPct val="107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ICT</a:t>
                      </a:r>
                      <a:r>
                        <a:rPr lang="en-ZA" sz="1100" baseline="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Rapid Deployment and connectivity projects</a:t>
                      </a:r>
                    </a:p>
                    <a:p>
                      <a:pPr marL="6350" indent="-6350" algn="l">
                        <a:lnSpc>
                          <a:spcPct val="107000"/>
                        </a:lnSpc>
                        <a:spcAft>
                          <a:spcPts val="0"/>
                        </a:spcAft>
                      </a:pPr>
                      <a:endParaRPr lang="en-ZA" sz="1100" baseline="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l">
                        <a:lnSpc>
                          <a:spcPct val="107000"/>
                        </a:lnSpc>
                        <a:spcAft>
                          <a:spcPts val="0"/>
                        </a:spcAft>
                      </a:pPr>
                      <a:endParaRPr lang="en-ZA" sz="1100" baseline="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l">
                        <a:lnSpc>
                          <a:spcPct val="107000"/>
                        </a:lnSpc>
                        <a:spcAft>
                          <a:spcPts val="0"/>
                        </a:spcAft>
                      </a:pPr>
                      <a:endParaRPr lang="en-ZA" sz="1100" baseline="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l">
                        <a:lnSpc>
                          <a:spcPct val="107000"/>
                        </a:lnSpc>
                        <a:spcAft>
                          <a:spcPts val="0"/>
                        </a:spcAft>
                      </a:pPr>
                      <a:r>
                        <a:rPr lang="en-ZA" sz="1100" baseline="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Digital Terrestrial Television Project</a:t>
                      </a:r>
                    </a:p>
                    <a:p>
                      <a:pPr marL="6350" indent="-6350" algn="l">
                        <a:lnSpc>
                          <a:spcPct val="107000"/>
                        </a:lnSpc>
                        <a:spcAft>
                          <a:spcPts val="0"/>
                        </a:spcAft>
                      </a:pPr>
                      <a:endParaRPr lang="en-ZA" sz="1100" baseline="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l">
                        <a:lnSpc>
                          <a:spcPct val="107000"/>
                        </a:lnSpc>
                        <a:spcAft>
                          <a:spcPts val="0"/>
                        </a:spcAft>
                      </a:pPr>
                      <a:endParaRPr lang="en-ZA" sz="1100" baseline="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l">
                        <a:lnSpc>
                          <a:spcPct val="107000"/>
                        </a:lnSpc>
                        <a:spcAft>
                          <a:spcPts val="0"/>
                        </a:spcAft>
                      </a:pPr>
                      <a:endParaRPr lang="en-ZA" sz="1100" baseline="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l">
                        <a:lnSpc>
                          <a:spcPct val="107000"/>
                        </a:lnSpc>
                        <a:spcAft>
                          <a:spcPts val="0"/>
                        </a:spcAft>
                      </a:pPr>
                      <a:endParaRPr lang="en-ZA" sz="1100" baseline="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l">
                        <a:lnSpc>
                          <a:spcPct val="107000"/>
                        </a:lnSpc>
                        <a:spcAft>
                          <a:spcPts val="0"/>
                        </a:spcAft>
                      </a:pPr>
                      <a:endParaRPr lang="en-ZA" sz="1100" baseline="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l">
                        <a:lnSpc>
                          <a:spcPct val="107000"/>
                        </a:lnSpc>
                        <a:spcAft>
                          <a:spcPts val="0"/>
                        </a:spcAft>
                      </a:pPr>
                      <a:r>
                        <a:rPr lang="en-ZA" sz="1100" baseline="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Broadband Project</a:t>
                      </a: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a:t>
                      </a:r>
                    </a:p>
                  </a:txBody>
                  <a:tcPr marL="41291" marR="41291" marT="11871" marB="10323">
                    <a:lnL>
                      <a:noFill/>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marL="635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107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(21,017)</a:t>
                      </a:r>
                    </a:p>
                    <a:p>
                      <a:pPr marL="635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107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(37,880)</a:t>
                      </a:r>
                    </a:p>
                    <a:p>
                      <a:pPr marL="635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107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(35,259)</a:t>
                      </a:r>
                    </a:p>
                    <a:p>
                      <a:pPr marL="635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11871" marB="10323">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107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(4.008)</a:t>
                      </a:r>
                    </a:p>
                    <a:p>
                      <a:pPr marL="635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107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a:t>
                      </a:r>
                    </a:p>
                    <a:p>
                      <a:pPr marL="635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marR="0" indent="-6350" algn="r" defTabSz="914400" rtl="0" eaLnBrk="1" fontAlgn="auto" latinLnBrk="0" hangingPunct="1">
                        <a:lnSpc>
                          <a:spcPct val="107000"/>
                        </a:lnSpc>
                        <a:spcBef>
                          <a:spcPts val="0"/>
                        </a:spcBef>
                        <a:spcAft>
                          <a:spcPts val="0"/>
                        </a:spcAft>
                        <a:buClrTx/>
                        <a:buSzTx/>
                        <a:buFontTx/>
                        <a:buNone/>
                        <a:tabLst/>
                        <a:defRPr/>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(1,134,186) </a:t>
                      </a:r>
                    </a:p>
                    <a:p>
                      <a:pPr marL="6350" marR="0" indent="-6350" algn="r" defTabSz="914400" rtl="0" eaLnBrk="1" fontAlgn="auto" latinLnBrk="0" hangingPunct="1">
                        <a:lnSpc>
                          <a:spcPct val="107000"/>
                        </a:lnSpc>
                        <a:spcBef>
                          <a:spcPts val="0"/>
                        </a:spcBef>
                        <a:spcAft>
                          <a:spcPts val="0"/>
                        </a:spcAft>
                        <a:buClrTx/>
                        <a:buSzTx/>
                        <a:buFontTx/>
                        <a:buNone/>
                        <a:tabLst/>
                        <a:defRPr/>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marR="0" indent="-6350" algn="r" defTabSz="914400" rtl="0" eaLnBrk="1" fontAlgn="auto" latinLnBrk="0" hangingPunct="1">
                        <a:lnSpc>
                          <a:spcPct val="107000"/>
                        </a:lnSpc>
                        <a:spcBef>
                          <a:spcPts val="0"/>
                        </a:spcBef>
                        <a:spcAft>
                          <a:spcPts val="0"/>
                        </a:spcAft>
                        <a:buClrTx/>
                        <a:buSzTx/>
                        <a:buFontTx/>
                        <a:buNone/>
                        <a:tabLst/>
                        <a:defRPr/>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marR="0" indent="-6350" algn="r" defTabSz="914400" rtl="0" eaLnBrk="1" fontAlgn="auto" latinLnBrk="0" hangingPunct="1">
                        <a:lnSpc>
                          <a:spcPct val="107000"/>
                        </a:lnSpc>
                        <a:spcBef>
                          <a:spcPts val="0"/>
                        </a:spcBef>
                        <a:spcAft>
                          <a:spcPts val="0"/>
                        </a:spcAft>
                        <a:buClrTx/>
                        <a:buSzTx/>
                        <a:buFontTx/>
                        <a:buNone/>
                        <a:tabLst/>
                        <a:defRPr/>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marR="0" indent="-6350" algn="r" defTabSz="914400" rtl="0" eaLnBrk="1" fontAlgn="auto" latinLnBrk="0" hangingPunct="1">
                        <a:lnSpc>
                          <a:spcPct val="107000"/>
                        </a:lnSpc>
                        <a:spcBef>
                          <a:spcPts val="0"/>
                        </a:spcBef>
                        <a:spcAft>
                          <a:spcPts val="0"/>
                        </a:spcAft>
                        <a:buClrTx/>
                        <a:buSzTx/>
                        <a:buFontTx/>
                        <a:buNone/>
                        <a:tabLst/>
                        <a:defRPr/>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marR="0" indent="-6350" algn="r" defTabSz="914400" rtl="0" eaLnBrk="1" fontAlgn="auto" latinLnBrk="0" hangingPunct="1">
                        <a:lnSpc>
                          <a:spcPct val="107000"/>
                        </a:lnSpc>
                        <a:spcBef>
                          <a:spcPts val="0"/>
                        </a:spcBef>
                        <a:spcAft>
                          <a:spcPts val="0"/>
                        </a:spcAft>
                        <a:buClrTx/>
                        <a:buSzTx/>
                        <a:buFontTx/>
                        <a:buNone/>
                        <a:tabLst/>
                        <a:defRPr/>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marR="0" indent="-6350" algn="r" defTabSz="914400" rtl="0" eaLnBrk="1" fontAlgn="auto" latinLnBrk="0" hangingPunct="1">
                        <a:lnSpc>
                          <a:spcPct val="107000"/>
                        </a:lnSpc>
                        <a:spcBef>
                          <a:spcPts val="0"/>
                        </a:spcBef>
                        <a:spcAft>
                          <a:spcPts val="0"/>
                        </a:spcAft>
                        <a:buClrTx/>
                        <a:buSzTx/>
                        <a:buFontTx/>
                        <a:buNone/>
                        <a:tabLst/>
                        <a:defRPr/>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marR="0" indent="-6350" algn="r" defTabSz="914400" rtl="0" eaLnBrk="1" fontAlgn="auto" latinLnBrk="0" hangingPunct="1">
                        <a:lnSpc>
                          <a:spcPct val="107000"/>
                        </a:lnSpc>
                        <a:spcBef>
                          <a:spcPts val="0"/>
                        </a:spcBef>
                        <a:spcAft>
                          <a:spcPts val="0"/>
                        </a:spcAft>
                        <a:buClrTx/>
                        <a:buSzTx/>
                        <a:buFontTx/>
                        <a:buNone/>
                        <a:tabLst/>
                        <a:defRPr/>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(201,744)</a:t>
                      </a:r>
                    </a:p>
                    <a:p>
                      <a:pPr marL="635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11871" marB="10323">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107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(4,008)</a:t>
                      </a:r>
                    </a:p>
                    <a:p>
                      <a:pPr marL="635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107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(21,017)</a:t>
                      </a:r>
                    </a:p>
                    <a:p>
                      <a:pPr marL="635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107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(1,172,066)</a:t>
                      </a:r>
                    </a:p>
                    <a:p>
                      <a:pPr marL="6350" marR="0" indent="-6350" algn="r" defTabSz="914400" rtl="0" eaLnBrk="1" fontAlgn="auto" latinLnBrk="0" hangingPunct="1">
                        <a:lnSpc>
                          <a:spcPct val="107000"/>
                        </a:lnSpc>
                        <a:spcBef>
                          <a:spcPts val="0"/>
                        </a:spcBef>
                        <a:spcAft>
                          <a:spcPts val="0"/>
                        </a:spcAft>
                        <a:buClrTx/>
                        <a:buSzTx/>
                        <a:buFontTx/>
                        <a:buNone/>
                        <a:tabLst/>
                        <a:defRPr/>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marR="0" indent="-6350" algn="r" defTabSz="914400" rtl="0" eaLnBrk="1" fontAlgn="auto" latinLnBrk="0" hangingPunct="1">
                        <a:lnSpc>
                          <a:spcPct val="107000"/>
                        </a:lnSpc>
                        <a:spcBef>
                          <a:spcPts val="0"/>
                        </a:spcBef>
                        <a:spcAft>
                          <a:spcPts val="0"/>
                        </a:spcAft>
                        <a:buClrTx/>
                        <a:buSzTx/>
                        <a:buFontTx/>
                        <a:buNone/>
                        <a:tabLst/>
                        <a:defRPr/>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marR="0" indent="-6350" algn="r" defTabSz="914400" rtl="0" eaLnBrk="1" fontAlgn="auto" latinLnBrk="0" hangingPunct="1">
                        <a:lnSpc>
                          <a:spcPct val="107000"/>
                        </a:lnSpc>
                        <a:spcBef>
                          <a:spcPts val="0"/>
                        </a:spcBef>
                        <a:spcAft>
                          <a:spcPts val="0"/>
                        </a:spcAft>
                        <a:buClrTx/>
                        <a:buSzTx/>
                        <a:buFontTx/>
                        <a:buNone/>
                        <a:tabLst/>
                        <a:defRPr/>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marR="0" indent="-6350" algn="r" defTabSz="914400" rtl="0" eaLnBrk="1" fontAlgn="auto" latinLnBrk="0" hangingPunct="1">
                        <a:lnSpc>
                          <a:spcPct val="107000"/>
                        </a:lnSpc>
                        <a:spcBef>
                          <a:spcPts val="0"/>
                        </a:spcBef>
                        <a:spcAft>
                          <a:spcPts val="0"/>
                        </a:spcAft>
                        <a:buClrTx/>
                        <a:buSzTx/>
                        <a:buFontTx/>
                        <a:buNone/>
                        <a:tabLst/>
                        <a:defRPr/>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marR="0" indent="-6350" algn="r" defTabSz="914400" rtl="0" eaLnBrk="1" fontAlgn="auto" latinLnBrk="0" hangingPunct="1">
                        <a:lnSpc>
                          <a:spcPct val="107000"/>
                        </a:lnSpc>
                        <a:spcBef>
                          <a:spcPts val="0"/>
                        </a:spcBef>
                        <a:spcAft>
                          <a:spcPts val="0"/>
                        </a:spcAft>
                        <a:buClrTx/>
                        <a:buSzTx/>
                        <a:buFontTx/>
                        <a:buNone/>
                        <a:tabLst/>
                        <a:defRPr/>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marR="0" indent="-6350" algn="r" defTabSz="914400" rtl="0" eaLnBrk="1" fontAlgn="auto" latinLnBrk="0" hangingPunct="1">
                        <a:lnSpc>
                          <a:spcPct val="107000"/>
                        </a:lnSpc>
                        <a:spcBef>
                          <a:spcPts val="0"/>
                        </a:spcBef>
                        <a:spcAft>
                          <a:spcPts val="0"/>
                        </a:spcAft>
                        <a:buClrTx/>
                        <a:buSzTx/>
                        <a:buFontTx/>
                        <a:buNone/>
                        <a:tabLst/>
                        <a:defRPr/>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marR="0" indent="-6350" algn="r" defTabSz="914400" rtl="0" eaLnBrk="1" fontAlgn="auto" latinLnBrk="0" hangingPunct="1">
                        <a:lnSpc>
                          <a:spcPct val="107000"/>
                        </a:lnSpc>
                        <a:spcBef>
                          <a:spcPts val="0"/>
                        </a:spcBef>
                        <a:spcAft>
                          <a:spcPts val="0"/>
                        </a:spcAft>
                        <a:buClrTx/>
                        <a:buSzTx/>
                        <a:buFontTx/>
                        <a:buNone/>
                        <a:tabLst/>
                        <a:defRPr/>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(237,003)</a:t>
                      </a:r>
                    </a:p>
                    <a:p>
                      <a:pPr marL="635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11871" marB="10323">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107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(4,800)</a:t>
                      </a:r>
                    </a:p>
                    <a:p>
                      <a:pPr marL="635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107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(537)</a:t>
                      </a:r>
                    </a:p>
                    <a:p>
                      <a:pPr marL="635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107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(320,712)</a:t>
                      </a:r>
                    </a:p>
                    <a:p>
                      <a:pPr marL="635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107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(32,376)</a:t>
                      </a:r>
                    </a:p>
                  </a:txBody>
                  <a:tcPr marL="41291" marR="41291" marT="11871" marB="10323">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endParaRPr lang="en-ZA" sz="1100" b="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107000"/>
                        </a:lnSpc>
                        <a:spcAft>
                          <a:spcPts val="0"/>
                        </a:spcAft>
                      </a:pPr>
                      <a:r>
                        <a:rPr lang="en-ZA" sz="1100" b="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a:t>
                      </a:r>
                    </a:p>
                    <a:p>
                      <a:pPr marL="6350" indent="-6350" algn="r">
                        <a:lnSpc>
                          <a:spcPct val="107000"/>
                        </a:lnSpc>
                        <a:spcAft>
                          <a:spcPts val="0"/>
                        </a:spcAft>
                      </a:pPr>
                      <a:endParaRPr lang="en-ZA" sz="1100" b="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107000"/>
                        </a:lnSpc>
                        <a:spcAft>
                          <a:spcPts val="0"/>
                        </a:spcAft>
                      </a:pPr>
                      <a:endParaRPr lang="en-ZA" sz="1100" b="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107000"/>
                        </a:lnSpc>
                        <a:spcAft>
                          <a:spcPts val="0"/>
                        </a:spcAft>
                      </a:pPr>
                      <a:r>
                        <a:rPr lang="en-ZA" sz="1100" b="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20,480</a:t>
                      </a:r>
                    </a:p>
                    <a:p>
                      <a:pPr marL="6350" indent="-6350" algn="r">
                        <a:lnSpc>
                          <a:spcPct val="107000"/>
                        </a:lnSpc>
                        <a:spcAft>
                          <a:spcPts val="0"/>
                        </a:spcAft>
                      </a:pPr>
                      <a:endParaRPr lang="en-ZA" sz="1100" b="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107000"/>
                        </a:lnSpc>
                        <a:spcAft>
                          <a:spcPts val="0"/>
                        </a:spcAft>
                      </a:pPr>
                      <a:endParaRPr lang="en-ZA" sz="1100" b="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107000"/>
                        </a:lnSpc>
                        <a:spcAft>
                          <a:spcPts val="0"/>
                        </a:spcAft>
                      </a:pPr>
                      <a:endParaRPr lang="en-ZA" sz="1100" b="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107000"/>
                        </a:lnSpc>
                        <a:spcAft>
                          <a:spcPts val="0"/>
                        </a:spcAft>
                      </a:pPr>
                      <a:endParaRPr lang="en-ZA" sz="1100" b="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107000"/>
                        </a:lnSpc>
                        <a:spcAft>
                          <a:spcPts val="0"/>
                        </a:spcAft>
                      </a:pPr>
                      <a:r>
                        <a:rPr lang="en-ZA" sz="1100" b="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851,354</a:t>
                      </a:r>
                    </a:p>
                    <a:p>
                      <a:pPr marL="6350" indent="-6350" algn="r">
                        <a:lnSpc>
                          <a:spcPct val="107000"/>
                        </a:lnSpc>
                        <a:spcAft>
                          <a:spcPts val="0"/>
                        </a:spcAft>
                      </a:pPr>
                      <a:endParaRPr lang="en-ZA" sz="1100" b="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107000"/>
                        </a:lnSpc>
                        <a:spcAft>
                          <a:spcPts val="0"/>
                        </a:spcAft>
                      </a:pPr>
                      <a:endParaRPr lang="en-ZA" sz="1100" b="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107000"/>
                        </a:lnSpc>
                        <a:spcAft>
                          <a:spcPts val="0"/>
                        </a:spcAft>
                      </a:pPr>
                      <a:endParaRPr lang="en-ZA" sz="1100" b="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107000"/>
                        </a:lnSpc>
                        <a:spcAft>
                          <a:spcPts val="0"/>
                        </a:spcAft>
                      </a:pPr>
                      <a:endParaRPr lang="en-ZA" sz="1100" b="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107000"/>
                        </a:lnSpc>
                        <a:spcAft>
                          <a:spcPts val="0"/>
                        </a:spcAft>
                      </a:pPr>
                      <a:endParaRPr lang="en-ZA" sz="1100" b="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107000"/>
                        </a:lnSpc>
                        <a:spcAft>
                          <a:spcPts val="0"/>
                        </a:spcAft>
                      </a:pPr>
                      <a:endParaRPr lang="en-ZA" sz="1100" b="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107000"/>
                        </a:lnSpc>
                        <a:spcAft>
                          <a:spcPts val="0"/>
                        </a:spcAft>
                      </a:pPr>
                      <a:r>
                        <a:rPr lang="en-ZA" sz="1100" b="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204</a:t>
                      </a:r>
                      <a:r>
                        <a:rPr lang="en-ZA" sz="1100" b="0" baseline="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627</a:t>
                      </a:r>
                      <a:endParaRPr lang="en-ZA" sz="1100" b="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11871" marB="10323">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98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Interest charged as a result of arbitration process</a:t>
                      </a:r>
                    </a:p>
                    <a:p>
                      <a:pPr marL="6350" indent="-6350" algn="r">
                        <a:lnSpc>
                          <a:spcPct val="98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98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98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Savings realised  due to contracts ending during the year.</a:t>
                      </a:r>
                    </a:p>
                    <a:p>
                      <a:pPr marL="6350" indent="-6350" algn="r">
                        <a:lnSpc>
                          <a:spcPct val="98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98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98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98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Distribution</a:t>
                      </a:r>
                      <a:r>
                        <a:rPr lang="en-ZA" sz="1100" baseline="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of set top boxes have increased due to bulk installations. </a:t>
                      </a: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Committed funds  amount to R1,1 billion from previous financial year are available to install the inventory on hand and awaiting</a:t>
                      </a:r>
                      <a:r>
                        <a:rPr lang="en-ZA" sz="1100" baseline="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delivery.</a:t>
                      </a: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98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p>
                      <a:pPr marL="6350" indent="-6350" algn="r">
                        <a:lnSpc>
                          <a:spcPct val="98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Projects</a:t>
                      </a:r>
                      <a:r>
                        <a:rPr lang="en-ZA" sz="1100" baseline="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to be completed in the following financial year</a:t>
                      </a: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11871" marB="10323" anchor="b">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extLst>
                  <a:ext uri="{0D108BD9-81ED-4DB2-BD59-A6C34878D82A}">
                    <a16:rowId xmlns:a16="http://schemas.microsoft.com/office/drawing/2014/main" xmlns="" val="3286799093"/>
                  </a:ext>
                </a:extLst>
              </a:tr>
              <a:tr h="514422">
                <a:tc>
                  <a:txBody>
                    <a:bodyPr/>
                    <a:lstStyle/>
                    <a:p>
                      <a:pPr marL="6350" indent="-6350" algn="l">
                        <a:lnSpc>
                          <a:spcPct val="107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Audit fees</a:t>
                      </a:r>
                    </a:p>
                  </a:txBody>
                  <a:tcPr marL="41291" marR="41291" marT="11871" marB="10323">
                    <a:lnL>
                      <a:noFill/>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marL="6350" indent="-6350" algn="r">
                        <a:lnSpc>
                          <a:spcPct val="107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(1,482)</a:t>
                      </a:r>
                    </a:p>
                  </a:txBody>
                  <a:tcPr marL="41291" marR="41291" marT="11871" marB="10323">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a:t>
                      </a:r>
                    </a:p>
                  </a:txBody>
                  <a:tcPr marL="41291" marR="41291" marT="11871" marB="10323">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(1,482)</a:t>
                      </a:r>
                    </a:p>
                  </a:txBody>
                  <a:tcPr marL="41291" marR="41291" marT="11871" marB="10323">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(910)</a:t>
                      </a:r>
                    </a:p>
                  </a:txBody>
                  <a:tcPr marL="41291" marR="41291" marT="11871" marB="10323">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r>
                        <a:rPr lang="en-ZA" sz="1100" b="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(572)</a:t>
                      </a:r>
                    </a:p>
                  </a:txBody>
                  <a:tcPr marL="41291" marR="41291" marT="11871" marB="10323">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Audit cost incurred during the year mainly for 2017/18</a:t>
                      </a:r>
                      <a:r>
                        <a:rPr lang="en-ZA" sz="1100" baseline="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audit process</a:t>
                      </a: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11871" marB="10323">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extLst>
                  <a:ext uri="{0D108BD9-81ED-4DB2-BD59-A6C34878D82A}">
                    <a16:rowId xmlns:a16="http://schemas.microsoft.com/office/drawing/2014/main" xmlns="" val="345961230"/>
                  </a:ext>
                </a:extLst>
              </a:tr>
              <a:tr h="347374">
                <a:tc>
                  <a:txBody>
                    <a:bodyPr/>
                    <a:lstStyle/>
                    <a:p>
                      <a:pPr marL="6350" indent="-6350" algn="l">
                        <a:lnSpc>
                          <a:spcPct val="107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Administrative expenses</a:t>
                      </a:r>
                    </a:p>
                  </a:txBody>
                  <a:tcPr marL="41291" marR="41291" marT="11871" marB="10323">
                    <a:lnL>
                      <a:noFill/>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marL="6350" indent="-6350" algn="r">
                        <a:lnSpc>
                          <a:spcPct val="107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(23)</a:t>
                      </a:r>
                    </a:p>
                  </a:txBody>
                  <a:tcPr marL="41291" marR="41291" marT="11871" marB="10323">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a:t>
                      </a:r>
                    </a:p>
                  </a:txBody>
                  <a:tcPr marL="41291" marR="41291" marT="11871" marB="10323">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(23)</a:t>
                      </a:r>
                    </a:p>
                  </a:txBody>
                  <a:tcPr marL="41291" marR="41291" marT="11871" marB="10323">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(2)</a:t>
                      </a:r>
                    </a:p>
                  </a:txBody>
                  <a:tcPr marL="41291" marR="41291" marT="11871" marB="10323">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r">
                        <a:lnSpc>
                          <a:spcPct val="107000"/>
                        </a:lnSpc>
                        <a:spcAft>
                          <a:spcPts val="0"/>
                        </a:spcAft>
                      </a:pPr>
                      <a:r>
                        <a:rPr lang="en-ZA" sz="1100" b="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21</a:t>
                      </a:r>
                    </a:p>
                  </a:txBody>
                  <a:tcPr marL="41291" marR="41291" marT="11871" marB="10323">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marL="6350" indent="-6350" algn="l">
                        <a:lnSpc>
                          <a:spcPct val="107000"/>
                        </a:lnSpc>
                        <a:spcAft>
                          <a:spcPts val="80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Bank charges during the year have decreased.</a:t>
                      </a:r>
                    </a:p>
                  </a:txBody>
                  <a:tcPr marL="41291" marR="41291" marT="11871" marB="10323">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extLst>
                  <a:ext uri="{0D108BD9-81ED-4DB2-BD59-A6C34878D82A}">
                    <a16:rowId xmlns:a16="http://schemas.microsoft.com/office/drawing/2014/main" xmlns="" val="3064473249"/>
                  </a:ext>
                </a:extLst>
              </a:tr>
              <a:tr h="180325">
                <a:tc>
                  <a:txBody>
                    <a:bodyPr/>
                    <a:lstStyle/>
                    <a:p>
                      <a:pPr marL="6350" indent="-6350" algn="l">
                        <a:lnSpc>
                          <a:spcPct val="107000"/>
                        </a:lnSpc>
                        <a:spcAft>
                          <a:spcPts val="0"/>
                        </a:spcAft>
                      </a:pPr>
                      <a:r>
                        <a:rPr lang="en-ZA" sz="11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Total expenditure</a:t>
                      </a: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11871" marB="10323">
                    <a:lnL>
                      <a:noFill/>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algn="r">
                        <a:lnSpc>
                          <a:spcPct val="107000"/>
                        </a:lnSpc>
                        <a:spcAft>
                          <a:spcPts val="0"/>
                        </a:spcAft>
                        <a:tabLst>
                          <a:tab pos="778510" algn="r"/>
                          <a:tab pos="795020" algn="l"/>
                        </a:tabLst>
                      </a:pPr>
                      <a:r>
                        <a:rPr lang="en-ZA"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(95 661)	</a:t>
                      </a:r>
                    </a:p>
                  </a:txBody>
                  <a:tcPr marL="0" marR="0" marT="0" marB="0">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algn="r">
                        <a:lnSpc>
                          <a:spcPct val="107000"/>
                        </a:lnSpc>
                        <a:spcAft>
                          <a:spcPts val="0"/>
                        </a:spcAft>
                        <a:tabLst>
                          <a:tab pos="778510" algn="r"/>
                          <a:tab pos="795020" algn="l"/>
                        </a:tabLst>
                      </a:pPr>
                      <a:r>
                        <a:rPr lang="en-ZA"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(1 339 938)	</a:t>
                      </a:r>
                    </a:p>
                  </a:txBody>
                  <a:tcPr marL="0" marR="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algn="r">
                        <a:lnSpc>
                          <a:spcPct val="107000"/>
                        </a:lnSpc>
                        <a:spcAft>
                          <a:spcPts val="0"/>
                        </a:spcAft>
                        <a:tabLst>
                          <a:tab pos="778510" algn="r"/>
                          <a:tab pos="795020" algn="l"/>
                        </a:tabLst>
                      </a:pPr>
                      <a:r>
                        <a:rPr lang="en-ZA"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(1 435 599)	</a:t>
                      </a:r>
                    </a:p>
                  </a:txBody>
                  <a:tcPr marL="0" marR="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algn="r">
                        <a:lnSpc>
                          <a:spcPct val="107000"/>
                        </a:lnSpc>
                        <a:spcAft>
                          <a:spcPts val="0"/>
                        </a:spcAft>
                        <a:tabLst>
                          <a:tab pos="778510" algn="r"/>
                          <a:tab pos="795020" algn="l"/>
                        </a:tabLst>
                      </a:pPr>
                      <a:r>
                        <a:rPr lang="en-ZA"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(358 545)	</a:t>
                      </a:r>
                    </a:p>
                  </a:txBody>
                  <a:tcPr marL="0" marR="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algn="r">
                        <a:lnSpc>
                          <a:spcPct val="107000"/>
                        </a:lnSpc>
                        <a:spcAft>
                          <a:spcPts val="0"/>
                        </a:spcAft>
                        <a:tabLst>
                          <a:tab pos="778510" algn="r"/>
                          <a:tab pos="795020" algn="l"/>
                        </a:tabLst>
                      </a:pPr>
                      <a:r>
                        <a:rPr lang="en-ZA"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1 077 054	</a:t>
                      </a:r>
                    </a:p>
                  </a:txBody>
                  <a:tcPr marL="0" marR="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a:lnSpc>
                          <a:spcPct val="107000"/>
                        </a:lnSpc>
                        <a:spcAft>
                          <a:spcPts val="0"/>
                        </a:spcAft>
                      </a:pPr>
                      <a:r>
                        <a:rPr lang="en-ZA"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extLst>
                  <a:ext uri="{0D108BD9-81ED-4DB2-BD59-A6C34878D82A}">
                    <a16:rowId xmlns:a16="http://schemas.microsoft.com/office/drawing/2014/main" xmlns="" val="1286381692"/>
                  </a:ext>
                </a:extLst>
              </a:tr>
              <a:tr h="408085">
                <a:tc>
                  <a:txBody>
                    <a:bodyPr/>
                    <a:lstStyle/>
                    <a:p>
                      <a:pPr marL="6350" indent="-6350" algn="l">
                        <a:lnSpc>
                          <a:spcPct val="107000"/>
                        </a:lnSpc>
                        <a:spcAft>
                          <a:spcPts val="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Surplus from operations </a:t>
                      </a:r>
                    </a:p>
                  </a:txBody>
                  <a:tcPr marL="41291" marR="41291" marT="11871" marB="10323">
                    <a:lnL>
                      <a:noFill/>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marL="6350" indent="-6350" algn="r">
                        <a:lnSpc>
                          <a:spcPct val="107000"/>
                        </a:lnSpc>
                        <a:spcAft>
                          <a:spcPts val="80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a:t>
                      </a:r>
                    </a:p>
                  </a:txBody>
                  <a:tcPr marL="41291" marR="41291" marT="11871" marB="10323">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algn="r">
                        <a:lnSpc>
                          <a:spcPct val="107000"/>
                        </a:lnSpc>
                        <a:spcAft>
                          <a:spcPts val="0"/>
                        </a:spcAft>
                        <a:tabLst>
                          <a:tab pos="778510" algn="r"/>
                          <a:tab pos="795020" algn="l"/>
                        </a:tabLst>
                      </a:pPr>
                      <a:r>
                        <a:rPr lang="en-ZA"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(1 051 788)	</a:t>
                      </a:r>
                    </a:p>
                  </a:txBody>
                  <a:tcPr marL="0" marR="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algn="r">
                        <a:lnSpc>
                          <a:spcPct val="107000"/>
                        </a:lnSpc>
                        <a:spcAft>
                          <a:spcPts val="0"/>
                        </a:spcAft>
                        <a:tabLst>
                          <a:tab pos="778510" algn="r"/>
                          <a:tab pos="795020" algn="l"/>
                        </a:tabLst>
                      </a:pPr>
                      <a:r>
                        <a:rPr lang="en-ZA"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(1 051 788)	</a:t>
                      </a:r>
                    </a:p>
                  </a:txBody>
                  <a:tcPr marL="0" marR="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algn="r">
                        <a:lnSpc>
                          <a:spcPct val="107000"/>
                        </a:lnSpc>
                        <a:spcAft>
                          <a:spcPts val="0"/>
                        </a:spcAft>
                        <a:tabLst>
                          <a:tab pos="778510" algn="r"/>
                          <a:tab pos="795020" algn="l"/>
                        </a:tabLst>
                      </a:pPr>
                      <a:r>
                        <a:rPr lang="en-ZA"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25 266	</a:t>
                      </a:r>
                    </a:p>
                  </a:txBody>
                  <a:tcPr marL="0" marR="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algn="r">
                        <a:lnSpc>
                          <a:spcPct val="107000"/>
                        </a:lnSpc>
                        <a:spcAft>
                          <a:spcPts val="0"/>
                        </a:spcAft>
                        <a:tabLst>
                          <a:tab pos="778510" algn="r"/>
                          <a:tab pos="795020" algn="l"/>
                        </a:tabLst>
                      </a:pPr>
                      <a:r>
                        <a:rPr lang="en-ZA"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1 077 054	</a:t>
                      </a:r>
                    </a:p>
                  </a:txBody>
                  <a:tcPr marL="0" marR="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a:lnSpc>
                          <a:spcPct val="107000"/>
                        </a:lnSpc>
                        <a:spcAft>
                          <a:spcPts val="0"/>
                        </a:spcAft>
                      </a:pPr>
                      <a:r>
                        <a:rPr lang="en-ZA"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extLst>
                  <a:ext uri="{0D108BD9-81ED-4DB2-BD59-A6C34878D82A}">
                    <a16:rowId xmlns:a16="http://schemas.microsoft.com/office/drawing/2014/main" xmlns="" val="1267473462"/>
                  </a:ext>
                </a:extLst>
              </a:tr>
              <a:tr h="866632">
                <a:tc>
                  <a:txBody>
                    <a:bodyPr/>
                    <a:lstStyle/>
                    <a:p>
                      <a:pPr marL="635" marR="24765" lvl="0" indent="-6350" algn="l" defTabSz="914400" rtl="0" eaLnBrk="1" fontAlgn="auto" latinLnBrk="0" hangingPunct="1">
                        <a:lnSpc>
                          <a:spcPct val="107000"/>
                        </a:lnSpc>
                        <a:spcBef>
                          <a:spcPts val="0"/>
                        </a:spcBef>
                        <a:spcAft>
                          <a:spcPts val="0"/>
                        </a:spcAft>
                        <a:buClrTx/>
                        <a:buSzTx/>
                        <a:buFontTx/>
                        <a:buNone/>
                        <a:tabLst/>
                        <a:defRPr/>
                      </a:pPr>
                      <a:r>
                        <a:rPr kumimoji="0" lang="en-ZA" sz="1100" b="1" i="0" u="none" strike="noStrike" kern="1200" cap="none" spc="0" normalizeH="0" baseline="0" noProof="0" dirty="0">
                          <a:ln>
                            <a:noFill/>
                          </a:ln>
                          <a:solidFill>
                            <a:srgbClr val="181717"/>
                          </a:solidFill>
                          <a:effectLst/>
                          <a:uLnTx/>
                          <a:uFillTx/>
                          <a:latin typeface="Calibri" panose="020F0502020204030204" pitchFamily="34" charset="0"/>
                          <a:ea typeface="Calibri" panose="020F0502020204030204" pitchFamily="34" charset="0"/>
                          <a:cs typeface="Times New Roman" panose="02020603050405020304" pitchFamily="18" charset="0"/>
                        </a:rPr>
                        <a:t>Actual Amount on Comparable </a:t>
                      </a:r>
                      <a:endParaRPr kumimoji="0" lang="en-ZA" sz="1100" b="0" i="0" u="none" strike="noStrike" kern="1200" cap="none" spc="0" normalizeH="0" baseline="0" noProof="0" dirty="0">
                        <a:ln>
                          <a:noFill/>
                        </a:ln>
                        <a:solidFill>
                          <a:srgbClr val="181717"/>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635" marR="24765" lvl="0" indent="-6350" algn="l" defTabSz="914400" rtl="0" eaLnBrk="1" fontAlgn="auto" latinLnBrk="0" hangingPunct="1">
                        <a:lnSpc>
                          <a:spcPct val="107000"/>
                        </a:lnSpc>
                        <a:spcBef>
                          <a:spcPts val="0"/>
                        </a:spcBef>
                        <a:spcAft>
                          <a:spcPts val="0"/>
                        </a:spcAft>
                        <a:buClrTx/>
                        <a:buSzTx/>
                        <a:buFontTx/>
                        <a:buNone/>
                        <a:tabLst/>
                        <a:defRPr/>
                      </a:pPr>
                      <a:r>
                        <a:rPr kumimoji="0" lang="en-ZA" sz="1100" b="1" i="0" u="none" strike="noStrike" kern="1200" cap="none" spc="0" normalizeH="0" baseline="0" noProof="0" dirty="0">
                          <a:ln>
                            <a:noFill/>
                          </a:ln>
                          <a:solidFill>
                            <a:srgbClr val="181717"/>
                          </a:solidFill>
                          <a:effectLst/>
                          <a:uLnTx/>
                          <a:uFillTx/>
                          <a:latin typeface="Calibri" panose="020F0502020204030204" pitchFamily="34" charset="0"/>
                          <a:ea typeface="Calibri" panose="020F0502020204030204" pitchFamily="34" charset="0"/>
                          <a:cs typeface="Times New Roman" panose="02020603050405020304" pitchFamily="18" charset="0"/>
                        </a:rPr>
                        <a:t>Basis as Presented in the</a:t>
                      </a:r>
                      <a:endParaRPr kumimoji="0" lang="en-ZA" sz="1100" b="0" i="0" u="none" strike="noStrike" kern="1200" cap="none" spc="0" normalizeH="0" baseline="0" noProof="0" dirty="0">
                        <a:ln>
                          <a:noFill/>
                        </a:ln>
                        <a:solidFill>
                          <a:srgbClr val="181717"/>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635" marR="24765" lvl="0" indent="-6350" algn="l" defTabSz="914400" rtl="0" eaLnBrk="1" fontAlgn="auto" latinLnBrk="0" hangingPunct="1">
                        <a:lnSpc>
                          <a:spcPct val="107000"/>
                        </a:lnSpc>
                        <a:spcBef>
                          <a:spcPts val="0"/>
                        </a:spcBef>
                        <a:spcAft>
                          <a:spcPts val="0"/>
                        </a:spcAft>
                        <a:buClrTx/>
                        <a:buSzTx/>
                        <a:buFontTx/>
                        <a:buNone/>
                        <a:tabLst/>
                        <a:defRPr/>
                      </a:pPr>
                      <a:r>
                        <a:rPr kumimoji="0" lang="en-ZA" sz="1100" b="1" i="0" u="none" strike="noStrike" kern="1200" cap="none" spc="0" normalizeH="0" baseline="0" noProof="0" dirty="0">
                          <a:ln>
                            <a:noFill/>
                          </a:ln>
                          <a:solidFill>
                            <a:srgbClr val="181717"/>
                          </a:solidFill>
                          <a:effectLst/>
                          <a:uLnTx/>
                          <a:uFillTx/>
                          <a:latin typeface="Calibri" panose="020F0502020204030204" pitchFamily="34" charset="0"/>
                          <a:ea typeface="Calibri" panose="020F0502020204030204" pitchFamily="34" charset="0"/>
                          <a:cs typeface="Times New Roman" panose="02020603050405020304" pitchFamily="18" charset="0"/>
                        </a:rPr>
                        <a:t>Budget and Actual</a:t>
                      </a:r>
                      <a:endParaRPr kumimoji="0" lang="en-ZA" sz="1100" b="0" i="0" u="none" strike="noStrike" kern="1200" cap="none" spc="0" normalizeH="0" baseline="0" noProof="0" dirty="0">
                        <a:ln>
                          <a:noFill/>
                        </a:ln>
                        <a:solidFill>
                          <a:srgbClr val="181717"/>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635" marR="24765" lvl="0" indent="-6350" algn="l" defTabSz="914400" rtl="0" eaLnBrk="1" fontAlgn="auto" latinLnBrk="0" hangingPunct="1">
                        <a:lnSpc>
                          <a:spcPct val="107000"/>
                        </a:lnSpc>
                        <a:spcBef>
                          <a:spcPts val="0"/>
                        </a:spcBef>
                        <a:spcAft>
                          <a:spcPts val="0"/>
                        </a:spcAft>
                        <a:buClrTx/>
                        <a:buSzTx/>
                        <a:buFontTx/>
                        <a:buNone/>
                        <a:tabLst/>
                        <a:defRPr/>
                      </a:pPr>
                      <a:r>
                        <a:rPr kumimoji="0" lang="en-ZA" sz="1100" b="1" i="0" u="none" strike="noStrike" kern="1200" cap="none" spc="0" normalizeH="0" baseline="0" noProof="0" dirty="0">
                          <a:ln>
                            <a:noFill/>
                          </a:ln>
                          <a:solidFill>
                            <a:srgbClr val="181717"/>
                          </a:solidFill>
                          <a:effectLst/>
                          <a:uLnTx/>
                          <a:uFillTx/>
                          <a:latin typeface="Calibri" panose="020F0502020204030204" pitchFamily="34" charset="0"/>
                          <a:ea typeface="Calibri" panose="020F0502020204030204" pitchFamily="34" charset="0"/>
                          <a:cs typeface="Times New Roman" panose="02020603050405020304" pitchFamily="18" charset="0"/>
                        </a:rPr>
                        <a:t>Comparative Statement</a:t>
                      </a:r>
                      <a:endParaRPr kumimoji="0" lang="en-ZA" sz="1100" b="0" i="0" u="none" strike="noStrike" kern="1200" cap="none" spc="0" normalizeH="0" baseline="0" noProof="0" dirty="0">
                        <a:ln>
                          <a:noFill/>
                        </a:ln>
                        <a:solidFill>
                          <a:srgbClr val="181717"/>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6350" indent="-6350" algn="l">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11871" marB="10323" anchor="ctr">
                    <a:lnL>
                      <a:noFill/>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marL="6350" indent="-6350" algn="r">
                        <a:lnSpc>
                          <a:spcPct val="107000"/>
                        </a:lnSpc>
                        <a:spcAft>
                          <a:spcPts val="800"/>
                        </a:spcAft>
                      </a:pPr>
                      <a:r>
                        <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a:t>
                      </a:r>
                    </a:p>
                  </a:txBody>
                  <a:tcPr marL="41291" marR="41291" marT="11871" marB="10323">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algn="r">
                        <a:lnSpc>
                          <a:spcPct val="107000"/>
                        </a:lnSpc>
                        <a:spcAft>
                          <a:spcPts val="0"/>
                        </a:spcAft>
                        <a:tabLst>
                          <a:tab pos="778510" algn="r"/>
                          <a:tab pos="795020" algn="l"/>
                        </a:tabLst>
                      </a:pPr>
                      <a:r>
                        <a:rPr lang="en-ZA"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(1 051 788)	</a:t>
                      </a:r>
                    </a:p>
                  </a:txBody>
                  <a:tcPr marL="0" marR="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algn="r">
                        <a:lnSpc>
                          <a:spcPct val="107000"/>
                        </a:lnSpc>
                        <a:spcAft>
                          <a:spcPts val="0"/>
                        </a:spcAft>
                        <a:tabLst>
                          <a:tab pos="778510" algn="r"/>
                          <a:tab pos="795020" algn="l"/>
                        </a:tabLst>
                      </a:pPr>
                      <a:r>
                        <a:rPr lang="en-ZA"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(1 051 788)	</a:t>
                      </a:r>
                    </a:p>
                  </a:txBody>
                  <a:tcPr marL="0" marR="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algn="r">
                        <a:lnSpc>
                          <a:spcPct val="107000"/>
                        </a:lnSpc>
                        <a:spcAft>
                          <a:spcPts val="0"/>
                        </a:spcAft>
                        <a:tabLst>
                          <a:tab pos="778510" algn="r"/>
                          <a:tab pos="795020" algn="l"/>
                        </a:tabLst>
                      </a:pPr>
                      <a:r>
                        <a:rPr lang="en-ZA"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25 266	</a:t>
                      </a:r>
                    </a:p>
                  </a:txBody>
                  <a:tcPr marL="0" marR="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algn="r">
                        <a:lnSpc>
                          <a:spcPct val="107000"/>
                        </a:lnSpc>
                        <a:spcAft>
                          <a:spcPts val="0"/>
                        </a:spcAft>
                        <a:tabLst>
                          <a:tab pos="778510" algn="r"/>
                          <a:tab pos="795020" algn="l"/>
                        </a:tabLst>
                      </a:pPr>
                      <a:r>
                        <a:rPr lang="en-ZA"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1 077 054	</a:t>
                      </a:r>
                    </a:p>
                  </a:txBody>
                  <a:tcPr marL="0" marR="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a:lnSpc>
                          <a:spcPct val="107000"/>
                        </a:lnSpc>
                        <a:spcAft>
                          <a:spcPts val="0"/>
                        </a:spcAft>
                      </a:pPr>
                      <a:endParaRPr lang="en-ZA" sz="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extLst>
                  <a:ext uri="{0D108BD9-81ED-4DB2-BD59-A6C34878D82A}">
                    <a16:rowId xmlns:a16="http://schemas.microsoft.com/office/drawing/2014/main" xmlns="" val="2785328869"/>
                  </a:ext>
                </a:extLst>
              </a:tr>
              <a:tr h="866632">
                <a:tc>
                  <a:txBody>
                    <a:bodyPr/>
                    <a:lstStyle/>
                    <a:p>
                      <a:pPr marL="6350" indent="-6350" algn="l">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11871" marB="10323" anchor="ctr">
                    <a:lnL>
                      <a:noFill/>
                    </a:lnL>
                    <a:lnR>
                      <a:noFill/>
                    </a:lnR>
                    <a:lnT w="12700" cap="flat" cmpd="sng" algn="ctr">
                      <a:solidFill>
                        <a:srgbClr val="181717"/>
                      </a:solidFill>
                      <a:prstDash val="solid"/>
                      <a:round/>
                      <a:headEnd type="none" w="med" len="med"/>
                      <a:tailEnd type="none" w="med" len="med"/>
                    </a:lnT>
                    <a:lnB>
                      <a:noFill/>
                    </a:lnB>
                  </a:tcPr>
                </a:tc>
                <a:tc>
                  <a:txBody>
                    <a:bodyPr/>
                    <a:lstStyle/>
                    <a:p>
                      <a:pPr marL="6350" indent="-6350" algn="r">
                        <a:lnSpc>
                          <a:spcPct val="107000"/>
                        </a:lnSpc>
                        <a:spcAft>
                          <a:spcPts val="0"/>
                        </a:spcAft>
                      </a:pPr>
                      <a:endParaRPr lang="en-ZA" sz="1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11871" marB="10323">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algn="r">
                        <a:lnSpc>
                          <a:spcPct val="107000"/>
                        </a:lnSpc>
                        <a:spcAft>
                          <a:spcPts val="0"/>
                        </a:spcAft>
                      </a:pPr>
                      <a:endParaRPr lang="en-ZA" sz="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algn="r">
                        <a:lnSpc>
                          <a:spcPct val="107000"/>
                        </a:lnSpc>
                        <a:spcAft>
                          <a:spcPts val="0"/>
                        </a:spcAft>
                      </a:pPr>
                      <a:endParaRPr lang="en-ZA" sz="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algn="r">
                        <a:lnSpc>
                          <a:spcPct val="107000"/>
                        </a:lnSpc>
                        <a:spcAft>
                          <a:spcPts val="0"/>
                        </a:spcAft>
                      </a:pPr>
                      <a:endParaRPr lang="en-ZA" sz="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algn="r">
                        <a:lnSpc>
                          <a:spcPct val="107000"/>
                        </a:lnSpc>
                        <a:spcAft>
                          <a:spcPts val="0"/>
                        </a:spcAft>
                      </a:pPr>
                      <a:endParaRPr lang="en-ZA" sz="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tc>
                  <a:txBody>
                    <a:bodyPr/>
                    <a:lstStyle/>
                    <a:p>
                      <a:pPr>
                        <a:lnSpc>
                          <a:spcPct val="107000"/>
                        </a:lnSpc>
                        <a:spcAft>
                          <a:spcPts val="0"/>
                        </a:spcAft>
                      </a:pPr>
                      <a:endParaRPr lang="en-ZA" sz="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8C9100"/>
                    </a:solidFill>
                  </a:tcPr>
                </a:tc>
                <a:extLst>
                  <a:ext uri="{0D108BD9-81ED-4DB2-BD59-A6C34878D82A}">
                    <a16:rowId xmlns:a16="http://schemas.microsoft.com/office/drawing/2014/main" xmlns="" val="2270870905"/>
                  </a:ext>
                </a:extLst>
              </a:tr>
            </a:tbl>
          </a:graphicData>
        </a:graphic>
      </p:graphicFrame>
    </p:spTree>
    <p:extLst>
      <p:ext uri="{BB962C8B-B14F-4D97-AF65-F5344CB8AC3E}">
        <p14:creationId xmlns:p14="http://schemas.microsoft.com/office/powerpoint/2010/main" xmlns="" val="2202597272"/>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ZA" dirty="0"/>
          </a:p>
          <a:p>
            <a:endParaRPr lang="en-ZA" dirty="0"/>
          </a:p>
          <a:p>
            <a:endParaRPr lang="en-ZA" dirty="0"/>
          </a:p>
          <a:p>
            <a:endParaRPr lang="en-ZA" dirty="0"/>
          </a:p>
          <a:p>
            <a:pPr marL="1371600" lvl="4" indent="0">
              <a:buNone/>
            </a:pPr>
            <a:r>
              <a:rPr lang="en-ZA" sz="5400" dirty="0"/>
              <a:t>CORRECTIVE ACTIONS </a:t>
            </a:r>
          </a:p>
        </p:txBody>
      </p:sp>
    </p:spTree>
    <p:extLst>
      <p:ext uri="{BB962C8B-B14F-4D97-AF65-F5344CB8AC3E}">
        <p14:creationId xmlns:p14="http://schemas.microsoft.com/office/powerpoint/2010/main" xmlns="" val="702797105"/>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
          </p:nvPr>
        </p:nvSpPr>
        <p:spPr/>
        <p:txBody>
          <a:bodyPr>
            <a:normAutofit/>
          </a:bodyPr>
          <a:lstStyle/>
          <a:p>
            <a:r>
              <a:rPr lang="en-ZA" sz="2600" dirty="0">
                <a:latin typeface="Arial" panose="020B0604020202020204" pitchFamily="34" charset="0"/>
                <a:cs typeface="Arial" panose="020B0604020202020204" pitchFamily="34" charset="0"/>
              </a:rPr>
              <a:t>SIX MONTHS TURNAROUND ACTION PLAN</a:t>
            </a:r>
          </a:p>
          <a:p>
            <a:endParaRPr lang="en-ZA"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050927442"/>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0" y="1052736"/>
            <a:ext cx="9036496" cy="6371617"/>
          </a:xfrm>
          <a:prstGeom prst="rect">
            <a:avLst/>
          </a:prstGeom>
          <a:noFill/>
          <a:ln w="9525">
            <a:noFill/>
            <a:miter lim="800000"/>
            <a:headEnd/>
            <a:tailEnd/>
          </a:ln>
        </p:spPr>
        <p:txBody>
          <a:bodyPr wrap="square" lIns="92075" tIns="46038" rIns="92075" bIns="46038">
            <a:spAutoFit/>
          </a:bodyPr>
          <a:lstStyle/>
          <a:p>
            <a:pPr marR="0" lvl="0" algn="just" defTabSz="914400" rtl="0" eaLnBrk="0" fontAlgn="base" latinLnBrk="0" hangingPunct="0">
              <a:lnSpc>
                <a:spcPct val="100000"/>
              </a:lnSpc>
              <a:spcBef>
                <a:spcPts val="0"/>
              </a:spcBef>
              <a:spcAft>
                <a:spcPts val="0"/>
              </a:spcAft>
              <a:buClrTx/>
              <a:buSzTx/>
              <a:tabLst/>
              <a:defRPr/>
            </a:pPr>
            <a:r>
              <a:rPr lang="en-ZA" sz="1600" b="0" dirty="0">
                <a:solidFill>
                  <a:srgbClr val="000000"/>
                </a:solidFill>
              </a:rPr>
              <a:t>The USAASA Board together with Management have developed a six months turnaround action plan which covers the following eight (8) areas:</a:t>
            </a: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endParaRPr lang="en-ZA" sz="1600" b="0" dirty="0">
              <a:solidFill>
                <a:srgbClr val="000000"/>
              </a:solidFill>
            </a:endParaRPr>
          </a:p>
          <a:p>
            <a:pPr marL="285750" lvl="0" indent="-285750" algn="just" eaLnBrk="0" hangingPunct="0">
              <a:spcBef>
                <a:spcPts val="0"/>
              </a:spcBef>
              <a:spcAft>
                <a:spcPts val="0"/>
              </a:spcAft>
              <a:buFont typeface="Wingdings" panose="05000000000000000000" pitchFamily="2" charset="2"/>
              <a:buChar char="q"/>
              <a:defRPr/>
            </a:pPr>
            <a:r>
              <a:rPr lang="en-ZA" sz="1600" b="0" dirty="0">
                <a:solidFill>
                  <a:srgbClr val="000000"/>
                </a:solidFill>
              </a:rPr>
              <a:t>Reframe the USAASA / USAF service delivery model – secure policy certainty from Shareholder</a:t>
            </a:r>
          </a:p>
          <a:p>
            <a:pPr marL="285750" lvl="0" indent="-285750" algn="just" eaLnBrk="0" hangingPunct="0">
              <a:spcBef>
                <a:spcPts val="0"/>
              </a:spcBef>
              <a:spcAft>
                <a:spcPts val="0"/>
              </a:spcAft>
              <a:buFont typeface="Wingdings" panose="05000000000000000000" pitchFamily="2" charset="2"/>
              <a:buChar char="q"/>
              <a:defRPr/>
            </a:pPr>
            <a:endParaRPr lang="en-ZA" sz="1600" b="0" dirty="0">
              <a:solidFill>
                <a:srgbClr val="000000"/>
              </a:solidFill>
            </a:endParaRPr>
          </a:p>
          <a:p>
            <a:pPr marL="285750" lvl="0" indent="-285750" algn="just" eaLnBrk="0" hangingPunct="0">
              <a:spcBef>
                <a:spcPts val="0"/>
              </a:spcBef>
              <a:spcAft>
                <a:spcPts val="0"/>
              </a:spcAft>
              <a:buFont typeface="Wingdings" panose="05000000000000000000" pitchFamily="2" charset="2"/>
              <a:buChar char="q"/>
              <a:defRPr/>
            </a:pPr>
            <a:r>
              <a:rPr lang="en-ZA" sz="1600" b="0" dirty="0">
                <a:solidFill>
                  <a:srgbClr val="000000"/>
                </a:solidFill>
              </a:rPr>
              <a:t>Strengthen planning and execution of core mandate – address underspending of budget</a:t>
            </a:r>
          </a:p>
          <a:p>
            <a:pPr marL="285750" lvl="0" indent="-285750" algn="just" eaLnBrk="0" hangingPunct="0">
              <a:spcBef>
                <a:spcPts val="0"/>
              </a:spcBef>
              <a:spcAft>
                <a:spcPts val="0"/>
              </a:spcAft>
              <a:buFont typeface="Wingdings" panose="05000000000000000000" pitchFamily="2" charset="2"/>
              <a:buChar char="q"/>
              <a:defRPr/>
            </a:pPr>
            <a:endParaRPr lang="en-ZA" sz="1600" b="0" dirty="0">
              <a:solidFill>
                <a:srgbClr val="000000"/>
              </a:solidFill>
            </a:endParaRPr>
          </a:p>
          <a:p>
            <a:pPr marL="285750" lvl="0" indent="-285750" algn="just" eaLnBrk="0" hangingPunct="0">
              <a:spcBef>
                <a:spcPts val="0"/>
              </a:spcBef>
              <a:spcAft>
                <a:spcPts val="0"/>
              </a:spcAft>
              <a:buFont typeface="Wingdings" panose="05000000000000000000" pitchFamily="2" charset="2"/>
              <a:buChar char="q"/>
              <a:defRPr/>
            </a:pPr>
            <a:r>
              <a:rPr lang="en-ZA" sz="1600" b="0" dirty="0">
                <a:solidFill>
                  <a:srgbClr val="000000"/>
                </a:solidFill>
              </a:rPr>
              <a:t>Strengthen demand planning, SCM and Contract management capability</a:t>
            </a:r>
          </a:p>
          <a:p>
            <a:pPr marL="285750" lvl="0" indent="-285750" algn="just" eaLnBrk="0" hangingPunct="0">
              <a:spcBef>
                <a:spcPts val="0"/>
              </a:spcBef>
              <a:spcAft>
                <a:spcPts val="0"/>
              </a:spcAft>
              <a:buFont typeface="Wingdings" panose="05000000000000000000" pitchFamily="2" charset="2"/>
              <a:buChar char="q"/>
              <a:defRPr/>
            </a:pPr>
            <a:endParaRPr lang="en-ZA" sz="1600" b="0" dirty="0">
              <a:solidFill>
                <a:srgbClr val="000000"/>
              </a:solidFill>
            </a:endParaRPr>
          </a:p>
          <a:p>
            <a:pPr marL="285750" lvl="0" indent="-285750" algn="just" eaLnBrk="0" hangingPunct="0">
              <a:spcBef>
                <a:spcPts val="0"/>
              </a:spcBef>
              <a:spcAft>
                <a:spcPts val="0"/>
              </a:spcAft>
              <a:buFont typeface="Wingdings" panose="05000000000000000000" pitchFamily="2" charset="2"/>
              <a:buChar char="q"/>
              <a:defRPr/>
            </a:pPr>
            <a:r>
              <a:rPr lang="en-ZA" sz="1600" b="0" dirty="0">
                <a:solidFill>
                  <a:srgbClr val="000000"/>
                </a:solidFill>
              </a:rPr>
              <a:t>Manage litigation exposure</a:t>
            </a:r>
          </a:p>
          <a:p>
            <a:pPr marL="285750" lvl="0" indent="-285750" algn="just" eaLnBrk="0" hangingPunct="0">
              <a:spcBef>
                <a:spcPts val="0"/>
              </a:spcBef>
              <a:spcAft>
                <a:spcPts val="0"/>
              </a:spcAft>
              <a:buFont typeface="Wingdings" panose="05000000000000000000" pitchFamily="2" charset="2"/>
              <a:buChar char="q"/>
              <a:defRPr/>
            </a:pPr>
            <a:endParaRPr lang="en-ZA" sz="1600" b="0" dirty="0">
              <a:solidFill>
                <a:srgbClr val="000000"/>
              </a:solidFill>
            </a:endParaRPr>
          </a:p>
          <a:p>
            <a:pPr marL="285750" lvl="0" indent="-285750" algn="just" eaLnBrk="0" hangingPunct="0">
              <a:spcBef>
                <a:spcPts val="0"/>
              </a:spcBef>
              <a:spcAft>
                <a:spcPts val="0"/>
              </a:spcAft>
              <a:buFont typeface="Wingdings" panose="05000000000000000000" pitchFamily="2" charset="2"/>
              <a:buChar char="q"/>
              <a:defRPr/>
            </a:pPr>
            <a:r>
              <a:rPr lang="en-ZA" sz="1600" b="0" dirty="0">
                <a:solidFill>
                  <a:srgbClr val="000000"/>
                </a:solidFill>
              </a:rPr>
              <a:t>Addressing non-supportive systems, policies and processes</a:t>
            </a:r>
          </a:p>
          <a:p>
            <a:pPr marL="285750" lvl="0" indent="-285750" algn="just" eaLnBrk="0" hangingPunct="0">
              <a:spcBef>
                <a:spcPts val="0"/>
              </a:spcBef>
              <a:spcAft>
                <a:spcPts val="0"/>
              </a:spcAft>
              <a:buFont typeface="Wingdings" panose="05000000000000000000" pitchFamily="2" charset="2"/>
              <a:buChar char="q"/>
              <a:defRPr/>
            </a:pPr>
            <a:endParaRPr lang="en-ZA" sz="1600" b="0" dirty="0">
              <a:solidFill>
                <a:srgbClr val="000000"/>
              </a:solidFill>
            </a:endParaRPr>
          </a:p>
          <a:p>
            <a:pPr marL="285750" indent="-285750" algn="just" eaLnBrk="0" hangingPunct="0">
              <a:spcBef>
                <a:spcPts val="0"/>
              </a:spcBef>
              <a:spcAft>
                <a:spcPts val="0"/>
              </a:spcAft>
              <a:buFont typeface="Wingdings" panose="05000000000000000000" pitchFamily="2" charset="2"/>
              <a:buChar char="q"/>
              <a:defRPr/>
            </a:pPr>
            <a:r>
              <a:rPr lang="en-ZA" sz="1600" b="0" dirty="0">
                <a:solidFill>
                  <a:srgbClr val="000000"/>
                </a:solidFill>
              </a:rPr>
              <a:t>Review of USAASA / USAF organisation design – improve capacity and capability, and improve working conditions</a:t>
            </a:r>
          </a:p>
          <a:p>
            <a:pPr marL="285750" indent="-285750" algn="just" eaLnBrk="0" hangingPunct="0">
              <a:spcBef>
                <a:spcPts val="0"/>
              </a:spcBef>
              <a:spcAft>
                <a:spcPts val="0"/>
              </a:spcAft>
              <a:buFont typeface="Wingdings" panose="05000000000000000000" pitchFamily="2" charset="2"/>
              <a:buChar char="q"/>
              <a:defRPr/>
            </a:pPr>
            <a:endParaRPr lang="en-ZA" sz="1600" b="0" dirty="0">
              <a:solidFill>
                <a:srgbClr val="000000"/>
              </a:solidFill>
            </a:endParaRPr>
          </a:p>
          <a:p>
            <a:pPr marL="285750" indent="-285750" algn="just" eaLnBrk="0" hangingPunct="0">
              <a:spcBef>
                <a:spcPts val="0"/>
              </a:spcBef>
              <a:spcAft>
                <a:spcPts val="0"/>
              </a:spcAft>
              <a:buFont typeface="Wingdings" panose="05000000000000000000" pitchFamily="2" charset="2"/>
              <a:buChar char="q"/>
              <a:defRPr/>
            </a:pPr>
            <a:r>
              <a:rPr lang="en-ZA" sz="1600" b="0" dirty="0">
                <a:solidFill>
                  <a:srgbClr val="000000"/>
                </a:solidFill>
              </a:rPr>
              <a:t>Addressing organisational culture and staff issues</a:t>
            </a:r>
          </a:p>
          <a:p>
            <a:pPr marL="285750" indent="-285750" algn="just" eaLnBrk="0" hangingPunct="0">
              <a:spcBef>
                <a:spcPts val="0"/>
              </a:spcBef>
              <a:spcAft>
                <a:spcPts val="0"/>
              </a:spcAft>
              <a:buFont typeface="Wingdings" panose="05000000000000000000" pitchFamily="2" charset="2"/>
              <a:buChar char="q"/>
              <a:defRPr/>
            </a:pPr>
            <a:endParaRPr lang="en-ZA" sz="1600" b="0" dirty="0">
              <a:solidFill>
                <a:srgbClr val="000000"/>
              </a:solidFill>
            </a:endParaRPr>
          </a:p>
          <a:p>
            <a:pPr marL="285750" indent="-285750" algn="just" eaLnBrk="0" hangingPunct="0">
              <a:spcBef>
                <a:spcPts val="0"/>
              </a:spcBef>
              <a:spcAft>
                <a:spcPts val="0"/>
              </a:spcAft>
              <a:buFont typeface="Wingdings" panose="05000000000000000000" pitchFamily="2" charset="2"/>
              <a:buChar char="q"/>
              <a:defRPr/>
            </a:pPr>
            <a:r>
              <a:rPr lang="en-ZA" sz="1600" b="0" dirty="0">
                <a:solidFill>
                  <a:srgbClr val="000000"/>
                </a:solidFill>
              </a:rPr>
              <a:t>Addressing poor perception of USAASA, and addressing unethical conduct and practices within the organisation</a:t>
            </a:r>
          </a:p>
          <a:p>
            <a:pPr lvl="0" algn="just" eaLnBrk="0" hangingPunct="0">
              <a:spcBef>
                <a:spcPts val="0"/>
              </a:spcBef>
              <a:spcAft>
                <a:spcPts val="0"/>
              </a:spcAft>
              <a:defRPr/>
            </a:pPr>
            <a:endParaRPr lang="en-ZA" sz="1600" b="0" dirty="0">
              <a:solidFill>
                <a:srgbClr val="000000"/>
              </a:solidFill>
            </a:endParaRP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endParaRPr lang="en-ZA" sz="1600" b="0" dirty="0">
              <a:solidFill>
                <a:srgbClr val="000000"/>
              </a:solidFill>
            </a:endParaRP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endParaRPr kumimoji="0" lang="en-ZA" sz="1800" b="0" i="1"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R="0" lvl="0" algn="just" defTabSz="914400" rtl="0" eaLnBrk="0" fontAlgn="base" latinLnBrk="0" hangingPunct="0">
              <a:lnSpc>
                <a:spcPct val="100000"/>
              </a:lnSpc>
              <a:spcBef>
                <a:spcPts val="0"/>
              </a:spcBef>
              <a:spcAft>
                <a:spcPts val="0"/>
              </a:spcAft>
              <a:buClrTx/>
              <a:buSzTx/>
              <a:tabLst/>
              <a:defRPr/>
            </a:pPr>
            <a:endParaRPr kumimoji="0" lang="en-ZA" sz="1800" b="1" i="1"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cxnSp>
        <p:nvCxnSpPr>
          <p:cNvPr id="7" name="Straight Connector 6"/>
          <p:cNvCxnSpPr/>
          <p:nvPr/>
        </p:nvCxnSpPr>
        <p:spPr bwMode="auto">
          <a:xfrm>
            <a:off x="0" y="980728"/>
            <a:ext cx="9144000" cy="1588"/>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62788" y="44624"/>
            <a:ext cx="901700" cy="901700"/>
          </a:xfrm>
          <a:prstGeom prst="rect">
            <a:avLst/>
          </a:prstGeom>
        </p:spPr>
      </p:pic>
      <p:sp>
        <p:nvSpPr>
          <p:cNvPr id="12" name="Rectangle 11"/>
          <p:cNvSpPr/>
          <p:nvPr/>
        </p:nvSpPr>
        <p:spPr>
          <a:xfrm>
            <a:off x="2267744" y="44624"/>
            <a:ext cx="5904655" cy="400110"/>
          </a:xfrm>
          <a:prstGeom prst="rect">
            <a:avLst/>
          </a:prstGeom>
        </p:spPr>
        <p:txBody>
          <a:bodyPr wrap="square">
            <a:spAutoFit/>
          </a:bodyPr>
          <a:lstStyle/>
          <a:p>
            <a:pPr marL="0" marR="0" lvl="0" indent="0" algn="ctr" defTabSz="914400" rtl="0" eaLnBrk="0" fontAlgn="base" latinLnBrk="0" hangingPunct="0">
              <a:lnSpc>
                <a:spcPct val="100000"/>
              </a:lnSpc>
              <a:spcBef>
                <a:spcPts val="600"/>
              </a:spcBef>
              <a:spcAft>
                <a:spcPts val="600"/>
              </a:spcAft>
              <a:buClrTx/>
              <a:buSzTx/>
              <a:buFontTx/>
              <a:buNone/>
              <a:tabLst/>
              <a:defRPr/>
            </a:pPr>
            <a:r>
              <a:rPr lang="en-US" sz="2000" dirty="0">
                <a:solidFill>
                  <a:srgbClr val="FF9900"/>
                </a:solidFill>
              </a:rPr>
              <a:t>ADDRESSING “PERFORMANCE ENEMIES”</a:t>
            </a:r>
            <a:endParaRPr kumimoji="0" lang="en-US" sz="2000" b="1" i="0" u="none" strike="noStrike" kern="1200" cap="none" spc="0" normalizeH="0" baseline="0" noProof="0" dirty="0">
              <a:ln>
                <a:noFill/>
              </a:ln>
              <a:solidFill>
                <a:srgbClr val="FF9900"/>
              </a:solidFill>
              <a:effectLst/>
              <a:uLnTx/>
              <a:uFillTx/>
              <a:latin typeface="Arial" pitchFamily="34" charset="0"/>
              <a:ea typeface="+mn-ea"/>
              <a:cs typeface="Arial" pitchFamily="34" charset="0"/>
            </a:endParaRPr>
          </a:p>
        </p:txBody>
      </p:sp>
      <p:pic>
        <p:nvPicPr>
          <p:cNvPr id="10" name="Picture 9"/>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2520280" cy="865684"/>
          </a:xfrm>
          <a:prstGeom prst="rect">
            <a:avLst/>
          </a:prstGeom>
          <a:noFill/>
        </p:spPr>
      </p:pic>
    </p:spTree>
    <p:extLst>
      <p:ext uri="{BB962C8B-B14F-4D97-AF65-F5344CB8AC3E}">
        <p14:creationId xmlns:p14="http://schemas.microsoft.com/office/powerpoint/2010/main" xmlns="" val="290232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
          </p:nvPr>
        </p:nvSpPr>
        <p:spPr>
          <a:xfrm>
            <a:off x="1" y="1484784"/>
            <a:ext cx="9144000" cy="1932236"/>
          </a:xfrm>
        </p:spPr>
        <p:txBody>
          <a:bodyPr>
            <a:normAutofit/>
          </a:bodyPr>
          <a:lstStyle/>
          <a:p>
            <a:pPr lvl="0" defTabSz="914400" eaLnBrk="0" fontAlgn="base" hangingPunct="0">
              <a:spcBef>
                <a:spcPts val="600"/>
              </a:spcBef>
              <a:spcAft>
                <a:spcPts val="600"/>
              </a:spcAft>
              <a:defRPr/>
            </a:pPr>
            <a:r>
              <a:rPr lang="en-US" sz="2600" dirty="0">
                <a:solidFill>
                  <a:schemeClr val="bg1"/>
                </a:solidFill>
                <a:latin typeface="Arial" panose="020B0604020202020204" pitchFamily="34" charset="0"/>
                <a:cs typeface="Arial" panose="020B0604020202020204" pitchFamily="34" charset="0"/>
              </a:rPr>
              <a:t>REVIEW OF THE BROADBAND ROLL OUT MODEL</a:t>
            </a:r>
            <a:endParaRPr lang="en-US" sz="2600" kern="1200" dirty="0">
              <a:solidFill>
                <a:schemeClr val="bg1"/>
              </a:solidFill>
              <a:latin typeface="Arial" pitchFamily="34" charset="0"/>
              <a:cs typeface="Arial" pitchFamily="34" charset="0"/>
            </a:endParaRPr>
          </a:p>
          <a:p>
            <a:endParaRPr lang="en-ZA"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500062438"/>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980728"/>
            <a:ext cx="9144000" cy="1588"/>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62788" y="44624"/>
            <a:ext cx="901700" cy="901700"/>
          </a:xfrm>
          <a:prstGeom prst="rect">
            <a:avLst/>
          </a:prstGeom>
        </p:spPr>
      </p:pic>
      <p:sp>
        <p:nvSpPr>
          <p:cNvPr id="12" name="Rectangle 11"/>
          <p:cNvSpPr/>
          <p:nvPr/>
        </p:nvSpPr>
        <p:spPr>
          <a:xfrm>
            <a:off x="2267744" y="44624"/>
            <a:ext cx="5904655" cy="400110"/>
          </a:xfrm>
          <a:prstGeom prst="rect">
            <a:avLst/>
          </a:prstGeom>
        </p:spPr>
        <p:txBody>
          <a:bodyPr wrap="square">
            <a:spAutoFit/>
          </a:bodyPr>
          <a:lstStyle/>
          <a:p>
            <a:pPr marL="0" marR="0" lvl="0" indent="0" algn="ctr" defTabSz="914400" rtl="0" eaLnBrk="0" fontAlgn="base" latinLnBrk="0" hangingPunct="0">
              <a:lnSpc>
                <a:spcPct val="100000"/>
              </a:lnSpc>
              <a:spcBef>
                <a:spcPts val="600"/>
              </a:spcBef>
              <a:spcAft>
                <a:spcPts val="600"/>
              </a:spcAft>
              <a:buClrTx/>
              <a:buSzTx/>
              <a:buFontTx/>
              <a:buNone/>
              <a:tabLst/>
              <a:defRPr/>
            </a:pPr>
            <a:r>
              <a:rPr lang="en-US" sz="2000" noProof="0" dirty="0">
                <a:solidFill>
                  <a:srgbClr val="FF9900"/>
                </a:solidFill>
              </a:rPr>
              <a:t>KEY FOCUS AREAS</a:t>
            </a:r>
            <a:endParaRPr kumimoji="0" lang="en-US" sz="2000" b="1" i="0" u="none" strike="noStrike" kern="1200" cap="none" spc="0" normalizeH="0" baseline="0" noProof="0" dirty="0">
              <a:ln>
                <a:noFill/>
              </a:ln>
              <a:solidFill>
                <a:srgbClr val="FF9900"/>
              </a:solidFill>
              <a:effectLst/>
              <a:uLnTx/>
              <a:uFillTx/>
              <a:latin typeface="Arial" pitchFamily="34" charset="0"/>
              <a:ea typeface="+mn-ea"/>
              <a:cs typeface="Arial" pitchFamily="34" charset="0"/>
            </a:endParaRPr>
          </a:p>
        </p:txBody>
      </p:sp>
      <p:pic>
        <p:nvPicPr>
          <p:cNvPr id="10" name="Picture 9"/>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2520280" cy="865684"/>
          </a:xfrm>
          <a:prstGeom prst="rect">
            <a:avLst/>
          </a:prstGeom>
          <a:noFill/>
        </p:spPr>
      </p:pic>
      <p:graphicFrame>
        <p:nvGraphicFramePr>
          <p:cNvPr id="3" name="Diagram 2"/>
          <p:cNvGraphicFramePr/>
          <p:nvPr>
            <p:extLst>
              <p:ext uri="{D42A27DB-BD31-4B8C-83A1-F6EECF244321}">
                <p14:modId xmlns:p14="http://schemas.microsoft.com/office/powerpoint/2010/main" xmlns="" val="3691353129"/>
              </p:ext>
            </p:extLst>
          </p:nvPr>
        </p:nvGraphicFramePr>
        <p:xfrm>
          <a:off x="179512" y="1340768"/>
          <a:ext cx="8568952" cy="4392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966474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0" y="1052736"/>
            <a:ext cx="9036496" cy="4586513"/>
          </a:xfrm>
          <a:prstGeom prst="rect">
            <a:avLst/>
          </a:prstGeom>
          <a:noFill/>
          <a:ln w="9525">
            <a:noFill/>
            <a:miter lim="800000"/>
            <a:headEnd/>
            <a:tailEnd/>
          </a:ln>
        </p:spPr>
        <p:txBody>
          <a:bodyPr wrap="square" lIns="92075" tIns="46038" rIns="92075" bIns="46038">
            <a:spAutoFit/>
          </a:bodyPr>
          <a:lstStyle/>
          <a:p>
            <a:pPr marR="0" lvl="0" algn="just" defTabSz="914400" rtl="0" eaLnBrk="0" fontAlgn="base" latinLnBrk="0" hangingPunct="0">
              <a:lnSpc>
                <a:spcPct val="100000"/>
              </a:lnSpc>
              <a:spcBef>
                <a:spcPts val="0"/>
              </a:spcBef>
              <a:spcAft>
                <a:spcPts val="0"/>
              </a:spcAft>
              <a:buClrTx/>
              <a:buSzTx/>
              <a:tabLst/>
              <a:defRPr/>
            </a:pPr>
            <a:endParaRPr lang="en-ZA" sz="1600" dirty="0">
              <a:solidFill>
                <a:srgbClr val="000000"/>
              </a:solidFill>
            </a:endParaRP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r>
              <a:rPr lang="en-ZA" sz="1600" b="0" dirty="0">
                <a:solidFill>
                  <a:srgbClr val="000000"/>
                </a:solidFill>
              </a:rPr>
              <a:t>For the first time, no material findings on the Audit of Predetermined Objectives (AOPO)</a:t>
            </a: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endParaRPr lang="en-ZA" sz="1600" b="0" dirty="0">
              <a:solidFill>
                <a:srgbClr val="000000"/>
              </a:solidFill>
            </a:endParaRP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r>
              <a:rPr lang="en-ZA" sz="1600" b="0" dirty="0">
                <a:solidFill>
                  <a:srgbClr val="000000"/>
                </a:solidFill>
              </a:rPr>
              <a:t>Achieved an unqualified audit opinion for the past four years, with emphasis of matters.</a:t>
            </a: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endParaRPr lang="en-ZA" sz="1600" b="0" dirty="0">
              <a:solidFill>
                <a:srgbClr val="000000"/>
              </a:solidFill>
            </a:endParaRP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r>
              <a:rPr lang="en-ZA" sz="1600" b="0" dirty="0">
                <a:solidFill>
                  <a:srgbClr val="000000"/>
                </a:solidFill>
              </a:rPr>
              <a:t>Reduction in the number of findings raised by the AG-SA as compared to the previous financial year</a:t>
            </a: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endParaRPr lang="en-ZA" sz="1600" b="0" dirty="0">
              <a:solidFill>
                <a:srgbClr val="000000"/>
              </a:solidFill>
            </a:endParaRP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r>
              <a:rPr lang="en-ZA" sz="1600" b="0" dirty="0">
                <a:solidFill>
                  <a:srgbClr val="000000"/>
                </a:solidFill>
              </a:rPr>
              <a:t>Adoption and embedding of effective governance principles i.e. meaningful recognition and contribution by assurance providers that led to the commissioning of two Forensic audits on Broadband and SAP ERP system</a:t>
            </a: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endParaRPr lang="en-ZA" sz="1600" b="0" dirty="0">
              <a:solidFill>
                <a:srgbClr val="000000"/>
              </a:solidFill>
            </a:endParaRPr>
          </a:p>
          <a:p>
            <a:pPr marL="285750" indent="-285750" algn="just" eaLnBrk="0" hangingPunct="0">
              <a:spcBef>
                <a:spcPts val="0"/>
              </a:spcBef>
              <a:spcAft>
                <a:spcPts val="0"/>
              </a:spcAft>
              <a:buFont typeface="Wingdings" panose="05000000000000000000" pitchFamily="2" charset="2"/>
              <a:buChar char="q"/>
              <a:defRPr/>
            </a:pPr>
            <a:r>
              <a:rPr lang="en-ZA" sz="1600" b="0" dirty="0">
                <a:solidFill>
                  <a:srgbClr val="000000"/>
                </a:solidFill>
              </a:rPr>
              <a:t>Collaboration with ICASA on the audit of Broadband and Connectivity</a:t>
            </a:r>
          </a:p>
          <a:p>
            <a:pPr marR="0" lvl="0" algn="just" defTabSz="914400" rtl="0" eaLnBrk="0" fontAlgn="base" latinLnBrk="0" hangingPunct="0">
              <a:lnSpc>
                <a:spcPct val="100000"/>
              </a:lnSpc>
              <a:spcBef>
                <a:spcPts val="0"/>
              </a:spcBef>
              <a:spcAft>
                <a:spcPts val="0"/>
              </a:spcAft>
              <a:buClrTx/>
              <a:buSzTx/>
              <a:tabLst/>
              <a:defRPr/>
            </a:pPr>
            <a:endParaRPr lang="en-ZA" sz="1600" b="0" dirty="0">
              <a:solidFill>
                <a:srgbClr val="000000"/>
              </a:solidFill>
            </a:endParaRPr>
          </a:p>
          <a:p>
            <a:pPr marR="0" lvl="0" algn="just" defTabSz="914400" rtl="0" eaLnBrk="0" fontAlgn="base" latinLnBrk="0" hangingPunct="0">
              <a:lnSpc>
                <a:spcPct val="100000"/>
              </a:lnSpc>
              <a:spcBef>
                <a:spcPts val="0"/>
              </a:spcBef>
              <a:spcAft>
                <a:spcPts val="0"/>
              </a:spcAft>
              <a:buClrTx/>
              <a:buSzTx/>
              <a:tabLst/>
              <a:defRPr/>
            </a:pPr>
            <a:endParaRPr lang="en-ZA" sz="1600" b="0" dirty="0">
              <a:solidFill>
                <a:srgbClr val="000000"/>
              </a:solidFill>
            </a:endParaRP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endParaRPr lang="en-ZA" sz="1600" b="0" dirty="0">
              <a:solidFill>
                <a:srgbClr val="000000"/>
              </a:solidFill>
            </a:endParaRP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endParaRPr kumimoji="0" lang="en-ZA" sz="1800" b="0" i="1"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R="0" lvl="0" algn="just" defTabSz="914400" rtl="0" eaLnBrk="0" fontAlgn="base" latinLnBrk="0" hangingPunct="0">
              <a:lnSpc>
                <a:spcPct val="100000"/>
              </a:lnSpc>
              <a:spcBef>
                <a:spcPts val="0"/>
              </a:spcBef>
              <a:spcAft>
                <a:spcPts val="0"/>
              </a:spcAft>
              <a:buClrTx/>
              <a:buSzTx/>
              <a:tabLst/>
              <a:defRPr/>
            </a:pPr>
            <a:endParaRPr kumimoji="0" lang="en-ZA" sz="1800" b="1" i="1"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cxnSp>
        <p:nvCxnSpPr>
          <p:cNvPr id="7" name="Straight Connector 6"/>
          <p:cNvCxnSpPr/>
          <p:nvPr/>
        </p:nvCxnSpPr>
        <p:spPr bwMode="auto">
          <a:xfrm>
            <a:off x="0" y="980728"/>
            <a:ext cx="9144000" cy="1588"/>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62788" y="44624"/>
            <a:ext cx="901700" cy="901700"/>
          </a:xfrm>
          <a:prstGeom prst="rect">
            <a:avLst/>
          </a:prstGeom>
        </p:spPr>
      </p:pic>
      <p:sp>
        <p:nvSpPr>
          <p:cNvPr id="12" name="Rectangle 11"/>
          <p:cNvSpPr/>
          <p:nvPr/>
        </p:nvSpPr>
        <p:spPr>
          <a:xfrm>
            <a:off x="2627784" y="44624"/>
            <a:ext cx="5544615" cy="400110"/>
          </a:xfrm>
          <a:prstGeom prst="rect">
            <a:avLst/>
          </a:prstGeom>
        </p:spPr>
        <p:txBody>
          <a:bodyPr wrap="square">
            <a:spAutoFit/>
          </a:bodyPr>
          <a:lstStyle/>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US" sz="2000" b="1" i="0" u="none" strike="noStrike" kern="1200" cap="none" spc="0" normalizeH="0" baseline="0" noProof="0" dirty="0">
                <a:ln>
                  <a:noFill/>
                </a:ln>
                <a:solidFill>
                  <a:srgbClr val="FF9900"/>
                </a:solidFill>
                <a:effectLst/>
                <a:uLnTx/>
                <a:uFillTx/>
                <a:latin typeface="Arial" pitchFamily="34" charset="0"/>
                <a:ea typeface="+mn-ea"/>
                <a:cs typeface="Arial" pitchFamily="34" charset="0"/>
              </a:rPr>
              <a:t>SIGNIFICANT</a:t>
            </a:r>
            <a:r>
              <a:rPr lang="en-US" sz="2000" dirty="0">
                <a:solidFill>
                  <a:srgbClr val="FF9900"/>
                </a:solidFill>
              </a:rPr>
              <a:t> </a:t>
            </a:r>
            <a:r>
              <a:rPr kumimoji="0" lang="en-US" sz="2000" b="1" i="0" u="none" strike="noStrike" kern="1200" cap="none" spc="0" normalizeH="0" noProof="0" dirty="0">
                <a:ln>
                  <a:noFill/>
                </a:ln>
                <a:solidFill>
                  <a:srgbClr val="FF9900"/>
                </a:solidFill>
                <a:effectLst/>
                <a:uLnTx/>
                <a:uFillTx/>
                <a:latin typeface="Arial" pitchFamily="34" charset="0"/>
                <a:ea typeface="+mn-ea"/>
                <a:cs typeface="Arial" pitchFamily="34" charset="0"/>
              </a:rPr>
              <a:t>HIGHLIGHTS</a:t>
            </a:r>
            <a:endParaRPr kumimoji="0" lang="en-US" sz="2000" b="1" i="0" u="none" strike="noStrike" kern="1200" cap="none" spc="0" normalizeH="0" baseline="0" noProof="0" dirty="0">
              <a:ln>
                <a:noFill/>
              </a:ln>
              <a:solidFill>
                <a:srgbClr val="FF9900"/>
              </a:solidFill>
              <a:effectLst/>
              <a:uLnTx/>
              <a:uFillTx/>
              <a:latin typeface="Arial" pitchFamily="34" charset="0"/>
              <a:ea typeface="+mn-ea"/>
              <a:cs typeface="Arial" pitchFamily="34" charset="0"/>
            </a:endParaRP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2195736" cy="946324"/>
          </a:xfrm>
          <a:prstGeom prst="rect">
            <a:avLst/>
          </a:prstGeom>
          <a:noFill/>
          <a:ln>
            <a:noFill/>
          </a:ln>
        </p:spPr>
      </p:pic>
    </p:spTree>
    <p:extLst>
      <p:ext uri="{BB962C8B-B14F-4D97-AF65-F5344CB8AC3E}">
        <p14:creationId xmlns:p14="http://schemas.microsoft.com/office/powerpoint/2010/main" xmlns="" val="5472541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
          </p:nvPr>
        </p:nvSpPr>
        <p:spPr>
          <a:xfrm>
            <a:off x="1" y="1484784"/>
            <a:ext cx="9144000" cy="1932236"/>
          </a:xfrm>
        </p:spPr>
        <p:txBody>
          <a:bodyPr>
            <a:normAutofit fontScale="92500"/>
          </a:bodyPr>
          <a:lstStyle/>
          <a:p>
            <a:pPr lvl="0" defTabSz="914400" eaLnBrk="0" fontAlgn="base" hangingPunct="0">
              <a:spcBef>
                <a:spcPts val="600"/>
              </a:spcBef>
              <a:spcAft>
                <a:spcPts val="600"/>
              </a:spcAft>
              <a:defRPr/>
            </a:pPr>
            <a:endParaRPr lang="en-US" sz="2800" dirty="0">
              <a:solidFill>
                <a:schemeClr val="bg1"/>
              </a:solidFill>
              <a:latin typeface="Arial" panose="020B0604020202020204" pitchFamily="34" charset="0"/>
              <a:cs typeface="Arial" panose="020B0604020202020204" pitchFamily="34" charset="0"/>
            </a:endParaRPr>
          </a:p>
          <a:p>
            <a:pPr lvl="0" defTabSz="914400" eaLnBrk="0" fontAlgn="base" hangingPunct="0">
              <a:spcBef>
                <a:spcPts val="600"/>
              </a:spcBef>
              <a:spcAft>
                <a:spcPts val="600"/>
              </a:spcAft>
              <a:defRPr/>
            </a:pPr>
            <a:r>
              <a:rPr lang="en-US" sz="2800" dirty="0">
                <a:solidFill>
                  <a:schemeClr val="bg1"/>
                </a:solidFill>
                <a:latin typeface="Arial" panose="020B0604020202020204" pitchFamily="34" charset="0"/>
                <a:cs typeface="Arial" panose="020B0604020202020204" pitchFamily="34" charset="0"/>
              </a:rPr>
              <a:t>ESTABLISHMENT OF A PROJECT MANAGEMENT UNIT</a:t>
            </a:r>
          </a:p>
          <a:p>
            <a:pPr lvl="0" defTabSz="914400" eaLnBrk="0" fontAlgn="base" hangingPunct="0">
              <a:spcBef>
                <a:spcPts val="600"/>
              </a:spcBef>
              <a:spcAft>
                <a:spcPts val="600"/>
              </a:spcAft>
              <a:defRPr/>
            </a:pPr>
            <a:r>
              <a:rPr lang="en-US" sz="2800" kern="1200" dirty="0">
                <a:solidFill>
                  <a:schemeClr val="bg1"/>
                </a:solidFill>
                <a:latin typeface="Arial" pitchFamily="34" charset="0"/>
                <a:cs typeface="Arial" pitchFamily="34" charset="0"/>
              </a:rPr>
              <a:t>BROADCAST DIGITAL MIGRATION </a:t>
            </a:r>
          </a:p>
          <a:p>
            <a:endParaRPr lang="en-ZA"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856604078"/>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0" y="1052736"/>
            <a:ext cx="9036496" cy="4340292"/>
          </a:xfrm>
          <a:prstGeom prst="rect">
            <a:avLst/>
          </a:prstGeom>
          <a:noFill/>
          <a:ln w="9525">
            <a:noFill/>
            <a:miter lim="800000"/>
            <a:headEnd/>
            <a:tailEnd/>
          </a:ln>
        </p:spPr>
        <p:txBody>
          <a:bodyPr wrap="square" lIns="92075" tIns="46038" rIns="92075" bIns="46038">
            <a:spAutoFit/>
          </a:bodyPr>
          <a:lstStyle/>
          <a:p>
            <a:pPr marL="285750" lvl="0" indent="-285750" algn="just" eaLnBrk="0" hangingPunct="0">
              <a:spcBef>
                <a:spcPts val="0"/>
              </a:spcBef>
              <a:spcAft>
                <a:spcPts val="0"/>
              </a:spcAft>
              <a:buFont typeface="Wingdings" panose="05000000000000000000" pitchFamily="2" charset="2"/>
              <a:buChar char="q"/>
              <a:defRPr/>
            </a:pPr>
            <a:r>
              <a:rPr lang="en-ZA" sz="1600" b="0" dirty="0">
                <a:solidFill>
                  <a:srgbClr val="000000"/>
                </a:solidFill>
              </a:rPr>
              <a:t>Increase Capacity and specifically manage the implementation of the Broadcast Digital Migration program</a:t>
            </a:r>
          </a:p>
          <a:p>
            <a:pPr marL="285750" lvl="0" indent="-285750" algn="just" eaLnBrk="0" hangingPunct="0">
              <a:spcBef>
                <a:spcPts val="0"/>
              </a:spcBef>
              <a:spcAft>
                <a:spcPts val="0"/>
              </a:spcAft>
              <a:buFont typeface="Wingdings" panose="05000000000000000000" pitchFamily="2" charset="2"/>
              <a:buChar char="q"/>
              <a:defRPr/>
            </a:pPr>
            <a:endParaRPr lang="en-ZA" sz="1600" b="0" dirty="0">
              <a:solidFill>
                <a:srgbClr val="000000"/>
              </a:solidFill>
            </a:endParaRPr>
          </a:p>
          <a:p>
            <a:pPr marL="285750" lvl="0" indent="-285750" algn="just" eaLnBrk="0" hangingPunct="0">
              <a:spcBef>
                <a:spcPts val="0"/>
              </a:spcBef>
              <a:spcAft>
                <a:spcPts val="0"/>
              </a:spcAft>
              <a:buFont typeface="Wingdings" panose="05000000000000000000" pitchFamily="2" charset="2"/>
              <a:buChar char="q"/>
              <a:defRPr/>
            </a:pPr>
            <a:r>
              <a:rPr lang="en-ZA" sz="1600" b="0" dirty="0">
                <a:solidFill>
                  <a:srgbClr val="000000"/>
                </a:solidFill>
              </a:rPr>
              <a:t>Accelerate the installation of the remaining 1 million set-top boxes </a:t>
            </a:r>
          </a:p>
          <a:p>
            <a:pPr marL="742950" lvl="1" indent="-285750" algn="just" eaLnBrk="0" hangingPunct="0">
              <a:spcBef>
                <a:spcPts val="0"/>
              </a:spcBef>
              <a:spcAft>
                <a:spcPts val="0"/>
              </a:spcAft>
              <a:buFont typeface="Courier New" panose="02070309020205020404" pitchFamily="49" charset="0"/>
              <a:buChar char="o"/>
              <a:defRPr/>
            </a:pPr>
            <a:r>
              <a:rPr lang="en-GB" sz="1600" b="0" dirty="0">
                <a:solidFill>
                  <a:srgbClr val="000000"/>
                </a:solidFill>
              </a:rPr>
              <a:t>Accelerate the completion installations in the Free State, NC and NW (516 to be installed by year end)</a:t>
            </a:r>
          </a:p>
          <a:p>
            <a:pPr lvl="1" algn="just" eaLnBrk="0" hangingPunct="0">
              <a:spcBef>
                <a:spcPts val="0"/>
              </a:spcBef>
              <a:spcAft>
                <a:spcPts val="0"/>
              </a:spcAft>
              <a:defRPr/>
            </a:pPr>
            <a:endParaRPr lang="en-GB" sz="1600" b="0" dirty="0">
              <a:solidFill>
                <a:srgbClr val="000000"/>
              </a:solidFill>
            </a:endParaRPr>
          </a:p>
          <a:p>
            <a:pPr marL="285750" lvl="0" indent="-285750" algn="just" eaLnBrk="0" hangingPunct="0">
              <a:spcBef>
                <a:spcPts val="0"/>
              </a:spcBef>
              <a:spcAft>
                <a:spcPts val="0"/>
              </a:spcAft>
              <a:buFont typeface="Wingdings" panose="05000000000000000000" pitchFamily="2" charset="2"/>
              <a:buChar char="q"/>
              <a:defRPr/>
            </a:pPr>
            <a:r>
              <a:rPr lang="en-ZA" sz="1600" b="0" dirty="0">
                <a:solidFill>
                  <a:srgbClr val="000000"/>
                </a:solidFill>
              </a:rPr>
              <a:t>Jointly with the DOC and other stakeholders, communicate the program to beneficiaries, educate and provide consumer awareness to affected households.</a:t>
            </a:r>
          </a:p>
          <a:p>
            <a:pPr marL="285750" lvl="0" indent="-285750" algn="just" eaLnBrk="0" hangingPunct="0">
              <a:spcBef>
                <a:spcPts val="0"/>
              </a:spcBef>
              <a:spcAft>
                <a:spcPts val="0"/>
              </a:spcAft>
              <a:buFont typeface="Wingdings" panose="05000000000000000000" pitchFamily="2" charset="2"/>
              <a:buChar char="q"/>
              <a:defRPr/>
            </a:pPr>
            <a:endParaRPr lang="en-ZA" sz="1600" b="0" dirty="0">
              <a:solidFill>
                <a:srgbClr val="000000"/>
              </a:solidFill>
            </a:endParaRPr>
          </a:p>
          <a:p>
            <a:pPr marL="285750" lvl="0" indent="-285750" algn="just" eaLnBrk="0" hangingPunct="0">
              <a:spcBef>
                <a:spcPts val="0"/>
              </a:spcBef>
              <a:spcAft>
                <a:spcPts val="0"/>
              </a:spcAft>
              <a:buFont typeface="Wingdings" panose="05000000000000000000" pitchFamily="2" charset="2"/>
              <a:buChar char="q"/>
              <a:defRPr/>
            </a:pPr>
            <a:r>
              <a:rPr lang="en-ZA" sz="1600" b="0" dirty="0">
                <a:solidFill>
                  <a:srgbClr val="000000"/>
                </a:solidFill>
              </a:rPr>
              <a:t>Jointly undertake registration drives</a:t>
            </a:r>
          </a:p>
          <a:p>
            <a:pPr marL="285750" lvl="0" indent="-285750" algn="just" eaLnBrk="0" hangingPunct="0">
              <a:spcBef>
                <a:spcPts val="0"/>
              </a:spcBef>
              <a:spcAft>
                <a:spcPts val="0"/>
              </a:spcAft>
              <a:buFont typeface="Wingdings" panose="05000000000000000000" pitchFamily="2" charset="2"/>
              <a:buChar char="q"/>
              <a:defRPr/>
            </a:pPr>
            <a:endParaRPr lang="en-ZA" sz="1600" b="0" dirty="0">
              <a:solidFill>
                <a:srgbClr val="000000"/>
              </a:solidFill>
            </a:endParaRPr>
          </a:p>
          <a:p>
            <a:pPr marL="285750" indent="-285750" algn="just" eaLnBrk="0" hangingPunct="0">
              <a:spcBef>
                <a:spcPts val="0"/>
              </a:spcBef>
              <a:spcAft>
                <a:spcPts val="0"/>
              </a:spcAft>
              <a:buFont typeface="Wingdings" panose="05000000000000000000" pitchFamily="2" charset="2"/>
              <a:buChar char="q"/>
              <a:defRPr/>
            </a:pPr>
            <a:r>
              <a:rPr lang="en-ZA" sz="1600" b="0" dirty="0">
                <a:solidFill>
                  <a:srgbClr val="000000"/>
                </a:solidFill>
              </a:rPr>
              <a:t> Improve the management of suppliers (SAPO, STB manufacturers)</a:t>
            </a:r>
          </a:p>
          <a:p>
            <a:pPr marL="285750" indent="-285750" algn="just" eaLnBrk="0" hangingPunct="0">
              <a:spcBef>
                <a:spcPts val="0"/>
              </a:spcBef>
              <a:spcAft>
                <a:spcPts val="0"/>
              </a:spcAft>
              <a:buFont typeface="Wingdings" panose="05000000000000000000" pitchFamily="2" charset="2"/>
              <a:buChar char="q"/>
              <a:defRPr/>
            </a:pPr>
            <a:endParaRPr lang="en-ZA" sz="1600" b="0" dirty="0">
              <a:solidFill>
                <a:srgbClr val="000000"/>
              </a:solidFill>
            </a:endParaRP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endParaRPr lang="en-ZA" sz="1600" b="0" dirty="0">
              <a:solidFill>
                <a:srgbClr val="000000"/>
              </a:solidFill>
            </a:endParaRP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endParaRPr kumimoji="0" lang="en-ZA" sz="1800" b="0" i="1"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R="0" lvl="0" algn="just" defTabSz="914400" rtl="0" eaLnBrk="0" fontAlgn="base" latinLnBrk="0" hangingPunct="0">
              <a:lnSpc>
                <a:spcPct val="100000"/>
              </a:lnSpc>
              <a:spcBef>
                <a:spcPts val="0"/>
              </a:spcBef>
              <a:spcAft>
                <a:spcPts val="0"/>
              </a:spcAft>
              <a:buClrTx/>
              <a:buSzTx/>
              <a:tabLst/>
              <a:defRPr/>
            </a:pPr>
            <a:endParaRPr kumimoji="0" lang="en-ZA" sz="1800" b="1" i="1"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cxnSp>
        <p:nvCxnSpPr>
          <p:cNvPr id="7" name="Straight Connector 6"/>
          <p:cNvCxnSpPr/>
          <p:nvPr/>
        </p:nvCxnSpPr>
        <p:spPr bwMode="auto">
          <a:xfrm>
            <a:off x="0" y="980728"/>
            <a:ext cx="9144000" cy="1588"/>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62788" y="44624"/>
            <a:ext cx="901700" cy="901700"/>
          </a:xfrm>
          <a:prstGeom prst="rect">
            <a:avLst/>
          </a:prstGeom>
        </p:spPr>
      </p:pic>
      <p:sp>
        <p:nvSpPr>
          <p:cNvPr id="12" name="Rectangle 11"/>
          <p:cNvSpPr/>
          <p:nvPr/>
        </p:nvSpPr>
        <p:spPr>
          <a:xfrm>
            <a:off x="2267744" y="44624"/>
            <a:ext cx="5904655" cy="707886"/>
          </a:xfrm>
          <a:prstGeom prst="rect">
            <a:avLst/>
          </a:prstGeom>
        </p:spPr>
        <p:txBody>
          <a:bodyPr wrap="square">
            <a:spAutoFit/>
          </a:bodyPr>
          <a:lstStyle/>
          <a:p>
            <a:pPr marL="0" marR="0" lvl="0" indent="0" algn="ctr" defTabSz="914400" rtl="0" eaLnBrk="0" fontAlgn="base" latinLnBrk="0" hangingPunct="0">
              <a:lnSpc>
                <a:spcPct val="100000"/>
              </a:lnSpc>
              <a:spcBef>
                <a:spcPts val="600"/>
              </a:spcBef>
              <a:spcAft>
                <a:spcPts val="600"/>
              </a:spcAft>
              <a:buClrTx/>
              <a:buSzTx/>
              <a:buFontTx/>
              <a:buNone/>
              <a:tabLst/>
              <a:defRPr/>
            </a:pPr>
            <a:r>
              <a:rPr lang="en-US" sz="2000" noProof="0" dirty="0">
                <a:solidFill>
                  <a:srgbClr val="FF9900"/>
                </a:solidFill>
              </a:rPr>
              <a:t>PURPOSE OF A PROJECT MANAGEMENT OFFICE</a:t>
            </a:r>
            <a:endParaRPr kumimoji="0" lang="en-US" sz="2000" b="1" i="0" u="none" strike="noStrike" kern="1200" cap="none" spc="0" normalizeH="0" baseline="0" noProof="0" dirty="0">
              <a:ln>
                <a:noFill/>
              </a:ln>
              <a:solidFill>
                <a:srgbClr val="FF9900"/>
              </a:solidFill>
              <a:effectLst/>
              <a:uLnTx/>
              <a:uFillTx/>
              <a:latin typeface="Arial" pitchFamily="34" charset="0"/>
              <a:ea typeface="+mn-ea"/>
              <a:cs typeface="Arial" pitchFamily="34" charset="0"/>
            </a:endParaRPr>
          </a:p>
        </p:txBody>
      </p:sp>
      <p:pic>
        <p:nvPicPr>
          <p:cNvPr id="10" name="Picture 9"/>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2520280" cy="865684"/>
          </a:xfrm>
          <a:prstGeom prst="rect">
            <a:avLst/>
          </a:prstGeom>
          <a:noFill/>
        </p:spPr>
      </p:pic>
    </p:spTree>
    <p:extLst>
      <p:ext uri="{BB962C8B-B14F-4D97-AF65-F5344CB8AC3E}">
        <p14:creationId xmlns:p14="http://schemas.microsoft.com/office/powerpoint/2010/main" xmlns="" val="6342637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1143000"/>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6" name="Slide Number Placeholder 5"/>
          <p:cNvSpPr>
            <a:spLocks noGrp="1"/>
          </p:cNvSpPr>
          <p:nvPr>
            <p:ph type="sldNum" sz="quarter" idx="12"/>
          </p:nvPr>
        </p:nvSpPr>
        <p:spPr>
          <a:xfrm>
            <a:off x="7946702" y="6553150"/>
            <a:ext cx="1593850" cy="47625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E7E121AC-CB2F-48A1-9156-4FA17DE39A11}" type="slidenum">
              <a:rPr kumimoji="0" lang="en-US" altLang="en-US" sz="1400"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42</a:t>
            </a:fld>
            <a:endParaRPr kumimoji="0" lang="en-US" altLang="en-US" sz="1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956376" y="142062"/>
            <a:ext cx="1008112" cy="942040"/>
          </a:xfrm>
          <a:prstGeom prst="rect">
            <a:avLst/>
          </a:prstGeom>
        </p:spPr>
      </p:pic>
      <p:pic>
        <p:nvPicPr>
          <p:cNvPr id="11" name="Picture 10"/>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4624"/>
            <a:ext cx="2195736" cy="936104"/>
          </a:xfrm>
          <a:prstGeom prst="rect">
            <a:avLst/>
          </a:prstGeom>
          <a:noFill/>
          <a:ln>
            <a:noFill/>
          </a:ln>
        </p:spPr>
      </p:pic>
      <p:pic>
        <p:nvPicPr>
          <p:cNvPr id="3" name="Picture 2"/>
          <p:cNvPicPr>
            <a:picLocks noChangeAspect="1"/>
          </p:cNvPicPr>
          <p:nvPr/>
        </p:nvPicPr>
        <p:blipFill>
          <a:blip r:embed="rId4" cstate="print"/>
          <a:stretch>
            <a:fillRect/>
          </a:stretch>
        </p:blipFill>
        <p:spPr>
          <a:xfrm>
            <a:off x="2771800" y="2636912"/>
            <a:ext cx="4676775" cy="3276600"/>
          </a:xfrm>
          <a:prstGeom prst="rect">
            <a:avLst/>
          </a:prstGeom>
        </p:spPr>
      </p:pic>
      <p:sp>
        <p:nvSpPr>
          <p:cNvPr id="10" name="Title 1"/>
          <p:cNvSpPr>
            <a:spLocks noGrp="1"/>
          </p:cNvSpPr>
          <p:nvPr>
            <p:ph type="title"/>
          </p:nvPr>
        </p:nvSpPr>
        <p:spPr>
          <a:xfrm>
            <a:off x="904465" y="1916832"/>
            <a:ext cx="8219256" cy="288032"/>
          </a:xfrm>
        </p:spPr>
        <p:txBody>
          <a:bodyPr>
            <a:normAutofit fontScale="90000"/>
          </a:bodyPr>
          <a:lstStyle/>
          <a:p>
            <a:pPr algn="ctr"/>
            <a:r>
              <a:rPr lang="en-ZA" dirty="0">
                <a:latin typeface="Arial" panose="020B0604020202020204" pitchFamily="34" charset="0"/>
                <a:cs typeface="Arial" panose="020B0604020202020204" pitchFamily="34" charset="0"/>
              </a:rPr>
              <a:t/>
            </a:r>
            <a:br>
              <a:rPr lang="en-ZA" dirty="0">
                <a:latin typeface="Arial" panose="020B0604020202020204" pitchFamily="34" charset="0"/>
                <a:cs typeface="Arial" panose="020B0604020202020204" pitchFamily="34" charset="0"/>
              </a:rPr>
            </a:br>
            <a:r>
              <a:rPr lang="en-ZA" dirty="0">
                <a:latin typeface="Arial" panose="020B0604020202020204" pitchFamily="34" charset="0"/>
                <a:cs typeface="Arial" panose="020B0604020202020204" pitchFamily="34" charset="0"/>
              </a:rPr>
              <a:t/>
            </a:r>
            <a:br>
              <a:rPr lang="en-ZA" dirty="0">
                <a:latin typeface="Arial" panose="020B0604020202020204" pitchFamily="34" charset="0"/>
                <a:cs typeface="Arial" panose="020B0604020202020204" pitchFamily="34" charset="0"/>
              </a:rPr>
            </a:br>
            <a:r>
              <a:rPr lang="en-ZA" dirty="0">
                <a:latin typeface="Arial" panose="020B0604020202020204" pitchFamily="34" charset="0"/>
                <a:cs typeface="Arial" panose="020B0604020202020204" pitchFamily="34" charset="0"/>
              </a:rPr>
              <a:t/>
            </a:r>
            <a:br>
              <a:rPr lang="en-ZA" dirty="0">
                <a:latin typeface="Arial" panose="020B0604020202020204" pitchFamily="34" charset="0"/>
                <a:cs typeface="Arial" panose="020B0604020202020204" pitchFamily="34" charset="0"/>
              </a:rPr>
            </a:br>
            <a:r>
              <a:rPr lang="en-ZA" dirty="0">
                <a:latin typeface="Arial" panose="020B0604020202020204" pitchFamily="34" charset="0"/>
                <a:cs typeface="Arial" panose="020B0604020202020204" pitchFamily="34" charset="0"/>
              </a:rPr>
              <a:t/>
            </a:r>
            <a:br>
              <a:rPr lang="en-ZA" dirty="0">
                <a:latin typeface="Arial" panose="020B0604020202020204" pitchFamily="34" charset="0"/>
                <a:cs typeface="Arial" panose="020B0604020202020204" pitchFamily="34" charset="0"/>
              </a:rPr>
            </a:br>
            <a:r>
              <a:rPr lang="en-ZA" dirty="0">
                <a:latin typeface="Arial" panose="020B0604020202020204" pitchFamily="34" charset="0"/>
                <a:cs typeface="Arial" panose="020B0604020202020204" pitchFamily="34" charset="0"/>
              </a:rPr>
              <a:t/>
            </a:r>
            <a:br>
              <a:rPr lang="en-ZA" dirty="0">
                <a:latin typeface="Arial" panose="020B0604020202020204" pitchFamily="34" charset="0"/>
                <a:cs typeface="Arial" panose="020B0604020202020204" pitchFamily="34" charset="0"/>
              </a:rPr>
            </a:br>
            <a:r>
              <a:rPr lang="en-ZA" dirty="0">
                <a:latin typeface="Arial" panose="020B0604020202020204" pitchFamily="34" charset="0"/>
                <a:cs typeface="Arial" panose="020B0604020202020204" pitchFamily="34" charset="0"/>
              </a:rPr>
              <a:t/>
            </a:r>
            <a:br>
              <a:rPr lang="en-ZA" dirty="0">
                <a:latin typeface="Arial" panose="020B0604020202020204" pitchFamily="34" charset="0"/>
                <a:cs typeface="Arial" panose="020B0604020202020204" pitchFamily="34" charset="0"/>
              </a:rPr>
            </a:br>
            <a:r>
              <a:rPr lang="en-ZA" dirty="0">
                <a:latin typeface="Arial" panose="020B0604020202020204" pitchFamily="34" charset="0"/>
                <a:cs typeface="Arial" panose="020B0604020202020204" pitchFamily="34" charset="0"/>
              </a:rPr>
              <a:t/>
            </a:r>
            <a:br>
              <a:rPr lang="en-ZA" dirty="0">
                <a:latin typeface="Arial" panose="020B0604020202020204" pitchFamily="34" charset="0"/>
                <a:cs typeface="Arial" panose="020B0604020202020204" pitchFamily="34" charset="0"/>
              </a:rPr>
            </a:br>
            <a:r>
              <a:rPr lang="en-ZA" dirty="0">
                <a:latin typeface="Arial" panose="020B0604020202020204" pitchFamily="34" charset="0"/>
                <a:cs typeface="Arial" panose="020B0604020202020204" pitchFamily="34" charset="0"/>
              </a:rPr>
              <a:t/>
            </a:r>
            <a:br>
              <a:rPr lang="en-ZA" dirty="0">
                <a:latin typeface="Arial" panose="020B0604020202020204" pitchFamily="34" charset="0"/>
                <a:cs typeface="Arial" panose="020B0604020202020204" pitchFamily="34" charset="0"/>
              </a:rPr>
            </a:br>
            <a:r>
              <a:rPr lang="en-ZA" dirty="0">
                <a:latin typeface="Arial" panose="020B0604020202020204" pitchFamily="34" charset="0"/>
                <a:cs typeface="Arial" panose="020B0604020202020204" pitchFamily="34" charset="0"/>
              </a:rPr>
              <a:t>THANK YOU</a:t>
            </a:r>
            <a:r>
              <a:rPr lang="en-ZA" dirty="0"/>
              <a:t/>
            </a:r>
            <a:br>
              <a:rPr lang="en-ZA" dirty="0"/>
            </a:br>
            <a:r>
              <a:rPr lang="en-ZA" dirty="0"/>
              <a:t/>
            </a:r>
            <a:br>
              <a:rPr lang="en-ZA" dirty="0"/>
            </a:br>
            <a:r>
              <a:rPr lang="en-ZA" dirty="0"/>
              <a:t/>
            </a:r>
            <a:br>
              <a:rPr lang="en-ZA" dirty="0"/>
            </a:br>
            <a:r>
              <a:rPr lang="en-ZA" dirty="0"/>
              <a:t/>
            </a:r>
            <a:br>
              <a:rPr lang="en-ZA" dirty="0"/>
            </a:br>
            <a:r>
              <a:rPr lang="en-ZA" dirty="0"/>
              <a:t/>
            </a:r>
            <a:br>
              <a:rPr lang="en-ZA" dirty="0"/>
            </a:br>
            <a:r>
              <a:rPr lang="en-ZA" dirty="0"/>
              <a:t/>
            </a:r>
            <a:br>
              <a:rPr lang="en-ZA" dirty="0"/>
            </a:br>
            <a:r>
              <a:rPr lang="en-ZA" dirty="0"/>
              <a:t/>
            </a:r>
            <a:br>
              <a:rPr lang="en-ZA" dirty="0"/>
            </a:br>
            <a:r>
              <a:rPr lang="en-ZA" dirty="0"/>
              <a:t/>
            </a:r>
            <a:br>
              <a:rPr lang="en-ZA" dirty="0"/>
            </a:br>
            <a:endParaRPr lang="en-ZA" dirty="0"/>
          </a:p>
        </p:txBody>
      </p:sp>
    </p:spTree>
    <p:extLst>
      <p:ext uri="{BB962C8B-B14F-4D97-AF65-F5344CB8AC3E}">
        <p14:creationId xmlns:p14="http://schemas.microsoft.com/office/powerpoint/2010/main" xmlns="" val="2226490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0" y="1052736"/>
            <a:ext cx="9036496" cy="3139963"/>
          </a:xfrm>
          <a:prstGeom prst="rect">
            <a:avLst/>
          </a:prstGeom>
          <a:noFill/>
          <a:ln w="9525">
            <a:noFill/>
            <a:miter lim="800000"/>
            <a:headEnd/>
            <a:tailEnd/>
          </a:ln>
        </p:spPr>
        <p:txBody>
          <a:bodyPr wrap="square" lIns="92075" tIns="46038" rIns="92075" bIns="46038">
            <a:spAutoFit/>
          </a:bodyPr>
          <a:lstStyle/>
          <a:p>
            <a:pPr marR="0" lvl="0" algn="just" defTabSz="914400" rtl="0" eaLnBrk="0" fontAlgn="base" latinLnBrk="0" hangingPunct="0">
              <a:lnSpc>
                <a:spcPct val="100000"/>
              </a:lnSpc>
              <a:spcBef>
                <a:spcPts val="0"/>
              </a:spcBef>
              <a:spcAft>
                <a:spcPts val="0"/>
              </a:spcAft>
              <a:buClrTx/>
              <a:buSzTx/>
              <a:tabLst/>
              <a:defRPr/>
            </a:pPr>
            <a:endParaRPr lang="en-ZA" i="1" dirty="0">
              <a:solidFill>
                <a:srgbClr val="000000"/>
              </a:solidFill>
            </a:endParaRP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r>
              <a:rPr lang="en-ZA" b="0" dirty="0">
                <a:solidFill>
                  <a:srgbClr val="000000"/>
                </a:solidFill>
              </a:rPr>
              <a:t>50% achievement against the planned targets in the 2018/19 APP</a:t>
            </a: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endParaRPr lang="en-ZA" b="0" dirty="0">
              <a:solidFill>
                <a:srgbClr val="000000"/>
              </a:solidFill>
            </a:endParaRP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r>
              <a:rPr lang="en-ZA" b="0" dirty="0">
                <a:solidFill>
                  <a:srgbClr val="000000"/>
                </a:solidFill>
              </a:rPr>
              <a:t>Challenges with the SAP ERP system, including SAP ERP support and maintenance</a:t>
            </a: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endParaRPr lang="en-ZA" b="0" dirty="0">
              <a:solidFill>
                <a:srgbClr val="000000"/>
              </a:solidFill>
            </a:endParaRP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r>
              <a:rPr lang="en-ZA" b="0" dirty="0">
                <a:solidFill>
                  <a:srgbClr val="000000"/>
                </a:solidFill>
              </a:rPr>
              <a:t>Leadership instability, thus affecting continuity of business </a:t>
            </a: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endParaRPr lang="en-ZA" b="0" dirty="0">
              <a:solidFill>
                <a:srgbClr val="000000"/>
              </a:solidFill>
            </a:endParaRP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r>
              <a:rPr lang="en-ZA" b="0" dirty="0">
                <a:solidFill>
                  <a:srgbClr val="000000"/>
                </a:solidFill>
              </a:rPr>
              <a:t>Procurement processes/ contract management unresponsive (slow to respond) to business requirements (lack of appointments of service providers and irregular expenditure)</a:t>
            </a:r>
            <a:endParaRPr kumimoji="0" lang="en-ZA" sz="1800" b="0" u="none" strike="noStrike" kern="1200" cap="none" spc="0" normalizeH="0" baseline="0" noProof="0" dirty="0">
              <a:ln>
                <a:noFill/>
              </a:ln>
              <a:solidFill>
                <a:srgbClr val="000000"/>
              </a:solidFill>
              <a:effectLst/>
              <a:uLnTx/>
              <a:uFillTx/>
            </a:endParaRPr>
          </a:p>
          <a:p>
            <a:pPr marR="0" lvl="0" algn="just" defTabSz="914400" rtl="0" eaLnBrk="0" fontAlgn="base" latinLnBrk="0" hangingPunct="0">
              <a:lnSpc>
                <a:spcPct val="100000"/>
              </a:lnSpc>
              <a:spcBef>
                <a:spcPts val="0"/>
              </a:spcBef>
              <a:spcAft>
                <a:spcPts val="0"/>
              </a:spcAft>
              <a:buClrTx/>
              <a:buSzTx/>
              <a:tabLst/>
              <a:defRPr/>
            </a:pPr>
            <a:endParaRPr kumimoji="0" lang="en-ZA" sz="1800" b="1" i="1"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cxnSp>
        <p:nvCxnSpPr>
          <p:cNvPr id="7" name="Straight Connector 6"/>
          <p:cNvCxnSpPr/>
          <p:nvPr/>
        </p:nvCxnSpPr>
        <p:spPr bwMode="auto">
          <a:xfrm>
            <a:off x="0" y="980728"/>
            <a:ext cx="9144000" cy="1588"/>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62788" y="44624"/>
            <a:ext cx="901700" cy="901700"/>
          </a:xfrm>
          <a:prstGeom prst="rect">
            <a:avLst/>
          </a:prstGeom>
        </p:spPr>
      </p:pic>
      <p:sp>
        <p:nvSpPr>
          <p:cNvPr id="12" name="Rectangle 11"/>
          <p:cNvSpPr/>
          <p:nvPr/>
        </p:nvSpPr>
        <p:spPr>
          <a:xfrm>
            <a:off x="2627784" y="44624"/>
            <a:ext cx="5544615" cy="400110"/>
          </a:xfrm>
          <a:prstGeom prst="rect">
            <a:avLst/>
          </a:prstGeom>
        </p:spPr>
        <p:txBody>
          <a:bodyPr wrap="square">
            <a:spAutoFit/>
          </a:bodyPr>
          <a:lstStyle/>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US" sz="2000" b="1" i="0" u="none" strike="noStrike" kern="1200" cap="none" spc="0" normalizeH="0" baseline="0" noProof="0" dirty="0">
                <a:ln>
                  <a:noFill/>
                </a:ln>
                <a:solidFill>
                  <a:srgbClr val="FF9900"/>
                </a:solidFill>
                <a:effectLst/>
                <a:uLnTx/>
                <a:uFillTx/>
                <a:latin typeface="Arial" pitchFamily="34" charset="0"/>
                <a:ea typeface="+mn-ea"/>
                <a:cs typeface="Arial" pitchFamily="34" charset="0"/>
              </a:rPr>
              <a:t>SIGNIFICANT</a:t>
            </a:r>
            <a:r>
              <a:rPr lang="en-US" sz="2000" dirty="0">
                <a:solidFill>
                  <a:srgbClr val="FF9900"/>
                </a:solidFill>
              </a:rPr>
              <a:t> </a:t>
            </a:r>
            <a:r>
              <a:rPr kumimoji="0" lang="en-US" sz="2000" b="1" i="0" u="none" strike="noStrike" kern="1200" cap="none" spc="0" normalizeH="0" noProof="0" dirty="0">
                <a:ln>
                  <a:noFill/>
                </a:ln>
                <a:solidFill>
                  <a:srgbClr val="FF9900"/>
                </a:solidFill>
                <a:effectLst/>
                <a:uLnTx/>
                <a:uFillTx/>
                <a:latin typeface="Arial" pitchFamily="34" charset="0"/>
                <a:ea typeface="+mn-ea"/>
                <a:cs typeface="Arial" pitchFamily="34" charset="0"/>
              </a:rPr>
              <a:t>LOWLIGHTS</a:t>
            </a:r>
            <a:endParaRPr kumimoji="0" lang="en-US" sz="2000" b="1" i="0" u="none" strike="noStrike" kern="1200" cap="none" spc="0" normalizeH="0" baseline="0" noProof="0" dirty="0">
              <a:ln>
                <a:noFill/>
              </a:ln>
              <a:solidFill>
                <a:srgbClr val="FF9900"/>
              </a:solidFill>
              <a:effectLst/>
              <a:uLnTx/>
              <a:uFillTx/>
              <a:latin typeface="Arial" pitchFamily="34" charset="0"/>
              <a:ea typeface="+mn-ea"/>
              <a:cs typeface="Arial" pitchFamily="34" charset="0"/>
            </a:endParaRP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2195736" cy="946324"/>
          </a:xfrm>
          <a:prstGeom prst="rect">
            <a:avLst/>
          </a:prstGeom>
          <a:noFill/>
          <a:ln>
            <a:noFill/>
          </a:ln>
        </p:spPr>
      </p:pic>
    </p:spTree>
    <p:extLst>
      <p:ext uri="{BB962C8B-B14F-4D97-AF65-F5344CB8AC3E}">
        <p14:creationId xmlns:p14="http://schemas.microsoft.com/office/powerpoint/2010/main" xmlns="" val="2167847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107504" y="1052736"/>
            <a:ext cx="8928991" cy="985527"/>
          </a:xfrm>
          <a:prstGeom prst="rect">
            <a:avLst/>
          </a:prstGeom>
          <a:noFill/>
          <a:ln w="9525">
            <a:noFill/>
            <a:miter lim="800000"/>
            <a:headEnd/>
            <a:tailEnd/>
          </a:ln>
        </p:spPr>
        <p:txBody>
          <a:bodyPr wrap="square" lIns="92075" tIns="46038" rIns="92075" bIns="46038">
            <a:spAutoFit/>
          </a:bodyPr>
          <a:lstStyle/>
          <a:p>
            <a:pPr algn="just" eaLnBrk="0" hangingPunct="0">
              <a:spcBef>
                <a:spcPts val="0"/>
              </a:spcBef>
              <a:spcAft>
                <a:spcPts val="0"/>
              </a:spcAft>
              <a:defRPr/>
            </a:pPr>
            <a:r>
              <a:rPr lang="en-ZA" sz="1600" dirty="0"/>
              <a:t>SUMMARY OF USAASA ANNUAL PERFORMANCE </a:t>
            </a:r>
          </a:p>
          <a:p>
            <a:pPr algn="just" eaLnBrk="0" hangingPunct="0">
              <a:spcBef>
                <a:spcPts val="0"/>
              </a:spcBef>
              <a:spcAft>
                <a:spcPts val="0"/>
              </a:spcAft>
              <a:defRPr/>
            </a:pPr>
            <a:endParaRPr lang="en-ZA" sz="1600" b="0" dirty="0"/>
          </a:p>
          <a:p>
            <a:pPr algn="just" eaLnBrk="0" hangingPunct="0">
              <a:spcBef>
                <a:spcPts val="0"/>
              </a:spcBef>
              <a:spcAft>
                <a:spcPts val="0"/>
              </a:spcAft>
              <a:defRPr/>
            </a:pPr>
            <a:r>
              <a:rPr lang="en-ZA" sz="1300" b="0" dirty="0"/>
              <a:t>The below graphs depict the Agency’s achieved annual targets against the planned targets in the 2018/19 approved APP. Two of the four planned targets were achieved, a 50% achievement.</a:t>
            </a:r>
            <a:endParaRPr lang="en-ZA" b="0" i="1" dirty="0"/>
          </a:p>
        </p:txBody>
      </p:sp>
      <p:cxnSp>
        <p:nvCxnSpPr>
          <p:cNvPr id="7" name="Straight Connector 6"/>
          <p:cNvCxnSpPr/>
          <p:nvPr/>
        </p:nvCxnSpPr>
        <p:spPr bwMode="auto">
          <a:xfrm>
            <a:off x="0" y="980728"/>
            <a:ext cx="9144000" cy="1588"/>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6</a:t>
            </a:fld>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62788" y="44624"/>
            <a:ext cx="901700" cy="901700"/>
          </a:xfrm>
          <a:prstGeom prst="rect">
            <a:avLst/>
          </a:prstGeom>
        </p:spPr>
      </p:pic>
      <p:sp>
        <p:nvSpPr>
          <p:cNvPr id="12" name="Rectangle 11"/>
          <p:cNvSpPr/>
          <p:nvPr/>
        </p:nvSpPr>
        <p:spPr>
          <a:xfrm>
            <a:off x="2627784" y="44624"/>
            <a:ext cx="5544615" cy="707886"/>
          </a:xfrm>
          <a:prstGeom prst="rect">
            <a:avLst/>
          </a:prstGeom>
        </p:spPr>
        <p:txBody>
          <a:bodyPr wrap="square">
            <a:spAutoFit/>
          </a:bodyPr>
          <a:lstStyle/>
          <a:p>
            <a:pPr lvl="0" algn="ctr" eaLnBrk="0" hangingPunct="0">
              <a:spcBef>
                <a:spcPts val="600"/>
              </a:spcBef>
              <a:spcAft>
                <a:spcPts val="600"/>
              </a:spcAft>
              <a:defRPr/>
            </a:pPr>
            <a:r>
              <a:rPr lang="en-US" sz="2000" dirty="0">
                <a:solidFill>
                  <a:srgbClr val="FF9900"/>
                </a:solidFill>
              </a:rPr>
              <a:t>AUDITED ANNUAL PERFORMANCE OVERVIEW</a:t>
            </a: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2195736" cy="946324"/>
          </a:xfrm>
          <a:prstGeom prst="rect">
            <a:avLst/>
          </a:prstGeom>
          <a:noFill/>
          <a:ln>
            <a:noFill/>
          </a:ln>
        </p:spPr>
      </p:pic>
      <p:pic>
        <p:nvPicPr>
          <p:cNvPr id="2" name="Picture 1"/>
          <p:cNvPicPr>
            <a:picLocks noChangeAspect="1"/>
          </p:cNvPicPr>
          <p:nvPr/>
        </p:nvPicPr>
        <p:blipFill>
          <a:blip r:embed="rId4" cstate="print"/>
          <a:stretch>
            <a:fillRect/>
          </a:stretch>
        </p:blipFill>
        <p:spPr>
          <a:xfrm>
            <a:off x="1" y="2852936"/>
            <a:ext cx="9144000" cy="3276600"/>
          </a:xfrm>
          <a:prstGeom prst="rect">
            <a:avLst/>
          </a:prstGeom>
        </p:spPr>
      </p:pic>
    </p:spTree>
    <p:extLst>
      <p:ext uri="{BB962C8B-B14F-4D97-AF65-F5344CB8AC3E}">
        <p14:creationId xmlns:p14="http://schemas.microsoft.com/office/powerpoint/2010/main" xmlns="" val="584829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1143000"/>
            <a:ext cx="9144000" cy="1588"/>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44624"/>
            <a:ext cx="901700" cy="901700"/>
          </a:xfrm>
          <a:prstGeom prst="rect">
            <a:avLst/>
          </a:prstGeom>
        </p:spPr>
      </p:pic>
      <p:sp>
        <p:nvSpPr>
          <p:cNvPr id="12" name="Rectangle 11"/>
          <p:cNvSpPr/>
          <p:nvPr/>
        </p:nvSpPr>
        <p:spPr>
          <a:xfrm>
            <a:off x="2784038" y="188640"/>
            <a:ext cx="4896544" cy="46166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Arial" panose="020B0604020202020204" pitchFamily="34" charset="0"/>
                <a:ea typeface="+mn-ea"/>
                <a:cs typeface="Arial" panose="020B0604020202020204" pitchFamily="34" charset="0"/>
              </a:rPr>
              <a:t>PERFORMANCE INFORMATION</a:t>
            </a: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2195736" cy="946324"/>
          </a:xfrm>
          <a:prstGeom prst="rect">
            <a:avLst/>
          </a:prstGeom>
          <a:noFill/>
          <a:ln>
            <a:noFill/>
          </a:ln>
        </p:spPr>
      </p:pic>
      <p:pic>
        <p:nvPicPr>
          <p:cNvPr id="3" name="Picture 2"/>
          <p:cNvPicPr>
            <a:picLocks noChangeAspect="1"/>
          </p:cNvPicPr>
          <p:nvPr/>
        </p:nvPicPr>
        <p:blipFill>
          <a:blip r:embed="rId4" cstate="print"/>
          <a:stretch>
            <a:fillRect/>
          </a:stretch>
        </p:blipFill>
        <p:spPr>
          <a:xfrm>
            <a:off x="0" y="1124744"/>
            <a:ext cx="9144000" cy="2272283"/>
          </a:xfrm>
          <a:prstGeom prst="rect">
            <a:avLst/>
          </a:prstGeom>
        </p:spPr>
      </p:pic>
      <p:pic>
        <p:nvPicPr>
          <p:cNvPr id="4" name="Picture 3"/>
          <p:cNvPicPr>
            <a:picLocks noChangeAspect="1"/>
          </p:cNvPicPr>
          <p:nvPr/>
        </p:nvPicPr>
        <p:blipFill>
          <a:blip r:embed="rId5" cstate="print"/>
          <a:stretch>
            <a:fillRect/>
          </a:stretch>
        </p:blipFill>
        <p:spPr>
          <a:xfrm>
            <a:off x="0" y="3573016"/>
            <a:ext cx="9144000" cy="2009775"/>
          </a:xfrm>
          <a:prstGeom prst="rect">
            <a:avLst/>
          </a:prstGeom>
        </p:spPr>
      </p:pic>
    </p:spTree>
    <p:extLst>
      <p:ext uri="{BB962C8B-B14F-4D97-AF65-F5344CB8AC3E}">
        <p14:creationId xmlns:p14="http://schemas.microsoft.com/office/powerpoint/2010/main" xmlns="" val="4162677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1143000"/>
            <a:ext cx="9144000" cy="1588"/>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44624"/>
            <a:ext cx="901700" cy="901700"/>
          </a:xfrm>
          <a:prstGeom prst="rect">
            <a:avLst/>
          </a:prstGeom>
        </p:spPr>
      </p:pic>
      <p:sp>
        <p:nvSpPr>
          <p:cNvPr id="12" name="Rectangle 11"/>
          <p:cNvSpPr/>
          <p:nvPr/>
        </p:nvSpPr>
        <p:spPr>
          <a:xfrm>
            <a:off x="2784038" y="188640"/>
            <a:ext cx="4896544" cy="46166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Arial" panose="020B0604020202020204" pitchFamily="34" charset="0"/>
                <a:ea typeface="+mn-ea"/>
                <a:cs typeface="Arial" panose="020B0604020202020204" pitchFamily="34" charset="0"/>
              </a:rPr>
              <a:t>PERFORMANCE INFORMATION</a:t>
            </a: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2195736" cy="946324"/>
          </a:xfrm>
          <a:prstGeom prst="rect">
            <a:avLst/>
          </a:prstGeom>
          <a:noFill/>
          <a:ln>
            <a:noFill/>
          </a:ln>
        </p:spPr>
      </p:pic>
      <p:pic>
        <p:nvPicPr>
          <p:cNvPr id="2" name="Picture 1"/>
          <p:cNvPicPr>
            <a:picLocks noChangeAspect="1"/>
          </p:cNvPicPr>
          <p:nvPr/>
        </p:nvPicPr>
        <p:blipFill>
          <a:blip r:embed="rId4" cstate="print"/>
          <a:stretch>
            <a:fillRect/>
          </a:stretch>
        </p:blipFill>
        <p:spPr>
          <a:xfrm>
            <a:off x="0" y="1124744"/>
            <a:ext cx="9144000" cy="2664296"/>
          </a:xfrm>
          <a:prstGeom prst="rect">
            <a:avLst/>
          </a:prstGeom>
        </p:spPr>
      </p:pic>
      <p:pic>
        <p:nvPicPr>
          <p:cNvPr id="5" name="Picture 4"/>
          <p:cNvPicPr>
            <a:picLocks noChangeAspect="1"/>
          </p:cNvPicPr>
          <p:nvPr/>
        </p:nvPicPr>
        <p:blipFill>
          <a:blip r:embed="rId5" cstate="print"/>
          <a:stretch>
            <a:fillRect/>
          </a:stretch>
        </p:blipFill>
        <p:spPr>
          <a:xfrm>
            <a:off x="-25516" y="4149079"/>
            <a:ext cx="9169516" cy="2304257"/>
          </a:xfrm>
          <a:prstGeom prst="rect">
            <a:avLst/>
          </a:prstGeom>
        </p:spPr>
      </p:pic>
    </p:spTree>
    <p:extLst>
      <p:ext uri="{BB962C8B-B14F-4D97-AF65-F5344CB8AC3E}">
        <p14:creationId xmlns:p14="http://schemas.microsoft.com/office/powerpoint/2010/main" xmlns="" val="3167304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
          </p:nvPr>
        </p:nvSpPr>
        <p:spPr/>
        <p:txBody>
          <a:bodyPr>
            <a:normAutofit/>
          </a:bodyPr>
          <a:lstStyle/>
          <a:p>
            <a:r>
              <a:rPr lang="en-ZA" sz="2600" dirty="0">
                <a:latin typeface="Arial" panose="020B0604020202020204" pitchFamily="34" charset="0"/>
                <a:cs typeface="Arial" panose="020B0604020202020204" pitchFamily="34" charset="0"/>
              </a:rPr>
              <a:t>USAASA</a:t>
            </a:r>
          </a:p>
          <a:p>
            <a:r>
              <a:rPr lang="en-ZA" sz="2600" dirty="0">
                <a:latin typeface="Arial" panose="020B0604020202020204" pitchFamily="34" charset="0"/>
                <a:cs typeface="Arial" panose="020B0604020202020204" pitchFamily="34" charset="0"/>
              </a:rPr>
              <a:t>AUDITED FINANCIAL STATEMENTS</a:t>
            </a:r>
          </a:p>
          <a:p>
            <a:r>
              <a:rPr lang="en-ZA" sz="2600" dirty="0">
                <a:latin typeface="Arial" panose="020B0604020202020204" pitchFamily="34" charset="0"/>
                <a:cs typeface="Arial" panose="020B0604020202020204" pitchFamily="34" charset="0"/>
              </a:rPr>
              <a:t>2018/19 FY</a:t>
            </a:r>
          </a:p>
        </p:txBody>
      </p:sp>
    </p:spTree>
    <p:extLst>
      <p:ext uri="{BB962C8B-B14F-4D97-AF65-F5344CB8AC3E}">
        <p14:creationId xmlns:p14="http://schemas.microsoft.com/office/powerpoint/2010/main" xmlns="" val="4031780846"/>
      </p:ext>
    </p:extLst>
  </p:cSld>
  <p:clrMapOvr>
    <a:masterClrMapping/>
  </p:clrMapOvr>
  <p:transition spd="med"/>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Bookman Old Style"/>
        <a:ea typeface=""/>
        <a:cs typeface=""/>
      </a:majorFont>
      <a:minorFont>
        <a:latin typeface="Bookman Old Styl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Application xmlns="http://www.sap.com/cof/ao/powerpoint/application">
  <com.sap.ip.bi.pioneer>
    <Version>4</Version>
    <AAO_Revision>2.3.0.57241</AAO_Revision>
    <RefreshOnOpen>False</RefreshOnOpen>
    <PlanningModeSetToChangeMode>True</PlanningModeSetToChangeMode>
    <Cleaned>False</Cleaned>
    <ForcePromptOnInitialRefresh>False</ForcePromptOnInitialRefresh>
    <StorePromptsInDocument>True</StorePromptsInDocument>
    <MergeVariables>False</MergeVariables>
    <WorkingMode>Local</WorkingMode>
    <RefreshPlanningObjectsOnRefreshAll>True</RefreshPlanningObjectsOnRefreshAll>
    <Items/>
  </com.sap.ip.bi.pioneer>
</Application>
</file>

<file path=customXml/item2.xml><?xml version="1.0" encoding="utf-8"?>
<Application xmlns="http://www.sap.com/cof/powerpoint/application">
  <Version>2</Version>
  <Revision>2.3.0.57241</Revision>
</Application>
</file>

<file path=customXml/itemProps1.xml><?xml version="1.0" encoding="utf-8"?>
<ds:datastoreItem xmlns:ds="http://schemas.openxmlformats.org/officeDocument/2006/customXml" ds:itemID="{8286C2E7-A870-4897-998E-C1927B086119}">
  <ds:schemaRefs>
    <ds:schemaRef ds:uri="http://www.sap.com/cof/ao/powerpoint/application"/>
  </ds:schemaRefs>
</ds:datastoreItem>
</file>

<file path=customXml/itemProps2.xml><?xml version="1.0" encoding="utf-8"?>
<ds:datastoreItem xmlns:ds="http://schemas.openxmlformats.org/officeDocument/2006/customXml" ds:itemID="{0DF82E05-03CC-4F96-8813-33880574B616}">
  <ds:schemaRefs>
    <ds:schemaRef ds:uri="http://www.sap.com/cof/powerpoint/application"/>
  </ds:schemaRefs>
</ds:datastoreItem>
</file>

<file path=docProps/app.xml><?xml version="1.0" encoding="utf-8"?>
<Properties xmlns="http://schemas.openxmlformats.org/officeDocument/2006/extended-properties" xmlns:vt="http://schemas.openxmlformats.org/officeDocument/2006/docPropsVTypes">
  <TotalTime>30411</TotalTime>
  <Words>2775</Words>
  <Application>Microsoft Office PowerPoint</Application>
  <PresentationFormat>On-screen Show (4:3)</PresentationFormat>
  <Paragraphs>1085</Paragraphs>
  <Slides>42</Slides>
  <Notes>0</Notes>
  <HiddenSlides>0</HiddenSlides>
  <MMClips>0</MMClips>
  <ScaleCrop>false</ScaleCrop>
  <HeadingPairs>
    <vt:vector size="4" baseType="variant">
      <vt:variant>
        <vt:lpstr>Theme</vt:lpstr>
      </vt:variant>
      <vt:variant>
        <vt:i4>3</vt:i4>
      </vt:variant>
      <vt:variant>
        <vt:lpstr>Slide Titles</vt:lpstr>
      </vt:variant>
      <vt:variant>
        <vt:i4>42</vt:i4>
      </vt:variant>
    </vt:vector>
  </HeadingPairs>
  <TitlesOfParts>
    <vt:vector size="45" baseType="lpstr">
      <vt:lpstr>Default Design</vt:lpstr>
      <vt:lpstr>Office Theme</vt:lpstr>
      <vt:lpstr>3_Office Theme</vt:lpstr>
      <vt:lpstr>USAASA and USAF Annual Report Presentation </vt:lpstr>
      <vt:lpstr>Slide 2</vt:lpstr>
      <vt:lpstr>Slide 3</vt:lpstr>
      <vt:lpstr>Slide 4</vt:lpstr>
      <vt:lpstr>Slide 5</vt:lpstr>
      <vt:lpstr>Slide 6</vt:lpstr>
      <vt:lpstr>Slide 7</vt:lpstr>
      <vt:lpstr>Slide 8</vt:lpstr>
      <vt:lpstr>Slide 9</vt:lpstr>
      <vt:lpstr>Audited USAASA Annual Financial Statements 2018/19</vt:lpstr>
      <vt:lpstr>Audited USAASA Annual Financial Statements 2018/19</vt:lpstr>
      <vt:lpstr>Audited USAASA Annual Financial Statements 2018/19</vt:lpstr>
      <vt:lpstr>Audited USAASA Annual Financial Statements 2018/19</vt:lpstr>
      <vt:lpstr>Audited USAASA Annual Financial Statements 2018/19</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Audited USAF Annual Financial Statements 2018/19</vt:lpstr>
      <vt:lpstr>Audited USAF Annual Financial Statements 2018/19</vt:lpstr>
      <vt:lpstr>Audited USAF Annual Financial Statements 2018/19</vt:lpstr>
      <vt:lpstr>Audited USAF Annual Financial Statements 2018/19</vt:lpstr>
      <vt:lpstr>Audited USAF Annual Financial Statements 2018/19</vt:lpstr>
      <vt:lpstr>Slide 35</vt:lpstr>
      <vt:lpstr>Slide 36</vt:lpstr>
      <vt:lpstr>Slide 37</vt:lpstr>
      <vt:lpstr>Slide 38</vt:lpstr>
      <vt:lpstr>Slide 39</vt:lpstr>
      <vt:lpstr>Slide 40</vt:lpstr>
      <vt:lpstr>Slide 41</vt:lpstr>
      <vt:lpstr>        THANK YOU        </vt:lpstr>
    </vt:vector>
  </TitlesOfParts>
  <Company>Department Of Communications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PUMZA</cp:lastModifiedBy>
  <cp:revision>724</cp:revision>
  <cp:lastPrinted>2019-02-04T07:26:46Z</cp:lastPrinted>
  <dcterms:created xsi:type="dcterms:W3CDTF">2006-03-29T18:40:00Z</dcterms:created>
  <dcterms:modified xsi:type="dcterms:W3CDTF">2019-10-16T13:07:39Z</dcterms:modified>
</cp:coreProperties>
</file>