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86" r:id="rId3"/>
    <p:sldId id="262" r:id="rId4"/>
    <p:sldId id="389" r:id="rId5"/>
    <p:sldId id="304" r:id="rId6"/>
    <p:sldId id="387" r:id="rId7"/>
    <p:sldId id="388" r:id="rId8"/>
    <p:sldId id="345" r:id="rId9"/>
    <p:sldId id="316" r:id="rId10"/>
    <p:sldId id="348" r:id="rId11"/>
    <p:sldId id="349" r:id="rId12"/>
    <p:sldId id="352" r:id="rId13"/>
    <p:sldId id="380" r:id="rId14"/>
    <p:sldId id="381" r:id="rId15"/>
    <p:sldId id="382" r:id="rId16"/>
    <p:sldId id="383" r:id="rId17"/>
    <p:sldId id="385" r:id="rId18"/>
    <p:sldId id="384" r:id="rId19"/>
    <p:sldId id="375" r:id="rId20"/>
    <p:sldId id="391" r:id="rId21"/>
    <p:sldId id="355" r:id="rId22"/>
    <p:sldId id="390" r:id="rId23"/>
    <p:sldId id="354" r:id="rId24"/>
    <p:sldId id="366" r:id="rId25"/>
    <p:sldId id="367" r:id="rId26"/>
    <p:sldId id="368" r:id="rId27"/>
    <p:sldId id="370" r:id="rId28"/>
    <p:sldId id="392" r:id="rId29"/>
    <p:sldId id="393" r:id="rId3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fekazi Sefara" initials="FS" lastIdx="3" clrIdx="0">
    <p:extLst>
      <p:ext uri="{19B8F6BF-5375-455C-9EA6-DF929625EA0E}">
        <p15:presenceInfo xmlns:p15="http://schemas.microsoft.com/office/powerpoint/2012/main" xmlns="" userId="S-1-5-21-38480843-1615141684-2071535745-125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F7A600"/>
    <a:srgbClr val="706F6F"/>
    <a:srgbClr val="C51315"/>
    <a:srgbClr val="009CBE"/>
    <a:srgbClr val="93AD24"/>
    <a:srgbClr val="C6C6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5143" autoAdjust="0"/>
  </p:normalViewPr>
  <p:slideViewPr>
    <p:cSldViewPr snapToGrid="0">
      <p:cViewPr varScale="1">
        <p:scale>
          <a:sx n="111" d="100"/>
          <a:sy n="111" d="100"/>
        </p:scale>
        <p:origin x="-990" y="-78"/>
      </p:cViewPr>
      <p:guideLst>
        <p:guide orient="horz" pos="2160"/>
        <p:guide pos="3840"/>
      </p:guideLst>
    </p:cSldViewPr>
  </p:slideViewPr>
  <p:outlineViewPr>
    <p:cViewPr>
      <p:scale>
        <a:sx n="33" d="100"/>
        <a:sy n="33" d="100"/>
      </p:scale>
      <p:origin x="0" y="-2842"/>
    </p:cViewPr>
  </p:outlineViewPr>
  <p:notesTextViewPr>
    <p:cViewPr>
      <p:scale>
        <a:sx n="3" d="2"/>
        <a:sy n="3" d="2"/>
      </p:scale>
      <p:origin x="0" y="0"/>
    </p:cViewPr>
  </p:notesTextViewPr>
  <p:sorterViewPr>
    <p:cViewPr>
      <p:scale>
        <a:sx n="50" d="100"/>
        <a:sy n="50" d="100"/>
      </p:scale>
      <p:origin x="0" y="-2251"/>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akwarelat\Documents\SENTECH\Audit\2019%20Audit\2019%20AFS\Financial%20highlight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dirty="0">
                <a:latin typeface="Arial" panose="020B0604020202020204" pitchFamily="34" charset="0"/>
                <a:cs typeface="Arial" panose="020B0604020202020204" pitchFamily="34" charset="0"/>
              </a:rPr>
              <a:t>Profitability over 3 years - Figures in R million</a:t>
            </a:r>
          </a:p>
        </c:rich>
      </c:tx>
      <c:layout/>
      <c:spPr>
        <a:noFill/>
        <a:ln>
          <a:noFill/>
        </a:ln>
        <a:effectLst/>
      </c:spPr>
    </c:title>
    <c:plotArea>
      <c:layout>
        <c:manualLayout>
          <c:layoutTarget val="inner"/>
          <c:xMode val="edge"/>
          <c:yMode val="edge"/>
          <c:x val="8.3260652417823267E-2"/>
          <c:y val="0.13193719885362534"/>
          <c:w val="0.89715501602406988"/>
          <c:h val="0.69336804820505893"/>
        </c:manualLayout>
      </c:layout>
      <c:barChart>
        <c:barDir val="col"/>
        <c:grouping val="clustered"/>
        <c:ser>
          <c:idx val="0"/>
          <c:order val="0"/>
          <c:tx>
            <c:strRef>
              <c:f>Sheet1!$A$26</c:f>
              <c:strCache>
                <c:ptCount val="1"/>
                <c:pt idx="0">
                  <c:v>2019</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Sheet1!$B$25:$D$25</c:f>
              <c:strCache>
                <c:ptCount val="3"/>
                <c:pt idx="0">
                  <c:v>EBITDA</c:v>
                </c:pt>
                <c:pt idx="1">
                  <c:v>EBIT</c:v>
                </c:pt>
                <c:pt idx="2">
                  <c:v>Net Profit</c:v>
                </c:pt>
              </c:strCache>
            </c:strRef>
          </c:cat>
          <c:val>
            <c:numRef>
              <c:f>Sheet1!$B$26:$D$26</c:f>
              <c:numCache>
                <c:formatCode>0</c:formatCode>
                <c:ptCount val="3"/>
                <c:pt idx="0">
                  <c:v>228.34100000000001</c:v>
                </c:pt>
                <c:pt idx="1">
                  <c:v>141.738</c:v>
                </c:pt>
                <c:pt idx="2">
                  <c:v>182.726</c:v>
                </c:pt>
              </c:numCache>
            </c:numRef>
          </c:val>
          <c:extLst xmlns:c16r2="http://schemas.microsoft.com/office/drawing/2015/06/chart">
            <c:ext xmlns:c16="http://schemas.microsoft.com/office/drawing/2014/chart" uri="{C3380CC4-5D6E-409C-BE32-E72D297353CC}">
              <c16:uniqueId val="{00000000-07F4-4D28-A6E4-40668C2753A0}"/>
            </c:ext>
          </c:extLst>
        </c:ser>
        <c:ser>
          <c:idx val="1"/>
          <c:order val="1"/>
          <c:tx>
            <c:strRef>
              <c:f>Sheet1!$A$27</c:f>
              <c:strCache>
                <c:ptCount val="1"/>
                <c:pt idx="0">
                  <c:v>2018</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Sheet1!$B$25:$D$25</c:f>
              <c:strCache>
                <c:ptCount val="3"/>
                <c:pt idx="0">
                  <c:v>EBITDA</c:v>
                </c:pt>
                <c:pt idx="1">
                  <c:v>EBIT</c:v>
                </c:pt>
                <c:pt idx="2">
                  <c:v>Net Profit</c:v>
                </c:pt>
              </c:strCache>
            </c:strRef>
          </c:cat>
          <c:val>
            <c:numRef>
              <c:f>Sheet1!$B$27:$D$27</c:f>
              <c:numCache>
                <c:formatCode>0</c:formatCode>
                <c:ptCount val="3"/>
                <c:pt idx="0">
                  <c:v>241.05</c:v>
                </c:pt>
                <c:pt idx="1">
                  <c:v>141.99</c:v>
                </c:pt>
                <c:pt idx="2">
                  <c:v>152.792</c:v>
                </c:pt>
              </c:numCache>
            </c:numRef>
          </c:val>
          <c:extLst xmlns:c16r2="http://schemas.microsoft.com/office/drawing/2015/06/chart">
            <c:ext xmlns:c16="http://schemas.microsoft.com/office/drawing/2014/chart" uri="{C3380CC4-5D6E-409C-BE32-E72D297353CC}">
              <c16:uniqueId val="{00000001-07F4-4D28-A6E4-40668C2753A0}"/>
            </c:ext>
          </c:extLst>
        </c:ser>
        <c:ser>
          <c:idx val="2"/>
          <c:order val="2"/>
          <c:tx>
            <c:strRef>
              <c:f>Sheet1!$A$28</c:f>
              <c:strCache>
                <c:ptCount val="1"/>
                <c:pt idx="0">
                  <c:v>2017</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Sheet1!$B$25:$D$25</c:f>
              <c:strCache>
                <c:ptCount val="3"/>
                <c:pt idx="0">
                  <c:v>EBITDA</c:v>
                </c:pt>
                <c:pt idx="1">
                  <c:v>EBIT</c:v>
                </c:pt>
                <c:pt idx="2">
                  <c:v>Net Profit</c:v>
                </c:pt>
              </c:strCache>
            </c:strRef>
          </c:cat>
          <c:val>
            <c:numRef>
              <c:f>Sheet1!$B$28:$D$28</c:f>
              <c:numCache>
                <c:formatCode>0</c:formatCode>
                <c:ptCount val="3"/>
                <c:pt idx="0">
                  <c:v>137.42100000000002</c:v>
                </c:pt>
                <c:pt idx="1">
                  <c:v>33.954999999999998</c:v>
                </c:pt>
                <c:pt idx="2">
                  <c:v>104.15300000000001</c:v>
                </c:pt>
              </c:numCache>
            </c:numRef>
          </c:val>
          <c:extLst xmlns:c16r2="http://schemas.microsoft.com/office/drawing/2015/06/chart">
            <c:ext xmlns:c16="http://schemas.microsoft.com/office/drawing/2014/chart" uri="{C3380CC4-5D6E-409C-BE32-E72D297353CC}">
              <c16:uniqueId val="{00000002-07F4-4D28-A6E4-40668C2753A0}"/>
            </c:ext>
          </c:extLst>
        </c:ser>
        <c:dLbls/>
        <c:gapWidth val="219"/>
        <c:overlap val="-27"/>
        <c:axId val="67322624"/>
        <c:axId val="67324160"/>
      </c:barChart>
      <c:catAx>
        <c:axId val="67322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324160"/>
        <c:crosses val="autoZero"/>
        <c:auto val="1"/>
        <c:lblAlgn val="ctr"/>
        <c:lblOffset val="100"/>
      </c:catAx>
      <c:valAx>
        <c:axId val="67324160"/>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322624"/>
        <c:crosses val="autoZero"/>
        <c:crossBetween val="between"/>
      </c:valAx>
      <c:spPr>
        <a:noFill/>
        <a:ln>
          <a:solidFill>
            <a:schemeClr val="accent1">
              <a:shade val="50000"/>
            </a:schemeClr>
          </a:solid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2000" dirty="0">
                <a:latin typeface="Arial" panose="020B0604020202020204" pitchFamily="34" charset="0"/>
                <a:cs typeface="Arial" panose="020B0604020202020204" pitchFamily="34" charset="0"/>
              </a:rPr>
              <a:t>Cash flow review- Figures in R million</a:t>
            </a:r>
          </a:p>
        </c:rich>
      </c:tx>
      <c:layout/>
      <c:spPr>
        <a:noFill/>
        <a:ln>
          <a:noFill/>
        </a:ln>
        <a:effectLst/>
      </c:spPr>
    </c:title>
    <c:plotArea>
      <c:layout>
        <c:manualLayout>
          <c:layoutTarget val="inner"/>
          <c:xMode val="edge"/>
          <c:yMode val="edge"/>
          <c:x val="4.2840924883329135E-2"/>
          <c:y val="0.21716129069864595"/>
          <c:w val="0.94321953002034276"/>
          <c:h val="0.76024448818362178"/>
        </c:manualLayout>
      </c:layout>
      <c:barChart>
        <c:barDir val="col"/>
        <c:grouping val="clustered"/>
        <c:ser>
          <c:idx val="0"/>
          <c:order val="0"/>
          <c:tx>
            <c:strRef>
              <c:f>Sheet1!$A$41</c:f>
              <c:strCache>
                <c:ptCount val="1"/>
                <c:pt idx="0">
                  <c:v>2019</c:v>
                </c:pt>
              </c:strCache>
            </c:strRef>
          </c:tx>
          <c:spPr>
            <a:solidFill>
              <a:schemeClr val="accent1"/>
            </a:solidFill>
            <a:ln>
              <a:noFill/>
            </a:ln>
            <a:effectLst/>
          </c:spPr>
          <c:dLbls>
            <c:dLbl>
              <c:idx val="0"/>
              <c:layout>
                <c:manualLayout>
                  <c:x val="-8.3332844825957843E-3"/>
                  <c:y val="-1.8518518518518521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6F6-40C9-90D6-8A2831BF7A8C}"/>
                </c:ext>
              </c:extLst>
            </c:dLbl>
            <c:dLbl>
              <c:idx val="1"/>
              <c:layout>
                <c:manualLayout>
                  <c:x val="0"/>
                  <c:y val="-4.6296296296296301E-2"/>
                </c:manualLayout>
              </c:layout>
              <c:tx>
                <c:rich>
                  <a:bodyPr/>
                  <a:lstStyle/>
                  <a:p>
                    <a:fld id="{AAB0CF1B-8F2A-4782-B14C-4AFD0DD1FB0D}" type="VALUE">
                      <a:rPr lang="en-US"/>
                      <a:pPr/>
                      <a:t>[VALUE]</a:t>
                    </a:fld>
                    <a:endParaRPr lang="en-ZA"/>
                  </a:p>
                </c:rich>
              </c:tx>
              <c:dLblPos val="outEnd"/>
              <c:showVal val="1"/>
              <c:extLst xmlns:c16r2="http://schemas.microsoft.com/office/drawing/2015/06/chart">
                <c:ext xmlns:c15="http://schemas.microsoft.com/office/drawing/2012/chart" uri="{CE6537A1-D6FC-4f65-9D91-7224C49458BB}">
                  <c15:layout>
                    <c:manualLayout>
                      <c:w val="6.231955380577428E-2"/>
                      <c:h val="7.4004811898512685E-2"/>
                    </c:manualLayout>
                  </c15:layout>
                  <c15:dlblFieldTable/>
                  <c15:showDataLabelsRange val="0"/>
                </c:ext>
                <c:ext xmlns:c16="http://schemas.microsoft.com/office/drawing/2014/chart" uri="{C3380CC4-5D6E-409C-BE32-E72D297353CC}">
                  <c16:uniqueId val="{00000001-66F6-40C9-90D6-8A2831BF7A8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Sheet1!$B$40:$F$40</c:f>
              <c:strCache>
                <c:ptCount val="5"/>
                <c:pt idx="0">
                  <c:v>Cash balances</c:v>
                </c:pt>
                <c:pt idx="1">
                  <c:v>Cash from operations</c:v>
                </c:pt>
                <c:pt idx="2">
                  <c:v>Cash invested in assets</c:v>
                </c:pt>
                <c:pt idx="3">
                  <c:v>Cash from Financing activities</c:v>
                </c:pt>
                <c:pt idx="4">
                  <c:v>Net cash movements</c:v>
                </c:pt>
              </c:strCache>
            </c:strRef>
          </c:cat>
          <c:val>
            <c:numRef>
              <c:f>Sheet1!$B$41:$F$41</c:f>
              <c:numCache>
                <c:formatCode>0</c:formatCode>
                <c:ptCount val="5"/>
                <c:pt idx="0">
                  <c:v>1112.4068000000002</c:v>
                </c:pt>
                <c:pt idx="1">
                  <c:v>88</c:v>
                </c:pt>
                <c:pt idx="2">
                  <c:v>79</c:v>
                </c:pt>
                <c:pt idx="3">
                  <c:v>187.00979999999998</c:v>
                </c:pt>
                <c:pt idx="4">
                  <c:v>196.25779999999997</c:v>
                </c:pt>
              </c:numCache>
            </c:numRef>
          </c:val>
          <c:extLst xmlns:c16r2="http://schemas.microsoft.com/office/drawing/2015/06/chart">
            <c:ext xmlns:c16="http://schemas.microsoft.com/office/drawing/2014/chart" uri="{C3380CC4-5D6E-409C-BE32-E72D297353CC}">
              <c16:uniqueId val="{00000002-66F6-40C9-90D6-8A2831BF7A8C}"/>
            </c:ext>
          </c:extLst>
        </c:ser>
        <c:ser>
          <c:idx val="1"/>
          <c:order val="1"/>
          <c:tx>
            <c:strRef>
              <c:f>Sheet1!$A$42</c:f>
              <c:strCache>
                <c:ptCount val="1"/>
                <c:pt idx="0">
                  <c:v>2018</c:v>
                </c:pt>
              </c:strCache>
            </c:strRef>
          </c:tx>
          <c:spPr>
            <a:solidFill>
              <a:schemeClr val="accent2"/>
            </a:solidFill>
            <a:ln>
              <a:noFill/>
            </a:ln>
            <a:effectLst/>
          </c:spPr>
          <c:dLbls>
            <c:dLbl>
              <c:idx val="1"/>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6F6-40C9-90D6-8A2831BF7A8C}"/>
                </c:ext>
              </c:extLst>
            </c:dLbl>
            <c:dLbl>
              <c:idx val="2"/>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F6-40C9-90D6-8A2831BF7A8C}"/>
                </c:ext>
              </c:extLst>
            </c:dLbl>
            <c:dLbl>
              <c:idx val="3"/>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F6-40C9-90D6-8A2831BF7A8C}"/>
                </c:ext>
              </c:extLst>
            </c:dLbl>
            <c:dLbl>
              <c:idx val="4"/>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6F6-40C9-90D6-8A2831BF7A8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Sheet1!$B$40:$F$40</c:f>
              <c:strCache>
                <c:ptCount val="5"/>
                <c:pt idx="0">
                  <c:v>Cash balances</c:v>
                </c:pt>
                <c:pt idx="1">
                  <c:v>Cash from operations</c:v>
                </c:pt>
                <c:pt idx="2">
                  <c:v>Cash invested in assets</c:v>
                </c:pt>
                <c:pt idx="3">
                  <c:v>Cash from Financing activities</c:v>
                </c:pt>
                <c:pt idx="4">
                  <c:v>Net cash movements</c:v>
                </c:pt>
              </c:strCache>
            </c:strRef>
          </c:cat>
          <c:val>
            <c:numRef>
              <c:f>Sheet1!$B$42:$F$42</c:f>
              <c:numCache>
                <c:formatCode>0</c:formatCode>
                <c:ptCount val="5"/>
                <c:pt idx="0">
                  <c:v>916.14880000000005</c:v>
                </c:pt>
                <c:pt idx="1">
                  <c:v>-102.99299999999999</c:v>
                </c:pt>
                <c:pt idx="2">
                  <c:v>110.21599999999999</c:v>
                </c:pt>
                <c:pt idx="3">
                  <c:v>222.0008</c:v>
                </c:pt>
                <c:pt idx="4">
                  <c:v>8.7917999999999878</c:v>
                </c:pt>
              </c:numCache>
            </c:numRef>
          </c:val>
          <c:extLst xmlns:c16r2="http://schemas.microsoft.com/office/drawing/2015/06/chart">
            <c:ext xmlns:c16="http://schemas.microsoft.com/office/drawing/2014/chart" uri="{C3380CC4-5D6E-409C-BE32-E72D297353CC}">
              <c16:uniqueId val="{00000007-66F6-40C9-90D6-8A2831BF7A8C}"/>
            </c:ext>
          </c:extLst>
        </c:ser>
        <c:ser>
          <c:idx val="2"/>
          <c:order val="2"/>
          <c:tx>
            <c:strRef>
              <c:f>Sheet1!$A$43</c:f>
              <c:strCache>
                <c:ptCount val="1"/>
                <c:pt idx="0">
                  <c:v>2017</c:v>
                </c:pt>
              </c:strCache>
            </c:strRef>
          </c:tx>
          <c:spPr>
            <a:solidFill>
              <a:schemeClr val="accent3"/>
            </a:solidFill>
            <a:ln>
              <a:noFill/>
            </a:ln>
            <a:effectLst/>
          </c:spPr>
          <c:dLbls>
            <c:dLbl>
              <c:idx val="0"/>
              <c:layout>
                <c:manualLayout>
                  <c:x val="8.333333333333361E-3"/>
                  <c:y val="0"/>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6F6-40C9-90D6-8A2831BF7A8C}"/>
                </c:ext>
              </c:extLst>
            </c:dLbl>
            <c:dLbl>
              <c:idx val="1"/>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6F6-40C9-90D6-8A2831BF7A8C}"/>
                </c:ext>
              </c:extLst>
            </c:dLbl>
            <c:dLbl>
              <c:idx val="2"/>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6F6-40C9-90D6-8A2831BF7A8C}"/>
                </c:ext>
              </c:extLst>
            </c:dLbl>
            <c:dLbl>
              <c:idx val="4"/>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6F6-40C9-90D6-8A2831BF7A8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Sheet1!$B$40:$F$40</c:f>
              <c:strCache>
                <c:ptCount val="5"/>
                <c:pt idx="0">
                  <c:v>Cash balances</c:v>
                </c:pt>
                <c:pt idx="1">
                  <c:v>Cash from operations</c:v>
                </c:pt>
                <c:pt idx="2">
                  <c:v>Cash invested in assets</c:v>
                </c:pt>
                <c:pt idx="3">
                  <c:v>Cash from Financing activities</c:v>
                </c:pt>
                <c:pt idx="4">
                  <c:v>Net cash movements</c:v>
                </c:pt>
              </c:strCache>
            </c:strRef>
          </c:cat>
          <c:val>
            <c:numRef>
              <c:f>Sheet1!$B$43:$F$43</c:f>
              <c:numCache>
                <c:formatCode>0</c:formatCode>
                <c:ptCount val="5"/>
                <c:pt idx="0">
                  <c:v>907.35699999999986</c:v>
                </c:pt>
                <c:pt idx="1">
                  <c:v>134</c:v>
                </c:pt>
                <c:pt idx="2">
                  <c:v>274</c:v>
                </c:pt>
                <c:pt idx="3">
                  <c:v>91</c:v>
                </c:pt>
                <c:pt idx="4">
                  <c:v>-50</c:v>
                </c:pt>
              </c:numCache>
            </c:numRef>
          </c:val>
          <c:extLst xmlns:c16r2="http://schemas.microsoft.com/office/drawing/2015/06/chart">
            <c:ext xmlns:c16="http://schemas.microsoft.com/office/drawing/2014/chart" uri="{C3380CC4-5D6E-409C-BE32-E72D297353CC}">
              <c16:uniqueId val="{0000000C-66F6-40C9-90D6-8A2831BF7A8C}"/>
            </c:ext>
          </c:extLst>
        </c:ser>
        <c:dLbls>
          <c:showVal val="1"/>
        </c:dLbls>
        <c:gapWidth val="219"/>
        <c:overlap val="-27"/>
        <c:axId val="91921024"/>
        <c:axId val="91943296"/>
      </c:barChart>
      <c:catAx>
        <c:axId val="919210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943296"/>
        <c:crosses val="autoZero"/>
        <c:lblAlgn val="ctr"/>
        <c:lblOffset val="100"/>
      </c:catAx>
      <c:valAx>
        <c:axId val="91943296"/>
        <c:scaling>
          <c:orientation val="minMax"/>
          <c:min val="-400"/>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9210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solidFill>
        <a:schemeClr val="tx2"/>
      </a:solidFill>
    </a:ln>
    <a:effectLst/>
  </c:spPr>
  <c:txPr>
    <a:bodyPr/>
    <a:lstStyle/>
    <a:p>
      <a:pPr>
        <a:defRPr sz="12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CAFB8-FA2E-4408-8A79-ABC288B26B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3E91FC-A544-4FBA-9599-5DEA8FDED1A5}">
      <dgm:prSet phldrT="[Text]"/>
      <dgm:spPr>
        <a:solidFill>
          <a:srgbClr val="003399"/>
        </a:solidFill>
      </dgm:spPr>
      <dgm:t>
        <a:bodyPr/>
        <a:lstStyle/>
        <a:p>
          <a:r>
            <a:rPr lang="en-US" dirty="0">
              <a:latin typeface="Arial" panose="020B0604020202020204" pitchFamily="34" charset="0"/>
              <a:cs typeface="Arial" panose="020B0604020202020204" pitchFamily="34" charset="0"/>
            </a:rPr>
            <a:t>Board</a:t>
          </a:r>
        </a:p>
      </dgm:t>
    </dgm:pt>
    <dgm:pt modelId="{20BE1A4B-E67E-4661-A07F-0C44E87282E9}" type="parTrans" cxnId="{B1281D72-56B6-4C48-9FD1-F1B02F498746}">
      <dgm:prSet/>
      <dgm:spPr/>
      <dgm:t>
        <a:bodyPr/>
        <a:lstStyle/>
        <a:p>
          <a:endParaRPr lang="en-US">
            <a:latin typeface="Arial" panose="020B0604020202020204" pitchFamily="34" charset="0"/>
            <a:cs typeface="Arial" panose="020B0604020202020204" pitchFamily="34" charset="0"/>
          </a:endParaRPr>
        </a:p>
      </dgm:t>
    </dgm:pt>
    <dgm:pt modelId="{C7E07DB4-48B6-413C-AEF0-D845638E1D51}" type="sibTrans" cxnId="{B1281D72-56B6-4C48-9FD1-F1B02F498746}">
      <dgm:prSet/>
      <dgm:spPr/>
      <dgm:t>
        <a:bodyPr/>
        <a:lstStyle/>
        <a:p>
          <a:endParaRPr lang="en-US">
            <a:latin typeface="Arial" panose="020B0604020202020204" pitchFamily="34" charset="0"/>
            <a:cs typeface="Arial" panose="020B0604020202020204" pitchFamily="34" charset="0"/>
          </a:endParaRPr>
        </a:p>
      </dgm:t>
    </dgm:pt>
    <dgm:pt modelId="{52D572B0-6CE8-4F40-A2F5-42F67CF66D60}">
      <dgm:prSet phldrT="[Text]"/>
      <dgm:spPr>
        <a:solidFill>
          <a:srgbClr val="92D050"/>
        </a:solidFill>
      </dgm:spPr>
      <dgm:t>
        <a:bodyPr/>
        <a:lstStyle/>
        <a:p>
          <a:r>
            <a:rPr lang="en-US" dirty="0">
              <a:latin typeface="Arial" panose="020B0604020202020204" pitchFamily="34" charset="0"/>
              <a:cs typeface="Arial" panose="020B0604020202020204" pitchFamily="34" charset="0"/>
            </a:rPr>
            <a:t>Audit &amp; Risk </a:t>
          </a:r>
        </a:p>
      </dgm:t>
    </dgm:pt>
    <dgm:pt modelId="{EFE366AB-DCF7-4B81-8968-76D8D45AF716}" type="parTrans" cxnId="{12B6D177-A8DE-4B1C-8927-55277B34E27D}">
      <dgm:prSet/>
      <dgm:spPr/>
      <dgm:t>
        <a:bodyPr/>
        <a:lstStyle/>
        <a:p>
          <a:endParaRPr lang="en-US">
            <a:latin typeface="Arial" panose="020B0604020202020204" pitchFamily="34" charset="0"/>
            <a:cs typeface="Arial" panose="020B0604020202020204" pitchFamily="34" charset="0"/>
          </a:endParaRPr>
        </a:p>
      </dgm:t>
    </dgm:pt>
    <dgm:pt modelId="{93A387DA-DFCD-48EB-952E-5BD03CE2BD34}" type="sibTrans" cxnId="{12B6D177-A8DE-4B1C-8927-55277B34E27D}">
      <dgm:prSet/>
      <dgm:spPr/>
      <dgm:t>
        <a:bodyPr/>
        <a:lstStyle/>
        <a:p>
          <a:endParaRPr lang="en-US">
            <a:latin typeface="Arial" panose="020B0604020202020204" pitchFamily="34" charset="0"/>
            <a:cs typeface="Arial" panose="020B0604020202020204" pitchFamily="34" charset="0"/>
          </a:endParaRPr>
        </a:p>
      </dgm:t>
    </dgm:pt>
    <dgm:pt modelId="{DFBAC97A-BA55-4AFE-8043-28102EA92A26}">
      <dgm:prSet phldrT="[Text]"/>
      <dgm:spPr>
        <a:solidFill>
          <a:srgbClr val="92D050"/>
        </a:solidFill>
      </dgm:spPr>
      <dgm:t>
        <a:bodyPr/>
        <a:lstStyle/>
        <a:p>
          <a:r>
            <a:rPr lang="en-US" dirty="0">
              <a:latin typeface="Arial" panose="020B0604020202020204" pitchFamily="34" charset="0"/>
              <a:cs typeface="Arial" panose="020B0604020202020204" pitchFamily="34" charset="0"/>
            </a:rPr>
            <a:t>Human Resources, Nomination &amp; Remuneration</a:t>
          </a:r>
        </a:p>
      </dgm:t>
    </dgm:pt>
    <dgm:pt modelId="{F526F44F-4D2D-43C9-9CB9-05F06A62EB64}" type="parTrans" cxnId="{C244F7DD-3BE2-4268-A66A-0E367E140268}">
      <dgm:prSet/>
      <dgm:spPr/>
      <dgm:t>
        <a:bodyPr/>
        <a:lstStyle/>
        <a:p>
          <a:endParaRPr lang="en-US">
            <a:latin typeface="Arial" panose="020B0604020202020204" pitchFamily="34" charset="0"/>
            <a:cs typeface="Arial" panose="020B0604020202020204" pitchFamily="34" charset="0"/>
          </a:endParaRPr>
        </a:p>
      </dgm:t>
    </dgm:pt>
    <dgm:pt modelId="{DF331C4A-8361-4F65-91DC-612A2FE1CA4A}" type="sibTrans" cxnId="{C244F7DD-3BE2-4268-A66A-0E367E140268}">
      <dgm:prSet/>
      <dgm:spPr/>
      <dgm:t>
        <a:bodyPr/>
        <a:lstStyle/>
        <a:p>
          <a:endParaRPr lang="en-US">
            <a:latin typeface="Arial" panose="020B0604020202020204" pitchFamily="34" charset="0"/>
            <a:cs typeface="Arial" panose="020B0604020202020204" pitchFamily="34" charset="0"/>
          </a:endParaRPr>
        </a:p>
      </dgm:t>
    </dgm:pt>
    <dgm:pt modelId="{959288D3-E29D-4675-AC9E-8C0D761EA35E}">
      <dgm:prSet phldrT="[Text]"/>
      <dgm:spPr>
        <a:solidFill>
          <a:srgbClr val="92D050"/>
        </a:solidFill>
      </dgm:spPr>
      <dgm:t>
        <a:bodyPr/>
        <a:lstStyle/>
        <a:p>
          <a:r>
            <a:rPr lang="en-US" dirty="0">
              <a:latin typeface="Arial" panose="020B0604020202020204" pitchFamily="34" charset="0"/>
              <a:cs typeface="Arial" panose="020B0604020202020204" pitchFamily="34" charset="0"/>
            </a:rPr>
            <a:t>Social &amp; Ethics</a:t>
          </a:r>
        </a:p>
      </dgm:t>
    </dgm:pt>
    <dgm:pt modelId="{2BEAD071-6535-497F-8D5D-A6C1582709D3}" type="parTrans" cxnId="{A78DEAB6-0ABE-435A-9C3C-890F994D3853}">
      <dgm:prSet/>
      <dgm:spPr/>
      <dgm:t>
        <a:bodyPr/>
        <a:lstStyle/>
        <a:p>
          <a:endParaRPr lang="en-US">
            <a:latin typeface="Arial" panose="020B0604020202020204" pitchFamily="34" charset="0"/>
            <a:cs typeface="Arial" panose="020B0604020202020204" pitchFamily="34" charset="0"/>
          </a:endParaRPr>
        </a:p>
      </dgm:t>
    </dgm:pt>
    <dgm:pt modelId="{56012169-C56F-46FC-8130-CA214B9C99A1}" type="sibTrans" cxnId="{A78DEAB6-0ABE-435A-9C3C-890F994D3853}">
      <dgm:prSet/>
      <dgm:spPr/>
      <dgm:t>
        <a:bodyPr/>
        <a:lstStyle/>
        <a:p>
          <a:endParaRPr lang="en-US">
            <a:latin typeface="Arial" panose="020B0604020202020204" pitchFamily="34" charset="0"/>
            <a:cs typeface="Arial" panose="020B0604020202020204" pitchFamily="34" charset="0"/>
          </a:endParaRPr>
        </a:p>
      </dgm:t>
    </dgm:pt>
    <dgm:pt modelId="{53D7E740-2548-4215-A5BA-D8A24EBD4D61}">
      <dgm:prSet phldrT="[Text]"/>
      <dgm:spPr>
        <a:solidFill>
          <a:srgbClr val="92D050"/>
        </a:solidFill>
      </dgm:spPr>
      <dgm:t>
        <a:bodyPr/>
        <a:lstStyle/>
        <a:p>
          <a:r>
            <a:rPr lang="en-US" dirty="0">
              <a:latin typeface="Arial" panose="020B0604020202020204" pitchFamily="34" charset="0"/>
              <a:cs typeface="Arial" panose="020B0604020202020204" pitchFamily="34" charset="0"/>
            </a:rPr>
            <a:t>Investment Committee</a:t>
          </a:r>
        </a:p>
      </dgm:t>
    </dgm:pt>
    <dgm:pt modelId="{B8CDEB47-4936-4180-8BCB-3FB313672EC3}" type="parTrans" cxnId="{91AB2DAD-DF1D-4742-ABDE-3723DC2C55C1}">
      <dgm:prSet/>
      <dgm:spPr/>
      <dgm:t>
        <a:bodyPr/>
        <a:lstStyle/>
        <a:p>
          <a:endParaRPr lang="en-US">
            <a:latin typeface="Arial" panose="020B0604020202020204" pitchFamily="34" charset="0"/>
            <a:cs typeface="Arial" panose="020B0604020202020204" pitchFamily="34" charset="0"/>
          </a:endParaRPr>
        </a:p>
      </dgm:t>
    </dgm:pt>
    <dgm:pt modelId="{214236E4-3ADC-4CB2-AF09-A15CB4D1B689}" type="sibTrans" cxnId="{91AB2DAD-DF1D-4742-ABDE-3723DC2C55C1}">
      <dgm:prSet/>
      <dgm:spPr/>
      <dgm:t>
        <a:bodyPr/>
        <a:lstStyle/>
        <a:p>
          <a:endParaRPr lang="en-US">
            <a:latin typeface="Arial" panose="020B0604020202020204" pitchFamily="34" charset="0"/>
            <a:cs typeface="Arial" panose="020B0604020202020204" pitchFamily="34" charset="0"/>
          </a:endParaRPr>
        </a:p>
      </dgm:t>
    </dgm:pt>
    <dgm:pt modelId="{81B7D24D-BC0E-4324-BF06-E797547ACA08}">
      <dgm:prSet phldrT="[Text]"/>
      <dgm:spPr>
        <a:solidFill>
          <a:srgbClr val="92D050"/>
        </a:solidFill>
      </dgm:spPr>
      <dgm:t>
        <a:bodyPr/>
        <a:lstStyle/>
        <a:p>
          <a:r>
            <a:rPr lang="en-US" dirty="0">
              <a:latin typeface="Arial" panose="020B0604020202020204" pitchFamily="34" charset="0"/>
              <a:cs typeface="Arial" panose="020B0604020202020204" pitchFamily="34" charset="0"/>
            </a:rPr>
            <a:t>Technology, Sales &amp; Regulatory Coordination </a:t>
          </a:r>
        </a:p>
      </dgm:t>
    </dgm:pt>
    <dgm:pt modelId="{674D98AA-B1DB-47B4-BEF0-9768BDD5A4F1}" type="parTrans" cxnId="{8529B507-366B-488A-ABCC-EFE351F14783}">
      <dgm:prSet/>
      <dgm:spPr/>
      <dgm:t>
        <a:bodyPr/>
        <a:lstStyle/>
        <a:p>
          <a:endParaRPr lang="en-US">
            <a:latin typeface="Arial" panose="020B0604020202020204" pitchFamily="34" charset="0"/>
            <a:cs typeface="Arial" panose="020B0604020202020204" pitchFamily="34" charset="0"/>
          </a:endParaRPr>
        </a:p>
      </dgm:t>
    </dgm:pt>
    <dgm:pt modelId="{577F1475-1139-4AFB-BF6C-C3D22436A3D2}" type="sibTrans" cxnId="{8529B507-366B-488A-ABCC-EFE351F14783}">
      <dgm:prSet/>
      <dgm:spPr/>
      <dgm:t>
        <a:bodyPr/>
        <a:lstStyle/>
        <a:p>
          <a:endParaRPr lang="en-US">
            <a:latin typeface="Arial" panose="020B0604020202020204" pitchFamily="34" charset="0"/>
            <a:cs typeface="Arial" panose="020B0604020202020204" pitchFamily="34" charset="0"/>
          </a:endParaRPr>
        </a:p>
      </dgm:t>
    </dgm:pt>
    <dgm:pt modelId="{29BAA667-61A5-451F-9840-9257401CEE26}" type="pres">
      <dgm:prSet presAssocID="{598CAFB8-FA2E-4408-8A79-ABC288B26BF6}" presName="hierChild1" presStyleCnt="0">
        <dgm:presLayoutVars>
          <dgm:orgChart val="1"/>
          <dgm:chPref val="1"/>
          <dgm:dir/>
          <dgm:animOne val="branch"/>
          <dgm:animLvl val="lvl"/>
          <dgm:resizeHandles/>
        </dgm:presLayoutVars>
      </dgm:prSet>
      <dgm:spPr/>
      <dgm:t>
        <a:bodyPr/>
        <a:lstStyle/>
        <a:p>
          <a:endParaRPr lang="en-US"/>
        </a:p>
      </dgm:t>
    </dgm:pt>
    <dgm:pt modelId="{E7BB3CB0-C48C-4443-9DC6-83BC20DF0C82}" type="pres">
      <dgm:prSet presAssocID="{DC3E91FC-A544-4FBA-9599-5DEA8FDED1A5}" presName="hierRoot1" presStyleCnt="0">
        <dgm:presLayoutVars>
          <dgm:hierBranch val="init"/>
        </dgm:presLayoutVars>
      </dgm:prSet>
      <dgm:spPr/>
    </dgm:pt>
    <dgm:pt modelId="{A8660AB3-9509-4871-BCDA-A476FD90335A}" type="pres">
      <dgm:prSet presAssocID="{DC3E91FC-A544-4FBA-9599-5DEA8FDED1A5}" presName="rootComposite1" presStyleCnt="0"/>
      <dgm:spPr/>
    </dgm:pt>
    <dgm:pt modelId="{A4F47546-1297-49A1-A6AB-C2D9896FC19B}" type="pres">
      <dgm:prSet presAssocID="{DC3E91FC-A544-4FBA-9599-5DEA8FDED1A5}" presName="rootText1" presStyleLbl="node0" presStyleIdx="0" presStyleCnt="1">
        <dgm:presLayoutVars>
          <dgm:chPref val="3"/>
        </dgm:presLayoutVars>
      </dgm:prSet>
      <dgm:spPr/>
      <dgm:t>
        <a:bodyPr/>
        <a:lstStyle/>
        <a:p>
          <a:endParaRPr lang="en-US"/>
        </a:p>
      </dgm:t>
    </dgm:pt>
    <dgm:pt modelId="{FB55D46E-E102-4839-A7E3-E65526C17D56}" type="pres">
      <dgm:prSet presAssocID="{DC3E91FC-A544-4FBA-9599-5DEA8FDED1A5}" presName="rootConnector1" presStyleLbl="node1" presStyleIdx="0" presStyleCnt="0"/>
      <dgm:spPr/>
      <dgm:t>
        <a:bodyPr/>
        <a:lstStyle/>
        <a:p>
          <a:endParaRPr lang="en-US"/>
        </a:p>
      </dgm:t>
    </dgm:pt>
    <dgm:pt modelId="{189E4B1E-37F2-4EFE-AE45-C79B02B3BBB6}" type="pres">
      <dgm:prSet presAssocID="{DC3E91FC-A544-4FBA-9599-5DEA8FDED1A5}" presName="hierChild2" presStyleCnt="0"/>
      <dgm:spPr/>
    </dgm:pt>
    <dgm:pt modelId="{206049A5-E71E-43B3-9580-91A3647CB8BF}" type="pres">
      <dgm:prSet presAssocID="{EFE366AB-DCF7-4B81-8968-76D8D45AF716}" presName="Name37" presStyleLbl="parChTrans1D2" presStyleIdx="0" presStyleCnt="5"/>
      <dgm:spPr/>
      <dgm:t>
        <a:bodyPr/>
        <a:lstStyle/>
        <a:p>
          <a:endParaRPr lang="en-US"/>
        </a:p>
      </dgm:t>
    </dgm:pt>
    <dgm:pt modelId="{2A1266AD-79D6-4C1F-9EDA-9CAC18E94992}" type="pres">
      <dgm:prSet presAssocID="{52D572B0-6CE8-4F40-A2F5-42F67CF66D60}" presName="hierRoot2" presStyleCnt="0">
        <dgm:presLayoutVars>
          <dgm:hierBranch val="init"/>
        </dgm:presLayoutVars>
      </dgm:prSet>
      <dgm:spPr/>
    </dgm:pt>
    <dgm:pt modelId="{AD95E0BE-1378-4337-8F21-7ED9531457B2}" type="pres">
      <dgm:prSet presAssocID="{52D572B0-6CE8-4F40-A2F5-42F67CF66D60}" presName="rootComposite" presStyleCnt="0"/>
      <dgm:spPr/>
    </dgm:pt>
    <dgm:pt modelId="{FDD0C939-47E4-4E5C-80E3-092602601C78}" type="pres">
      <dgm:prSet presAssocID="{52D572B0-6CE8-4F40-A2F5-42F67CF66D60}" presName="rootText" presStyleLbl="node2" presStyleIdx="0" presStyleCnt="5">
        <dgm:presLayoutVars>
          <dgm:chPref val="3"/>
        </dgm:presLayoutVars>
      </dgm:prSet>
      <dgm:spPr/>
      <dgm:t>
        <a:bodyPr/>
        <a:lstStyle/>
        <a:p>
          <a:endParaRPr lang="en-US"/>
        </a:p>
      </dgm:t>
    </dgm:pt>
    <dgm:pt modelId="{5C522610-BA61-4FEA-A24A-F12C6A375ADD}" type="pres">
      <dgm:prSet presAssocID="{52D572B0-6CE8-4F40-A2F5-42F67CF66D60}" presName="rootConnector" presStyleLbl="node2" presStyleIdx="0" presStyleCnt="5"/>
      <dgm:spPr/>
      <dgm:t>
        <a:bodyPr/>
        <a:lstStyle/>
        <a:p>
          <a:endParaRPr lang="en-US"/>
        </a:p>
      </dgm:t>
    </dgm:pt>
    <dgm:pt modelId="{DFC5B67D-BDD4-4FD8-9A8C-BA7E0F80B3FE}" type="pres">
      <dgm:prSet presAssocID="{52D572B0-6CE8-4F40-A2F5-42F67CF66D60}" presName="hierChild4" presStyleCnt="0"/>
      <dgm:spPr/>
    </dgm:pt>
    <dgm:pt modelId="{EC1E53B4-A5CA-48AC-9C81-F8E990FC2D38}" type="pres">
      <dgm:prSet presAssocID="{52D572B0-6CE8-4F40-A2F5-42F67CF66D60}" presName="hierChild5" presStyleCnt="0"/>
      <dgm:spPr/>
    </dgm:pt>
    <dgm:pt modelId="{42FFE882-87D8-4685-86E4-3CFF654B531F}" type="pres">
      <dgm:prSet presAssocID="{F526F44F-4D2D-43C9-9CB9-05F06A62EB64}" presName="Name37" presStyleLbl="parChTrans1D2" presStyleIdx="1" presStyleCnt="5"/>
      <dgm:spPr/>
      <dgm:t>
        <a:bodyPr/>
        <a:lstStyle/>
        <a:p>
          <a:endParaRPr lang="en-US"/>
        </a:p>
      </dgm:t>
    </dgm:pt>
    <dgm:pt modelId="{9773C8CD-DC1F-44B9-A1A5-51236758CA52}" type="pres">
      <dgm:prSet presAssocID="{DFBAC97A-BA55-4AFE-8043-28102EA92A26}" presName="hierRoot2" presStyleCnt="0">
        <dgm:presLayoutVars>
          <dgm:hierBranch val="init"/>
        </dgm:presLayoutVars>
      </dgm:prSet>
      <dgm:spPr/>
    </dgm:pt>
    <dgm:pt modelId="{929616E2-3AED-4652-928A-6C2F46BA6EF5}" type="pres">
      <dgm:prSet presAssocID="{DFBAC97A-BA55-4AFE-8043-28102EA92A26}" presName="rootComposite" presStyleCnt="0"/>
      <dgm:spPr/>
    </dgm:pt>
    <dgm:pt modelId="{51F74AFD-76EB-4657-8C74-43CD21D07BEE}" type="pres">
      <dgm:prSet presAssocID="{DFBAC97A-BA55-4AFE-8043-28102EA92A26}" presName="rootText" presStyleLbl="node2" presStyleIdx="1" presStyleCnt="5">
        <dgm:presLayoutVars>
          <dgm:chPref val="3"/>
        </dgm:presLayoutVars>
      </dgm:prSet>
      <dgm:spPr/>
      <dgm:t>
        <a:bodyPr/>
        <a:lstStyle/>
        <a:p>
          <a:endParaRPr lang="en-US"/>
        </a:p>
      </dgm:t>
    </dgm:pt>
    <dgm:pt modelId="{BB28859D-0892-46F3-9AB5-6C6229BB6892}" type="pres">
      <dgm:prSet presAssocID="{DFBAC97A-BA55-4AFE-8043-28102EA92A26}" presName="rootConnector" presStyleLbl="node2" presStyleIdx="1" presStyleCnt="5"/>
      <dgm:spPr/>
      <dgm:t>
        <a:bodyPr/>
        <a:lstStyle/>
        <a:p>
          <a:endParaRPr lang="en-US"/>
        </a:p>
      </dgm:t>
    </dgm:pt>
    <dgm:pt modelId="{5DF986BA-9B26-4DE2-AC5D-B92F2CCEA7B5}" type="pres">
      <dgm:prSet presAssocID="{DFBAC97A-BA55-4AFE-8043-28102EA92A26}" presName="hierChild4" presStyleCnt="0"/>
      <dgm:spPr/>
    </dgm:pt>
    <dgm:pt modelId="{77D86DAF-9CE0-47C3-8D54-77E648140EB5}" type="pres">
      <dgm:prSet presAssocID="{DFBAC97A-BA55-4AFE-8043-28102EA92A26}" presName="hierChild5" presStyleCnt="0"/>
      <dgm:spPr/>
    </dgm:pt>
    <dgm:pt modelId="{9B24D775-5F78-49AF-BD3B-AE46A4BEF4F4}" type="pres">
      <dgm:prSet presAssocID="{2BEAD071-6535-497F-8D5D-A6C1582709D3}" presName="Name37" presStyleLbl="parChTrans1D2" presStyleIdx="2" presStyleCnt="5"/>
      <dgm:spPr/>
      <dgm:t>
        <a:bodyPr/>
        <a:lstStyle/>
        <a:p>
          <a:endParaRPr lang="en-US"/>
        </a:p>
      </dgm:t>
    </dgm:pt>
    <dgm:pt modelId="{5ABD9110-C596-43D0-83EC-244A7F99F40B}" type="pres">
      <dgm:prSet presAssocID="{959288D3-E29D-4675-AC9E-8C0D761EA35E}" presName="hierRoot2" presStyleCnt="0">
        <dgm:presLayoutVars>
          <dgm:hierBranch val="init"/>
        </dgm:presLayoutVars>
      </dgm:prSet>
      <dgm:spPr/>
    </dgm:pt>
    <dgm:pt modelId="{F5927B78-21EF-45EB-AB3D-A3420E24B166}" type="pres">
      <dgm:prSet presAssocID="{959288D3-E29D-4675-AC9E-8C0D761EA35E}" presName="rootComposite" presStyleCnt="0"/>
      <dgm:spPr/>
    </dgm:pt>
    <dgm:pt modelId="{4C86303F-21CF-4796-A849-63C676064EE3}" type="pres">
      <dgm:prSet presAssocID="{959288D3-E29D-4675-AC9E-8C0D761EA35E}" presName="rootText" presStyleLbl="node2" presStyleIdx="2" presStyleCnt="5">
        <dgm:presLayoutVars>
          <dgm:chPref val="3"/>
        </dgm:presLayoutVars>
      </dgm:prSet>
      <dgm:spPr/>
      <dgm:t>
        <a:bodyPr/>
        <a:lstStyle/>
        <a:p>
          <a:endParaRPr lang="en-US"/>
        </a:p>
      </dgm:t>
    </dgm:pt>
    <dgm:pt modelId="{850FFF52-429B-45BB-A566-0C2D5543DF30}" type="pres">
      <dgm:prSet presAssocID="{959288D3-E29D-4675-AC9E-8C0D761EA35E}" presName="rootConnector" presStyleLbl="node2" presStyleIdx="2" presStyleCnt="5"/>
      <dgm:spPr/>
      <dgm:t>
        <a:bodyPr/>
        <a:lstStyle/>
        <a:p>
          <a:endParaRPr lang="en-US"/>
        </a:p>
      </dgm:t>
    </dgm:pt>
    <dgm:pt modelId="{942FC643-D391-422B-8701-67CF51C129D6}" type="pres">
      <dgm:prSet presAssocID="{959288D3-E29D-4675-AC9E-8C0D761EA35E}" presName="hierChild4" presStyleCnt="0"/>
      <dgm:spPr/>
    </dgm:pt>
    <dgm:pt modelId="{1115AEBC-A94D-418C-8B5C-DEA518015A45}" type="pres">
      <dgm:prSet presAssocID="{959288D3-E29D-4675-AC9E-8C0D761EA35E}" presName="hierChild5" presStyleCnt="0"/>
      <dgm:spPr/>
    </dgm:pt>
    <dgm:pt modelId="{EFDB3AAA-2AF7-493F-B2CF-EA5BD98971D1}" type="pres">
      <dgm:prSet presAssocID="{674D98AA-B1DB-47B4-BEF0-9768BDD5A4F1}" presName="Name37" presStyleLbl="parChTrans1D2" presStyleIdx="3" presStyleCnt="5"/>
      <dgm:spPr/>
      <dgm:t>
        <a:bodyPr/>
        <a:lstStyle/>
        <a:p>
          <a:endParaRPr lang="en-US"/>
        </a:p>
      </dgm:t>
    </dgm:pt>
    <dgm:pt modelId="{4A025DEC-4B50-442C-81E2-74A94966C513}" type="pres">
      <dgm:prSet presAssocID="{81B7D24D-BC0E-4324-BF06-E797547ACA08}" presName="hierRoot2" presStyleCnt="0">
        <dgm:presLayoutVars>
          <dgm:hierBranch val="init"/>
        </dgm:presLayoutVars>
      </dgm:prSet>
      <dgm:spPr/>
    </dgm:pt>
    <dgm:pt modelId="{F71C5E96-7A47-4883-BC41-2D76BDF7641E}" type="pres">
      <dgm:prSet presAssocID="{81B7D24D-BC0E-4324-BF06-E797547ACA08}" presName="rootComposite" presStyleCnt="0"/>
      <dgm:spPr/>
    </dgm:pt>
    <dgm:pt modelId="{E9B794A2-6899-46E3-B6F7-3828F2532A5E}" type="pres">
      <dgm:prSet presAssocID="{81B7D24D-BC0E-4324-BF06-E797547ACA08}" presName="rootText" presStyleLbl="node2" presStyleIdx="3" presStyleCnt="5">
        <dgm:presLayoutVars>
          <dgm:chPref val="3"/>
        </dgm:presLayoutVars>
      </dgm:prSet>
      <dgm:spPr/>
      <dgm:t>
        <a:bodyPr/>
        <a:lstStyle/>
        <a:p>
          <a:endParaRPr lang="en-US"/>
        </a:p>
      </dgm:t>
    </dgm:pt>
    <dgm:pt modelId="{2FA38659-767B-4D74-855D-3BB09B8AD1BE}" type="pres">
      <dgm:prSet presAssocID="{81B7D24D-BC0E-4324-BF06-E797547ACA08}" presName="rootConnector" presStyleLbl="node2" presStyleIdx="3" presStyleCnt="5"/>
      <dgm:spPr/>
      <dgm:t>
        <a:bodyPr/>
        <a:lstStyle/>
        <a:p>
          <a:endParaRPr lang="en-US"/>
        </a:p>
      </dgm:t>
    </dgm:pt>
    <dgm:pt modelId="{2C6736F8-50AA-4BA3-AA52-DF0287110596}" type="pres">
      <dgm:prSet presAssocID="{81B7D24D-BC0E-4324-BF06-E797547ACA08}" presName="hierChild4" presStyleCnt="0"/>
      <dgm:spPr/>
    </dgm:pt>
    <dgm:pt modelId="{92AE4E8A-A2B6-459A-9A9E-0E37BF5CE312}" type="pres">
      <dgm:prSet presAssocID="{81B7D24D-BC0E-4324-BF06-E797547ACA08}" presName="hierChild5" presStyleCnt="0"/>
      <dgm:spPr/>
    </dgm:pt>
    <dgm:pt modelId="{D16C2156-5E8D-4EDE-BAD0-A3C8D9E41F17}" type="pres">
      <dgm:prSet presAssocID="{B8CDEB47-4936-4180-8BCB-3FB313672EC3}" presName="Name37" presStyleLbl="parChTrans1D2" presStyleIdx="4" presStyleCnt="5"/>
      <dgm:spPr/>
      <dgm:t>
        <a:bodyPr/>
        <a:lstStyle/>
        <a:p>
          <a:endParaRPr lang="en-US"/>
        </a:p>
      </dgm:t>
    </dgm:pt>
    <dgm:pt modelId="{CBCCC3D0-7FC7-4311-B197-45DC6EBBEDA5}" type="pres">
      <dgm:prSet presAssocID="{53D7E740-2548-4215-A5BA-D8A24EBD4D61}" presName="hierRoot2" presStyleCnt="0">
        <dgm:presLayoutVars>
          <dgm:hierBranch val="init"/>
        </dgm:presLayoutVars>
      </dgm:prSet>
      <dgm:spPr/>
    </dgm:pt>
    <dgm:pt modelId="{C2254AC3-7D95-42E6-B932-66189C36057D}" type="pres">
      <dgm:prSet presAssocID="{53D7E740-2548-4215-A5BA-D8A24EBD4D61}" presName="rootComposite" presStyleCnt="0"/>
      <dgm:spPr/>
    </dgm:pt>
    <dgm:pt modelId="{084531BD-667B-48FF-9E96-89F1117D09F9}" type="pres">
      <dgm:prSet presAssocID="{53D7E740-2548-4215-A5BA-D8A24EBD4D61}" presName="rootText" presStyleLbl="node2" presStyleIdx="4" presStyleCnt="5">
        <dgm:presLayoutVars>
          <dgm:chPref val="3"/>
        </dgm:presLayoutVars>
      </dgm:prSet>
      <dgm:spPr/>
      <dgm:t>
        <a:bodyPr/>
        <a:lstStyle/>
        <a:p>
          <a:endParaRPr lang="en-US"/>
        </a:p>
      </dgm:t>
    </dgm:pt>
    <dgm:pt modelId="{571D4ECD-3CBB-4ABC-B000-F727777C1736}" type="pres">
      <dgm:prSet presAssocID="{53D7E740-2548-4215-A5BA-D8A24EBD4D61}" presName="rootConnector" presStyleLbl="node2" presStyleIdx="4" presStyleCnt="5"/>
      <dgm:spPr/>
      <dgm:t>
        <a:bodyPr/>
        <a:lstStyle/>
        <a:p>
          <a:endParaRPr lang="en-US"/>
        </a:p>
      </dgm:t>
    </dgm:pt>
    <dgm:pt modelId="{F89769C8-D71B-440A-803A-CD627CF10BA0}" type="pres">
      <dgm:prSet presAssocID="{53D7E740-2548-4215-A5BA-D8A24EBD4D61}" presName="hierChild4" presStyleCnt="0"/>
      <dgm:spPr/>
    </dgm:pt>
    <dgm:pt modelId="{413036EC-7E8B-4A59-BCC6-496C944061AF}" type="pres">
      <dgm:prSet presAssocID="{53D7E740-2548-4215-A5BA-D8A24EBD4D61}" presName="hierChild5" presStyleCnt="0"/>
      <dgm:spPr/>
    </dgm:pt>
    <dgm:pt modelId="{28B93AC7-17A0-47A5-B55C-DA9C30953BBB}" type="pres">
      <dgm:prSet presAssocID="{DC3E91FC-A544-4FBA-9599-5DEA8FDED1A5}" presName="hierChild3" presStyleCnt="0"/>
      <dgm:spPr/>
    </dgm:pt>
  </dgm:ptLst>
  <dgm:cxnLst>
    <dgm:cxn modelId="{7952A068-3C3A-475F-BF19-DB6481BEAA15}" type="presOf" srcId="{53D7E740-2548-4215-A5BA-D8A24EBD4D61}" destId="{571D4ECD-3CBB-4ABC-B000-F727777C1736}" srcOrd="1" destOrd="0" presId="urn:microsoft.com/office/officeart/2005/8/layout/orgChart1"/>
    <dgm:cxn modelId="{9F5A28C3-A839-4A26-B8B5-F66DD6727307}" type="presOf" srcId="{674D98AA-B1DB-47B4-BEF0-9768BDD5A4F1}" destId="{EFDB3AAA-2AF7-493F-B2CF-EA5BD98971D1}" srcOrd="0" destOrd="0" presId="urn:microsoft.com/office/officeart/2005/8/layout/orgChart1"/>
    <dgm:cxn modelId="{12B6D177-A8DE-4B1C-8927-55277B34E27D}" srcId="{DC3E91FC-A544-4FBA-9599-5DEA8FDED1A5}" destId="{52D572B0-6CE8-4F40-A2F5-42F67CF66D60}" srcOrd="0" destOrd="0" parTransId="{EFE366AB-DCF7-4B81-8968-76D8D45AF716}" sibTransId="{93A387DA-DFCD-48EB-952E-5BD03CE2BD34}"/>
    <dgm:cxn modelId="{D455A098-2E18-4179-A8A9-3D57BF75DDC3}" type="presOf" srcId="{2BEAD071-6535-497F-8D5D-A6C1582709D3}" destId="{9B24D775-5F78-49AF-BD3B-AE46A4BEF4F4}" srcOrd="0" destOrd="0" presId="urn:microsoft.com/office/officeart/2005/8/layout/orgChart1"/>
    <dgm:cxn modelId="{A78DEAB6-0ABE-435A-9C3C-890F994D3853}" srcId="{DC3E91FC-A544-4FBA-9599-5DEA8FDED1A5}" destId="{959288D3-E29D-4675-AC9E-8C0D761EA35E}" srcOrd="2" destOrd="0" parTransId="{2BEAD071-6535-497F-8D5D-A6C1582709D3}" sibTransId="{56012169-C56F-46FC-8130-CA214B9C99A1}"/>
    <dgm:cxn modelId="{DB84CF0E-659E-4EA1-B8A9-08156E241924}" type="presOf" srcId="{959288D3-E29D-4675-AC9E-8C0D761EA35E}" destId="{4C86303F-21CF-4796-A849-63C676064EE3}" srcOrd="0" destOrd="0" presId="urn:microsoft.com/office/officeart/2005/8/layout/orgChart1"/>
    <dgm:cxn modelId="{21E4C99E-D9E1-4282-BBEA-A8DC2A31E404}" type="presOf" srcId="{959288D3-E29D-4675-AC9E-8C0D761EA35E}" destId="{850FFF52-429B-45BB-A566-0C2D5543DF30}" srcOrd="1" destOrd="0" presId="urn:microsoft.com/office/officeart/2005/8/layout/orgChart1"/>
    <dgm:cxn modelId="{58602C39-BBC9-433F-AB9A-3646087B7611}" type="presOf" srcId="{B8CDEB47-4936-4180-8BCB-3FB313672EC3}" destId="{D16C2156-5E8D-4EDE-BAD0-A3C8D9E41F17}" srcOrd="0" destOrd="0" presId="urn:microsoft.com/office/officeart/2005/8/layout/orgChart1"/>
    <dgm:cxn modelId="{8529B507-366B-488A-ABCC-EFE351F14783}" srcId="{DC3E91FC-A544-4FBA-9599-5DEA8FDED1A5}" destId="{81B7D24D-BC0E-4324-BF06-E797547ACA08}" srcOrd="3" destOrd="0" parTransId="{674D98AA-B1DB-47B4-BEF0-9768BDD5A4F1}" sibTransId="{577F1475-1139-4AFB-BF6C-C3D22436A3D2}"/>
    <dgm:cxn modelId="{7C9F94B2-A010-4FEE-97F1-F1AFE4417D22}" type="presOf" srcId="{52D572B0-6CE8-4F40-A2F5-42F67CF66D60}" destId="{5C522610-BA61-4FEA-A24A-F12C6A375ADD}" srcOrd="1" destOrd="0" presId="urn:microsoft.com/office/officeart/2005/8/layout/orgChart1"/>
    <dgm:cxn modelId="{AF1A67E8-6F92-4898-9D65-1EEB4266515E}" type="presOf" srcId="{52D572B0-6CE8-4F40-A2F5-42F67CF66D60}" destId="{FDD0C939-47E4-4E5C-80E3-092602601C78}" srcOrd="0" destOrd="0" presId="urn:microsoft.com/office/officeart/2005/8/layout/orgChart1"/>
    <dgm:cxn modelId="{FC023D1F-B7C9-4961-B529-24803775D222}" type="presOf" srcId="{DFBAC97A-BA55-4AFE-8043-28102EA92A26}" destId="{BB28859D-0892-46F3-9AB5-6C6229BB6892}" srcOrd="1" destOrd="0" presId="urn:microsoft.com/office/officeart/2005/8/layout/orgChart1"/>
    <dgm:cxn modelId="{C244F7DD-3BE2-4268-A66A-0E367E140268}" srcId="{DC3E91FC-A544-4FBA-9599-5DEA8FDED1A5}" destId="{DFBAC97A-BA55-4AFE-8043-28102EA92A26}" srcOrd="1" destOrd="0" parTransId="{F526F44F-4D2D-43C9-9CB9-05F06A62EB64}" sibTransId="{DF331C4A-8361-4F65-91DC-612A2FE1CA4A}"/>
    <dgm:cxn modelId="{05F04875-C07A-468B-B474-CD16F394E09B}" type="presOf" srcId="{DFBAC97A-BA55-4AFE-8043-28102EA92A26}" destId="{51F74AFD-76EB-4657-8C74-43CD21D07BEE}" srcOrd="0" destOrd="0" presId="urn:microsoft.com/office/officeart/2005/8/layout/orgChart1"/>
    <dgm:cxn modelId="{922290C7-9A33-48ED-B87A-F564863458DC}" type="presOf" srcId="{DC3E91FC-A544-4FBA-9599-5DEA8FDED1A5}" destId="{A4F47546-1297-49A1-A6AB-C2D9896FC19B}" srcOrd="0" destOrd="0" presId="urn:microsoft.com/office/officeart/2005/8/layout/orgChart1"/>
    <dgm:cxn modelId="{0FCCD196-40F7-4373-87EE-E0C62A0C2295}" type="presOf" srcId="{DC3E91FC-A544-4FBA-9599-5DEA8FDED1A5}" destId="{FB55D46E-E102-4839-A7E3-E65526C17D56}" srcOrd="1" destOrd="0" presId="urn:microsoft.com/office/officeart/2005/8/layout/orgChart1"/>
    <dgm:cxn modelId="{91AB2DAD-DF1D-4742-ABDE-3723DC2C55C1}" srcId="{DC3E91FC-A544-4FBA-9599-5DEA8FDED1A5}" destId="{53D7E740-2548-4215-A5BA-D8A24EBD4D61}" srcOrd="4" destOrd="0" parTransId="{B8CDEB47-4936-4180-8BCB-3FB313672EC3}" sibTransId="{214236E4-3ADC-4CB2-AF09-A15CB4D1B689}"/>
    <dgm:cxn modelId="{BC43D9D7-B4DC-46C2-8034-3057B8343ABA}" type="presOf" srcId="{598CAFB8-FA2E-4408-8A79-ABC288B26BF6}" destId="{29BAA667-61A5-451F-9840-9257401CEE26}" srcOrd="0" destOrd="0" presId="urn:microsoft.com/office/officeart/2005/8/layout/orgChart1"/>
    <dgm:cxn modelId="{6042680E-575F-468F-9468-6C03FE8489F5}" type="presOf" srcId="{F526F44F-4D2D-43C9-9CB9-05F06A62EB64}" destId="{42FFE882-87D8-4685-86E4-3CFF654B531F}" srcOrd="0" destOrd="0" presId="urn:microsoft.com/office/officeart/2005/8/layout/orgChart1"/>
    <dgm:cxn modelId="{EB63A0CC-1B71-4E39-A882-84410A01A207}" type="presOf" srcId="{81B7D24D-BC0E-4324-BF06-E797547ACA08}" destId="{2FA38659-767B-4D74-855D-3BB09B8AD1BE}" srcOrd="1" destOrd="0" presId="urn:microsoft.com/office/officeart/2005/8/layout/orgChart1"/>
    <dgm:cxn modelId="{636F1017-8CA1-4483-8838-6B9B09B7DC81}" type="presOf" srcId="{53D7E740-2548-4215-A5BA-D8A24EBD4D61}" destId="{084531BD-667B-48FF-9E96-89F1117D09F9}" srcOrd="0" destOrd="0" presId="urn:microsoft.com/office/officeart/2005/8/layout/orgChart1"/>
    <dgm:cxn modelId="{67D086BB-AEED-488A-B661-CDB6D7DB401B}" type="presOf" srcId="{EFE366AB-DCF7-4B81-8968-76D8D45AF716}" destId="{206049A5-E71E-43B3-9580-91A3647CB8BF}" srcOrd="0" destOrd="0" presId="urn:microsoft.com/office/officeart/2005/8/layout/orgChart1"/>
    <dgm:cxn modelId="{B1281D72-56B6-4C48-9FD1-F1B02F498746}" srcId="{598CAFB8-FA2E-4408-8A79-ABC288B26BF6}" destId="{DC3E91FC-A544-4FBA-9599-5DEA8FDED1A5}" srcOrd="0" destOrd="0" parTransId="{20BE1A4B-E67E-4661-A07F-0C44E87282E9}" sibTransId="{C7E07DB4-48B6-413C-AEF0-D845638E1D51}"/>
    <dgm:cxn modelId="{82836DA5-7066-46E3-A55A-1E64ADAF3C95}" type="presOf" srcId="{81B7D24D-BC0E-4324-BF06-E797547ACA08}" destId="{E9B794A2-6899-46E3-B6F7-3828F2532A5E}" srcOrd="0" destOrd="0" presId="urn:microsoft.com/office/officeart/2005/8/layout/orgChart1"/>
    <dgm:cxn modelId="{FFA26B31-889F-4208-90D2-E8A2DCF9767B}" type="presParOf" srcId="{29BAA667-61A5-451F-9840-9257401CEE26}" destId="{E7BB3CB0-C48C-4443-9DC6-83BC20DF0C82}" srcOrd="0" destOrd="0" presId="urn:microsoft.com/office/officeart/2005/8/layout/orgChart1"/>
    <dgm:cxn modelId="{A5D4FE15-6E27-4C62-B5B6-949C8F19AADE}" type="presParOf" srcId="{E7BB3CB0-C48C-4443-9DC6-83BC20DF0C82}" destId="{A8660AB3-9509-4871-BCDA-A476FD90335A}" srcOrd="0" destOrd="0" presId="urn:microsoft.com/office/officeart/2005/8/layout/orgChart1"/>
    <dgm:cxn modelId="{AAABFDA8-D5C4-4FB0-ABDF-5912F0127461}" type="presParOf" srcId="{A8660AB3-9509-4871-BCDA-A476FD90335A}" destId="{A4F47546-1297-49A1-A6AB-C2D9896FC19B}" srcOrd="0" destOrd="0" presId="urn:microsoft.com/office/officeart/2005/8/layout/orgChart1"/>
    <dgm:cxn modelId="{E536CB9F-52FC-4250-AC4C-C2CF1BBFE2CE}" type="presParOf" srcId="{A8660AB3-9509-4871-BCDA-A476FD90335A}" destId="{FB55D46E-E102-4839-A7E3-E65526C17D56}" srcOrd="1" destOrd="0" presId="urn:microsoft.com/office/officeart/2005/8/layout/orgChart1"/>
    <dgm:cxn modelId="{D61A118C-23D8-4E9C-94EE-B8942EE2E3B4}" type="presParOf" srcId="{E7BB3CB0-C48C-4443-9DC6-83BC20DF0C82}" destId="{189E4B1E-37F2-4EFE-AE45-C79B02B3BBB6}" srcOrd="1" destOrd="0" presId="urn:microsoft.com/office/officeart/2005/8/layout/orgChart1"/>
    <dgm:cxn modelId="{DC72F93D-C1B2-400D-8446-71EF0D598D29}" type="presParOf" srcId="{189E4B1E-37F2-4EFE-AE45-C79B02B3BBB6}" destId="{206049A5-E71E-43B3-9580-91A3647CB8BF}" srcOrd="0" destOrd="0" presId="urn:microsoft.com/office/officeart/2005/8/layout/orgChart1"/>
    <dgm:cxn modelId="{F539A3D9-08BF-4040-B0C2-561F73E052AB}" type="presParOf" srcId="{189E4B1E-37F2-4EFE-AE45-C79B02B3BBB6}" destId="{2A1266AD-79D6-4C1F-9EDA-9CAC18E94992}" srcOrd="1" destOrd="0" presId="urn:microsoft.com/office/officeart/2005/8/layout/orgChart1"/>
    <dgm:cxn modelId="{64FF2F47-0F1B-4C94-87AD-1D10BFC0D168}" type="presParOf" srcId="{2A1266AD-79D6-4C1F-9EDA-9CAC18E94992}" destId="{AD95E0BE-1378-4337-8F21-7ED9531457B2}" srcOrd="0" destOrd="0" presId="urn:microsoft.com/office/officeart/2005/8/layout/orgChart1"/>
    <dgm:cxn modelId="{B27D2000-374D-449F-85A6-998BA9C6CAD7}" type="presParOf" srcId="{AD95E0BE-1378-4337-8F21-7ED9531457B2}" destId="{FDD0C939-47E4-4E5C-80E3-092602601C78}" srcOrd="0" destOrd="0" presId="urn:microsoft.com/office/officeart/2005/8/layout/orgChart1"/>
    <dgm:cxn modelId="{BF66F8FD-A5DD-43DA-83DF-590167B0763F}" type="presParOf" srcId="{AD95E0BE-1378-4337-8F21-7ED9531457B2}" destId="{5C522610-BA61-4FEA-A24A-F12C6A375ADD}" srcOrd="1" destOrd="0" presId="urn:microsoft.com/office/officeart/2005/8/layout/orgChart1"/>
    <dgm:cxn modelId="{3935ECE0-CD0C-4415-BE51-E50300AF3808}" type="presParOf" srcId="{2A1266AD-79D6-4C1F-9EDA-9CAC18E94992}" destId="{DFC5B67D-BDD4-4FD8-9A8C-BA7E0F80B3FE}" srcOrd="1" destOrd="0" presId="urn:microsoft.com/office/officeart/2005/8/layout/orgChart1"/>
    <dgm:cxn modelId="{0088E787-1046-4495-A873-D5ADBEFC04D2}" type="presParOf" srcId="{2A1266AD-79D6-4C1F-9EDA-9CAC18E94992}" destId="{EC1E53B4-A5CA-48AC-9C81-F8E990FC2D38}" srcOrd="2" destOrd="0" presId="urn:microsoft.com/office/officeart/2005/8/layout/orgChart1"/>
    <dgm:cxn modelId="{B9F9E712-FC8F-47E2-B37F-B493986A3FD4}" type="presParOf" srcId="{189E4B1E-37F2-4EFE-AE45-C79B02B3BBB6}" destId="{42FFE882-87D8-4685-86E4-3CFF654B531F}" srcOrd="2" destOrd="0" presId="urn:microsoft.com/office/officeart/2005/8/layout/orgChart1"/>
    <dgm:cxn modelId="{1DFE69AF-D83A-4AA6-B969-FA36A2974001}" type="presParOf" srcId="{189E4B1E-37F2-4EFE-AE45-C79B02B3BBB6}" destId="{9773C8CD-DC1F-44B9-A1A5-51236758CA52}" srcOrd="3" destOrd="0" presId="urn:microsoft.com/office/officeart/2005/8/layout/orgChart1"/>
    <dgm:cxn modelId="{4C77D764-F840-4D7D-B134-3603A42DCBE9}" type="presParOf" srcId="{9773C8CD-DC1F-44B9-A1A5-51236758CA52}" destId="{929616E2-3AED-4652-928A-6C2F46BA6EF5}" srcOrd="0" destOrd="0" presId="urn:microsoft.com/office/officeart/2005/8/layout/orgChart1"/>
    <dgm:cxn modelId="{DE499FDF-1FB4-4352-8EDA-AA7D5B79541F}" type="presParOf" srcId="{929616E2-3AED-4652-928A-6C2F46BA6EF5}" destId="{51F74AFD-76EB-4657-8C74-43CD21D07BEE}" srcOrd="0" destOrd="0" presId="urn:microsoft.com/office/officeart/2005/8/layout/orgChart1"/>
    <dgm:cxn modelId="{4383AD6D-F34F-4D0D-AD28-BEECA01B7B6C}" type="presParOf" srcId="{929616E2-3AED-4652-928A-6C2F46BA6EF5}" destId="{BB28859D-0892-46F3-9AB5-6C6229BB6892}" srcOrd="1" destOrd="0" presId="urn:microsoft.com/office/officeart/2005/8/layout/orgChart1"/>
    <dgm:cxn modelId="{13AB3372-D0D8-4958-8A0B-AA745A5EE507}" type="presParOf" srcId="{9773C8CD-DC1F-44B9-A1A5-51236758CA52}" destId="{5DF986BA-9B26-4DE2-AC5D-B92F2CCEA7B5}" srcOrd="1" destOrd="0" presId="urn:microsoft.com/office/officeart/2005/8/layout/orgChart1"/>
    <dgm:cxn modelId="{4D0E3FAF-BFFA-431A-A39F-6D806394E540}" type="presParOf" srcId="{9773C8CD-DC1F-44B9-A1A5-51236758CA52}" destId="{77D86DAF-9CE0-47C3-8D54-77E648140EB5}" srcOrd="2" destOrd="0" presId="urn:microsoft.com/office/officeart/2005/8/layout/orgChart1"/>
    <dgm:cxn modelId="{36E5048D-6735-4582-B80D-210B50C4366E}" type="presParOf" srcId="{189E4B1E-37F2-4EFE-AE45-C79B02B3BBB6}" destId="{9B24D775-5F78-49AF-BD3B-AE46A4BEF4F4}" srcOrd="4" destOrd="0" presId="urn:microsoft.com/office/officeart/2005/8/layout/orgChart1"/>
    <dgm:cxn modelId="{0919721B-0536-4B34-AD03-EC1D04CF0AB7}" type="presParOf" srcId="{189E4B1E-37F2-4EFE-AE45-C79B02B3BBB6}" destId="{5ABD9110-C596-43D0-83EC-244A7F99F40B}" srcOrd="5" destOrd="0" presId="urn:microsoft.com/office/officeart/2005/8/layout/orgChart1"/>
    <dgm:cxn modelId="{C90262CE-00B4-44DB-964D-B755FA3B95CB}" type="presParOf" srcId="{5ABD9110-C596-43D0-83EC-244A7F99F40B}" destId="{F5927B78-21EF-45EB-AB3D-A3420E24B166}" srcOrd="0" destOrd="0" presId="urn:microsoft.com/office/officeart/2005/8/layout/orgChart1"/>
    <dgm:cxn modelId="{08B05000-F701-4BB9-8322-116A5DA35B91}" type="presParOf" srcId="{F5927B78-21EF-45EB-AB3D-A3420E24B166}" destId="{4C86303F-21CF-4796-A849-63C676064EE3}" srcOrd="0" destOrd="0" presId="urn:microsoft.com/office/officeart/2005/8/layout/orgChart1"/>
    <dgm:cxn modelId="{08960270-8523-4156-A2B8-F5B09E863156}" type="presParOf" srcId="{F5927B78-21EF-45EB-AB3D-A3420E24B166}" destId="{850FFF52-429B-45BB-A566-0C2D5543DF30}" srcOrd="1" destOrd="0" presId="urn:microsoft.com/office/officeart/2005/8/layout/orgChart1"/>
    <dgm:cxn modelId="{09AF981E-6EBF-48A9-99BF-6C62056D73DF}" type="presParOf" srcId="{5ABD9110-C596-43D0-83EC-244A7F99F40B}" destId="{942FC643-D391-422B-8701-67CF51C129D6}" srcOrd="1" destOrd="0" presId="urn:microsoft.com/office/officeart/2005/8/layout/orgChart1"/>
    <dgm:cxn modelId="{D06B068D-EEB6-45CE-A0DA-7A0450A8DE4C}" type="presParOf" srcId="{5ABD9110-C596-43D0-83EC-244A7F99F40B}" destId="{1115AEBC-A94D-418C-8B5C-DEA518015A45}" srcOrd="2" destOrd="0" presId="urn:microsoft.com/office/officeart/2005/8/layout/orgChart1"/>
    <dgm:cxn modelId="{8103CAD7-49F5-4555-B2A8-8002B2E3CE4D}" type="presParOf" srcId="{189E4B1E-37F2-4EFE-AE45-C79B02B3BBB6}" destId="{EFDB3AAA-2AF7-493F-B2CF-EA5BD98971D1}" srcOrd="6" destOrd="0" presId="urn:microsoft.com/office/officeart/2005/8/layout/orgChart1"/>
    <dgm:cxn modelId="{E552E0B9-D7CC-4BFF-A9B7-213BECD8F8F0}" type="presParOf" srcId="{189E4B1E-37F2-4EFE-AE45-C79B02B3BBB6}" destId="{4A025DEC-4B50-442C-81E2-74A94966C513}" srcOrd="7" destOrd="0" presId="urn:microsoft.com/office/officeart/2005/8/layout/orgChart1"/>
    <dgm:cxn modelId="{877AFB3F-4A9D-44EB-9A98-0CF809695403}" type="presParOf" srcId="{4A025DEC-4B50-442C-81E2-74A94966C513}" destId="{F71C5E96-7A47-4883-BC41-2D76BDF7641E}" srcOrd="0" destOrd="0" presId="urn:microsoft.com/office/officeart/2005/8/layout/orgChart1"/>
    <dgm:cxn modelId="{EFC0C1EF-9775-4CFB-BAF4-5CB8AC80013B}" type="presParOf" srcId="{F71C5E96-7A47-4883-BC41-2D76BDF7641E}" destId="{E9B794A2-6899-46E3-B6F7-3828F2532A5E}" srcOrd="0" destOrd="0" presId="urn:microsoft.com/office/officeart/2005/8/layout/orgChart1"/>
    <dgm:cxn modelId="{92DBADDB-C9D2-4119-BB57-3210253A93BB}" type="presParOf" srcId="{F71C5E96-7A47-4883-BC41-2D76BDF7641E}" destId="{2FA38659-767B-4D74-855D-3BB09B8AD1BE}" srcOrd="1" destOrd="0" presId="urn:microsoft.com/office/officeart/2005/8/layout/orgChart1"/>
    <dgm:cxn modelId="{A1E003A5-CD1F-47ED-81D3-1523D1BA3413}" type="presParOf" srcId="{4A025DEC-4B50-442C-81E2-74A94966C513}" destId="{2C6736F8-50AA-4BA3-AA52-DF0287110596}" srcOrd="1" destOrd="0" presId="urn:microsoft.com/office/officeart/2005/8/layout/orgChart1"/>
    <dgm:cxn modelId="{504E965E-B70D-4E9D-9B42-2976C8BE503B}" type="presParOf" srcId="{4A025DEC-4B50-442C-81E2-74A94966C513}" destId="{92AE4E8A-A2B6-459A-9A9E-0E37BF5CE312}" srcOrd="2" destOrd="0" presId="urn:microsoft.com/office/officeart/2005/8/layout/orgChart1"/>
    <dgm:cxn modelId="{C2199A22-8FF4-4682-A2AC-D679AF1CB61F}" type="presParOf" srcId="{189E4B1E-37F2-4EFE-AE45-C79B02B3BBB6}" destId="{D16C2156-5E8D-4EDE-BAD0-A3C8D9E41F17}" srcOrd="8" destOrd="0" presId="urn:microsoft.com/office/officeart/2005/8/layout/orgChart1"/>
    <dgm:cxn modelId="{109F1A12-C3B8-4CCD-ABA0-8B592EE2F6EE}" type="presParOf" srcId="{189E4B1E-37F2-4EFE-AE45-C79B02B3BBB6}" destId="{CBCCC3D0-7FC7-4311-B197-45DC6EBBEDA5}" srcOrd="9" destOrd="0" presId="urn:microsoft.com/office/officeart/2005/8/layout/orgChart1"/>
    <dgm:cxn modelId="{6E1FAC0C-CB95-4EF8-A50E-6A9DED3ED8DA}" type="presParOf" srcId="{CBCCC3D0-7FC7-4311-B197-45DC6EBBEDA5}" destId="{C2254AC3-7D95-42E6-B932-66189C36057D}" srcOrd="0" destOrd="0" presId="urn:microsoft.com/office/officeart/2005/8/layout/orgChart1"/>
    <dgm:cxn modelId="{1807A5E2-1D1D-4980-AF88-A2DD9B581EAB}" type="presParOf" srcId="{C2254AC3-7D95-42E6-B932-66189C36057D}" destId="{084531BD-667B-48FF-9E96-89F1117D09F9}" srcOrd="0" destOrd="0" presId="urn:microsoft.com/office/officeart/2005/8/layout/orgChart1"/>
    <dgm:cxn modelId="{A43B42B8-8F21-4976-A09C-F7FAE58A19C9}" type="presParOf" srcId="{C2254AC3-7D95-42E6-B932-66189C36057D}" destId="{571D4ECD-3CBB-4ABC-B000-F727777C1736}" srcOrd="1" destOrd="0" presId="urn:microsoft.com/office/officeart/2005/8/layout/orgChart1"/>
    <dgm:cxn modelId="{FA4EBC16-DDA1-4F10-9E81-3AD8B0107607}" type="presParOf" srcId="{CBCCC3D0-7FC7-4311-B197-45DC6EBBEDA5}" destId="{F89769C8-D71B-440A-803A-CD627CF10BA0}" srcOrd="1" destOrd="0" presId="urn:microsoft.com/office/officeart/2005/8/layout/orgChart1"/>
    <dgm:cxn modelId="{27785CA1-FFBB-4F10-B8A6-A43F17EB412B}" type="presParOf" srcId="{CBCCC3D0-7FC7-4311-B197-45DC6EBBEDA5}" destId="{413036EC-7E8B-4A59-BCC6-496C944061AF}" srcOrd="2" destOrd="0" presId="urn:microsoft.com/office/officeart/2005/8/layout/orgChart1"/>
    <dgm:cxn modelId="{889FB035-86A8-4070-AFD2-E026C0FC86D7}" type="presParOf" srcId="{E7BB3CB0-C48C-4443-9DC6-83BC20DF0C82}" destId="{28B93AC7-17A0-47A5-B55C-DA9C30953BB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6C2156-5E8D-4EDE-BAD0-A3C8D9E41F17}">
      <dsp:nvSpPr>
        <dsp:cNvPr id="0" name=""/>
        <dsp:cNvSpPr/>
      </dsp:nvSpPr>
      <dsp:spPr>
        <a:xfrm>
          <a:off x="5910943" y="1146169"/>
          <a:ext cx="4897958" cy="425029"/>
        </a:xfrm>
        <a:custGeom>
          <a:avLst/>
          <a:gdLst/>
          <a:ahLst/>
          <a:cxnLst/>
          <a:rect l="0" t="0" r="0" b="0"/>
          <a:pathLst>
            <a:path>
              <a:moveTo>
                <a:pt x="0" y="0"/>
              </a:moveTo>
              <a:lnTo>
                <a:pt x="0" y="212514"/>
              </a:lnTo>
              <a:lnTo>
                <a:pt x="4897958" y="212514"/>
              </a:lnTo>
              <a:lnTo>
                <a:pt x="4897958" y="425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DB3AAA-2AF7-493F-B2CF-EA5BD98971D1}">
      <dsp:nvSpPr>
        <dsp:cNvPr id="0" name=""/>
        <dsp:cNvSpPr/>
      </dsp:nvSpPr>
      <dsp:spPr>
        <a:xfrm>
          <a:off x="5910943" y="1146169"/>
          <a:ext cx="2448979" cy="425029"/>
        </a:xfrm>
        <a:custGeom>
          <a:avLst/>
          <a:gdLst/>
          <a:ahLst/>
          <a:cxnLst/>
          <a:rect l="0" t="0" r="0" b="0"/>
          <a:pathLst>
            <a:path>
              <a:moveTo>
                <a:pt x="0" y="0"/>
              </a:moveTo>
              <a:lnTo>
                <a:pt x="0" y="212514"/>
              </a:lnTo>
              <a:lnTo>
                <a:pt x="2448979" y="212514"/>
              </a:lnTo>
              <a:lnTo>
                <a:pt x="2448979" y="425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24D775-5F78-49AF-BD3B-AE46A4BEF4F4}">
      <dsp:nvSpPr>
        <dsp:cNvPr id="0" name=""/>
        <dsp:cNvSpPr/>
      </dsp:nvSpPr>
      <dsp:spPr>
        <a:xfrm>
          <a:off x="5865222" y="1146169"/>
          <a:ext cx="91440" cy="425029"/>
        </a:xfrm>
        <a:custGeom>
          <a:avLst/>
          <a:gdLst/>
          <a:ahLst/>
          <a:cxnLst/>
          <a:rect l="0" t="0" r="0" b="0"/>
          <a:pathLst>
            <a:path>
              <a:moveTo>
                <a:pt x="45720" y="0"/>
              </a:moveTo>
              <a:lnTo>
                <a:pt x="45720" y="425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FE882-87D8-4685-86E4-3CFF654B531F}">
      <dsp:nvSpPr>
        <dsp:cNvPr id="0" name=""/>
        <dsp:cNvSpPr/>
      </dsp:nvSpPr>
      <dsp:spPr>
        <a:xfrm>
          <a:off x="3461963" y="1146169"/>
          <a:ext cx="2448979" cy="425029"/>
        </a:xfrm>
        <a:custGeom>
          <a:avLst/>
          <a:gdLst/>
          <a:ahLst/>
          <a:cxnLst/>
          <a:rect l="0" t="0" r="0" b="0"/>
          <a:pathLst>
            <a:path>
              <a:moveTo>
                <a:pt x="2448979" y="0"/>
              </a:moveTo>
              <a:lnTo>
                <a:pt x="2448979" y="212514"/>
              </a:lnTo>
              <a:lnTo>
                <a:pt x="0" y="212514"/>
              </a:lnTo>
              <a:lnTo>
                <a:pt x="0" y="425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6049A5-E71E-43B3-9580-91A3647CB8BF}">
      <dsp:nvSpPr>
        <dsp:cNvPr id="0" name=""/>
        <dsp:cNvSpPr/>
      </dsp:nvSpPr>
      <dsp:spPr>
        <a:xfrm>
          <a:off x="1012984" y="1146169"/>
          <a:ext cx="4897958" cy="425029"/>
        </a:xfrm>
        <a:custGeom>
          <a:avLst/>
          <a:gdLst/>
          <a:ahLst/>
          <a:cxnLst/>
          <a:rect l="0" t="0" r="0" b="0"/>
          <a:pathLst>
            <a:path>
              <a:moveTo>
                <a:pt x="4897958" y="0"/>
              </a:moveTo>
              <a:lnTo>
                <a:pt x="4897958" y="212514"/>
              </a:lnTo>
              <a:lnTo>
                <a:pt x="0" y="212514"/>
              </a:lnTo>
              <a:lnTo>
                <a:pt x="0" y="425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47546-1297-49A1-A6AB-C2D9896FC19B}">
      <dsp:nvSpPr>
        <dsp:cNvPr id="0" name=""/>
        <dsp:cNvSpPr/>
      </dsp:nvSpPr>
      <dsp:spPr>
        <a:xfrm>
          <a:off x="4898968" y="134194"/>
          <a:ext cx="2023949" cy="1011974"/>
        </a:xfrm>
        <a:prstGeom prst="rect">
          <a:avLst/>
        </a:prstGeom>
        <a:solidFill>
          <a:srgbClr val="00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Board</a:t>
          </a:r>
        </a:p>
      </dsp:txBody>
      <dsp:txXfrm>
        <a:off x="4898968" y="134194"/>
        <a:ext cx="2023949" cy="1011974"/>
      </dsp:txXfrm>
    </dsp:sp>
    <dsp:sp modelId="{FDD0C939-47E4-4E5C-80E3-092602601C78}">
      <dsp:nvSpPr>
        <dsp:cNvPr id="0" name=""/>
        <dsp:cNvSpPr/>
      </dsp:nvSpPr>
      <dsp:spPr>
        <a:xfrm>
          <a:off x="1010" y="1571199"/>
          <a:ext cx="2023949" cy="101197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Audit &amp; Risk </a:t>
          </a:r>
        </a:p>
      </dsp:txBody>
      <dsp:txXfrm>
        <a:off x="1010" y="1571199"/>
        <a:ext cx="2023949" cy="1011974"/>
      </dsp:txXfrm>
    </dsp:sp>
    <dsp:sp modelId="{51F74AFD-76EB-4657-8C74-43CD21D07BEE}">
      <dsp:nvSpPr>
        <dsp:cNvPr id="0" name=""/>
        <dsp:cNvSpPr/>
      </dsp:nvSpPr>
      <dsp:spPr>
        <a:xfrm>
          <a:off x="2449989" y="1571199"/>
          <a:ext cx="2023949" cy="101197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Human Resources, Nomination &amp; Remuneration</a:t>
          </a:r>
        </a:p>
      </dsp:txBody>
      <dsp:txXfrm>
        <a:off x="2449989" y="1571199"/>
        <a:ext cx="2023949" cy="1011974"/>
      </dsp:txXfrm>
    </dsp:sp>
    <dsp:sp modelId="{4C86303F-21CF-4796-A849-63C676064EE3}">
      <dsp:nvSpPr>
        <dsp:cNvPr id="0" name=""/>
        <dsp:cNvSpPr/>
      </dsp:nvSpPr>
      <dsp:spPr>
        <a:xfrm>
          <a:off x="4898968" y="1571199"/>
          <a:ext cx="2023949" cy="101197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Social &amp; Ethics</a:t>
          </a:r>
        </a:p>
      </dsp:txBody>
      <dsp:txXfrm>
        <a:off x="4898968" y="1571199"/>
        <a:ext cx="2023949" cy="1011974"/>
      </dsp:txXfrm>
    </dsp:sp>
    <dsp:sp modelId="{E9B794A2-6899-46E3-B6F7-3828F2532A5E}">
      <dsp:nvSpPr>
        <dsp:cNvPr id="0" name=""/>
        <dsp:cNvSpPr/>
      </dsp:nvSpPr>
      <dsp:spPr>
        <a:xfrm>
          <a:off x="7347947" y="1571199"/>
          <a:ext cx="2023949" cy="101197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Technology, Sales &amp; Regulatory Coordination </a:t>
          </a:r>
        </a:p>
      </dsp:txBody>
      <dsp:txXfrm>
        <a:off x="7347947" y="1571199"/>
        <a:ext cx="2023949" cy="1011974"/>
      </dsp:txXfrm>
    </dsp:sp>
    <dsp:sp modelId="{084531BD-667B-48FF-9E96-89F1117D09F9}">
      <dsp:nvSpPr>
        <dsp:cNvPr id="0" name=""/>
        <dsp:cNvSpPr/>
      </dsp:nvSpPr>
      <dsp:spPr>
        <a:xfrm>
          <a:off x="9796926" y="1571199"/>
          <a:ext cx="2023949" cy="101197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Investment Committee</a:t>
          </a:r>
        </a:p>
      </dsp:txBody>
      <dsp:txXfrm>
        <a:off x="9796926" y="1571199"/>
        <a:ext cx="2023949" cy="10119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224371D-D539-4326-B66A-50CBF272573A}" type="datetimeFigureOut">
              <a:rPr lang="en-ZA" smtClean="0"/>
              <a:pPr/>
              <a:t>2019/10/16</a:t>
            </a:fld>
            <a:endParaRPr lang="en-ZA"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A372FF48-F660-4B42-A67C-5EB0CDD9E55A}" type="slidenum">
              <a:rPr lang="en-ZA" smtClean="0"/>
              <a:pPr/>
              <a:t>‹#›</a:t>
            </a:fld>
            <a:endParaRPr lang="en-ZA" dirty="0"/>
          </a:p>
        </p:txBody>
      </p:sp>
    </p:spTree>
    <p:extLst>
      <p:ext uri="{BB962C8B-B14F-4D97-AF65-F5344CB8AC3E}">
        <p14:creationId xmlns:p14="http://schemas.microsoft.com/office/powerpoint/2010/main" xmlns="" val="375379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372FF48-F660-4B42-A67C-5EB0CDD9E55A}" type="slidenum">
              <a:rPr lang="en-ZA" smtClean="0"/>
              <a:pPr/>
              <a:t>2</a:t>
            </a:fld>
            <a:endParaRPr lang="en-ZA" dirty="0"/>
          </a:p>
        </p:txBody>
      </p:sp>
    </p:spTree>
    <p:extLst>
      <p:ext uri="{BB962C8B-B14F-4D97-AF65-F5344CB8AC3E}">
        <p14:creationId xmlns:p14="http://schemas.microsoft.com/office/powerpoint/2010/main" xmlns="" val="2306475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372FF48-F660-4B42-A67C-5EB0CDD9E55A}" type="slidenum">
              <a:rPr lang="en-ZA" smtClean="0"/>
              <a:pPr/>
              <a:t>27</a:t>
            </a:fld>
            <a:endParaRPr lang="en-ZA" dirty="0"/>
          </a:p>
        </p:txBody>
      </p:sp>
    </p:spTree>
    <p:extLst>
      <p:ext uri="{BB962C8B-B14F-4D97-AF65-F5344CB8AC3E}">
        <p14:creationId xmlns:p14="http://schemas.microsoft.com/office/powerpoint/2010/main" xmlns="" val="125839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7</a:t>
            </a:fld>
            <a:endParaRPr lang="en-US" dirty="0"/>
          </a:p>
        </p:txBody>
      </p:sp>
    </p:spTree>
    <p:extLst>
      <p:ext uri="{BB962C8B-B14F-4D97-AF65-F5344CB8AC3E}">
        <p14:creationId xmlns:p14="http://schemas.microsoft.com/office/powerpoint/2010/main" xmlns="" val="317449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REVENUE</a:t>
            </a:r>
          </a:p>
          <a:p>
            <a:endParaRPr lang="en-ZA" sz="1200" b="1"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Total revenue grew by 4% to R1,399 million when compared to the previous financial year (R1 349 million), primarily due to</a:t>
            </a:r>
            <a:r>
              <a:rPr lang="en-Z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CPI related adjustment year on year of 4,8.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There were above inflation growth in connectivity business (11%) and an </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increase in facility rentals (9%) due to new customers and expansion in services. </a:t>
            </a:r>
          </a:p>
          <a:p>
            <a:pPr marL="0" indent="0">
              <a:buFont typeface="Arial" panose="020B0604020202020204" pitchFamily="34" charset="0"/>
              <a:buNone/>
            </a:pPr>
            <a:endParaRPr lang="en-ZA" sz="1200" kern="1200" dirty="0">
              <a:solidFill>
                <a:schemeClr val="tx1"/>
              </a:solidFill>
              <a:effectLst/>
              <a:latin typeface="+mn-lt"/>
              <a:ea typeface="+mn-ea"/>
              <a:cs typeface="+mn-cs"/>
            </a:endParaRPr>
          </a:p>
          <a:p>
            <a:pPr marL="0" indent="0">
              <a:buFont typeface="Arial" panose="020B0604020202020204" pitchFamily="34" charset="0"/>
              <a:buNone/>
            </a:pPr>
            <a:r>
              <a:rPr lang="en-ZA" sz="1200" b="1" kern="1200" dirty="0">
                <a:solidFill>
                  <a:schemeClr val="tx1"/>
                </a:solidFill>
                <a:effectLst/>
                <a:latin typeface="+mn-lt"/>
                <a:ea typeface="+mn-ea"/>
                <a:cs typeface="+mn-cs"/>
              </a:rPr>
              <a:t>Despite the year-on-year revenue growth, there was an underperformance of R50m (4%) against the corporate plan, primarily due to: </a:t>
            </a: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Direct-To-Home (DTH) cancellations and tariff revisions, </a:t>
            </a: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slower than anticipated growth of the connectivity business, and</a:t>
            </a: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slower commercialisation of Digital Terrestrial Television (DTT) due to delays in ASO resulting in fewer DTT sites operating commercially as at 31 March 2019.</a:t>
            </a:r>
          </a:p>
          <a:p>
            <a:pPr lvl="0"/>
            <a:endParaRPr lang="en-ZA" sz="1200" b="1" kern="1200" dirty="0">
              <a:solidFill>
                <a:schemeClr val="tx1"/>
              </a:solidFill>
              <a:effectLst/>
              <a:latin typeface="+mn-lt"/>
              <a:ea typeface="+mn-ea"/>
              <a:cs typeface="+mn-cs"/>
            </a:endParaRPr>
          </a:p>
          <a:p>
            <a:pPr lvl="0"/>
            <a:endParaRPr lang="en-ZA" sz="1200" b="1" kern="1200" dirty="0">
              <a:solidFill>
                <a:schemeClr val="tx1"/>
              </a:solidFill>
              <a:effectLst/>
              <a:latin typeface="+mn-lt"/>
              <a:ea typeface="+mn-ea"/>
              <a:cs typeface="+mn-cs"/>
            </a:endParaRPr>
          </a:p>
          <a:p>
            <a:pPr lvl="0"/>
            <a:r>
              <a:rPr lang="en-ZA" sz="1200" b="1" kern="1200" dirty="0">
                <a:solidFill>
                  <a:schemeClr val="tx1"/>
                </a:solidFill>
                <a:effectLst/>
                <a:latin typeface="+mn-lt"/>
                <a:ea typeface="+mn-ea"/>
                <a:cs typeface="+mn-cs"/>
              </a:rPr>
              <a:t>EBIT</a:t>
            </a:r>
          </a:p>
          <a:p>
            <a:pPr lvl="0"/>
            <a:endParaRPr lang="en-ZA" sz="1200" b="1"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Total expenditure incurred in the current year has increased by 4% overall which is below inflation, with significant contribution by employee related costs, operating expenses and other direct expenses. These are further analysed as follows:</a:t>
            </a:r>
          </a:p>
          <a:p>
            <a:pPr lvl="0"/>
            <a:endParaRPr lang="en-ZA"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Employee costs</a:t>
            </a:r>
            <a:r>
              <a:rPr lang="en-ZA" sz="1200" kern="1200" dirty="0">
                <a:solidFill>
                  <a:schemeClr val="tx1"/>
                </a:solidFill>
                <a:effectLst/>
                <a:latin typeface="+mn-lt"/>
                <a:ea typeface="+mn-ea"/>
                <a:cs typeface="+mn-cs"/>
              </a:rPr>
              <a:t>: Costs increased by R37m during the year because of increase in employee salaries and an increase in personnel by 24 new staff members. The increase is further explained by expenditure on relocations of employees from the Kroonstad and </a:t>
            </a:r>
            <a:r>
              <a:rPr lang="en-ZA" sz="1200" kern="1200" dirty="0" err="1">
                <a:solidFill>
                  <a:schemeClr val="tx1"/>
                </a:solidFill>
                <a:effectLst/>
                <a:latin typeface="+mn-lt"/>
                <a:ea typeface="+mn-ea"/>
                <a:cs typeface="+mn-cs"/>
              </a:rPr>
              <a:t>Meyerton</a:t>
            </a:r>
            <a:r>
              <a:rPr lang="en-ZA" sz="1200" kern="1200" dirty="0">
                <a:solidFill>
                  <a:schemeClr val="tx1"/>
                </a:solidFill>
                <a:effectLst/>
                <a:latin typeface="+mn-lt"/>
                <a:ea typeface="+mn-ea"/>
                <a:cs typeface="+mn-cs"/>
              </a:rPr>
              <a:t> sites which have been closed.</a:t>
            </a:r>
          </a:p>
          <a:p>
            <a:pPr lvl="0"/>
            <a:endParaRPr lang="en-ZA"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Operating expenses</a:t>
            </a:r>
            <a:r>
              <a:rPr lang="en-ZA" sz="1200" kern="1200" dirty="0">
                <a:solidFill>
                  <a:schemeClr val="tx1"/>
                </a:solidFill>
                <a:effectLst/>
                <a:latin typeface="+mn-lt"/>
                <a:ea typeface="+mn-ea"/>
                <a:cs typeface="+mn-cs"/>
              </a:rPr>
              <a:t>: Costs increased on an overall basis by 7% (R16m) due to:</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Selling expenses: </a:t>
            </a:r>
            <a:r>
              <a:rPr lang="en-ZA" sz="1200" kern="1200" dirty="0">
                <a:solidFill>
                  <a:schemeClr val="tx1"/>
                </a:solidFill>
                <a:effectLst/>
                <a:latin typeface="+mn-lt"/>
                <a:ea typeface="+mn-ea"/>
                <a:cs typeface="+mn-cs"/>
              </a:rPr>
              <a:t>Expenses increased by 5% (R1m) because of increase in CSI sponsorships in the 2018/2019 year.</a:t>
            </a: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Administrative costs: </a:t>
            </a:r>
            <a:r>
              <a:rPr lang="en-ZA" sz="1200" kern="1200" dirty="0">
                <a:solidFill>
                  <a:schemeClr val="tx1"/>
                </a:solidFill>
                <a:effectLst/>
                <a:latin typeface="+mn-lt"/>
                <a:ea typeface="+mn-ea"/>
                <a:cs typeface="+mn-cs"/>
              </a:rPr>
              <a:t>The increase of 24% (R19m) is mainly due to stock write off at the </a:t>
            </a:r>
            <a:r>
              <a:rPr lang="en-ZA" sz="1200" kern="1200" dirty="0" err="1">
                <a:solidFill>
                  <a:schemeClr val="tx1"/>
                </a:solidFill>
                <a:effectLst/>
                <a:latin typeface="+mn-lt"/>
                <a:ea typeface="+mn-ea"/>
                <a:cs typeface="+mn-cs"/>
              </a:rPr>
              <a:t>Meyerton</a:t>
            </a:r>
            <a:r>
              <a:rPr lang="en-ZA" sz="1200" kern="1200" dirty="0">
                <a:solidFill>
                  <a:schemeClr val="tx1"/>
                </a:solidFill>
                <a:effectLst/>
                <a:latin typeface="+mn-lt"/>
                <a:ea typeface="+mn-ea"/>
                <a:cs typeface="+mn-cs"/>
              </a:rPr>
              <a:t> site (R12m), write off of new office furniture below the value of R 5000 per the Asset Management Policy (R2m) and an increase in software maintenance (R5m).</a:t>
            </a:r>
          </a:p>
          <a:p>
            <a:pPr lvl="0"/>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The increase in operating expenses was offset by a decrease in operating expenses of 3% (R4m). The movement was due to decrease in accommodation and meal costs R2m and sundry repairs R2m.</a:t>
            </a:r>
          </a:p>
          <a:p>
            <a:pPr lvl="0"/>
            <a:endParaRPr lang="en-ZA" sz="1200" b="1" kern="1200" dirty="0">
              <a:solidFill>
                <a:schemeClr val="tx1"/>
              </a:solidFill>
              <a:effectLst/>
              <a:latin typeface="+mn-lt"/>
              <a:ea typeface="+mn-ea"/>
              <a:cs typeface="+mn-cs"/>
            </a:endParaRPr>
          </a:p>
          <a:p>
            <a:pPr lvl="0"/>
            <a:r>
              <a:rPr lang="en-ZA" sz="1200" b="1" kern="1200" dirty="0">
                <a:solidFill>
                  <a:schemeClr val="tx1"/>
                </a:solidFill>
                <a:effectLst/>
                <a:latin typeface="+mn-lt"/>
                <a:ea typeface="+mn-ea"/>
                <a:cs typeface="+mn-cs"/>
              </a:rPr>
              <a:t>Direct expenses</a:t>
            </a:r>
            <a:r>
              <a:rPr lang="en-ZA" sz="1200" kern="1200" dirty="0">
                <a:solidFill>
                  <a:schemeClr val="tx1"/>
                </a:solidFill>
                <a:effectLst/>
                <a:latin typeface="+mn-lt"/>
                <a:ea typeface="+mn-ea"/>
                <a:cs typeface="+mn-cs"/>
              </a:rPr>
              <a:t>: Costs increased by 6% (R11m) when compared to the prior year, primarily due the annual and incremental NERSA approved adjustments imposed by Eskom and Municipal Councils. Direct expenses were further impacted by increased use of diesel at sites during periods of load shedding.</a:t>
            </a:r>
          </a:p>
          <a:p>
            <a:pPr lvl="0"/>
            <a:endParaRPr lang="en-ZA" sz="1200" kern="1200" dirty="0">
              <a:solidFill>
                <a:schemeClr val="tx1"/>
              </a:solidFill>
              <a:effectLst/>
              <a:latin typeface="+mn-lt"/>
              <a:ea typeface="+mn-ea"/>
              <a:cs typeface="+mn-cs"/>
            </a:endParaRPr>
          </a:p>
          <a:p>
            <a:pPr lvl="0"/>
            <a:r>
              <a:rPr lang="en-ZA" sz="1200" b="1" kern="1200" dirty="0">
                <a:solidFill>
                  <a:schemeClr val="tx1"/>
                </a:solidFill>
                <a:effectLst/>
                <a:latin typeface="+mn-lt"/>
                <a:ea typeface="+mn-ea"/>
                <a:cs typeface="+mn-cs"/>
              </a:rPr>
              <a:t>NET PROFIT</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Despite the marginal growth in revenues, the company achieved a net profit increase of R29m from the prior year whilst the total comprehensive income increased by R137 million. This positive impact on the profitability was a result of marginal increase in finance income of R14m earned from SENTECH invested funds and interest charged on overdue accounts and a reduction in tax expense by R16m due to current year deferred tax implications and tax recovered from government grant.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Profitability was further enhanced by the decrease of 14% (R13m) in depreciation and amortisation due to assets reaching end of life as well as reduction in satellite rentals due to favourable exchange rates between the ZAR/USD plus a transponder lease that was not renewed. Other comprehensive income has increased substantially due to impact of the revaluation of Land and buildings (R139m) with the corresponding effect of deferred tax (R31m).</a:t>
            </a:r>
          </a:p>
          <a:p>
            <a:pPr lvl="0"/>
            <a:endParaRPr lang="en-ZA" sz="1600" kern="1200" dirty="0">
              <a:solidFill>
                <a:schemeClr val="tx1"/>
              </a:solidFill>
              <a:effectLst/>
              <a:latin typeface="+mn-lt"/>
              <a:ea typeface="+mn-ea"/>
              <a:cs typeface="+mn-cs"/>
            </a:endParaRPr>
          </a:p>
          <a:p>
            <a:pPr algn="just"/>
            <a:endParaRPr lang="en-ZA" dirty="0"/>
          </a:p>
        </p:txBody>
      </p:sp>
      <p:sp>
        <p:nvSpPr>
          <p:cNvPr id="4" name="Slide Number Placeholder 3"/>
          <p:cNvSpPr>
            <a:spLocks noGrp="1"/>
          </p:cNvSpPr>
          <p:nvPr>
            <p:ph type="sldNum" sz="quarter" idx="10"/>
          </p:nvPr>
        </p:nvSpPr>
        <p:spPr/>
        <p:txBody>
          <a:bodyPr/>
          <a:lstStyle/>
          <a:p>
            <a:fld id="{A372FF48-F660-4B42-A67C-5EB0CDD9E55A}" type="slidenum">
              <a:rPr lang="en-ZA" smtClean="0"/>
              <a:pPr/>
              <a:t>13</a:t>
            </a:fld>
            <a:endParaRPr lang="en-ZA" dirty="0"/>
          </a:p>
        </p:txBody>
      </p:sp>
    </p:spTree>
    <p:extLst>
      <p:ext uri="{BB962C8B-B14F-4D97-AF65-F5344CB8AC3E}">
        <p14:creationId xmlns:p14="http://schemas.microsoft.com/office/powerpoint/2010/main" xmlns="" val="371353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latin typeface="Arial" panose="020B0604020202020204" pitchFamily="34" charset="0"/>
                <a:cs typeface="Arial" panose="020B0604020202020204" pitchFamily="34" charset="0"/>
              </a:rPr>
              <a:t>The company remains in a strong financial position. </a:t>
            </a:r>
            <a:r>
              <a:rPr lang="en-US" sz="1200" b="1" dirty="0">
                <a:solidFill>
                  <a:schemeClr val="tx1"/>
                </a:solidFill>
                <a:latin typeface="Arial" panose="020B0604020202020204" pitchFamily="34" charset="0"/>
                <a:cs typeface="Arial" panose="020B0604020202020204" pitchFamily="34" charset="0"/>
              </a:rPr>
              <a:t>The net asset value </a:t>
            </a:r>
            <a:r>
              <a:rPr lang="en-US" sz="1200" dirty="0">
                <a:solidFill>
                  <a:schemeClr val="tx1"/>
                </a:solidFill>
                <a:latin typeface="Arial" panose="020B0604020202020204" pitchFamily="34" charset="0"/>
                <a:cs typeface="Arial" panose="020B0604020202020204" pitchFamily="34" charset="0"/>
              </a:rPr>
              <a:t>of the company (total assets less total liabilities) </a:t>
            </a:r>
            <a:r>
              <a:rPr lang="en-US" sz="1200" b="1" dirty="0">
                <a:solidFill>
                  <a:schemeClr val="tx1"/>
                </a:solidFill>
                <a:latin typeface="Arial" panose="020B0604020202020204" pitchFamily="34" charset="0"/>
                <a:cs typeface="Arial" panose="020B0604020202020204" pitchFamily="34" charset="0"/>
              </a:rPr>
              <a:t>increased by just over R290 million to R2,2 billion </a:t>
            </a:r>
            <a:r>
              <a:rPr lang="en-US" sz="1200" dirty="0">
                <a:solidFill>
                  <a:schemeClr val="tx1"/>
                </a:solidFill>
                <a:latin typeface="Arial" panose="020B0604020202020204" pitchFamily="34" charset="0"/>
                <a:cs typeface="Arial" panose="020B0604020202020204" pitchFamily="34" charset="0"/>
              </a:rPr>
              <a:t>due to the profits made during the year and the revaluation of assets.</a:t>
            </a:r>
          </a:p>
          <a:p>
            <a:endParaRPr lang="en-ZA" dirty="0"/>
          </a:p>
        </p:txBody>
      </p:sp>
      <p:sp>
        <p:nvSpPr>
          <p:cNvPr id="4" name="Slide Number Placeholder 3"/>
          <p:cNvSpPr>
            <a:spLocks noGrp="1"/>
          </p:cNvSpPr>
          <p:nvPr>
            <p:ph type="sldNum" sz="quarter" idx="10"/>
          </p:nvPr>
        </p:nvSpPr>
        <p:spPr/>
        <p:txBody>
          <a:bodyPr/>
          <a:lstStyle/>
          <a:p>
            <a:fld id="{A372FF48-F660-4B42-A67C-5EB0CDD9E55A}" type="slidenum">
              <a:rPr lang="en-ZA" smtClean="0"/>
              <a:pPr/>
              <a:t>14</a:t>
            </a:fld>
            <a:endParaRPr lang="en-ZA" dirty="0"/>
          </a:p>
        </p:txBody>
      </p:sp>
    </p:spTree>
    <p:extLst>
      <p:ext uri="{BB962C8B-B14F-4D97-AF65-F5344CB8AC3E}">
        <p14:creationId xmlns:p14="http://schemas.microsoft.com/office/powerpoint/2010/main" xmlns="" val="178419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latin typeface="Arial" panose="020B0604020202020204" pitchFamily="34" charset="0"/>
                <a:cs typeface="Arial" panose="020B0604020202020204" pitchFamily="34" charset="0"/>
              </a:rPr>
              <a:t>The </a:t>
            </a:r>
            <a:r>
              <a:rPr lang="en-US" sz="1200" b="1" dirty="0">
                <a:solidFill>
                  <a:schemeClr val="tx1"/>
                </a:solidFill>
                <a:latin typeface="Arial" panose="020B0604020202020204" pitchFamily="34" charset="0"/>
                <a:cs typeface="Arial" panose="020B0604020202020204" pitchFamily="34" charset="0"/>
              </a:rPr>
              <a:t>cash balance in the current year has increased in the current year despite financial challenges at the SABC. </a:t>
            </a:r>
            <a:r>
              <a:rPr lang="en-US" sz="1200" b="0" dirty="0">
                <a:solidFill>
                  <a:schemeClr val="tx1"/>
                </a:solidFill>
                <a:latin typeface="Arial" panose="020B0604020202020204" pitchFamily="34" charset="0"/>
                <a:cs typeface="Arial" panose="020B0604020202020204" pitchFamily="34" charset="0"/>
              </a:rPr>
              <a:t>C</a:t>
            </a:r>
            <a:r>
              <a:rPr lang="en-US" sz="1200" dirty="0">
                <a:solidFill>
                  <a:schemeClr val="tx1"/>
                </a:solidFill>
                <a:latin typeface="Arial" panose="020B0604020202020204" pitchFamily="34" charset="0"/>
                <a:cs typeface="Arial" panose="020B0604020202020204" pitchFamily="34" charset="0"/>
              </a:rPr>
              <a:t>ash generated from operations increased in the current year from a negative in the last year mainly due to cost containment measures coupled with rigorous collection measures and grant funding received from the shareholder. It should also be noted that SABC serviced their debt in the year under consideration</a:t>
            </a:r>
          </a:p>
          <a:p>
            <a:pPr algn="just"/>
            <a:endParaRPr lang="en-US" sz="1200" dirty="0">
              <a:solidFill>
                <a:schemeClr val="tx1"/>
              </a:solidFill>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A372FF48-F660-4B42-A67C-5EB0CDD9E55A}" type="slidenum">
              <a:rPr lang="en-ZA" smtClean="0"/>
              <a:pPr/>
              <a:t>15</a:t>
            </a:fld>
            <a:endParaRPr lang="en-ZA" dirty="0"/>
          </a:p>
        </p:txBody>
      </p:sp>
    </p:spTree>
    <p:extLst>
      <p:ext uri="{BB962C8B-B14F-4D97-AF65-F5344CB8AC3E}">
        <p14:creationId xmlns:p14="http://schemas.microsoft.com/office/powerpoint/2010/main" xmlns="" val="170125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23</a:t>
            </a:fld>
            <a:endParaRPr lang="en-US" dirty="0"/>
          </a:p>
        </p:txBody>
      </p:sp>
    </p:spTree>
    <p:extLst>
      <p:ext uri="{BB962C8B-B14F-4D97-AF65-F5344CB8AC3E}">
        <p14:creationId xmlns:p14="http://schemas.microsoft.com/office/powerpoint/2010/main" xmlns="" val="162036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24</a:t>
            </a:fld>
            <a:endParaRPr lang="en-US" dirty="0"/>
          </a:p>
        </p:txBody>
      </p:sp>
    </p:spTree>
    <p:extLst>
      <p:ext uri="{BB962C8B-B14F-4D97-AF65-F5344CB8AC3E}">
        <p14:creationId xmlns:p14="http://schemas.microsoft.com/office/powerpoint/2010/main" xmlns="" val="19035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25</a:t>
            </a:fld>
            <a:endParaRPr lang="en-US" dirty="0"/>
          </a:p>
        </p:txBody>
      </p:sp>
    </p:spTree>
    <p:extLst>
      <p:ext uri="{BB962C8B-B14F-4D97-AF65-F5344CB8AC3E}">
        <p14:creationId xmlns:p14="http://schemas.microsoft.com/office/powerpoint/2010/main" xmlns="" val="7969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372FF48-F660-4B42-A67C-5EB0CDD9E55A}" type="slidenum">
              <a:rPr lang="en-ZA" smtClean="0"/>
              <a:pPr/>
              <a:t>26</a:t>
            </a:fld>
            <a:endParaRPr lang="en-ZA" dirty="0"/>
          </a:p>
        </p:txBody>
      </p:sp>
    </p:spTree>
    <p:extLst>
      <p:ext uri="{BB962C8B-B14F-4D97-AF65-F5344CB8AC3E}">
        <p14:creationId xmlns:p14="http://schemas.microsoft.com/office/powerpoint/2010/main" xmlns="" val="50468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157613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331068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362615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66169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1434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3244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10146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6437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10890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6763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7185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3316515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880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70529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9572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14471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420257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335242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219833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38826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168184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BAC072-F445-497C-973E-DFB591C9DCBD}" type="datetimeFigureOut">
              <a:rPr lang="en-ZA" smtClean="0"/>
              <a:pPr/>
              <a:t>2019/10/16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94832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AC072-F445-497C-973E-DFB591C9DCBD}" type="datetimeFigureOut">
              <a:rPr lang="en-ZA" smtClean="0"/>
              <a:pPr/>
              <a:t>2019/10/16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A2BB1-4F4F-4958-9AA5-D5FA6C3574A2}" type="slidenum">
              <a:rPr lang="en-ZA" smtClean="0"/>
              <a:pPr/>
              <a:t>‹#›</a:t>
            </a:fld>
            <a:endParaRPr lang="en-ZA" dirty="0"/>
          </a:p>
        </p:txBody>
      </p:sp>
    </p:spTree>
    <p:extLst>
      <p:ext uri="{BB962C8B-B14F-4D97-AF65-F5344CB8AC3E}">
        <p14:creationId xmlns:p14="http://schemas.microsoft.com/office/powerpoint/2010/main" xmlns="" val="224946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D9A3-D375-48A4-9A45-0FD72A926B10}" type="datetimeFigureOut">
              <a:rPr lang="en-ZA" smtClean="0">
                <a:solidFill>
                  <a:prstClr val="black">
                    <a:tint val="75000"/>
                  </a:prstClr>
                </a:solidFill>
              </a:rPr>
              <a:pPr/>
              <a:t>2019/10/16</a:t>
            </a:fld>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36113-725B-4FF8-AC2B-44ACE9EFC9E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4336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0" y="0"/>
            <a:ext cx="7821613" cy="5958859"/>
          </a:xfrm>
          <a:prstGeom prst="rect">
            <a:avLst/>
          </a:prstGeom>
          <a:solidFill>
            <a:srgbClr val="004F9F"/>
          </a:solidFill>
          <a:ln>
            <a:noFill/>
          </a:ln>
        </p:spPr>
      </p:pic>
      <p:grpSp>
        <p:nvGrpSpPr>
          <p:cNvPr id="26" name="Group 25"/>
          <p:cNvGrpSpPr/>
          <p:nvPr/>
        </p:nvGrpSpPr>
        <p:grpSpPr>
          <a:xfrm>
            <a:off x="8932049" y="5996206"/>
            <a:ext cx="3136605" cy="79744"/>
            <a:chOff x="16258382" y="13229460"/>
            <a:chExt cx="5687218" cy="179010"/>
          </a:xfrm>
        </p:grpSpPr>
        <p:sp>
          <p:nvSpPr>
            <p:cNvPr id="27" name="Rectangle 26"/>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28" name="Rectangle 27"/>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29" name="Rectangle 28"/>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0" name="Rectangle 29"/>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1" name="Rectangle 30"/>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grpSp>
      <p:pic>
        <p:nvPicPr>
          <p:cNvPr id="39" name="Picture 3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00747" y="6036077"/>
            <a:ext cx="3006536" cy="554278"/>
          </a:xfrm>
          <a:prstGeom prst="rect">
            <a:avLst/>
          </a:prstGeom>
        </p:spPr>
      </p:pic>
      <p:sp>
        <p:nvSpPr>
          <p:cNvPr id="3" name="TextBox 2">
            <a:extLst>
              <a:ext uri="{FF2B5EF4-FFF2-40B4-BE49-F238E27FC236}">
                <a16:creationId xmlns:a16="http://schemas.microsoft.com/office/drawing/2014/main" xmlns="" id="{B0E46F15-1F04-4F69-B7C1-B26DD8C763E8}"/>
              </a:ext>
            </a:extLst>
          </p:cNvPr>
          <p:cNvSpPr txBox="1"/>
          <p:nvPr/>
        </p:nvSpPr>
        <p:spPr>
          <a:xfrm>
            <a:off x="-382557" y="1688841"/>
            <a:ext cx="8625985" cy="3631763"/>
          </a:xfrm>
          <a:prstGeom prst="rect">
            <a:avLst/>
          </a:prstGeom>
          <a:noFill/>
        </p:spPr>
        <p:txBody>
          <a:bodyPr wrap="square" rtlCol="0">
            <a:spAutoFit/>
          </a:bodyPr>
          <a:lstStyle/>
          <a:p>
            <a:pPr algn="ctr"/>
            <a:r>
              <a:rPr lang="en-US" sz="2750" b="1" dirty="0">
                <a:solidFill>
                  <a:schemeClr val="bg1"/>
                </a:solidFill>
                <a:latin typeface="Arial" panose="020B0604020202020204" pitchFamily="34" charset="0"/>
                <a:cs typeface="Arial" panose="020B0604020202020204" pitchFamily="34" charset="0"/>
              </a:rPr>
              <a:t>SENTECH INTEGRATED ANNUAL REPORT </a:t>
            </a:r>
          </a:p>
          <a:p>
            <a:pPr algn="ctr"/>
            <a:r>
              <a:rPr lang="en-US" sz="2750" dirty="0">
                <a:solidFill>
                  <a:schemeClr val="bg1"/>
                </a:solidFill>
              </a:rPr>
              <a:t>For the year ended 31 March 2019 </a:t>
            </a:r>
          </a:p>
          <a:p>
            <a:pPr algn="ctr"/>
            <a:endParaRPr lang="en-US" sz="275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PRESENTATION TO</a:t>
            </a:r>
          </a:p>
          <a:p>
            <a:pPr algn="ctr"/>
            <a:r>
              <a:rPr lang="en-US" sz="2400" b="1" dirty="0">
                <a:solidFill>
                  <a:schemeClr val="bg1"/>
                </a:solidFill>
                <a:latin typeface="Arial" panose="020B0604020202020204" pitchFamily="34" charset="0"/>
                <a:cs typeface="Arial" panose="020B0604020202020204" pitchFamily="34" charset="0"/>
              </a:rPr>
              <a:t> </a:t>
            </a:r>
          </a:p>
          <a:p>
            <a:pPr algn="ctr"/>
            <a:r>
              <a:rPr lang="en-US" sz="2400" b="1" dirty="0">
                <a:solidFill>
                  <a:schemeClr val="bg1"/>
                </a:solidFill>
                <a:latin typeface="Arial" panose="020B0604020202020204" pitchFamily="34" charset="0"/>
                <a:cs typeface="Arial" panose="020B0604020202020204" pitchFamily="34" charset="0"/>
              </a:rPr>
              <a:t> PORTFOLIO COMMITTEE ON COMMUNICATIONS </a:t>
            </a:r>
          </a:p>
          <a:p>
            <a:pPr algn="ctr"/>
            <a:r>
              <a:rPr lang="en-US" sz="2400" b="1" dirty="0">
                <a:solidFill>
                  <a:schemeClr val="bg1"/>
                </a:solidFill>
                <a:latin typeface="Arial" panose="020B0604020202020204" pitchFamily="34" charset="0"/>
                <a:cs typeface="Arial" panose="020B0604020202020204" pitchFamily="34" charset="0"/>
              </a:rPr>
              <a:t>15 OCTOBER 2019 </a:t>
            </a:r>
          </a:p>
          <a:p>
            <a:pPr algn="ctr"/>
            <a:r>
              <a:rPr lang="en-US" sz="2400" b="1" dirty="0">
                <a:solidFill>
                  <a:schemeClr val="bg1"/>
                </a:solidFill>
                <a:latin typeface="Arial" panose="020B0604020202020204" pitchFamily="34" charset="0"/>
                <a:cs typeface="Arial" panose="020B0604020202020204" pitchFamily="34" charset="0"/>
              </a:rPr>
              <a:t>CAPE TOWN</a:t>
            </a:r>
          </a:p>
          <a:p>
            <a:endParaRPr lang="en-ZA" sz="2750" dirty="0">
              <a:solidFill>
                <a:schemeClr val="bg1"/>
              </a:solidFill>
            </a:endParaRPr>
          </a:p>
        </p:txBody>
      </p:sp>
      <p:pic>
        <p:nvPicPr>
          <p:cNvPr id="13" name="Picture 12">
            <a:extLst>
              <a:ext uri="{FF2B5EF4-FFF2-40B4-BE49-F238E27FC236}">
                <a16:creationId xmlns:a16="http://schemas.microsoft.com/office/drawing/2014/main" xmlns="" id="{47FC305C-BA2C-4252-8753-AD0B7AE3784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82382" y="0"/>
            <a:ext cx="4610226" cy="5958859"/>
          </a:xfrm>
          <a:prstGeom prst="rect">
            <a:avLst/>
          </a:prstGeom>
        </p:spPr>
      </p:pic>
    </p:spTree>
    <p:extLst>
      <p:ext uri="{BB962C8B-B14F-4D97-AF65-F5344CB8AC3E}">
        <p14:creationId xmlns:p14="http://schemas.microsoft.com/office/powerpoint/2010/main" xmlns="" val="352046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5156F-D67A-451C-92D8-DCA4903D7CE7}"/>
              </a:ext>
            </a:extLst>
          </p:cNvPr>
          <p:cNvSpPr>
            <a:spLocks noGrp="1"/>
          </p:cNvSpPr>
          <p:nvPr>
            <p:ph type="title"/>
          </p:nvPr>
        </p:nvSpPr>
        <p:spPr>
          <a:xfrm>
            <a:off x="0" y="1"/>
            <a:ext cx="12192000" cy="609600"/>
          </a:xfrm>
          <a:solidFill>
            <a:srgbClr val="003399"/>
          </a:solidFill>
        </p:spPr>
        <p:txBody>
          <a:bodyPr>
            <a:normAutofit/>
          </a:bodyPr>
          <a:lstStyle/>
          <a:p>
            <a:r>
              <a:rPr lang="en-US" sz="2800" dirty="0">
                <a:solidFill>
                  <a:schemeClr val="bg1"/>
                </a:solidFill>
                <a:latin typeface="Arial" panose="020B0604020202020204" pitchFamily="34" charset="0"/>
                <a:cs typeface="Arial" panose="020B0604020202020204" pitchFamily="34" charset="0"/>
              </a:rPr>
              <a:t>Performance Against Strategic Objectives (continued..)</a:t>
            </a:r>
            <a:endParaRPr lang="en-ZA" sz="28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C4B1700B-76F7-4D7F-B0FD-45E96B031F8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graphicFrame>
        <p:nvGraphicFramePr>
          <p:cNvPr id="7" name="Table 6">
            <a:extLst>
              <a:ext uri="{FF2B5EF4-FFF2-40B4-BE49-F238E27FC236}">
                <a16:creationId xmlns:a16="http://schemas.microsoft.com/office/drawing/2014/main" xmlns="" id="{3DBA1690-6778-4CBB-B710-7928491934D0}"/>
              </a:ext>
            </a:extLst>
          </p:cNvPr>
          <p:cNvGraphicFramePr>
            <a:graphicFrameLocks noGrp="1"/>
          </p:cNvGraphicFramePr>
          <p:nvPr>
            <p:extLst>
              <p:ext uri="{D42A27DB-BD31-4B8C-83A1-F6EECF244321}">
                <p14:modId xmlns:p14="http://schemas.microsoft.com/office/powerpoint/2010/main" xmlns="" val="2292196670"/>
              </p:ext>
            </p:extLst>
          </p:nvPr>
        </p:nvGraphicFramePr>
        <p:xfrm>
          <a:off x="105099" y="667194"/>
          <a:ext cx="11981498" cy="5677355"/>
        </p:xfrm>
        <a:graphic>
          <a:graphicData uri="http://schemas.openxmlformats.org/drawingml/2006/table">
            <a:tbl>
              <a:tblPr firstRow="1" firstCol="1" bandRow="1"/>
              <a:tblGrid>
                <a:gridCol w="4025913">
                  <a:extLst>
                    <a:ext uri="{9D8B030D-6E8A-4147-A177-3AD203B41FA5}">
                      <a16:colId xmlns:a16="http://schemas.microsoft.com/office/drawing/2014/main" xmlns="" val="3900985072"/>
                    </a:ext>
                  </a:extLst>
                </a:gridCol>
                <a:gridCol w="3496608">
                  <a:extLst>
                    <a:ext uri="{9D8B030D-6E8A-4147-A177-3AD203B41FA5}">
                      <a16:colId xmlns:a16="http://schemas.microsoft.com/office/drawing/2014/main" xmlns="" val="877998304"/>
                    </a:ext>
                  </a:extLst>
                </a:gridCol>
                <a:gridCol w="3031463">
                  <a:extLst>
                    <a:ext uri="{9D8B030D-6E8A-4147-A177-3AD203B41FA5}">
                      <a16:colId xmlns:a16="http://schemas.microsoft.com/office/drawing/2014/main" xmlns="" val="1283375437"/>
                    </a:ext>
                  </a:extLst>
                </a:gridCol>
                <a:gridCol w="1427514">
                  <a:extLst>
                    <a:ext uri="{9D8B030D-6E8A-4147-A177-3AD203B41FA5}">
                      <a16:colId xmlns:a16="http://schemas.microsoft.com/office/drawing/2014/main" xmlns="" val="299696048"/>
                    </a:ext>
                  </a:extLst>
                </a:gridCol>
              </a:tblGrid>
              <a:tr h="711058">
                <a:tc>
                  <a:txBody>
                    <a:bodyPr/>
                    <a:lstStyle/>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Strategic Objectives</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tc>
                  <a:txBody>
                    <a:bodyPr/>
                    <a:lstStyle/>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Annual Target</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tc>
                  <a:txBody>
                    <a:bodyPr/>
                    <a:lstStyle/>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Performance</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tc>
                  <a:txBody>
                    <a:bodyPr/>
                    <a:lstStyle/>
                    <a:p>
                      <a:pPr algn="ctr" fontAlgn="base">
                        <a:lnSpc>
                          <a:spcPct val="107000"/>
                        </a:lnSpc>
                        <a:spcAft>
                          <a:spcPts val="0"/>
                        </a:spcAft>
                      </a:pPr>
                      <a:endParaRPr lang="en-US" sz="1800" b="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0"/>
                        </a:spcAft>
                      </a:pPr>
                      <a:r>
                        <a:rPr lang="en-US" sz="1800" b="0" dirty="0">
                          <a:solidFill>
                            <a:srgbClr val="FFFFFF"/>
                          </a:solidFill>
                          <a:effectLst/>
                          <a:latin typeface="Arial" panose="020B0604020202020204" pitchFamily="34" charset="0"/>
                          <a:ea typeface="Calibri" panose="020F0502020204030204" pitchFamily="34" charset="0"/>
                          <a:cs typeface="Arial" panose="020B0604020202020204" pitchFamily="34" charset="0"/>
                        </a:rPr>
                        <a:t>S</a:t>
                      </a:r>
                      <a:r>
                        <a:rPr lang="en-ZA" sz="1800" b="0" dirty="0">
                          <a:solidFill>
                            <a:srgbClr val="FFFFFF"/>
                          </a:solidFill>
                          <a:effectLst/>
                          <a:latin typeface="Arial" panose="020B0604020202020204" pitchFamily="34" charset="0"/>
                          <a:ea typeface="Calibri" panose="020F0502020204030204" pitchFamily="34" charset="0"/>
                          <a:cs typeface="Arial" panose="020B0604020202020204" pitchFamily="34" charset="0"/>
                        </a:rPr>
                        <a:t>tatus</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extLst>
                  <a:ext uri="{0D108BD9-81ED-4DB2-BD59-A6C34878D82A}">
                    <a16:rowId xmlns:a16="http://schemas.microsoft.com/office/drawing/2014/main" xmlns="" val="2163533302"/>
                  </a:ext>
                </a:extLst>
              </a:tr>
              <a:tr h="952024">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Ensure network availability meets </a:t>
                      </a: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SLA requirements across all platforms </a:t>
                      </a:r>
                    </a:p>
                    <a:p>
                      <a:pPr algn="ctr" fontAlgn="base">
                        <a:lnSpc>
                          <a:spcPct val="107000"/>
                        </a:lnSpc>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Weighted average availability based on product revenues of 99.80%</a:t>
                      </a:r>
                    </a:p>
                    <a:p>
                      <a:pPr algn="ctr" fontAlgn="base">
                        <a:lnSpc>
                          <a:spcPct val="107000"/>
                        </a:lnSpc>
                        <a:spcAft>
                          <a:spcPts val="0"/>
                        </a:spcAft>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Achieved 99.85% of Weighted average network availability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extLst>
                  <a:ext uri="{0D108BD9-81ED-4DB2-BD59-A6C34878D82A}">
                    <a16:rowId xmlns:a16="http://schemas.microsoft.com/office/drawing/2014/main" xmlns="" val="1820052713"/>
                  </a:ext>
                </a:extLst>
              </a:tr>
              <a:tr h="711058">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Enhanced customer orientation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Achieve 80% customer satisfaction level</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Customer satisfaction level of 65%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Not Achieved</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extLst>
                  <a:ext uri="{0D108BD9-81ED-4DB2-BD59-A6C34878D82A}">
                    <a16:rowId xmlns:a16="http://schemas.microsoft.com/office/drawing/2014/main" xmlns="" val="398431831"/>
                  </a:ext>
                </a:extLst>
              </a:tr>
              <a:tr h="948077">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Enhance human capital development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85% of planned training interventions on digital skills implemented</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US" sz="1800" b="0" dirty="0">
                          <a:effectLst/>
                          <a:latin typeface="Arial" panose="020B0604020202020204" pitchFamily="34" charset="0"/>
                          <a:ea typeface="Times New Roman" panose="02020603050405020304" pitchFamily="18" charset="0"/>
                          <a:cs typeface="Arial" panose="020B0604020202020204" pitchFamily="34" charset="0"/>
                        </a:rPr>
                        <a:t>163% of training interventions on digital skills implemented</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extLst>
                  <a:ext uri="{0D108BD9-81ED-4DB2-BD59-A6C34878D82A}">
                    <a16:rowId xmlns:a16="http://schemas.microsoft.com/office/drawing/2014/main" xmlns="" val="1158978412"/>
                  </a:ext>
                </a:extLst>
              </a:tr>
              <a:tr h="948077">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Enhance innovation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2 digital products developed</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2 digital products (OTT and Fixed Wireless) developed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extLst>
                  <a:ext uri="{0D108BD9-81ED-4DB2-BD59-A6C34878D82A}">
                    <a16:rowId xmlns:a16="http://schemas.microsoft.com/office/drawing/2014/main" xmlns="" val="14520740"/>
                  </a:ext>
                </a:extLst>
              </a:tr>
              <a:tr h="1185097">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Support SA Connect through delivery of Internet for All Project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4 Broadband sites connected</a:t>
                      </a:r>
                    </a:p>
                    <a:p>
                      <a:pPr algn="ctr" fontAlgn="base">
                        <a:lnSpc>
                          <a:spcPct val="107000"/>
                        </a:lnSpc>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6 Broadband sites connected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extLst>
                  <a:ext uri="{0D108BD9-81ED-4DB2-BD59-A6C34878D82A}">
                    <a16:rowId xmlns:a16="http://schemas.microsoft.com/office/drawing/2014/main" xmlns="" val="4119111124"/>
                  </a:ext>
                </a:extLst>
              </a:tr>
            </a:tbl>
          </a:graphicData>
        </a:graphic>
      </p:graphicFrame>
    </p:spTree>
    <p:extLst>
      <p:ext uri="{BB962C8B-B14F-4D97-AF65-F5344CB8AC3E}">
        <p14:creationId xmlns:p14="http://schemas.microsoft.com/office/powerpoint/2010/main" xmlns="" val="31469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a:t>Page </a:t>
            </a:r>
            <a:r>
              <a:rPr lang="de-DE">
                <a:sym typeface="Wingdings" pitchFamily="2" charset="2"/>
              </a:rPr>
              <a:t></a:t>
            </a:r>
            <a:r>
              <a:rPr lang="de-DE"/>
              <a:t> </a:t>
            </a:r>
            <a:fld id="{36C944CB-8580-45FB-B1CA-D165D7DC748C}" type="slidenum">
              <a:rPr lang="de-DE" smtClean="0"/>
              <a:pPr/>
              <a:t>11</a:t>
            </a:fld>
            <a:endParaRPr lang="de-DE"/>
          </a:p>
        </p:txBody>
      </p:sp>
      <p:sp>
        <p:nvSpPr>
          <p:cNvPr id="6" name="Title 1"/>
          <p:cNvSpPr>
            <a:spLocks noGrp="1"/>
          </p:cNvSpPr>
          <p:nvPr>
            <p:ph type="title"/>
          </p:nvPr>
        </p:nvSpPr>
        <p:spPr>
          <a:xfrm>
            <a:off x="1976730" y="1957733"/>
            <a:ext cx="8761677" cy="2529741"/>
          </a:xfrm>
          <a:solidFill>
            <a:srgbClr val="003399"/>
          </a:solidFill>
        </p:spPr>
        <p:txBody>
          <a:bodyPr/>
          <a:lstStyle/>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Performance </a:t>
            </a:r>
            <a:b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ZA"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504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5156F-D67A-451C-92D8-DCA4903D7CE7}"/>
              </a:ext>
            </a:extLst>
          </p:cNvPr>
          <p:cNvSpPr>
            <a:spLocks noGrp="1"/>
          </p:cNvSpPr>
          <p:nvPr>
            <p:ph type="title"/>
          </p:nvPr>
        </p:nvSpPr>
        <p:spPr>
          <a:xfrm>
            <a:off x="0" y="1"/>
            <a:ext cx="12192000" cy="513183"/>
          </a:xfrm>
          <a:solidFill>
            <a:srgbClr val="003399"/>
          </a:solidFill>
        </p:spPr>
        <p:txBody>
          <a:bodyPr vert="horz" lIns="91440" tIns="45720" rIns="91440" bIns="45720" rtlCol="0" anchor="b">
            <a:normAutofit/>
          </a:bodyPr>
          <a:lstStyle/>
          <a:p>
            <a:r>
              <a:rPr lang="en-US" sz="2800" b="1" kern="1200" dirty="0">
                <a:solidFill>
                  <a:srgbClr val="FFFFFF"/>
                </a:solidFill>
                <a:latin typeface="Arial" panose="020B0604020202020204" pitchFamily="34" charset="0"/>
                <a:cs typeface="Arial" panose="020B0604020202020204" pitchFamily="34" charset="0"/>
              </a:rPr>
              <a:t>Financial Summary</a:t>
            </a:r>
          </a:p>
        </p:txBody>
      </p:sp>
      <p:pic>
        <p:nvPicPr>
          <p:cNvPr id="7" name="Picture 6">
            <a:extLst>
              <a:ext uri="{FF2B5EF4-FFF2-40B4-BE49-F238E27FC236}">
                <a16:creationId xmlns:a16="http://schemas.microsoft.com/office/drawing/2014/main" xmlns="" id="{93B498C5-CE47-471E-BD3E-8A6A7A07FE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7" y="6320790"/>
            <a:ext cx="1943871" cy="510266"/>
          </a:xfrm>
          <a:prstGeom prst="rect">
            <a:avLst/>
          </a:prstGeom>
        </p:spPr>
      </p:pic>
      <p:graphicFrame>
        <p:nvGraphicFramePr>
          <p:cNvPr id="5" name="Content Placeholder 4">
            <a:extLst>
              <a:ext uri="{FF2B5EF4-FFF2-40B4-BE49-F238E27FC236}">
                <a16:creationId xmlns:a16="http://schemas.microsoft.com/office/drawing/2014/main" xmlns="" id="{4504ACB0-6D64-4416-B179-8658083B9873}"/>
              </a:ext>
            </a:extLst>
          </p:cNvPr>
          <p:cNvGraphicFramePr>
            <a:graphicFrameLocks noGrp="1"/>
          </p:cNvGraphicFramePr>
          <p:nvPr>
            <p:ph idx="1"/>
            <p:extLst>
              <p:ext uri="{D42A27DB-BD31-4B8C-83A1-F6EECF244321}">
                <p14:modId xmlns:p14="http://schemas.microsoft.com/office/powerpoint/2010/main" xmlns="" val="2116367753"/>
              </p:ext>
            </p:extLst>
          </p:nvPr>
        </p:nvGraphicFramePr>
        <p:xfrm>
          <a:off x="149289" y="755780"/>
          <a:ext cx="11937310" cy="5325424"/>
        </p:xfrm>
        <a:graphic>
          <a:graphicData uri="http://schemas.openxmlformats.org/drawingml/2006/table">
            <a:tbl>
              <a:tblPr firstRow="1" bandRow="1">
                <a:tableStyleId>{5C22544A-7EE6-4342-B048-85BDC9FD1C3A}</a:tableStyleId>
              </a:tblPr>
              <a:tblGrid>
                <a:gridCol w="3306424">
                  <a:extLst>
                    <a:ext uri="{9D8B030D-6E8A-4147-A177-3AD203B41FA5}">
                      <a16:colId xmlns:a16="http://schemas.microsoft.com/office/drawing/2014/main" xmlns="" val="3798822000"/>
                    </a:ext>
                  </a:extLst>
                </a:gridCol>
                <a:gridCol w="2863806">
                  <a:extLst>
                    <a:ext uri="{9D8B030D-6E8A-4147-A177-3AD203B41FA5}">
                      <a16:colId xmlns:a16="http://schemas.microsoft.com/office/drawing/2014/main" xmlns="" val="3276989283"/>
                    </a:ext>
                  </a:extLst>
                </a:gridCol>
                <a:gridCol w="2863807">
                  <a:extLst>
                    <a:ext uri="{9D8B030D-6E8A-4147-A177-3AD203B41FA5}">
                      <a16:colId xmlns:a16="http://schemas.microsoft.com/office/drawing/2014/main" xmlns="" val="131754202"/>
                    </a:ext>
                  </a:extLst>
                </a:gridCol>
                <a:gridCol w="2903273">
                  <a:extLst>
                    <a:ext uri="{9D8B030D-6E8A-4147-A177-3AD203B41FA5}">
                      <a16:colId xmlns:a16="http://schemas.microsoft.com/office/drawing/2014/main" xmlns="" val="916347843"/>
                    </a:ext>
                  </a:extLst>
                </a:gridCol>
              </a:tblGrid>
              <a:tr h="725646">
                <a:tc>
                  <a:txBody>
                    <a:bodyPr/>
                    <a:lstStyle/>
                    <a:p>
                      <a:r>
                        <a:rPr lang="en-US" sz="1600" dirty="0">
                          <a:solidFill>
                            <a:schemeClr val="bg1"/>
                          </a:solidFill>
                          <a:latin typeface="Arial" panose="020B0604020202020204" pitchFamily="34" charset="0"/>
                          <a:cs typeface="Arial" panose="020B0604020202020204" pitchFamily="34" charset="0"/>
                        </a:rPr>
                        <a:t>Description</a:t>
                      </a:r>
                      <a:endParaRPr lang="en-ZA" sz="1600" dirty="0">
                        <a:solidFill>
                          <a:schemeClr val="bg1"/>
                        </a:solidFill>
                        <a:latin typeface="Arial" panose="020B0604020202020204" pitchFamily="34" charset="0"/>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US" sz="1600" b="1" kern="1200" dirty="0">
                          <a:solidFill>
                            <a:schemeClr val="bg1"/>
                          </a:solidFill>
                          <a:latin typeface="Arial" panose="020B0604020202020204" pitchFamily="34" charset="0"/>
                          <a:ea typeface="+mn-ea"/>
                          <a:cs typeface="Arial" panose="020B0604020202020204" pitchFamily="34" charset="0"/>
                        </a:rPr>
                        <a:t>Year ended 31 March 2019</a:t>
                      </a:r>
                    </a:p>
                    <a:p>
                      <a:pPr marL="0" algn="ctr" defTabSz="914400" rtl="0" eaLnBrk="1" latinLnBrk="0" hangingPunct="1"/>
                      <a:r>
                        <a:rPr lang="en-US" sz="1600" b="1" kern="1200" dirty="0">
                          <a:solidFill>
                            <a:schemeClr val="bg1"/>
                          </a:solidFill>
                          <a:latin typeface="Arial" panose="020B0604020202020204" pitchFamily="34" charset="0"/>
                          <a:ea typeface="+mn-ea"/>
                          <a:cs typeface="Arial" panose="020B0604020202020204" pitchFamily="34" charset="0"/>
                        </a:rPr>
                        <a:t>R’000</a:t>
                      </a:r>
                      <a:endParaRPr lang="en-ZA" sz="1600" b="1" kern="1200" dirty="0">
                        <a:solidFill>
                          <a:schemeClr val="bg1"/>
                        </a:solidFill>
                        <a:latin typeface="Arial" panose="020B0604020202020204" pitchFamily="34" charset="0"/>
                        <a:ea typeface="+mn-ea"/>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Year ended 31 March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R’000</a:t>
                      </a:r>
                      <a:endParaRPr kumimoji="0" lang="en-ZA"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Year ended 31 March 2017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R’000</a:t>
                      </a:r>
                      <a:endParaRPr kumimoji="0" lang="en-ZA"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723324091"/>
                  </a:ext>
                </a:extLst>
              </a:tr>
              <a:tr h="339474">
                <a:tc>
                  <a:txBody>
                    <a:bodyPr/>
                    <a:lstStyle/>
                    <a:p>
                      <a:pPr marL="14605" indent="-5715" algn="l">
                        <a:lnSpc>
                          <a:spcPct val="107000"/>
                        </a:lnSpc>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Turnover</a:t>
                      </a:r>
                      <a:endPar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1 399 127</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1 349 590</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562610" indent="-5715" algn="r">
                        <a:lnSpc>
                          <a:spcPct val="107000"/>
                        </a:lnSpc>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1 232 619 </a:t>
                      </a:r>
                      <a:endPar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4274360419"/>
                  </a:ext>
                </a:extLst>
              </a:tr>
              <a:tr h="606577">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Normalized EBIT (excluding shortfall in dual illumination funding)</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141 738</a:t>
                      </a:r>
                      <a:endParaRPr lang="en-ZA" sz="1400" dirty="0">
                        <a:latin typeface="Arial" panose="020B0604020202020204" pitchFamily="34" charset="0"/>
                        <a:cs typeface="Arial" panose="020B0604020202020204" pitchFamily="34" charset="0"/>
                      </a:endParaRPr>
                    </a:p>
                    <a:p>
                      <a:pPr algn="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141 919</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103 461</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67160016"/>
                  </a:ext>
                </a:extLst>
              </a:tr>
              <a:tr h="339474">
                <a:tc>
                  <a:txBody>
                    <a:bodyPr/>
                    <a:lstStyle/>
                    <a:p>
                      <a:pPr marL="14605" indent="-5715" algn="l" defTabSz="914400" rtl="0" eaLnBrk="1" latinLnBrk="0" hangingPunct="1">
                        <a:lnSpc>
                          <a:spcPct val="107000"/>
                        </a:lnSpc>
                        <a:spcAft>
                          <a:spcPts val="0"/>
                        </a:spcAft>
                      </a:pPr>
                      <a:r>
                        <a:rPr lang="en-US"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Dual illumination funding shortfall</a:t>
                      </a:r>
                      <a:endPar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solidFill>
                            <a:schemeClr val="tx1"/>
                          </a:solidFill>
                          <a:latin typeface="Arial" panose="020B0604020202020204" pitchFamily="34" charset="0"/>
                          <a:cs typeface="Arial" panose="020B0604020202020204" pitchFamily="34" charset="0"/>
                        </a:rPr>
                        <a:t>0,00</a:t>
                      </a:r>
                      <a:endParaRPr lang="en-ZA" sz="1400"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solidFill>
                            <a:schemeClr val="tx1"/>
                          </a:solidFill>
                          <a:latin typeface="Arial" panose="020B0604020202020204" pitchFamily="34" charset="0"/>
                          <a:cs typeface="Arial" panose="020B0604020202020204" pitchFamily="34" charset="0"/>
                        </a:rPr>
                        <a:t>0,00</a:t>
                      </a:r>
                      <a:endParaRPr lang="en-ZA" sz="1400"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(48 194)</a:t>
                      </a:r>
                      <a:endPar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634352229"/>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EBIT </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141 738</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141 919</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33 955 </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728041755"/>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EBIT margin %</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10%</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11%</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822828516"/>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Net profit </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182 726</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152 792</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104 153 </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511490029"/>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Cash generated from operations</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b="1" dirty="0">
                          <a:solidFill>
                            <a:schemeClr val="tx1"/>
                          </a:solidFill>
                          <a:latin typeface="Arial" panose="020B0604020202020204" pitchFamily="34" charset="0"/>
                          <a:cs typeface="Arial" panose="020B0604020202020204" pitchFamily="34" charset="0"/>
                        </a:rPr>
                        <a:t>74 974</a:t>
                      </a:r>
                      <a:endParaRPr lang="en-ZA" sz="14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b="1" dirty="0">
                          <a:solidFill>
                            <a:schemeClr val="tx1"/>
                          </a:solidFill>
                          <a:latin typeface="Arial" panose="020B0604020202020204" pitchFamily="34" charset="0"/>
                          <a:cs typeface="Arial" panose="020B0604020202020204" pitchFamily="34" charset="0"/>
                        </a:rPr>
                        <a:t>(123 047)</a:t>
                      </a:r>
                      <a:endParaRPr lang="en-ZA" sz="14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92 486</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328215796"/>
                  </a:ext>
                </a:extLst>
              </a:tr>
              <a:tr h="598461">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Acquisition of Property Plant and equipment and Intangible Assets</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b="1" dirty="0">
                          <a:solidFill>
                            <a:schemeClr val="tx1"/>
                          </a:solidFill>
                          <a:latin typeface="Arial" panose="020B0604020202020204" pitchFamily="34" charset="0"/>
                          <a:cs typeface="Arial" panose="020B0604020202020204" pitchFamily="34" charset="0"/>
                        </a:rPr>
                        <a:t>(78 837)</a:t>
                      </a:r>
                      <a:endParaRPr lang="en-ZA" sz="14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b="1" dirty="0">
                          <a:solidFill>
                            <a:schemeClr val="tx1"/>
                          </a:solidFill>
                          <a:latin typeface="Arial" panose="020B0604020202020204" pitchFamily="34" charset="0"/>
                          <a:cs typeface="Arial" panose="020B0604020202020204" pitchFamily="34" charset="0"/>
                        </a:rPr>
                        <a:t>(110 216)</a:t>
                      </a:r>
                      <a:endParaRPr lang="en-ZA" sz="14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(274 615)</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407658046"/>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Government grants received</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b="1" dirty="0">
                          <a:solidFill>
                            <a:schemeClr val="tx1"/>
                          </a:solidFill>
                          <a:latin typeface="Arial" panose="020B0604020202020204" pitchFamily="34" charset="0"/>
                          <a:cs typeface="Arial" panose="020B0604020202020204" pitchFamily="34" charset="0"/>
                        </a:rPr>
                        <a:t>177 305</a:t>
                      </a:r>
                      <a:endParaRPr lang="en-ZA" sz="14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b="1" dirty="0">
                          <a:solidFill>
                            <a:schemeClr val="tx1"/>
                          </a:solidFill>
                          <a:latin typeface="Arial" panose="020B0604020202020204" pitchFamily="34" charset="0"/>
                          <a:cs typeface="Arial" panose="020B0604020202020204" pitchFamily="34" charset="0"/>
                        </a:rPr>
                        <a:t>215 789</a:t>
                      </a:r>
                      <a:endParaRPr lang="en-ZA" sz="14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87 719</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355958356"/>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Cash balances</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1 112 407</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916 149</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907 357 </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384557263"/>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 Equity</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2 209 876</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1 920 014</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1 767 472 </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942684239"/>
                  </a:ext>
                </a:extLst>
              </a:tr>
              <a:tr h="339474">
                <a:tc>
                  <a:txBody>
                    <a:bodyPr/>
                    <a:lstStyle/>
                    <a:p>
                      <a:pPr marL="14605" indent="-5715" algn="l"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Return on Equity</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8%</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8%</a:t>
                      </a:r>
                      <a:endParaRPr lang="en-ZA" sz="14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endParaRPr lang="en-ZA"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36781752"/>
                  </a:ext>
                </a:extLst>
              </a:tr>
            </a:tbl>
          </a:graphicData>
        </a:graphic>
      </p:graphicFrame>
    </p:spTree>
    <p:extLst>
      <p:ext uri="{BB962C8B-B14F-4D97-AF65-F5344CB8AC3E}">
        <p14:creationId xmlns:p14="http://schemas.microsoft.com/office/powerpoint/2010/main" xmlns="" val="112733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B467CA24-0E79-4B26-A0E9-A9A2095C88F6}"/>
              </a:ext>
            </a:extLst>
          </p:cNvPr>
          <p:cNvSpPr/>
          <p:nvPr/>
        </p:nvSpPr>
        <p:spPr>
          <a:xfrm>
            <a:off x="8892073" y="981372"/>
            <a:ext cx="3107094" cy="43090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r>
              <a:rPr lang="en-US" sz="1400" b="1" dirty="0">
                <a:solidFill>
                  <a:schemeClr val="tx1"/>
                </a:solidFill>
                <a:latin typeface="Arial" panose="020B0604020202020204" pitchFamily="34" charset="0"/>
                <a:cs typeface="Arial" panose="020B0604020202020204" pitchFamily="34" charset="0"/>
              </a:rPr>
              <a:t>EBIT</a:t>
            </a:r>
          </a:p>
          <a:p>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Despite marginal </a:t>
            </a:r>
            <a:r>
              <a:rPr lang="en-US" sz="1200" b="1" dirty="0">
                <a:solidFill>
                  <a:schemeClr val="tx1"/>
                </a:solidFill>
                <a:latin typeface="Arial" panose="020B0604020202020204" pitchFamily="34" charset="0"/>
                <a:cs typeface="Arial" panose="020B0604020202020204" pitchFamily="34" charset="0"/>
              </a:rPr>
              <a:t>growth in revenue of 4% EBIT </a:t>
            </a:r>
            <a:r>
              <a:rPr lang="en-US" sz="1200" dirty="0">
                <a:solidFill>
                  <a:schemeClr val="tx1"/>
                </a:solidFill>
                <a:latin typeface="Arial" panose="020B0604020202020204" pitchFamily="34" charset="0"/>
                <a:cs typeface="Arial" panose="020B0604020202020204" pitchFamily="34" charset="0"/>
              </a:rPr>
              <a:t>for year was almost at the same the previous financial year. Cost containment measures throughout the organization enabled the company to at least maintain overall cost increase to be in line with revenue growth.</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400" b="1" dirty="0">
                <a:solidFill>
                  <a:schemeClr val="tx1"/>
                </a:solidFill>
                <a:latin typeface="Arial" panose="020B0604020202020204" pitchFamily="34" charset="0"/>
                <a:cs typeface="Arial" panose="020B0604020202020204" pitchFamily="34" charset="0"/>
              </a:rPr>
              <a:t>EBITDA</a:t>
            </a:r>
          </a:p>
          <a:p>
            <a:pPr algn="just"/>
            <a:endParaRPr lang="en-US" sz="1400" b="1"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EBITDA was boosted by </a:t>
            </a:r>
            <a:r>
              <a:rPr lang="en-US" sz="1200" b="1" dirty="0">
                <a:solidFill>
                  <a:schemeClr val="tx1"/>
                </a:solidFill>
                <a:latin typeface="Arial" panose="020B0604020202020204" pitchFamily="34" charset="0"/>
                <a:cs typeface="Arial" panose="020B0604020202020204" pitchFamily="34" charset="0"/>
              </a:rPr>
              <a:t>lower depreciation </a:t>
            </a:r>
            <a:r>
              <a:rPr lang="en-US" sz="1200" dirty="0">
                <a:solidFill>
                  <a:schemeClr val="tx1"/>
                </a:solidFill>
                <a:latin typeface="Arial" panose="020B0604020202020204" pitchFamily="34" charset="0"/>
                <a:cs typeface="Arial" panose="020B0604020202020204" pitchFamily="34" charset="0"/>
              </a:rPr>
              <a:t>during the financial year. </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400" b="1" dirty="0">
                <a:solidFill>
                  <a:schemeClr val="tx1"/>
                </a:solidFill>
                <a:latin typeface="Arial" panose="020B0604020202020204" pitchFamily="34" charset="0"/>
                <a:cs typeface="Arial" panose="020B0604020202020204" pitchFamily="34" charset="0"/>
              </a:rPr>
              <a:t>NET PROFIT </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Net profit increased by 19% due </a:t>
            </a:r>
            <a:r>
              <a:rPr lang="en-US" sz="1200" b="1" dirty="0">
                <a:solidFill>
                  <a:schemeClr val="tx1"/>
                </a:solidFill>
                <a:latin typeface="Arial" panose="020B0604020202020204" pitchFamily="34" charset="0"/>
                <a:cs typeface="Arial" panose="020B0604020202020204" pitchFamily="34" charset="0"/>
              </a:rPr>
              <a:t>higher interest income </a:t>
            </a:r>
            <a:r>
              <a:rPr lang="en-US" sz="1200" dirty="0">
                <a:solidFill>
                  <a:schemeClr val="tx1"/>
                </a:solidFill>
                <a:latin typeface="Arial" panose="020B0604020202020204" pitchFamily="34" charset="0"/>
                <a:cs typeface="Arial" panose="020B0604020202020204" pitchFamily="34" charset="0"/>
              </a:rPr>
              <a:t>on overdue accounts and reduction in deferred taxation. </a:t>
            </a:r>
          </a:p>
          <a:p>
            <a:endParaRPr lang="en-US" dirty="0"/>
          </a:p>
          <a:p>
            <a:endParaRPr lang="en-US" dirty="0"/>
          </a:p>
          <a:p>
            <a:endParaRPr lang="en-US" dirty="0"/>
          </a:p>
        </p:txBody>
      </p:sp>
      <p:graphicFrame>
        <p:nvGraphicFramePr>
          <p:cNvPr id="7" name="Chart 6">
            <a:extLst>
              <a:ext uri="{FF2B5EF4-FFF2-40B4-BE49-F238E27FC236}">
                <a16:creationId xmlns:a16="http://schemas.microsoft.com/office/drawing/2014/main" xmlns="" id="{7C29C594-B070-4ABE-A9DF-24C82462F97D}"/>
              </a:ext>
            </a:extLst>
          </p:cNvPr>
          <p:cNvGraphicFramePr>
            <a:graphicFrameLocks/>
          </p:cNvGraphicFramePr>
          <p:nvPr>
            <p:extLst>
              <p:ext uri="{D42A27DB-BD31-4B8C-83A1-F6EECF244321}">
                <p14:modId xmlns:p14="http://schemas.microsoft.com/office/powerpoint/2010/main" xmlns="" val="3343727534"/>
              </p:ext>
            </p:extLst>
          </p:nvPr>
        </p:nvGraphicFramePr>
        <p:xfrm>
          <a:off x="233266" y="830423"/>
          <a:ext cx="8070980" cy="489857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xmlns="" id="{2F662957-43E0-408F-BC15-DA4261F85264}"/>
              </a:ext>
            </a:extLst>
          </p:cNvPr>
          <p:cNvSpPr>
            <a:spLocks noGrp="1"/>
          </p:cNvSpPr>
          <p:nvPr>
            <p:ph type="title"/>
          </p:nvPr>
        </p:nvSpPr>
        <p:spPr>
          <a:xfrm>
            <a:off x="0" y="0"/>
            <a:ext cx="12192000" cy="488273"/>
          </a:xfrm>
          <a:solidFill>
            <a:srgbClr val="003399"/>
          </a:solidFill>
        </p:spPr>
        <p:txBody>
          <a:bodyPr vert="horz" lIns="91440" tIns="45720" rIns="91440" bIns="45720" rtlCol="0" anchor="ctr">
            <a:normAutofit/>
          </a:bodyPr>
          <a:lstStyle/>
          <a:p>
            <a:r>
              <a:rPr lang="en-US" sz="2800" dirty="0">
                <a:solidFill>
                  <a:schemeClr val="bg1"/>
                </a:solidFill>
                <a:latin typeface="Arial" panose="020B0604020202020204" pitchFamily="34" charset="0"/>
                <a:cs typeface="Arial" panose="020B0604020202020204" pitchFamily="34" charset="0"/>
              </a:rPr>
              <a:t>Financial Analysis</a:t>
            </a:r>
            <a:endParaRPr lang="en-ZA" sz="28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E2060E50-0384-4808-8874-8A00A61D7D9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42727" y="6320790"/>
            <a:ext cx="1943871" cy="510266"/>
          </a:xfrm>
          <a:prstGeom prst="rect">
            <a:avLst/>
          </a:prstGeom>
        </p:spPr>
      </p:pic>
    </p:spTree>
    <p:extLst>
      <p:ext uri="{BB962C8B-B14F-4D97-AF65-F5344CB8AC3E}">
        <p14:creationId xmlns:p14="http://schemas.microsoft.com/office/powerpoint/2010/main" xmlns="" val="301671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06AF84-ACE0-41B8-B5C5-37DE772A74D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700" y="5410199"/>
            <a:ext cx="8915400" cy="1398134"/>
          </a:xfrm>
          <a:prstGeom prst="rect">
            <a:avLst/>
          </a:prstGeom>
        </p:spPr>
      </p:pic>
      <p:pic>
        <p:nvPicPr>
          <p:cNvPr id="5" name="Picture 4">
            <a:extLst>
              <a:ext uri="{FF2B5EF4-FFF2-40B4-BE49-F238E27FC236}">
                <a16:creationId xmlns:a16="http://schemas.microsoft.com/office/drawing/2014/main" xmlns="" id="{FBA82F8E-DCCB-4568-9272-0A6DE8AAB79F}"/>
              </a:ext>
            </a:extLst>
          </p:cNvPr>
          <p:cNvPicPr>
            <a:picLocks noChangeAspect="1"/>
          </p:cNvPicPr>
          <p:nvPr/>
        </p:nvPicPr>
        <p:blipFill>
          <a:blip r:embed="rId4" cstate="print"/>
          <a:stretch>
            <a:fillRect/>
          </a:stretch>
        </p:blipFill>
        <p:spPr>
          <a:xfrm>
            <a:off x="123826" y="828675"/>
            <a:ext cx="8458200" cy="4581524"/>
          </a:xfrm>
          <a:prstGeom prst="rect">
            <a:avLst/>
          </a:prstGeom>
        </p:spPr>
      </p:pic>
      <p:pic>
        <p:nvPicPr>
          <p:cNvPr id="12" name="Picture 11">
            <a:extLst>
              <a:ext uri="{FF2B5EF4-FFF2-40B4-BE49-F238E27FC236}">
                <a16:creationId xmlns:a16="http://schemas.microsoft.com/office/drawing/2014/main" xmlns="" id="{B14C3A9C-6E0A-4587-BBD0-A4C42AE7136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sp>
        <p:nvSpPr>
          <p:cNvPr id="9" name="Title 1">
            <a:extLst>
              <a:ext uri="{FF2B5EF4-FFF2-40B4-BE49-F238E27FC236}">
                <a16:creationId xmlns:a16="http://schemas.microsoft.com/office/drawing/2014/main" xmlns="" id="{A51DEF12-F634-4C44-AB14-C8EFB36E5002}"/>
              </a:ext>
            </a:extLst>
          </p:cNvPr>
          <p:cNvSpPr txBox="1">
            <a:spLocks/>
          </p:cNvSpPr>
          <p:nvPr/>
        </p:nvSpPr>
        <p:spPr>
          <a:xfrm>
            <a:off x="0" y="1"/>
            <a:ext cx="12192000" cy="690862"/>
          </a:xfrm>
          <a:prstGeom prst="rect">
            <a:avLst/>
          </a:prstGeom>
          <a:solidFill>
            <a:srgbClr val="003399"/>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dirty="0">
                <a:solidFill>
                  <a:schemeClr val="bg1"/>
                </a:solidFill>
                <a:latin typeface="Arial" panose="020B0604020202020204" pitchFamily="34" charset="0"/>
                <a:cs typeface="Arial" panose="020B0604020202020204" pitchFamily="34" charset="0"/>
              </a:rPr>
              <a:t>Financial</a:t>
            </a:r>
            <a:r>
              <a:rPr lang="en-US" sz="5400" b="1" dirty="0">
                <a:solidFill>
                  <a:srgbClr val="FFFFFF"/>
                </a:solidFill>
              </a:rPr>
              <a:t> </a:t>
            </a:r>
            <a:r>
              <a:rPr lang="en-US" sz="3100" dirty="0">
                <a:solidFill>
                  <a:schemeClr val="bg1"/>
                </a:solidFill>
                <a:latin typeface="Arial" panose="020B0604020202020204" pitchFamily="34" charset="0"/>
                <a:cs typeface="Arial" panose="020B0604020202020204" pitchFamily="34" charset="0"/>
              </a:rPr>
              <a:t>Position Analysis</a:t>
            </a:r>
          </a:p>
        </p:txBody>
      </p:sp>
      <p:sp>
        <p:nvSpPr>
          <p:cNvPr id="10" name="Rectangle: Rounded Corners 9">
            <a:extLst>
              <a:ext uri="{FF2B5EF4-FFF2-40B4-BE49-F238E27FC236}">
                <a16:creationId xmlns:a16="http://schemas.microsoft.com/office/drawing/2014/main" xmlns="" id="{B4B56F51-354B-4536-B388-6BF37677D789}"/>
              </a:ext>
            </a:extLst>
          </p:cNvPr>
          <p:cNvSpPr/>
          <p:nvPr/>
        </p:nvSpPr>
        <p:spPr>
          <a:xfrm>
            <a:off x="8892073" y="981372"/>
            <a:ext cx="3107094" cy="43090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pPr algn="just"/>
            <a:r>
              <a:rPr lang="en-US" sz="1200" b="1" dirty="0">
                <a:solidFill>
                  <a:schemeClr val="tx1"/>
                </a:solidFill>
                <a:latin typeface="Arial" panose="020B0604020202020204" pitchFamily="34" charset="0"/>
                <a:cs typeface="Arial" panose="020B0604020202020204" pitchFamily="34" charset="0"/>
              </a:rPr>
              <a:t>Total Assets </a:t>
            </a:r>
            <a:r>
              <a:rPr lang="en-US" sz="1200" dirty="0">
                <a:solidFill>
                  <a:schemeClr val="tx1"/>
                </a:solidFill>
                <a:latin typeface="Arial" panose="020B0604020202020204" pitchFamily="34" charset="0"/>
                <a:cs typeface="Arial" panose="020B0604020202020204" pitchFamily="34" charset="0"/>
              </a:rPr>
              <a:t>increased from the previous financial due to the following:</a:t>
            </a:r>
          </a:p>
          <a:p>
            <a:pPr marL="285750" indent="-285750" algn="jus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Revaluation of Assets in line with company policy, this resulted in </a:t>
            </a:r>
            <a:r>
              <a:rPr lang="en-US" sz="1200" b="1" dirty="0">
                <a:solidFill>
                  <a:schemeClr val="tx1"/>
                </a:solidFill>
                <a:latin typeface="Arial" panose="020B0604020202020204" pitchFamily="34" charset="0"/>
                <a:cs typeface="Arial" panose="020B0604020202020204" pitchFamily="34" charset="0"/>
              </a:rPr>
              <a:t>upward valuation of R130 million.</a:t>
            </a:r>
          </a:p>
          <a:p>
            <a:pPr marL="285750" indent="-285750" algn="jus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Improvement in cash balances due company wide cash preservation efforts and </a:t>
            </a:r>
          </a:p>
          <a:p>
            <a:pPr marL="285750" indent="-285750" algn="jus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Increase in trade receivables </a:t>
            </a:r>
          </a:p>
          <a:p>
            <a:pPr marL="285750" indent="-285750" algn="just">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algn="just"/>
            <a:r>
              <a:rPr lang="en-US" sz="1200" b="1" dirty="0">
                <a:solidFill>
                  <a:schemeClr val="tx1"/>
                </a:solidFill>
                <a:latin typeface="Arial" panose="020B0604020202020204" pitchFamily="34" charset="0"/>
                <a:cs typeface="Arial" panose="020B0604020202020204" pitchFamily="34" charset="0"/>
              </a:rPr>
              <a:t>Total Liabilities </a:t>
            </a:r>
            <a:r>
              <a:rPr lang="en-US" sz="1200" dirty="0">
                <a:solidFill>
                  <a:schemeClr val="tx1"/>
                </a:solidFill>
                <a:latin typeface="Arial" panose="020B0604020202020204" pitchFamily="34" charset="0"/>
                <a:cs typeface="Arial" panose="020B0604020202020204" pitchFamily="34" charset="0"/>
              </a:rPr>
              <a:t>increased mainly due to the </a:t>
            </a:r>
            <a:r>
              <a:rPr lang="en-US" sz="1200" b="1" dirty="0">
                <a:solidFill>
                  <a:schemeClr val="tx1"/>
                </a:solidFill>
                <a:latin typeface="Arial" panose="020B0604020202020204" pitchFamily="34" charset="0"/>
                <a:cs typeface="Arial" panose="020B0604020202020204" pitchFamily="34" charset="0"/>
              </a:rPr>
              <a:t>deferred taxation on revaluation surplus </a:t>
            </a:r>
            <a:r>
              <a:rPr lang="en-US" sz="1200" dirty="0">
                <a:solidFill>
                  <a:schemeClr val="tx1"/>
                </a:solidFill>
                <a:latin typeface="Arial" panose="020B0604020202020204" pitchFamily="34" charset="0"/>
                <a:cs typeface="Arial" panose="020B0604020202020204" pitchFamily="34" charset="0"/>
              </a:rPr>
              <a:t>and differed income relating to government grants which will be utilized in the 2019/20 financial year. </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Overall Equity was therefore boosted by the upward valuation of assets and profits made during the year. </a:t>
            </a:r>
          </a:p>
          <a:p>
            <a:pPr algn="just"/>
            <a:endParaRPr lang="en-US" sz="1200" dirty="0">
              <a:solidFill>
                <a:schemeClr val="tx1"/>
              </a:solidFill>
              <a:latin typeface="Arial" panose="020B0604020202020204" pitchFamily="34" charset="0"/>
              <a:cs typeface="Arial" panose="020B0604020202020204" pitchFamily="34" charset="0"/>
            </a:endParaRPr>
          </a:p>
          <a:p>
            <a:pPr algn="just"/>
            <a:endParaRPr lang="en-US" dirty="0"/>
          </a:p>
          <a:p>
            <a:endParaRPr lang="en-US" dirty="0"/>
          </a:p>
          <a:p>
            <a:endParaRPr lang="en-US" dirty="0"/>
          </a:p>
        </p:txBody>
      </p:sp>
    </p:spTree>
    <p:extLst>
      <p:ext uri="{BB962C8B-B14F-4D97-AF65-F5344CB8AC3E}">
        <p14:creationId xmlns:p14="http://schemas.microsoft.com/office/powerpoint/2010/main" xmlns="" val="229412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D6B65-EF0A-497C-80A7-A5095105E12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Cash flow analysis</a:t>
            </a:r>
          </a:p>
        </p:txBody>
      </p:sp>
      <p:pic>
        <p:nvPicPr>
          <p:cNvPr id="4" name="Picture 3">
            <a:extLst>
              <a:ext uri="{FF2B5EF4-FFF2-40B4-BE49-F238E27FC236}">
                <a16:creationId xmlns:a16="http://schemas.microsoft.com/office/drawing/2014/main" xmlns="" id="{6B663340-0605-414C-99DE-ACF05204B8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80524" y="5737060"/>
            <a:ext cx="5013478" cy="1071273"/>
          </a:xfrm>
          <a:prstGeom prst="rect">
            <a:avLst/>
          </a:prstGeom>
        </p:spPr>
      </p:pic>
      <p:pic>
        <p:nvPicPr>
          <p:cNvPr id="12" name="Picture 11">
            <a:extLst>
              <a:ext uri="{FF2B5EF4-FFF2-40B4-BE49-F238E27FC236}">
                <a16:creationId xmlns:a16="http://schemas.microsoft.com/office/drawing/2014/main" xmlns="" id="{B14C3A9C-6E0A-4587-BBD0-A4C42AE7136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graphicFrame>
        <p:nvGraphicFramePr>
          <p:cNvPr id="14" name="Chart 13">
            <a:extLst>
              <a:ext uri="{FF2B5EF4-FFF2-40B4-BE49-F238E27FC236}">
                <a16:creationId xmlns:a16="http://schemas.microsoft.com/office/drawing/2014/main" xmlns="" id="{49DDF66D-9C56-4D0D-9B51-A6EC24DAE1CF}"/>
              </a:ext>
            </a:extLst>
          </p:cNvPr>
          <p:cNvGraphicFramePr>
            <a:graphicFrameLocks/>
          </p:cNvGraphicFramePr>
          <p:nvPr>
            <p:extLst>
              <p:ext uri="{D42A27DB-BD31-4B8C-83A1-F6EECF244321}">
                <p14:modId xmlns:p14="http://schemas.microsoft.com/office/powerpoint/2010/main" xmlns="" val="3704870617"/>
              </p:ext>
            </p:extLst>
          </p:nvPr>
        </p:nvGraphicFramePr>
        <p:xfrm>
          <a:off x="223936" y="781234"/>
          <a:ext cx="8355175" cy="4807803"/>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a:extLst>
              <a:ext uri="{FF2B5EF4-FFF2-40B4-BE49-F238E27FC236}">
                <a16:creationId xmlns:a16="http://schemas.microsoft.com/office/drawing/2014/main" xmlns="" id="{7E78BA98-56C2-4A75-8065-05EF5D4620CE}"/>
              </a:ext>
            </a:extLst>
          </p:cNvPr>
          <p:cNvSpPr txBox="1">
            <a:spLocks/>
          </p:cNvSpPr>
          <p:nvPr/>
        </p:nvSpPr>
        <p:spPr>
          <a:xfrm>
            <a:off x="0" y="1"/>
            <a:ext cx="12192000" cy="433544"/>
          </a:xfrm>
          <a:prstGeom prst="rect">
            <a:avLst/>
          </a:prstGeom>
          <a:solidFill>
            <a:srgbClr val="003399"/>
          </a:solidFill>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FFFF"/>
                </a:solidFill>
                <a:latin typeface="Arial" panose="020B0604020202020204" pitchFamily="34" charset="0"/>
                <a:cs typeface="Arial" panose="020B0604020202020204" pitchFamily="34" charset="0"/>
              </a:rPr>
              <a:t>Cashflow </a:t>
            </a:r>
            <a:r>
              <a:rPr lang="en-US" sz="2900" b="1" dirty="0">
                <a:solidFill>
                  <a:srgbClr val="FFFFFF"/>
                </a:solidFill>
                <a:latin typeface="Arial" panose="020B0604020202020204" pitchFamily="34" charset="0"/>
                <a:cs typeface="Arial" panose="020B0604020202020204" pitchFamily="34" charset="0"/>
              </a:rPr>
              <a:t>analysis</a:t>
            </a:r>
          </a:p>
        </p:txBody>
      </p:sp>
      <p:sp>
        <p:nvSpPr>
          <p:cNvPr id="7" name="Rectangle: Rounded Corners 6">
            <a:extLst>
              <a:ext uri="{FF2B5EF4-FFF2-40B4-BE49-F238E27FC236}">
                <a16:creationId xmlns:a16="http://schemas.microsoft.com/office/drawing/2014/main" xmlns="" id="{334D4522-3AE0-4854-8576-245DDD4A4760}"/>
              </a:ext>
            </a:extLst>
          </p:cNvPr>
          <p:cNvSpPr/>
          <p:nvPr/>
        </p:nvSpPr>
        <p:spPr>
          <a:xfrm>
            <a:off x="8892073" y="1549400"/>
            <a:ext cx="3107094" cy="307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Arial" panose="020B0604020202020204" pitchFamily="34" charset="0"/>
                <a:cs typeface="Arial" panose="020B0604020202020204" pitchFamily="34" charset="0"/>
              </a:rPr>
              <a:t>Cash flow </a:t>
            </a:r>
            <a:r>
              <a:rPr lang="en-US" sz="1200" dirty="0">
                <a:solidFill>
                  <a:schemeClr val="tx1"/>
                </a:solidFill>
                <a:latin typeface="Arial" panose="020B0604020202020204" pitchFamily="34" charset="0"/>
                <a:cs typeface="Arial" panose="020B0604020202020204" pitchFamily="34" charset="0"/>
              </a:rPr>
              <a:t>from operations and overall cash balances improved during the year due to the following:</a:t>
            </a:r>
          </a:p>
          <a:p>
            <a:pPr algn="just"/>
            <a:endParaRPr lang="en-US" sz="1200" b="1" dirty="0">
              <a:solidFill>
                <a:schemeClr val="tx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Improvement in </a:t>
            </a:r>
            <a:r>
              <a:rPr lang="en-US" sz="1200" b="1" dirty="0">
                <a:solidFill>
                  <a:schemeClr val="tx1"/>
                </a:solidFill>
                <a:latin typeface="Arial" panose="020B0604020202020204" pitchFamily="34" charset="0"/>
                <a:cs typeface="Arial" panose="020B0604020202020204" pitchFamily="34" charset="0"/>
              </a:rPr>
              <a:t>cash payments from major customers </a:t>
            </a:r>
            <a:r>
              <a:rPr lang="en-US" sz="1200" dirty="0">
                <a:solidFill>
                  <a:schemeClr val="tx1"/>
                </a:solidFill>
                <a:latin typeface="Arial" panose="020B0604020202020204" pitchFamily="34" charset="0"/>
                <a:cs typeface="Arial" panose="020B0604020202020204" pitchFamily="34" charset="0"/>
              </a:rPr>
              <a:t>and </a:t>
            </a:r>
          </a:p>
          <a:p>
            <a:pPr marL="171450" indent="-171450" algn="jus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Cost containment measures and optimization of capital investments. </a:t>
            </a:r>
          </a:p>
        </p:txBody>
      </p:sp>
    </p:spTree>
    <p:extLst>
      <p:ext uri="{BB962C8B-B14F-4D97-AF65-F5344CB8AC3E}">
        <p14:creationId xmlns:p14="http://schemas.microsoft.com/office/powerpoint/2010/main" xmlns="" val="360152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5156F-D67A-451C-92D8-DCA4903D7CE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Financial Outlook - MTEF Plan</a:t>
            </a:r>
          </a:p>
        </p:txBody>
      </p:sp>
      <p:pic>
        <p:nvPicPr>
          <p:cNvPr id="7" name="Picture 6">
            <a:extLst>
              <a:ext uri="{FF2B5EF4-FFF2-40B4-BE49-F238E27FC236}">
                <a16:creationId xmlns:a16="http://schemas.microsoft.com/office/drawing/2014/main" xmlns="" id="{93B498C5-CE47-471E-BD3E-8A6A7A07FE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7" y="6320790"/>
            <a:ext cx="1943871" cy="510266"/>
          </a:xfrm>
          <a:prstGeom prst="rect">
            <a:avLst/>
          </a:prstGeom>
        </p:spPr>
      </p:pic>
      <p:graphicFrame>
        <p:nvGraphicFramePr>
          <p:cNvPr id="5" name="Content Placeholder 4">
            <a:extLst>
              <a:ext uri="{FF2B5EF4-FFF2-40B4-BE49-F238E27FC236}">
                <a16:creationId xmlns:a16="http://schemas.microsoft.com/office/drawing/2014/main" xmlns="" id="{4504ACB0-6D64-4416-B179-8658083B9873}"/>
              </a:ext>
            </a:extLst>
          </p:cNvPr>
          <p:cNvGraphicFramePr>
            <a:graphicFrameLocks noGrp="1"/>
          </p:cNvGraphicFramePr>
          <p:nvPr>
            <p:ph idx="1"/>
            <p:extLst>
              <p:ext uri="{D42A27DB-BD31-4B8C-83A1-F6EECF244321}">
                <p14:modId xmlns:p14="http://schemas.microsoft.com/office/powerpoint/2010/main" xmlns="" val="2310052258"/>
              </p:ext>
            </p:extLst>
          </p:nvPr>
        </p:nvGraphicFramePr>
        <p:xfrm>
          <a:off x="298580" y="861135"/>
          <a:ext cx="11588620" cy="5184554"/>
        </p:xfrm>
        <a:graphic>
          <a:graphicData uri="http://schemas.openxmlformats.org/drawingml/2006/table">
            <a:tbl>
              <a:tblPr firstRow="1" bandRow="1">
                <a:tableStyleId>{5C22544A-7EE6-4342-B048-85BDC9FD1C3A}</a:tableStyleId>
              </a:tblPr>
              <a:tblGrid>
                <a:gridCol w="3209843">
                  <a:extLst>
                    <a:ext uri="{9D8B030D-6E8A-4147-A177-3AD203B41FA5}">
                      <a16:colId xmlns:a16="http://schemas.microsoft.com/office/drawing/2014/main" xmlns="" val="3798822000"/>
                    </a:ext>
                  </a:extLst>
                </a:gridCol>
                <a:gridCol w="2780154">
                  <a:extLst>
                    <a:ext uri="{9D8B030D-6E8A-4147-A177-3AD203B41FA5}">
                      <a16:colId xmlns:a16="http://schemas.microsoft.com/office/drawing/2014/main" xmlns="" val="3276989283"/>
                    </a:ext>
                  </a:extLst>
                </a:gridCol>
                <a:gridCol w="2780155">
                  <a:extLst>
                    <a:ext uri="{9D8B030D-6E8A-4147-A177-3AD203B41FA5}">
                      <a16:colId xmlns:a16="http://schemas.microsoft.com/office/drawing/2014/main" xmlns="" val="131754202"/>
                    </a:ext>
                  </a:extLst>
                </a:gridCol>
                <a:gridCol w="2818468">
                  <a:extLst>
                    <a:ext uri="{9D8B030D-6E8A-4147-A177-3AD203B41FA5}">
                      <a16:colId xmlns:a16="http://schemas.microsoft.com/office/drawing/2014/main" xmlns="" val="916347843"/>
                    </a:ext>
                  </a:extLst>
                </a:gridCol>
              </a:tblGrid>
              <a:tr h="859061">
                <a:tc>
                  <a:txBody>
                    <a:bodyPr/>
                    <a:lstStyle/>
                    <a:p>
                      <a:r>
                        <a:rPr lang="en-US" sz="1600" dirty="0">
                          <a:solidFill>
                            <a:schemeClr val="bg1"/>
                          </a:solidFill>
                          <a:latin typeface="Arial" panose="020B0604020202020204" pitchFamily="34" charset="0"/>
                          <a:cs typeface="Arial" panose="020B0604020202020204" pitchFamily="34" charset="0"/>
                        </a:rPr>
                        <a:t>Description</a:t>
                      </a:r>
                      <a:endParaRPr lang="en-ZA" sz="1600" dirty="0">
                        <a:solidFill>
                          <a:schemeClr val="bg1"/>
                        </a:solidFill>
                        <a:latin typeface="Arial" panose="020B0604020202020204" pitchFamily="34" charset="0"/>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US" sz="1600" b="1" kern="1200" dirty="0">
                          <a:solidFill>
                            <a:schemeClr val="bg1"/>
                          </a:solidFill>
                          <a:latin typeface="Arial" panose="020B0604020202020204" pitchFamily="34" charset="0"/>
                          <a:ea typeface="+mn-ea"/>
                          <a:cs typeface="Arial" panose="020B0604020202020204" pitchFamily="34" charset="0"/>
                        </a:rPr>
                        <a:t>Year ended 31 March 2020</a:t>
                      </a:r>
                    </a:p>
                    <a:p>
                      <a:pPr marL="0" algn="ctr" defTabSz="914400" rtl="0" eaLnBrk="1" latinLnBrk="0" hangingPunct="1"/>
                      <a:r>
                        <a:rPr lang="en-US" sz="1600" b="1" kern="1200" dirty="0">
                          <a:solidFill>
                            <a:schemeClr val="bg1"/>
                          </a:solidFill>
                          <a:latin typeface="Arial" panose="020B0604020202020204" pitchFamily="34" charset="0"/>
                          <a:ea typeface="+mn-ea"/>
                          <a:cs typeface="Arial" panose="020B0604020202020204" pitchFamily="34" charset="0"/>
                        </a:rPr>
                        <a:t>R’000</a:t>
                      </a:r>
                      <a:endParaRPr lang="en-ZA" sz="1600" b="1" kern="1200" dirty="0">
                        <a:solidFill>
                          <a:schemeClr val="bg1"/>
                        </a:solidFill>
                        <a:latin typeface="Arial" panose="020B0604020202020204" pitchFamily="34" charset="0"/>
                        <a:ea typeface="+mn-ea"/>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Year ended 31 March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R’000</a:t>
                      </a:r>
                      <a:endParaRPr kumimoji="0" lang="en-ZA"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Year ended 31 March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R’000</a:t>
                      </a:r>
                      <a:endParaRPr kumimoji="0" lang="en-ZA"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88886" marR="88886" marT="44443" marB="4444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723324091"/>
                  </a:ext>
                </a:extLst>
              </a:tr>
              <a:tr h="401889">
                <a:tc>
                  <a:txBody>
                    <a:bodyPr/>
                    <a:lstStyle/>
                    <a:p>
                      <a:pPr marL="14605" indent="-5715" algn="l">
                        <a:lnSpc>
                          <a:spcPct val="107000"/>
                        </a:lnSpc>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Turnover</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1 264 563</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1 273 512</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562610" indent="-5715" algn="r">
                        <a:lnSpc>
                          <a:spcPct val="107000"/>
                        </a:lnSpc>
                        <a:spcAft>
                          <a:spcPts val="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1 339 735</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4274360419"/>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EBIT </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116 117</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88 007</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92 583</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728041755"/>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EBIT margin %</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9,2%</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6,9%</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6,9%</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822828516"/>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Net profit </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112 282</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77 681</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81 720 </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511490029"/>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Cash generated from operations</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b="1" dirty="0">
                          <a:solidFill>
                            <a:schemeClr val="tx1"/>
                          </a:solidFill>
                          <a:latin typeface="Arial" panose="020B0604020202020204" pitchFamily="34" charset="0"/>
                          <a:cs typeface="Arial" panose="020B0604020202020204" pitchFamily="34" charset="0"/>
                        </a:rPr>
                        <a:t>233 211</a:t>
                      </a:r>
                      <a:endParaRPr lang="en-ZA" sz="16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b="1" dirty="0">
                          <a:solidFill>
                            <a:schemeClr val="tx1"/>
                          </a:solidFill>
                          <a:latin typeface="Arial" panose="020B0604020202020204" pitchFamily="34" charset="0"/>
                          <a:cs typeface="Arial" panose="020B0604020202020204" pitchFamily="34" charset="0"/>
                        </a:rPr>
                        <a:t>25 984</a:t>
                      </a:r>
                      <a:endParaRPr lang="en-ZA" sz="16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54 861</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328215796"/>
                  </a:ext>
                </a:extLst>
              </a:tr>
              <a:tr h="708492">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Acquisition of Property Plant and equipment and Intangible Assets</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b="1" dirty="0">
                          <a:solidFill>
                            <a:schemeClr val="tx1"/>
                          </a:solidFill>
                          <a:latin typeface="Arial" panose="020B0604020202020204" pitchFamily="34" charset="0"/>
                          <a:cs typeface="Arial" panose="020B0604020202020204" pitchFamily="34" charset="0"/>
                        </a:rPr>
                        <a:t>(200 817)</a:t>
                      </a:r>
                      <a:endParaRPr lang="en-ZA" sz="16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b="1" dirty="0">
                          <a:solidFill>
                            <a:schemeClr val="tx1"/>
                          </a:solidFill>
                          <a:latin typeface="Arial" panose="020B0604020202020204" pitchFamily="34" charset="0"/>
                          <a:cs typeface="Arial" panose="020B0604020202020204" pitchFamily="34" charset="0"/>
                        </a:rPr>
                        <a:t>(203 609)</a:t>
                      </a:r>
                      <a:endParaRPr lang="en-ZA" sz="16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(211 265)</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407658046"/>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Government grants received</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b="1" dirty="0">
                          <a:solidFill>
                            <a:schemeClr val="tx1"/>
                          </a:solidFill>
                          <a:latin typeface="Arial" panose="020B0604020202020204" pitchFamily="34" charset="0"/>
                          <a:cs typeface="Arial" panose="020B0604020202020204" pitchFamily="34" charset="0"/>
                        </a:rPr>
                        <a:t>218 203</a:t>
                      </a:r>
                      <a:endParaRPr lang="en-ZA" sz="16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b="1" dirty="0">
                          <a:solidFill>
                            <a:schemeClr val="tx1"/>
                          </a:solidFill>
                          <a:latin typeface="Arial" panose="020B0604020202020204" pitchFamily="34" charset="0"/>
                          <a:cs typeface="Arial" panose="020B0604020202020204" pitchFamily="34" charset="0"/>
                        </a:rPr>
                        <a:t>231 038</a:t>
                      </a:r>
                      <a:endParaRPr lang="en-ZA" sz="1600" b="1" dirty="0">
                        <a:solidFill>
                          <a:schemeClr val="tx1"/>
                        </a:solidFill>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85 593</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355958356"/>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Cash balances</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1 286 907</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1 340 320</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1 269 509</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384557263"/>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 Equity</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2 193 418</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2 271 099</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2 352 819</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942684239"/>
                  </a:ext>
                </a:extLst>
              </a:tr>
              <a:tr h="401889">
                <a:tc>
                  <a:txBody>
                    <a:bodyPr/>
                    <a:lstStyle/>
                    <a:p>
                      <a:pPr marL="14605" indent="-5715" algn="l"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Return on Equity</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5%</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600" dirty="0">
                          <a:latin typeface="Arial" panose="020B0604020202020204" pitchFamily="34" charset="0"/>
                          <a:cs typeface="Arial" panose="020B0604020202020204" pitchFamily="34" charset="0"/>
                        </a:rPr>
                        <a:t>3%</a:t>
                      </a:r>
                      <a:endParaRPr lang="en-ZA" sz="1600" dirty="0">
                        <a:latin typeface="Arial" panose="020B060402020202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4605" marR="119380" indent="-5715" algn="r" defTabSz="914400" rtl="0" eaLnBrk="1" latinLnBrk="0" hangingPunct="1">
                        <a:lnSpc>
                          <a:spcPct val="107000"/>
                        </a:lnSpc>
                        <a:spcAft>
                          <a:spcPts val="0"/>
                        </a:spcAft>
                      </a:pPr>
                      <a:r>
                        <a:rPr lang="en-US"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ZA"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974" marR="51850" marT="23456" marB="135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36781752"/>
                  </a:ext>
                </a:extLst>
              </a:tr>
            </a:tbl>
          </a:graphicData>
        </a:graphic>
      </p:graphicFrame>
      <p:sp>
        <p:nvSpPr>
          <p:cNvPr id="8" name="Title 1">
            <a:extLst>
              <a:ext uri="{FF2B5EF4-FFF2-40B4-BE49-F238E27FC236}">
                <a16:creationId xmlns:a16="http://schemas.microsoft.com/office/drawing/2014/main" xmlns="" id="{3050C563-042C-4243-B6C3-7B1C3D1E5D28}"/>
              </a:ext>
            </a:extLst>
          </p:cNvPr>
          <p:cNvSpPr txBox="1">
            <a:spLocks/>
          </p:cNvSpPr>
          <p:nvPr/>
        </p:nvSpPr>
        <p:spPr>
          <a:xfrm>
            <a:off x="0" y="1"/>
            <a:ext cx="12192000" cy="586033"/>
          </a:xfrm>
          <a:prstGeom prst="rect">
            <a:avLst/>
          </a:prstGeom>
          <a:solidFill>
            <a:schemeClr val="accent5">
              <a:lumMod val="7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FFFF"/>
                </a:solidFill>
                <a:latin typeface="Arial" panose="020B0604020202020204" pitchFamily="34" charset="0"/>
                <a:cs typeface="Arial" panose="020B0604020202020204" pitchFamily="34" charset="0"/>
              </a:rPr>
              <a:t>Financial Outlook over the MTEF period</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1107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5156F-D67A-451C-92D8-DCA4903D7CE7}"/>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Financial Outlook</a:t>
            </a:r>
          </a:p>
        </p:txBody>
      </p:sp>
      <p:pic>
        <p:nvPicPr>
          <p:cNvPr id="7" name="Picture 6">
            <a:extLst>
              <a:ext uri="{FF2B5EF4-FFF2-40B4-BE49-F238E27FC236}">
                <a16:creationId xmlns:a16="http://schemas.microsoft.com/office/drawing/2014/main" xmlns="" id="{93B498C5-CE47-471E-BD3E-8A6A7A07FE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7" y="6320790"/>
            <a:ext cx="1943871" cy="510266"/>
          </a:xfrm>
          <a:prstGeom prst="rect">
            <a:avLst/>
          </a:prstGeom>
        </p:spPr>
      </p:pic>
      <p:sp>
        <p:nvSpPr>
          <p:cNvPr id="4" name="Content Placeholder 3">
            <a:extLst>
              <a:ext uri="{FF2B5EF4-FFF2-40B4-BE49-F238E27FC236}">
                <a16:creationId xmlns:a16="http://schemas.microsoft.com/office/drawing/2014/main" xmlns="" id="{B085A47F-D1C2-4AA6-95D3-4E98F8E5E4AD}"/>
              </a:ext>
            </a:extLst>
          </p:cNvPr>
          <p:cNvSpPr>
            <a:spLocks noGrp="1"/>
          </p:cNvSpPr>
          <p:nvPr>
            <p:ph idx="1"/>
          </p:nvPr>
        </p:nvSpPr>
        <p:spPr>
          <a:xfrm>
            <a:off x="248575" y="977076"/>
            <a:ext cx="11754035" cy="5059740"/>
          </a:xfrm>
        </p:spPr>
        <p:txBody>
          <a:bodyPr>
            <a:normAutofit fontScale="70000" lnSpcReduction="20000"/>
          </a:bodyPr>
          <a:lstStyle/>
          <a:p>
            <a:pPr algn="just"/>
            <a:r>
              <a:rPr lang="en-US" dirty="0">
                <a:latin typeface="Arial" panose="020B0604020202020204" pitchFamily="34" charset="0"/>
                <a:cs typeface="Arial" panose="020B0604020202020204" pitchFamily="34" charset="0"/>
              </a:rPr>
              <a:t>Volatile currency and slow economic growth will continue to have an impact on the performance of the company going forward.</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Challenges facing community broadcasters and one of the major customers still continue, however management expects resolution of these issues in the 2020 year.</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Revenue outlook has decreased in anticipation of analogue switch off.</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company will continue to streamline processes , strengthen business development, execute capital projects aimed at growing revenue , contain costs and diversify revenue. </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In the medium to long term , the company will pursue opportunities in the African continent, identify possible acquisitions and grow the Managed Infrastructure Business.</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Long term funding plan will be reviewed in light of the funding requirements for the growth of the business.</a:t>
            </a:r>
          </a:p>
          <a:p>
            <a:pPr marL="0" indent="0">
              <a:buNone/>
            </a:pPr>
            <a:endParaRPr lang="en-ZA" dirty="0"/>
          </a:p>
        </p:txBody>
      </p:sp>
      <p:sp>
        <p:nvSpPr>
          <p:cNvPr id="8" name="Title 1">
            <a:extLst>
              <a:ext uri="{FF2B5EF4-FFF2-40B4-BE49-F238E27FC236}">
                <a16:creationId xmlns:a16="http://schemas.microsoft.com/office/drawing/2014/main" xmlns="" id="{818565AB-330C-4822-9A7F-0AADFC562F8A}"/>
              </a:ext>
            </a:extLst>
          </p:cNvPr>
          <p:cNvSpPr txBox="1">
            <a:spLocks/>
          </p:cNvSpPr>
          <p:nvPr/>
        </p:nvSpPr>
        <p:spPr>
          <a:xfrm>
            <a:off x="0" y="1"/>
            <a:ext cx="12192000" cy="571499"/>
          </a:xfrm>
          <a:prstGeom prst="rect">
            <a:avLst/>
          </a:prstGeom>
          <a:solidFill>
            <a:srgbClr val="0033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FFFF"/>
                </a:solidFill>
                <a:latin typeface="Arial" panose="020B0604020202020204" pitchFamily="34" charset="0"/>
                <a:cs typeface="Arial" panose="020B0604020202020204" pitchFamily="34" charset="0"/>
              </a:rPr>
              <a:t>Conclusion on Financial Performance</a:t>
            </a:r>
          </a:p>
        </p:txBody>
      </p:sp>
    </p:spTree>
    <p:extLst>
      <p:ext uri="{BB962C8B-B14F-4D97-AF65-F5344CB8AC3E}">
        <p14:creationId xmlns:p14="http://schemas.microsoft.com/office/powerpoint/2010/main" xmlns="" val="394002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a:t>Page </a:t>
            </a:r>
            <a:r>
              <a:rPr lang="de-DE">
                <a:sym typeface="Wingdings" pitchFamily="2" charset="2"/>
              </a:rPr>
              <a:t></a:t>
            </a:r>
            <a:r>
              <a:rPr lang="de-DE"/>
              <a:t> </a:t>
            </a:r>
            <a:fld id="{36C944CB-8580-45FB-B1CA-D165D7DC748C}" type="slidenum">
              <a:rPr lang="de-DE" smtClean="0"/>
              <a:pPr/>
              <a:t>18</a:t>
            </a:fld>
            <a:endParaRPr lang="de-DE"/>
          </a:p>
        </p:txBody>
      </p:sp>
      <p:sp>
        <p:nvSpPr>
          <p:cNvPr id="6" name="Title 1"/>
          <p:cNvSpPr>
            <a:spLocks noGrp="1"/>
          </p:cNvSpPr>
          <p:nvPr>
            <p:ph type="title"/>
          </p:nvPr>
        </p:nvSpPr>
        <p:spPr>
          <a:xfrm>
            <a:off x="1622167" y="1864427"/>
            <a:ext cx="8761677" cy="2529741"/>
          </a:xfrm>
          <a:solidFill>
            <a:srgbClr val="003399"/>
          </a:solidFill>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Governance and Risk Management</a:t>
            </a:r>
            <a:b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1708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D6B65-EF0A-497C-80A7-A5095105E126}"/>
              </a:ext>
            </a:extLst>
          </p:cNvPr>
          <p:cNvSpPr>
            <a:spLocks noGrp="1"/>
          </p:cNvSpPr>
          <p:nvPr>
            <p:ph type="title"/>
          </p:nvPr>
        </p:nvSpPr>
        <p:spPr>
          <a:xfrm>
            <a:off x="0" y="0"/>
            <a:ext cx="12192000" cy="657225"/>
          </a:xfrm>
          <a:solidFill>
            <a:srgbClr val="003399"/>
          </a:solidFill>
        </p:spPr>
        <p:txBody>
          <a:bodyPr>
            <a:normAutofit/>
          </a:bodyPr>
          <a:lstStyle/>
          <a:p>
            <a:r>
              <a:rPr lang="en-US" sz="2800" b="1" dirty="0">
                <a:solidFill>
                  <a:schemeClr val="bg1"/>
                </a:solidFill>
                <a:latin typeface="Arial" panose="020B0604020202020204" pitchFamily="34" charset="0"/>
                <a:cs typeface="Arial" panose="020B0604020202020204" pitchFamily="34" charset="0"/>
              </a:rPr>
              <a:t>Board Structures</a:t>
            </a:r>
            <a:endParaRPr lang="en-ZA" sz="2800" b="1" dirty="0">
              <a:solidFill>
                <a:schemeClr val="bg1"/>
              </a:solidFill>
              <a:latin typeface="Arial" panose="020B0604020202020204" pitchFamily="34" charset="0"/>
              <a:cs typeface="Arial" panose="020B0604020202020204" pitchFamily="34" charset="0"/>
            </a:endParaRPr>
          </a:p>
        </p:txBody>
      </p:sp>
      <p:sp>
        <p:nvSpPr>
          <p:cNvPr id="31" name="Rectangle: Single Corner Rounded 30">
            <a:extLst>
              <a:ext uri="{FF2B5EF4-FFF2-40B4-BE49-F238E27FC236}">
                <a16:creationId xmlns:a16="http://schemas.microsoft.com/office/drawing/2014/main" xmlns="" id="{689C346A-4EF1-4F31-A8B6-75783F8D979A}"/>
              </a:ext>
            </a:extLst>
          </p:cNvPr>
          <p:cNvSpPr/>
          <p:nvPr/>
        </p:nvSpPr>
        <p:spPr>
          <a:xfrm>
            <a:off x="186612" y="3377682"/>
            <a:ext cx="11887200" cy="2901820"/>
          </a:xfrm>
          <a:prstGeom prst="round1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latin typeface="Arial" panose="020B0604020202020204" pitchFamily="34" charset="0"/>
                <a:cs typeface="Arial" panose="020B0604020202020204" pitchFamily="34" charset="0"/>
              </a:rPr>
              <a:t>SENTECH embraces governance principles and practices that are underpinned by an independent and diverse Board striving to ensure the creation of value in a manner that is sustainable for its stakeholders. The Board has ultimate accountability and responsibility for the performance and affairs of SENTECH and ensures that SENTECH adheres to high standards of ethical behavior. Governance at SENTECH entails a culture committed to sound processes and procedures, which goes beyond legal compliance and ensures sustainability long after a law and its iterations have been implemented. </a:t>
            </a: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In terms of the SENTECH Act, the Board shall consist of three executive directors and at least four non-executive directors, who are all appointed by the Minister. Board Committees facilitate the discharge of responsibilities and provide in-depth focus, oversight and guidance on specific areas, and report to the board through their respective chairpersons. The Company Secretary assists the Committee chairpersons with drafting the reports which they present to the Board. To this end, the Board has established four Board Committees, set out above. </a:t>
            </a:r>
            <a:endParaRPr lang="en-ZA" sz="16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xmlns="" id="{065AB2E3-9EAB-4668-99E7-154D01890C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6" y="6363478"/>
            <a:ext cx="1943871" cy="510266"/>
          </a:xfrm>
          <a:prstGeom prst="rect">
            <a:avLst/>
          </a:prstGeom>
        </p:spPr>
      </p:pic>
      <p:graphicFrame>
        <p:nvGraphicFramePr>
          <p:cNvPr id="3" name="Diagram 2">
            <a:extLst>
              <a:ext uri="{FF2B5EF4-FFF2-40B4-BE49-F238E27FC236}">
                <a16:creationId xmlns:a16="http://schemas.microsoft.com/office/drawing/2014/main" xmlns="" id="{EFF366F7-39EC-47C1-BED2-EFC7044A499C}"/>
              </a:ext>
            </a:extLst>
          </p:cNvPr>
          <p:cNvGraphicFramePr/>
          <p:nvPr>
            <p:extLst>
              <p:ext uri="{D42A27DB-BD31-4B8C-83A1-F6EECF244321}">
                <p14:modId xmlns:p14="http://schemas.microsoft.com/office/powerpoint/2010/main" xmlns="" val="1857353862"/>
              </p:ext>
            </p:extLst>
          </p:nvPr>
        </p:nvGraphicFramePr>
        <p:xfrm>
          <a:off x="186612" y="576337"/>
          <a:ext cx="11821886" cy="271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3132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sp>
        <p:nvSpPr>
          <p:cNvPr id="14" name="TextBox 13"/>
          <p:cNvSpPr txBox="1"/>
          <p:nvPr/>
        </p:nvSpPr>
        <p:spPr>
          <a:xfrm>
            <a:off x="0" y="-3899"/>
            <a:ext cx="12192000" cy="523220"/>
          </a:xfrm>
          <a:prstGeom prst="rect">
            <a:avLst/>
          </a:prstGeom>
          <a:solidFill>
            <a:srgbClr val="003399"/>
          </a:solidFill>
          <a:ln>
            <a:noFill/>
          </a:ln>
        </p:spPr>
        <p:txBody>
          <a:bodyPr wrap="square" rtlCol="0">
            <a:spAutoFit/>
          </a:bodyPr>
          <a:lstStyle/>
          <a:p>
            <a:pPr algn="ctr"/>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Presentation Contents </a:t>
            </a:r>
            <a:endParaRPr lang="en-ZA" sz="2800" b="1" cap="all"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94996" y="1201082"/>
            <a:ext cx="11402008" cy="4455835"/>
          </a:xfrm>
          <a:prstGeom prst="rect">
            <a:avLst/>
          </a:prstGeom>
          <a:solidFill>
            <a:srgbClr val="003399"/>
          </a:solidFill>
        </p:spPr>
        <p:txBody>
          <a:bodyPr wrap="square" rtlCol="0">
            <a:spAutoFit/>
          </a:bodyPr>
          <a:lstStyle/>
          <a:p>
            <a:pPr marL="342900" indent="-342900">
              <a:lnSpc>
                <a:spcPct val="150000"/>
              </a:lnSpc>
              <a:buFont typeface="+mj-lt"/>
              <a:buAutoNum type="arabicPeriod"/>
            </a:pPr>
            <a:r>
              <a:rPr lang="en-US" sz="2400" dirty="0">
                <a:solidFill>
                  <a:schemeClr val="bg1"/>
                </a:solidFill>
                <a:latin typeface="Arial" panose="020B0604020202020204" pitchFamily="34" charset="0"/>
                <a:cs typeface="Arial" panose="020B0604020202020204" pitchFamily="34" charset="0"/>
              </a:rPr>
              <a:t>Performance Highlights</a:t>
            </a:r>
          </a:p>
          <a:p>
            <a:pPr marL="342900" indent="-342900">
              <a:lnSpc>
                <a:spcPct val="150000"/>
              </a:lnSpc>
              <a:buFont typeface="+mj-lt"/>
              <a:buAutoNum type="arabicPeriod"/>
            </a:pPr>
            <a:r>
              <a:rPr lang="en-US" sz="2400" dirty="0">
                <a:solidFill>
                  <a:schemeClr val="bg1"/>
                </a:solidFill>
                <a:latin typeface="Arial" panose="020B0604020202020204" pitchFamily="34" charset="0"/>
                <a:cs typeface="Arial" panose="020B0604020202020204" pitchFamily="34" charset="0"/>
              </a:rPr>
              <a:t>Strategy Overview </a:t>
            </a:r>
            <a:endParaRPr lang="en-ZA" sz="2400" dirty="0">
              <a:solidFill>
                <a:schemeClr val="bg1"/>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ZA" sz="2400" dirty="0">
                <a:solidFill>
                  <a:schemeClr val="bg1"/>
                </a:solidFill>
                <a:latin typeface="Arial" panose="020B0604020202020204" pitchFamily="34" charset="0"/>
                <a:cs typeface="Arial" panose="020B0604020202020204" pitchFamily="34" charset="0"/>
              </a:rPr>
              <a:t>Performance Against Corporate KPIs</a:t>
            </a:r>
          </a:p>
          <a:p>
            <a:pPr marL="342900" indent="-342900">
              <a:lnSpc>
                <a:spcPct val="150000"/>
              </a:lnSpc>
              <a:buFont typeface="+mj-lt"/>
              <a:buAutoNum type="arabicPeriod"/>
            </a:pPr>
            <a:r>
              <a:rPr lang="en-ZA" sz="2400" dirty="0">
                <a:solidFill>
                  <a:schemeClr val="bg1"/>
                </a:solidFill>
                <a:latin typeface="Arial" panose="020B0604020202020204" pitchFamily="34" charset="0"/>
                <a:cs typeface="Arial" panose="020B0604020202020204" pitchFamily="34" charset="0"/>
              </a:rPr>
              <a:t>Annual Financial Statement</a:t>
            </a:r>
          </a:p>
          <a:p>
            <a:pPr marL="342900" indent="-342900">
              <a:lnSpc>
                <a:spcPct val="150000"/>
              </a:lnSpc>
              <a:buFont typeface="+mj-lt"/>
              <a:buAutoNum type="arabicPeriod"/>
            </a:pPr>
            <a:r>
              <a:rPr lang="en-US" sz="2400" dirty="0">
                <a:solidFill>
                  <a:schemeClr val="bg1"/>
                </a:solidFill>
                <a:latin typeface="Arial" panose="020B0604020202020204" pitchFamily="34" charset="0"/>
                <a:cs typeface="Arial" panose="020B0604020202020204" pitchFamily="34" charset="0"/>
              </a:rPr>
              <a:t>Governance </a:t>
            </a:r>
            <a:endParaRPr lang="en-ZA" sz="2400" dirty="0">
              <a:solidFill>
                <a:schemeClr val="bg1"/>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400" dirty="0">
                <a:solidFill>
                  <a:schemeClr val="bg1"/>
                </a:solidFill>
                <a:latin typeface="Arial" panose="020B0604020202020204" pitchFamily="34" charset="0"/>
                <a:cs typeface="Arial" panose="020B0604020202020204" pitchFamily="34" charset="0"/>
              </a:rPr>
              <a:t>Risks Management </a:t>
            </a:r>
          </a:p>
          <a:p>
            <a:pPr marL="342900" indent="-342900">
              <a:lnSpc>
                <a:spcPct val="150000"/>
              </a:lnSpc>
              <a:buFont typeface="+mj-lt"/>
              <a:buAutoNum type="arabicPeriod"/>
            </a:pPr>
            <a:r>
              <a:rPr lang="en-US" sz="2400" dirty="0">
                <a:solidFill>
                  <a:schemeClr val="bg1"/>
                </a:solidFill>
                <a:latin typeface="Arial" panose="020B0604020202020204" pitchFamily="34" charset="0"/>
                <a:cs typeface="Arial" panose="020B0604020202020204" pitchFamily="34" charset="0"/>
              </a:rPr>
              <a:t>Strategic Priorities for the next MTEF Period</a:t>
            </a:r>
          </a:p>
          <a:p>
            <a:pPr marL="342900" indent="-342900">
              <a:lnSpc>
                <a:spcPct val="150000"/>
              </a:lnSpc>
              <a:buFont typeface="+mj-lt"/>
              <a:buAutoNum type="arabicPeriod"/>
            </a:pPr>
            <a:r>
              <a:rPr lang="en-ZA" sz="2400" dirty="0">
                <a:solidFill>
                  <a:schemeClr val="bg1"/>
                </a:solidFill>
                <a:latin typeface="Arial" panose="020B0604020202020204" pitchFamily="34" charset="0"/>
                <a:cs typeface="Arial" panose="020B0604020202020204" pitchFamily="34" charset="0"/>
              </a:rPr>
              <a:t>Conclusion and Way Forward</a:t>
            </a:r>
          </a:p>
        </p:txBody>
      </p:sp>
    </p:spTree>
    <p:extLst>
      <p:ext uri="{BB962C8B-B14F-4D97-AF65-F5344CB8AC3E}">
        <p14:creationId xmlns:p14="http://schemas.microsoft.com/office/powerpoint/2010/main" xmlns="" val="340197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D6B65-EF0A-497C-80A7-A5095105E126}"/>
              </a:ext>
            </a:extLst>
          </p:cNvPr>
          <p:cNvSpPr>
            <a:spLocks noGrp="1"/>
          </p:cNvSpPr>
          <p:nvPr>
            <p:ph type="title"/>
          </p:nvPr>
        </p:nvSpPr>
        <p:spPr>
          <a:xfrm>
            <a:off x="0" y="0"/>
            <a:ext cx="12192000" cy="657225"/>
          </a:xfrm>
          <a:solidFill>
            <a:srgbClr val="003399"/>
          </a:solidFill>
        </p:spPr>
        <p:txBody>
          <a:bodyPr>
            <a:normAutofit/>
          </a:bodyPr>
          <a:lstStyle/>
          <a:p>
            <a:r>
              <a:rPr lang="en-US" sz="2800" dirty="0">
                <a:solidFill>
                  <a:schemeClr val="bg1"/>
                </a:solidFill>
                <a:latin typeface="Arial" panose="020B0604020202020204" pitchFamily="34" charset="0"/>
                <a:cs typeface="Arial" panose="020B0604020202020204" pitchFamily="34" charset="0"/>
              </a:rPr>
              <a:t>Risk Management Review – Key risks </a:t>
            </a:r>
            <a:endParaRPr lang="en-ZA" sz="2800"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xmlns="" id="{BB37676D-C105-45CE-9478-D87851C7E7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graphicFrame>
        <p:nvGraphicFramePr>
          <p:cNvPr id="3" name="Table 2">
            <a:extLst>
              <a:ext uri="{FF2B5EF4-FFF2-40B4-BE49-F238E27FC236}">
                <a16:creationId xmlns:a16="http://schemas.microsoft.com/office/drawing/2014/main" xmlns="" id="{C524FD3B-D784-4705-A3B5-7F8375926000}"/>
              </a:ext>
            </a:extLst>
          </p:cNvPr>
          <p:cNvGraphicFramePr>
            <a:graphicFrameLocks noGrp="1"/>
          </p:cNvGraphicFramePr>
          <p:nvPr>
            <p:extLst>
              <p:ext uri="{D42A27DB-BD31-4B8C-83A1-F6EECF244321}">
                <p14:modId xmlns:p14="http://schemas.microsoft.com/office/powerpoint/2010/main" xmlns="" val="1518168539"/>
              </p:ext>
            </p:extLst>
          </p:nvPr>
        </p:nvGraphicFramePr>
        <p:xfrm>
          <a:off x="122681" y="741103"/>
          <a:ext cx="11963917" cy="5463753"/>
        </p:xfrm>
        <a:graphic>
          <a:graphicData uri="http://schemas.openxmlformats.org/drawingml/2006/table">
            <a:tbl>
              <a:tblPr firstRow="1" firstCol="1" bandRow="1"/>
              <a:tblGrid>
                <a:gridCol w="2862741">
                  <a:extLst>
                    <a:ext uri="{9D8B030D-6E8A-4147-A177-3AD203B41FA5}">
                      <a16:colId xmlns:a16="http://schemas.microsoft.com/office/drawing/2014/main" xmlns="" val="3377486480"/>
                    </a:ext>
                  </a:extLst>
                </a:gridCol>
                <a:gridCol w="4026593">
                  <a:extLst>
                    <a:ext uri="{9D8B030D-6E8A-4147-A177-3AD203B41FA5}">
                      <a16:colId xmlns:a16="http://schemas.microsoft.com/office/drawing/2014/main" xmlns="" val="3679358613"/>
                    </a:ext>
                  </a:extLst>
                </a:gridCol>
                <a:gridCol w="5074583">
                  <a:extLst>
                    <a:ext uri="{9D8B030D-6E8A-4147-A177-3AD203B41FA5}">
                      <a16:colId xmlns:a16="http://schemas.microsoft.com/office/drawing/2014/main" xmlns="" val="1019141026"/>
                    </a:ext>
                  </a:extLst>
                </a:gridCol>
              </a:tblGrid>
              <a:tr h="352267">
                <a:tc>
                  <a:txBody>
                    <a:bodyPr/>
                    <a:lstStyle/>
                    <a:p>
                      <a:pPr algn="ctr">
                        <a:lnSpc>
                          <a:spcPct val="107000"/>
                        </a:lnSpc>
                        <a:spcAft>
                          <a:spcPts val="0"/>
                        </a:spcAft>
                      </a:pPr>
                      <a:r>
                        <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Risk</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Risk Description</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Risk Mitigations</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xmlns="" val="3360106788"/>
                  </a:ext>
                </a:extLst>
              </a:tr>
              <a:tr h="912079">
                <a:tc>
                  <a:txBody>
                    <a:bodyPr/>
                    <a:lstStyle/>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Current and New Products</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Entrance of disruptive technologies and new competing players in the market.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Regular assessment of products for market fit through benchmarking are conducted and new products are</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being developed.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2505846406"/>
                  </a:ext>
                </a:extLst>
              </a:tr>
              <a:tr h="1463171">
                <a:tc>
                  <a:txBody>
                    <a:bodyPr/>
                    <a:lstStyle/>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Regulatory Environment</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impact of the SOC rationalisation process and the absence of policy direction on digital broadcasting.</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SENTECH participates in the SOC rationalisation Steercom and processes. Regular engagements with the Department of communications, DTPS and ICASA on the regulatory policies that impacts on SENTECH, in particular, the Broadcasting Policy.</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8285864"/>
                  </a:ext>
                </a:extLst>
              </a:tr>
              <a:tr h="2736236">
                <a:tc>
                  <a:txBody>
                    <a:bodyPr/>
                    <a:lstStyle/>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Ageing Infrastructure</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Delayed Analogue Television network switch-off and technology obsolescence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SENTECH has deployed a national DTT network to replace analogue infrastructure. An ASO plan to</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spearhead the migration process has also been developed. Solution replacement plans and programmes are in place for ATV, FM, MW and VSAT.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Continuous engagement of the DoC, DTPS and other key stakeholders through DTT Project Management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Office to expedite commercialisation of DTT services and ASO.</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917189461"/>
                  </a:ext>
                </a:extLst>
              </a:tr>
            </a:tbl>
          </a:graphicData>
        </a:graphic>
      </p:graphicFrame>
    </p:spTree>
    <p:extLst>
      <p:ext uri="{BB962C8B-B14F-4D97-AF65-F5344CB8AC3E}">
        <p14:creationId xmlns:p14="http://schemas.microsoft.com/office/powerpoint/2010/main" xmlns="" val="11072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D6B65-EF0A-497C-80A7-A5095105E126}"/>
              </a:ext>
            </a:extLst>
          </p:cNvPr>
          <p:cNvSpPr>
            <a:spLocks noGrp="1"/>
          </p:cNvSpPr>
          <p:nvPr>
            <p:ph type="title"/>
          </p:nvPr>
        </p:nvSpPr>
        <p:spPr>
          <a:xfrm>
            <a:off x="0" y="0"/>
            <a:ext cx="12192000" cy="657225"/>
          </a:xfrm>
          <a:solidFill>
            <a:srgbClr val="003399"/>
          </a:solidFill>
        </p:spPr>
        <p:txBody>
          <a:bodyPr>
            <a:normAutofit/>
          </a:bodyPr>
          <a:lstStyle/>
          <a:p>
            <a:r>
              <a:rPr lang="en-US" sz="2800" dirty="0">
                <a:solidFill>
                  <a:schemeClr val="bg1"/>
                </a:solidFill>
                <a:latin typeface="Arial" panose="020B0604020202020204" pitchFamily="34" charset="0"/>
                <a:cs typeface="Arial" panose="020B0604020202020204" pitchFamily="34" charset="0"/>
              </a:rPr>
              <a:t>Risk Management Review – Key risks </a:t>
            </a:r>
            <a:endParaRPr lang="en-ZA" sz="2800"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xmlns="" id="{BB37676D-C105-45CE-9478-D87851C7E7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graphicFrame>
        <p:nvGraphicFramePr>
          <p:cNvPr id="3" name="Table 2">
            <a:extLst>
              <a:ext uri="{FF2B5EF4-FFF2-40B4-BE49-F238E27FC236}">
                <a16:creationId xmlns:a16="http://schemas.microsoft.com/office/drawing/2014/main" xmlns="" id="{C524FD3B-D784-4705-A3B5-7F8375926000}"/>
              </a:ext>
            </a:extLst>
          </p:cNvPr>
          <p:cNvGraphicFramePr>
            <a:graphicFrameLocks noGrp="1"/>
          </p:cNvGraphicFramePr>
          <p:nvPr>
            <p:extLst>
              <p:ext uri="{D42A27DB-BD31-4B8C-83A1-F6EECF244321}">
                <p14:modId xmlns:p14="http://schemas.microsoft.com/office/powerpoint/2010/main" xmlns="" val="3654430622"/>
              </p:ext>
            </p:extLst>
          </p:nvPr>
        </p:nvGraphicFramePr>
        <p:xfrm>
          <a:off x="102637" y="747343"/>
          <a:ext cx="11983961" cy="5364207"/>
        </p:xfrm>
        <a:graphic>
          <a:graphicData uri="http://schemas.openxmlformats.org/drawingml/2006/table">
            <a:tbl>
              <a:tblPr firstRow="1" firstCol="1" bandRow="1"/>
              <a:tblGrid>
                <a:gridCol w="2807732">
                  <a:extLst>
                    <a:ext uri="{9D8B030D-6E8A-4147-A177-3AD203B41FA5}">
                      <a16:colId xmlns:a16="http://schemas.microsoft.com/office/drawing/2014/main" xmlns="" val="3377486480"/>
                    </a:ext>
                  </a:extLst>
                </a:gridCol>
                <a:gridCol w="4300609">
                  <a:extLst>
                    <a:ext uri="{9D8B030D-6E8A-4147-A177-3AD203B41FA5}">
                      <a16:colId xmlns:a16="http://schemas.microsoft.com/office/drawing/2014/main" xmlns="" val="3679358613"/>
                    </a:ext>
                  </a:extLst>
                </a:gridCol>
                <a:gridCol w="4875620">
                  <a:extLst>
                    <a:ext uri="{9D8B030D-6E8A-4147-A177-3AD203B41FA5}">
                      <a16:colId xmlns:a16="http://schemas.microsoft.com/office/drawing/2014/main" xmlns="" val="1019141026"/>
                    </a:ext>
                  </a:extLst>
                </a:gridCol>
              </a:tblGrid>
              <a:tr h="354246">
                <a:tc>
                  <a:txBody>
                    <a:bodyPr/>
                    <a:lstStyle/>
                    <a:p>
                      <a:pPr algn="ctr">
                        <a:lnSpc>
                          <a:spcPct val="107000"/>
                        </a:lnSpc>
                        <a:spcAft>
                          <a:spcPts val="0"/>
                        </a:spcAft>
                      </a:pPr>
                      <a:r>
                        <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Risk</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Risk Description</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Risk Mitigations</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xmlns="" val="3360106788"/>
                  </a:ext>
                </a:extLst>
              </a:tr>
              <a:tr h="1309304">
                <a:tc>
                  <a:txBody>
                    <a:bodyPr/>
                    <a:lstStyle/>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Physical and Cyber Security</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Inadequate physical security measures in remote sites, Cybercrime and deterioration of socio-economic status (crime- effect on operations).</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just"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Approved Physical Security Strategy that is linked with the Cyber Security Strategy is in place. </a:t>
                      </a:r>
                    </a:p>
                    <a:p>
                      <a:pPr marL="0" algn="just"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Engagement with some communities. </a:t>
                      </a:r>
                    </a:p>
                    <a:p>
                      <a:pPr marL="0" algn="just"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Sourcing of partners for implementation of the plans for National Key Points and IT security.</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2505846406"/>
                  </a:ext>
                </a:extLst>
              </a:tr>
              <a:tr h="3700657">
                <a:tc>
                  <a:txBody>
                    <a:bodyPr/>
                    <a:lstStyle/>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Financial Sustainability</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Exposure to foreign exchange rates fluctuations; </a:t>
                      </a:r>
                    </a:p>
                    <a:p>
                      <a:pPr marL="0" algn="l"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Increased costs of operations and delayed ASO which has an impact in dual illumination and technology obsolescence as well as credit downgrades of South Africa during the year by the rating agencies.</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algn="just"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Forward contracts as part of standard practice on foreign currency dominated supplies to control the risk of unfavourable exchange volatility and natural hedging is aggressively pursued to apply SENTECH’s own foreign currency reserves to discharge foreign supplier commitments. </a:t>
                      </a:r>
                    </a:p>
                    <a:p>
                      <a:pPr marL="0" algn="just" defTabSz="914400" rtl="0" eaLnBrk="1" latinLnBrk="0" hangingPunct="1">
                        <a:lnSpc>
                          <a:spcPct val="107000"/>
                        </a:lnSpc>
                        <a:spcAft>
                          <a:spcPts val="0"/>
                        </a:spcAft>
                      </a:pPr>
                      <a:endPar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07000"/>
                        </a:lnSpc>
                        <a:spcAft>
                          <a:spcPts val="0"/>
                        </a:spcAft>
                      </a:pPr>
                      <a:r>
                        <a:rPr lang="en-ZA" sz="1600"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Cost reduction strategies and diversification of products and services to decrease the risk of over reliance on one major customer and business expansion strategies in other areas. Engagement of the Shareholder and other stakeholders to expedite ASO.</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8285864"/>
                  </a:ext>
                </a:extLst>
              </a:tr>
            </a:tbl>
          </a:graphicData>
        </a:graphic>
      </p:graphicFrame>
    </p:spTree>
    <p:extLst>
      <p:ext uri="{BB962C8B-B14F-4D97-AF65-F5344CB8AC3E}">
        <p14:creationId xmlns:p14="http://schemas.microsoft.com/office/powerpoint/2010/main" xmlns="" val="925600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a:t>Page </a:t>
            </a:r>
            <a:r>
              <a:rPr lang="de-DE">
                <a:sym typeface="Wingdings" pitchFamily="2" charset="2"/>
              </a:rPr>
              <a:t></a:t>
            </a:r>
            <a:r>
              <a:rPr lang="de-DE"/>
              <a:t> </a:t>
            </a:r>
            <a:fld id="{36C944CB-8580-45FB-B1CA-D165D7DC748C}" type="slidenum">
              <a:rPr lang="de-DE" smtClean="0"/>
              <a:pPr/>
              <a:t>22</a:t>
            </a:fld>
            <a:endParaRPr lang="de-DE"/>
          </a:p>
        </p:txBody>
      </p:sp>
      <p:sp>
        <p:nvSpPr>
          <p:cNvPr id="6" name="Title 1"/>
          <p:cNvSpPr>
            <a:spLocks noGrp="1"/>
          </p:cNvSpPr>
          <p:nvPr>
            <p:ph type="title"/>
          </p:nvPr>
        </p:nvSpPr>
        <p:spPr>
          <a:xfrm>
            <a:off x="1622167" y="1864427"/>
            <a:ext cx="8761677" cy="2529741"/>
          </a:xfrm>
          <a:solidFill>
            <a:srgbClr val="003399"/>
          </a:solidFill>
        </p:spPr>
        <p:txBody>
          <a:bodyPr/>
          <a:lstStyle/>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Strategic Priorities for the MTEF period</a:t>
            </a:r>
            <a:endParaRPr lang="en-ZA"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992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523220"/>
          </a:xfrm>
          <a:prstGeom prst="rect">
            <a:avLst/>
          </a:prstGeom>
          <a:solidFill>
            <a:srgbClr val="003399"/>
          </a:solidFill>
          <a:ln>
            <a:noFill/>
          </a:ln>
        </p:spPr>
        <p:txBody>
          <a:bodyPr wrap="square" rtlCol="0">
            <a:spAutoFit/>
          </a:bodyPr>
          <a:lstStyle/>
          <a:p>
            <a:r>
              <a:rPr lang="en-ZA" sz="2800" dirty="0">
                <a:solidFill>
                  <a:schemeClr val="bg1"/>
                </a:solidFill>
                <a:latin typeface="Arial" panose="020B0604020202020204" pitchFamily="34" charset="0"/>
                <a:cs typeface="Arial" panose="020B0604020202020204" pitchFamily="34" charset="0"/>
              </a:rPr>
              <a:t>Revenue and profitability growth</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4" name="Rectangle 3"/>
          <p:cNvSpPr/>
          <p:nvPr/>
        </p:nvSpPr>
        <p:spPr>
          <a:xfrm>
            <a:off x="559293" y="1230033"/>
            <a:ext cx="11131964" cy="3970318"/>
          </a:xfrm>
          <a:prstGeom prst="rect">
            <a:avLst/>
          </a:prstGeom>
        </p:spPr>
        <p:txBody>
          <a:bodyPr wrap="square">
            <a:spAutoFit/>
          </a:bodyPr>
          <a:lstStyle/>
          <a:p>
            <a:pPr marL="285750" indent="-285750" algn="just">
              <a:buFont typeface="Arial" panose="020B0604020202020204" pitchFamily="34" charset="0"/>
              <a:buChar char="•"/>
            </a:pPr>
            <a:r>
              <a:rPr lang="en-ZA" sz="2800" dirty="0">
                <a:latin typeface="Arial" panose="020B0604020202020204" pitchFamily="34" charset="0"/>
                <a:cs typeface="Arial" panose="020B0604020202020204" pitchFamily="34" charset="0"/>
              </a:rPr>
              <a:t>As part of our Growth Strategy, the organisation will pursue both organic and inorganic growth strategies through building a broadband business, strategic partnerships and acquisitions to realise revenue diversification.</a:t>
            </a:r>
          </a:p>
          <a:p>
            <a:pPr algn="just"/>
            <a:endParaRPr lang="en-ZA"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800" dirty="0">
                <a:latin typeface="Arial" panose="020B0604020202020204" pitchFamily="34" charset="0"/>
                <a:cs typeface="Arial" panose="020B0604020202020204" pitchFamily="34" charset="0"/>
              </a:rPr>
              <a:t>The organisation will build a </a:t>
            </a:r>
            <a:r>
              <a:rPr lang="en-ZA" sz="2800" b="1" dirty="0">
                <a:latin typeface="Arial" panose="020B0604020202020204" pitchFamily="34" charset="0"/>
                <a:cs typeface="Arial" panose="020B0604020202020204" pitchFamily="34" charset="0"/>
              </a:rPr>
              <a:t>broadband business </a:t>
            </a:r>
            <a:r>
              <a:rPr lang="en-ZA" sz="2800" dirty="0">
                <a:latin typeface="Arial" panose="020B0604020202020204" pitchFamily="34" charset="0"/>
                <a:cs typeface="Arial" panose="020B0604020202020204" pitchFamily="34" charset="0"/>
              </a:rPr>
              <a:t>in fulfilling its mandate and has invested in several refresh technologies to enhance the performance levels of its connectivity services to service its existing and future clients.</a:t>
            </a:r>
          </a:p>
        </p:txBody>
      </p:sp>
    </p:spTree>
    <p:extLst>
      <p:ext uri="{BB962C8B-B14F-4D97-AF65-F5344CB8AC3E}">
        <p14:creationId xmlns:p14="http://schemas.microsoft.com/office/powerpoint/2010/main" xmlns="" val="5747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523220"/>
          </a:xfrm>
          <a:prstGeom prst="rect">
            <a:avLst/>
          </a:prstGeom>
          <a:solidFill>
            <a:srgbClr val="003399"/>
          </a:solidFill>
          <a:ln>
            <a:noFill/>
          </a:ln>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Innovation and digitisation</a:t>
            </a:r>
            <a:endParaRPr lang="en-US" sz="28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4" name="Rectangle 3"/>
          <p:cNvSpPr/>
          <p:nvPr/>
        </p:nvSpPr>
        <p:spPr>
          <a:xfrm>
            <a:off x="440924" y="261610"/>
            <a:ext cx="11548913" cy="5509200"/>
          </a:xfrm>
          <a:prstGeom prst="rect">
            <a:avLst/>
          </a:prstGeom>
        </p:spPr>
        <p:txBody>
          <a:bodyPr wrap="square">
            <a:spAutoFit/>
          </a:bodyPr>
          <a:lstStyle/>
          <a:p>
            <a:pPr algn="just"/>
            <a:endParaRPr lang="en-ZA" sz="3200" dirty="0">
              <a:latin typeface="Arial" panose="020B0604020202020204" pitchFamily="34" charset="0"/>
              <a:cs typeface="Arial" panose="020B0604020202020204" pitchFamily="34" charset="0"/>
            </a:endParaRPr>
          </a:p>
          <a:p>
            <a:pPr algn="just"/>
            <a:endParaRPr lang="en-ZA"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3200" dirty="0">
                <a:latin typeface="Arial" panose="020B0604020202020204" pitchFamily="34" charset="0"/>
                <a:cs typeface="Arial" panose="020B0604020202020204" pitchFamily="34" charset="0"/>
              </a:rPr>
              <a:t>The organisation will pursue innovative ways to meet its customers’ expectations and this entails building digital skills and capabilities. </a:t>
            </a:r>
          </a:p>
          <a:p>
            <a:pPr marL="285750" indent="-285750" algn="just">
              <a:buFont typeface="Arial" panose="020B0604020202020204" pitchFamily="34" charset="0"/>
              <a:buChar char="•"/>
            </a:pPr>
            <a:endParaRPr lang="en-ZA"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3200" dirty="0">
                <a:latin typeface="Arial" panose="020B0604020202020204" pitchFamily="34" charset="0"/>
                <a:cs typeface="Arial" panose="020B0604020202020204" pitchFamily="34" charset="0"/>
              </a:rPr>
              <a:t>For SENTECH to be part of the digital convergence and innovative solutions delivery, the organisation will invest in its human capital and capabilities to enable its workforce to drive innovation.</a:t>
            </a:r>
          </a:p>
          <a:p>
            <a:pPr marL="285750" lvl="0" indent="-285750" algn="just">
              <a:buFont typeface="Arial" panose="020B0604020202020204" pitchFamily="34" charset="0"/>
              <a:buChar char="•"/>
            </a:pPr>
            <a:endParaRPr lang="en-US" sz="3200" dirty="0">
              <a:highlight>
                <a:srgbClr val="FFFF00"/>
              </a:highlight>
            </a:endParaRPr>
          </a:p>
        </p:txBody>
      </p:sp>
    </p:spTree>
    <p:extLst>
      <p:ext uri="{BB962C8B-B14F-4D97-AF65-F5344CB8AC3E}">
        <p14:creationId xmlns:p14="http://schemas.microsoft.com/office/powerpoint/2010/main" xmlns="" val="2827602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523220"/>
          </a:xfrm>
          <a:prstGeom prst="rect">
            <a:avLst/>
          </a:prstGeom>
          <a:solidFill>
            <a:srgbClr val="003399"/>
          </a:solidFill>
          <a:ln>
            <a:noFill/>
          </a:ln>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South African-Based Pan-African Satellite</a:t>
            </a:r>
          </a:p>
        </p:txBody>
      </p:sp>
      <p:sp>
        <p:nvSpPr>
          <p:cNvPr id="4" name="Rectangle 3"/>
          <p:cNvSpPr/>
          <p:nvPr/>
        </p:nvSpPr>
        <p:spPr>
          <a:xfrm>
            <a:off x="223084" y="739686"/>
            <a:ext cx="7735928" cy="4524315"/>
          </a:xfrm>
          <a:prstGeom prst="rect">
            <a:avLst/>
          </a:prstGeom>
          <a:noFill/>
        </p:spPr>
        <p:txBody>
          <a:bodyPr wrap="square">
            <a:spAutoFit/>
          </a:bodyPr>
          <a:lstStyle/>
          <a:p>
            <a:pPr marL="285750" indent="-285750" algn="just">
              <a:buFont typeface="Arial" panose="020B0604020202020204" pitchFamily="34" charset="0"/>
              <a:buChar char="•"/>
            </a:pPr>
            <a:r>
              <a:rPr lang="en-ZA" sz="2400" dirty="0">
                <a:latin typeface="Arial" panose="020B0604020202020204" pitchFamily="34" charset="0"/>
                <a:cs typeface="Arial" panose="020B0604020202020204" pitchFamily="34" charset="0"/>
              </a:rPr>
              <a:t>The organisation is participating in the development of National Satellite Communication Strategy for a communication Pan-African Satellite as a means to address the cost of communication and to achieve the country’s broadband objectives.</a:t>
            </a:r>
          </a:p>
          <a:p>
            <a:pPr algn="just"/>
            <a:r>
              <a:rPr lang="en-ZA" sz="24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ZA" sz="2400" dirty="0">
                <a:latin typeface="Arial" panose="020B0604020202020204" pitchFamily="34" charset="0"/>
                <a:cs typeface="Arial" panose="020B0604020202020204" pitchFamily="34" charset="0"/>
              </a:rPr>
              <a:t>The project process is underway, starting with consultation with all stakeholders in government</a:t>
            </a:r>
          </a:p>
          <a:p>
            <a:pPr algn="just"/>
            <a:endParaRPr lang="en-ZA"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400" dirty="0">
                <a:latin typeface="Arial" panose="020B0604020202020204" pitchFamily="34" charset="0"/>
                <a:cs typeface="Arial" panose="020B0604020202020204" pitchFamily="34" charset="0"/>
              </a:rPr>
              <a:t>Once all Cabinet approvals are in place, the project will be officially launched.</a:t>
            </a:r>
          </a:p>
          <a:p>
            <a:pPr algn="just"/>
            <a:endParaRPr lang="en-ZA"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3407" y="739686"/>
            <a:ext cx="3938639" cy="239622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73407" y="3352379"/>
            <a:ext cx="3938639" cy="2042734"/>
          </a:xfrm>
          <a:prstGeom prst="rect">
            <a:avLst/>
          </a:prstGeom>
        </p:spPr>
      </p:pic>
    </p:spTree>
    <p:extLst>
      <p:ext uri="{BB962C8B-B14F-4D97-AF65-F5344CB8AC3E}">
        <p14:creationId xmlns:p14="http://schemas.microsoft.com/office/powerpoint/2010/main" xmlns="" val="2367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D6B65-EF0A-497C-80A7-A5095105E126}"/>
              </a:ext>
            </a:extLst>
          </p:cNvPr>
          <p:cNvSpPr>
            <a:spLocks noGrp="1"/>
          </p:cNvSpPr>
          <p:nvPr>
            <p:ph type="title"/>
          </p:nvPr>
        </p:nvSpPr>
        <p:spPr>
          <a:xfrm>
            <a:off x="0" y="1"/>
            <a:ext cx="12192000" cy="563076"/>
          </a:xfrm>
          <a:solidFill>
            <a:srgbClr val="003399"/>
          </a:solidFill>
        </p:spPr>
        <p:txBody>
          <a:bodyPr>
            <a:normAutofit/>
          </a:bodyPr>
          <a:lstStyle/>
          <a:p>
            <a:r>
              <a:rPr lang="en-US" sz="2800" dirty="0">
                <a:solidFill>
                  <a:schemeClr val="bg1"/>
                </a:solidFill>
                <a:latin typeface="Arial" panose="020B0604020202020204" pitchFamily="34" charset="0"/>
                <a:cs typeface="Arial" panose="020B0604020202020204" pitchFamily="34" charset="0"/>
              </a:rPr>
              <a:t>Conclusion and Way Forward</a:t>
            </a:r>
            <a:endParaRPr lang="en-ZA" sz="28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C2E7C26-487B-4A59-8AD8-0681C2FA6894}"/>
              </a:ext>
            </a:extLst>
          </p:cNvPr>
          <p:cNvSpPr>
            <a:spLocks noGrp="1"/>
          </p:cNvSpPr>
          <p:nvPr>
            <p:ph idx="1"/>
          </p:nvPr>
        </p:nvSpPr>
        <p:spPr>
          <a:xfrm>
            <a:off x="289249" y="690465"/>
            <a:ext cx="11644604" cy="5691673"/>
          </a:xfrm>
          <a:ln>
            <a:solidFill>
              <a:srgbClr val="FFFF00"/>
            </a:solidFill>
          </a:ln>
        </p:spPr>
        <p:txBody>
          <a:bodyPr>
            <a:noAutofit/>
          </a:bodyPr>
          <a:lstStyle/>
          <a:p>
            <a:pPr algn="just">
              <a:lnSpc>
                <a:spcPct val="170000"/>
              </a:lnSpc>
            </a:pPr>
            <a:r>
              <a:rPr lang="en-US" sz="1800" dirty="0">
                <a:latin typeface="Arial" panose="020B0604020202020204" pitchFamily="34" charset="0"/>
                <a:cs typeface="Arial" panose="020B0604020202020204" pitchFamily="34" charset="0"/>
              </a:rPr>
              <a:t>The SENTECH strategy aims to ensure sustainability of the organization and its customers through product enhancement and introduction new products and  services. </a:t>
            </a:r>
          </a:p>
          <a:p>
            <a:pPr algn="just">
              <a:lnSpc>
                <a:spcPct val="170000"/>
              </a:lnSpc>
            </a:pPr>
            <a:r>
              <a:rPr lang="en-US" sz="1800" dirty="0">
                <a:latin typeface="Arial" panose="020B0604020202020204" pitchFamily="34" charset="0"/>
                <a:cs typeface="Arial" panose="020B0604020202020204" pitchFamily="34" charset="0"/>
              </a:rPr>
              <a:t>During this term we have build new capabilities and anticipate to have  a significant portion of our core platforms to be fully digitized in the next term. </a:t>
            </a:r>
          </a:p>
          <a:p>
            <a:pPr algn="just">
              <a:lnSpc>
                <a:spcPct val="170000"/>
              </a:lnSpc>
            </a:pPr>
            <a:r>
              <a:rPr lang="en-US" sz="1800" dirty="0">
                <a:latin typeface="Arial" panose="020B0604020202020204" pitchFamily="34" charset="0"/>
                <a:cs typeface="Arial" panose="020B0604020202020204" pitchFamily="34" charset="0"/>
              </a:rPr>
              <a:t>We plan to break new markets and create capacity and capabilities for SENTECH of the future.</a:t>
            </a:r>
          </a:p>
          <a:p>
            <a:pPr algn="just">
              <a:lnSpc>
                <a:spcPct val="170000"/>
              </a:lnSpc>
            </a:pPr>
            <a:r>
              <a:rPr lang="en-US" sz="1800" dirty="0">
                <a:latin typeface="Arial" panose="020B0604020202020204" pitchFamily="34" charset="0"/>
                <a:cs typeface="Arial" panose="020B0604020202020204" pitchFamily="34" charset="0"/>
              </a:rPr>
              <a:t>Although the year was difficult, challenged by the slow economy growth factors and load shedding, we have managed to keep the organization operations sustainable for the year under review with below key Highlights.</a:t>
            </a:r>
          </a:p>
          <a:p>
            <a:pPr marL="742950" lvl="2" indent="-285750" algn="just">
              <a:lnSpc>
                <a:spcPct val="170000"/>
              </a:lnSpc>
              <a:spcBef>
                <a:spcPts val="1000"/>
              </a:spcBef>
              <a:buFont typeface="Wingdings" panose="05000000000000000000" pitchFamily="2" charset="2"/>
              <a:buChar char="ü"/>
            </a:pPr>
            <a:r>
              <a:rPr lang="en-US" sz="1800" dirty="0">
                <a:latin typeface="Arial" panose="020B0604020202020204" pitchFamily="34" charset="0"/>
                <a:cs typeface="Arial" panose="020B0604020202020204" pitchFamily="34" charset="0"/>
              </a:rPr>
              <a:t>Overall positive performance for the year , with clean audit.  </a:t>
            </a:r>
          </a:p>
          <a:p>
            <a:pPr marL="742950" lvl="2" indent="-285750" algn="just">
              <a:lnSpc>
                <a:spcPct val="170000"/>
              </a:lnSpc>
              <a:spcBef>
                <a:spcPts val="1000"/>
              </a:spcBef>
              <a:buFont typeface="Wingdings" panose="05000000000000000000" pitchFamily="2" charset="2"/>
              <a:buChar char="ü"/>
            </a:pPr>
            <a:r>
              <a:rPr lang="en-US" sz="1800" dirty="0">
                <a:latin typeface="Arial" panose="020B0604020202020204" pitchFamily="34" charset="0"/>
                <a:cs typeface="Arial" panose="020B0604020202020204" pitchFamily="34" charset="0"/>
              </a:rPr>
              <a:t>Achieved 78% performance against predetermined KPIs.</a:t>
            </a: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682A5FFA-EDED-482D-94E1-5461AFA92E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30968" y="6248582"/>
            <a:ext cx="2028361" cy="492832"/>
          </a:xfrm>
          <a:prstGeom prst="rect">
            <a:avLst/>
          </a:prstGeom>
        </p:spPr>
      </p:pic>
    </p:spTree>
    <p:extLst>
      <p:ext uri="{BB962C8B-B14F-4D97-AF65-F5344CB8AC3E}">
        <p14:creationId xmlns:p14="http://schemas.microsoft.com/office/powerpoint/2010/main" xmlns="" val="79993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D6B65-EF0A-497C-80A7-A5095105E126}"/>
              </a:ext>
            </a:extLst>
          </p:cNvPr>
          <p:cNvSpPr>
            <a:spLocks noGrp="1"/>
          </p:cNvSpPr>
          <p:nvPr>
            <p:ph type="title"/>
          </p:nvPr>
        </p:nvSpPr>
        <p:spPr>
          <a:xfrm>
            <a:off x="0" y="1"/>
            <a:ext cx="12192000" cy="563076"/>
          </a:xfrm>
          <a:solidFill>
            <a:srgbClr val="003399"/>
          </a:solidFill>
        </p:spPr>
        <p:txBody>
          <a:bodyPr>
            <a:normAutofit/>
          </a:bodyPr>
          <a:lstStyle/>
          <a:p>
            <a:r>
              <a:rPr lang="en-US" sz="2800" dirty="0">
                <a:solidFill>
                  <a:schemeClr val="bg1"/>
                </a:solidFill>
                <a:latin typeface="Arial" panose="020B0604020202020204" pitchFamily="34" charset="0"/>
                <a:cs typeface="Arial" panose="020B0604020202020204" pitchFamily="34" charset="0"/>
              </a:rPr>
              <a:t>Conclusion and Way Forward</a:t>
            </a:r>
            <a:endParaRPr lang="en-ZA" sz="28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C2E7C26-487B-4A59-8AD8-0681C2FA6894}"/>
              </a:ext>
            </a:extLst>
          </p:cNvPr>
          <p:cNvSpPr>
            <a:spLocks noGrp="1"/>
          </p:cNvSpPr>
          <p:nvPr>
            <p:ph idx="1"/>
          </p:nvPr>
        </p:nvSpPr>
        <p:spPr>
          <a:xfrm>
            <a:off x="251927" y="690465"/>
            <a:ext cx="11495314" cy="5691673"/>
          </a:xfrm>
          <a:ln>
            <a:solidFill>
              <a:srgbClr val="FFFF00"/>
            </a:solidFill>
          </a:ln>
        </p:spPr>
        <p:txBody>
          <a:bodyPr>
            <a:normAutofit/>
          </a:bodyPr>
          <a:lstStyle/>
          <a:p>
            <a:pPr marL="0" indent="0" algn="just">
              <a:lnSpc>
                <a:spcPct val="170000"/>
              </a:lnSpc>
              <a:buNone/>
            </a:pPr>
            <a:r>
              <a:rPr lang="en-US" sz="1600" dirty="0">
                <a:latin typeface="Arial" panose="020B0604020202020204" pitchFamily="34" charset="0"/>
                <a:cs typeface="Arial" panose="020B0604020202020204" pitchFamily="34" charset="0"/>
              </a:rPr>
              <a:t>We anticipate that the next MTEF period will be challenging, with growing competition for media resulting form the digital Convergence. We will place more focus on business sustainability through the following growth strategy initiatives </a:t>
            </a:r>
          </a:p>
          <a:p>
            <a:pPr marL="800100" lvl="2" indent="-342900" algn="just">
              <a:lnSpc>
                <a:spcPct val="170000"/>
              </a:lnSpc>
              <a:spcBef>
                <a:spcPts val="1000"/>
              </a:spcBef>
              <a:buFont typeface="+mj-lt"/>
              <a:buAutoNum type="alphaLcParenR"/>
            </a:pPr>
            <a:r>
              <a:rPr lang="en-US" sz="1600" dirty="0">
                <a:latin typeface="Arial" panose="020B0604020202020204" pitchFamily="34" charset="0"/>
                <a:cs typeface="Arial" panose="020B0604020202020204" pitchFamily="34" charset="0"/>
              </a:rPr>
              <a:t>Implementation of the M&amp;A Strategy;</a:t>
            </a:r>
          </a:p>
          <a:p>
            <a:pPr marL="800100" lvl="2" indent="-342900" algn="just">
              <a:lnSpc>
                <a:spcPct val="170000"/>
              </a:lnSpc>
              <a:spcBef>
                <a:spcPts val="1000"/>
              </a:spcBef>
              <a:buFont typeface="+mj-lt"/>
              <a:buAutoNum type="alphaLcParenR"/>
            </a:pPr>
            <a:r>
              <a:rPr lang="en-US" sz="1600" dirty="0">
                <a:latin typeface="Arial" panose="020B0604020202020204" pitchFamily="34" charset="0"/>
                <a:cs typeface="Arial" panose="020B0604020202020204" pitchFamily="34" charset="0"/>
              </a:rPr>
              <a:t>Establishing the broadband business;</a:t>
            </a:r>
          </a:p>
          <a:p>
            <a:pPr marL="800100" lvl="2" indent="-342900" algn="just">
              <a:lnSpc>
                <a:spcPct val="170000"/>
              </a:lnSpc>
              <a:spcBef>
                <a:spcPts val="1000"/>
              </a:spcBef>
              <a:buFont typeface="+mj-lt"/>
              <a:buAutoNum type="alphaLcParenR"/>
            </a:pPr>
            <a:r>
              <a:rPr lang="en-US" sz="1600" dirty="0">
                <a:latin typeface="Arial" panose="020B0604020202020204" pitchFamily="34" charset="0"/>
                <a:cs typeface="Arial" panose="020B0604020202020204" pitchFamily="34" charset="0"/>
              </a:rPr>
              <a:t>Growing the Facilities Leasing businesses; and</a:t>
            </a:r>
          </a:p>
          <a:p>
            <a:pPr marL="800100" lvl="2" indent="-342900" algn="just">
              <a:lnSpc>
                <a:spcPct val="170000"/>
              </a:lnSpc>
              <a:spcBef>
                <a:spcPts val="1000"/>
              </a:spcBef>
              <a:buFont typeface="+mj-lt"/>
              <a:buAutoNum type="alphaLcParenR"/>
            </a:pPr>
            <a:r>
              <a:rPr lang="en-US" sz="1600" dirty="0">
                <a:latin typeface="Arial" panose="020B0604020202020204" pitchFamily="34" charset="0"/>
                <a:cs typeface="Arial" panose="020B0604020202020204" pitchFamily="34" charset="0"/>
              </a:rPr>
              <a:t>Operational efficiency and cost containment </a:t>
            </a:r>
          </a:p>
          <a:p>
            <a:pPr marL="0" indent="0" algn="just">
              <a:lnSpc>
                <a:spcPct val="170000"/>
              </a:lnSpc>
              <a:buNone/>
            </a:pPr>
            <a:r>
              <a:rPr lang="en-US" sz="1600" dirty="0">
                <a:latin typeface="Arial" panose="020B0604020202020204" pitchFamily="34" charset="0"/>
                <a:cs typeface="Arial" panose="020B0604020202020204" pitchFamily="34" charset="0"/>
              </a:rPr>
              <a:t>We will also ensure good corporate governance, and develop our people to ensure successful delivery of our strategy while placing  focus on  the followings;</a:t>
            </a:r>
          </a:p>
          <a:p>
            <a:pPr marL="742950" lvl="2" indent="-285750" algn="just">
              <a:lnSpc>
                <a:spcPct val="170000"/>
              </a:lnSpc>
              <a:spcBef>
                <a:spcPts val="1000"/>
              </a:spcBef>
            </a:pPr>
            <a:r>
              <a:rPr lang="en-US" sz="1600" dirty="0">
                <a:latin typeface="Arial" panose="020B0604020202020204" pitchFamily="34" charset="0"/>
                <a:cs typeface="Arial" panose="020B0604020202020204" pitchFamily="34" charset="0"/>
              </a:rPr>
              <a:t>More focus on Research and Innovation;</a:t>
            </a:r>
          </a:p>
          <a:p>
            <a:pPr marL="742950" lvl="2" indent="-285750" algn="just">
              <a:lnSpc>
                <a:spcPct val="170000"/>
              </a:lnSpc>
              <a:spcBef>
                <a:spcPts val="1000"/>
              </a:spcBef>
            </a:pPr>
            <a:r>
              <a:rPr lang="en-US" sz="1600" dirty="0">
                <a:latin typeface="Arial" panose="020B0604020202020204" pitchFamily="34" charset="0"/>
                <a:cs typeface="Arial" panose="020B0604020202020204" pitchFamily="34" charset="0"/>
              </a:rPr>
              <a:t>Develop skills for 4IR by training our staff in new areas of technology</a:t>
            </a:r>
          </a:p>
          <a:p>
            <a:pPr marL="742950" lvl="2" indent="-285750" algn="just">
              <a:lnSpc>
                <a:spcPct val="170000"/>
              </a:lnSpc>
              <a:spcBef>
                <a:spcPts val="1000"/>
              </a:spcBef>
            </a:pPr>
            <a:r>
              <a:rPr lang="en-US" sz="1600" dirty="0">
                <a:latin typeface="Arial" panose="020B0604020202020204" pitchFamily="34" charset="0"/>
                <a:cs typeface="Arial" panose="020B0604020202020204" pitchFamily="34" charset="0"/>
              </a:rPr>
              <a:t>Improve stakeholder relationships. </a:t>
            </a:r>
          </a:p>
          <a:p>
            <a:pPr marL="742950" lvl="2" indent="-285750" algn="just">
              <a:lnSpc>
                <a:spcPct val="170000"/>
              </a:lnSpc>
              <a:spcBef>
                <a:spcPts val="1000"/>
              </a:spcBef>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ZA"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682A5FFA-EDED-482D-94E1-5461AFA92E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30968" y="6248582"/>
            <a:ext cx="2028361" cy="492832"/>
          </a:xfrm>
          <a:prstGeom prst="rect">
            <a:avLst/>
          </a:prstGeom>
        </p:spPr>
      </p:pic>
    </p:spTree>
    <p:extLst>
      <p:ext uri="{BB962C8B-B14F-4D97-AF65-F5344CB8AC3E}">
        <p14:creationId xmlns:p14="http://schemas.microsoft.com/office/powerpoint/2010/main" xmlns="" val="2006635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flipH="1">
            <a:off x="1413388" y="3023416"/>
            <a:ext cx="61683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58126" y="2626541"/>
            <a:ext cx="24065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72233" y="6187646"/>
            <a:ext cx="1941283" cy="357891"/>
          </a:xfrm>
          <a:prstGeom prst="rect">
            <a:avLst/>
          </a:prstGeom>
        </p:spPr>
      </p:pic>
      <p:grpSp>
        <p:nvGrpSpPr>
          <p:cNvPr id="18" name="Group 17"/>
          <p:cNvGrpSpPr/>
          <p:nvPr/>
        </p:nvGrpSpPr>
        <p:grpSpPr>
          <a:xfrm>
            <a:off x="1524000" y="5847870"/>
            <a:ext cx="9144000" cy="52481"/>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baseline="-25000" dirty="0"/>
            </a:p>
          </p:txBody>
        </p:sp>
      </p:grpSp>
      <p:pic>
        <p:nvPicPr>
          <p:cNvPr id="26" name="Picture 25"/>
          <p:cNvPicPr>
            <a:picLocks noChangeAspect="1"/>
          </p:cNvPicPr>
          <p:nvPr/>
        </p:nvPicPr>
        <p:blipFill rotWithShape="1">
          <a:blip r:embed="rId3" cstate="print">
            <a:extLst>
              <a:ext uri="{28A0092B-C50C-407E-A947-70E740481C1C}">
                <a14:useLocalDpi xmlns:a14="http://schemas.microsoft.com/office/drawing/2010/main" xmlns="" val="0"/>
              </a:ext>
            </a:extLst>
          </a:blip>
          <a:srcRect l="1320" t="10164"/>
          <a:stretch/>
        </p:blipFill>
        <p:spPr>
          <a:xfrm>
            <a:off x="0" y="0"/>
            <a:ext cx="12192000" cy="5900350"/>
          </a:xfrm>
          <a:prstGeom prst="rect">
            <a:avLst/>
          </a:prstGeom>
        </p:spPr>
      </p:pic>
      <p:sp>
        <p:nvSpPr>
          <p:cNvPr id="25" name="TextBox 24"/>
          <p:cNvSpPr txBox="1"/>
          <p:nvPr/>
        </p:nvSpPr>
        <p:spPr>
          <a:xfrm>
            <a:off x="3372158" y="4903920"/>
            <a:ext cx="6973615" cy="656655"/>
          </a:xfrm>
          <a:prstGeom prst="rect">
            <a:avLst/>
          </a:prstGeom>
          <a:noFill/>
        </p:spPr>
        <p:txBody>
          <a:bodyPr wrap="square" rtlCol="0">
            <a:spAutoFit/>
          </a:bodyPr>
          <a:lstStyle/>
          <a:p>
            <a:pPr algn="r"/>
            <a:r>
              <a:rPr lang="en-ZA" sz="3667" b="1" dirty="0">
                <a:solidFill>
                  <a:schemeClr val="bg1"/>
                </a:solidFill>
              </a:rPr>
              <a:t>Thank You!</a:t>
            </a:r>
          </a:p>
        </p:txBody>
      </p:sp>
    </p:spTree>
    <p:extLst>
      <p:ext uri="{BB962C8B-B14F-4D97-AF65-F5344CB8AC3E}">
        <p14:creationId xmlns:p14="http://schemas.microsoft.com/office/powerpoint/2010/main" xmlns="" val="227504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45620" y="5963240"/>
            <a:ext cx="1941283" cy="357891"/>
          </a:xfrm>
          <a:prstGeom prst="rect">
            <a:avLst/>
          </a:prstGeom>
        </p:spPr>
      </p:pic>
      <p:grpSp>
        <p:nvGrpSpPr>
          <p:cNvPr id="27" name="Group 26"/>
          <p:cNvGrpSpPr/>
          <p:nvPr/>
        </p:nvGrpSpPr>
        <p:grpSpPr>
          <a:xfrm>
            <a:off x="85818" y="5882266"/>
            <a:ext cx="11996690" cy="45719"/>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baseline="-25000" dirty="0"/>
            </a:p>
          </p:txBody>
        </p:sp>
      </p:grpSp>
      <p:sp>
        <p:nvSpPr>
          <p:cNvPr id="15" name="Rectangle 14">
            <a:extLst>
              <a:ext uri="{FF2B5EF4-FFF2-40B4-BE49-F238E27FC236}">
                <a16:creationId xmlns:a16="http://schemas.microsoft.com/office/drawing/2014/main" xmlns="" id="{D766ED36-634D-4298-9912-119A98128D7C}"/>
              </a:ext>
            </a:extLst>
          </p:cNvPr>
          <p:cNvSpPr/>
          <p:nvPr/>
        </p:nvSpPr>
        <p:spPr>
          <a:xfrm>
            <a:off x="2064488" y="1054396"/>
            <a:ext cx="2144233" cy="1648046"/>
          </a:xfrm>
          <a:prstGeom prst="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3" dirty="0">
                <a:solidFill>
                  <a:srgbClr val="FF0000"/>
                </a:solidFill>
                <a:latin typeface="Arial" panose="020B0604020202020204" pitchFamily="34" charset="0"/>
                <a:cs typeface="Arial" panose="020B0604020202020204" pitchFamily="34" charset="0"/>
              </a:rPr>
              <a:t>Revenue grew by 4%</a:t>
            </a:r>
          </a:p>
          <a:p>
            <a:pPr algn="ctr"/>
            <a:r>
              <a:rPr lang="en-US" sz="1833" dirty="0">
                <a:solidFill>
                  <a:srgbClr val="FF0000"/>
                </a:solidFill>
                <a:latin typeface="Arial" panose="020B0604020202020204" pitchFamily="34" charset="0"/>
                <a:cs typeface="Arial" panose="020B0604020202020204" pitchFamily="34" charset="0"/>
              </a:rPr>
              <a:t>------------------------</a:t>
            </a:r>
          </a:p>
          <a:p>
            <a:pPr algn="ctr"/>
            <a:r>
              <a:rPr lang="en-US" sz="1833" dirty="0">
                <a:solidFill>
                  <a:srgbClr val="FF0000"/>
                </a:solidFill>
                <a:latin typeface="Arial" panose="020B0604020202020204" pitchFamily="34" charset="0"/>
                <a:cs typeface="Arial" panose="020B0604020202020204" pitchFamily="34" charset="0"/>
              </a:rPr>
              <a:t>R1,4 billion</a:t>
            </a:r>
            <a:endParaRPr lang="en-ZA" sz="1833"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1E67E9C5-E3F6-4550-ABF4-305A70580C03}"/>
              </a:ext>
            </a:extLst>
          </p:cNvPr>
          <p:cNvSpPr/>
          <p:nvPr/>
        </p:nvSpPr>
        <p:spPr>
          <a:xfrm>
            <a:off x="288954" y="3184612"/>
            <a:ext cx="2144233" cy="1648046"/>
          </a:xfrm>
          <a:prstGeom prst="rect">
            <a:avLst/>
          </a:prstGeom>
          <a:noFill/>
          <a:ln w="38100">
            <a:solidFill>
              <a:srgbClr val="F7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99"/>
                </a:solidFill>
                <a:latin typeface="Arial" panose="020B0604020202020204" pitchFamily="34" charset="0"/>
                <a:cs typeface="Arial" panose="020B0604020202020204" pitchFamily="34" charset="0"/>
              </a:rPr>
              <a:t>Customer satisfaction level of  65%</a:t>
            </a:r>
            <a:endParaRPr lang="en-ZA" sz="2000" dirty="0">
              <a:solidFill>
                <a:srgbClr val="003399"/>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xmlns="" id="{988945E1-7B2F-4A88-A6D9-455A79F716E1}"/>
              </a:ext>
            </a:extLst>
          </p:cNvPr>
          <p:cNvSpPr/>
          <p:nvPr/>
        </p:nvSpPr>
        <p:spPr>
          <a:xfrm>
            <a:off x="3180244" y="3148758"/>
            <a:ext cx="2144233" cy="16480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Arial" panose="020B0604020202020204" pitchFamily="34" charset="0"/>
                <a:cs typeface="Arial" panose="020B0604020202020204" pitchFamily="34" charset="0"/>
              </a:rPr>
              <a:t>7</a:t>
            </a:r>
            <a:r>
              <a:rPr lang="en-US" sz="2000" baseline="30000" dirty="0">
                <a:solidFill>
                  <a:schemeClr val="tx2"/>
                </a:solidFill>
                <a:latin typeface="Arial" panose="020B0604020202020204" pitchFamily="34" charset="0"/>
                <a:cs typeface="Arial" panose="020B0604020202020204" pitchFamily="34" charset="0"/>
              </a:rPr>
              <a:t>th</a:t>
            </a:r>
            <a:r>
              <a:rPr lang="en-US" sz="2000" dirty="0">
                <a:solidFill>
                  <a:schemeClr val="tx2"/>
                </a:solidFill>
                <a:latin typeface="Arial" panose="020B0604020202020204" pitchFamily="34" charset="0"/>
                <a:cs typeface="Arial" panose="020B0604020202020204" pitchFamily="34" charset="0"/>
              </a:rPr>
              <a:t> </a:t>
            </a:r>
          </a:p>
          <a:p>
            <a:pPr algn="ctr"/>
            <a:r>
              <a:rPr lang="en-US" sz="2000" dirty="0">
                <a:solidFill>
                  <a:schemeClr val="tx2"/>
                </a:solidFill>
                <a:latin typeface="Arial" panose="020B0604020202020204" pitchFamily="34" charset="0"/>
                <a:cs typeface="Arial" panose="020B0604020202020204" pitchFamily="34" charset="0"/>
              </a:rPr>
              <a:t>Consecutive year of clean audit</a:t>
            </a:r>
            <a:endParaRPr lang="en-ZA" sz="2000" dirty="0">
              <a:solidFill>
                <a:schemeClr val="tx2"/>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6001025C-5ACC-45C0-B398-1E322FD2B773}"/>
              </a:ext>
            </a:extLst>
          </p:cNvPr>
          <p:cNvSpPr/>
          <p:nvPr/>
        </p:nvSpPr>
        <p:spPr>
          <a:xfrm>
            <a:off x="5993382" y="3148758"/>
            <a:ext cx="2144233" cy="1648046"/>
          </a:xfrm>
          <a:prstGeom prst="rect">
            <a:avLst/>
          </a:prstGeom>
          <a:noFill/>
          <a:ln w="38100">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solidFill>
                <a:latin typeface="Arial" panose="020B0604020202020204" pitchFamily="34" charset="0"/>
                <a:cs typeface="Arial" panose="020B0604020202020204" pitchFamily="34" charset="0"/>
              </a:rPr>
              <a:t>78% of KPIs achieved</a:t>
            </a:r>
            <a:endParaRPr lang="en-ZA" sz="2000" dirty="0">
              <a:solidFill>
                <a:schemeClr val="accent5"/>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B5791163-6BA9-4D4E-A8AC-6C5BAD917387}"/>
              </a:ext>
            </a:extLst>
          </p:cNvPr>
          <p:cNvSpPr/>
          <p:nvPr/>
        </p:nvSpPr>
        <p:spPr>
          <a:xfrm>
            <a:off x="7680546" y="1054396"/>
            <a:ext cx="2144233" cy="1648046"/>
          </a:xfrm>
          <a:prstGeom prst="rect">
            <a:avLst/>
          </a:prstGeom>
          <a:noFill/>
          <a:ln w="38100">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3" dirty="0">
                <a:solidFill>
                  <a:srgbClr val="FF0000"/>
                </a:solidFill>
                <a:latin typeface="Arial" panose="020B0604020202020204" pitchFamily="34" charset="0"/>
                <a:cs typeface="Arial" panose="020B0604020202020204" pitchFamily="34" charset="0"/>
              </a:rPr>
              <a:t>Transformation spend (ESD, SD and CSI)</a:t>
            </a:r>
          </a:p>
          <a:p>
            <a:pPr algn="ctr"/>
            <a:r>
              <a:rPr lang="en-US" sz="1833" dirty="0">
                <a:solidFill>
                  <a:srgbClr val="FF0000"/>
                </a:solidFill>
                <a:latin typeface="Arial" panose="020B0604020202020204" pitchFamily="34" charset="0"/>
                <a:cs typeface="Arial" panose="020B0604020202020204" pitchFamily="34" charset="0"/>
              </a:rPr>
              <a:t>----------------</a:t>
            </a:r>
          </a:p>
          <a:p>
            <a:pPr algn="ctr"/>
            <a:r>
              <a:rPr lang="en-US" sz="1833" dirty="0">
                <a:solidFill>
                  <a:srgbClr val="FF0000"/>
                </a:solidFill>
                <a:latin typeface="Arial" panose="020B0604020202020204" pitchFamily="34" charset="0"/>
                <a:cs typeface="Arial" panose="020B0604020202020204" pitchFamily="34" charset="0"/>
              </a:rPr>
              <a:t>11.4% of NPAT</a:t>
            </a:r>
            <a:endParaRPr lang="en-ZA" sz="1833" dirty="0">
              <a:solidFill>
                <a:srgbClr val="FF0000"/>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xmlns="" id="{E77A66DD-53CC-47E9-A7D8-B676A581ACF8}"/>
              </a:ext>
            </a:extLst>
          </p:cNvPr>
          <p:cNvSpPr/>
          <p:nvPr/>
        </p:nvSpPr>
        <p:spPr>
          <a:xfrm>
            <a:off x="4864395" y="1054396"/>
            <a:ext cx="2144233" cy="164804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99"/>
                </a:solidFill>
                <a:latin typeface="Arial" panose="020B0604020202020204" pitchFamily="34" charset="0"/>
                <a:cs typeface="Arial" panose="020B0604020202020204" pitchFamily="34" charset="0"/>
              </a:rPr>
              <a:t>EBIT grew to</a:t>
            </a:r>
          </a:p>
          <a:p>
            <a:pPr algn="ctr"/>
            <a:r>
              <a:rPr lang="en-US" sz="2000" dirty="0">
                <a:solidFill>
                  <a:srgbClr val="003399"/>
                </a:solidFill>
                <a:latin typeface="Arial" panose="020B0604020202020204" pitchFamily="34" charset="0"/>
                <a:cs typeface="Arial" panose="020B0604020202020204" pitchFamily="34" charset="0"/>
              </a:rPr>
              <a:t>----------------</a:t>
            </a:r>
          </a:p>
          <a:p>
            <a:pPr algn="ctr"/>
            <a:r>
              <a:rPr lang="en-US" sz="2000" dirty="0">
                <a:solidFill>
                  <a:srgbClr val="003399"/>
                </a:solidFill>
                <a:latin typeface="Arial" panose="020B0604020202020204" pitchFamily="34" charset="0"/>
                <a:cs typeface="Arial" panose="020B0604020202020204" pitchFamily="34" charset="0"/>
              </a:rPr>
              <a:t>R142m</a:t>
            </a:r>
            <a:endParaRPr lang="en-ZA" sz="2000" dirty="0">
              <a:solidFill>
                <a:srgbClr val="003399"/>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8D0378EE-548B-4F6D-BDA7-2D55B3CB3144}"/>
              </a:ext>
            </a:extLst>
          </p:cNvPr>
          <p:cNvSpPr/>
          <p:nvPr/>
        </p:nvSpPr>
        <p:spPr>
          <a:xfrm>
            <a:off x="8697178" y="3128296"/>
            <a:ext cx="2144233" cy="16480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3" dirty="0">
                <a:solidFill>
                  <a:srgbClr val="FF0000"/>
                </a:solidFill>
                <a:latin typeface="Arial" panose="020B0604020202020204" pitchFamily="34" charset="0"/>
                <a:cs typeface="Arial" panose="020B0604020202020204" pitchFamily="34" charset="0"/>
              </a:rPr>
              <a:t>B-BBEE Level 2 Maintained</a:t>
            </a:r>
          </a:p>
          <a:p>
            <a:pPr algn="ctr"/>
            <a:endParaRPr lang="en-US" sz="1833"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48D6A631-992C-4DA5-8275-0750E2F69558}"/>
              </a:ext>
            </a:extLst>
          </p:cNvPr>
          <p:cNvSpPr txBox="1"/>
          <p:nvPr/>
        </p:nvSpPr>
        <p:spPr>
          <a:xfrm>
            <a:off x="0" y="-3899"/>
            <a:ext cx="12192000" cy="523220"/>
          </a:xfrm>
          <a:prstGeom prst="rect">
            <a:avLst/>
          </a:prstGeom>
          <a:solidFill>
            <a:srgbClr val="003399"/>
          </a:solidFill>
          <a:ln>
            <a:noFill/>
          </a:ln>
        </p:spPr>
        <p:txBody>
          <a:bodyPr wrap="square" rtlCol="0">
            <a:spAutoFit/>
          </a:bodyPr>
          <a:lstStyle/>
          <a:p>
            <a:pPr algn="ctr"/>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Performance Highlights </a:t>
            </a:r>
            <a:endParaRPr lang="en-ZA" sz="2800"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9901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a:t>Page </a:t>
            </a:r>
            <a:r>
              <a:rPr lang="de-DE">
                <a:sym typeface="Wingdings" pitchFamily="2" charset="2"/>
              </a:rPr>
              <a:t></a:t>
            </a:r>
            <a:r>
              <a:rPr lang="de-DE"/>
              <a:t> </a:t>
            </a:r>
            <a:fld id="{36C944CB-8580-45FB-B1CA-D165D7DC748C}" type="slidenum">
              <a:rPr lang="de-DE" smtClean="0"/>
              <a:pPr/>
              <a:t>4</a:t>
            </a:fld>
            <a:endParaRPr lang="de-DE"/>
          </a:p>
        </p:txBody>
      </p:sp>
      <p:sp>
        <p:nvSpPr>
          <p:cNvPr id="6" name="Title 1"/>
          <p:cNvSpPr>
            <a:spLocks noGrp="1"/>
          </p:cNvSpPr>
          <p:nvPr>
            <p:ph type="title"/>
          </p:nvPr>
        </p:nvSpPr>
        <p:spPr>
          <a:xfrm>
            <a:off x="1622167" y="1864427"/>
            <a:ext cx="8761677" cy="2529741"/>
          </a:xfrm>
          <a:solidFill>
            <a:srgbClr val="003399"/>
          </a:solidFill>
        </p:spPr>
        <p:txBody>
          <a:bodyPr/>
          <a:lstStyle/>
          <a:p>
            <a:pPr algn="ctr"/>
            <a:r>
              <a:rPr lang="en-ZA" sz="4800" b="1" dirty="0">
                <a:solidFill>
                  <a:schemeClr val="bg1"/>
                </a:solidFill>
                <a:latin typeface="Arial" panose="020B0604020202020204" pitchFamily="34" charset="0"/>
                <a:cs typeface="Arial" panose="020B0604020202020204" pitchFamily="34" charset="0"/>
              </a:rPr>
              <a:t> Strategy Overview</a:t>
            </a:r>
          </a:p>
        </p:txBody>
      </p:sp>
      <p:pic>
        <p:nvPicPr>
          <p:cNvPr id="5" name="Picture 4">
            <a:extLst>
              <a:ext uri="{FF2B5EF4-FFF2-40B4-BE49-F238E27FC236}">
                <a16:creationId xmlns:a16="http://schemas.microsoft.com/office/drawing/2014/main" xmlns="" id="{21592696-C0FC-4D9B-A299-7FE378296E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69534" y="6151556"/>
            <a:ext cx="2673235" cy="492832"/>
          </a:xfrm>
          <a:prstGeom prst="rect">
            <a:avLst/>
          </a:prstGeom>
        </p:spPr>
      </p:pic>
    </p:spTree>
    <p:extLst>
      <p:ext uri="{BB962C8B-B14F-4D97-AF65-F5344CB8AC3E}">
        <p14:creationId xmlns:p14="http://schemas.microsoft.com/office/powerpoint/2010/main" xmlns="" val="369377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2177120" y="3558708"/>
            <a:ext cx="61683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413387" y="3023416"/>
            <a:ext cx="61683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58125" y="2626541"/>
            <a:ext cx="24065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23351" y="6160299"/>
            <a:ext cx="1941283" cy="357891"/>
          </a:xfrm>
          <a:prstGeom prst="rect">
            <a:avLst/>
          </a:prstGeom>
        </p:spPr>
      </p:pic>
      <p:grpSp>
        <p:nvGrpSpPr>
          <p:cNvPr id="27" name="Group 26"/>
          <p:cNvGrpSpPr/>
          <p:nvPr/>
        </p:nvGrpSpPr>
        <p:grpSpPr>
          <a:xfrm>
            <a:off x="0" y="6101452"/>
            <a:ext cx="12118018" cy="45719"/>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320" baseline="-25000" dirty="0">
                <a:solidFill>
                  <a:prstClr val="white"/>
                </a:solidFill>
                <a:latin typeface="Calibri" panose="020F0502020204030204"/>
              </a:endParaRPr>
            </a:p>
          </p:txBody>
        </p:sp>
      </p:grpSp>
      <p:sp>
        <p:nvSpPr>
          <p:cNvPr id="2" name="Rectangle 1">
            <a:extLst>
              <a:ext uri="{FF2B5EF4-FFF2-40B4-BE49-F238E27FC236}">
                <a16:creationId xmlns:a16="http://schemas.microsoft.com/office/drawing/2014/main" xmlns="" id="{4E33ABEF-7DE2-4263-A72D-5B63472ADD92}"/>
              </a:ext>
            </a:extLst>
          </p:cNvPr>
          <p:cNvSpPr/>
          <p:nvPr/>
        </p:nvSpPr>
        <p:spPr>
          <a:xfrm>
            <a:off x="0" y="-11374"/>
            <a:ext cx="12192000" cy="453874"/>
          </a:xfrm>
          <a:prstGeom prst="rect">
            <a:avLst/>
          </a:prstGeom>
          <a:solidFill>
            <a:srgbClr val="0033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833" b="1" dirty="0">
                <a:solidFill>
                  <a:prstClr val="white"/>
                </a:solidFill>
                <a:latin typeface="Arial" panose="020B0604020202020204" pitchFamily="34" charset="0"/>
                <a:cs typeface="Arial" panose="020B0604020202020204" pitchFamily="34" charset="0"/>
              </a:rPr>
              <a:t>OUR STRATEGY</a:t>
            </a:r>
            <a:endParaRPr lang="en-ZA" sz="1833" b="1" dirty="0">
              <a:solidFill>
                <a:prstClr val="whit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548D5A85-A206-43C1-B587-10ADE3394CFE}"/>
              </a:ext>
            </a:extLst>
          </p:cNvPr>
          <p:cNvSpPr/>
          <p:nvPr/>
        </p:nvSpPr>
        <p:spPr>
          <a:xfrm>
            <a:off x="1" y="536915"/>
            <a:ext cx="3968318" cy="1118038"/>
          </a:xfrm>
          <a:prstGeom prst="rect">
            <a:avLst/>
          </a:prstGeom>
          <a:solidFill>
            <a:srgbClr val="004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320" b="1" dirty="0">
              <a:solidFill>
                <a:prstClr val="white"/>
              </a:solidFill>
              <a:latin typeface="Arial" panose="020B0604020202020204" pitchFamily="34" charset="0"/>
              <a:cs typeface="Arial" panose="020B0604020202020204" pitchFamily="34" charset="0"/>
            </a:endParaRPr>
          </a:p>
          <a:p>
            <a:pPr algn="ctr" defTabSz="670614"/>
            <a:r>
              <a:rPr lang="en-US" sz="1320" b="1" dirty="0">
                <a:solidFill>
                  <a:prstClr val="white"/>
                </a:solidFill>
                <a:latin typeface="Arial" panose="020B0604020202020204" pitchFamily="34" charset="0"/>
                <a:cs typeface="Arial" panose="020B0604020202020204" pitchFamily="34" charset="0"/>
              </a:rPr>
              <a:t>VISION</a:t>
            </a:r>
          </a:p>
          <a:p>
            <a:pPr algn="ctr" defTabSz="670614"/>
            <a:endParaRPr lang="en-US" sz="1333" b="1" dirty="0">
              <a:solidFill>
                <a:prstClr val="white"/>
              </a:solidFill>
              <a:latin typeface="Arial" panose="020B0604020202020204" pitchFamily="34" charset="0"/>
              <a:cs typeface="Arial" panose="020B0604020202020204" pitchFamily="34" charset="0"/>
            </a:endParaRPr>
          </a:p>
          <a:p>
            <a:pPr algn="ctr" defTabSz="670614"/>
            <a:r>
              <a:rPr lang="en-US" sz="1333" b="1" dirty="0">
                <a:solidFill>
                  <a:prstClr val="white"/>
                </a:solidFill>
                <a:latin typeface="Arial" panose="020B0604020202020204" pitchFamily="34" charset="0"/>
                <a:cs typeface="Arial" panose="020B0604020202020204" pitchFamily="34" charset="0"/>
              </a:rPr>
              <a:t>A global leader in digital content delivery</a:t>
            </a:r>
            <a:endParaRPr lang="en-ZA" sz="1333" b="1" dirty="0">
              <a:solidFill>
                <a:prstClr val="white"/>
              </a:solidFill>
              <a:latin typeface="Arial" panose="020B0604020202020204" pitchFamily="34" charset="0"/>
              <a:cs typeface="Arial" panose="020B0604020202020204" pitchFamily="34" charset="0"/>
            </a:endParaRPr>
          </a:p>
          <a:p>
            <a:pPr algn="ctr" defTabSz="670614"/>
            <a:endParaRPr lang="en-US" sz="1320" b="1" dirty="0">
              <a:solidFill>
                <a:prstClr val="white"/>
              </a:solidFill>
              <a:latin typeface="Arial" panose="020B0604020202020204" pitchFamily="34" charset="0"/>
              <a:cs typeface="Arial" panose="020B0604020202020204" pitchFamily="34" charset="0"/>
            </a:endParaRPr>
          </a:p>
          <a:p>
            <a:pPr algn="ctr" defTabSz="670614"/>
            <a:endParaRPr lang="en-ZA" sz="1320" b="1" dirty="0">
              <a:solidFill>
                <a:prstClr val="white"/>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B0EAA6C2-39D4-4F30-A701-B7BC3C00AF32}"/>
              </a:ext>
            </a:extLst>
          </p:cNvPr>
          <p:cNvSpPr/>
          <p:nvPr/>
        </p:nvSpPr>
        <p:spPr>
          <a:xfrm>
            <a:off x="4048217" y="542988"/>
            <a:ext cx="3809907" cy="1094244"/>
          </a:xfrm>
          <a:prstGeom prst="rect">
            <a:avLst/>
          </a:prstGeom>
          <a:solidFill>
            <a:srgbClr val="004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320" dirty="0">
              <a:solidFill>
                <a:prstClr val="white"/>
              </a:solidFill>
              <a:latin typeface="Calibri" panose="020F0502020204030204"/>
            </a:endParaRPr>
          </a:p>
          <a:p>
            <a:pPr algn="ctr" defTabSz="670614"/>
            <a:r>
              <a:rPr lang="en-US" sz="1320" b="1" dirty="0">
                <a:solidFill>
                  <a:prstClr val="white"/>
                </a:solidFill>
                <a:latin typeface="Arial" panose="020B0604020202020204" pitchFamily="34" charset="0"/>
                <a:cs typeface="Arial" panose="020B0604020202020204" pitchFamily="34" charset="0"/>
              </a:rPr>
              <a:t>MISSION</a:t>
            </a:r>
          </a:p>
          <a:p>
            <a:pPr algn="ctr" defTabSz="670614"/>
            <a:endParaRPr lang="en-US" sz="1320" dirty="0">
              <a:solidFill>
                <a:prstClr val="white"/>
              </a:solidFill>
              <a:latin typeface="Calibri" panose="020F0502020204030204"/>
            </a:endParaRPr>
          </a:p>
          <a:p>
            <a:pPr algn="ctr" defTabSz="670614"/>
            <a:r>
              <a:rPr lang="en-ZA" sz="1333" b="1" dirty="0">
                <a:solidFill>
                  <a:prstClr val="white"/>
                </a:solidFill>
                <a:latin typeface="Arial" panose="020B0604020202020204" pitchFamily="34" charset="0"/>
                <a:cs typeface="Arial" panose="020B0604020202020204" pitchFamily="34" charset="0"/>
              </a:rPr>
              <a:t>Connecting customers anywhere through innovative solutions</a:t>
            </a:r>
          </a:p>
          <a:p>
            <a:pPr algn="ctr" defTabSz="670614"/>
            <a:endParaRPr lang="en-US" sz="1320" dirty="0">
              <a:solidFill>
                <a:prstClr val="white"/>
              </a:solidFill>
              <a:latin typeface="Calibri" panose="020F0502020204030204"/>
            </a:endParaRPr>
          </a:p>
          <a:p>
            <a:pPr algn="ctr" defTabSz="670614"/>
            <a:endParaRPr lang="en-ZA" sz="1320"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xmlns="" id="{D4C06EF4-B904-49DF-8134-F1848E2890FC}"/>
              </a:ext>
            </a:extLst>
          </p:cNvPr>
          <p:cNvSpPr/>
          <p:nvPr/>
        </p:nvSpPr>
        <p:spPr>
          <a:xfrm>
            <a:off x="7954392" y="531547"/>
            <a:ext cx="4163626" cy="1094244"/>
          </a:xfrm>
          <a:prstGeom prst="rect">
            <a:avLst/>
          </a:prstGeom>
          <a:solidFill>
            <a:srgbClr val="004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320" b="1" dirty="0">
                <a:solidFill>
                  <a:prstClr val="white"/>
                </a:solidFill>
                <a:latin typeface="Arial" panose="020B0604020202020204" pitchFamily="34" charset="0"/>
                <a:cs typeface="Arial" panose="020B0604020202020204" pitchFamily="34" charset="0"/>
              </a:rPr>
              <a:t>VALUE PROPOSITION</a:t>
            </a:r>
          </a:p>
          <a:p>
            <a:pPr algn="ctr" defTabSz="670614"/>
            <a:endParaRPr lang="en-US" sz="1320" dirty="0">
              <a:solidFill>
                <a:prstClr val="white"/>
              </a:solidFill>
              <a:latin typeface="Arial" panose="020B0604020202020204" pitchFamily="34" charset="0"/>
              <a:cs typeface="Arial" panose="020B0604020202020204" pitchFamily="34" charset="0"/>
            </a:endParaRPr>
          </a:p>
          <a:p>
            <a:pPr algn="ctr" defTabSz="670614"/>
            <a:r>
              <a:rPr lang="en-US" sz="1320" b="1" dirty="0">
                <a:solidFill>
                  <a:prstClr val="white"/>
                </a:solidFill>
                <a:latin typeface="Arial" panose="020B0604020202020204" pitchFamily="34" charset="0"/>
                <a:cs typeface="Arial" panose="020B0604020202020204" pitchFamily="34" charset="0"/>
              </a:rPr>
              <a:t>Keeping our customers connected all the time anywhere</a:t>
            </a:r>
          </a:p>
          <a:p>
            <a:pPr algn="ctr" defTabSz="670614"/>
            <a:endParaRPr lang="en-ZA" sz="1320"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xmlns="" id="{247AFF53-B422-4FF2-AAFC-A728038DF05A}"/>
              </a:ext>
            </a:extLst>
          </p:cNvPr>
          <p:cNvSpPr/>
          <p:nvPr/>
        </p:nvSpPr>
        <p:spPr>
          <a:xfrm>
            <a:off x="0" y="1726263"/>
            <a:ext cx="12118018" cy="433037"/>
          </a:xfrm>
          <a:prstGeom prst="rect">
            <a:avLst/>
          </a:prstGeom>
          <a:solidFill>
            <a:srgbClr val="93AD2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320" b="1" dirty="0">
                <a:solidFill>
                  <a:prstClr val="white"/>
                </a:solidFill>
                <a:latin typeface="Arial" panose="020B0604020202020204" pitchFamily="34" charset="0"/>
                <a:cs typeface="Arial" panose="020B0604020202020204" pitchFamily="34" charset="0"/>
              </a:rPr>
              <a:t>STRATEGIC IMPERATIVES</a:t>
            </a:r>
            <a:endParaRPr lang="en-ZA" sz="1320" b="1" dirty="0">
              <a:solidFill>
                <a:prstClr val="white"/>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A3ECCD47-623E-43E7-BBFC-FF284126A027}"/>
              </a:ext>
            </a:extLst>
          </p:cNvPr>
          <p:cNvSpPr/>
          <p:nvPr/>
        </p:nvSpPr>
        <p:spPr>
          <a:xfrm>
            <a:off x="6435827" y="2230610"/>
            <a:ext cx="2905302" cy="960946"/>
          </a:xfrm>
          <a:prstGeom prst="rect">
            <a:avLst/>
          </a:prstGeom>
          <a:solidFill>
            <a:srgbClr val="93AD2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320" dirty="0">
              <a:solidFill>
                <a:prstClr val="white"/>
              </a:solidFill>
              <a:latin typeface="Arial" panose="020B0604020202020204" pitchFamily="34" charset="0"/>
              <a:cs typeface="Arial" panose="020B0604020202020204" pitchFamily="34" charset="0"/>
            </a:endParaRPr>
          </a:p>
          <a:p>
            <a:pPr defTabSz="670614"/>
            <a:r>
              <a:rPr lang="en-US" sz="1333" dirty="0">
                <a:solidFill>
                  <a:prstClr val="white"/>
                </a:solidFill>
                <a:latin typeface="Arial" panose="020B0604020202020204" pitchFamily="34" charset="0"/>
                <a:cs typeface="Arial" panose="020B0604020202020204" pitchFamily="34" charset="0"/>
              </a:rPr>
              <a:t>3) Develop and offer innovative digital content delivery solutions</a:t>
            </a:r>
          </a:p>
          <a:p>
            <a:pPr defTabSz="670614"/>
            <a:endParaRPr lang="en-US" sz="1320" dirty="0">
              <a:solidFill>
                <a:prstClr val="white"/>
              </a:solidFill>
              <a:latin typeface="Arial" panose="020B0604020202020204" pitchFamily="34" charset="0"/>
              <a:cs typeface="Arial" panose="020B0604020202020204" pitchFamily="34" charset="0"/>
            </a:endParaRPr>
          </a:p>
          <a:p>
            <a:pPr algn="ctr" defTabSz="670614"/>
            <a:endParaRPr lang="en-ZA" sz="1320" dirty="0">
              <a:solidFill>
                <a:prstClr val="white"/>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D41ADA67-6C7A-43E2-AF81-CA6E26DFDDA7}"/>
              </a:ext>
            </a:extLst>
          </p:cNvPr>
          <p:cNvSpPr/>
          <p:nvPr/>
        </p:nvSpPr>
        <p:spPr>
          <a:xfrm>
            <a:off x="3424467" y="2247587"/>
            <a:ext cx="2922131" cy="948545"/>
          </a:xfrm>
          <a:prstGeom prst="rect">
            <a:avLst/>
          </a:prstGeom>
          <a:solidFill>
            <a:srgbClr val="93AD2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333" dirty="0">
              <a:solidFill>
                <a:prstClr val="white"/>
              </a:solidFill>
              <a:latin typeface="Arial" panose="020B0604020202020204" pitchFamily="34" charset="0"/>
              <a:cs typeface="Arial" panose="020B0604020202020204" pitchFamily="34" charset="0"/>
            </a:endParaRPr>
          </a:p>
          <a:p>
            <a:pPr defTabSz="670614"/>
            <a:r>
              <a:rPr lang="en-US" sz="1333" dirty="0">
                <a:solidFill>
                  <a:prstClr val="white"/>
                </a:solidFill>
                <a:latin typeface="Arial" panose="020B0604020202020204" pitchFamily="34" charset="0"/>
                <a:cs typeface="Arial" panose="020B0604020202020204" pitchFamily="34" charset="0"/>
              </a:rPr>
              <a:t>2) Pursue inorganic growth through mergers &amp; acquisitions, strategic alliances and partnerships</a:t>
            </a:r>
            <a:endParaRPr lang="en-ZA" sz="1333" dirty="0">
              <a:solidFill>
                <a:prstClr val="white"/>
              </a:solidFill>
              <a:latin typeface="Arial" panose="020B0604020202020204" pitchFamily="34" charset="0"/>
              <a:cs typeface="Arial" panose="020B0604020202020204" pitchFamily="34" charset="0"/>
            </a:endParaRPr>
          </a:p>
          <a:p>
            <a:pPr defTabSz="670614"/>
            <a:endParaRPr lang="en-US" sz="1333" dirty="0">
              <a:solidFill>
                <a:prstClr val="white"/>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xmlns="" id="{85F82385-BD06-4794-A445-E78F2CBEFD56}"/>
              </a:ext>
            </a:extLst>
          </p:cNvPr>
          <p:cNvSpPr/>
          <p:nvPr/>
        </p:nvSpPr>
        <p:spPr>
          <a:xfrm>
            <a:off x="0" y="2243780"/>
            <a:ext cx="3325457" cy="952352"/>
          </a:xfrm>
          <a:prstGeom prst="rect">
            <a:avLst/>
          </a:prstGeom>
          <a:solidFill>
            <a:srgbClr val="93AD2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30" indent="-214330" defTabSz="670614">
              <a:buFontTx/>
              <a:buAutoNum type="arabicParenR"/>
            </a:pPr>
            <a:endParaRPr lang="en-US" sz="1320" dirty="0">
              <a:solidFill>
                <a:prstClr val="white"/>
              </a:solidFill>
              <a:latin typeface="Arial" panose="020B0604020202020204" pitchFamily="34" charset="0"/>
              <a:cs typeface="Arial" panose="020B0604020202020204" pitchFamily="34" charset="0"/>
            </a:endParaRPr>
          </a:p>
          <a:p>
            <a:pPr marL="214330" indent="-214330" defTabSz="670614">
              <a:buFontTx/>
              <a:buAutoNum type="arabicParenR"/>
            </a:pPr>
            <a:endParaRPr lang="en-US" sz="1320" dirty="0">
              <a:solidFill>
                <a:prstClr val="white"/>
              </a:solidFill>
              <a:latin typeface="Arial" panose="020B0604020202020204" pitchFamily="34" charset="0"/>
              <a:cs typeface="Arial" panose="020B0604020202020204" pitchFamily="34" charset="0"/>
            </a:endParaRPr>
          </a:p>
          <a:p>
            <a:pPr marL="214330" indent="-214330" defTabSz="670614">
              <a:buFontTx/>
              <a:buAutoNum type="arabicParenR"/>
            </a:pPr>
            <a:r>
              <a:rPr lang="en-US" sz="1333" dirty="0">
                <a:solidFill>
                  <a:prstClr val="white"/>
                </a:solidFill>
                <a:latin typeface="Arial" panose="020B0604020202020204" pitchFamily="34" charset="0"/>
                <a:cs typeface="Arial" panose="020B0604020202020204" pitchFamily="34" charset="0"/>
              </a:rPr>
              <a:t>Build a profitable wireless broadband business</a:t>
            </a:r>
          </a:p>
          <a:p>
            <a:pPr algn="ctr" defTabSz="670614"/>
            <a:endParaRPr lang="en-US" sz="1333" dirty="0">
              <a:solidFill>
                <a:prstClr val="white"/>
              </a:solidFill>
              <a:latin typeface="Arial" panose="020B0604020202020204" pitchFamily="34" charset="0"/>
              <a:cs typeface="Arial" panose="020B0604020202020204" pitchFamily="34" charset="0"/>
            </a:endParaRPr>
          </a:p>
          <a:p>
            <a:pPr algn="ctr" defTabSz="670614"/>
            <a:endParaRPr lang="en-US" sz="1320" dirty="0">
              <a:solidFill>
                <a:prstClr val="white"/>
              </a:solidFill>
              <a:latin typeface="Arial" panose="020B0604020202020204" pitchFamily="34" charset="0"/>
              <a:cs typeface="Arial" panose="020B0604020202020204" pitchFamily="34" charset="0"/>
            </a:endParaRPr>
          </a:p>
          <a:p>
            <a:pPr algn="ctr" defTabSz="670614"/>
            <a:endParaRPr lang="en-ZA" sz="1320" dirty="0">
              <a:solidFill>
                <a:prstClr val="white"/>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xmlns="" id="{48FD49B4-7FCC-40D6-8E97-151DBE8D3CB7}"/>
              </a:ext>
            </a:extLst>
          </p:cNvPr>
          <p:cNvSpPr/>
          <p:nvPr/>
        </p:nvSpPr>
        <p:spPr>
          <a:xfrm>
            <a:off x="9430357" y="2224316"/>
            <a:ext cx="2687661" cy="952352"/>
          </a:xfrm>
          <a:prstGeom prst="rect">
            <a:avLst/>
          </a:prstGeom>
          <a:solidFill>
            <a:srgbClr val="93AD2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320" dirty="0">
              <a:solidFill>
                <a:prstClr val="white"/>
              </a:solidFill>
              <a:latin typeface="Arial" panose="020B0604020202020204" pitchFamily="34" charset="0"/>
              <a:cs typeface="Arial" panose="020B0604020202020204" pitchFamily="34" charset="0"/>
            </a:endParaRPr>
          </a:p>
          <a:p>
            <a:pPr defTabSz="670614"/>
            <a:r>
              <a:rPr lang="en-US" sz="1333" dirty="0">
                <a:solidFill>
                  <a:prstClr val="white"/>
                </a:solidFill>
                <a:latin typeface="Arial" panose="020B0604020202020204" pitchFamily="34" charset="0"/>
                <a:cs typeface="Arial" panose="020B0604020202020204" pitchFamily="34" charset="0"/>
              </a:rPr>
              <a:t>4) Pursue Pan-Africa business opportunistically </a:t>
            </a:r>
            <a:endParaRPr lang="en-US" sz="1320" dirty="0">
              <a:solidFill>
                <a:prstClr val="white"/>
              </a:solidFill>
              <a:latin typeface="Arial" panose="020B0604020202020204" pitchFamily="34" charset="0"/>
              <a:cs typeface="Arial" panose="020B0604020202020204" pitchFamily="34" charset="0"/>
            </a:endParaRPr>
          </a:p>
          <a:p>
            <a:pPr defTabSz="670614"/>
            <a:endParaRPr lang="en-US" sz="1320" dirty="0">
              <a:solidFill>
                <a:prstClr val="white"/>
              </a:solidFill>
              <a:latin typeface="Arial" panose="020B0604020202020204" pitchFamily="34" charset="0"/>
              <a:cs typeface="Arial" panose="020B0604020202020204" pitchFamily="34" charset="0"/>
            </a:endParaRPr>
          </a:p>
          <a:p>
            <a:pPr algn="ctr" defTabSz="670614"/>
            <a:endParaRPr lang="en-ZA" sz="1320" dirty="0">
              <a:solidFill>
                <a:prstClr val="white"/>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xmlns="" id="{C55A2707-CDC6-420A-A258-00CD4047DB08}"/>
              </a:ext>
            </a:extLst>
          </p:cNvPr>
          <p:cNvSpPr/>
          <p:nvPr/>
        </p:nvSpPr>
        <p:spPr>
          <a:xfrm>
            <a:off x="79899" y="3277156"/>
            <a:ext cx="12038119" cy="433037"/>
          </a:xfrm>
          <a:prstGeom prst="rect">
            <a:avLst/>
          </a:prstGeom>
          <a:solidFill>
            <a:srgbClr val="93AD2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70614"/>
            <a:r>
              <a:rPr lang="en-US" sz="1333" dirty="0">
                <a:solidFill>
                  <a:prstClr val="white"/>
                </a:solidFill>
                <a:latin typeface="Arial" panose="020B0604020202020204" pitchFamily="34" charset="0"/>
                <a:cs typeface="Arial" panose="020B0604020202020204" pitchFamily="34" charset="0"/>
              </a:rPr>
              <a:t>5) Drive operational excellence and high performance culture</a:t>
            </a:r>
            <a:endParaRPr lang="en-ZA" sz="1333" dirty="0">
              <a:solidFill>
                <a:prstClr val="white"/>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xmlns="" id="{54B52DF5-432C-467E-85F9-68455183F242}"/>
              </a:ext>
            </a:extLst>
          </p:cNvPr>
          <p:cNvSpPr/>
          <p:nvPr/>
        </p:nvSpPr>
        <p:spPr>
          <a:xfrm>
            <a:off x="7510925" y="4414045"/>
            <a:ext cx="1994077" cy="157620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400" b="1" dirty="0">
                <a:solidFill>
                  <a:schemeClr val="bg1"/>
                </a:solidFill>
                <a:latin typeface="Arial" panose="020B0604020202020204" pitchFamily="34" charset="0"/>
                <a:cs typeface="Arial" panose="020B0604020202020204" pitchFamily="34" charset="0"/>
              </a:rPr>
              <a:t>Social Responsibility</a:t>
            </a:r>
            <a:endParaRPr lang="en-ZA" sz="1400" b="1" dirty="0">
              <a:solidFill>
                <a:schemeClr val="bg1"/>
              </a:solidFill>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xmlns="" id="{4B415059-B0CD-4B7D-B7F1-50892F5C3095}"/>
              </a:ext>
            </a:extLst>
          </p:cNvPr>
          <p:cNvSpPr/>
          <p:nvPr/>
        </p:nvSpPr>
        <p:spPr>
          <a:xfrm>
            <a:off x="9901739" y="4414046"/>
            <a:ext cx="1819715" cy="15359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600" b="1" dirty="0">
                <a:solidFill>
                  <a:schemeClr val="bg1"/>
                </a:solidFill>
                <a:latin typeface="Arial" panose="020B0604020202020204" pitchFamily="34" charset="0"/>
                <a:cs typeface="Arial" panose="020B0604020202020204" pitchFamily="34" charset="0"/>
              </a:rPr>
              <a:t>Quality Customer Service</a:t>
            </a:r>
            <a:endParaRPr lang="en-ZA" sz="1600" b="1" dirty="0">
              <a:solidFill>
                <a:schemeClr val="bg1"/>
              </a:solidFill>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xmlns="" id="{CBB4290F-C48B-4D56-92F0-2C2479347086}"/>
              </a:ext>
            </a:extLst>
          </p:cNvPr>
          <p:cNvSpPr/>
          <p:nvPr/>
        </p:nvSpPr>
        <p:spPr>
          <a:xfrm>
            <a:off x="5047864" y="4414045"/>
            <a:ext cx="2006081" cy="157620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400" b="1" dirty="0">
                <a:solidFill>
                  <a:schemeClr val="bg1"/>
                </a:solidFill>
                <a:latin typeface="Arial" panose="020B0604020202020204" pitchFamily="34" charset="0"/>
                <a:cs typeface="Arial" panose="020B0604020202020204" pitchFamily="34" charset="0"/>
              </a:rPr>
              <a:t>Accountability</a:t>
            </a:r>
            <a:endParaRPr lang="en-ZA" sz="1400" b="1" dirty="0">
              <a:solidFill>
                <a:schemeClr val="bg1"/>
              </a:solidFill>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xmlns="" id="{42DCD2A5-5665-41E1-9260-DDC8EF412CF3}"/>
              </a:ext>
            </a:extLst>
          </p:cNvPr>
          <p:cNvSpPr/>
          <p:nvPr/>
        </p:nvSpPr>
        <p:spPr>
          <a:xfrm>
            <a:off x="2593911" y="4414045"/>
            <a:ext cx="1903662" cy="1577924"/>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600" b="1" dirty="0">
                <a:solidFill>
                  <a:schemeClr val="bg1"/>
                </a:solidFill>
                <a:latin typeface="Arial" panose="020B0604020202020204" pitchFamily="34" charset="0"/>
                <a:cs typeface="Arial" panose="020B0604020202020204" pitchFamily="34" charset="0"/>
              </a:rPr>
              <a:t>Innovation</a:t>
            </a:r>
            <a:endParaRPr lang="en-ZA" sz="1600" b="1" dirty="0">
              <a:solidFill>
                <a:schemeClr val="bg1"/>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xmlns="" id="{6F089B6C-7480-4F2C-AE92-255B9CE58F0E}"/>
              </a:ext>
            </a:extLst>
          </p:cNvPr>
          <p:cNvSpPr/>
          <p:nvPr/>
        </p:nvSpPr>
        <p:spPr>
          <a:xfrm>
            <a:off x="270589" y="4443989"/>
            <a:ext cx="1892155" cy="15479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600" b="1" dirty="0">
                <a:solidFill>
                  <a:schemeClr val="bg1"/>
                </a:solidFill>
                <a:latin typeface="Arial" panose="020B0604020202020204" pitchFamily="34" charset="0"/>
                <a:cs typeface="Arial" panose="020B0604020202020204" pitchFamily="34" charset="0"/>
              </a:rPr>
              <a:t>Integrity</a:t>
            </a:r>
            <a:endParaRPr lang="en-ZA" sz="1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1D9505E1-ABFE-408A-93F3-E0FB9C6C5E2B}"/>
              </a:ext>
            </a:extLst>
          </p:cNvPr>
          <p:cNvSpPr/>
          <p:nvPr/>
        </p:nvSpPr>
        <p:spPr>
          <a:xfrm>
            <a:off x="79899" y="3801418"/>
            <a:ext cx="12038119" cy="431457"/>
          </a:xfrm>
          <a:prstGeom prst="rect">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r>
              <a:rPr lang="en-US" sz="1333" b="1" dirty="0">
                <a:solidFill>
                  <a:prstClr val="white"/>
                </a:solidFill>
                <a:latin typeface="Arial" panose="020B0604020202020204" pitchFamily="34" charset="0"/>
                <a:cs typeface="Arial" panose="020B0604020202020204" pitchFamily="34" charset="0"/>
              </a:rPr>
              <a:t>VALUES</a:t>
            </a:r>
            <a:endParaRPr lang="en-ZA" sz="1333"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378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2177120" y="3558708"/>
            <a:ext cx="61683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58125" y="2626541"/>
            <a:ext cx="24065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524000" y="5847870"/>
            <a:ext cx="9144000" cy="52481"/>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125" dirty="0">
                  <a:solidFill>
                    <a:prstClr val="white"/>
                  </a:solidFill>
                  <a:latin typeface="Calibri" panose="020F0502020204030204"/>
                </a:endParaRPr>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0614"/>
              <a:endParaRPr lang="en-US" sz="1320" baseline="-25000" dirty="0">
                <a:solidFill>
                  <a:prstClr val="white"/>
                </a:solidFill>
                <a:latin typeface="Calibri" panose="020F0502020204030204"/>
              </a:endParaRPr>
            </a:p>
          </p:txBody>
        </p:sp>
      </p:grpSp>
      <p:sp>
        <p:nvSpPr>
          <p:cNvPr id="4" name="Rectangle 1"/>
          <p:cNvSpPr>
            <a:spLocks noChangeArrowheads="1"/>
          </p:cNvSpPr>
          <p:nvPr/>
        </p:nvSpPr>
        <p:spPr bwMode="auto">
          <a:xfrm>
            <a:off x="3202120" y="1639380"/>
            <a:ext cx="77009" cy="269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38100" tIns="19050" rIns="38100" bIns="19050" numCol="1" anchor="ctr" anchorCtr="0" compatLnSpc="1">
            <a:prstTxWarp prst="textNoShape">
              <a:avLst/>
            </a:prstTxWarp>
            <a:spAutoFit/>
          </a:bodyPr>
          <a:lstStyle/>
          <a:p>
            <a:pPr defTabSz="381030" eaLnBrk="0" fontAlgn="base" hangingPunct="0">
              <a:spcBef>
                <a:spcPct val="0"/>
              </a:spcBef>
              <a:spcAft>
                <a:spcPct val="0"/>
              </a:spcAft>
            </a:pPr>
            <a:r>
              <a:rPr lang="en-ZA" altLang="en-US" sz="750" dirty="0">
                <a:solidFill>
                  <a:prstClr val="black"/>
                </a:solidFill>
                <a:latin typeface="Arial" panose="020B0604020202020204" pitchFamily="34" charset="0"/>
              </a:rPr>
              <a:t/>
            </a:r>
            <a:br>
              <a:rPr lang="en-ZA" altLang="en-US" sz="750" dirty="0">
                <a:solidFill>
                  <a:prstClr val="black"/>
                </a:solidFill>
                <a:latin typeface="Arial" panose="020B0604020202020204" pitchFamily="34" charset="0"/>
              </a:rPr>
            </a:br>
            <a:endParaRPr lang="en-ZA" altLang="en-US" sz="750" dirty="0">
              <a:solidFill>
                <a:prstClr val="black"/>
              </a:solidFill>
              <a:latin typeface="Arial" panose="020B0604020202020204" pitchFamily="34" charset="0"/>
            </a:endParaRPr>
          </a:p>
        </p:txBody>
      </p:sp>
      <p:pic>
        <p:nvPicPr>
          <p:cNvPr id="8" name="Picture 7">
            <a:extLst>
              <a:ext uri="{FF2B5EF4-FFF2-40B4-BE49-F238E27FC236}">
                <a16:creationId xmlns:a16="http://schemas.microsoft.com/office/drawing/2014/main" xmlns="" id="{2DECA750-80FC-4140-950F-FEB0E9A7555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53" r="4411" b="1679"/>
          <a:stretch/>
        </p:blipFill>
        <p:spPr>
          <a:xfrm>
            <a:off x="550506" y="0"/>
            <a:ext cx="11122090" cy="6742814"/>
          </a:xfrm>
          <a:prstGeom prst="rect">
            <a:avLst/>
          </a:prstGeom>
        </p:spPr>
      </p:pic>
    </p:spTree>
    <p:extLst>
      <p:ext uri="{BB962C8B-B14F-4D97-AF65-F5344CB8AC3E}">
        <p14:creationId xmlns:p14="http://schemas.microsoft.com/office/powerpoint/2010/main" xmlns="" val="144044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523220"/>
          </a:xfrm>
          <a:prstGeom prst="rect">
            <a:avLst/>
          </a:prstGeom>
          <a:solidFill>
            <a:srgbClr val="003399"/>
          </a:solidFill>
          <a:ln>
            <a:noFill/>
          </a:ln>
        </p:spPr>
        <p:txBody>
          <a:bodyPr wrap="square" rtlCol="0">
            <a:spAutoFit/>
          </a:bodyPr>
          <a:lstStyle/>
          <a:p>
            <a:r>
              <a:rPr lang="en-ZA" sz="2800" dirty="0">
                <a:solidFill>
                  <a:schemeClr val="bg1"/>
                </a:solidFill>
                <a:latin typeface="Arial" panose="020B0604020202020204" pitchFamily="34" charset="0"/>
                <a:cs typeface="Arial" panose="020B0604020202020204" pitchFamily="34" charset="0"/>
              </a:rPr>
              <a:t>Business Model</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2" name="Rectangle 1"/>
          <p:cNvSpPr/>
          <p:nvPr/>
        </p:nvSpPr>
        <p:spPr>
          <a:xfrm>
            <a:off x="9451910" y="1992058"/>
            <a:ext cx="2634688" cy="3293209"/>
          </a:xfrm>
          <a:prstGeom prst="rect">
            <a:avLst/>
          </a:prstGeom>
          <a:gradFill>
            <a:gsLst>
              <a:gs pos="0">
                <a:schemeClr val="accent2">
                  <a:lumMod val="40000"/>
                  <a:lumOff val="60000"/>
                </a:schemeClr>
              </a:gs>
              <a:gs pos="83000">
                <a:schemeClr val="accent1">
                  <a:lumMod val="45000"/>
                  <a:lumOff val="55000"/>
                </a:schemeClr>
              </a:gs>
              <a:gs pos="0">
                <a:schemeClr val="accent2">
                  <a:lumMod val="40000"/>
                  <a:lumOff val="60000"/>
                </a:schemeClr>
              </a:gs>
            </a:gsLst>
            <a:lin ang="5400000" scaled="1"/>
          </a:gradFill>
        </p:spPr>
        <p:txBody>
          <a:bodyPr wrap="square">
            <a:spAutoFit/>
          </a:bodyPr>
          <a:lstStyle/>
          <a:p>
            <a:endParaRPr lang="en-GB"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The current business model puts more emphasis on across-the-board research, development and innovation; the products and services are focused in three categories, namely, Content and Multimedia Services, Infrastructure Management Services and Connectivity Services </a:t>
            </a:r>
            <a:endParaRPr lang="en-US" sz="1600"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xmlns="" id="{A6A0576C-932B-46DC-B932-DC7B7FA4751F}"/>
              </a:ext>
            </a:extLst>
          </p:cNvPr>
          <p:cNvPicPr>
            <a:picLocks noChangeAspect="1"/>
          </p:cNvPicPr>
          <p:nvPr/>
        </p:nvPicPr>
        <p:blipFill>
          <a:blip r:embed="rId4" cstate="print"/>
          <a:stretch>
            <a:fillRect/>
          </a:stretch>
        </p:blipFill>
        <p:spPr>
          <a:xfrm>
            <a:off x="102637" y="504558"/>
            <a:ext cx="9265297" cy="5580129"/>
          </a:xfrm>
          <a:prstGeom prst="rect">
            <a:avLst/>
          </a:prstGeom>
        </p:spPr>
      </p:pic>
    </p:spTree>
    <p:extLst>
      <p:ext uri="{BB962C8B-B14F-4D97-AF65-F5344CB8AC3E}">
        <p14:creationId xmlns:p14="http://schemas.microsoft.com/office/powerpoint/2010/main" xmlns="" val="26093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a:t>Page </a:t>
            </a:r>
            <a:r>
              <a:rPr lang="de-DE">
                <a:sym typeface="Wingdings" pitchFamily="2" charset="2"/>
              </a:rPr>
              <a:t></a:t>
            </a:r>
            <a:r>
              <a:rPr lang="de-DE"/>
              <a:t> </a:t>
            </a:r>
            <a:fld id="{36C944CB-8580-45FB-B1CA-D165D7DC748C}" type="slidenum">
              <a:rPr lang="de-DE" smtClean="0"/>
              <a:pPr/>
              <a:t>8</a:t>
            </a:fld>
            <a:endParaRPr lang="de-DE"/>
          </a:p>
        </p:txBody>
      </p:sp>
      <p:sp>
        <p:nvSpPr>
          <p:cNvPr id="6" name="Title 1"/>
          <p:cNvSpPr>
            <a:spLocks noGrp="1"/>
          </p:cNvSpPr>
          <p:nvPr>
            <p:ph type="title"/>
          </p:nvPr>
        </p:nvSpPr>
        <p:spPr>
          <a:xfrm>
            <a:off x="1622167" y="1864427"/>
            <a:ext cx="8761677" cy="2529741"/>
          </a:xfrm>
          <a:solidFill>
            <a:srgbClr val="003399"/>
          </a:solidFill>
        </p:spPr>
        <p:txBody>
          <a:bodyPr/>
          <a:lstStyle/>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ZA"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erformance Against Objectives :</a:t>
            </a:r>
            <a:br>
              <a:rPr lang="en-ZA"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Corporate KPIs</a:t>
            </a:r>
          </a:p>
        </p:txBody>
      </p:sp>
    </p:spTree>
    <p:extLst>
      <p:ext uri="{BB962C8B-B14F-4D97-AF65-F5344CB8AC3E}">
        <p14:creationId xmlns:p14="http://schemas.microsoft.com/office/powerpoint/2010/main" xmlns="" val="96410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5156F-D67A-451C-92D8-DCA4903D7CE7}"/>
              </a:ext>
            </a:extLst>
          </p:cNvPr>
          <p:cNvSpPr>
            <a:spLocks noGrp="1"/>
          </p:cNvSpPr>
          <p:nvPr>
            <p:ph type="title"/>
          </p:nvPr>
        </p:nvSpPr>
        <p:spPr>
          <a:xfrm>
            <a:off x="0" y="-37322"/>
            <a:ext cx="12192000" cy="609600"/>
          </a:xfrm>
          <a:solidFill>
            <a:srgbClr val="003399"/>
          </a:solidFill>
        </p:spPr>
        <p:txBody>
          <a:bodyPr>
            <a:normAutofit/>
          </a:bodyPr>
          <a:lstStyle/>
          <a:p>
            <a:r>
              <a:rPr lang="en-US" sz="2800" dirty="0">
                <a:solidFill>
                  <a:schemeClr val="bg1"/>
                </a:solidFill>
                <a:latin typeface="Arial" panose="020B0604020202020204" pitchFamily="34" charset="0"/>
                <a:cs typeface="Arial" panose="020B0604020202020204" pitchFamily="34" charset="0"/>
              </a:rPr>
              <a:t>Performance Against Strategic Objectives</a:t>
            </a:r>
            <a:endParaRPr lang="en-ZA" sz="28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93B498C5-CE47-471E-BD3E-8A6A7A07FE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2727" y="6298067"/>
            <a:ext cx="1943871" cy="510266"/>
          </a:xfrm>
          <a:prstGeom prst="rect">
            <a:avLst/>
          </a:prstGeom>
        </p:spPr>
      </p:pic>
      <p:graphicFrame>
        <p:nvGraphicFramePr>
          <p:cNvPr id="9" name="Table 8">
            <a:extLst>
              <a:ext uri="{FF2B5EF4-FFF2-40B4-BE49-F238E27FC236}">
                <a16:creationId xmlns:a16="http://schemas.microsoft.com/office/drawing/2014/main" xmlns="" id="{1E2301F4-8FDE-4CAC-882E-61D13C406992}"/>
              </a:ext>
            </a:extLst>
          </p:cNvPr>
          <p:cNvGraphicFramePr>
            <a:graphicFrameLocks noGrp="1"/>
          </p:cNvGraphicFramePr>
          <p:nvPr>
            <p:extLst>
              <p:ext uri="{D42A27DB-BD31-4B8C-83A1-F6EECF244321}">
                <p14:modId xmlns:p14="http://schemas.microsoft.com/office/powerpoint/2010/main" xmlns="" val="1857234486"/>
              </p:ext>
            </p:extLst>
          </p:nvPr>
        </p:nvGraphicFramePr>
        <p:xfrm>
          <a:off x="122020" y="612465"/>
          <a:ext cx="11964577" cy="5649185"/>
        </p:xfrm>
        <a:graphic>
          <a:graphicData uri="http://schemas.openxmlformats.org/drawingml/2006/table">
            <a:tbl>
              <a:tblPr firstRow="1" firstCol="1" bandRow="1"/>
              <a:tblGrid>
                <a:gridCol w="4188839">
                  <a:extLst>
                    <a:ext uri="{9D8B030D-6E8A-4147-A177-3AD203B41FA5}">
                      <a16:colId xmlns:a16="http://schemas.microsoft.com/office/drawing/2014/main" xmlns="" val="3900985072"/>
                    </a:ext>
                  </a:extLst>
                </a:gridCol>
                <a:gridCol w="3048049">
                  <a:extLst>
                    <a:ext uri="{9D8B030D-6E8A-4147-A177-3AD203B41FA5}">
                      <a16:colId xmlns:a16="http://schemas.microsoft.com/office/drawing/2014/main" xmlns="" val="877998304"/>
                    </a:ext>
                  </a:extLst>
                </a:gridCol>
                <a:gridCol w="3222006">
                  <a:extLst>
                    <a:ext uri="{9D8B030D-6E8A-4147-A177-3AD203B41FA5}">
                      <a16:colId xmlns:a16="http://schemas.microsoft.com/office/drawing/2014/main" xmlns="" val="1283375437"/>
                    </a:ext>
                  </a:extLst>
                </a:gridCol>
                <a:gridCol w="1505683">
                  <a:extLst>
                    <a:ext uri="{9D8B030D-6E8A-4147-A177-3AD203B41FA5}">
                      <a16:colId xmlns:a16="http://schemas.microsoft.com/office/drawing/2014/main" xmlns="" val="299696048"/>
                    </a:ext>
                  </a:extLst>
                </a:gridCol>
              </a:tblGrid>
              <a:tr h="563811">
                <a:tc>
                  <a:txBody>
                    <a:bodyPr/>
                    <a:lstStyle/>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Strategic Objectives</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tc>
                  <a:txBody>
                    <a:bodyPr/>
                    <a:lstStyle/>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Annual Target</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tc>
                  <a:txBody>
                    <a:bodyPr/>
                    <a:lstStyle/>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Performance</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Status</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70C0"/>
                    </a:solidFill>
                  </a:tcPr>
                </a:tc>
                <a:extLst>
                  <a:ext uri="{0D108BD9-81ED-4DB2-BD59-A6C34878D82A}">
                    <a16:rowId xmlns:a16="http://schemas.microsoft.com/office/drawing/2014/main" xmlns="" val="2163533302"/>
                  </a:ext>
                </a:extLst>
              </a:tr>
              <a:tr h="825284">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Increase sales revenue</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R1 290 million</a:t>
                      </a:r>
                      <a:endParaRPr lang="en-ZA" sz="1800" b="0" dirty="0">
                        <a:effectLst/>
                        <a:latin typeface="Arial" panose="020B0604020202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Revenue  R1 268 million </a:t>
                      </a:r>
                      <a:r>
                        <a:rPr lang="en-ZA"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Not Achieved</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p>
                    <a:p>
                      <a:pPr algn="ctr" fontAlgn="base">
                        <a:lnSpc>
                          <a:spcPct val="107000"/>
                        </a:lnSpc>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extLst>
                  <a:ext uri="{0D108BD9-81ED-4DB2-BD59-A6C34878D82A}">
                    <a16:rowId xmlns:a16="http://schemas.microsoft.com/office/drawing/2014/main" xmlns="" val="3287697370"/>
                  </a:ext>
                </a:extLst>
              </a:tr>
              <a:tr h="953233">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Increase Earnings Before Interest and Tax </a:t>
                      </a: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(EBIT)</a:t>
                      </a: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R125 million</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Achieved EBIT of R140 million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extLst>
                  <a:ext uri="{0D108BD9-81ED-4DB2-BD59-A6C34878D82A}">
                    <a16:rowId xmlns:a16="http://schemas.microsoft.com/office/drawing/2014/main" xmlns="" val="3022918148"/>
                  </a:ext>
                </a:extLst>
              </a:tr>
              <a:tr h="2255244">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Contribution to socio-economic transformation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p>
                    <a:p>
                      <a:pPr algn="ctr" fontAlgn="base">
                        <a:lnSpc>
                          <a:spcPct val="107000"/>
                        </a:lnSpc>
                        <a:spcAft>
                          <a:spcPts val="0"/>
                        </a:spcAft>
                      </a:pP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endParaRPr lang="en-ZA" sz="1800" b="0" dirty="0">
                        <a:effectLst/>
                        <a:latin typeface="Arial" panose="020B0604020202020204" pitchFamily="34" charset="0"/>
                        <a:ea typeface="Times New Roman" panose="02020603050405020304" pitchFamily="18"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en-GB" sz="1800" b="0" dirty="0">
                          <a:effectLst/>
                          <a:latin typeface="Arial" panose="020B0604020202020204" pitchFamily="34" charset="0"/>
                          <a:ea typeface="Times New Roman" panose="02020603050405020304" pitchFamily="18" charset="0"/>
                          <a:cs typeface="Arial" panose="020B0604020202020204" pitchFamily="34" charset="0"/>
                        </a:rPr>
                        <a:t>Five percent (5%) spend</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GB" sz="1800" b="0" dirty="0">
                          <a:effectLst/>
                          <a:latin typeface="Arial" panose="020B0604020202020204" pitchFamily="34" charset="0"/>
                          <a:ea typeface="Times New Roman" panose="02020603050405020304" pitchFamily="18" charset="0"/>
                          <a:cs typeface="Arial" panose="020B0604020202020204" pitchFamily="34" charset="0"/>
                        </a:rPr>
                        <a:t>of allocated budget on</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GB" sz="1800" b="0" dirty="0">
                          <a:effectLst/>
                          <a:latin typeface="Arial" panose="020B0604020202020204" pitchFamily="34" charset="0"/>
                          <a:ea typeface="Times New Roman" panose="02020603050405020304" pitchFamily="18" charset="0"/>
                          <a:cs typeface="Arial" panose="020B0604020202020204" pitchFamily="34" charset="0"/>
                        </a:rPr>
                        <a:t>Enterprise and Supplier</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GB" sz="1800" b="0" dirty="0">
                          <a:effectLst/>
                          <a:latin typeface="Arial" panose="020B0604020202020204" pitchFamily="34" charset="0"/>
                          <a:ea typeface="Times New Roman" panose="02020603050405020304" pitchFamily="18" charset="0"/>
                          <a:cs typeface="Arial" panose="020B0604020202020204" pitchFamily="34" charset="0"/>
                        </a:rPr>
                        <a:t>Development (ESD), NPAT</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GB" sz="1800" b="0" dirty="0">
                          <a:effectLst/>
                          <a:latin typeface="Arial" panose="020B0604020202020204" pitchFamily="34" charset="0"/>
                          <a:ea typeface="Times New Roman" panose="02020603050405020304" pitchFamily="18" charset="0"/>
                          <a:cs typeface="Arial" panose="020B0604020202020204" pitchFamily="34" charset="0"/>
                        </a:rPr>
                        <a:t>spend 1.5% on Socio-</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GB" sz="1800" b="0" dirty="0">
                          <a:effectLst/>
                          <a:latin typeface="Arial" panose="020B0604020202020204" pitchFamily="34" charset="0"/>
                          <a:ea typeface="Times New Roman" panose="02020603050405020304" pitchFamily="18" charset="0"/>
                          <a:cs typeface="Arial" panose="020B0604020202020204" pitchFamily="34" charset="0"/>
                        </a:rPr>
                        <a:t>Economic Development</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GB" sz="1800" b="0" dirty="0">
                          <a:effectLst/>
                          <a:latin typeface="Arial" panose="020B0604020202020204" pitchFamily="34" charset="0"/>
                          <a:ea typeface="Times New Roman" panose="02020603050405020304" pitchFamily="18" charset="0"/>
                          <a:cs typeface="Arial" panose="020B0604020202020204" pitchFamily="34" charset="0"/>
                        </a:rPr>
                        <a:t>and Skills Development</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r>
                        <a:rPr lang="en-GB" sz="1800" b="0" dirty="0">
                          <a:effectLst/>
                          <a:latin typeface="Arial" panose="020B0604020202020204" pitchFamily="34" charset="0"/>
                          <a:ea typeface="Times New Roman" panose="02020603050405020304" pitchFamily="18" charset="0"/>
                          <a:cs typeface="Arial" panose="020B0604020202020204" pitchFamily="34" charset="0"/>
                        </a:rPr>
                        <a:t>wage expenditure (3%)</a:t>
                      </a: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Achieved ESD spend </a:t>
                      </a: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of 6.07%; SED at 2.45% and 3.54% on Skills development wage expenditure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r>
                        <a:rPr lang="en-ZA" sz="1800" b="0" dirty="0">
                          <a:effectLst/>
                          <a:latin typeface="Arial" panose="020B0604020202020204" pitchFamily="34" charset="0"/>
                          <a:ea typeface="Times New Roman" panose="02020603050405020304" pitchFamily="18" charset="0"/>
                          <a:cs typeface="Arial" panose="020B0604020202020204" pitchFamily="34" charset="0"/>
                        </a:rPr>
                        <a: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extLst>
                  <a:ext uri="{0D108BD9-81ED-4DB2-BD59-A6C34878D82A}">
                    <a16:rowId xmlns:a16="http://schemas.microsoft.com/office/drawing/2014/main" xmlns="" val="1931824069"/>
                  </a:ext>
                </a:extLst>
              </a:tr>
              <a:tr h="864189">
                <a:tc>
                  <a:txBody>
                    <a:bodyPr/>
                    <a:lstStyle/>
                    <a:p>
                      <a:pPr algn="ctr" fontAlgn="base">
                        <a:lnSpc>
                          <a:spcPct val="107000"/>
                        </a:lnSpc>
                        <a:spcAft>
                          <a:spcPts val="0"/>
                        </a:spcAft>
                      </a:pP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Achieve Clean Audit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Clean Audit Achieved</a:t>
                      </a:r>
                    </a:p>
                    <a:p>
                      <a:pPr algn="ctr" fontAlgn="base">
                        <a:lnSpc>
                          <a:spcPct val="107000"/>
                        </a:lnSpc>
                        <a:spcAft>
                          <a:spcPts val="0"/>
                        </a:spcAft>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R="76200" algn="ctr" fontAlgn="base">
                        <a:lnSpc>
                          <a:spcPct val="107000"/>
                        </a:lnSpc>
                        <a:spcAft>
                          <a:spcPts val="0"/>
                        </a:spcAft>
                      </a:pP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p>
                      <a:pPr marR="76200" algn="ctr" fontAlgn="base">
                        <a:lnSpc>
                          <a:spcPct val="107000"/>
                        </a:lnSpc>
                        <a:spcAft>
                          <a:spcPts val="0"/>
                        </a:spcAft>
                      </a:pPr>
                      <a:r>
                        <a:rPr lang="en-ZA" sz="1800" b="0" dirty="0">
                          <a:effectLst/>
                          <a:latin typeface="Arial" panose="020B0604020202020204" pitchFamily="34" charset="0"/>
                          <a:ea typeface="Times New Roman" panose="02020603050405020304" pitchFamily="18" charset="0"/>
                          <a:cs typeface="Arial" panose="020B0604020202020204" pitchFamily="34" charset="0"/>
                        </a:rPr>
                        <a:t>Clean Audit Achieved  </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fontAlgn="base">
                        <a:lnSpc>
                          <a:spcPct val="107000"/>
                        </a:lnSpc>
                        <a:spcAft>
                          <a:spcPts val="0"/>
                        </a:spcAft>
                      </a:pPr>
                      <a:endPar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lnSpc>
                          <a:spcPct val="107000"/>
                        </a:lnSpc>
                        <a:spcAft>
                          <a:spcPts val="0"/>
                        </a:spcAft>
                      </a:pPr>
                      <a:r>
                        <a:rPr lang="en-ZA" sz="1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92D050"/>
                    </a:solidFill>
                  </a:tcPr>
                </a:tc>
                <a:extLst>
                  <a:ext uri="{0D108BD9-81ED-4DB2-BD59-A6C34878D82A}">
                    <a16:rowId xmlns:a16="http://schemas.microsoft.com/office/drawing/2014/main" xmlns="" val="3781866965"/>
                  </a:ext>
                </a:extLst>
              </a:tr>
            </a:tbl>
          </a:graphicData>
        </a:graphic>
      </p:graphicFrame>
    </p:spTree>
    <p:extLst>
      <p:ext uri="{BB962C8B-B14F-4D97-AF65-F5344CB8AC3E}">
        <p14:creationId xmlns:p14="http://schemas.microsoft.com/office/powerpoint/2010/main" xmlns="" val="168927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8522</TotalTime>
  <Words>2232</Words>
  <Application>Microsoft Office PowerPoint</Application>
  <PresentationFormat>Custom</PresentationFormat>
  <Paragraphs>457</Paragraphs>
  <Slides>28</Slides>
  <Notes>10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Slide 1</vt:lpstr>
      <vt:lpstr>Slide 2</vt:lpstr>
      <vt:lpstr>Slide 3</vt:lpstr>
      <vt:lpstr> Strategy Overview</vt:lpstr>
      <vt:lpstr>Slide 5</vt:lpstr>
      <vt:lpstr>Slide 6</vt:lpstr>
      <vt:lpstr>Slide 7</vt:lpstr>
      <vt:lpstr>Performance Against Objectives : Corporate KPIs</vt:lpstr>
      <vt:lpstr>Performance Against Strategic Objectives</vt:lpstr>
      <vt:lpstr>Performance Against Strategic Objectives (continued..)</vt:lpstr>
      <vt:lpstr> Financial Performance    </vt:lpstr>
      <vt:lpstr>Financial Summary</vt:lpstr>
      <vt:lpstr>Financial Analysis</vt:lpstr>
      <vt:lpstr>Slide 14</vt:lpstr>
      <vt:lpstr>Cash flow analysis</vt:lpstr>
      <vt:lpstr>Financial Outlook - MTEF Plan</vt:lpstr>
      <vt:lpstr>Financial Outlook</vt:lpstr>
      <vt:lpstr>Governance and Risk Management </vt:lpstr>
      <vt:lpstr>Board Structures</vt:lpstr>
      <vt:lpstr>Risk Management Review – Key risks </vt:lpstr>
      <vt:lpstr>Risk Management Review – Key risks </vt:lpstr>
      <vt:lpstr>Strategic Priorities for the MTEF period</vt:lpstr>
      <vt:lpstr>Slide 23</vt:lpstr>
      <vt:lpstr>Slide 24</vt:lpstr>
      <vt:lpstr>Slide 25</vt:lpstr>
      <vt:lpstr>Conclusion and Way Forward</vt:lpstr>
      <vt:lpstr>Conclusion and Way Forward</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Hiles Barry</dc:creator>
  <cp:lastModifiedBy>PUMZA</cp:lastModifiedBy>
  <cp:revision>363</cp:revision>
  <cp:lastPrinted>2017-09-19T15:17:21Z</cp:lastPrinted>
  <dcterms:created xsi:type="dcterms:W3CDTF">2016-06-06T08:49:24Z</dcterms:created>
  <dcterms:modified xsi:type="dcterms:W3CDTF">2019-10-16T13:01:04Z</dcterms:modified>
</cp:coreProperties>
</file>