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3" r:id="rId35"/>
    <p:sldId id="294" r:id="rId36"/>
    <p:sldId id="296" r:id="rId37"/>
    <p:sldId id="302" r:id="rId38"/>
    <p:sldId id="297" r:id="rId39"/>
    <p:sldId id="298" r:id="rId40"/>
    <p:sldId id="299" r:id="rId41"/>
    <p:sldId id="300" r:id="rId42"/>
    <p:sldId id="301" r:id="rId43"/>
    <p:sldId id="289" r:id="rId44"/>
    <p:sldId id="290" r:id="rId45"/>
    <p:sldId id="291" r:id="rId46"/>
  </p:sldIdLst>
  <p:sldSz cx="10160000" cy="5715000"/>
  <p:notesSz cx="6797675" cy="9926638"/>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564" y="-90"/>
      </p:cViewPr>
      <p:guideLst>
        <p:guide orient="horz" pos="1800"/>
        <p:guide pos="320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26646978871449"/>
          <c:y val="0.17217434559901049"/>
          <c:w val="0.54350048117147898"/>
          <c:h val="0.73515637954137047"/>
        </c:manualLayout>
      </c:layout>
      <c:barChart>
        <c:barDir val="col"/>
        <c:grouping val="clustered"/>
        <c:ser>
          <c:idx val="0"/>
          <c:order val="0"/>
          <c:tx>
            <c:strRef>
              <c:f>'Detected per year'!$A$3</c:f>
              <c:strCache>
                <c:ptCount val="1"/>
                <c:pt idx="0">
                  <c:v>Total detected in the current financial year</c:v>
                </c:pt>
              </c:strCache>
            </c:strRef>
          </c:tx>
          <c:dLbls>
            <c:dLbl>
              <c:idx val="0"/>
              <c:layout>
                <c:manualLayout>
                  <c:x val="1.6018454825293848E-17"/>
                  <c:y val="1.0322579246793098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D33-45A9-8A90-8AEB06625F18}"/>
                </c:ext>
              </c:extLst>
            </c:dLbl>
            <c:dLbl>
              <c:idx val="1"/>
              <c:layout>
                <c:manualLayout>
                  <c:x val="-1.6799664006719869E-3"/>
                  <c:y val="-1.5874349632298574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D33-45A9-8A90-8AEB06625F18}"/>
                </c:ext>
              </c:extLst>
            </c:dLbl>
            <c:dLbl>
              <c:idx val="2"/>
              <c:layout>
                <c:manualLayout>
                  <c:x val="-2.4225909182603758E-3"/>
                  <c:y val="8.5133188134962796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D33-45A9-8A90-8AEB06625F18}"/>
                </c:ext>
              </c:extLst>
            </c:dLbl>
            <c:dLbl>
              <c:idx val="3"/>
              <c:layout>
                <c:manualLayout>
                  <c:x val="-6.1598056438635227E-17"/>
                  <c:y val="1.7436968670314426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D33-45A9-8A90-8AEB06625F18}"/>
                </c:ext>
              </c:extLst>
            </c:dLbl>
            <c:dLbl>
              <c:idx val="4"/>
              <c:layout>
                <c:manualLayout>
                  <c:x val="-3.4949759720401931E-3"/>
                  <c:y val="1.9061008339885423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D33-45A9-8A90-8AEB06625F18}"/>
                </c:ext>
              </c:extLst>
            </c:dLbl>
            <c:spPr>
              <a:noFill/>
              <a:ln>
                <a:noFill/>
              </a:ln>
              <a:effectLst/>
            </c:spPr>
            <c:txPr>
              <a:bodyPr wrap="square" lIns="38100" tIns="19050" rIns="38100" bIns="19050" anchor="ctr">
                <a:spAutoFit/>
              </a:bodyPr>
              <a:lstStyle/>
              <a:p>
                <a:pPr>
                  <a:defRPr sz="1200"/>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'Detected per year'!$B$2:$F$2</c:f>
              <c:strCache>
                <c:ptCount val="5"/>
                <c:pt idx="0">
                  <c:v>2014-2015</c:v>
                </c:pt>
                <c:pt idx="1">
                  <c:v>2015-2016</c:v>
                </c:pt>
                <c:pt idx="2">
                  <c:v>2016-2017</c:v>
                </c:pt>
                <c:pt idx="3">
                  <c:v>2017-2018</c:v>
                </c:pt>
                <c:pt idx="4">
                  <c:v>2018-2019</c:v>
                </c:pt>
              </c:strCache>
            </c:strRef>
          </c:cat>
          <c:val>
            <c:numRef>
              <c:f>'Detected per year'!$B$3:$F$3</c:f>
              <c:numCache>
                <c:formatCode>_ * #,##0_ ;_ * \-#,##0_ ;_ * "-"??_ ;_ @_ </c:formatCode>
                <c:ptCount val="5"/>
                <c:pt idx="0">
                  <c:v>19746.51929824561</c:v>
                </c:pt>
                <c:pt idx="1">
                  <c:v>56746.491228070183</c:v>
                </c:pt>
                <c:pt idx="2">
                  <c:v>395083.33333333343</c:v>
                </c:pt>
                <c:pt idx="3">
                  <c:v>310996.25659649121</c:v>
                </c:pt>
                <c:pt idx="4">
                  <c:v>1031920</c:v>
                </c:pt>
              </c:numCache>
            </c:numRef>
          </c:val>
          <c:extLst xmlns:c16r2="http://schemas.microsoft.com/office/drawing/2015/06/chart">
            <c:ext xmlns:c16="http://schemas.microsoft.com/office/drawing/2014/chart" uri="{C3380CC4-5D6E-409C-BE32-E72D297353CC}">
              <c16:uniqueId val="{00000005-1D33-45A9-8A90-8AEB06625F18}"/>
            </c:ext>
          </c:extLst>
        </c:ser>
        <c:ser>
          <c:idx val="1"/>
          <c:order val="1"/>
          <c:tx>
            <c:strRef>
              <c:f>'Detected per year'!$A$4</c:f>
              <c:strCache>
                <c:ptCount val="1"/>
                <c:pt idx="0">
                  <c:v>Detected in current year but incurred in previous financial years</c:v>
                </c:pt>
              </c:strCache>
            </c:strRef>
          </c:tx>
          <c:spPr>
            <a:solidFill>
              <a:srgbClr val="28A293"/>
            </a:solidFill>
          </c:spPr>
          <c:dLbls>
            <c:dLbl>
              <c:idx val="2"/>
              <c:layout>
                <c:manualLayout>
                  <c:x val="1.6799664006719869E-3"/>
                  <c:y val="6.5328063170254054E-3"/>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D33-45A9-8A90-8AEB06625F18}"/>
                </c:ext>
              </c:extLst>
            </c:dLbl>
            <c:dLbl>
              <c:idx val="3"/>
              <c:layout>
                <c:manualLayout>
                  <c:x val="6.4935064935064948E-3"/>
                  <c:y val="1.5347719504111559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D33-45A9-8A90-8AEB06625F18}"/>
                </c:ext>
              </c:extLst>
            </c:dLbl>
            <c:dLbl>
              <c:idx val="4"/>
              <c:layout>
                <c:manualLayout>
                  <c:x val="-6.407381930117539E-17"/>
                  <c:y val="1.0322579246793098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1D33-45A9-8A90-8AEB06625F18}"/>
                </c:ext>
              </c:extLst>
            </c:dLbl>
            <c:spPr>
              <a:noFill/>
              <a:ln>
                <a:noFill/>
              </a:ln>
              <a:effectLst/>
            </c:spPr>
            <c:txPr>
              <a:bodyPr wrap="square" lIns="38100" tIns="19050" rIns="38100" bIns="19050" anchor="ctr">
                <a:spAutoFit/>
              </a:bodyPr>
              <a:lstStyle/>
              <a:p>
                <a:pPr>
                  <a:defRPr sz="1200"/>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'Detected per year'!$B$2:$F$2</c:f>
              <c:strCache>
                <c:ptCount val="5"/>
                <c:pt idx="0">
                  <c:v>2014-2015</c:v>
                </c:pt>
                <c:pt idx="1">
                  <c:v>2015-2016</c:v>
                </c:pt>
                <c:pt idx="2">
                  <c:v>2016-2017</c:v>
                </c:pt>
                <c:pt idx="3">
                  <c:v>2017-2018</c:v>
                </c:pt>
                <c:pt idx="4">
                  <c:v>2018-2019</c:v>
                </c:pt>
              </c:strCache>
            </c:strRef>
          </c:cat>
          <c:val>
            <c:numRef>
              <c:f>'Detected per year'!$B$4:$F$4</c:f>
              <c:numCache>
                <c:formatCode>_ * #,##0_ ;_ * \-#,##0_ ;_ * "-"??_ ;_ @_ </c:formatCode>
                <c:ptCount val="5"/>
                <c:pt idx="0">
                  <c:v>9181.0307017543892</c:v>
                </c:pt>
                <c:pt idx="1">
                  <c:v>9916.5947368421075</c:v>
                </c:pt>
                <c:pt idx="2">
                  <c:v>318705.26315789478</c:v>
                </c:pt>
                <c:pt idx="3">
                  <c:v>219063.49798245615</c:v>
                </c:pt>
                <c:pt idx="4">
                  <c:v>628337</c:v>
                </c:pt>
              </c:numCache>
            </c:numRef>
          </c:val>
          <c:extLst xmlns:c16r2="http://schemas.microsoft.com/office/drawing/2015/06/chart">
            <c:ext xmlns:c16="http://schemas.microsoft.com/office/drawing/2014/chart" uri="{C3380CC4-5D6E-409C-BE32-E72D297353CC}">
              <c16:uniqueId val="{00000009-1D33-45A9-8A90-8AEB06625F18}"/>
            </c:ext>
          </c:extLst>
        </c:ser>
        <c:dLbls>
          <c:showVal val="1"/>
        </c:dLbls>
        <c:axId val="77418880"/>
        <c:axId val="77420416"/>
      </c:barChart>
      <c:catAx>
        <c:axId val="77418880"/>
        <c:scaling>
          <c:orientation val="minMax"/>
        </c:scaling>
        <c:axPos val="b"/>
        <c:numFmt formatCode="General" sourceLinked="0"/>
        <c:tickLblPos val="nextTo"/>
        <c:crossAx val="77420416"/>
        <c:crosses val="autoZero"/>
        <c:auto val="1"/>
        <c:lblAlgn val="ctr"/>
        <c:lblOffset val="100"/>
      </c:catAx>
      <c:valAx>
        <c:axId val="77420416"/>
        <c:scaling>
          <c:orientation val="minMax"/>
        </c:scaling>
        <c:axPos val="l"/>
        <c:majorGridlines/>
        <c:title>
          <c:tx>
            <c:rich>
              <a:bodyPr rot="-5400000" vert="horz"/>
              <a:lstStyle/>
              <a:p>
                <a:pPr>
                  <a:defRPr/>
                </a:pPr>
                <a:r>
                  <a:rPr lang="en-ZA"/>
                  <a:t>Million (R)</a:t>
                </a:r>
              </a:p>
            </c:rich>
          </c:tx>
        </c:title>
        <c:numFmt formatCode="_ * #,##0_ ;_ * \-#,##0_ ;_ * &quot;-&quot;??_ ;_ @_ " sourceLinked="1"/>
        <c:tickLblPos val="nextTo"/>
        <c:crossAx val="77418880"/>
        <c:crosses val="autoZero"/>
        <c:crossBetween val="between"/>
        <c:dispUnits>
          <c:builtInUnit val="thousands"/>
        </c:dispUnits>
      </c:valAx>
    </c:plotArea>
    <c:legend>
      <c:legendPos val="r"/>
      <c:layout>
        <c:manualLayout>
          <c:xMode val="edge"/>
          <c:yMode val="edge"/>
          <c:x val="0.69019586128581545"/>
          <c:y val="0.35940719879961763"/>
          <c:w val="0.3014324019611398"/>
          <c:h val="0.27373414324198136"/>
        </c:manualLayout>
      </c:layout>
      <c:txPr>
        <a:bodyPr/>
        <a:lstStyle/>
        <a:p>
          <a:pPr>
            <a:defRPr sz="1200" baseline="0"/>
          </a:pPr>
          <a:endParaRPr lang="en-US"/>
        </a:p>
      </c:txPr>
    </c:legend>
    <c:plotVisOnly val="1"/>
    <c:dispBlanksAs val="gap"/>
  </c:chart>
  <c:externalData r:id="rId2"/>
  <c:userShapes r:id="rId3"/>
</c:chartSpace>
</file>

<file path=ppt/drawings/drawing1.xml><?xml version="1.0" encoding="utf-8"?>
<c:userShapes xmlns:c="http://schemas.openxmlformats.org/drawingml/2006/chart">
  <cdr:relSizeAnchor xmlns:cdr="http://schemas.openxmlformats.org/drawingml/2006/chartDrawing">
    <cdr:from>
      <cdr:x>0.12724</cdr:x>
      <cdr:y>0.7766</cdr:y>
    </cdr:from>
    <cdr:to>
      <cdr:x>0.16701</cdr:x>
      <cdr:y>0.82984</cdr:y>
    </cdr:to>
    <cdr:sp macro="" textlink="">
      <cdr:nvSpPr>
        <cdr:cNvPr id="2"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1158147" y="3381230"/>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ZA" sz="1200" dirty="0">
              <a:solidFill>
                <a:srgbClr val="000000"/>
              </a:solidFill>
              <a:effectLst/>
              <a:latin typeface="Calibri"/>
              <a:ea typeface="Times New Roman"/>
              <a:cs typeface="Times New Roman"/>
            </a:rPr>
            <a:t>16</a:t>
          </a:r>
        </a:p>
      </cdr:txBody>
    </cdr:sp>
  </cdr:relSizeAnchor>
  <cdr:relSizeAnchor xmlns:cdr="http://schemas.openxmlformats.org/drawingml/2006/chartDrawing">
    <cdr:from>
      <cdr:x>0.16226</cdr:x>
      <cdr:y>0.7766</cdr:y>
    </cdr:from>
    <cdr:to>
      <cdr:x>0.20203</cdr:x>
      <cdr:y>0.82984</cdr:y>
    </cdr:to>
    <cdr:sp macro="" textlink="">
      <cdr:nvSpPr>
        <cdr:cNvPr id="3"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1476929" y="3381230"/>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ZA" sz="1200" dirty="0">
              <a:solidFill>
                <a:srgbClr val="000000"/>
              </a:solidFill>
              <a:effectLst/>
              <a:latin typeface="Calibri"/>
              <a:ea typeface="Times New Roman"/>
              <a:cs typeface="Times New Roman"/>
            </a:rPr>
            <a:t>12</a:t>
          </a:r>
        </a:p>
      </cdr:txBody>
    </cdr:sp>
  </cdr:relSizeAnchor>
  <cdr:relSizeAnchor xmlns:cdr="http://schemas.openxmlformats.org/drawingml/2006/chartDrawing">
    <cdr:from>
      <cdr:x>0.23507</cdr:x>
      <cdr:y>0.73614</cdr:y>
    </cdr:from>
    <cdr:to>
      <cdr:x>0.27484</cdr:x>
      <cdr:y>0.78937</cdr:y>
    </cdr:to>
    <cdr:sp macro="" textlink="">
      <cdr:nvSpPr>
        <cdr:cNvPr id="4"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2139659" y="3205061"/>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ZA" sz="1200" dirty="0">
              <a:solidFill>
                <a:srgbClr val="000000"/>
              </a:solidFill>
              <a:effectLst/>
              <a:latin typeface="Calibri"/>
              <a:ea typeface="Times New Roman"/>
              <a:cs typeface="Times New Roman"/>
            </a:rPr>
            <a:t>18</a:t>
          </a:r>
        </a:p>
      </cdr:txBody>
    </cdr:sp>
  </cdr:relSizeAnchor>
  <cdr:relSizeAnchor xmlns:cdr="http://schemas.openxmlformats.org/drawingml/2006/chartDrawing">
    <cdr:from>
      <cdr:x>0.26549</cdr:x>
      <cdr:y>0.73614</cdr:y>
    </cdr:from>
    <cdr:to>
      <cdr:x>0.30525</cdr:x>
      <cdr:y>0.78937</cdr:y>
    </cdr:to>
    <cdr:sp macro="" textlink="">
      <cdr:nvSpPr>
        <cdr:cNvPr id="5"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2416496" y="3205061"/>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US" sz="1200" dirty="0">
              <a:solidFill>
                <a:srgbClr val="000000"/>
              </a:solidFill>
              <a:latin typeface="Calibri"/>
              <a:ea typeface="Times New Roman"/>
              <a:cs typeface="Times New Roman"/>
            </a:rPr>
            <a:t>5</a:t>
          </a:r>
          <a:endParaRPr lang="en-ZA" sz="1200" dirty="0">
            <a:solidFill>
              <a:srgbClr val="000000"/>
            </a:solidFill>
            <a:effectLst/>
            <a:latin typeface="Calibri"/>
            <a:ea typeface="Times New Roman"/>
            <a:cs typeface="Times New Roman"/>
          </a:endParaRPr>
        </a:p>
      </cdr:txBody>
    </cdr:sp>
  </cdr:relSizeAnchor>
  <cdr:relSizeAnchor xmlns:cdr="http://schemas.openxmlformats.org/drawingml/2006/chartDrawing">
    <cdr:from>
      <cdr:x>0.34567</cdr:x>
      <cdr:y>0.53575</cdr:y>
    </cdr:from>
    <cdr:to>
      <cdr:x>0.38544</cdr:x>
      <cdr:y>0.58899</cdr:y>
    </cdr:to>
    <cdr:sp macro="" textlink="">
      <cdr:nvSpPr>
        <cdr:cNvPr id="6"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3146338" y="2332606"/>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ZA" sz="1200" dirty="0">
              <a:solidFill>
                <a:srgbClr val="000000"/>
              </a:solidFill>
              <a:effectLst/>
              <a:latin typeface="Calibri"/>
              <a:ea typeface="Times New Roman"/>
              <a:cs typeface="Times New Roman"/>
            </a:rPr>
            <a:t>15</a:t>
          </a:r>
        </a:p>
      </cdr:txBody>
    </cdr:sp>
  </cdr:relSizeAnchor>
  <cdr:relSizeAnchor xmlns:cdr="http://schemas.openxmlformats.org/drawingml/2006/chartDrawing">
    <cdr:from>
      <cdr:x>0.37885</cdr:x>
      <cdr:y>0.53575</cdr:y>
    </cdr:from>
    <cdr:to>
      <cdr:x>0.41862</cdr:x>
      <cdr:y>0.58899</cdr:y>
    </cdr:to>
    <cdr:sp macro="" textlink="">
      <cdr:nvSpPr>
        <cdr:cNvPr id="7"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3448342" y="2332606"/>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US" sz="1200" dirty="0">
              <a:solidFill>
                <a:srgbClr val="000000"/>
              </a:solidFill>
              <a:latin typeface="Calibri"/>
              <a:ea typeface="Times New Roman"/>
              <a:cs typeface="Times New Roman"/>
            </a:rPr>
            <a:t>9</a:t>
          </a:r>
          <a:endParaRPr lang="en-ZA" sz="1200" dirty="0">
            <a:solidFill>
              <a:srgbClr val="000000"/>
            </a:solidFill>
            <a:effectLst/>
            <a:latin typeface="Calibri"/>
            <a:ea typeface="Times New Roman"/>
            <a:cs typeface="Times New Roman"/>
          </a:endParaRPr>
        </a:p>
      </cdr:txBody>
    </cdr:sp>
  </cdr:relSizeAnchor>
  <cdr:relSizeAnchor xmlns:cdr="http://schemas.openxmlformats.org/drawingml/2006/chartDrawing">
    <cdr:from>
      <cdr:x>0.45351</cdr:x>
      <cdr:y>0.58778</cdr:y>
    </cdr:from>
    <cdr:to>
      <cdr:x>0.49327</cdr:x>
      <cdr:y>0.64101</cdr:y>
    </cdr:to>
    <cdr:sp macro="" textlink="">
      <cdr:nvSpPr>
        <cdr:cNvPr id="8"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4127850" y="2559109"/>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US" sz="1200" dirty="0">
              <a:solidFill>
                <a:srgbClr val="000000"/>
              </a:solidFill>
              <a:latin typeface="Calibri"/>
              <a:ea typeface="Times New Roman"/>
              <a:cs typeface="Times New Roman"/>
            </a:rPr>
            <a:t>46</a:t>
          </a:r>
          <a:endParaRPr lang="en-ZA" sz="1200" dirty="0">
            <a:solidFill>
              <a:srgbClr val="000000"/>
            </a:solidFill>
            <a:effectLst/>
            <a:latin typeface="Calibri"/>
            <a:ea typeface="Times New Roman"/>
            <a:cs typeface="Times New Roman"/>
          </a:endParaRPr>
        </a:p>
      </cdr:txBody>
    </cdr:sp>
  </cdr:relSizeAnchor>
  <cdr:relSizeAnchor xmlns:cdr="http://schemas.openxmlformats.org/drawingml/2006/chartDrawing">
    <cdr:from>
      <cdr:x>0.48473</cdr:x>
      <cdr:y>0.58778</cdr:y>
    </cdr:from>
    <cdr:to>
      <cdr:x>0.5245</cdr:x>
      <cdr:y>0.64101</cdr:y>
    </cdr:to>
    <cdr:sp macro="" textlink="">
      <cdr:nvSpPr>
        <cdr:cNvPr id="9"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4412044" y="2559109"/>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ZA" sz="1200" dirty="0">
              <a:solidFill>
                <a:srgbClr val="000000"/>
              </a:solidFill>
              <a:effectLst/>
              <a:latin typeface="Calibri"/>
              <a:ea typeface="Times New Roman"/>
              <a:cs typeface="Times New Roman"/>
            </a:rPr>
            <a:t>17</a:t>
          </a:r>
        </a:p>
      </cdr:txBody>
    </cdr:sp>
  </cdr:relSizeAnchor>
  <cdr:relSizeAnchor xmlns:cdr="http://schemas.openxmlformats.org/drawingml/2006/chartDrawing">
    <cdr:from>
      <cdr:x>0.56411</cdr:x>
      <cdr:y>0.33922</cdr:y>
    </cdr:from>
    <cdr:to>
      <cdr:x>0.60387</cdr:x>
      <cdr:y>0.39246</cdr:y>
    </cdr:to>
    <cdr:sp macro="" textlink="">
      <cdr:nvSpPr>
        <cdr:cNvPr id="10"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5134529" y="1476929"/>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US" sz="1200" dirty="0">
              <a:solidFill>
                <a:srgbClr val="000000"/>
              </a:solidFill>
              <a:latin typeface="Calibri"/>
              <a:ea typeface="Times New Roman"/>
              <a:cs typeface="Times New Roman"/>
            </a:rPr>
            <a:t>27</a:t>
          </a:r>
          <a:endParaRPr lang="en-ZA" sz="1200" dirty="0">
            <a:solidFill>
              <a:srgbClr val="000000"/>
            </a:solidFill>
            <a:effectLst/>
            <a:latin typeface="Calibri"/>
            <a:ea typeface="Times New Roman"/>
            <a:cs typeface="Times New Roman"/>
          </a:endParaRPr>
        </a:p>
      </cdr:txBody>
    </cdr:sp>
  </cdr:relSizeAnchor>
  <cdr:relSizeAnchor xmlns:cdr="http://schemas.openxmlformats.org/drawingml/2006/chartDrawing">
    <cdr:from>
      <cdr:x>0.59452</cdr:x>
      <cdr:y>0.33922</cdr:y>
    </cdr:from>
    <cdr:to>
      <cdr:x>0.63429</cdr:x>
      <cdr:y>0.39246</cdr:y>
    </cdr:to>
    <cdr:sp macro="" textlink="">
      <cdr:nvSpPr>
        <cdr:cNvPr id="11" name="Text Box 10">
          <a:extLst xmlns:a="http://schemas.openxmlformats.org/drawingml/2006/main">
            <a:ext uri="{FF2B5EF4-FFF2-40B4-BE49-F238E27FC236}">
              <a16:creationId xmlns:a16="http://schemas.microsoft.com/office/drawing/2014/main" xmlns="" id="{D235DF7F-198E-437B-BCE9-00020B5FF336}"/>
            </a:ext>
          </a:extLst>
        </cdr:cNvPr>
        <cdr:cNvSpPr txBox="1"/>
      </cdr:nvSpPr>
      <cdr:spPr>
        <a:xfrm xmlns:a="http://schemas.openxmlformats.org/drawingml/2006/main">
          <a:off x="5411366" y="1476929"/>
          <a:ext cx="361950" cy="231775"/>
        </a:xfrm>
        <a:prstGeom xmlns:a="http://schemas.openxmlformats.org/drawingml/2006/main" prst="rect">
          <a:avLst/>
        </a:prstGeom>
        <a:solidFill xmlns:a="http://schemas.openxmlformats.org/drawingml/2006/main">
          <a:sysClr val="window" lastClr="FFFFFF"/>
        </a:solidFill>
        <a:ln xmlns:a="http://schemas.openxmlformats.org/drawingml/2006/main" w="6350">
          <a:solidFill>
            <a:prstClr val="black"/>
          </a:solidFill>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Aft>
              <a:spcPts val="0"/>
            </a:spcAft>
          </a:pPr>
          <a:r>
            <a:rPr lang="en-ZA" sz="1200" dirty="0">
              <a:solidFill>
                <a:srgbClr val="000000"/>
              </a:solidFill>
              <a:effectLst/>
              <a:latin typeface="Calibri"/>
              <a:ea typeface="Times New Roman"/>
              <a:cs typeface="Times New Roman"/>
            </a:rPr>
            <a:t>10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AFFB6D1-9C4A-412E-805D-A77C5B5FCCDA}" type="datetimeFigureOut">
              <a:rPr lang="en-GB" smtClean="0"/>
              <a:pPr/>
              <a:t>16/10/2019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1DCBDAC-2920-4F99-87E0-AAF918DED104}" type="slidenum">
              <a:rPr lang="en-GB" smtClean="0"/>
              <a:pPr/>
              <a:t>‹#›</a:t>
            </a:fld>
            <a:endParaRPr lang="en-GB" dirty="0"/>
          </a:p>
        </p:txBody>
      </p:sp>
    </p:spTree>
    <p:extLst>
      <p:ext uri="{BB962C8B-B14F-4D97-AF65-F5344CB8AC3E}">
        <p14:creationId xmlns:p14="http://schemas.microsoft.com/office/powerpoint/2010/main" xmlns="" val="404130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22</a:t>
            </a:fld>
            <a:endParaRPr lang="en-GB" dirty="0"/>
          </a:p>
        </p:txBody>
      </p:sp>
    </p:spTree>
    <p:extLst>
      <p:ext uri="{BB962C8B-B14F-4D97-AF65-F5344CB8AC3E}">
        <p14:creationId xmlns:p14="http://schemas.microsoft.com/office/powerpoint/2010/main" xmlns="" val="340577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0EE4AF-225E-4B72-BD3E-B899A54659FC}" type="slidenum">
              <a:rPr lang="en-GB" altLang="en-US" smtClean="0">
                <a:latin typeface="Calibri" panose="020F0502020204030204" pitchFamily="34" charset="0"/>
              </a:rPr>
              <a:pPr/>
              <a:t>31</a:t>
            </a:fld>
            <a:endParaRPr lang="en-GB" altLang="en-US" dirty="0">
              <a:latin typeface="Calibri" panose="020F0502020204030204" pitchFamily="34" charset="0"/>
            </a:endParaRPr>
          </a:p>
        </p:txBody>
      </p:sp>
    </p:spTree>
    <p:extLst>
      <p:ext uri="{BB962C8B-B14F-4D97-AF65-F5344CB8AC3E}">
        <p14:creationId xmlns:p14="http://schemas.microsoft.com/office/powerpoint/2010/main" xmlns="" val="279559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34</a:t>
            </a:fld>
            <a:endParaRPr lang="en-GB" dirty="0"/>
          </a:p>
        </p:txBody>
      </p:sp>
    </p:spTree>
    <p:extLst>
      <p:ext uri="{BB962C8B-B14F-4D97-AF65-F5344CB8AC3E}">
        <p14:creationId xmlns:p14="http://schemas.microsoft.com/office/powerpoint/2010/main" xmlns="" val="262217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CBDAC-2920-4F99-87E0-AAF918DED1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0022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23</a:t>
            </a:fld>
            <a:endParaRPr lang="en-GB" dirty="0"/>
          </a:p>
        </p:txBody>
      </p:sp>
    </p:spTree>
    <p:extLst>
      <p:ext uri="{BB962C8B-B14F-4D97-AF65-F5344CB8AC3E}">
        <p14:creationId xmlns:p14="http://schemas.microsoft.com/office/powerpoint/2010/main" xmlns="" val="136471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24</a:t>
            </a:fld>
            <a:endParaRPr lang="en-GB" dirty="0"/>
          </a:p>
        </p:txBody>
      </p:sp>
    </p:spTree>
    <p:extLst>
      <p:ext uri="{BB962C8B-B14F-4D97-AF65-F5344CB8AC3E}">
        <p14:creationId xmlns:p14="http://schemas.microsoft.com/office/powerpoint/2010/main" xmlns="" val="638020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25</a:t>
            </a:fld>
            <a:endParaRPr lang="en-GB" dirty="0"/>
          </a:p>
        </p:txBody>
      </p:sp>
    </p:spTree>
    <p:extLst>
      <p:ext uri="{BB962C8B-B14F-4D97-AF65-F5344CB8AC3E}">
        <p14:creationId xmlns:p14="http://schemas.microsoft.com/office/powerpoint/2010/main" xmlns="" val="414030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26</a:t>
            </a:fld>
            <a:endParaRPr lang="en-GB" dirty="0"/>
          </a:p>
        </p:txBody>
      </p:sp>
    </p:spTree>
    <p:extLst>
      <p:ext uri="{BB962C8B-B14F-4D97-AF65-F5344CB8AC3E}">
        <p14:creationId xmlns:p14="http://schemas.microsoft.com/office/powerpoint/2010/main" xmlns="" val="376211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27</a:t>
            </a:fld>
            <a:endParaRPr lang="en-GB" dirty="0"/>
          </a:p>
        </p:txBody>
      </p:sp>
    </p:spTree>
    <p:extLst>
      <p:ext uri="{BB962C8B-B14F-4D97-AF65-F5344CB8AC3E}">
        <p14:creationId xmlns:p14="http://schemas.microsoft.com/office/powerpoint/2010/main" xmlns="" val="105401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28</a:t>
            </a:fld>
            <a:endParaRPr lang="en-GB" dirty="0"/>
          </a:p>
        </p:txBody>
      </p:sp>
    </p:spTree>
    <p:extLst>
      <p:ext uri="{BB962C8B-B14F-4D97-AF65-F5344CB8AC3E}">
        <p14:creationId xmlns:p14="http://schemas.microsoft.com/office/powerpoint/2010/main" xmlns="" val="302524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29</a:t>
            </a:fld>
            <a:endParaRPr lang="en-GB" dirty="0"/>
          </a:p>
        </p:txBody>
      </p:sp>
    </p:spTree>
    <p:extLst>
      <p:ext uri="{BB962C8B-B14F-4D97-AF65-F5344CB8AC3E}">
        <p14:creationId xmlns:p14="http://schemas.microsoft.com/office/powerpoint/2010/main" xmlns="" val="217913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1DCBDAC-2920-4F99-87E0-AAF918DED104}" type="slidenum">
              <a:rPr lang="en-GB" smtClean="0"/>
              <a:pPr/>
              <a:t>30</a:t>
            </a:fld>
            <a:endParaRPr lang="en-GB" dirty="0"/>
          </a:p>
        </p:txBody>
      </p:sp>
    </p:spTree>
    <p:extLst>
      <p:ext uri="{BB962C8B-B14F-4D97-AF65-F5344CB8AC3E}">
        <p14:creationId xmlns:p14="http://schemas.microsoft.com/office/powerpoint/2010/main" xmlns="" val="1760454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xmlns=""/>
              </a:ext>
            </a:extLst>
          </a:blip>
          <a:srcRect b="9124"/>
          <a:stretch/>
        </p:blipFill>
        <p:spPr>
          <a:xfrm>
            <a:off x="1" y="0"/>
            <a:ext cx="3567832" cy="5715000"/>
          </a:xfrm>
          <a:prstGeom prst="rect">
            <a:avLst/>
          </a:prstGeom>
        </p:spPr>
      </p:pic>
      <p:sp>
        <p:nvSpPr>
          <p:cNvPr id="8" name="Rectangle 7"/>
          <p:cNvSpPr/>
          <p:nvPr userDrawn="1"/>
        </p:nvSpPr>
        <p:spPr>
          <a:xfrm>
            <a:off x="9320471" y="5317774"/>
            <a:ext cx="839529" cy="397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7" dirty="0"/>
          </a:p>
        </p:txBody>
      </p:sp>
      <p:sp>
        <p:nvSpPr>
          <p:cNvPr id="2" name="Title 1"/>
          <p:cNvSpPr>
            <a:spLocks noGrp="1"/>
          </p:cNvSpPr>
          <p:nvPr>
            <p:ph type="ctrTitle"/>
          </p:nvPr>
        </p:nvSpPr>
        <p:spPr>
          <a:xfrm>
            <a:off x="3783855" y="769268"/>
            <a:ext cx="5897253" cy="2592288"/>
          </a:xfrm>
          <a:noFill/>
        </p:spPr>
        <p:txBody>
          <a:bodyPr>
            <a:normAutofit/>
          </a:bodyPr>
          <a:lstStyle>
            <a:lvl1pPr algn="ctr">
              <a:defRPr sz="3200" b="1">
                <a:solidFill>
                  <a:srgbClr val="0E1B8D"/>
                </a:solidFill>
                <a:latin typeface="+mj-lt"/>
                <a:cs typeface="Segoe UI Semibold" panose="020B0702040204020203"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3783854" y="4369668"/>
            <a:ext cx="5897254" cy="1055935"/>
          </a:xfrm>
          <a:noFill/>
        </p:spPr>
        <p:txBody>
          <a:bodyPr anchor="ctr">
            <a:normAutofit/>
          </a:bodyPr>
          <a:lstStyle>
            <a:lvl1pPr marL="0" indent="0" algn="ctr">
              <a:buNone/>
              <a:defRPr sz="2000">
                <a:solidFill>
                  <a:srgbClr val="0E1B8D"/>
                </a:solidFill>
                <a:latin typeface="+mn-lt"/>
                <a:cs typeface="Segoe UI Semibold" panose="020B0702040204020203" pitchFamily="34" charset="0"/>
              </a:defRPr>
            </a:lvl1pPr>
            <a:lvl2pPr marL="423312" indent="0" algn="ctr">
              <a:buNone/>
              <a:defRPr>
                <a:solidFill>
                  <a:schemeClr val="tx1">
                    <a:tint val="75000"/>
                  </a:schemeClr>
                </a:solidFill>
              </a:defRPr>
            </a:lvl2pPr>
            <a:lvl3pPr marL="846625" indent="0" algn="ctr">
              <a:buNone/>
              <a:defRPr>
                <a:solidFill>
                  <a:schemeClr val="tx1">
                    <a:tint val="75000"/>
                  </a:schemeClr>
                </a:solidFill>
              </a:defRPr>
            </a:lvl3pPr>
            <a:lvl4pPr marL="1269936" indent="0" algn="ctr">
              <a:buNone/>
              <a:defRPr>
                <a:solidFill>
                  <a:schemeClr val="tx1">
                    <a:tint val="75000"/>
                  </a:schemeClr>
                </a:solidFill>
              </a:defRPr>
            </a:lvl4pPr>
            <a:lvl5pPr marL="1693249" indent="0" algn="ctr">
              <a:buNone/>
              <a:defRPr>
                <a:solidFill>
                  <a:schemeClr val="tx1">
                    <a:tint val="75000"/>
                  </a:schemeClr>
                </a:solidFill>
              </a:defRPr>
            </a:lvl5pPr>
            <a:lvl6pPr marL="2116561" indent="0" algn="ctr">
              <a:buNone/>
              <a:defRPr>
                <a:solidFill>
                  <a:schemeClr val="tx1">
                    <a:tint val="75000"/>
                  </a:schemeClr>
                </a:solidFill>
              </a:defRPr>
            </a:lvl6pPr>
            <a:lvl7pPr marL="2539873" indent="0" algn="ctr">
              <a:buNone/>
              <a:defRPr>
                <a:solidFill>
                  <a:schemeClr val="tx1">
                    <a:tint val="75000"/>
                  </a:schemeClr>
                </a:solidFill>
              </a:defRPr>
            </a:lvl7pPr>
            <a:lvl8pPr marL="2963185" indent="0" algn="ctr">
              <a:buNone/>
              <a:defRPr>
                <a:solidFill>
                  <a:schemeClr val="tx1">
                    <a:tint val="75000"/>
                  </a:schemeClr>
                </a:solidFill>
              </a:defRPr>
            </a:lvl8pPr>
            <a:lvl9pPr marL="3386497"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365616" y="4369668"/>
            <a:ext cx="834064" cy="1055934"/>
          </a:xfrm>
          <a:prstGeom prst="rect">
            <a:avLst/>
          </a:prstGeom>
        </p:spPr>
      </p:pic>
    </p:spTree>
    <p:extLst>
      <p:ext uri="{BB962C8B-B14F-4D97-AF65-F5344CB8AC3E}">
        <p14:creationId xmlns:p14="http://schemas.microsoft.com/office/powerpoint/2010/main" xmlns="" val="144408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216000" y="841276"/>
            <a:ext cx="9720000" cy="523220"/>
          </a:xfrm>
          <a:noFill/>
        </p:spPr>
        <p:txBody>
          <a:bodyPr anchor="t">
            <a:spAutoFit/>
          </a:bodyPr>
          <a:lstStyle>
            <a:lvl1pPr algn="l">
              <a:defRPr sz="2800" b="1" cap="none" baseline="0">
                <a:solidFill>
                  <a:srgbClr val="0E1B8D"/>
                </a:solidFill>
                <a:latin typeface="+mj-lt"/>
              </a:defRPr>
            </a:lvl1pPr>
          </a:lstStyle>
          <a:p>
            <a:r>
              <a:rPr lang="en-US"/>
              <a:t>Click to edit Master title style</a:t>
            </a:r>
            <a:endParaRPr lang="en-GB" dirty="0"/>
          </a:p>
        </p:txBody>
      </p:sp>
      <p:sp>
        <p:nvSpPr>
          <p:cNvPr id="12" name="Content Placeholder 11"/>
          <p:cNvSpPr>
            <a:spLocks noGrp="1"/>
          </p:cNvSpPr>
          <p:nvPr>
            <p:ph sz="quarter" idx="10"/>
          </p:nvPr>
        </p:nvSpPr>
        <p:spPr>
          <a:xfrm>
            <a:off x="216000" y="1705372"/>
            <a:ext cx="3240001" cy="3240000"/>
          </a:xfrm>
        </p:spPr>
        <p:txBody>
          <a:bodyPr>
            <a:normAutofit/>
          </a:bodyPr>
          <a:lstStyle>
            <a:lvl1pPr marL="0" indent="0">
              <a:buNone/>
              <a:defRPr sz="2000"/>
            </a:lvl1pPr>
          </a:lstStyle>
          <a:p>
            <a:pPr lvl="0"/>
            <a:r>
              <a:rPr lang="en-US"/>
              <a:t>Click to edit Master text styles</a:t>
            </a:r>
          </a:p>
        </p:txBody>
      </p:sp>
      <p:sp>
        <p:nvSpPr>
          <p:cNvPr id="6" name="Content Placeholder 11"/>
          <p:cNvSpPr>
            <a:spLocks noGrp="1"/>
          </p:cNvSpPr>
          <p:nvPr>
            <p:ph sz="quarter" idx="11"/>
          </p:nvPr>
        </p:nvSpPr>
        <p:spPr>
          <a:xfrm>
            <a:off x="3711848" y="1705372"/>
            <a:ext cx="6224152" cy="3240000"/>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 name="Straight Connector 3"/>
          <p:cNvCxnSpPr/>
          <p:nvPr userDrawn="1"/>
        </p:nvCxnSpPr>
        <p:spPr>
          <a:xfrm>
            <a:off x="327472" y="1417340"/>
            <a:ext cx="9505056" cy="0"/>
          </a:xfrm>
          <a:prstGeom prst="line">
            <a:avLst/>
          </a:prstGeom>
          <a:ln w="28575">
            <a:solidFill>
              <a:srgbClr val="0E1B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3162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1"/>
            <a:ext cx="9720000" cy="480053"/>
          </a:xfrm>
        </p:spPr>
        <p:txBody>
          <a:bodyPr anchor="t" anchorCtr="0">
            <a:noAutofit/>
          </a:bodyPr>
          <a:lstStyle>
            <a:lvl1pPr>
              <a:defRPr sz="2800" b="1">
                <a:solidFill>
                  <a:srgbClr val="0E1B8D"/>
                </a:solidFill>
                <a:latin typeface="+mj-lt"/>
              </a:defRPr>
            </a:lvl1pPr>
          </a:lstStyle>
          <a:p>
            <a:r>
              <a:rPr lang="en-US"/>
              <a:t>Click to edit Master title style</a:t>
            </a:r>
            <a:endParaRPr lang="en-GB" dirty="0"/>
          </a:p>
        </p:txBody>
      </p:sp>
      <p:sp>
        <p:nvSpPr>
          <p:cNvPr id="3" name="Content Placeholder 2"/>
          <p:cNvSpPr>
            <a:spLocks noGrp="1"/>
          </p:cNvSpPr>
          <p:nvPr>
            <p:ph idx="1"/>
          </p:nvPr>
        </p:nvSpPr>
        <p:spPr>
          <a:xfrm>
            <a:off x="216000" y="841276"/>
            <a:ext cx="9720000" cy="4404490"/>
          </a:xfrm>
        </p:spPr>
        <p:txBody>
          <a:bodyPr>
            <a:normAutofit/>
          </a:bodyPr>
          <a:lstStyle>
            <a:lvl1pPr marL="336592" indent="-336592">
              <a:spcBef>
                <a:spcPts val="556"/>
              </a:spcBef>
              <a:buSzPct val="90000"/>
              <a:defRPr sz="2400"/>
            </a:lvl1pPr>
            <a:lvl2pPr marL="658486" indent="-321895">
              <a:spcBef>
                <a:spcPts val="556"/>
              </a:spcBef>
              <a:buSzPct val="90000"/>
              <a:defRPr sz="2000"/>
            </a:lvl2pPr>
            <a:lvl3pPr marL="833396" indent="-174910">
              <a:spcBef>
                <a:spcPts val="556"/>
              </a:spcBef>
              <a:buFont typeface="Wingdings" panose="05000000000000000000" pitchFamily="2" charset="2"/>
              <a:buChar char="§"/>
              <a:defRPr sz="1800"/>
            </a:lvl3pPr>
            <a:lvl4pPr marL="1074449" indent="-241053">
              <a:spcBef>
                <a:spcPts val="556"/>
              </a:spcBef>
              <a:buFont typeface="Arial" panose="020B0604020202020204" pitchFamily="34" charset="0"/>
              <a:buChar char="•"/>
              <a:defRPr sz="1600"/>
            </a:lvl4pPr>
            <a:lvl5pPr marL="1249359" indent="-174910">
              <a:spcBef>
                <a:spcPts val="556"/>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77821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xmlns="" val="53325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p:nvPr>
        </p:nvSpPr>
        <p:spPr>
          <a:xfrm>
            <a:off x="216000" y="157200"/>
            <a:ext cx="9721080" cy="523220"/>
          </a:xfrm>
          <a:noFill/>
          <a:ln>
            <a:noFill/>
          </a:ln>
        </p:spPr>
        <p:txBody>
          <a:bodyPr wrap="square" anchor="t" anchorCtr="0">
            <a:spAutoFit/>
          </a:bodyPr>
          <a:lstStyle>
            <a:lvl1pPr>
              <a:defRPr sz="2800">
                <a:latin typeface="+mj-lt"/>
              </a:defRPr>
            </a:lvl1pPr>
          </a:lstStyle>
          <a:p>
            <a:r>
              <a:rPr lang="en-US"/>
              <a:t>Click to edit Master title style</a:t>
            </a:r>
            <a:endParaRPr lang="en-GB" dirty="0"/>
          </a:p>
        </p:txBody>
      </p:sp>
      <p:sp>
        <p:nvSpPr>
          <p:cNvPr id="3" name="Content Placeholder 2"/>
          <p:cNvSpPr>
            <a:spLocks noGrp="1"/>
          </p:cNvSpPr>
          <p:nvPr>
            <p:ph sz="half" idx="1"/>
          </p:nvPr>
        </p:nvSpPr>
        <p:spPr>
          <a:xfrm>
            <a:off x="216000" y="913285"/>
            <a:ext cx="4536505" cy="4248471"/>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40535" y="913285"/>
            <a:ext cx="4896545" cy="4248472"/>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9062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8000" y="5296959"/>
            <a:ext cx="2370667" cy="304271"/>
          </a:xfrm>
          <a:prstGeom prst="rect">
            <a:avLst/>
          </a:prstGeom>
        </p:spPr>
        <p:txBody>
          <a:bodyPr/>
          <a:lstStyle/>
          <a:p>
            <a:fld id="{3DF1F550-746B-4A81-A635-81FCB0AB5DAF}" type="datetimeFigureOut">
              <a:rPr lang="en-US" smtClean="0">
                <a:solidFill>
                  <a:prstClr val="black"/>
                </a:solidFill>
              </a:rPr>
              <a:pPr/>
              <a:t>10/16/2019</a:t>
            </a:fld>
            <a:endParaRPr lang="en-US" dirty="0">
              <a:solidFill>
                <a:prstClr val="black"/>
              </a:solidFill>
            </a:endParaRPr>
          </a:p>
        </p:txBody>
      </p:sp>
      <p:sp>
        <p:nvSpPr>
          <p:cNvPr id="3" name="Footer Placeholder 2"/>
          <p:cNvSpPr>
            <a:spLocks noGrp="1"/>
          </p:cNvSpPr>
          <p:nvPr>
            <p:ph type="ftr" sz="quarter" idx="11"/>
          </p:nvPr>
        </p:nvSpPr>
        <p:spPr>
          <a:xfrm>
            <a:off x="3471334" y="5296959"/>
            <a:ext cx="3217333" cy="304271"/>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7281333" y="5296959"/>
            <a:ext cx="2370667" cy="304271"/>
          </a:xfrm>
          <a:prstGeom prst="rect">
            <a:avLst/>
          </a:prstGeom>
        </p:spPr>
        <p:txBody>
          <a:bodyPr/>
          <a:lstStyle/>
          <a:p>
            <a:fld id="{38F52793-5451-4C9F-B62A-3A08E0BD4E9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03477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p:cNvPicPr>
          <p:nvPr/>
        </p:nvPicPr>
        <p:blipFill rotWithShape="1">
          <a:blip r:embed="rId8" cstate="email">
            <a:extLst>
              <a:ext uri="{28A0092B-C50C-407E-A947-70E740481C1C}">
                <a14:useLocalDpi xmlns:a14="http://schemas.microsoft.com/office/drawing/2010/main" xmlns=""/>
              </a:ext>
            </a:extLst>
          </a:blip>
          <a:srcRect b="-1"/>
          <a:stretch/>
        </p:blipFill>
        <p:spPr>
          <a:xfrm>
            <a:off x="1" y="5438950"/>
            <a:ext cx="10159999" cy="276050"/>
          </a:xfrm>
          <a:prstGeom prst="rect">
            <a:avLst/>
          </a:prstGeom>
          <a:noFill/>
          <a:ln>
            <a:noFill/>
          </a:ln>
        </p:spPr>
      </p:pic>
      <p:sp>
        <p:nvSpPr>
          <p:cNvPr id="4" name="Rectangle 3"/>
          <p:cNvSpPr/>
          <p:nvPr/>
        </p:nvSpPr>
        <p:spPr>
          <a:xfrm>
            <a:off x="183456" y="5469253"/>
            <a:ext cx="1095168" cy="208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1400" dirty="0">
                <a:solidFill>
                  <a:schemeClr val="bg1"/>
                </a:solidFill>
                <a:latin typeface="+mn-lt"/>
                <a:cs typeface="Segoe UI" panose="020B0502040204020203" pitchFamily="34" charset="0"/>
              </a:rPr>
              <a:t>SITA SOC Ltd</a:t>
            </a:r>
            <a:endParaRPr lang="en-GB" sz="1400" dirty="0">
              <a:solidFill>
                <a:schemeClr val="bg1"/>
              </a:solidFill>
              <a:latin typeface="+mn-lt"/>
              <a:cs typeface="Segoe UI" panose="020B0502040204020203" pitchFamily="34" charset="0"/>
            </a:endParaRPr>
          </a:p>
        </p:txBody>
      </p:sp>
      <p:sp>
        <p:nvSpPr>
          <p:cNvPr id="2" name="Title Placeholder 1"/>
          <p:cNvSpPr>
            <a:spLocks noGrp="1"/>
          </p:cNvSpPr>
          <p:nvPr>
            <p:ph type="title"/>
          </p:nvPr>
        </p:nvSpPr>
        <p:spPr>
          <a:xfrm>
            <a:off x="216000" y="157200"/>
            <a:ext cx="9720000" cy="523220"/>
          </a:xfrm>
          <a:prstGeom prst="rect">
            <a:avLst/>
          </a:prstGeom>
          <a:noFill/>
          <a:ln cmpd="sng">
            <a:noFill/>
          </a:ln>
        </p:spPr>
        <p:txBody>
          <a:bodyPr vert="horz" lIns="91440" tIns="45720" rIns="91440" bIns="4572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216000" y="834974"/>
            <a:ext cx="9720000" cy="44707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cNvSpPr txBox="1">
            <a:spLocks/>
          </p:cNvSpPr>
          <p:nvPr/>
        </p:nvSpPr>
        <p:spPr>
          <a:xfrm>
            <a:off x="9472488" y="5469253"/>
            <a:ext cx="480054" cy="208569"/>
          </a:xfrm>
          <a:prstGeom prst="rect">
            <a:avLst/>
          </a:prstGeom>
        </p:spPr>
        <p:txBody>
          <a:bodyPr vert="horz" wrap="square" lIns="0" tIns="0" rIns="0" bIns="0" rtlCol="0" anchor="b">
            <a:noAutofit/>
          </a:bodyPr>
          <a:lstStyle>
            <a:defPPr>
              <a:defRPr lang="en-US"/>
            </a:defPPr>
            <a:lvl1pPr>
              <a:defRPr sz="1000" baseline="0">
                <a:latin typeface="+mn-lt"/>
              </a:defRPr>
            </a:lvl1pPr>
          </a:lstStyle>
          <a:p>
            <a:pPr algn="r" defTabSz="846625">
              <a:buClrTx/>
              <a:buSzTx/>
              <a:buFontTx/>
              <a:buNone/>
            </a:pPr>
            <a:fld id="{42C328C1-A84F-4A39-A664-DBA00541A8C6}" type="slidenum">
              <a:rPr lang="en-US" sz="1400" b="0" smtClean="0">
                <a:solidFill>
                  <a:schemeClr val="bg1"/>
                </a:solidFill>
                <a:latin typeface="Calibri" panose="020F0502020204030204" pitchFamily="34" charset="0"/>
                <a:ea typeface="ＭＳ Ｐゴシック"/>
              </a:rPr>
              <a:pPr algn="r" defTabSz="846625">
                <a:buClrTx/>
                <a:buSzTx/>
                <a:buFontTx/>
                <a:buNone/>
              </a:pPr>
              <a:t>‹#›</a:t>
            </a:fld>
            <a:endParaRPr lang="en-US" sz="1400" b="0" dirty="0">
              <a:solidFill>
                <a:schemeClr val="bg1"/>
              </a:solidFill>
              <a:latin typeface="Calibri" panose="020F0502020204030204" pitchFamily="34" charset="0"/>
              <a:ea typeface="ＭＳ Ｐゴシック"/>
            </a:endParaRPr>
          </a:p>
        </p:txBody>
      </p:sp>
    </p:spTree>
    <p:extLst>
      <p:ext uri="{BB962C8B-B14F-4D97-AF65-F5344CB8AC3E}">
        <p14:creationId xmlns:p14="http://schemas.microsoft.com/office/powerpoint/2010/main" xmlns="" val="1565168598"/>
      </p:ext>
    </p:extLst>
  </p:cSld>
  <p:clrMap bg1="lt1" tx1="dk1" bg2="lt2" tx2="dk2" accent1="accent1" accent2="accent2" accent3="accent3" accent4="accent4" accent5="accent5" accent6="accent6" hlink="hlink" folHlink="folHlink"/>
  <p:sldLayoutIdLst>
    <p:sldLayoutId id="2147483667" r:id="rId1"/>
    <p:sldLayoutId id="2147483651" r:id="rId2"/>
    <p:sldLayoutId id="2147483650" r:id="rId3"/>
    <p:sldLayoutId id="2147483660" r:id="rId4"/>
    <p:sldLayoutId id="2147483652" r:id="rId5"/>
    <p:sldLayoutId id="2147483668" r:id="rId6"/>
  </p:sldLayoutIdLst>
  <p:hf hdr="0" ftr="0" dt="0"/>
  <p:txStyles>
    <p:titleStyle>
      <a:lvl1pPr algn="l" defTabSz="846625" rtl="0" eaLnBrk="1" latinLnBrk="0" hangingPunct="1">
        <a:spcBef>
          <a:spcPct val="0"/>
        </a:spcBef>
        <a:buNone/>
        <a:defRPr sz="2800" b="1" kern="1200">
          <a:solidFill>
            <a:srgbClr val="0E1B8D"/>
          </a:solidFill>
          <a:latin typeface="+mj-lt"/>
          <a:ea typeface="+mj-ea"/>
          <a:cs typeface="Segoe UI Semibold" panose="020B0702040204020203" pitchFamily="34" charset="0"/>
        </a:defRPr>
      </a:lvl1pPr>
    </p:titleStyle>
    <p:body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p:bodyStyle>
    <p:otherStyle>
      <a:defPPr>
        <a:defRPr lang="en-US"/>
      </a:defPPr>
      <a:lvl1pPr marL="0" algn="l" defTabSz="846625" rtl="0" eaLnBrk="1" latinLnBrk="0" hangingPunct="1">
        <a:defRPr sz="1667" kern="1200">
          <a:solidFill>
            <a:schemeClr val="tx1"/>
          </a:solidFill>
          <a:latin typeface="+mn-lt"/>
          <a:ea typeface="+mn-ea"/>
          <a:cs typeface="+mn-cs"/>
        </a:defRPr>
      </a:lvl1pPr>
      <a:lvl2pPr marL="423312" algn="l" defTabSz="846625" rtl="0" eaLnBrk="1" latinLnBrk="0" hangingPunct="1">
        <a:defRPr sz="1667" kern="1200">
          <a:solidFill>
            <a:schemeClr val="tx1"/>
          </a:solidFill>
          <a:latin typeface="+mn-lt"/>
          <a:ea typeface="+mn-ea"/>
          <a:cs typeface="+mn-cs"/>
        </a:defRPr>
      </a:lvl2pPr>
      <a:lvl3pPr marL="846625" algn="l" defTabSz="846625" rtl="0" eaLnBrk="1" latinLnBrk="0" hangingPunct="1">
        <a:defRPr sz="1667" kern="1200">
          <a:solidFill>
            <a:schemeClr val="tx1"/>
          </a:solidFill>
          <a:latin typeface="+mn-lt"/>
          <a:ea typeface="+mn-ea"/>
          <a:cs typeface="+mn-cs"/>
        </a:defRPr>
      </a:lvl3pPr>
      <a:lvl4pPr marL="1269936" algn="l" defTabSz="846625" rtl="0" eaLnBrk="1" latinLnBrk="0" hangingPunct="1">
        <a:defRPr sz="1667" kern="1200">
          <a:solidFill>
            <a:schemeClr val="tx1"/>
          </a:solidFill>
          <a:latin typeface="+mn-lt"/>
          <a:ea typeface="+mn-ea"/>
          <a:cs typeface="+mn-cs"/>
        </a:defRPr>
      </a:lvl4pPr>
      <a:lvl5pPr marL="1693249" algn="l" defTabSz="846625" rtl="0" eaLnBrk="1" latinLnBrk="0" hangingPunct="1">
        <a:defRPr sz="1667" kern="1200">
          <a:solidFill>
            <a:schemeClr val="tx1"/>
          </a:solidFill>
          <a:latin typeface="+mn-lt"/>
          <a:ea typeface="+mn-ea"/>
          <a:cs typeface="+mn-cs"/>
        </a:defRPr>
      </a:lvl5pPr>
      <a:lvl6pPr marL="2116561" algn="l" defTabSz="846625" rtl="0" eaLnBrk="1" latinLnBrk="0" hangingPunct="1">
        <a:defRPr sz="1667" kern="1200">
          <a:solidFill>
            <a:schemeClr val="tx1"/>
          </a:solidFill>
          <a:latin typeface="+mn-lt"/>
          <a:ea typeface="+mn-ea"/>
          <a:cs typeface="+mn-cs"/>
        </a:defRPr>
      </a:lvl6pPr>
      <a:lvl7pPr marL="2539873" algn="l" defTabSz="846625" rtl="0" eaLnBrk="1" latinLnBrk="0" hangingPunct="1">
        <a:defRPr sz="1667" kern="1200">
          <a:solidFill>
            <a:schemeClr val="tx1"/>
          </a:solidFill>
          <a:latin typeface="+mn-lt"/>
          <a:ea typeface="+mn-ea"/>
          <a:cs typeface="+mn-cs"/>
        </a:defRPr>
      </a:lvl7pPr>
      <a:lvl8pPr marL="2963185" algn="l" defTabSz="846625" rtl="0" eaLnBrk="1" latinLnBrk="0" hangingPunct="1">
        <a:defRPr sz="1667" kern="1200">
          <a:solidFill>
            <a:schemeClr val="tx1"/>
          </a:solidFill>
          <a:latin typeface="+mn-lt"/>
          <a:ea typeface="+mn-ea"/>
          <a:cs typeface="+mn-cs"/>
        </a:defRPr>
      </a:lvl8pPr>
      <a:lvl9pPr marL="3386497" algn="l" defTabSz="846625" rtl="0" eaLnBrk="1" latinLnBrk="0" hangingPunct="1">
        <a:defRPr sz="1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3109" y="2095500"/>
            <a:ext cx="7572908" cy="2592288"/>
          </a:xfrm>
        </p:spPr>
        <p:txBody>
          <a:bodyPr>
            <a:normAutofit fontScale="90000"/>
          </a:bodyPr>
          <a:lstStyle/>
          <a:p>
            <a:r>
              <a:rPr lang="en-US" sz="3600" dirty="0"/>
              <a:t>2018-2019 Annual Report </a:t>
            </a:r>
            <a:br>
              <a:rPr lang="en-US" sz="3600" dirty="0"/>
            </a:br>
            <a:r>
              <a:rPr lang="en-US" sz="3600" dirty="0"/>
              <a:t>Presentation to the Portfolio Committee on Communications</a:t>
            </a:r>
            <a:r>
              <a:rPr lang="en-US" dirty="0"/>
              <a:t/>
            </a:r>
            <a:br>
              <a:rPr lang="en-US" dirty="0"/>
            </a:br>
            <a:r>
              <a:rPr lang="en-US" dirty="0"/>
              <a:t> </a:t>
            </a:r>
            <a:br>
              <a:rPr lang="en-US" dirty="0"/>
            </a:br>
            <a:r>
              <a:rPr lang="en-US" dirty="0"/>
              <a:t/>
            </a:r>
            <a:br>
              <a:rPr lang="en-US" dirty="0"/>
            </a:br>
            <a:endParaRPr lang="en-US" sz="2400" b="0" i="1" dirty="0"/>
          </a:p>
        </p:txBody>
      </p:sp>
      <p:sp>
        <p:nvSpPr>
          <p:cNvPr id="5" name="Subtitle 2"/>
          <p:cNvSpPr>
            <a:spLocks noGrp="1"/>
          </p:cNvSpPr>
          <p:nvPr>
            <p:ph type="subTitle" idx="1"/>
          </p:nvPr>
        </p:nvSpPr>
        <p:spPr>
          <a:xfrm>
            <a:off x="3503227" y="4393853"/>
            <a:ext cx="6617333" cy="1055935"/>
          </a:xfrm>
        </p:spPr>
        <p:txBody>
          <a:bodyPr>
            <a:normAutofit/>
          </a:bodyPr>
          <a:lstStyle/>
          <a:p>
            <a:pPr algn="r"/>
            <a:r>
              <a:rPr lang="en-ZA" sz="1600" dirty="0">
                <a:solidFill>
                  <a:schemeClr val="accent1">
                    <a:lumMod val="75000"/>
                  </a:schemeClr>
                </a:solidFill>
              </a:rPr>
              <a:t>Presented by: Acting Chief Executive Officer, Mr Ntutule Tshenye</a:t>
            </a:r>
          </a:p>
          <a:p>
            <a:pPr algn="r"/>
            <a:r>
              <a:rPr lang="en-ZA" sz="1600" dirty="0">
                <a:solidFill>
                  <a:schemeClr val="accent1">
                    <a:lumMod val="75000"/>
                  </a:schemeClr>
                </a:solidFill>
              </a:rPr>
              <a:t>Date: 15 October 2019</a:t>
            </a:r>
            <a:endParaRPr lang="en-GB" sz="1600" dirty="0">
              <a:solidFill>
                <a:schemeClr val="accent1">
                  <a:lumMod val="75000"/>
                </a:schemeClr>
              </a:solidFill>
            </a:endParaRPr>
          </a:p>
        </p:txBody>
      </p:sp>
    </p:spTree>
    <p:extLst>
      <p:ext uri="{BB962C8B-B14F-4D97-AF65-F5344CB8AC3E}">
        <p14:creationId xmlns:p14="http://schemas.microsoft.com/office/powerpoint/2010/main" xmlns="" val="357190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2:  Infrastructure </a:t>
            </a:r>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1945845369"/>
              </p:ext>
            </p:extLst>
          </p:nvPr>
        </p:nvGraphicFramePr>
        <p:xfrm>
          <a:off x="173424" y="1257300"/>
          <a:ext cx="9783375" cy="3603992"/>
        </p:xfrm>
        <a:graphic>
          <a:graphicData uri="http://schemas.openxmlformats.org/drawingml/2006/table">
            <a:tbl>
              <a:tblPr firstRow="1" bandRow="1">
                <a:tableStyleId>{2D5ABB26-0587-4C30-8999-92F81FD0307C}</a:tableStyleId>
              </a:tblPr>
              <a:tblGrid>
                <a:gridCol w="1149306">
                  <a:extLst>
                    <a:ext uri="{9D8B030D-6E8A-4147-A177-3AD203B41FA5}">
                      <a16:colId xmlns:a16="http://schemas.microsoft.com/office/drawing/2014/main" xmlns="" val="20000"/>
                    </a:ext>
                  </a:extLst>
                </a:gridCol>
                <a:gridCol w="1426845">
                  <a:extLst>
                    <a:ext uri="{9D8B030D-6E8A-4147-A177-3AD203B41FA5}">
                      <a16:colId xmlns:a16="http://schemas.microsoft.com/office/drawing/2014/main" xmlns="" val="20001"/>
                    </a:ext>
                  </a:extLst>
                </a:gridCol>
                <a:gridCol w="1339825">
                  <a:extLst>
                    <a:ext uri="{9D8B030D-6E8A-4147-A177-3AD203B41FA5}">
                      <a16:colId xmlns:a16="http://schemas.microsoft.com/office/drawing/2014/main" xmlns="" val="20002"/>
                    </a:ext>
                  </a:extLst>
                </a:gridCol>
                <a:gridCol w="1430748">
                  <a:extLst>
                    <a:ext uri="{9D8B030D-6E8A-4147-A177-3AD203B41FA5}">
                      <a16:colId xmlns:a16="http://schemas.microsoft.com/office/drawing/2014/main" xmlns="" val="20003"/>
                    </a:ext>
                  </a:extLst>
                </a:gridCol>
                <a:gridCol w="1435563">
                  <a:extLst>
                    <a:ext uri="{9D8B030D-6E8A-4147-A177-3AD203B41FA5}">
                      <a16:colId xmlns:a16="http://schemas.microsoft.com/office/drawing/2014/main" xmlns="" val="20004"/>
                    </a:ext>
                  </a:extLst>
                </a:gridCol>
                <a:gridCol w="1127943">
                  <a:extLst>
                    <a:ext uri="{9D8B030D-6E8A-4147-A177-3AD203B41FA5}">
                      <a16:colId xmlns:a16="http://schemas.microsoft.com/office/drawing/2014/main" xmlns="" val="20005"/>
                    </a:ext>
                  </a:extLst>
                </a:gridCol>
                <a:gridCol w="1873145">
                  <a:extLst>
                    <a:ext uri="{9D8B030D-6E8A-4147-A177-3AD203B41FA5}">
                      <a16:colId xmlns:a16="http://schemas.microsoft.com/office/drawing/2014/main" xmlns="" val="20006"/>
                    </a:ext>
                  </a:extLst>
                </a:gridCol>
              </a:tblGrid>
              <a:tr h="736275">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4930"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7</a:t>
                      </a:r>
                      <a:r>
                        <a:rPr sz="1100" b="1" dirty="0">
                          <a:solidFill>
                            <a:srgbClr val="FFFFFF"/>
                          </a:solidFill>
                          <a:latin typeface="+mn-lt"/>
                          <a:cs typeface="FuturaBT-Medium"/>
                        </a:rPr>
                        <a:t>/1</a:t>
                      </a:r>
                      <a:r>
                        <a:rPr lang="en-US" sz="1100" b="1" dirty="0">
                          <a:solidFill>
                            <a:srgbClr val="FFFFFF"/>
                          </a:solidFill>
                          <a:latin typeface="+mn-lt"/>
                          <a:cs typeface="FuturaBT-Medium"/>
                        </a:rPr>
                        <a:t>8</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sz="1100" b="1" spc="-5" dirty="0">
                          <a:solidFill>
                            <a:srgbClr val="FFFFFF"/>
                          </a:solidFill>
                          <a:latin typeface="+mn-lt"/>
                          <a:cs typeface="FuturaBT-Medium"/>
                        </a:rPr>
                        <a:t>target  </a:t>
                      </a: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559125">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C5: Consolidate and modernise data centres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M9: No. of government private cloud services available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13 government private cloud services deployed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2 government private cloud services available</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2 government private cloud services available</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None</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 variance.</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1"/>
                  </a:ext>
                </a:extLst>
              </a:tr>
              <a:tr h="559125">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C6: Improvement of ICT infrastructure: disaster recovery</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M10: Number of clients provided with disaster recovery services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Disaster recovery services provided to 2 clients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4 clients provided with disaster recovery services </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4 clients provided with disaster recovery services</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None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 variance.</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a:solidFill>
                        <a:srgbClr val="6D6E71"/>
                      </a:solidFill>
                      <a:prstDash val="solid"/>
                    </a:lnR>
                    <a:lnT w="6350" cap="flat" cmpd="sng" algn="ctr">
                      <a:solidFill>
                        <a:srgbClr val="6D6E71"/>
                      </a:solidFill>
                      <a:prstDash val="solid"/>
                      <a:round/>
                      <a:headEnd type="none" w="med" len="med"/>
                      <a:tailEnd type="none" w="med" len="med"/>
                    </a:lnT>
                    <a:lnB w="6350">
                      <a:solidFill>
                        <a:srgbClr val="6D6E71"/>
                      </a:solidFill>
                      <a:prstDash val="solid"/>
                    </a:lnB>
                  </a:tcPr>
                </a:tc>
                <a:extLst>
                  <a:ext uri="{0D108BD9-81ED-4DB2-BD59-A6C34878D82A}">
                    <a16:rowId xmlns:a16="http://schemas.microsoft.com/office/drawing/2014/main" xmlns="" val="10003"/>
                  </a:ext>
                </a:extLst>
              </a:tr>
              <a:tr h="1219257">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Improve broadband connectivity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M11: No. of SA connect phase 1 sites connected at bandwidths of 10Mbps</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257 of SA connect phase 1 sites connected and maintained at bandwidths of 10Mbps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Achieved </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270</a:t>
                      </a:r>
                      <a:r>
                        <a:rPr lang="en-ZA" sz="1000" kern="1200" baseline="0" dirty="0">
                          <a:solidFill>
                            <a:schemeClr val="tx1"/>
                          </a:solidFill>
                          <a:effectLst/>
                          <a:latin typeface="Calibri Light"/>
                          <a:ea typeface="Calibri"/>
                          <a:cs typeface="Times New Roman"/>
                        </a:rPr>
                        <a:t> </a:t>
                      </a:r>
                      <a:r>
                        <a:rPr lang="en-ZA" sz="1000" kern="1200" dirty="0">
                          <a:solidFill>
                            <a:schemeClr val="tx1"/>
                          </a:solidFill>
                          <a:effectLst/>
                          <a:latin typeface="Calibri Light"/>
                          <a:ea typeface="Calibri"/>
                          <a:cs typeface="Times New Roman"/>
                        </a:rPr>
                        <a:t>of SA connect phase 1 sites connected and maintained at bandwidth of 10Mbps</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13</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Work continued in order to meet the Minister planned target of 570 sites.</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a:solidFill>
                        <a:srgbClr val="6D6E71"/>
                      </a:solidFill>
                      <a:prstDash val="solid"/>
                    </a:lnR>
                    <a:lnT w="6350" cap="flat" cmpd="sng" algn="ctr">
                      <a:solidFill>
                        <a:srgbClr val="6D6E71"/>
                      </a:solidFill>
                      <a:prstDash val="solid"/>
                      <a:round/>
                      <a:headEnd type="none" w="med" len="med"/>
                      <a:tailEnd type="none" w="med" len="med"/>
                    </a:lnT>
                    <a:lnB w="6350">
                      <a:solidFill>
                        <a:srgbClr val="6D6E71"/>
                      </a:solidFill>
                      <a:prstDash val="solid"/>
                    </a:lnB>
                  </a:tcPr>
                </a:tc>
                <a:extLst>
                  <a:ext uri="{0D108BD9-81ED-4DB2-BD59-A6C34878D82A}">
                    <a16:rowId xmlns:a16="http://schemas.microsoft.com/office/drawing/2014/main" xmlns="" val="10002"/>
                  </a:ext>
                </a:extLst>
              </a:tr>
            </a:tbl>
          </a:graphicData>
        </a:graphic>
      </p:graphicFrame>
      <p:sp>
        <p:nvSpPr>
          <p:cNvPr id="5" name="object 2">
            <a:extLst>
              <a:ext uri="{FF2B5EF4-FFF2-40B4-BE49-F238E27FC236}">
                <a16:creationId xmlns:a16="http://schemas.microsoft.com/office/drawing/2014/main" xmlns="" id="{E86256A3-CE33-7F44-AC90-26E6B01E5B2B}"/>
              </a:ext>
            </a:extLst>
          </p:cNvPr>
          <p:cNvSpPr txBox="1"/>
          <p:nvPr/>
        </p:nvSpPr>
        <p:spPr>
          <a:xfrm>
            <a:off x="228600" y="571500"/>
            <a:ext cx="9738360" cy="501356"/>
          </a:xfrm>
          <a:prstGeom prst="rect">
            <a:avLst/>
          </a:prstGeom>
        </p:spPr>
        <p:txBody>
          <a:bodyPr vert="horz" wrap="square" lIns="0" tIns="12700" rIns="0" bIns="0" rtlCol="0">
            <a:spAutoFit/>
          </a:bodyPr>
          <a:lstStyle/>
          <a:p>
            <a:pPr marL="12700" marR="5080" algn="just">
              <a:lnSpc>
                <a:spcPct val="116700"/>
              </a:lnSpc>
              <a:spcBef>
                <a:spcPts val="1070"/>
              </a:spcBef>
              <a:tabLst>
                <a:tab pos="444500" algn="l"/>
              </a:tabLst>
            </a:pPr>
            <a:r>
              <a:rPr sz="1400" dirty="0">
                <a:cs typeface="Times New Roman"/>
              </a:rPr>
              <a:t>The purpose of this programme is to optimise the provision of SITA’s IT infrastructure services in order to increase availability, flexibility, scalability, predictability and security.</a:t>
            </a:r>
          </a:p>
        </p:txBody>
      </p:sp>
    </p:spTree>
    <p:extLst>
      <p:ext uri="{BB962C8B-B14F-4D97-AF65-F5344CB8AC3E}">
        <p14:creationId xmlns:p14="http://schemas.microsoft.com/office/powerpoint/2010/main" xmlns="" val="175608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290"/>
            <a:ext cx="9720000" cy="480053"/>
          </a:xfrm>
        </p:spPr>
        <p:txBody>
          <a:bodyPr/>
          <a:lstStyle/>
          <a:p>
            <a:r>
              <a:rPr lang="en-US" dirty="0">
                <a:solidFill>
                  <a:schemeClr val="accent1">
                    <a:lumMod val="50000"/>
                  </a:schemeClr>
                </a:solidFill>
              </a:rPr>
              <a:t>Programme 3:  Procurement </a:t>
            </a:r>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4200741572"/>
              </p:ext>
            </p:extLst>
          </p:nvPr>
        </p:nvGraphicFramePr>
        <p:xfrm>
          <a:off x="173424" y="1104900"/>
          <a:ext cx="9783375" cy="4101775"/>
        </p:xfrm>
        <a:graphic>
          <a:graphicData uri="http://schemas.openxmlformats.org/drawingml/2006/table">
            <a:tbl>
              <a:tblPr firstRow="1" bandRow="1">
                <a:tableStyleId>{2D5ABB26-0587-4C30-8999-92F81FD0307C}</a:tableStyleId>
              </a:tblPr>
              <a:tblGrid>
                <a:gridCol w="1020376">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2819399">
                  <a:extLst>
                    <a:ext uri="{9D8B030D-6E8A-4147-A177-3AD203B41FA5}">
                      <a16:colId xmlns:a16="http://schemas.microsoft.com/office/drawing/2014/main" xmlns="" val="20006"/>
                    </a:ext>
                  </a:extLst>
                </a:gridCol>
              </a:tblGrid>
              <a:tr h="736275">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4930"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7</a:t>
                      </a:r>
                      <a:r>
                        <a:rPr sz="1100" b="1" dirty="0">
                          <a:solidFill>
                            <a:srgbClr val="FFFFFF"/>
                          </a:solidFill>
                          <a:latin typeface="+mn-lt"/>
                          <a:cs typeface="FuturaBT-Medium"/>
                        </a:rPr>
                        <a:t>/1</a:t>
                      </a:r>
                      <a:r>
                        <a:rPr lang="en-US" sz="1100" b="1" dirty="0">
                          <a:solidFill>
                            <a:srgbClr val="FFFFFF"/>
                          </a:solidFill>
                          <a:latin typeface="+mn-lt"/>
                          <a:cs typeface="FuturaBT-Medium"/>
                        </a:rPr>
                        <a:t>8</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sz="1100" b="1" spc="-5" dirty="0">
                          <a:solidFill>
                            <a:srgbClr val="FFFFFF"/>
                          </a:solidFill>
                          <a:latin typeface="+mn-lt"/>
                          <a:cs typeface="FuturaBT-Medium"/>
                        </a:rPr>
                        <a:t>target  </a:t>
                      </a: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0" marR="32766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Actual  </a:t>
                      </a:r>
                      <a:endParaRPr lang="en-US" sz="1100" b="1" kern="1200" spc="-5" dirty="0">
                        <a:solidFill>
                          <a:srgbClr val="FFFFFF"/>
                        </a:solidFill>
                        <a:latin typeface="+mn-lt"/>
                        <a:ea typeface="+mn-ea"/>
                        <a:cs typeface="FuturaBT-Medium"/>
                      </a:endParaRPr>
                    </a:p>
                    <a:p>
                      <a:pPr marL="0" marR="32766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achieveme</a:t>
                      </a:r>
                      <a:r>
                        <a:rPr lang="en-US" sz="1100" b="1" kern="1200" spc="-5" dirty="0">
                          <a:solidFill>
                            <a:srgbClr val="FFFFFF"/>
                          </a:solidFill>
                          <a:latin typeface="+mn-lt"/>
                          <a:ea typeface="+mn-ea"/>
                          <a:cs typeface="FuturaBT-Medium"/>
                        </a:rPr>
                        <a:t>nt </a:t>
                      </a:r>
                    </a:p>
                    <a:p>
                      <a:pPr marL="0" marR="32766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201</a:t>
                      </a:r>
                      <a:r>
                        <a:rPr lang="en-US" sz="1100" b="1" kern="1200" spc="-5" dirty="0">
                          <a:solidFill>
                            <a:srgbClr val="FFFFFF"/>
                          </a:solidFill>
                          <a:latin typeface="+mn-lt"/>
                          <a:ea typeface="+mn-ea"/>
                          <a:cs typeface="FuturaBT-Medium"/>
                        </a:rPr>
                        <a:t>8/19</a:t>
                      </a:r>
                      <a:endParaRPr sz="1100" b="1" kern="1200" spc="-5" dirty="0">
                        <a:solidFill>
                          <a:srgbClr val="FFFFFF"/>
                        </a:solidFill>
                        <a:latin typeface="+mn-lt"/>
                        <a:ea typeface="+mn-ea"/>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2337507">
                <a:tc>
                  <a:txBody>
                    <a:bodyPr/>
                    <a:lstStyle/>
                    <a:p>
                      <a:pPr marL="0" marR="0" algn="l">
                        <a:lnSpc>
                          <a:spcPct val="115000"/>
                        </a:lnSpc>
                        <a:spcBef>
                          <a:spcPts val="0"/>
                        </a:spcBef>
                        <a:spcAft>
                          <a:spcPts val="0"/>
                        </a:spcAft>
                      </a:pPr>
                      <a:r>
                        <a:rPr lang="en-GB" sz="1000" kern="1200" dirty="0">
                          <a:solidFill>
                            <a:schemeClr val="tx1"/>
                          </a:solidFill>
                          <a:effectLst/>
                          <a:latin typeface="Calibri Light"/>
                          <a:ea typeface="Calibri"/>
                          <a:cs typeface="Times New Roman"/>
                        </a:rPr>
                        <a:t>C7: Drive economic transformation agenda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kern="1200" dirty="0">
                          <a:solidFill>
                            <a:schemeClr val="tx1"/>
                          </a:solidFill>
                          <a:effectLst/>
                          <a:latin typeface="Calibri Light"/>
                          <a:ea typeface="Calibri"/>
                          <a:cs typeface="Times New Roman"/>
                        </a:rPr>
                        <a:t>M12: % of ICT acquisition spend through SMME entities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kern="1200" dirty="0">
                          <a:solidFill>
                            <a:schemeClr val="tx1"/>
                          </a:solidFill>
                          <a:effectLst/>
                          <a:latin typeface="Calibri Light"/>
                          <a:ea typeface="Calibri"/>
                          <a:cs typeface="Times New Roman"/>
                        </a:rPr>
                        <a:t>14.22%</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40% of ICT acquisition spend through SMME entities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chemeClr val="tx1"/>
                          </a:solidFill>
                          <a:effectLst/>
                          <a:latin typeface="Calibri Light"/>
                          <a:ea typeface="Calibri"/>
                          <a:cs typeface="Times New Roman"/>
                        </a:rPr>
                        <a:t>Not achieved</a:t>
                      </a:r>
                      <a:endParaRPr lang="en-US" sz="1000" kern="1200" dirty="0">
                        <a:solidFill>
                          <a:schemeClr val="tx1"/>
                        </a:solidFill>
                        <a:effectLst/>
                        <a:latin typeface="Calibri Light"/>
                        <a:ea typeface="Calibri"/>
                        <a:cs typeface="Times New Roman"/>
                      </a:endParaRPr>
                    </a:p>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19.84% of ICT acquisition spending through SMME entities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chemeClr val="tx1"/>
                          </a:solidFill>
                          <a:effectLst/>
                          <a:latin typeface="Calibri Light"/>
                          <a:ea typeface="Calibri"/>
                          <a:cs typeface="Times New Roman"/>
                        </a:rPr>
                        <a:t>-20.65%</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10160" marR="0" algn="just">
                        <a:lnSpc>
                          <a:spcPct val="115000"/>
                        </a:lnSpc>
                        <a:spcBef>
                          <a:spcPts val="0"/>
                        </a:spcBef>
                        <a:spcAft>
                          <a:spcPts val="0"/>
                        </a:spcAft>
                      </a:pPr>
                      <a:r>
                        <a:rPr lang="en-ZA" sz="1000" kern="1200" dirty="0">
                          <a:solidFill>
                            <a:schemeClr val="tx1"/>
                          </a:solidFill>
                          <a:effectLst/>
                          <a:latin typeface="Calibri Light"/>
                          <a:ea typeface="Calibri"/>
                          <a:cs typeface="Times New Roman"/>
                        </a:rPr>
                        <a:t>SITA collates SMME subcontracting data from main contractors; a total value of R 370 million in indirect SMME spend was projected to close 20% variance to the 40% target. </a:t>
                      </a:r>
                      <a:endParaRPr lang="en-US" sz="1000" kern="1200" dirty="0">
                        <a:solidFill>
                          <a:schemeClr val="tx1"/>
                        </a:solidFill>
                        <a:effectLst/>
                        <a:latin typeface="Calibri Light"/>
                        <a:ea typeface="Calibri"/>
                        <a:cs typeface="Times New Roman"/>
                      </a:endParaRPr>
                    </a:p>
                    <a:p>
                      <a:pPr marL="0" marR="0" algn="just">
                        <a:lnSpc>
                          <a:spcPct val="115000"/>
                        </a:lnSpc>
                        <a:spcBef>
                          <a:spcPts val="0"/>
                        </a:spcBef>
                        <a:spcAft>
                          <a:spcPts val="0"/>
                        </a:spcAf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p>
                      <a:pPr marL="0" marR="0" algn="just">
                        <a:lnSpc>
                          <a:spcPct val="115000"/>
                        </a:lnSpc>
                        <a:spcBef>
                          <a:spcPts val="0"/>
                        </a:spcBef>
                        <a:spcAft>
                          <a:spcPts val="0"/>
                        </a:spcAft>
                      </a:pPr>
                      <a:r>
                        <a:rPr lang="en-ZA" sz="1000" kern="1200" dirty="0">
                          <a:solidFill>
                            <a:schemeClr val="tx1"/>
                          </a:solidFill>
                          <a:effectLst/>
                          <a:latin typeface="Calibri Light"/>
                          <a:ea typeface="Calibri"/>
                          <a:cs typeface="Times New Roman"/>
                        </a:rPr>
                        <a:t>The project however, did not yield the expected results as the expected number of large entities did not subcontract to SMMEs as there was no subcontracting clause in their agreements- some big contracts within SITA were signed prior to the implementation of the Industry Transformation Preferential Procurement clauses.</a:t>
                      </a:r>
                      <a:endParaRPr lang="en-US" sz="1000" kern="1200" dirty="0">
                        <a:solidFill>
                          <a:schemeClr val="tx1"/>
                        </a:solidFill>
                        <a:effectLst/>
                        <a:latin typeface="Calibri Light"/>
                        <a:ea typeface="Calibri"/>
                        <a:cs typeface="Times New Roman"/>
                      </a:endParaRPr>
                    </a:p>
                    <a:p>
                      <a:pPr marL="0" marR="0" algn="just">
                        <a:lnSpc>
                          <a:spcPct val="115000"/>
                        </a:lnSpc>
                        <a:spcBef>
                          <a:spcPts val="0"/>
                        </a:spcBef>
                        <a:spcAft>
                          <a:spcPts val="0"/>
                        </a:spcAf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p>
                      <a:pPr marL="0" marR="0" algn="just">
                        <a:lnSpc>
                          <a:spcPct val="115000"/>
                        </a:lnSpc>
                        <a:spcBef>
                          <a:spcPts val="0"/>
                        </a:spcBef>
                        <a:spcAft>
                          <a:spcPts val="0"/>
                        </a:spcAft>
                      </a:pPr>
                      <a:r>
                        <a:rPr lang="en-ZA" sz="1000" kern="1200" dirty="0">
                          <a:solidFill>
                            <a:schemeClr val="tx1"/>
                          </a:solidFill>
                          <a:effectLst/>
                          <a:latin typeface="Calibri Light"/>
                          <a:ea typeface="Calibri"/>
                          <a:cs typeface="Times New Roman"/>
                        </a:rPr>
                        <a:t>BBBEE certificates of unknown suppliers to the value of R76 million were collated. Due to this exercise SMMEs were identified that were previously unknown, however the spend amounts on them were too low to make a significant impact on the SMME KPI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object 2">
            <a:extLst>
              <a:ext uri="{FF2B5EF4-FFF2-40B4-BE49-F238E27FC236}">
                <a16:creationId xmlns:a16="http://schemas.microsoft.com/office/drawing/2014/main" xmlns="" id="{E86256A3-CE33-7F44-AC90-26E6B01E5B2B}"/>
              </a:ext>
            </a:extLst>
          </p:cNvPr>
          <p:cNvSpPr txBox="1"/>
          <p:nvPr/>
        </p:nvSpPr>
        <p:spPr>
          <a:xfrm>
            <a:off x="228600" y="365760"/>
            <a:ext cx="9612630" cy="741550"/>
          </a:xfrm>
          <a:prstGeom prst="rect">
            <a:avLst/>
          </a:prstGeom>
        </p:spPr>
        <p:txBody>
          <a:bodyPr vert="horz" wrap="square" lIns="0" tIns="12700" rIns="0" bIns="0" rtlCol="0">
            <a:spAutoFit/>
          </a:bodyPr>
          <a:lstStyle/>
          <a:p>
            <a:pPr algn="just">
              <a:lnSpc>
                <a:spcPct val="115000"/>
              </a:lnSpc>
              <a:spcAft>
                <a:spcPts val="600"/>
              </a:spcAft>
            </a:pPr>
            <a:r>
              <a:rPr lang="en-GB" sz="1400" dirty="0">
                <a:solidFill>
                  <a:srgbClr val="000000"/>
                </a:solidFill>
                <a:ea typeface="Arial Unicode MS"/>
                <a:cs typeface="Arial Unicode MS"/>
              </a:rPr>
              <a:t>The purpose of this programme is to address all issues relating to delayed procurement turnaround times, operational inefficiencies, removing customer pain points, cost ineffectiveness and transforming the procurement function’s </a:t>
            </a:r>
            <a:r>
              <a:rPr lang="en-US" sz="1400" dirty="0">
                <a:solidFill>
                  <a:srgbClr val="000000"/>
                </a:solidFill>
                <a:ea typeface="Arial Unicode MS"/>
                <a:cs typeface="Arial Unicode MS"/>
              </a:rPr>
              <a:t>ICT acquisition spending through SMME entities.</a:t>
            </a:r>
            <a:endParaRPr lang="en-US" sz="1400" dirty="0">
              <a:ea typeface="Calibri Light"/>
              <a:cs typeface="Times New Roman"/>
            </a:endParaRPr>
          </a:p>
        </p:txBody>
      </p:sp>
    </p:spTree>
    <p:extLst>
      <p:ext uri="{BB962C8B-B14F-4D97-AF65-F5344CB8AC3E}">
        <p14:creationId xmlns:p14="http://schemas.microsoft.com/office/powerpoint/2010/main" xmlns="" val="12629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3:  Procurement  </a:t>
            </a:r>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298814022"/>
              </p:ext>
            </p:extLst>
          </p:nvPr>
        </p:nvGraphicFramePr>
        <p:xfrm>
          <a:off x="173424" y="1383918"/>
          <a:ext cx="9783375" cy="3073782"/>
        </p:xfrm>
        <a:graphic>
          <a:graphicData uri="http://schemas.openxmlformats.org/drawingml/2006/table">
            <a:tbl>
              <a:tblPr firstRow="1" bandRow="1">
                <a:tableStyleId>{2D5ABB26-0587-4C30-8999-92F81FD0307C}</a:tableStyleId>
              </a:tblPr>
              <a:tblGrid>
                <a:gridCol w="1149306">
                  <a:extLst>
                    <a:ext uri="{9D8B030D-6E8A-4147-A177-3AD203B41FA5}">
                      <a16:colId xmlns:a16="http://schemas.microsoft.com/office/drawing/2014/main" xmlns="" val="20000"/>
                    </a:ext>
                  </a:extLst>
                </a:gridCol>
                <a:gridCol w="124267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2590799">
                  <a:extLst>
                    <a:ext uri="{9D8B030D-6E8A-4147-A177-3AD203B41FA5}">
                      <a16:colId xmlns:a16="http://schemas.microsoft.com/office/drawing/2014/main" xmlns="" val="20006"/>
                    </a:ext>
                  </a:extLst>
                </a:gridCol>
              </a:tblGrid>
              <a:tr h="736275">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4930" marR="32766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Actual  achievement  201</a:t>
                      </a:r>
                      <a:r>
                        <a:rPr lang="en-US" sz="1100" b="1" kern="1200" spc="-5" dirty="0">
                          <a:solidFill>
                            <a:srgbClr val="FFFFFF"/>
                          </a:solidFill>
                          <a:latin typeface="+mn-lt"/>
                          <a:ea typeface="+mn-ea"/>
                          <a:cs typeface="FuturaBT-Medium"/>
                        </a:rPr>
                        <a:t>7</a:t>
                      </a:r>
                      <a:r>
                        <a:rPr sz="1100" b="1" kern="1200" spc="-5" dirty="0">
                          <a:solidFill>
                            <a:srgbClr val="FFFFFF"/>
                          </a:solidFill>
                          <a:latin typeface="+mn-lt"/>
                          <a:ea typeface="+mn-ea"/>
                          <a:cs typeface="FuturaBT-Medium"/>
                        </a:rPr>
                        <a:t>/1</a:t>
                      </a:r>
                      <a:r>
                        <a:rPr lang="en-US" sz="1100" b="1" kern="1200" spc="-5" dirty="0">
                          <a:solidFill>
                            <a:srgbClr val="FFFFFF"/>
                          </a:solidFill>
                          <a:latin typeface="+mn-lt"/>
                          <a:ea typeface="+mn-ea"/>
                          <a:cs typeface="FuturaBT-Medium"/>
                        </a:rPr>
                        <a:t>8</a:t>
                      </a:r>
                      <a:endParaRPr sz="1100" b="1" kern="1200" spc="-5" dirty="0">
                        <a:solidFill>
                          <a:srgbClr val="FFFFFF"/>
                        </a:solidFill>
                        <a:latin typeface="+mn-lt"/>
                        <a:ea typeface="+mn-ea"/>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sz="1100" b="1" spc="-5" dirty="0">
                          <a:solidFill>
                            <a:srgbClr val="FFFFFF"/>
                          </a:solidFill>
                          <a:latin typeface="+mn-lt"/>
                          <a:cs typeface="FuturaBT-Medium"/>
                        </a:rPr>
                        <a:t>target  </a:t>
                      </a: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0" marR="32766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Actual  </a:t>
                      </a:r>
                      <a:endParaRPr lang="en-US" sz="1100" b="1" kern="1200" spc="-5" dirty="0">
                        <a:solidFill>
                          <a:srgbClr val="FFFFFF"/>
                        </a:solidFill>
                        <a:latin typeface="+mn-lt"/>
                        <a:ea typeface="+mn-ea"/>
                        <a:cs typeface="FuturaBT-Medium"/>
                      </a:endParaRPr>
                    </a:p>
                    <a:p>
                      <a:pPr marL="0" marR="32766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achieveme</a:t>
                      </a:r>
                      <a:r>
                        <a:rPr lang="en-US" sz="1100" b="1" kern="1200" spc="-5" dirty="0">
                          <a:solidFill>
                            <a:srgbClr val="FFFFFF"/>
                          </a:solidFill>
                          <a:latin typeface="+mn-lt"/>
                          <a:ea typeface="+mn-ea"/>
                          <a:cs typeface="FuturaBT-Medium"/>
                        </a:rPr>
                        <a:t>nt </a:t>
                      </a:r>
                    </a:p>
                    <a:p>
                      <a:pPr marL="0" marR="32766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201</a:t>
                      </a:r>
                      <a:r>
                        <a:rPr lang="en-US" sz="1100" b="1" kern="1200" spc="-5" dirty="0">
                          <a:solidFill>
                            <a:srgbClr val="FFFFFF"/>
                          </a:solidFill>
                          <a:latin typeface="+mn-lt"/>
                          <a:ea typeface="+mn-ea"/>
                          <a:cs typeface="FuturaBT-Medium"/>
                        </a:rPr>
                        <a:t>8/19</a:t>
                      </a:r>
                      <a:endParaRPr sz="1100" b="1" kern="1200" spc="-5" dirty="0">
                        <a:solidFill>
                          <a:srgbClr val="FFFFFF"/>
                        </a:solidFill>
                        <a:latin typeface="+mn-lt"/>
                        <a:ea typeface="+mn-ea"/>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2337507">
                <a:tc>
                  <a:txBody>
                    <a:bodyPr/>
                    <a:lstStyle/>
                    <a:p>
                      <a:pPr marL="0" marR="0" algn="l" defTabSz="846625" rtl="0" eaLnBrk="1" latinLnBrk="0" hangingPunct="1">
                        <a:lnSpc>
                          <a:spcPct val="115000"/>
                        </a:lnSpc>
                        <a:spcBef>
                          <a:spcPts val="0"/>
                        </a:spcBef>
                        <a:spcAft>
                          <a:spcPts val="0"/>
                        </a:spcAft>
                      </a:pPr>
                      <a:r>
                        <a:rPr lang="en-GB" sz="1000" kern="1200" dirty="0">
                          <a:solidFill>
                            <a:schemeClr val="tx1"/>
                          </a:solidFill>
                          <a:effectLst/>
                          <a:latin typeface="Calibri Light"/>
                          <a:ea typeface="Calibri"/>
                          <a:cs typeface="Times New Roman"/>
                        </a:rPr>
                        <a:t>P1: Improve procurement operational efficiency to enable service delivery</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pPr>
                      <a:r>
                        <a:rPr lang="en-GB" sz="1000" kern="1200" dirty="0">
                          <a:solidFill>
                            <a:schemeClr val="tx1"/>
                          </a:solidFill>
                          <a:effectLst/>
                          <a:latin typeface="Calibri Light"/>
                          <a:ea typeface="Calibri"/>
                          <a:cs typeface="Times New Roman"/>
                        </a:rPr>
                        <a:t>M13: % of tender awards completed within the targeted turnaround time</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pPr>
                      <a:r>
                        <a:rPr lang="en-GB" sz="1000" kern="1200" dirty="0">
                          <a:solidFill>
                            <a:schemeClr val="tx1"/>
                          </a:solidFill>
                          <a:effectLst/>
                          <a:latin typeface="Calibri Light"/>
                          <a:ea typeface="Calibri"/>
                          <a:cs typeface="Times New Roman"/>
                        </a:rPr>
                        <a:t>28.94%</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85% of tender awards completed within the targeted turnaround time</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pPr>
                      <a:r>
                        <a:rPr lang="en-ZA" sz="1000" kern="1200" dirty="0">
                          <a:solidFill>
                            <a:schemeClr val="tx1"/>
                          </a:solidFill>
                          <a:effectLst/>
                          <a:latin typeface="Calibri Light"/>
                          <a:ea typeface="Calibri"/>
                          <a:cs typeface="Times New Roman"/>
                        </a:rPr>
                        <a:t>Not 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pPr>
                      <a:r>
                        <a:rPr lang="en-ZA" sz="1000" kern="1200" dirty="0">
                          <a:solidFill>
                            <a:schemeClr val="tx1"/>
                          </a:solidFill>
                          <a:effectLst/>
                          <a:latin typeface="Calibri Light"/>
                          <a:ea typeface="Calibri"/>
                          <a:cs typeface="Times New Roman"/>
                        </a:rPr>
                        <a:t>33.9% of tender awards completed within the targeted turnaround time</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-51.1%</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Due to slow progress in the implementation of gCommerce and SCM capability constraints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5" name="object 2">
            <a:extLst>
              <a:ext uri="{FF2B5EF4-FFF2-40B4-BE49-F238E27FC236}">
                <a16:creationId xmlns:a16="http://schemas.microsoft.com/office/drawing/2014/main" xmlns="" id="{E86256A3-CE33-7F44-AC90-26E6B01E5B2B}"/>
              </a:ext>
            </a:extLst>
          </p:cNvPr>
          <p:cNvSpPr txBox="1"/>
          <p:nvPr/>
        </p:nvSpPr>
        <p:spPr>
          <a:xfrm>
            <a:off x="228600" y="591144"/>
            <a:ext cx="9818370" cy="741550"/>
          </a:xfrm>
          <a:prstGeom prst="rect">
            <a:avLst/>
          </a:prstGeom>
        </p:spPr>
        <p:txBody>
          <a:bodyPr vert="horz" wrap="square" lIns="0" tIns="12700" rIns="0" bIns="0" rtlCol="0">
            <a:spAutoFit/>
          </a:bodyPr>
          <a:lstStyle/>
          <a:p>
            <a:pPr algn="just">
              <a:lnSpc>
                <a:spcPct val="115000"/>
              </a:lnSpc>
              <a:spcAft>
                <a:spcPts val="600"/>
              </a:spcAft>
            </a:pPr>
            <a:r>
              <a:rPr lang="en-GB" sz="1400" dirty="0">
                <a:solidFill>
                  <a:srgbClr val="000000"/>
                </a:solidFill>
                <a:ea typeface="Arial Unicode MS"/>
                <a:cs typeface="Arial Unicode MS"/>
              </a:rPr>
              <a:t>The purpose of this programme is to address all issues relating to delayed procurement turnaround times, operational inefficiencies, removing customer pain points, cost ineffectiveness and transforming the procurement function’s </a:t>
            </a:r>
            <a:r>
              <a:rPr lang="en-US" sz="1400" dirty="0">
                <a:solidFill>
                  <a:srgbClr val="000000"/>
                </a:solidFill>
                <a:ea typeface="Arial Unicode MS"/>
                <a:cs typeface="Arial Unicode MS"/>
              </a:rPr>
              <a:t>ICT acquisition spending through SMME entities.</a:t>
            </a:r>
            <a:endParaRPr lang="en-US" sz="1400" dirty="0">
              <a:ea typeface="Calibri Light"/>
              <a:cs typeface="Times New Roman"/>
            </a:endParaRPr>
          </a:p>
        </p:txBody>
      </p:sp>
    </p:spTree>
    <p:extLst>
      <p:ext uri="{BB962C8B-B14F-4D97-AF65-F5344CB8AC3E}">
        <p14:creationId xmlns:p14="http://schemas.microsoft.com/office/powerpoint/2010/main" xmlns="" val="322567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4: Financial Sustainability  </a:t>
            </a:r>
          </a:p>
        </p:txBody>
      </p:sp>
      <p:sp>
        <p:nvSpPr>
          <p:cNvPr id="4" name="object 2">
            <a:extLst>
              <a:ext uri="{FF2B5EF4-FFF2-40B4-BE49-F238E27FC236}">
                <a16:creationId xmlns:a16="http://schemas.microsoft.com/office/drawing/2014/main" xmlns="" id="{03A34DD5-3D13-5148-A2CF-B670FC88ECF0}"/>
              </a:ext>
            </a:extLst>
          </p:cNvPr>
          <p:cNvSpPr txBox="1"/>
          <p:nvPr/>
        </p:nvSpPr>
        <p:spPr>
          <a:xfrm>
            <a:off x="313291" y="602610"/>
            <a:ext cx="9527939" cy="443711"/>
          </a:xfrm>
          <a:prstGeom prst="rect">
            <a:avLst/>
          </a:prstGeom>
        </p:spPr>
        <p:txBody>
          <a:bodyPr vert="horz" wrap="square" lIns="0" tIns="12700" rIns="0" bIns="0" rtlCol="0">
            <a:spAutoFit/>
          </a:bodyPr>
          <a:lstStyle/>
          <a:p>
            <a:r>
              <a:rPr lang="en-GB" sz="1400" dirty="0"/>
              <a:t>The purpose of this programme is to ensure an effective and efficient financial management and ensure financial growth and sustainability.</a:t>
            </a:r>
            <a:endParaRPr lang="en-US" sz="1400" dirty="0"/>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2886745035"/>
              </p:ext>
            </p:extLst>
          </p:nvPr>
        </p:nvGraphicFramePr>
        <p:xfrm>
          <a:off x="173424" y="1257300"/>
          <a:ext cx="9783375" cy="3351459"/>
        </p:xfrm>
        <a:graphic>
          <a:graphicData uri="http://schemas.openxmlformats.org/drawingml/2006/table">
            <a:tbl>
              <a:tblPr firstRow="1" bandRow="1">
                <a:tableStyleId>{2D5ABB26-0587-4C30-8999-92F81FD0307C}</a:tableStyleId>
              </a:tblPr>
              <a:tblGrid>
                <a:gridCol w="1149306">
                  <a:extLst>
                    <a:ext uri="{9D8B030D-6E8A-4147-A177-3AD203B41FA5}">
                      <a16:colId xmlns:a16="http://schemas.microsoft.com/office/drawing/2014/main" xmlns="" val="20000"/>
                    </a:ext>
                  </a:extLst>
                </a:gridCol>
                <a:gridCol w="1426845">
                  <a:extLst>
                    <a:ext uri="{9D8B030D-6E8A-4147-A177-3AD203B41FA5}">
                      <a16:colId xmlns:a16="http://schemas.microsoft.com/office/drawing/2014/main" xmlns="" val="20001"/>
                    </a:ext>
                  </a:extLst>
                </a:gridCol>
                <a:gridCol w="1339825">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27254">
                  <a:extLst>
                    <a:ext uri="{9D8B030D-6E8A-4147-A177-3AD203B41FA5}">
                      <a16:colId xmlns:a16="http://schemas.microsoft.com/office/drawing/2014/main" xmlns="" val="20005"/>
                    </a:ext>
                  </a:extLst>
                </a:gridCol>
                <a:gridCol w="1873145">
                  <a:extLst>
                    <a:ext uri="{9D8B030D-6E8A-4147-A177-3AD203B41FA5}">
                      <a16:colId xmlns:a16="http://schemas.microsoft.com/office/drawing/2014/main" xmlns="" val="20006"/>
                    </a:ext>
                  </a:extLst>
                </a:gridCol>
              </a:tblGrid>
              <a:tr h="631749">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4930"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7</a:t>
                      </a:r>
                      <a:r>
                        <a:rPr sz="1100" b="1" dirty="0">
                          <a:solidFill>
                            <a:srgbClr val="FFFFFF"/>
                          </a:solidFill>
                          <a:latin typeface="+mn-lt"/>
                          <a:cs typeface="FuturaBT-Medium"/>
                        </a:rPr>
                        <a:t>/1</a:t>
                      </a:r>
                      <a:r>
                        <a:rPr lang="en-US" sz="1100" b="1" dirty="0">
                          <a:solidFill>
                            <a:srgbClr val="FFFFFF"/>
                          </a:solidFill>
                          <a:latin typeface="+mn-lt"/>
                          <a:cs typeface="FuturaBT-Medium"/>
                        </a:rPr>
                        <a:t>8</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sz="1100" b="1" spc="-5" dirty="0">
                          <a:solidFill>
                            <a:srgbClr val="FFFFFF"/>
                          </a:solidFill>
                          <a:latin typeface="+mn-lt"/>
                          <a:cs typeface="FuturaBT-Medium"/>
                        </a:rPr>
                        <a:t>target  </a:t>
                      </a: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522522">
                <a:tc rowSpan="3">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F1: Achieve sound financial management</a:t>
                      </a:r>
                      <a:endParaRPr lang="en-US" sz="1000" kern="1200" dirty="0">
                        <a:solidFill>
                          <a:schemeClr val="tx1"/>
                        </a:solidFill>
                        <a:effectLst/>
                        <a:latin typeface="Calibri Light"/>
                        <a:ea typeface="Calibri"/>
                        <a:cs typeface="Times New Roman"/>
                      </a:endParaRPr>
                    </a:p>
                  </a:txBody>
                  <a:tcPr marL="50800" marR="50800" marT="50800" marB="5080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M1: % EBIT</a:t>
                      </a:r>
                      <a:endParaRPr lang="en-US" sz="1000" kern="1200" dirty="0">
                        <a:solidFill>
                          <a:schemeClr val="tx1"/>
                        </a:solidFill>
                        <a:effectLst/>
                        <a:latin typeface="Calibri Light"/>
                        <a:ea typeface="Calibri"/>
                        <a:cs typeface="Times New Roman"/>
                      </a:endParaRPr>
                    </a:p>
                  </a:txBody>
                  <a:tcPr marL="50800" marR="50800" marT="50800" marB="5080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R263m</a:t>
                      </a:r>
                      <a:endParaRPr lang="en-US" sz="1000" kern="1200" dirty="0">
                        <a:solidFill>
                          <a:schemeClr val="tx1"/>
                        </a:solidFill>
                        <a:effectLst/>
                        <a:latin typeface="Calibri Light"/>
                        <a:ea typeface="Calibri"/>
                        <a:cs typeface="Times New Roman"/>
                      </a:endParaRPr>
                    </a:p>
                  </a:txBody>
                  <a:tcPr marL="50800" marR="50800" marT="50800" marB="5080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R22.3m</a:t>
                      </a:r>
                      <a:endParaRPr lang="en-US" sz="1000" kern="1200" dirty="0">
                        <a:solidFill>
                          <a:schemeClr val="tx1"/>
                        </a:solidFill>
                        <a:effectLst/>
                        <a:latin typeface="Calibri Light"/>
                        <a:ea typeface="Calibri"/>
                        <a:cs typeface="Times New Roman"/>
                      </a:endParaRPr>
                    </a:p>
                  </a:txBody>
                  <a:tcPr marL="50800" marR="50800" marT="50800" marB="5080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Not 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-R240m </a:t>
                      </a:r>
                    </a:p>
                  </a:txBody>
                  <a:tcPr marL="50800" marR="50800" marT="50800" marB="5080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-R217.7m</a:t>
                      </a:r>
                      <a:endParaRPr lang="en-US" sz="1000" kern="1200" dirty="0">
                        <a:solidFill>
                          <a:schemeClr val="tx1"/>
                        </a:solidFill>
                        <a:effectLst/>
                        <a:latin typeface="Calibri Light"/>
                        <a:ea typeface="Calibri"/>
                        <a:cs typeface="Times New Roman"/>
                      </a:endParaRPr>
                    </a:p>
                  </a:txBody>
                  <a:tcPr marL="50800" marR="50800" marT="50800" marB="5080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This is mainly due to gross deficits yielded by some strategic projects and revenue targets not met.</a:t>
                      </a:r>
                      <a:endParaRPr lang="en-US" sz="1000" kern="1200" dirty="0">
                        <a:solidFill>
                          <a:schemeClr val="tx1"/>
                        </a:solidFill>
                        <a:effectLst/>
                        <a:latin typeface="Calibri Light"/>
                        <a:ea typeface="Calibri"/>
                        <a:cs typeface="Times New Roman"/>
                      </a:endParaRPr>
                    </a:p>
                  </a:txBody>
                  <a:tcPr marL="50800" marR="50800" marT="50800" marB="5080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1"/>
                  </a:ext>
                </a:extLst>
              </a:tr>
              <a:tr h="1046165">
                <a:tc vMerge="1">
                  <a:txBody>
                    <a:bodyPr/>
                    <a:lstStyle/>
                    <a:p>
                      <a:endParaRPr lang="en-US"/>
                    </a:p>
                  </a:txBody>
                  <a:tcPr>
                    <a:lnL w="6350">
                      <a:solidFill>
                        <a:srgbClr val="6D6E71"/>
                      </a:solidFill>
                      <a:prstDash val="soli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M2: % Net Collection Rate</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94%</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80%</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83%</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3%</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Due to the exclusion of disputed and uncollectable SAPS Network billing. </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a:solidFill>
                        <a:srgbClr val="6D6E71"/>
                      </a:solidFill>
                      <a:prstDash val="soli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extLst>
                  <a:ext uri="{0D108BD9-81ED-4DB2-BD59-A6C34878D82A}">
                    <a16:rowId xmlns:a16="http://schemas.microsoft.com/office/drawing/2014/main" xmlns="" val="10002"/>
                  </a:ext>
                </a:extLst>
              </a:tr>
              <a:tr h="1046165">
                <a:tc vMerge="1">
                  <a:txBody>
                    <a:bodyPr/>
                    <a:lstStyle/>
                    <a:p>
                      <a:endParaRPr lang="en-US"/>
                    </a:p>
                  </a:txBody>
                  <a:tcPr>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M3: % gross margin</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Not 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R1 262m</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R1,296m</a:t>
                      </a:r>
                      <a:endParaRPr lang="en-US" sz="1000" kern="1200" dirty="0">
                        <a:solidFill>
                          <a:schemeClr val="tx1"/>
                        </a:solidFill>
                        <a:effectLst/>
                        <a:latin typeface="Calibri Light"/>
                        <a:ea typeface="Calibri"/>
                        <a:cs typeface="Times New Roman"/>
                      </a:endParaRPr>
                    </a:p>
                  </a:txBody>
                  <a:tcPr marL="50800" marR="3937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Not 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R958m</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-R338m</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Due to gross deficits yielded by some strategic projects and revenue targets not met. </a:t>
                      </a:r>
                      <a:endParaRPr lang="en-US" sz="1000" kern="1200" dirty="0">
                        <a:solidFill>
                          <a:schemeClr val="tx1"/>
                        </a:solidFill>
                        <a:effectLst/>
                        <a:latin typeface="Calibri Light"/>
                        <a:ea typeface="Calibri"/>
                        <a:cs typeface="Times New Roman"/>
                      </a:endParaRPr>
                    </a:p>
                  </a:txBody>
                  <a:tcPr marL="50800" marR="50800" marT="50800" marB="50800">
                    <a:lnL w="6350" cap="flat" cmpd="sng" algn="ctr">
                      <a:solidFill>
                        <a:srgbClr val="6D6E71"/>
                      </a:solidFill>
                      <a:prstDash val="solid"/>
                      <a:round/>
                      <a:headEnd type="none" w="med" len="med"/>
                      <a:tailEnd type="none" w="med" len="me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8626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5: Organisation, governance and administration </a:t>
            </a:r>
          </a:p>
        </p:txBody>
      </p:sp>
      <p:sp>
        <p:nvSpPr>
          <p:cNvPr id="4" name="object 2">
            <a:extLst>
              <a:ext uri="{FF2B5EF4-FFF2-40B4-BE49-F238E27FC236}">
                <a16:creationId xmlns:a16="http://schemas.microsoft.com/office/drawing/2014/main" xmlns="" id="{03A34DD5-3D13-5148-A2CF-B670FC88ECF0}"/>
              </a:ext>
            </a:extLst>
          </p:cNvPr>
          <p:cNvSpPr txBox="1"/>
          <p:nvPr/>
        </p:nvSpPr>
        <p:spPr>
          <a:xfrm>
            <a:off x="313291" y="602610"/>
            <a:ext cx="9619379" cy="874598"/>
          </a:xfrm>
          <a:prstGeom prst="rect">
            <a:avLst/>
          </a:prstGeom>
        </p:spPr>
        <p:txBody>
          <a:bodyPr vert="horz" wrap="square" lIns="0" tIns="12700" rIns="0" bIns="0" rtlCol="0">
            <a:spAutoFit/>
          </a:bodyPr>
          <a:lstStyle/>
          <a:p>
            <a:r>
              <a:rPr lang="en-GB" sz="1400" dirty="0"/>
              <a:t>The purpose of this programme is to build and maintain organisational capability to enable SITA to achieve its strategic imperatives. The programme also aims to provide leadership, strategic management, governance, risk and resource management in line with government’s accepted norms and standards.</a:t>
            </a:r>
            <a:endParaRPr lang="en-US" sz="1400" dirty="0"/>
          </a:p>
          <a:p>
            <a:r>
              <a:rPr lang="en-GB" sz="1400" dirty="0"/>
              <a:t>.</a:t>
            </a:r>
            <a:endParaRPr lang="en-US" sz="1400" dirty="0"/>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3441785051"/>
              </p:ext>
            </p:extLst>
          </p:nvPr>
        </p:nvGraphicFramePr>
        <p:xfrm>
          <a:off x="173424" y="1333500"/>
          <a:ext cx="9783375" cy="4032809"/>
        </p:xfrm>
        <a:graphic>
          <a:graphicData uri="http://schemas.openxmlformats.org/drawingml/2006/table">
            <a:tbl>
              <a:tblPr firstRow="1" bandRow="1">
                <a:tableStyleId>{2D5ABB26-0587-4C30-8999-92F81FD0307C}</a:tableStyleId>
              </a:tblPr>
              <a:tblGrid>
                <a:gridCol w="1149306">
                  <a:extLst>
                    <a:ext uri="{9D8B030D-6E8A-4147-A177-3AD203B41FA5}">
                      <a16:colId xmlns:a16="http://schemas.microsoft.com/office/drawing/2014/main" xmlns="" val="20000"/>
                    </a:ext>
                  </a:extLst>
                </a:gridCol>
                <a:gridCol w="124267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2514599">
                  <a:extLst>
                    <a:ext uri="{9D8B030D-6E8A-4147-A177-3AD203B41FA5}">
                      <a16:colId xmlns:a16="http://schemas.microsoft.com/office/drawing/2014/main" xmlns="" val="20006"/>
                    </a:ext>
                  </a:extLst>
                </a:gridCol>
              </a:tblGrid>
              <a:tr h="631749">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5565" marR="44069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Actual  </a:t>
                      </a:r>
                      <a:endParaRPr lang="en-US" sz="1100" b="1" kern="1200" spc="-5" dirty="0">
                        <a:solidFill>
                          <a:srgbClr val="FFFFFF"/>
                        </a:solidFill>
                        <a:latin typeface="+mn-lt"/>
                        <a:ea typeface="+mn-ea"/>
                        <a:cs typeface="FuturaBT-Medium"/>
                      </a:endParaRPr>
                    </a:p>
                    <a:p>
                      <a:pPr marL="75565" marR="44069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achieveme</a:t>
                      </a:r>
                      <a:r>
                        <a:rPr lang="en-US" sz="1100" b="1" kern="1200" spc="-5" dirty="0">
                          <a:solidFill>
                            <a:srgbClr val="FFFFFF"/>
                          </a:solidFill>
                          <a:latin typeface="+mn-lt"/>
                          <a:ea typeface="+mn-ea"/>
                          <a:cs typeface="FuturaBT-Medium"/>
                        </a:rPr>
                        <a:t>n</a:t>
                      </a:r>
                      <a:r>
                        <a:rPr sz="1100" b="1" kern="1200" spc="-5" dirty="0">
                          <a:solidFill>
                            <a:srgbClr val="FFFFFF"/>
                          </a:solidFill>
                          <a:latin typeface="+mn-lt"/>
                          <a:ea typeface="+mn-ea"/>
                          <a:cs typeface="FuturaBT-Medium"/>
                        </a:rPr>
                        <a:t>t  201</a:t>
                      </a:r>
                      <a:r>
                        <a:rPr lang="en-US" sz="1100" b="1" kern="1200" spc="-5" dirty="0">
                          <a:solidFill>
                            <a:srgbClr val="FFFFFF"/>
                          </a:solidFill>
                          <a:latin typeface="+mn-lt"/>
                          <a:ea typeface="+mn-ea"/>
                          <a:cs typeface="FuturaBT-Medium"/>
                        </a:rPr>
                        <a:t>7</a:t>
                      </a:r>
                      <a:r>
                        <a:rPr sz="1100" b="1" kern="1200" spc="-5" dirty="0">
                          <a:solidFill>
                            <a:srgbClr val="FFFFFF"/>
                          </a:solidFill>
                          <a:latin typeface="+mn-lt"/>
                          <a:ea typeface="+mn-ea"/>
                          <a:cs typeface="FuturaBT-Medium"/>
                        </a:rPr>
                        <a:t>/1</a:t>
                      </a:r>
                      <a:r>
                        <a:rPr lang="en-US" sz="1100" b="1" kern="1200" spc="-5" dirty="0">
                          <a:solidFill>
                            <a:srgbClr val="FFFFFF"/>
                          </a:solidFill>
                          <a:latin typeface="+mn-lt"/>
                          <a:ea typeface="+mn-ea"/>
                          <a:cs typeface="FuturaBT-Medium"/>
                        </a:rPr>
                        <a:t>8</a:t>
                      </a:r>
                      <a:endParaRPr sz="1100" b="1" kern="1200" spc="-5" dirty="0">
                        <a:solidFill>
                          <a:srgbClr val="FFFFFF"/>
                        </a:solidFill>
                        <a:latin typeface="+mn-lt"/>
                        <a:ea typeface="+mn-ea"/>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sz="1100" b="1" spc="-5" dirty="0">
                          <a:solidFill>
                            <a:srgbClr val="FFFFFF"/>
                          </a:solidFill>
                          <a:latin typeface="+mn-lt"/>
                          <a:cs typeface="FuturaBT-Medium"/>
                        </a:rPr>
                        <a:t>target  </a:t>
                      </a:r>
                      <a:endParaRPr lang="en-US" sz="1100" b="1" spc="-5" dirty="0">
                        <a:solidFill>
                          <a:srgbClr val="FFFFFF"/>
                        </a:solidFill>
                        <a:latin typeface="+mn-lt"/>
                        <a:cs typeface="FuturaBT-Medium"/>
                      </a:endParaRPr>
                    </a:p>
                    <a:p>
                      <a:pPr marL="74930" marR="327660" algn="l">
                        <a:lnSpc>
                          <a:spcPct val="100000"/>
                        </a:lnSpc>
                        <a:spcBef>
                          <a:spcPts val="325"/>
                        </a:spcBef>
                      </a:pP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522522">
                <a:tc rowSpan="2">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L1: Build a healthy and high-performing organisation</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M14: New organisational design implementation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100% migration of employees to the new micro structure</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Not 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0% migration of employees to the new micro structure</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-100%</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Project timelines have been reviewed to allow for other dependencies like the volumetric exercise, which allows for finalisation of the structure total headcount required, Current moratorium on recruitment had a negative impact on the process.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1"/>
                  </a:ext>
                </a:extLst>
              </a:tr>
              <a:tr h="1046165">
                <a:tc vMerge="1">
                  <a:txBody>
                    <a:bodyPr/>
                    <a:lstStyle/>
                    <a:p>
                      <a:endParaRPr lang="en-US"/>
                    </a:p>
                  </a:txBody>
                  <a:tcPr>
                    <a:lnL w="6350">
                      <a:solidFill>
                        <a:srgbClr val="6D6E71"/>
                      </a:solidFill>
                      <a:prstDash val="soli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M15: % of critical positions with minimum cover ratio of 1:2</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12.5%</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50% of critical positions with minimum cover ratio of 1:1</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Not Achieved </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32.8% of critical positions with minimum cover ratio of 1:1</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-17.2%</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Due to resignations of candidates on this list who were never replaced. Out of the total of 152 CCS positions identified at project inception, only 73 positions had 186 potential successors identified. </a:t>
                      </a:r>
                    </a:p>
                    <a:p>
                      <a:pPr marL="0" marR="0" algn="l" defTabSz="846625" rtl="0" eaLnBrk="1" latinLnBrk="0" hangingPunct="1">
                        <a:lnSpc>
                          <a:spcPct val="115000"/>
                        </a:lnSpc>
                        <a:spcBef>
                          <a:spcPts val="0"/>
                        </a:spcBef>
                        <a:spcAft>
                          <a:spcPts val="0"/>
                        </a:spcAft>
                        <a:tabLst>
                          <a:tab pos="2637155" algn="ctr"/>
                          <a:tab pos="5274310" algn="r"/>
                        </a:tabLst>
                      </a:pPr>
                      <a:endParaRPr lang="en-US" sz="1000" kern="1200" dirty="0">
                        <a:solidFill>
                          <a:schemeClr val="tx1"/>
                        </a:solidFill>
                        <a:effectLst/>
                        <a:latin typeface="Calibri Light"/>
                        <a:ea typeface="Calibri"/>
                        <a:cs typeface="Times New Roman"/>
                      </a:endParaRPr>
                    </a:p>
                    <a:p>
                      <a:pPr marL="0" marR="0" indent="-1270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Out of a total of 190 assessed candidates, only 128 covering 50 CCS positions were found to be proficient to immediately occupy CCS positions. The other candidates identified require training and Current moratorium on recruitment had a negative impact on the process.</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a:solidFill>
                        <a:srgbClr val="6D6E71"/>
                      </a:solidFill>
                      <a:prstDash val="soli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7123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5: Organisation, governance and administration </a:t>
            </a:r>
          </a:p>
        </p:txBody>
      </p:sp>
      <p:sp>
        <p:nvSpPr>
          <p:cNvPr id="4" name="object 2">
            <a:extLst>
              <a:ext uri="{FF2B5EF4-FFF2-40B4-BE49-F238E27FC236}">
                <a16:creationId xmlns:a16="http://schemas.microsoft.com/office/drawing/2014/main" xmlns="" id="{03A34DD5-3D13-5148-A2CF-B670FC88ECF0}"/>
              </a:ext>
            </a:extLst>
          </p:cNvPr>
          <p:cNvSpPr txBox="1"/>
          <p:nvPr/>
        </p:nvSpPr>
        <p:spPr>
          <a:xfrm>
            <a:off x="355600" y="415283"/>
            <a:ext cx="9622790" cy="874598"/>
          </a:xfrm>
          <a:prstGeom prst="rect">
            <a:avLst/>
          </a:prstGeom>
        </p:spPr>
        <p:txBody>
          <a:bodyPr vert="horz" wrap="square" lIns="0" tIns="12700" rIns="0" bIns="0" rtlCol="0">
            <a:spAutoFit/>
          </a:bodyPr>
          <a:lstStyle/>
          <a:p>
            <a:r>
              <a:rPr lang="en-GB" sz="1400" dirty="0"/>
              <a:t>The purpose of this programme is to build and maintain organisational capability to enable SITA to achieve its strategic imperatives. The programme also aims to provide leadership, strategic management, governance, risk and resource management in line with government’s accepted norms and standards.</a:t>
            </a:r>
            <a:endParaRPr lang="en-US" sz="1400" dirty="0"/>
          </a:p>
          <a:p>
            <a:r>
              <a:rPr lang="en-GB" sz="1400" dirty="0"/>
              <a:t>.</a:t>
            </a:r>
            <a:endParaRPr lang="en-US" sz="1400" dirty="0"/>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488228775"/>
              </p:ext>
            </p:extLst>
          </p:nvPr>
        </p:nvGraphicFramePr>
        <p:xfrm>
          <a:off x="161384" y="1104900"/>
          <a:ext cx="9783375" cy="4267200"/>
        </p:xfrm>
        <a:graphic>
          <a:graphicData uri="http://schemas.openxmlformats.org/drawingml/2006/table">
            <a:tbl>
              <a:tblPr firstRow="1" bandRow="1">
                <a:tableStyleId>{2D5ABB26-0587-4C30-8999-92F81FD0307C}</a:tableStyleId>
              </a:tblPr>
              <a:tblGrid>
                <a:gridCol w="1020376">
                  <a:extLst>
                    <a:ext uri="{9D8B030D-6E8A-4147-A177-3AD203B41FA5}">
                      <a16:colId xmlns:a16="http://schemas.microsoft.com/office/drawing/2014/main" xmlns="" val="20000"/>
                    </a:ext>
                  </a:extLst>
                </a:gridCol>
                <a:gridCol w="123124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2731159">
                  <a:extLst>
                    <a:ext uri="{9D8B030D-6E8A-4147-A177-3AD203B41FA5}">
                      <a16:colId xmlns:a16="http://schemas.microsoft.com/office/drawing/2014/main" xmlns="" val="20006"/>
                    </a:ext>
                  </a:extLst>
                </a:gridCol>
              </a:tblGrid>
              <a:tr h="621513">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5565" marR="44069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Actual  </a:t>
                      </a:r>
                      <a:endParaRPr lang="en-US" sz="1100" b="1" kern="1200" spc="-5" dirty="0">
                        <a:solidFill>
                          <a:srgbClr val="FFFFFF"/>
                        </a:solidFill>
                        <a:latin typeface="+mn-lt"/>
                        <a:ea typeface="+mn-ea"/>
                        <a:cs typeface="FuturaBT-Medium"/>
                      </a:endParaRPr>
                    </a:p>
                    <a:p>
                      <a:pPr marL="75565" marR="44069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achieveme</a:t>
                      </a:r>
                      <a:r>
                        <a:rPr lang="en-US" sz="1100" b="1" kern="1200" spc="-5" dirty="0">
                          <a:solidFill>
                            <a:srgbClr val="FFFFFF"/>
                          </a:solidFill>
                          <a:latin typeface="+mn-lt"/>
                          <a:ea typeface="+mn-ea"/>
                          <a:cs typeface="FuturaBT-Medium"/>
                        </a:rPr>
                        <a:t>n</a:t>
                      </a:r>
                      <a:r>
                        <a:rPr sz="1100" b="1" kern="1200" spc="-5" dirty="0">
                          <a:solidFill>
                            <a:srgbClr val="FFFFFF"/>
                          </a:solidFill>
                          <a:latin typeface="+mn-lt"/>
                          <a:ea typeface="+mn-ea"/>
                          <a:cs typeface="FuturaBT-Medium"/>
                        </a:rPr>
                        <a:t>t  201</a:t>
                      </a:r>
                      <a:r>
                        <a:rPr lang="en-US" sz="1100" b="1" kern="1200" spc="-5" dirty="0">
                          <a:solidFill>
                            <a:srgbClr val="FFFFFF"/>
                          </a:solidFill>
                          <a:latin typeface="+mn-lt"/>
                          <a:ea typeface="+mn-ea"/>
                          <a:cs typeface="FuturaBT-Medium"/>
                        </a:rPr>
                        <a:t>7</a:t>
                      </a:r>
                      <a:r>
                        <a:rPr sz="1100" b="1" kern="1200" spc="-5" dirty="0">
                          <a:solidFill>
                            <a:srgbClr val="FFFFFF"/>
                          </a:solidFill>
                          <a:latin typeface="+mn-lt"/>
                          <a:ea typeface="+mn-ea"/>
                          <a:cs typeface="FuturaBT-Medium"/>
                        </a:rPr>
                        <a:t>/1</a:t>
                      </a:r>
                      <a:r>
                        <a:rPr lang="en-US" sz="1100" b="1" kern="1200" spc="-5" dirty="0">
                          <a:solidFill>
                            <a:srgbClr val="FFFFFF"/>
                          </a:solidFill>
                          <a:latin typeface="+mn-lt"/>
                          <a:ea typeface="+mn-ea"/>
                          <a:cs typeface="FuturaBT-Medium"/>
                        </a:rPr>
                        <a:t>8</a:t>
                      </a:r>
                      <a:endParaRPr sz="1100" b="1" kern="1200" spc="-5" dirty="0">
                        <a:solidFill>
                          <a:srgbClr val="FFFFFF"/>
                        </a:solidFill>
                        <a:latin typeface="+mn-lt"/>
                        <a:ea typeface="+mn-ea"/>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sz="1100" b="1" spc="-5" dirty="0">
                          <a:solidFill>
                            <a:srgbClr val="FFFFFF"/>
                          </a:solidFill>
                          <a:latin typeface="+mn-lt"/>
                          <a:cs typeface="FuturaBT-Medium"/>
                        </a:rPr>
                        <a:t>target  </a:t>
                      </a:r>
                      <a:endParaRPr lang="en-US" sz="1100" b="1" spc="-5" dirty="0">
                        <a:solidFill>
                          <a:srgbClr val="FFFFFF"/>
                        </a:solidFill>
                        <a:latin typeface="+mn-lt"/>
                        <a:cs typeface="FuturaBT-Medium"/>
                      </a:endParaRPr>
                    </a:p>
                    <a:p>
                      <a:pPr marL="74930" marR="327660" algn="l">
                        <a:lnSpc>
                          <a:spcPct val="100000"/>
                        </a:lnSpc>
                        <a:spcBef>
                          <a:spcPts val="325"/>
                        </a:spcBef>
                      </a:pP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3645687">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L1: Build a healthy and high-performing organisation</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M16:  Employee satisfaction level</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67.25%</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70% employee satisfaction level</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Not achieved </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69%</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just" defTabSz="846625" rtl="0" eaLnBrk="1" latinLnBrk="0" hangingPunct="1">
                        <a:lnSpc>
                          <a:spcPct val="115000"/>
                        </a:lnSpc>
                        <a:spcBef>
                          <a:spcPts val="0"/>
                        </a:spcBef>
                        <a:spcAft>
                          <a:spcPts val="0"/>
                        </a:spcAft>
                        <a:tabLst>
                          <a:tab pos="2637155" algn="ctr"/>
                          <a:tab pos="5274310" algn="r"/>
                        </a:tabLst>
                      </a:pPr>
                      <a:r>
                        <a:rPr lang="en-US" sz="1000" kern="1200" dirty="0">
                          <a:solidFill>
                            <a:schemeClr val="tx1"/>
                          </a:solidFill>
                          <a:effectLst/>
                          <a:latin typeface="+mn-lt"/>
                          <a:ea typeface="Calibri"/>
                          <a:cs typeface="Times New Roman"/>
                        </a:rPr>
                        <a:t>	Although there has been an improvement from FY2018/19 results, the following areas received low scores and initiatives are required to address this:</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Diversity</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Training and development</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Performance management</a:t>
                      </a:r>
                    </a:p>
                    <a:p>
                      <a:pPr marL="0" marR="0" algn="just" defTabSz="846625" rtl="0" eaLnBrk="1" latinLnBrk="0" hangingPunct="1">
                        <a:lnSpc>
                          <a:spcPct val="115000"/>
                        </a:lnSpc>
                        <a:spcBef>
                          <a:spcPts val="0"/>
                        </a:spcBef>
                        <a:spcAft>
                          <a:spcPts val="0"/>
                        </a:spcAft>
                        <a:tabLst>
                          <a:tab pos="2637155" algn="ctr"/>
                          <a:tab pos="5274310" algn="r"/>
                        </a:tabLst>
                      </a:pPr>
                      <a:r>
                        <a:rPr lang="en-US" sz="1000" kern="1200" dirty="0">
                          <a:solidFill>
                            <a:schemeClr val="tx1"/>
                          </a:solidFill>
                          <a:effectLst/>
                          <a:latin typeface="+mn-lt"/>
                          <a:ea typeface="Calibri"/>
                          <a:cs typeface="Times New Roman"/>
                        </a:rPr>
                        <a:t>	</a:t>
                      </a:r>
                    </a:p>
                    <a:p>
                      <a:pPr marL="0" marR="0" algn="just" defTabSz="846625" rtl="0" eaLnBrk="1" latinLnBrk="0" hangingPunct="1">
                        <a:lnSpc>
                          <a:spcPct val="115000"/>
                        </a:lnSpc>
                        <a:spcBef>
                          <a:spcPts val="0"/>
                        </a:spcBef>
                        <a:spcAft>
                          <a:spcPts val="0"/>
                        </a:spcAft>
                        <a:tabLst>
                          <a:tab pos="2637155" algn="ctr"/>
                          <a:tab pos="5274310" algn="r"/>
                        </a:tabLst>
                      </a:pPr>
                      <a:r>
                        <a:rPr lang="en-US" sz="1000" kern="1200" dirty="0">
                          <a:solidFill>
                            <a:schemeClr val="tx1"/>
                          </a:solidFill>
                          <a:effectLst/>
                          <a:latin typeface="+mn-lt"/>
                          <a:ea typeface="Calibri"/>
                          <a:cs typeface="Times New Roman"/>
                        </a:rPr>
                        <a:t>Due to employees’ dissatisfaction/ responses to  top 7 dimensions questions:</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Training and development </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Tools of trade </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Communication </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Talent management </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Leadership </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Employee wellbeing </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Strategic direction </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SCM</a:t>
                      </a:r>
                    </a:p>
                    <a:p>
                      <a:pPr marL="228600" marR="0" indent="-228600" algn="just" defTabSz="846625" rtl="0" eaLnBrk="1" latinLnBrk="0" hangingPunct="1">
                        <a:lnSpc>
                          <a:spcPct val="115000"/>
                        </a:lnSpc>
                        <a:spcBef>
                          <a:spcPts val="0"/>
                        </a:spcBef>
                        <a:spcAft>
                          <a:spcPts val="0"/>
                        </a:spcAft>
                        <a:buFont typeface="+mj-lt"/>
                        <a:buAutoNum type="arabicPeriod"/>
                        <a:tabLst>
                          <a:tab pos="2637155" algn="ctr"/>
                          <a:tab pos="5274310" algn="r"/>
                        </a:tabLst>
                      </a:pPr>
                      <a:r>
                        <a:rPr lang="en-US" sz="1000" kern="1200" dirty="0">
                          <a:solidFill>
                            <a:schemeClr val="tx1"/>
                          </a:solidFill>
                          <a:effectLst/>
                          <a:latin typeface="+mn-lt"/>
                          <a:ea typeface="Calibri"/>
                          <a:cs typeface="Times New Roman"/>
                        </a:rPr>
                        <a:t>Facilities</a:t>
                      </a: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552780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5: Organisation, governance and administration.. </a:t>
            </a:r>
          </a:p>
        </p:txBody>
      </p:sp>
      <p:sp>
        <p:nvSpPr>
          <p:cNvPr id="4" name="object 2">
            <a:extLst>
              <a:ext uri="{FF2B5EF4-FFF2-40B4-BE49-F238E27FC236}">
                <a16:creationId xmlns:a16="http://schemas.microsoft.com/office/drawing/2014/main" xmlns="" id="{03A34DD5-3D13-5148-A2CF-B670FC88ECF0}"/>
              </a:ext>
            </a:extLst>
          </p:cNvPr>
          <p:cNvSpPr txBox="1"/>
          <p:nvPr/>
        </p:nvSpPr>
        <p:spPr>
          <a:xfrm>
            <a:off x="313291" y="602610"/>
            <a:ext cx="9687959" cy="874598"/>
          </a:xfrm>
          <a:prstGeom prst="rect">
            <a:avLst/>
          </a:prstGeom>
        </p:spPr>
        <p:txBody>
          <a:bodyPr vert="horz" wrap="square" lIns="0" tIns="12700" rIns="0" bIns="0" rtlCol="0">
            <a:spAutoFit/>
          </a:bodyPr>
          <a:lstStyle/>
          <a:p>
            <a:r>
              <a:rPr lang="en-GB" sz="1400" dirty="0"/>
              <a:t>The purpose of this programme is to build and maintain organisational capability to enable SITA to achieve its strategic imperatives. The programme also aims to provide leadership, strategic management, governance, risk and resource management in line with government’s accepted norms and standards.</a:t>
            </a:r>
            <a:endParaRPr lang="en-US" sz="1400" dirty="0"/>
          </a:p>
          <a:p>
            <a:r>
              <a:rPr lang="en-GB" sz="1400" dirty="0"/>
              <a:t>.</a:t>
            </a:r>
            <a:endParaRPr lang="en-US" sz="1400" dirty="0"/>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2513050126"/>
              </p:ext>
            </p:extLst>
          </p:nvPr>
        </p:nvGraphicFramePr>
        <p:xfrm>
          <a:off x="173424" y="1411041"/>
          <a:ext cx="9783375" cy="2981249"/>
        </p:xfrm>
        <a:graphic>
          <a:graphicData uri="http://schemas.openxmlformats.org/drawingml/2006/table">
            <a:tbl>
              <a:tblPr firstRow="1" bandRow="1">
                <a:tableStyleId>{2D5ABB26-0587-4C30-8999-92F81FD0307C}</a:tableStyleId>
              </a:tblPr>
              <a:tblGrid>
                <a:gridCol w="1020376">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954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gridCol w="2438399">
                  <a:extLst>
                    <a:ext uri="{9D8B030D-6E8A-4147-A177-3AD203B41FA5}">
                      <a16:colId xmlns:a16="http://schemas.microsoft.com/office/drawing/2014/main" xmlns="" val="20006"/>
                    </a:ext>
                  </a:extLst>
                </a:gridCol>
              </a:tblGrid>
              <a:tr h="631749">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5565" marR="44069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Actual  </a:t>
                      </a:r>
                      <a:endParaRPr lang="en-US" sz="1100" b="1" kern="1200" spc="-5" dirty="0">
                        <a:solidFill>
                          <a:srgbClr val="FFFFFF"/>
                        </a:solidFill>
                        <a:latin typeface="+mn-lt"/>
                        <a:ea typeface="+mn-ea"/>
                        <a:cs typeface="FuturaBT-Medium"/>
                      </a:endParaRPr>
                    </a:p>
                    <a:p>
                      <a:pPr marL="75565" marR="440690" algn="l" defTabSz="846625" rtl="0" eaLnBrk="1" latinLnBrk="0" hangingPunct="1">
                        <a:lnSpc>
                          <a:spcPct val="100000"/>
                        </a:lnSpc>
                        <a:spcBef>
                          <a:spcPts val="325"/>
                        </a:spcBef>
                      </a:pPr>
                      <a:r>
                        <a:rPr sz="1100" b="1" kern="1200" spc="-5" dirty="0">
                          <a:solidFill>
                            <a:srgbClr val="FFFFFF"/>
                          </a:solidFill>
                          <a:latin typeface="+mn-lt"/>
                          <a:ea typeface="+mn-ea"/>
                          <a:cs typeface="FuturaBT-Medium"/>
                        </a:rPr>
                        <a:t>achieveme</a:t>
                      </a:r>
                      <a:r>
                        <a:rPr lang="en-US" sz="1100" b="1" kern="1200" spc="-5" dirty="0">
                          <a:solidFill>
                            <a:srgbClr val="FFFFFF"/>
                          </a:solidFill>
                          <a:latin typeface="+mn-lt"/>
                          <a:ea typeface="+mn-ea"/>
                          <a:cs typeface="FuturaBT-Medium"/>
                        </a:rPr>
                        <a:t>n</a:t>
                      </a:r>
                      <a:r>
                        <a:rPr sz="1100" b="1" kern="1200" spc="-5" dirty="0">
                          <a:solidFill>
                            <a:srgbClr val="FFFFFF"/>
                          </a:solidFill>
                          <a:latin typeface="+mn-lt"/>
                          <a:ea typeface="+mn-ea"/>
                          <a:cs typeface="FuturaBT-Medium"/>
                        </a:rPr>
                        <a:t>t  201</a:t>
                      </a:r>
                      <a:r>
                        <a:rPr lang="en-US" sz="1100" b="1" kern="1200" spc="-5" dirty="0">
                          <a:solidFill>
                            <a:srgbClr val="FFFFFF"/>
                          </a:solidFill>
                          <a:latin typeface="+mn-lt"/>
                          <a:ea typeface="+mn-ea"/>
                          <a:cs typeface="FuturaBT-Medium"/>
                        </a:rPr>
                        <a:t>7</a:t>
                      </a:r>
                      <a:r>
                        <a:rPr sz="1100" b="1" kern="1200" spc="-5" dirty="0">
                          <a:solidFill>
                            <a:srgbClr val="FFFFFF"/>
                          </a:solidFill>
                          <a:latin typeface="+mn-lt"/>
                          <a:ea typeface="+mn-ea"/>
                          <a:cs typeface="FuturaBT-Medium"/>
                        </a:rPr>
                        <a:t>/1</a:t>
                      </a:r>
                      <a:r>
                        <a:rPr lang="en-US" sz="1100" b="1" kern="1200" spc="-5" dirty="0">
                          <a:solidFill>
                            <a:srgbClr val="FFFFFF"/>
                          </a:solidFill>
                          <a:latin typeface="+mn-lt"/>
                          <a:ea typeface="+mn-ea"/>
                          <a:cs typeface="FuturaBT-Medium"/>
                        </a:rPr>
                        <a:t>8</a:t>
                      </a:r>
                      <a:endParaRPr sz="1100" b="1" kern="1200" spc="-5" dirty="0">
                        <a:solidFill>
                          <a:srgbClr val="FFFFFF"/>
                        </a:solidFill>
                        <a:latin typeface="+mn-lt"/>
                        <a:ea typeface="+mn-ea"/>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sz="1100" b="1" spc="-5" dirty="0">
                          <a:solidFill>
                            <a:srgbClr val="FFFFFF"/>
                          </a:solidFill>
                          <a:latin typeface="+mn-lt"/>
                          <a:cs typeface="FuturaBT-Medium"/>
                        </a:rPr>
                        <a:t>target  </a:t>
                      </a:r>
                      <a:endParaRPr lang="en-US" sz="1100" b="1" spc="-5" dirty="0">
                        <a:solidFill>
                          <a:srgbClr val="FFFFFF"/>
                        </a:solidFill>
                        <a:latin typeface="+mn-lt"/>
                        <a:cs typeface="FuturaBT-Medium"/>
                      </a:endParaRPr>
                    </a:p>
                    <a:p>
                      <a:pPr marL="74930" marR="327660" algn="l">
                        <a:lnSpc>
                          <a:spcPct val="100000"/>
                        </a:lnSpc>
                        <a:spcBef>
                          <a:spcPts val="325"/>
                        </a:spcBef>
                      </a:pP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1046165">
                <a:tc rowSpan="2">
                  <a:txBody>
                    <a:bodyPr/>
                    <a:lstStyle/>
                    <a:p>
                      <a:pPr marL="0" marR="0" algn="l" defTabSz="846625" rtl="0" eaLnBrk="1" latinLnBrk="0" hangingPunct="1">
                        <a:lnSpc>
                          <a:spcPct val="115000"/>
                        </a:lnSpc>
                        <a:spcBef>
                          <a:spcPts val="0"/>
                        </a:spcBef>
                        <a:spcAft>
                          <a:spcPts val="0"/>
                        </a:spcAft>
                        <a:tabLst>
                          <a:tab pos="2637155" algn="ctr"/>
                          <a:tab pos="5274310" algn="r"/>
                        </a:tabLst>
                      </a:pPr>
                      <a:r>
                        <a:rPr lang="en-US" sz="1000" kern="1200" dirty="0">
                          <a:solidFill>
                            <a:schemeClr val="tx1"/>
                          </a:solidFill>
                          <a:effectLst/>
                          <a:latin typeface="Calibri Light"/>
                          <a:cs typeface="Times New Roman"/>
                        </a:rPr>
                        <a:t>L1: Build a healthy and high-performing organisation</a:t>
                      </a:r>
                    </a:p>
                    <a:p>
                      <a:endParaRPr lang="en-US" dirty="0"/>
                    </a:p>
                  </a:txBody>
                  <a:tcPr>
                    <a:lnL w="6350">
                      <a:solidFill>
                        <a:srgbClr val="6D6E71"/>
                      </a:solidFill>
                      <a:prstDash val="soli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M17: BBBEE recognition level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Level 4 contributor</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mn-lt"/>
                          <a:ea typeface="Calibri"/>
                          <a:cs typeface="Times New Roman"/>
                        </a:rPr>
                        <a:t>Achieved</a:t>
                      </a: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mn-lt"/>
                          <a:ea typeface="Calibri"/>
                          <a:cs typeface="Times New Roman"/>
                        </a:rPr>
                        <a:t>The external verification results indicate that SITA has attained BBBEE level 4 certification</a:t>
                      </a: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None</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mn-lt"/>
                          <a:ea typeface="Calibri"/>
                          <a:cs typeface="Times New Roman"/>
                        </a:rPr>
                        <a:t>No variance </a:t>
                      </a:r>
                      <a:endParaRPr lang="en-US" sz="1000" kern="1200" dirty="0">
                        <a:solidFill>
                          <a:schemeClr val="tx1"/>
                        </a:solidFill>
                        <a:effectLst/>
                        <a:latin typeface="+mn-l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a:solidFill>
                        <a:srgbClr val="6D6E71"/>
                      </a:solidFill>
                      <a:prstDash val="soli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extLst>
                  <a:ext uri="{0D108BD9-81ED-4DB2-BD59-A6C34878D82A}">
                    <a16:rowId xmlns:a16="http://schemas.microsoft.com/office/drawing/2014/main" xmlns="" val="10002"/>
                  </a:ext>
                </a:extLst>
              </a:tr>
              <a:tr h="1046165">
                <a:tc vMerge="1">
                  <a:txBody>
                    <a:bodyPr/>
                    <a:lstStyle/>
                    <a:p>
                      <a:pPr marL="0" marR="0" algn="l" defTabSz="846625" rtl="0" eaLnBrk="1" latinLnBrk="0" hangingPunct="1">
                        <a:lnSpc>
                          <a:spcPct val="115000"/>
                        </a:lnSpc>
                        <a:spcBef>
                          <a:spcPts val="0"/>
                        </a:spcBef>
                        <a:spcAft>
                          <a:spcPts val="0"/>
                        </a:spcAft>
                        <a:tabLst>
                          <a:tab pos="2637155" algn="ctr"/>
                          <a:tab pos="5274310" algn="r"/>
                        </a:tabLst>
                      </a:pP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M18: Fraud awareness and prevention rollout strategies</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Establish fraud and corruption baseline as per industry benchmark</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100%</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Fraud and corruption baseline was established and approved by Social and Ethics Committee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None</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 variance </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a:solidFill>
                        <a:srgbClr val="6D6E71"/>
                      </a:solidFill>
                      <a:prstDash val="solid"/>
                    </a:lnR>
                    <a:lnT w="6350" cap="flat" cmpd="sng" algn="ctr">
                      <a:solidFill>
                        <a:srgbClr val="6D6E71"/>
                      </a:solidFill>
                      <a:prstDash val="solid"/>
                      <a:round/>
                      <a:headEnd type="none" w="med" len="med"/>
                      <a:tailEnd type="none" w="med" len="med"/>
                    </a:lnT>
                    <a:lnB w="6350" cap="flat" cmpd="sng" algn="ctr">
                      <a:solidFill>
                        <a:srgbClr val="6D6E7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085351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Human Capital Management    </a:t>
            </a:r>
          </a:p>
        </p:txBody>
      </p:sp>
      <p:sp>
        <p:nvSpPr>
          <p:cNvPr id="3" name="Content Placeholder 2"/>
          <p:cNvSpPr>
            <a:spLocks noGrp="1"/>
          </p:cNvSpPr>
          <p:nvPr>
            <p:ph idx="1"/>
          </p:nvPr>
        </p:nvSpPr>
        <p:spPr>
          <a:xfrm>
            <a:off x="216000" y="723900"/>
            <a:ext cx="9720000" cy="4598066"/>
          </a:xfrm>
        </p:spPr>
        <p:txBody>
          <a:bodyPr>
            <a:normAutofit/>
          </a:bodyPr>
          <a:lstStyle/>
          <a:p>
            <a:pPr algn="just">
              <a:buFont typeface="Wingdings" panose="05000000000000000000" pitchFamily="2" charset="2"/>
              <a:buChar char="§"/>
            </a:pPr>
            <a:r>
              <a:rPr lang="en-ZA" sz="1400" dirty="0"/>
              <a:t>SITA initiated a process of implementing the micro organisation redesign which intended to address the skills deficit and build appropriate competencies required to deliver on its mandate and customer expectations with minimal reliance on external service providers. </a:t>
            </a:r>
          </a:p>
          <a:p>
            <a:pPr algn="just">
              <a:buFont typeface="Wingdings" panose="05000000000000000000" pitchFamily="2" charset="2"/>
              <a:buChar char="§"/>
            </a:pPr>
            <a:endParaRPr lang="en-ZA" sz="1400" dirty="0"/>
          </a:p>
          <a:p>
            <a:pPr algn="just">
              <a:buFont typeface="Wingdings" panose="05000000000000000000" pitchFamily="2" charset="2"/>
              <a:buChar char="§"/>
            </a:pPr>
            <a:r>
              <a:rPr lang="en-ZA" sz="1400" dirty="0"/>
              <a:t>The process was initiated to design a new micro organisation structure into which employees will be migrated. </a:t>
            </a:r>
            <a:r>
              <a:rPr lang="en-US" sz="1400" dirty="0"/>
              <a:t>This could not be </a:t>
            </a:r>
            <a:r>
              <a:rPr lang="en-ZA" sz="1400" dirty="0"/>
              <a:t>concluded as planned due to impending SOC rationalisation and the moratorium on recruitment which was introduced by the new administration since these developments may jointly have a significant impact on the finalisation of the organisational structure</a:t>
            </a:r>
          </a:p>
          <a:p>
            <a:pPr algn="just">
              <a:buFont typeface="Wingdings" panose="05000000000000000000" pitchFamily="2" charset="2"/>
              <a:buChar char="§"/>
            </a:pPr>
            <a:endParaRPr lang="en-ZA" sz="1400" dirty="0">
              <a:ea typeface="Calibri"/>
              <a:cs typeface="Times New Roman"/>
            </a:endParaRPr>
          </a:p>
          <a:p>
            <a:pPr algn="just">
              <a:buFont typeface="Wingdings" panose="05000000000000000000" pitchFamily="2" charset="2"/>
              <a:buChar char="§"/>
            </a:pPr>
            <a:r>
              <a:rPr lang="en-ZA" sz="1400" dirty="0"/>
              <a:t>To ensure ongoing service delivery to its clients and meet its APP commitments, a skills augmentation process which entailed sourcing external skills to cover the capability gaps that existed within the core functions of the business</a:t>
            </a:r>
          </a:p>
          <a:p>
            <a:pPr algn="just">
              <a:buFont typeface="Wingdings" panose="05000000000000000000" pitchFamily="2" charset="2"/>
              <a:buChar char="§"/>
            </a:pPr>
            <a:endParaRPr lang="en-ZA" sz="1400" dirty="0"/>
          </a:p>
          <a:p>
            <a:pPr algn="just">
              <a:buFont typeface="Wingdings" panose="05000000000000000000" pitchFamily="2" charset="2"/>
              <a:buChar char="§"/>
            </a:pPr>
            <a:r>
              <a:rPr lang="en-US" sz="1400" dirty="0"/>
              <a:t>SITA implemented its succession management plan policy by identifying 203 successors who could be groomed to fill the identified core, critical and scarce skills positions. </a:t>
            </a:r>
          </a:p>
          <a:p>
            <a:endParaRPr lang="en-US" sz="1400" dirty="0"/>
          </a:p>
        </p:txBody>
      </p:sp>
    </p:spTree>
    <p:extLst>
      <p:ext uri="{BB962C8B-B14F-4D97-AF65-F5344CB8AC3E}">
        <p14:creationId xmlns:p14="http://schemas.microsoft.com/office/powerpoint/2010/main" xmlns="" val="3147159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t>Human </a:t>
            </a:r>
            <a:r>
              <a:rPr lang="en-US" dirty="0">
                <a:solidFill>
                  <a:schemeClr val="accent1">
                    <a:lumMod val="50000"/>
                  </a:schemeClr>
                </a:solidFill>
              </a:rPr>
              <a:t>Capital</a:t>
            </a:r>
            <a:r>
              <a:rPr lang="en-US" dirty="0"/>
              <a:t> Management…</a:t>
            </a:r>
            <a:endParaRPr lang="en-ZA" sz="1400" dirty="0">
              <a:solidFill>
                <a:srgbClr val="1F497D"/>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p:txBody>
          <a:bodyPr>
            <a:normAutofit fontScale="85000" lnSpcReduction="20000"/>
          </a:bodyPr>
          <a:lstStyle/>
          <a:p>
            <a:pPr algn="just">
              <a:buFont typeface="Wingdings" panose="05000000000000000000" pitchFamily="2" charset="2"/>
              <a:buChar char="§"/>
            </a:pPr>
            <a:r>
              <a:rPr lang="en-ZA" sz="1600" dirty="0"/>
              <a:t>Two non-executive Board members resigned in the year under review. SITA also bid farewell to the first longest serving CEO to have completed his term of contract.</a:t>
            </a:r>
          </a:p>
          <a:p>
            <a:pPr algn="just">
              <a:buFont typeface="Wingdings" panose="05000000000000000000" pitchFamily="2" charset="2"/>
              <a:buChar char="§"/>
            </a:pPr>
            <a:endParaRPr lang="en-US" sz="1600" dirty="0"/>
          </a:p>
          <a:p>
            <a:pPr algn="just">
              <a:buFont typeface="Wingdings" panose="05000000000000000000" pitchFamily="2" charset="2"/>
              <a:buChar char="§"/>
            </a:pPr>
            <a:r>
              <a:rPr lang="en-ZA" sz="1600" dirty="0"/>
              <a:t>To maintain stability at a top leadership level, internal resources to act in the positions of the CEO and CFO. </a:t>
            </a:r>
          </a:p>
          <a:p>
            <a:pPr algn="just">
              <a:buFont typeface="Wingdings" panose="05000000000000000000" pitchFamily="2" charset="2"/>
              <a:buChar char="§"/>
            </a:pPr>
            <a:endParaRPr lang="en-ZA" sz="1600" dirty="0"/>
          </a:p>
          <a:p>
            <a:pPr algn="just">
              <a:buFont typeface="Wingdings" panose="05000000000000000000" pitchFamily="2" charset="2"/>
              <a:buChar char="§"/>
            </a:pPr>
            <a:r>
              <a:rPr lang="en-ZA" sz="1600" dirty="0"/>
              <a:t>The organisation has also appointed the Executive Hosting and Secure Operations; Executive Internal Audit and the Chief Digital Officer.</a:t>
            </a:r>
            <a:endParaRPr lang="en-US" sz="1600" dirty="0"/>
          </a:p>
          <a:p>
            <a:pPr algn="just">
              <a:buFont typeface="Wingdings" panose="05000000000000000000" pitchFamily="2" charset="2"/>
              <a:buChar char="§"/>
            </a:pPr>
            <a:endParaRPr lang="en-GB" sz="1600" dirty="0"/>
          </a:p>
          <a:p>
            <a:pPr algn="just">
              <a:buFont typeface="Wingdings" panose="05000000000000000000" pitchFamily="2" charset="2"/>
              <a:buChar char="§"/>
            </a:pPr>
            <a:r>
              <a:rPr lang="en-GB" sz="1600" dirty="0"/>
              <a:t>To better equip SITA employees to support the Agency’s future capabilities aligned to 4IR, SITA awarded 199 new bursaries to SITAzens and another 108 employees received ongoing bursary support. </a:t>
            </a:r>
          </a:p>
          <a:p>
            <a:pPr algn="just">
              <a:buFont typeface="Wingdings" panose="05000000000000000000" pitchFamily="2" charset="2"/>
              <a:buChar char="§"/>
            </a:pPr>
            <a:endParaRPr lang="en-GB" sz="1600" dirty="0"/>
          </a:p>
          <a:p>
            <a:pPr algn="just">
              <a:buFont typeface="Wingdings" panose="05000000000000000000" pitchFamily="2" charset="2"/>
              <a:buChar char="§"/>
            </a:pPr>
            <a:r>
              <a:rPr lang="en-GB" sz="1600" dirty="0"/>
              <a:t>281 bursaries where awarded in the ICT environment to disadvantaged youth across various provinces. </a:t>
            </a:r>
          </a:p>
          <a:p>
            <a:pPr algn="just">
              <a:buFont typeface="Wingdings" panose="05000000000000000000" pitchFamily="2" charset="2"/>
              <a:buChar char="§"/>
            </a:pPr>
            <a:endParaRPr lang="en-US" sz="1600" dirty="0"/>
          </a:p>
          <a:p>
            <a:pPr algn="just">
              <a:buFont typeface="Wingdings" panose="05000000000000000000" pitchFamily="2" charset="2"/>
              <a:buChar char="§"/>
            </a:pPr>
            <a:r>
              <a:rPr lang="en-GB" sz="1600" dirty="0"/>
              <a:t>In support of the NDP 2030 vision to reduce in equality and unemployment, </a:t>
            </a:r>
            <a:r>
              <a:rPr lang="en-ZA" sz="1600" dirty="0"/>
              <a:t>152 interns were appointed and out of this number 73 have completed their internship programme and have been appointed as fixed term contractors.</a:t>
            </a:r>
          </a:p>
          <a:p>
            <a:pPr algn="just">
              <a:buFont typeface="Wingdings" panose="05000000000000000000" pitchFamily="2" charset="2"/>
              <a:buChar char="§"/>
            </a:pPr>
            <a:endParaRPr lang="en-US" sz="1600" dirty="0"/>
          </a:p>
          <a:p>
            <a:pPr algn="just">
              <a:buFont typeface="Wingdings" panose="05000000000000000000" pitchFamily="2" charset="2"/>
              <a:buChar char="§"/>
            </a:pPr>
            <a:r>
              <a:rPr lang="en-GB" sz="1600" dirty="0"/>
              <a:t>A further, 61 learners were appointed and of which 38 are persons with disability.  These learners will be trained towards NQF level 5 qualifications in system development and system support and will be considered for junior IT roles within the organisation.</a:t>
            </a:r>
            <a:endParaRPr lang="en-US" sz="1600" dirty="0"/>
          </a:p>
          <a:p>
            <a:pPr algn="just">
              <a:buFont typeface="Wingdings" panose="05000000000000000000" pitchFamily="2" charset="2"/>
              <a:buChar char="§"/>
            </a:pPr>
            <a:endParaRPr lang="en-US" sz="1600" dirty="0"/>
          </a:p>
        </p:txBody>
      </p:sp>
    </p:spTree>
    <p:extLst>
      <p:ext uri="{BB962C8B-B14F-4D97-AF65-F5344CB8AC3E}">
        <p14:creationId xmlns:p14="http://schemas.microsoft.com/office/powerpoint/2010/main" xmlns="" val="92649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Governance </a:t>
            </a:r>
          </a:p>
        </p:txBody>
      </p:sp>
      <p:sp>
        <p:nvSpPr>
          <p:cNvPr id="3" name="Content Placeholder 2"/>
          <p:cNvSpPr>
            <a:spLocks noGrp="1"/>
          </p:cNvSpPr>
          <p:nvPr>
            <p:ph idx="1"/>
          </p:nvPr>
        </p:nvSpPr>
        <p:spPr>
          <a:xfrm>
            <a:off x="216000" y="647700"/>
            <a:ext cx="9720000" cy="4598066"/>
          </a:xfrm>
        </p:spPr>
        <p:txBody>
          <a:bodyPr>
            <a:normAutofit/>
          </a:bodyPr>
          <a:lstStyle/>
          <a:p>
            <a:pPr algn="just">
              <a:buFont typeface="Wingdings" panose="05000000000000000000" pitchFamily="2" charset="2"/>
              <a:buChar char="§"/>
            </a:pPr>
            <a:r>
              <a:rPr lang="en-ZA" sz="1400" dirty="0"/>
              <a:t>The Board of Directors regard corporate governance as fundamental to the success of the business and they are fully committed to ensuring good governance is practised in order for the company to remain a viable and sustainable business. </a:t>
            </a:r>
          </a:p>
          <a:p>
            <a:pPr algn="just">
              <a:buFont typeface="Wingdings" panose="05000000000000000000" pitchFamily="2" charset="2"/>
              <a:buChar char="§"/>
            </a:pPr>
            <a:r>
              <a:rPr lang="en-ZA" sz="1400" dirty="0"/>
              <a:t>SITA had a functional Board and subcommittees for the period under review which continues to exercise oversight, leadership and direction.  </a:t>
            </a:r>
          </a:p>
          <a:p>
            <a:pPr algn="just">
              <a:buFont typeface="Wingdings" panose="05000000000000000000" pitchFamily="2" charset="2"/>
              <a:buChar char="§"/>
            </a:pPr>
            <a:r>
              <a:rPr lang="en-ZA" sz="1400" dirty="0"/>
              <a:t>As part of its governance endeavour and oversight, SITA briefed Parliament on its legislative mandate and related activities. </a:t>
            </a:r>
          </a:p>
          <a:p>
            <a:pPr algn="just">
              <a:buFont typeface="Wingdings" panose="05000000000000000000" pitchFamily="2" charset="2"/>
              <a:buChar char="§"/>
            </a:pPr>
            <a:r>
              <a:rPr lang="en-ZA" sz="1400" dirty="0"/>
              <a:t>SITA has seen a change in administration, resignation of 2 directors including the end of term of the CEO.</a:t>
            </a:r>
          </a:p>
          <a:p>
            <a:pPr algn="just">
              <a:buFont typeface="Wingdings" panose="05000000000000000000" pitchFamily="2" charset="2"/>
              <a:buChar char="§"/>
            </a:pPr>
            <a:r>
              <a:rPr lang="en-ZA" sz="1400" dirty="0"/>
              <a:t>SITA has an ARC committee which monitors, compliance with legislation and ensures that appropriate systems of internal control are implemented and maintained to protect SITA’s interests and assets. The committee further reviews the activities and effectiveness of internal audit.</a:t>
            </a:r>
          </a:p>
          <a:p>
            <a:pPr algn="just">
              <a:buFont typeface="Wingdings" panose="05000000000000000000" pitchFamily="2" charset="2"/>
              <a:buChar char="§"/>
            </a:pPr>
            <a:r>
              <a:rPr lang="en-ZA" sz="1400" dirty="0"/>
              <a:t>ARC has continued to oversee specific investigations into areas with weak internal control and areas which are prone to unethical behaviour.   </a:t>
            </a:r>
            <a:endParaRPr lang="en-US" sz="1400" dirty="0"/>
          </a:p>
          <a:p>
            <a:pPr algn="just">
              <a:buFont typeface="Wingdings" panose="05000000000000000000" pitchFamily="2" charset="2"/>
              <a:buChar char="§"/>
            </a:pPr>
            <a:r>
              <a:rPr lang="en-ZA" sz="1400" dirty="0"/>
              <a:t>Forensic investigation into a number of sole supplier contracts has continued with the assistance of IPID and the Hawks, findings of these investigations were shared with SCOPA. </a:t>
            </a:r>
          </a:p>
          <a:p>
            <a:pPr algn="just">
              <a:buFont typeface="Wingdings" panose="05000000000000000000" pitchFamily="2" charset="2"/>
              <a:buChar char="§"/>
            </a:pPr>
            <a:r>
              <a:rPr lang="en-ZA" sz="1400" dirty="0"/>
              <a:t>ARC ensures that effective risk management processes and procedures are in place to actively manage risks that may affect SITA’s performance</a:t>
            </a:r>
            <a:endParaRPr lang="en-US" sz="1400" dirty="0"/>
          </a:p>
          <a:p>
            <a:pPr algn="just">
              <a:buFont typeface="Wingdings" panose="05000000000000000000" pitchFamily="2" charset="2"/>
              <a:buChar char="§"/>
            </a:pPr>
            <a:endParaRPr lang="en-US" sz="1400" dirty="0"/>
          </a:p>
          <a:p>
            <a:pPr algn="just">
              <a:buFont typeface="Wingdings" panose="05000000000000000000" pitchFamily="2" charset="2"/>
              <a:buChar char="§"/>
            </a:pPr>
            <a:endParaRPr lang="en-US" sz="1400" dirty="0"/>
          </a:p>
          <a:p>
            <a:pPr algn="just">
              <a:buFont typeface="Wingdings" panose="05000000000000000000" pitchFamily="2" charset="2"/>
              <a:buChar char="§"/>
            </a:pPr>
            <a:endParaRPr lang="en-ZA" sz="1400" dirty="0"/>
          </a:p>
          <a:p>
            <a:pPr marL="0" indent="0" algn="just">
              <a:buNone/>
            </a:pPr>
            <a:endParaRPr lang="en-US" sz="1400" dirty="0"/>
          </a:p>
          <a:p>
            <a:pPr marL="336592" lvl="1" indent="-336592" algn="just">
              <a:buFont typeface="Wingdings" panose="05000000000000000000" pitchFamily="2" charset="2"/>
              <a:buChar char="v"/>
            </a:pPr>
            <a:endParaRPr lang="en-US" sz="1400" dirty="0"/>
          </a:p>
          <a:p>
            <a:pPr algn="just"/>
            <a:endParaRPr lang="en-US" sz="1400" dirty="0"/>
          </a:p>
          <a:p>
            <a:pPr algn="just"/>
            <a:endParaRPr lang="en-ZA" sz="1400" dirty="0"/>
          </a:p>
          <a:p>
            <a:pPr algn="just"/>
            <a:endParaRPr lang="en-ZA" sz="1400" dirty="0"/>
          </a:p>
          <a:p>
            <a:pPr algn="just"/>
            <a:endParaRPr lang="en-US" sz="1400" dirty="0"/>
          </a:p>
          <a:p>
            <a:pPr algn="just"/>
            <a:endParaRPr lang="en-ZA" sz="1400" dirty="0">
              <a:ea typeface="Calibri"/>
              <a:cs typeface="Times New Roman"/>
            </a:endParaRPr>
          </a:p>
          <a:p>
            <a:pPr marL="0" indent="0" algn="just">
              <a:buNone/>
            </a:pPr>
            <a:endParaRPr lang="en-ZA" sz="1400" dirty="0">
              <a:ea typeface="Calibri"/>
              <a:cs typeface="Times New Roman"/>
            </a:endParaRPr>
          </a:p>
          <a:p>
            <a:pPr algn="just"/>
            <a:endParaRPr lang="en-US" sz="1400" dirty="0"/>
          </a:p>
        </p:txBody>
      </p:sp>
    </p:spTree>
    <p:extLst>
      <p:ext uri="{BB962C8B-B14F-4D97-AF65-F5344CB8AC3E}">
        <p14:creationId xmlns:p14="http://schemas.microsoft.com/office/powerpoint/2010/main" xmlns="" val="175327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solidFill>
                  <a:schemeClr val="accent1">
                    <a:lumMod val="75000"/>
                  </a:schemeClr>
                </a:solidFill>
              </a:rPr>
              <a:t>Content</a:t>
            </a:r>
            <a:endParaRPr lang="en-US" dirty="0">
              <a:solidFill>
                <a:schemeClr val="accent1">
                  <a:lumMod val="75000"/>
                </a:schemeClr>
              </a:solidFill>
            </a:endParaRPr>
          </a:p>
        </p:txBody>
      </p:sp>
      <p:sp>
        <p:nvSpPr>
          <p:cNvPr id="6" name="Content Placeholder 5"/>
          <p:cNvSpPr>
            <a:spLocks noGrp="1"/>
          </p:cNvSpPr>
          <p:nvPr>
            <p:ph idx="1"/>
          </p:nvPr>
        </p:nvSpPr>
        <p:spPr/>
        <p:txBody>
          <a:bodyPr>
            <a:normAutofit/>
          </a:bodyPr>
          <a:lstStyle/>
          <a:p>
            <a:pPr marL="457200" indent="-457200">
              <a:buFont typeface="+mj-lt"/>
              <a:buAutoNum type="arabicPeriod"/>
            </a:pPr>
            <a:r>
              <a:rPr lang="en-US" dirty="0"/>
              <a:t>Performance Information</a:t>
            </a:r>
          </a:p>
          <a:p>
            <a:pPr marL="457200" indent="-457200">
              <a:buFont typeface="+mj-lt"/>
              <a:buAutoNum type="arabicPeriod"/>
            </a:pPr>
            <a:r>
              <a:rPr lang="en-US" dirty="0"/>
              <a:t>Human Capital Management</a:t>
            </a:r>
          </a:p>
          <a:p>
            <a:pPr marL="457200" indent="-457200">
              <a:buFont typeface="+mj-lt"/>
              <a:buAutoNum type="arabicPeriod"/>
            </a:pPr>
            <a:r>
              <a:rPr lang="en-US" dirty="0"/>
              <a:t>Governance </a:t>
            </a:r>
          </a:p>
          <a:p>
            <a:pPr marL="457200" indent="-457200">
              <a:buFont typeface="+mj-lt"/>
              <a:buAutoNum type="arabicPeriod"/>
            </a:pPr>
            <a:r>
              <a:rPr lang="en-US" dirty="0"/>
              <a:t>Directors Report </a:t>
            </a:r>
          </a:p>
          <a:p>
            <a:pPr marL="457200" indent="-457200">
              <a:buFont typeface="+mj-lt"/>
              <a:buAutoNum type="arabicPeriod"/>
            </a:pPr>
            <a:r>
              <a:rPr lang="en-US" dirty="0"/>
              <a:t>Audit, Risk and Compliance Report</a:t>
            </a:r>
          </a:p>
          <a:p>
            <a:pPr marL="457200" indent="-457200">
              <a:buFont typeface="+mj-lt"/>
              <a:buAutoNum type="arabicPeriod"/>
            </a:pPr>
            <a:r>
              <a:rPr lang="en-US" dirty="0"/>
              <a:t>Social and Ethics Report</a:t>
            </a:r>
          </a:p>
          <a:p>
            <a:pPr marL="457200" indent="-457200">
              <a:buFont typeface="+mj-lt"/>
              <a:buAutoNum type="arabicPeriod"/>
            </a:pPr>
            <a:r>
              <a:rPr lang="en-ZA" dirty="0"/>
              <a:t>Financial Information</a:t>
            </a:r>
          </a:p>
          <a:p>
            <a:pPr marL="457200" indent="-457200">
              <a:buFont typeface="+mj-lt"/>
              <a:buAutoNum type="arabicPeriod"/>
            </a:pPr>
            <a:r>
              <a:rPr lang="en-ZA" dirty="0"/>
              <a:t>Audit Information</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xmlns="" val="125624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Governance…</a:t>
            </a:r>
          </a:p>
        </p:txBody>
      </p:sp>
      <p:sp>
        <p:nvSpPr>
          <p:cNvPr id="3" name="Content Placeholder 2"/>
          <p:cNvSpPr>
            <a:spLocks noGrp="1"/>
          </p:cNvSpPr>
          <p:nvPr>
            <p:ph idx="1"/>
          </p:nvPr>
        </p:nvSpPr>
        <p:spPr>
          <a:xfrm>
            <a:off x="216000" y="697834"/>
            <a:ext cx="9720000" cy="4598066"/>
          </a:xfrm>
        </p:spPr>
        <p:txBody>
          <a:bodyPr>
            <a:normAutofit/>
          </a:bodyPr>
          <a:lstStyle/>
          <a:p>
            <a:pPr algn="just">
              <a:buFont typeface="Wingdings" panose="05000000000000000000" pitchFamily="2" charset="2"/>
              <a:buChar char="§"/>
            </a:pPr>
            <a:r>
              <a:rPr lang="en-ZA" sz="1400" dirty="0"/>
              <a:t>SITA has a S&amp;E committee which </a:t>
            </a:r>
            <a:r>
              <a:rPr lang="en-GB" sz="1400" dirty="0"/>
              <a:t>provides direction and establishes the ethics and values pivotal to sustainable performance.</a:t>
            </a:r>
            <a:endParaRPr lang="en-US" sz="1400" dirty="0"/>
          </a:p>
          <a:p>
            <a:pPr algn="just">
              <a:buFont typeface="Wingdings" panose="05000000000000000000" pitchFamily="2" charset="2"/>
              <a:buChar char="§"/>
            </a:pPr>
            <a:r>
              <a:rPr lang="en-US" sz="1400" dirty="0"/>
              <a:t>SITA has prioritised the management of fraud risk as per the PFMA and fraud-related regulations, with a zero tolerance to acts of fraud and corruption. </a:t>
            </a:r>
          </a:p>
          <a:p>
            <a:pPr algn="just">
              <a:buFont typeface="Wingdings" panose="05000000000000000000" pitchFamily="2" charset="2"/>
              <a:buChar char="§"/>
            </a:pPr>
            <a:r>
              <a:rPr lang="en-US" sz="1400" dirty="0"/>
              <a:t>Fraud prevention, detection and response plans are in place and fraud and awareness campaigns have been rolled out to sensitize employees on promotion of ethical behavior within the organization.</a:t>
            </a:r>
          </a:p>
          <a:p>
            <a:pPr algn="just">
              <a:buFont typeface="Wingdings" panose="05000000000000000000" pitchFamily="2" charset="2"/>
              <a:buChar char="§"/>
            </a:pPr>
            <a:r>
              <a:rPr lang="en-GB" sz="1400" dirty="0"/>
              <a:t>SITA subscribes to the principles of upholding the highest standards of conduct, ethical practice and good governance has appointed a Social and Ethics Officer.</a:t>
            </a:r>
            <a:endParaRPr lang="en-US" sz="1400" dirty="0"/>
          </a:p>
          <a:p>
            <a:pPr algn="just">
              <a:buFont typeface="Wingdings" panose="05000000000000000000" pitchFamily="2" charset="2"/>
              <a:buChar char="§"/>
            </a:pPr>
            <a:r>
              <a:rPr lang="en-US" sz="1400" dirty="0"/>
              <a:t>T</a:t>
            </a:r>
            <a:r>
              <a:rPr lang="en-GB" sz="1400" dirty="0"/>
              <a:t>he implementation of </a:t>
            </a:r>
            <a:r>
              <a:rPr lang="en-US" sz="1400" dirty="0"/>
              <a:t>an automated declaration of interest system proved to be effective and efficient, 97.4% of all SITA employees submitted their conflict of interest declarations which is an improvement from the previous year. </a:t>
            </a:r>
          </a:p>
          <a:p>
            <a:pPr algn="just">
              <a:buFont typeface="Wingdings" panose="05000000000000000000" pitchFamily="2" charset="2"/>
              <a:buChar char="§"/>
            </a:pPr>
            <a:r>
              <a:rPr lang="en-GB" sz="1400" dirty="0"/>
              <a:t>SITA’s B-BBEE compliance journey has not been satisfactory, the Agency has been found to be non-compliant for three consecutive financial years (2015/16- 2017/18). During the year under, SITA implemented initiatives which led to Agency being certified as a B-BBEE level 4 contributor. </a:t>
            </a:r>
            <a:endParaRPr lang="en-US" sz="1400" dirty="0"/>
          </a:p>
          <a:p>
            <a:pPr marL="336592" lvl="1" indent="-336592" algn="just">
              <a:buFont typeface="Wingdings" panose="05000000000000000000" pitchFamily="2" charset="2"/>
              <a:buChar char="§"/>
            </a:pPr>
            <a:r>
              <a:rPr lang="en-US" sz="1400" dirty="0">
                <a:ea typeface="Calibri"/>
                <a:cs typeface="Times New Roman"/>
              </a:rPr>
              <a:t>On the CSR front, SITA joined hands with the Free State Department of Education, to finalize the establishment of the School of Software Engineering, aimed at the introduction of schools to a new digital curriculum in the country to promote digital access through ICT skill.  </a:t>
            </a:r>
          </a:p>
          <a:p>
            <a:pPr marL="336592" lvl="1" indent="-336592" algn="just">
              <a:buFont typeface="Wingdings" panose="05000000000000000000" pitchFamily="2" charset="2"/>
              <a:buChar char="§"/>
            </a:pPr>
            <a:r>
              <a:rPr lang="en-US" sz="1400" dirty="0">
                <a:ea typeface="Calibri"/>
                <a:cs typeface="Times New Roman"/>
              </a:rPr>
              <a:t>The Agency took  part of in social alleviation programmes through provision of both ICT and non ICT services including supply of computer equipment to the rural village of  Ndevana Village outside East London , Eastern Cape. </a:t>
            </a:r>
            <a:endParaRPr lang="en-US" sz="1400" dirty="0"/>
          </a:p>
          <a:p>
            <a:pPr algn="just"/>
            <a:endParaRPr lang="en-ZA" sz="1400" dirty="0"/>
          </a:p>
          <a:p>
            <a:pPr algn="just"/>
            <a:endParaRPr lang="en-ZA" sz="1400" dirty="0"/>
          </a:p>
          <a:p>
            <a:pPr algn="just"/>
            <a:endParaRPr lang="en-US" sz="1400" dirty="0"/>
          </a:p>
          <a:p>
            <a:pPr algn="just"/>
            <a:endParaRPr lang="en-ZA" sz="1400" dirty="0">
              <a:ea typeface="Calibri"/>
              <a:cs typeface="Times New Roman"/>
            </a:endParaRPr>
          </a:p>
          <a:p>
            <a:pPr marL="0" indent="0" algn="just">
              <a:buNone/>
            </a:pPr>
            <a:endParaRPr lang="en-ZA" sz="1400" dirty="0">
              <a:ea typeface="Calibri"/>
              <a:cs typeface="Times New Roman"/>
            </a:endParaRPr>
          </a:p>
          <a:p>
            <a:endParaRPr lang="en-US" sz="1400" dirty="0"/>
          </a:p>
        </p:txBody>
      </p:sp>
    </p:spTree>
    <p:extLst>
      <p:ext uri="{BB962C8B-B14F-4D97-AF65-F5344CB8AC3E}">
        <p14:creationId xmlns:p14="http://schemas.microsoft.com/office/powerpoint/2010/main" xmlns="" val="90937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Directors Report</a:t>
            </a:r>
          </a:p>
        </p:txBody>
      </p:sp>
      <p:sp>
        <p:nvSpPr>
          <p:cNvPr id="3" name="Content Placeholder 2"/>
          <p:cNvSpPr>
            <a:spLocks noGrp="1"/>
          </p:cNvSpPr>
          <p:nvPr>
            <p:ph idx="1"/>
          </p:nvPr>
        </p:nvSpPr>
        <p:spPr>
          <a:xfrm>
            <a:off x="216000" y="637254"/>
            <a:ext cx="9720000" cy="4684712"/>
          </a:xfrm>
        </p:spPr>
        <p:txBody>
          <a:bodyPr>
            <a:normAutofit/>
          </a:bodyPr>
          <a:lstStyle/>
          <a:p>
            <a:pPr marL="0" indent="0" algn="just">
              <a:buNone/>
            </a:pPr>
            <a:r>
              <a:rPr lang="en-US" sz="1400" dirty="0"/>
              <a:t>The directors have pleasure in presenting their report, which forms part of the audited annual financial statements of the State Information Technology Agency SOC Ltd for the year ended 31 March 2019.  This report and the annual financial statements comply with the requirements of the Public Finance Management Act No 1 of 1999 (PFMA), the SITA Act No 88 of 1998 (as amended by Act 38 of 2002) and the Companies Act No 71 of 2008. The Board of Directors is the accounting authority in terms of section 49(2) (a) of the PFMA.</a:t>
            </a:r>
          </a:p>
          <a:p>
            <a:pPr marL="0" indent="0" algn="just">
              <a:buNone/>
            </a:pPr>
            <a:endParaRPr lang="en-ZA" sz="1400" dirty="0"/>
          </a:p>
          <a:p>
            <a:pPr algn="just">
              <a:buFont typeface="Wingdings" panose="05000000000000000000" pitchFamily="2" charset="2"/>
              <a:buChar char="§"/>
            </a:pPr>
            <a:r>
              <a:rPr lang="en-ZA" sz="1400" b="1" u="sng" dirty="0"/>
              <a:t>Nature of business:</a:t>
            </a:r>
            <a:r>
              <a:rPr lang="en-ZA" sz="1400" b="1" dirty="0"/>
              <a:t> </a:t>
            </a:r>
            <a:r>
              <a:rPr lang="en-US" sz="1400" dirty="0"/>
              <a:t>The nature of the company’s business is the provision of information technology, information systems and related services in a maintained information systems security environment to, or on behalf of, participating national government departments, provincial government departments, and local government. In this regard the company is an agent of the South African Government, in accordance with SITA Act No 88 of 1998 (as amended by Act 38 of 2002). The company derives all its revenue from ICT services and goods.</a:t>
            </a:r>
          </a:p>
          <a:p>
            <a:pPr algn="just">
              <a:buFont typeface="Wingdings" panose="05000000000000000000" pitchFamily="2" charset="2"/>
              <a:buChar char="§"/>
            </a:pPr>
            <a:endParaRPr lang="en-ZA" sz="1400" dirty="0">
              <a:ea typeface="Calibri"/>
              <a:cs typeface="Times New Roman"/>
            </a:endParaRPr>
          </a:p>
          <a:p>
            <a:pPr algn="just">
              <a:buFont typeface="Wingdings" panose="05000000000000000000" pitchFamily="2" charset="2"/>
              <a:buChar char="§"/>
            </a:pPr>
            <a:r>
              <a:rPr lang="en-US" sz="1400" b="1" u="sng" dirty="0"/>
              <a:t>Equity Contributed: </a:t>
            </a:r>
            <a:r>
              <a:rPr lang="en-US" sz="1400" dirty="0"/>
              <a:t>There were no changes to either the authorized or issued share capital of the company during the year ended 31 March 2019. Details of the authorized and issued share capital can be found in note 11 to the annual financial statements.</a:t>
            </a:r>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2405462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solidFill>
                  <a:schemeClr val="accent1">
                    <a:lumMod val="50000"/>
                  </a:schemeClr>
                </a:solidFill>
              </a:rPr>
              <a:t>Directors Report…</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a:xfrm>
            <a:off x="216000" y="815210"/>
            <a:ext cx="9720000" cy="4404490"/>
          </a:xfrm>
        </p:spPr>
        <p:txBody>
          <a:bodyPr>
            <a:noAutofit/>
          </a:bodyPr>
          <a:lstStyle/>
          <a:p>
            <a:pPr algn="just">
              <a:buFont typeface="Wingdings" panose="05000000000000000000" pitchFamily="2" charset="2"/>
              <a:buChar char="§"/>
            </a:pPr>
            <a:r>
              <a:rPr lang="en-ZA" sz="1400" b="1" u="sng" dirty="0"/>
              <a:t>Financial Highlights</a:t>
            </a:r>
            <a:r>
              <a:rPr lang="en-ZA" sz="1400" dirty="0"/>
              <a:t>:</a:t>
            </a:r>
            <a:r>
              <a:rPr lang="en-US" sz="1400" dirty="0">
                <a:solidFill>
                  <a:srgbClr val="000000"/>
                </a:solidFill>
              </a:rPr>
              <a:t>The group financial performance is summarized as follows:</a:t>
            </a:r>
          </a:p>
          <a:p>
            <a:pPr algn="just">
              <a:buFont typeface="Wingdings" panose="05000000000000000000" pitchFamily="2" charset="2"/>
              <a:buChar char="§"/>
            </a:pPr>
            <a:endParaRPr lang="en-US" sz="1400" dirty="0">
              <a:solidFill>
                <a:srgbClr val="000000"/>
              </a:solidFill>
            </a:endParaRPr>
          </a:p>
          <a:p>
            <a:pPr algn="just">
              <a:buFont typeface="Wingdings" panose="05000000000000000000" pitchFamily="2" charset="2"/>
              <a:buChar char="§"/>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a:p>
          <a:p>
            <a:pPr marL="0" indent="0" algn="just">
              <a:buNone/>
            </a:pPr>
            <a:endParaRPr lang="en-US" sz="1400" dirty="0" smtClean="0"/>
          </a:p>
          <a:p>
            <a:pPr marL="0" indent="0" algn="just">
              <a:buNone/>
            </a:pPr>
            <a:r>
              <a:rPr lang="en-US" sz="1400" dirty="0" smtClean="0"/>
              <a:t>It </a:t>
            </a:r>
            <a:r>
              <a:rPr lang="en-US" sz="1400" dirty="0">
                <a:solidFill>
                  <a:srgbClr val="000000"/>
                </a:solidFill>
              </a:rPr>
              <a:t>is clear from the above that SITA has not performed well in the current year compared to the previous years. The company has had many challenges in the current financial year but still sustainable and financially sound. </a:t>
            </a:r>
            <a:endParaRPr lang="en-US" sz="1400" b="1" u="sng" dirty="0">
              <a:solidFill>
                <a:srgbClr val="000000"/>
              </a:solidFill>
            </a:endParaRPr>
          </a:p>
          <a:p>
            <a:pPr algn="just">
              <a:buFont typeface="Wingdings" panose="05000000000000000000" pitchFamily="2" charset="2"/>
              <a:buChar char="§"/>
            </a:pPr>
            <a:r>
              <a:rPr lang="en-US" sz="1400" b="1" u="sng" dirty="0">
                <a:solidFill>
                  <a:srgbClr val="000000"/>
                </a:solidFill>
              </a:rPr>
              <a:t>Dividends </a:t>
            </a:r>
            <a:r>
              <a:rPr lang="en-US" sz="1400" dirty="0">
                <a:solidFill>
                  <a:srgbClr val="000000"/>
                </a:solidFill>
              </a:rPr>
              <a:t>:There were no dividends declared for the current financial year ended 31 March 2019.</a:t>
            </a:r>
          </a:p>
          <a:p>
            <a:pPr algn="just">
              <a:buFont typeface="Wingdings" panose="05000000000000000000" pitchFamily="2" charset="2"/>
              <a:buChar char="§"/>
            </a:pPr>
            <a:endParaRPr lang="en-US" sz="1400" dirty="0">
              <a:solidFill>
                <a:srgbClr val="000000"/>
              </a:solidFill>
            </a:endParaRPr>
          </a:p>
          <a:p>
            <a:pPr algn="just">
              <a:buFont typeface="Wingdings" panose="05000000000000000000" pitchFamily="2" charset="2"/>
              <a:buChar char="§"/>
            </a:pPr>
            <a:r>
              <a:rPr lang="en-US" sz="1400" b="1" u="sng" dirty="0">
                <a:solidFill>
                  <a:srgbClr val="000000"/>
                </a:solidFill>
              </a:rPr>
              <a:t>Internal Controls</a:t>
            </a:r>
            <a:r>
              <a:rPr lang="en-US" sz="1400" dirty="0">
                <a:solidFill>
                  <a:srgbClr val="000000"/>
                </a:solidFill>
              </a:rPr>
              <a:t>: The Board has the ultimate responsibility for establishing a framework of internal controls. The controls are designed to provide cost effective assurance that assets are safeguarded and that liabilities and working capital are efficiently managed. The internal control environments were effectively managed by management and monitored by the internal audit department. During the year internal controls operated effectively. </a:t>
            </a:r>
          </a:p>
          <a:p>
            <a:pPr algn="just">
              <a:buFont typeface="Wingdings" panose="05000000000000000000" pitchFamily="2" charset="2"/>
              <a:buChar char="§"/>
            </a:pPr>
            <a:endParaRPr lang="en-US" sz="1400" b="1" u="sng" dirty="0"/>
          </a:p>
          <a:p>
            <a:pPr algn="just">
              <a:buFont typeface="Wingdings" panose="05000000000000000000" pitchFamily="2" charset="2"/>
              <a:buChar char="§"/>
            </a:pPr>
            <a:endParaRPr lang="en-GB" sz="1400" dirty="0"/>
          </a:p>
          <a:p>
            <a:pPr marL="0" indent="0" algn="just">
              <a:buNone/>
            </a:pPr>
            <a:endParaRPr lang="en-GB" sz="1400" dirty="0"/>
          </a:p>
        </p:txBody>
      </p:sp>
      <p:pic>
        <p:nvPicPr>
          <p:cNvPr id="5" name="Picture 4"/>
          <p:cNvPicPr/>
          <p:nvPr/>
        </p:nvPicPr>
        <p:blipFill rotWithShape="1">
          <a:blip r:embed="rId3"/>
          <a:srcRect l="29984" t="50953" r="29985" b="27380"/>
          <a:stretch/>
        </p:blipFill>
        <p:spPr bwMode="auto">
          <a:xfrm>
            <a:off x="812800" y="1104900"/>
            <a:ext cx="6111875" cy="218122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31679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solidFill>
                  <a:schemeClr val="accent1">
                    <a:lumMod val="50000"/>
                  </a:schemeClr>
                </a:solidFill>
              </a:rPr>
              <a:t>Directors Report…</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p:txBody>
          <a:bodyPr>
            <a:normAutofit/>
          </a:bodyPr>
          <a:lstStyle/>
          <a:p>
            <a:pPr lvl="0" algn="just">
              <a:buFont typeface="Wingdings" panose="05000000000000000000" pitchFamily="2" charset="2"/>
              <a:buChar char="§"/>
            </a:pPr>
            <a:r>
              <a:rPr lang="en-ZA" sz="1400" b="1" u="sng" dirty="0">
                <a:solidFill>
                  <a:srgbClr val="000000"/>
                </a:solidFill>
                <a:latin typeface="Calibri Light" panose="020F0302020204030204" pitchFamily="34" charset="0"/>
              </a:rPr>
              <a:t>PFMA compliance</a:t>
            </a:r>
            <a:r>
              <a:rPr lang="en-ZA" sz="1400" dirty="0">
                <a:solidFill>
                  <a:srgbClr val="000000"/>
                </a:solidFill>
                <a:latin typeface="Calibri Light" panose="020F0302020204030204" pitchFamily="34" charset="0"/>
              </a:rPr>
              <a:t>: </a:t>
            </a:r>
            <a:r>
              <a:rPr lang="en-US" sz="1400" dirty="0">
                <a:solidFill>
                  <a:srgbClr val="000000"/>
                </a:solidFill>
                <a:latin typeface="Calibri Light" panose="020F0302020204030204" pitchFamily="34" charset="0"/>
              </a:rPr>
              <a:t>Various sections of the PFMA place responsibility on the Board to ensure that the company complies with all applicable legislations. Any non-compliance with legislation is reported on a quarterly basis to both EXCO and the Board of Directors. </a:t>
            </a:r>
          </a:p>
          <a:p>
            <a:pPr lvl="0"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lvl="0" algn="just">
              <a:buFont typeface="Wingdings" panose="05000000000000000000" pitchFamily="2" charset="2"/>
              <a:buChar char="§"/>
            </a:pPr>
            <a:r>
              <a:rPr lang="en-US" sz="1400" b="1" u="sng" dirty="0">
                <a:solidFill>
                  <a:srgbClr val="000000"/>
                </a:solidFill>
                <a:latin typeface="Calibri Light" panose="020F0302020204030204" pitchFamily="34" charset="0"/>
              </a:rPr>
              <a:t>Materiality and Significance Framework</a:t>
            </a:r>
            <a:r>
              <a:rPr lang="en-US" sz="1400" dirty="0">
                <a:solidFill>
                  <a:srgbClr val="000000"/>
                </a:solidFill>
                <a:latin typeface="Calibri Light" panose="020F0302020204030204" pitchFamily="34" charset="0"/>
              </a:rPr>
              <a:t>: A Materiality and Significance Framework has been developed for reporting losses through criminal conduct and irregular, fruitless and wasteful expenditure, as well as for significant transactions per section 54(2) of the Act, that require ministerial approval</a:t>
            </a:r>
            <a:r>
              <a:rPr lang="en-US" sz="1400" dirty="0">
                <a:solidFill>
                  <a:prstClr val="black"/>
                </a:solidFill>
              </a:rPr>
              <a:t>.</a:t>
            </a:r>
          </a:p>
          <a:p>
            <a:pPr lvl="0" algn="just">
              <a:buFont typeface="Wingdings" panose="05000000000000000000" pitchFamily="2" charset="2"/>
              <a:buChar char="§"/>
            </a:pPr>
            <a:endParaRPr lang="en-US" sz="1400" dirty="0">
              <a:solidFill>
                <a:prstClr val="black"/>
              </a:solidFill>
            </a:endParaRPr>
          </a:p>
          <a:p>
            <a:pPr lvl="0" algn="just">
              <a:lnSpc>
                <a:spcPct val="115000"/>
              </a:lnSpc>
              <a:buFont typeface="Wingdings" panose="05000000000000000000" pitchFamily="2" charset="2"/>
              <a:buChar char="§"/>
            </a:pPr>
            <a:r>
              <a:rPr lang="en-US" sz="1400" b="1" u="sng" dirty="0">
                <a:solidFill>
                  <a:srgbClr val="000000"/>
                </a:solidFill>
                <a:latin typeface="Calibri Light" panose="020F0302020204030204" pitchFamily="34" charset="0"/>
              </a:rPr>
              <a:t>Material losses through criminal conduct, irregular, fruitless and wasteful expenditure</a:t>
            </a:r>
            <a:r>
              <a:rPr lang="en-US" sz="1400" b="1" u="sng" dirty="0">
                <a:solidFill>
                  <a:prstClr val="black"/>
                </a:solidFill>
              </a:rPr>
              <a:t>: </a:t>
            </a:r>
            <a:r>
              <a:rPr lang="en-GB" sz="1400" dirty="0">
                <a:solidFill>
                  <a:srgbClr val="000000"/>
                </a:solidFill>
                <a:latin typeface="Calibri Light" panose="020F0302020204030204" pitchFamily="34" charset="0"/>
                <a:ea typeface="Arial Unicode MS"/>
                <a:cs typeface="Arial Unicode MS"/>
              </a:rPr>
              <a:t>Section 55(2) b of the PFMA requires that SITA include in the annual report particulars of any material losses through criminal conduct and any irregular expenditure and fruitless and wasteful expenditure that occurred during the financial year. Refer to note 28 in the financial statements. </a:t>
            </a:r>
          </a:p>
          <a:p>
            <a:pPr lvl="0" algn="just">
              <a:lnSpc>
                <a:spcPct val="115000"/>
              </a:lnSpc>
              <a:buFont typeface="Wingdings" panose="05000000000000000000" pitchFamily="2" charset="2"/>
              <a:buChar char="§"/>
            </a:pPr>
            <a:endParaRPr lang="en-GB" sz="1400" dirty="0">
              <a:solidFill>
                <a:srgbClr val="000000"/>
              </a:solidFill>
              <a:latin typeface="Calibri Light" panose="020F0302020204030204" pitchFamily="34" charset="0"/>
              <a:ea typeface="Arial Unicode MS"/>
              <a:cs typeface="Arial Unicode MS"/>
            </a:endParaRPr>
          </a:p>
          <a:p>
            <a:pPr lvl="0" algn="just">
              <a:lnSpc>
                <a:spcPct val="115000"/>
              </a:lnSpc>
              <a:buFont typeface="Wingdings" panose="05000000000000000000" pitchFamily="2" charset="2"/>
              <a:buChar char="§"/>
            </a:pPr>
            <a:r>
              <a:rPr lang="en-ZA" sz="1400" b="1" u="sng" dirty="0">
                <a:solidFill>
                  <a:prstClr val="black"/>
                </a:solidFill>
                <a:latin typeface="Calibri Light" panose="020F0302020204030204" pitchFamily="34" charset="0"/>
                <a:ea typeface="Calibri Light" panose="020F0302020204030204" pitchFamily="34" charset="0"/>
                <a:cs typeface="Times New Roman" panose="02020603050405020304" pitchFamily="18" charset="0"/>
              </a:rPr>
              <a:t>Accounts Payable :</a:t>
            </a:r>
            <a:r>
              <a:rPr lang="en-ZA" sz="1400" dirty="0">
                <a:solidFill>
                  <a:prstClr val="black"/>
                </a:solidFill>
                <a:latin typeface="Calibri Light" panose="020F0302020204030204" pitchFamily="34" charset="0"/>
                <a:ea typeface="Calibri Light" panose="020F0302020204030204" pitchFamily="34" charset="0"/>
                <a:cs typeface="Times New Roman" panose="02020603050405020304" pitchFamily="18" charset="0"/>
              </a:rPr>
              <a:t> </a:t>
            </a:r>
            <a:r>
              <a:rPr lang="en-US" sz="1400" dirty="0">
                <a:solidFill>
                  <a:prstClr val="black"/>
                </a:solidFill>
                <a:latin typeface="Calibri Light" panose="020F0302020204030204" pitchFamily="34" charset="0"/>
                <a:ea typeface="Calibri Light" panose="020F0302020204030204" pitchFamily="34" charset="0"/>
                <a:cs typeface="Times New Roman" panose="02020603050405020304" pitchFamily="18" charset="0"/>
              </a:rPr>
              <a:t>Management has identified accounts payable, specifically accounting for accruals as a risk having impacted on cost of sales as well during the 2018/19 financial year. Management has reinforced the internal control reviews in order to address the risk.</a:t>
            </a:r>
            <a:endParaRPr lang="en-US" sz="1400" b="1" u="sng" dirty="0"/>
          </a:p>
          <a:p>
            <a:pPr algn="just">
              <a:lnSpc>
                <a:spcPct val="115000"/>
              </a:lnSpc>
              <a:buFont typeface="Wingdings" panose="05000000000000000000" pitchFamily="2" charset="2"/>
              <a:buChar char="§"/>
            </a:pPr>
            <a:r>
              <a:rPr lang="en-US" sz="1400" b="1" u="sng" dirty="0">
                <a:solidFill>
                  <a:prstClr val="black"/>
                </a:solidFill>
                <a:latin typeface="Calibri Light" panose="020F0302020204030204" pitchFamily="34" charset="0"/>
                <a:cs typeface="Times New Roman" panose="02020603050405020304" pitchFamily="18" charset="0"/>
              </a:rPr>
              <a:t>Public Private Partnerships :</a:t>
            </a:r>
            <a:r>
              <a:rPr lang="en-US" sz="1400" dirty="0">
                <a:solidFill>
                  <a:prstClr val="black"/>
                </a:solidFill>
                <a:latin typeface="Calibri Light" panose="020F0302020204030204" pitchFamily="34" charset="0"/>
                <a:cs typeface="Times New Roman" panose="02020603050405020304" pitchFamily="18" charset="0"/>
              </a:rPr>
              <a:t>The company did not enter into Public Private Partnership during the current financial year.</a:t>
            </a:r>
            <a:endParaRPr lang="en-GB" sz="1400" dirty="0">
              <a:solidFill>
                <a:prstClr val="black"/>
              </a:solidFill>
              <a:latin typeface="Calibri Light" panose="020F0302020204030204" pitchFamily="34" charset="0"/>
              <a:cs typeface="Times New Roman" panose="02020603050405020304" pitchFamily="18" charset="0"/>
            </a:endParaRPr>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4185377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solidFill>
                  <a:schemeClr val="accent1">
                    <a:lumMod val="50000"/>
                  </a:schemeClr>
                </a:solidFill>
              </a:rPr>
              <a:t>Directors Report…</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p:txBody>
          <a:bodyPr>
            <a:normAutofit/>
          </a:bodyPr>
          <a:lstStyle/>
          <a:p>
            <a:pPr algn="just">
              <a:lnSpc>
                <a:spcPct val="115000"/>
              </a:lnSpc>
              <a:spcAft>
                <a:spcPts val="0"/>
              </a:spcAft>
              <a:buFont typeface="Wingdings" panose="05000000000000000000" pitchFamily="2" charset="2"/>
              <a:buChar char="§"/>
            </a:pPr>
            <a:r>
              <a:rPr lang="en-US" sz="1400" b="1" u="sng" dirty="0">
                <a:solidFill>
                  <a:srgbClr val="000000"/>
                </a:solidFill>
                <a:latin typeface="Calibri Light" panose="020F0302020204030204" pitchFamily="34" charset="0"/>
              </a:rPr>
              <a:t>Basis of presentation</a:t>
            </a:r>
            <a:r>
              <a:rPr lang="en-US" sz="1400" b="1" u="sng" dirty="0"/>
              <a:t>: </a:t>
            </a:r>
            <a:r>
              <a:rPr lang="en-GB" sz="1400" dirty="0">
                <a:solidFill>
                  <a:srgbClr val="000000"/>
                </a:solidFill>
                <a:latin typeface="Calibri Light" panose="020F0302020204030204" pitchFamily="34" charset="0"/>
              </a:rPr>
              <a:t>The annual financial statements have been prepared in accordance with the Standards of Generally Recognised Accounting Practices (GRAP) including any interpretations and directives issued by the International Accounting Standards Board (IASB). In terms of these standards (GRAP), in the absence of a standard or pronouncement comprising the GRAP financial reporting frameworks that specifically applies to a transaction, other event or condition, management should apply judgement and may consider the following pronouncements, in descending order, in developing an accounting policy for such a transaction, event or condition.</a:t>
            </a:r>
            <a:endParaRPr lang="en-ZA" sz="1400" dirty="0">
              <a:solidFill>
                <a:srgbClr val="000000"/>
              </a:solidFill>
              <a:latin typeface="Calibri Light" panose="020F0302020204030204" pitchFamily="34" charset="0"/>
            </a:endParaRPr>
          </a:p>
          <a:p>
            <a:pPr marL="1068304" lvl="2" indent="-571500" algn="just">
              <a:lnSpc>
                <a:spcPct val="115000"/>
              </a:lnSpc>
              <a:tabLst>
                <a:tab pos="457200" algn="l"/>
              </a:tabLst>
            </a:pPr>
            <a:r>
              <a:rPr lang="en-GB" sz="1400" dirty="0">
                <a:solidFill>
                  <a:srgbClr val="000000"/>
                </a:solidFill>
                <a:latin typeface="Calibri Light" panose="020F0302020204030204" pitchFamily="34" charset="0"/>
              </a:rPr>
              <a:t>Standards of GRAP that have been issued, but are not yet effective,</a:t>
            </a:r>
            <a:endParaRPr lang="en-ZA" sz="1400" dirty="0">
              <a:solidFill>
                <a:srgbClr val="000000"/>
              </a:solidFill>
              <a:latin typeface="Calibri Light" panose="020F0302020204030204" pitchFamily="34" charset="0"/>
            </a:endParaRPr>
          </a:p>
          <a:p>
            <a:pPr marL="1068304" lvl="2" indent="-571500" algn="just">
              <a:lnSpc>
                <a:spcPct val="115000"/>
              </a:lnSpc>
              <a:tabLst>
                <a:tab pos="457200" algn="l"/>
              </a:tabLst>
            </a:pPr>
            <a:r>
              <a:rPr lang="en-GB" sz="1400" dirty="0">
                <a:solidFill>
                  <a:srgbClr val="000000"/>
                </a:solidFill>
                <a:latin typeface="Calibri Light" panose="020F0302020204030204" pitchFamily="34" charset="0"/>
              </a:rPr>
              <a:t>International Public Sector Accounting Standards (IPSAS)</a:t>
            </a:r>
            <a:endParaRPr lang="en-ZA" sz="1400" dirty="0">
              <a:solidFill>
                <a:srgbClr val="000000"/>
              </a:solidFill>
              <a:latin typeface="Calibri Light" panose="020F0302020204030204" pitchFamily="34" charset="0"/>
            </a:endParaRPr>
          </a:p>
          <a:p>
            <a:pPr marL="1068304" lvl="2" indent="-571500" algn="just">
              <a:lnSpc>
                <a:spcPct val="115000"/>
              </a:lnSpc>
              <a:tabLst>
                <a:tab pos="457200" algn="l"/>
              </a:tabLst>
            </a:pPr>
            <a:r>
              <a:rPr lang="en-GB" sz="1400" dirty="0">
                <a:solidFill>
                  <a:srgbClr val="000000"/>
                </a:solidFill>
                <a:latin typeface="Calibri Light" panose="020F0302020204030204" pitchFamily="34" charset="0"/>
              </a:rPr>
              <a:t>International Financial Reporting Standards (IFRS</a:t>
            </a:r>
            <a:r>
              <a:rPr lang="en-GB" sz="1400" dirty="0" smtClean="0">
                <a:solidFill>
                  <a:srgbClr val="000000"/>
                </a:solidFill>
                <a:latin typeface="Calibri Light" panose="020F0302020204030204" pitchFamily="34" charset="0"/>
                <a:ea typeface="Arial Unicode MS"/>
                <a:cs typeface="Arial Unicode MS"/>
              </a:rPr>
              <a:t>)</a:t>
            </a:r>
          </a:p>
          <a:p>
            <a:pPr marL="1068304" lvl="2" indent="-571500" algn="just">
              <a:lnSpc>
                <a:spcPct val="115000"/>
              </a:lnSpc>
              <a:tabLst>
                <a:tab pos="457200" algn="l"/>
              </a:tabLst>
            </a:pPr>
            <a:endParaRPr lang="en-US" sz="1400" b="1" u="sng" dirty="0">
              <a:solidFill>
                <a:srgbClr val="000000"/>
              </a:solidFill>
              <a:latin typeface="Calibri Light" panose="020F0302020204030204" pitchFamily="34" charset="0"/>
            </a:endParaRPr>
          </a:p>
          <a:p>
            <a:pPr algn="just">
              <a:lnSpc>
                <a:spcPct val="115000"/>
              </a:lnSpc>
              <a:spcAft>
                <a:spcPts val="0"/>
              </a:spcAft>
              <a:buFont typeface="Wingdings" panose="05000000000000000000" pitchFamily="2" charset="2"/>
              <a:buChar char="§"/>
            </a:pPr>
            <a:r>
              <a:rPr lang="en-US" sz="1400" b="1" u="sng" dirty="0">
                <a:solidFill>
                  <a:srgbClr val="000000"/>
                </a:solidFill>
                <a:latin typeface="Calibri Light" panose="020F0302020204030204" pitchFamily="34" charset="0"/>
              </a:rPr>
              <a:t>Going Concern: </a:t>
            </a:r>
            <a:r>
              <a:rPr lang="en-GB" sz="1400" dirty="0">
                <a:solidFill>
                  <a:srgbClr val="000000"/>
                </a:solidFill>
                <a:latin typeface="Calibri Light" panose="020F0302020204030204" pitchFamily="34" charset="0"/>
                <a:ea typeface="Arial Unicode MS"/>
                <a:cs typeface="Arial Unicode MS"/>
              </a:rPr>
              <a:t>The directors confirm that they are satisfied that the company has adequate resources to continue in business for the twelve-month period from the date of this report. For this reason they continue to adopt the going concern basis for preparing the financial statements as confirmed in the Statement of Responsibility by the Board of Directors</a:t>
            </a:r>
            <a:r>
              <a:rPr lang="en-GB" sz="1400" dirty="0" smtClean="0">
                <a:solidFill>
                  <a:srgbClr val="000000"/>
                </a:solidFill>
                <a:latin typeface="Calibri Light" panose="020F0302020204030204" pitchFamily="34" charset="0"/>
                <a:ea typeface="Arial Unicode MS"/>
                <a:cs typeface="Arial Unicode MS"/>
              </a:rPr>
              <a:t>.</a:t>
            </a:r>
          </a:p>
          <a:p>
            <a:pPr algn="just">
              <a:lnSpc>
                <a:spcPct val="115000"/>
              </a:lnSpc>
              <a:spcAft>
                <a:spcPts val="0"/>
              </a:spcAft>
              <a:buFont typeface="Wingdings" panose="05000000000000000000" pitchFamily="2" charset="2"/>
              <a:buChar char="§"/>
            </a:pPr>
            <a:endParaRPr lang="en-ZA" sz="1400" dirty="0">
              <a:latin typeface="Calibri Light" panose="020F0302020204030204" pitchFamily="34" charset="0"/>
              <a:ea typeface="Calibri Light" panose="020F0302020204030204" pitchFamily="34" charset="0"/>
              <a:cs typeface="Times New Roman" panose="02020603050405020304" pitchFamily="18" charset="0"/>
            </a:endParaRPr>
          </a:p>
          <a:p>
            <a:pPr algn="just">
              <a:lnSpc>
                <a:spcPct val="115000"/>
              </a:lnSpc>
              <a:spcAft>
                <a:spcPts val="0"/>
              </a:spcAft>
              <a:buFont typeface="Wingdings" panose="05000000000000000000" pitchFamily="2" charset="2"/>
              <a:buChar char="§"/>
            </a:pPr>
            <a:r>
              <a:rPr lang="en-US" sz="1400" b="1" u="sng" dirty="0">
                <a:solidFill>
                  <a:srgbClr val="000000"/>
                </a:solidFill>
                <a:latin typeface="Calibri Light" panose="020F0302020204030204" pitchFamily="34" charset="0"/>
              </a:rPr>
              <a:t>Directors: </a:t>
            </a:r>
            <a:r>
              <a:rPr lang="en-GB" sz="1400" dirty="0">
                <a:solidFill>
                  <a:srgbClr val="000000"/>
                </a:solidFill>
                <a:latin typeface="Calibri Light" panose="020F0302020204030204" pitchFamily="34" charset="0"/>
                <a:ea typeface="Arial Unicode MS"/>
                <a:cs typeface="Arial Unicode MS"/>
              </a:rPr>
              <a:t>Disclosure of Directors’ remuneration is detailed in Annexure of the Annual Financial Statements.</a:t>
            </a:r>
            <a:r>
              <a:rPr lang="en-ZA" sz="1400" dirty="0">
                <a:latin typeface="Calibri Light" panose="020F0302020204030204" pitchFamily="34" charset="0"/>
                <a:ea typeface="Arial Unicode MS"/>
                <a:cs typeface="Times New Roman" panose="02020603050405020304" pitchFamily="18" charset="0"/>
              </a:rPr>
              <a:t> </a:t>
            </a:r>
            <a:endParaRPr lang="en-US" sz="1400" b="1" u="sng" dirty="0"/>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1876403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solidFill>
                  <a:schemeClr val="accent1">
                    <a:lumMod val="50000"/>
                  </a:schemeClr>
                </a:solidFill>
              </a:rPr>
              <a:t>Audit, Risk and Compliance Report </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a:xfrm>
            <a:off x="216000" y="723900"/>
            <a:ext cx="9720000" cy="4521866"/>
          </a:xfrm>
        </p:spPr>
        <p:txBody>
          <a:bodyPr>
            <a:normAutofit lnSpcReduction="10000"/>
          </a:bodyPr>
          <a:lstStyle/>
          <a:p>
            <a:pPr marL="0" indent="0" algn="just">
              <a:buNone/>
            </a:pPr>
            <a:r>
              <a:rPr lang="en-US" sz="1400" dirty="0">
                <a:solidFill>
                  <a:srgbClr val="000000"/>
                </a:solidFill>
                <a:latin typeface="Calibri Light" panose="020F0302020204030204" pitchFamily="34" charset="0"/>
              </a:rPr>
              <a:t>The Audit, Risk and Compliance Committee was constituted as a Committee of the Board to fulfil its statutory duties in terms of section 51 (1) (a) (ii), section 76 and section 77 of the PFMA, and associated National Treasury Regulations, the Companies Act as well as all other duties assigned to it by the </a:t>
            </a:r>
            <a:r>
              <a:rPr lang="en-US" sz="1400" dirty="0" err="1">
                <a:solidFill>
                  <a:srgbClr val="000000"/>
                </a:solidFill>
                <a:latin typeface="Calibri Light" panose="020F0302020204030204" pitchFamily="34" charset="0"/>
              </a:rPr>
              <a:t>BoardBasis</a:t>
            </a:r>
            <a:r>
              <a:rPr lang="en-US" sz="1400" dirty="0">
                <a:solidFill>
                  <a:srgbClr val="000000"/>
                </a:solidFill>
                <a:latin typeface="Calibri Light" panose="020F0302020204030204" pitchFamily="34" charset="0"/>
              </a:rPr>
              <a:t> of presentation</a:t>
            </a:r>
            <a:r>
              <a:rPr lang="en-US" sz="1400" dirty="0"/>
              <a:t>: </a:t>
            </a:r>
            <a:endParaRPr lang="en-US" sz="1400" dirty="0" smtClean="0"/>
          </a:p>
          <a:p>
            <a:pPr marL="0" indent="0" algn="just">
              <a:buNone/>
            </a:pPr>
            <a:endParaRPr lang="en-US" sz="1400" b="1" u="sng"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Terms of reference of the Audit, Risk and Compliance Committee: </a:t>
            </a:r>
            <a:r>
              <a:rPr lang="en-US" sz="1400" dirty="0">
                <a:solidFill>
                  <a:srgbClr val="000000"/>
                </a:solidFill>
                <a:latin typeface="Calibri Light" panose="020F0302020204030204" pitchFamily="34" charset="0"/>
              </a:rPr>
              <a:t>The Committee has adopted appropriate formal terms of reference as its charter, has regulated its affairs in compliance with this charter and has discharged its responsibilities as contained therein</a:t>
            </a:r>
            <a:r>
              <a:rPr lang="en-US" sz="1400" dirty="0" smtClean="0">
                <a:solidFill>
                  <a:srgbClr val="000000"/>
                </a:solidFill>
                <a:latin typeface="Calibri Light" panose="020F0302020204030204" pitchFamily="34" charset="0"/>
              </a:rPr>
              <a:t>.</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Audit, Risk and Compliance Committee responsibility</a:t>
            </a:r>
            <a:r>
              <a:rPr lang="en-US" sz="1400" b="1" dirty="0">
                <a:solidFill>
                  <a:srgbClr val="000000"/>
                </a:solidFill>
                <a:latin typeface="Calibri Light" panose="020F0302020204030204" pitchFamily="34" charset="0"/>
              </a:rPr>
              <a:t>: </a:t>
            </a:r>
            <a:r>
              <a:rPr lang="en-US" sz="1400" dirty="0">
                <a:solidFill>
                  <a:srgbClr val="000000"/>
                </a:solidFill>
                <a:latin typeface="Calibri Light" panose="020F0302020204030204" pitchFamily="34" charset="0"/>
              </a:rPr>
              <a:t>The Committee has complied with its responsibilities arising from the requirements of the Companies Act of 2008, the PFMA, and National Treasury Regulations of 2005</a:t>
            </a:r>
            <a:r>
              <a:rPr lang="en-US" sz="1400" dirty="0" smtClean="0">
                <a:solidFill>
                  <a:srgbClr val="000000"/>
                </a:solidFill>
                <a:latin typeface="Calibri Light" panose="020F0302020204030204" pitchFamily="34" charset="0"/>
              </a:rPr>
              <a:t>.</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The quality of financial information provided </a:t>
            </a:r>
            <a:r>
              <a:rPr lang="en-GB" sz="1400" b="1" u="sng" dirty="0">
                <a:solidFill>
                  <a:srgbClr val="000000"/>
                </a:solidFill>
                <a:latin typeface="Calibri Light" panose="020F0302020204030204" pitchFamily="34" charset="0"/>
              </a:rPr>
              <a:t>financial statements</a:t>
            </a:r>
            <a:r>
              <a:rPr lang="en-GB" sz="1400" dirty="0">
                <a:solidFill>
                  <a:srgbClr val="000000"/>
                </a:solidFill>
                <a:latin typeface="Calibri Light" panose="020F0302020204030204" pitchFamily="34" charset="0"/>
              </a:rPr>
              <a:t>: </a:t>
            </a:r>
            <a:r>
              <a:rPr lang="en-US" sz="1400" dirty="0">
                <a:solidFill>
                  <a:srgbClr val="000000"/>
                </a:solidFill>
                <a:latin typeface="Calibri Light" panose="020F0302020204030204" pitchFamily="34" charset="0"/>
              </a:rPr>
              <a:t>The Committee is of the opinion, based on the information and explanations given by management, the Internal Auditors and the Auditor-General on the results of the audits conducted, that the financial information provided to management and other users of such information is adequate, reliable and accurate</a:t>
            </a:r>
            <a:r>
              <a:rPr lang="en-US" sz="1400" dirty="0" smtClean="0">
                <a:solidFill>
                  <a:srgbClr val="000000"/>
                </a:solidFill>
                <a:latin typeface="Calibri Light" panose="020F0302020204030204" pitchFamily="34" charset="0"/>
              </a:rPr>
              <a:t>.</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The effectiveness of internal control: </a:t>
            </a:r>
            <a:r>
              <a:rPr lang="en-US" sz="1400" dirty="0">
                <a:solidFill>
                  <a:srgbClr val="000000"/>
                </a:solidFill>
                <a:latin typeface="Calibri Light" panose="020F0302020204030204" pitchFamily="34" charset="0"/>
              </a:rPr>
              <a:t>From the various reports of the Internal Auditors, the Audit Report on the Annual Financial Statements and the management letter of the Auditor-General, management identified shortcomings within the internal control environment. </a:t>
            </a:r>
          </a:p>
          <a:p>
            <a:pPr algn="just">
              <a:buFont typeface="Wingdings" panose="05000000000000000000" pitchFamily="2" charset="2"/>
              <a:buChar char="§"/>
            </a:pPr>
            <a:endParaRPr lang="en-ZA" sz="1400" dirty="0">
              <a:solidFill>
                <a:srgbClr val="000000"/>
              </a:solidFill>
              <a:latin typeface="Calibri Light" panose="020F0302020204030204" pitchFamily="34" charset="0"/>
            </a:endParaRPr>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105086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solidFill>
                  <a:schemeClr val="accent1">
                    <a:lumMod val="50000"/>
                  </a:schemeClr>
                </a:solidFill>
              </a:rPr>
              <a:t>Audit, Risk and Compliance Report.. </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p:txBody>
          <a:bodyPr>
            <a:normAutofit/>
          </a:bodyPr>
          <a:lstStyle/>
          <a:p>
            <a:pPr marL="0" indent="0" algn="just">
              <a:buNone/>
            </a:pPr>
            <a:r>
              <a:rPr lang="en-US" sz="1400" b="1" u="sng" dirty="0">
                <a:solidFill>
                  <a:srgbClr val="000000"/>
                </a:solidFill>
                <a:latin typeface="Calibri Light" panose="020F0302020204030204" pitchFamily="34" charset="0"/>
              </a:rPr>
              <a:t>The effectiveness of internal control: </a:t>
            </a:r>
            <a:r>
              <a:rPr lang="en-US" sz="1400" dirty="0">
                <a:solidFill>
                  <a:srgbClr val="000000"/>
                </a:solidFill>
                <a:latin typeface="Calibri Light" panose="020F0302020204030204" pitchFamily="34" charset="0"/>
              </a:rPr>
              <a:t>From the various reports of the Internal Auditors, the Audit Report on the Annual Financial Statements and the management letter of the Auditor-General, management identified shortcomings within the internal control environment. </a:t>
            </a:r>
          </a:p>
          <a:p>
            <a:pPr algn="just">
              <a:buFont typeface="Wingdings" panose="05000000000000000000" pitchFamily="2" charset="2"/>
              <a:buChar char="§"/>
            </a:pPr>
            <a:r>
              <a:rPr lang="en-US" sz="1400" dirty="0">
                <a:solidFill>
                  <a:srgbClr val="000000"/>
                </a:solidFill>
                <a:latin typeface="Calibri Light" panose="020F0302020204030204" pitchFamily="34" charset="0"/>
              </a:rPr>
              <a:t>The ARCC has continued to oversee specific investigations into areas with weak internal control and areas which are prone to unethical behaviour. </a:t>
            </a:r>
            <a:endParaRPr lang="en-US" sz="1400" dirty="0" smtClean="0">
              <a:solidFill>
                <a:srgbClr val="000000"/>
              </a:solidFill>
              <a:latin typeface="Calibri Light" panose="020F0302020204030204" pitchFamily="34" charset="0"/>
            </a:endParaRP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dirty="0">
                <a:solidFill>
                  <a:srgbClr val="000000"/>
                </a:solidFill>
                <a:latin typeface="Calibri Light" panose="020F0302020204030204" pitchFamily="34" charset="0"/>
              </a:rPr>
              <a:t>In particular, the forensic investigation into a number of sole supplier contracts has continued with the assistance of the Independent Police Investigative Directorate (IPID), Directorate for Priority Crime Investigation (Hawks) amongst others. SITA has also continued to share the findings of these investigations with the Standing Committee on Public Accounts (SCOPA). </a:t>
            </a:r>
            <a:endParaRPr lang="en-US" sz="1400" dirty="0" smtClean="0">
              <a:solidFill>
                <a:srgbClr val="000000"/>
              </a:solidFill>
              <a:latin typeface="Calibri Light" panose="020F0302020204030204" pitchFamily="34" charset="0"/>
            </a:endParaRP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dirty="0">
                <a:solidFill>
                  <a:srgbClr val="000000"/>
                </a:solidFill>
                <a:latin typeface="Calibri Light" panose="020F0302020204030204" pitchFamily="34" charset="0"/>
              </a:rPr>
              <a:t>SITA’s executive management, with the full support from the Board, will continue to act decisively against the threat of corruption perpetrated within and against the organisation and implement appropriate remedial measures to strengthen SITA’s internal control environment.  </a:t>
            </a:r>
            <a:endParaRPr lang="en-US" sz="1400" dirty="0" smtClean="0">
              <a:solidFill>
                <a:srgbClr val="000000"/>
              </a:solidFill>
              <a:latin typeface="Calibri Light" panose="020F0302020204030204" pitchFamily="34" charset="0"/>
            </a:endParaRP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dirty="0">
                <a:solidFill>
                  <a:srgbClr val="000000"/>
                </a:solidFill>
                <a:latin typeface="Calibri Light" panose="020F0302020204030204" pitchFamily="34" charset="0"/>
              </a:rPr>
              <a:t>Attention is specifically drawn to the following areas, where further attention by management is required: </a:t>
            </a:r>
          </a:p>
          <a:p>
            <a:pPr lvl="2" algn="just">
              <a:buFont typeface="Courier New" panose="02070309020205020404" pitchFamily="49" charset="0"/>
              <a:buChar char="o"/>
            </a:pPr>
            <a:r>
              <a:rPr lang="en-US" sz="1400" dirty="0">
                <a:solidFill>
                  <a:srgbClr val="000000"/>
                </a:solidFill>
                <a:latin typeface="Calibri Light" panose="020F0302020204030204" pitchFamily="34" charset="0"/>
              </a:rPr>
              <a:t>Cyber security and Information security governance; and</a:t>
            </a:r>
          </a:p>
          <a:p>
            <a:pPr lvl="2" algn="just">
              <a:buFont typeface="Courier New" panose="02070309020205020404" pitchFamily="49" charset="0"/>
              <a:buChar char="o"/>
            </a:pPr>
            <a:r>
              <a:rPr lang="en-US" sz="1400" dirty="0">
                <a:solidFill>
                  <a:srgbClr val="000000"/>
                </a:solidFill>
                <a:latin typeface="Calibri Light" panose="020F0302020204030204" pitchFamily="34" charset="0"/>
              </a:rPr>
              <a:t>Supply Chain Management.</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endParaRPr lang="en-ZA" sz="1400" dirty="0">
              <a:solidFill>
                <a:srgbClr val="000000"/>
              </a:solidFill>
              <a:latin typeface="Calibri Light" panose="020F0302020204030204" pitchFamily="34" charset="0"/>
            </a:endParaRPr>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98195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a:xfrm>
            <a:off x="216000" y="100051"/>
            <a:ext cx="9720000" cy="480053"/>
          </a:xfrm>
        </p:spPr>
        <p:txBody>
          <a:bodyPr/>
          <a:lstStyle/>
          <a:p>
            <a:r>
              <a:rPr lang="en-US" dirty="0">
                <a:solidFill>
                  <a:schemeClr val="accent1">
                    <a:lumMod val="50000"/>
                  </a:schemeClr>
                </a:solidFill>
              </a:rPr>
              <a:t>Audit, Risk and Committee Report </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a:xfrm>
            <a:off x="216000" y="557244"/>
            <a:ext cx="9720000" cy="4491136"/>
          </a:xfrm>
        </p:spPr>
        <p:txBody>
          <a:bodyPr>
            <a:noAutofit/>
          </a:bodyPr>
          <a:lstStyle/>
          <a:p>
            <a:pPr algn="just">
              <a:buFont typeface="Wingdings" panose="05000000000000000000" pitchFamily="2" charset="2"/>
              <a:buChar char="§"/>
            </a:pPr>
            <a:r>
              <a:rPr lang="en-US" sz="1400" b="1" u="sng" dirty="0">
                <a:solidFill>
                  <a:srgbClr val="000000"/>
                </a:solidFill>
                <a:latin typeface="Calibri Light" panose="020F0302020204030204" pitchFamily="34" charset="0"/>
              </a:rPr>
              <a:t>Internal Financial Control</a:t>
            </a:r>
            <a:r>
              <a:rPr lang="en-US" sz="1400" dirty="0">
                <a:solidFill>
                  <a:srgbClr val="000000"/>
                </a:solidFill>
                <a:latin typeface="Calibri Light" panose="020F0302020204030204" pitchFamily="34" charset="0"/>
              </a:rPr>
              <a:t>: The ARCC reviewed the effectiveness of the company’s system of internal financial control and, based upon the processes and assurances obtained from management, internal audit and external audit, the Committee is satisfied that the significant internal financial controls are effective.</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The effectiveness of Internal Audit </a:t>
            </a:r>
            <a:r>
              <a:rPr lang="en-US" sz="1400" dirty="0">
                <a:solidFill>
                  <a:srgbClr val="000000"/>
                </a:solidFill>
                <a:latin typeface="Calibri Light" panose="020F0302020204030204" pitchFamily="34" charset="0"/>
              </a:rPr>
              <a:t>:The committee received a wide variety of risk-based audit reports from the Internal Auditors and is of the opinion that internal audit is effective in the fulfilment of its mandate.</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Risk Management</a:t>
            </a:r>
            <a:r>
              <a:rPr lang="en-US" sz="1400" dirty="0">
                <a:solidFill>
                  <a:srgbClr val="000000"/>
                </a:solidFill>
                <a:latin typeface="Calibri Light" panose="020F0302020204030204" pitchFamily="34" charset="0"/>
              </a:rPr>
              <a:t>: The risk management division assists the ARCC in discharging its responsibilities in relation to the management of risks within the company in line with the Committee’s oversight responsibilities. The ARCC receives and considers regular reports in relation to risk management related activities, from the Risk Management Division.  These reports reflect on strategic, operational and programme related risks.</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Compliance with legal and regulatory provisions</a:t>
            </a:r>
            <a:r>
              <a:rPr lang="en-US" sz="1400" dirty="0">
                <a:solidFill>
                  <a:srgbClr val="000000"/>
                </a:solidFill>
                <a:latin typeface="Calibri Light" panose="020F0302020204030204" pitchFamily="34" charset="0"/>
              </a:rPr>
              <a:t>: The Committee has received regular reports from, amongst others, the Compliance unit within the Legal Services Department and Finance Division on compliance with the SITA Act, PFMA and all other applicable laws and regulations and is satisfied with the quality thereof. </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Evaluation of the financial statements</a:t>
            </a:r>
            <a:r>
              <a:rPr lang="en-US" sz="1400" dirty="0">
                <a:solidFill>
                  <a:srgbClr val="000000"/>
                </a:solidFill>
                <a:latin typeface="Calibri Light" panose="020F0302020204030204" pitchFamily="34" charset="0"/>
              </a:rPr>
              <a:t>:  The Committee has evaluated the annual financial statements of the Agency for the year ended 31 March 2019 and, based on the information provided, concurs and accepts the Auditor-General’s conclusions on the annual financial statements, and is of the opinion that the audited financial statements be accepted and read together with the report of the Auditor-General</a:t>
            </a:r>
          </a:p>
          <a:p>
            <a:pPr algn="just">
              <a:buFont typeface="Wingdings" panose="05000000000000000000" pitchFamily="2" charset="2"/>
              <a:buChar char="§"/>
            </a:pPr>
            <a:endParaRPr lang="en-ZA" sz="1400" dirty="0">
              <a:solidFill>
                <a:srgbClr val="000000"/>
              </a:solidFill>
              <a:latin typeface="Calibri Light" panose="020F0302020204030204" pitchFamily="34" charset="0"/>
            </a:endParaRPr>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821321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a:xfrm>
            <a:off x="216000" y="100051"/>
            <a:ext cx="9720000" cy="480053"/>
          </a:xfrm>
        </p:spPr>
        <p:txBody>
          <a:bodyPr/>
          <a:lstStyle/>
          <a:p>
            <a:r>
              <a:rPr lang="en-US" dirty="0">
                <a:solidFill>
                  <a:schemeClr val="accent1">
                    <a:lumMod val="50000"/>
                  </a:schemeClr>
                </a:solidFill>
              </a:rPr>
              <a:t>Social and Ethics Report </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a:xfrm>
            <a:off x="193140" y="486946"/>
            <a:ext cx="9720000" cy="4404490"/>
          </a:xfrm>
        </p:spPr>
        <p:txBody>
          <a:bodyPr>
            <a:noAutofit/>
          </a:bodyPr>
          <a:lstStyle/>
          <a:p>
            <a:pPr marL="0" indent="0" algn="just">
              <a:buNone/>
            </a:pPr>
            <a:r>
              <a:rPr lang="en-US" sz="1400" dirty="0">
                <a:solidFill>
                  <a:srgbClr val="000000"/>
                </a:solidFill>
                <a:latin typeface="Calibri Light" panose="020F0302020204030204" pitchFamily="34" charset="0"/>
              </a:rPr>
              <a:t>The purpose of this report is to outline how the Social and Ethics Committee has discharged its responsibilities as set out in section 72 of the Companies Act, 71 of 2008(“the Act”), and Regulation 43 of the Companies Regulations 2011 (“the Regulation”). </a:t>
            </a:r>
          </a:p>
          <a:p>
            <a:pPr marL="0" indent="0" algn="just">
              <a:buNone/>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Composition: </a:t>
            </a:r>
            <a:r>
              <a:rPr lang="en-US" sz="1400" dirty="0">
                <a:solidFill>
                  <a:srgbClr val="000000"/>
                </a:solidFill>
                <a:latin typeface="Calibri Light" panose="020F0302020204030204" pitchFamily="34" charset="0"/>
              </a:rPr>
              <a:t>The Social and Ethics Committee comprises of three (3) non-executive directors. The Executive Directors and certain key members of management are invited as ex-officio members. Mr. Talib Sadik serves as the Chairperson of the Committee. The committee met three (3) times during the 2018/19 financial year. The Office of the Company Secretary provides secretarial services and support to the Committee.</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r>
              <a:rPr lang="en-US" sz="1400" b="1" u="sng" dirty="0">
                <a:solidFill>
                  <a:srgbClr val="000000"/>
                </a:solidFill>
                <a:latin typeface="Calibri Light" panose="020F0302020204030204" pitchFamily="34" charset="0"/>
              </a:rPr>
              <a:t>Role of the Social and Ethics Committee: </a:t>
            </a:r>
            <a:r>
              <a:rPr lang="en-US" sz="1400" dirty="0">
                <a:solidFill>
                  <a:srgbClr val="000000"/>
                </a:solidFill>
                <a:latin typeface="Calibri Light" panose="020F0302020204030204" pitchFamily="34" charset="0"/>
              </a:rPr>
              <a:t>The Committee performs an oversight and monitoring role in partnership with the Audit Risk &amp; Compliance Committee (ARCC) to ensure that SITA’s business both internally and externally is conducted in an ethical and appropriately governed manner.</a:t>
            </a:r>
          </a:p>
          <a:p>
            <a:pPr lvl="1" algn="just">
              <a:buFont typeface="Courier New" panose="02070309020205020404" pitchFamily="49" charset="0"/>
              <a:buChar char="o"/>
            </a:pPr>
            <a:r>
              <a:rPr lang="en-US" sz="1400" dirty="0">
                <a:solidFill>
                  <a:srgbClr val="000000"/>
                </a:solidFill>
                <a:latin typeface="Calibri Light" panose="020F0302020204030204" pitchFamily="34" charset="0"/>
              </a:rPr>
              <a:t>SITA fully subscribes to good corporate citizenship and actively promotes it as part of its culture. Furthermore, the Committee develops and/or reviews policies and governance processes and their impact on expected acceptable practices and behaviours as they relate to the performance and the reputation of the Agency.</a:t>
            </a:r>
          </a:p>
          <a:p>
            <a:pPr lvl="1" algn="just">
              <a:buFont typeface="Courier New" panose="02070309020205020404" pitchFamily="49" charset="0"/>
              <a:buChar char="o"/>
            </a:pPr>
            <a:r>
              <a:rPr lang="en-US" sz="1400" dirty="0">
                <a:solidFill>
                  <a:srgbClr val="000000"/>
                </a:solidFill>
                <a:latin typeface="Calibri Light" panose="020F0302020204030204" pitchFamily="34" charset="0"/>
              </a:rPr>
              <a:t>The position of Head of Department: Social and Ethics (Ethics Officer) in the Office of the Company Secretary, was filled in October 2018.</a:t>
            </a:r>
          </a:p>
          <a:p>
            <a:pPr lvl="1" algn="just">
              <a:buFont typeface="Courier New" panose="02070309020205020404" pitchFamily="49" charset="0"/>
              <a:buChar char="o"/>
            </a:pPr>
            <a:r>
              <a:rPr lang="en-US" sz="1400" dirty="0">
                <a:solidFill>
                  <a:srgbClr val="000000"/>
                </a:solidFill>
                <a:latin typeface="Calibri Light" panose="020F0302020204030204" pitchFamily="34" charset="0"/>
              </a:rPr>
              <a:t>SITA launched its Ethics Office including the first edition of the EthicsTalk newsletter.</a:t>
            </a:r>
          </a:p>
          <a:p>
            <a:pPr lvl="1" algn="just">
              <a:buFont typeface="Courier New" panose="02070309020205020404" pitchFamily="49" charset="0"/>
              <a:buChar char="o"/>
            </a:pPr>
            <a:r>
              <a:rPr lang="en-US" sz="1400" dirty="0">
                <a:solidFill>
                  <a:srgbClr val="000000"/>
                </a:solidFill>
                <a:latin typeface="Calibri Light" panose="020F0302020204030204" pitchFamily="34" charset="0"/>
              </a:rPr>
              <a:t>The ethics management plan is expected to be rolled out at the beginning of the 2019/2020 financial year. The Committee oversees the Agency’s corporate social investment policy and its institutionalisation through the corporate social responsibility strategy, which details the programmes and other interventions in support of SITA’s business objectives and the developmental agenda of the State.</a:t>
            </a: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3001545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solidFill>
                  <a:schemeClr val="accent1">
                    <a:lumMod val="50000"/>
                  </a:schemeClr>
                </a:solidFill>
              </a:rPr>
              <a:t>Social and Ethics Report… </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p:txBody>
          <a:bodyPr>
            <a:normAutofit/>
          </a:bodyPr>
          <a:lstStyle/>
          <a:p>
            <a:pPr algn="just">
              <a:buFont typeface="Wingdings" panose="05000000000000000000" pitchFamily="2" charset="2"/>
              <a:buChar char="§"/>
            </a:pPr>
            <a:r>
              <a:rPr lang="en-US" sz="1400" b="1" u="sng" dirty="0">
                <a:solidFill>
                  <a:srgbClr val="000000"/>
                </a:solidFill>
              </a:rPr>
              <a:t>Discharge of responsibilities</a:t>
            </a:r>
            <a:r>
              <a:rPr lang="en-US" sz="1400" dirty="0">
                <a:solidFill>
                  <a:srgbClr val="000000"/>
                </a:solidFill>
              </a:rPr>
              <a:t>: During the 2018/19 financial year, the committee considered the following: </a:t>
            </a:r>
          </a:p>
          <a:p>
            <a:pPr lvl="2" algn="just">
              <a:lnSpc>
                <a:spcPct val="115000"/>
              </a:lnSpc>
              <a:buFont typeface="Courier New" panose="02070309020205020404" pitchFamily="49" charset="0"/>
              <a:buChar char="o"/>
            </a:pPr>
            <a:r>
              <a:rPr lang="en-GB" sz="1400" dirty="0">
                <a:solidFill>
                  <a:srgbClr val="000000"/>
                </a:solidFill>
                <a:ea typeface="Arial Unicode MS"/>
                <a:cs typeface="Arial" panose="020B0604020202020204" pitchFamily="34" charset="0"/>
              </a:rPr>
              <a:t>Social and ethics Dashboard for the Committee and the Agency;</a:t>
            </a:r>
            <a:endParaRPr lang="en-ZA" sz="1400" dirty="0">
              <a:ea typeface="Calibri Light" panose="020F0302020204030204" pitchFamily="34" charset="0"/>
              <a:cs typeface="Times New Roman" panose="02020603050405020304" pitchFamily="18" charset="0"/>
            </a:endParaRPr>
          </a:p>
          <a:p>
            <a:pPr lvl="2" algn="just">
              <a:lnSpc>
                <a:spcPct val="115000"/>
              </a:lnSpc>
              <a:buFont typeface="Courier New" panose="02070309020205020404" pitchFamily="49" charset="0"/>
              <a:buChar char="o"/>
            </a:pPr>
            <a:r>
              <a:rPr lang="en-GB" sz="1400" dirty="0">
                <a:solidFill>
                  <a:srgbClr val="000000"/>
                </a:solidFill>
                <a:ea typeface="Arial Unicode MS"/>
                <a:cs typeface="Arial" panose="020B0604020202020204" pitchFamily="34" charset="0"/>
              </a:rPr>
              <a:t>Corporate Social Responsibility programmes, including details of donations and charitable giving, and the annual calendar commemorating proposed corporate social responsibility events;</a:t>
            </a:r>
            <a:endParaRPr lang="en-ZA" sz="1400" dirty="0">
              <a:ea typeface="Calibri Light" panose="020F0302020204030204" pitchFamily="34" charset="0"/>
              <a:cs typeface="Times New Roman" panose="02020603050405020304" pitchFamily="18" charset="0"/>
            </a:endParaRPr>
          </a:p>
          <a:p>
            <a:pPr lvl="2" algn="just">
              <a:lnSpc>
                <a:spcPct val="115000"/>
              </a:lnSpc>
              <a:buFont typeface="Courier New" panose="02070309020205020404" pitchFamily="49" charset="0"/>
              <a:buChar char="o"/>
            </a:pPr>
            <a:r>
              <a:rPr lang="en-GB" sz="1400" dirty="0">
                <a:solidFill>
                  <a:srgbClr val="000000"/>
                </a:solidFill>
                <a:ea typeface="Arial Unicode MS"/>
                <a:cs typeface="Arial" panose="020B0604020202020204" pitchFamily="34" charset="0"/>
              </a:rPr>
              <a:t>The Agency’s risk register, which addresses, inter alia, the risks associated with the Agency in addressing the statutory responsibilities of the Committee and how they are addressed, including combined assurance responses;</a:t>
            </a:r>
            <a:endParaRPr lang="en-ZA" sz="1400" dirty="0">
              <a:ea typeface="Calibri Light" panose="020F0302020204030204" pitchFamily="34" charset="0"/>
              <a:cs typeface="Times New Roman" panose="02020603050405020304" pitchFamily="18" charset="0"/>
            </a:endParaRPr>
          </a:p>
          <a:p>
            <a:pPr lvl="2" algn="just">
              <a:lnSpc>
                <a:spcPct val="115000"/>
              </a:lnSpc>
              <a:buFont typeface="Courier New" panose="02070309020205020404" pitchFamily="49" charset="0"/>
              <a:buChar char="o"/>
            </a:pPr>
            <a:r>
              <a:rPr lang="en-GB" sz="1400" dirty="0">
                <a:solidFill>
                  <a:srgbClr val="000000"/>
                </a:solidFill>
                <a:ea typeface="Arial Unicode MS"/>
                <a:cs typeface="Arial" panose="020B0604020202020204" pitchFamily="34" charset="0"/>
              </a:rPr>
              <a:t>Non-Executive Directors’ Code of Conduct, Conflict of Interest, Gifts and Entertainment policies; </a:t>
            </a:r>
            <a:endParaRPr lang="en-ZA" sz="1400" dirty="0">
              <a:ea typeface="Calibri Light" panose="020F0302020204030204" pitchFamily="34" charset="0"/>
              <a:cs typeface="Times New Roman" panose="02020603050405020304" pitchFamily="18" charset="0"/>
            </a:endParaRPr>
          </a:p>
          <a:p>
            <a:pPr lvl="2" algn="just">
              <a:lnSpc>
                <a:spcPct val="115000"/>
              </a:lnSpc>
              <a:buFont typeface="Courier New" panose="02070309020205020404" pitchFamily="49" charset="0"/>
              <a:buChar char="o"/>
            </a:pPr>
            <a:r>
              <a:rPr lang="en-GB" sz="1400" dirty="0">
                <a:solidFill>
                  <a:srgbClr val="000000"/>
                </a:solidFill>
                <a:ea typeface="Arial Unicode MS"/>
                <a:cs typeface="Arial" panose="020B0604020202020204" pitchFamily="34" charset="0"/>
              </a:rPr>
              <a:t>Whistle-blowing policy; </a:t>
            </a:r>
            <a:endParaRPr lang="en-ZA" sz="1400" dirty="0">
              <a:ea typeface="Calibri Light" panose="020F0302020204030204" pitchFamily="34" charset="0"/>
              <a:cs typeface="Times New Roman" panose="02020603050405020304" pitchFamily="18" charset="0"/>
            </a:endParaRPr>
          </a:p>
          <a:p>
            <a:pPr lvl="2" algn="just">
              <a:lnSpc>
                <a:spcPct val="115000"/>
              </a:lnSpc>
              <a:buFont typeface="Courier New" panose="02070309020205020404" pitchFamily="49" charset="0"/>
              <a:buChar char="o"/>
            </a:pPr>
            <a:r>
              <a:rPr lang="en-GB" sz="1400" dirty="0">
                <a:solidFill>
                  <a:srgbClr val="000000"/>
                </a:solidFill>
                <a:ea typeface="Arial Unicode MS"/>
                <a:cs typeface="Arial" panose="020B0604020202020204" pitchFamily="34" charset="0"/>
              </a:rPr>
              <a:t>Fraud prevention and awareness; and </a:t>
            </a:r>
            <a:endParaRPr lang="en-ZA" sz="1400" dirty="0">
              <a:ea typeface="Calibri Light" panose="020F0302020204030204" pitchFamily="34" charset="0"/>
              <a:cs typeface="Times New Roman" panose="02020603050405020304" pitchFamily="18" charset="0"/>
            </a:endParaRPr>
          </a:p>
          <a:p>
            <a:pPr lvl="2" algn="just">
              <a:lnSpc>
                <a:spcPct val="115000"/>
              </a:lnSpc>
              <a:buFont typeface="Courier New" panose="02070309020205020404" pitchFamily="49" charset="0"/>
              <a:buChar char="o"/>
            </a:pPr>
            <a:r>
              <a:rPr lang="en-GB" sz="1400" dirty="0">
                <a:solidFill>
                  <a:srgbClr val="000000"/>
                </a:solidFill>
                <a:ea typeface="Arial Unicode MS"/>
                <a:cs typeface="Arial" panose="020B0604020202020204" pitchFamily="34" charset="0"/>
              </a:rPr>
              <a:t>The Ethics Strategy and Plan for roll-out in the new financial year</a:t>
            </a:r>
            <a:r>
              <a:rPr lang="en-GB" sz="1400" dirty="0" smtClean="0">
                <a:solidFill>
                  <a:srgbClr val="000000"/>
                </a:solidFill>
                <a:ea typeface="Arial Unicode MS"/>
                <a:cs typeface="Arial" panose="020B0604020202020204" pitchFamily="34" charset="0"/>
              </a:rPr>
              <a:t>.</a:t>
            </a:r>
          </a:p>
          <a:p>
            <a:pPr lvl="2" algn="just">
              <a:lnSpc>
                <a:spcPct val="115000"/>
              </a:lnSpc>
              <a:buFont typeface="Courier New" panose="02070309020205020404" pitchFamily="49" charset="0"/>
              <a:buChar char="o"/>
            </a:pPr>
            <a:endParaRPr lang="en-GB" sz="1400" dirty="0">
              <a:solidFill>
                <a:srgbClr val="000000"/>
              </a:solidFill>
              <a:ea typeface="Arial Unicode MS"/>
              <a:cs typeface="Arial" panose="020B0604020202020204" pitchFamily="34" charset="0"/>
            </a:endParaRPr>
          </a:p>
          <a:p>
            <a:pPr marL="504582" indent="-342900" algn="just">
              <a:lnSpc>
                <a:spcPct val="115000"/>
              </a:lnSpc>
              <a:buFont typeface="Wingdings" panose="05000000000000000000" pitchFamily="2" charset="2"/>
              <a:buChar char="§"/>
            </a:pPr>
            <a:r>
              <a:rPr lang="en-ZA" sz="1400" b="1" u="sng" dirty="0">
                <a:ea typeface="Calibri Light" panose="020F0302020204030204" pitchFamily="34" charset="0"/>
                <a:cs typeface="Times New Roman" panose="02020603050405020304" pitchFamily="18" charset="0"/>
              </a:rPr>
              <a:t>Codes and policies</a:t>
            </a:r>
            <a:r>
              <a:rPr lang="en-ZA" sz="1400" dirty="0">
                <a:ea typeface="Calibri Light" panose="020F0302020204030204" pitchFamily="34" charset="0"/>
                <a:cs typeface="Times New Roman" panose="02020603050405020304" pitchFamily="18" charset="0"/>
              </a:rPr>
              <a:t>: </a:t>
            </a:r>
            <a:r>
              <a:rPr lang="en-US" sz="1400" dirty="0">
                <a:ea typeface="Calibri Light" panose="020F0302020204030204" pitchFamily="34" charset="0"/>
                <a:cs typeface="Times New Roman" panose="02020603050405020304" pitchFamily="18" charset="0"/>
              </a:rPr>
              <a:t>The committee commissioned several initiatives to mitigate the risks associated with bribery and corruption in the workplace. As a standard practice, all new employees’ contracts include the conduct pledge, while for existing employees they are encouraged to continue with the voluntary endorsement of the good corporate citizen pledge.</a:t>
            </a:r>
            <a:endParaRPr lang="en-ZA" sz="1400" dirty="0">
              <a:ea typeface="Calibri Light" panose="020F0302020204030204" pitchFamily="34" charset="0"/>
              <a:cs typeface="Times New Roman" panose="02020603050405020304" pitchFamily="18" charset="0"/>
            </a:endParaRPr>
          </a:p>
          <a:p>
            <a:pPr lvl="1" algn="just">
              <a:buFont typeface="Wingdings" panose="05000000000000000000" pitchFamily="2" charset="2"/>
              <a:buChar char="§"/>
            </a:pPr>
            <a:endParaRPr lang="en-US" sz="1400" b="1" u="sng" dirty="0">
              <a:solidFill>
                <a:srgbClr val="000000"/>
              </a:solidFill>
            </a:endParaRPr>
          </a:p>
          <a:p>
            <a:pPr algn="just">
              <a:buFont typeface="Wingdings" panose="05000000000000000000" pitchFamily="2" charset="2"/>
              <a:buChar char="§"/>
            </a:pPr>
            <a:endParaRPr lang="en-US" sz="1400" dirty="0">
              <a:solidFill>
                <a:srgbClr val="000000"/>
              </a:solidFill>
            </a:endParaRPr>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24751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 y="0"/>
            <a:ext cx="9720000" cy="480053"/>
          </a:xfrm>
        </p:spPr>
        <p:txBody>
          <a:bodyPr/>
          <a:lstStyle/>
          <a:p>
            <a:r>
              <a:rPr lang="en-US" dirty="0">
                <a:solidFill>
                  <a:schemeClr val="accent1">
                    <a:lumMod val="75000"/>
                  </a:schemeClr>
                </a:solidFill>
              </a:rPr>
              <a:t>Performance Information: Overview</a:t>
            </a:r>
          </a:p>
        </p:txBody>
      </p:sp>
      <p:sp>
        <p:nvSpPr>
          <p:cNvPr id="3" name="Content Placeholder 2"/>
          <p:cNvSpPr>
            <a:spLocks noGrp="1"/>
          </p:cNvSpPr>
          <p:nvPr>
            <p:ph idx="1"/>
          </p:nvPr>
        </p:nvSpPr>
        <p:spPr>
          <a:xfrm>
            <a:off x="203200" y="556253"/>
            <a:ext cx="9732800" cy="4968247"/>
          </a:xfrm>
        </p:spPr>
        <p:txBody>
          <a:bodyPr>
            <a:noAutofit/>
          </a:bodyPr>
          <a:lstStyle/>
          <a:p>
            <a:pPr algn="just">
              <a:buFont typeface="Wingdings" panose="05000000000000000000" pitchFamily="2" charset="2"/>
              <a:buChar char="§"/>
            </a:pPr>
            <a:r>
              <a:rPr lang="en-US" sz="1400" dirty="0"/>
              <a:t>SITA prides itself that on its 20 year anniversary and 25 years into the country’s democracy, it has been the backbone of the SA government and has helped to propel the country into a positive trajectory of development.</a:t>
            </a:r>
          </a:p>
          <a:p>
            <a:pPr algn="just">
              <a:buFont typeface="Wingdings" panose="05000000000000000000" pitchFamily="2" charset="2"/>
              <a:buChar char="§"/>
            </a:pPr>
            <a:endParaRPr lang="en-GB" sz="1400" dirty="0"/>
          </a:p>
          <a:p>
            <a:pPr algn="just">
              <a:buFont typeface="Wingdings" panose="05000000000000000000" pitchFamily="2" charset="2"/>
              <a:buChar char="§"/>
            </a:pPr>
            <a:r>
              <a:rPr lang="en-GB" sz="1400" dirty="0"/>
              <a:t>SITA is committed to leveraging IT as a strategic resource for government, managing the IT procurement and delivery process to ensure that the government gets value for money and uses IT effectively to support the delivery of eGovernment services to all citizens.</a:t>
            </a:r>
          </a:p>
          <a:p>
            <a:pPr algn="just">
              <a:buFont typeface="Wingdings" panose="05000000000000000000" pitchFamily="2" charset="2"/>
              <a:buChar char="§"/>
            </a:pPr>
            <a:endParaRPr lang="en-GB" sz="1400" dirty="0"/>
          </a:p>
          <a:p>
            <a:pPr algn="just">
              <a:buFont typeface="Wingdings" panose="05000000000000000000" pitchFamily="2" charset="2"/>
              <a:buChar char="§"/>
            </a:pPr>
            <a:r>
              <a:rPr lang="en-GB" sz="1400" dirty="0"/>
              <a:t>FY2018/19 marked the second year of implementation of  its new business model which</a:t>
            </a:r>
            <a:r>
              <a:rPr lang="en-US" sz="1400" dirty="0"/>
              <a:t> intended to transform the internal operations to offer value added innovative service offerings to address the long standing customer service delivery challenges and improve the provision of government services to the citizens.</a:t>
            </a:r>
          </a:p>
          <a:p>
            <a:pPr algn="just">
              <a:buFont typeface="Wingdings" panose="05000000000000000000" pitchFamily="2" charset="2"/>
              <a:buChar char="§"/>
            </a:pPr>
            <a:endParaRPr lang="en-US" sz="1400" dirty="0"/>
          </a:p>
          <a:p>
            <a:pPr marL="336592" lvl="1" indent="-336592" algn="just">
              <a:buFont typeface="Wingdings" panose="05000000000000000000" pitchFamily="2" charset="2"/>
              <a:buChar char="§"/>
            </a:pPr>
            <a:r>
              <a:rPr lang="en-US" sz="1400" dirty="0"/>
              <a:t>SITA was expected to deliver services within the context of government cost containment initiatives, the impending SOC rationalisation and persistent systemic and institutional challenges. </a:t>
            </a:r>
          </a:p>
          <a:p>
            <a:pPr marL="336592" lvl="1" indent="-336592" algn="just">
              <a:buFont typeface="Wingdings" panose="05000000000000000000" pitchFamily="2" charset="2"/>
              <a:buChar char="§"/>
            </a:pPr>
            <a:endParaRPr lang="en-GB" sz="1400" dirty="0"/>
          </a:p>
          <a:p>
            <a:pPr marL="336592" lvl="1" indent="-336592" algn="just">
              <a:buFont typeface="Wingdings" panose="05000000000000000000" pitchFamily="2" charset="2"/>
              <a:buChar char="§"/>
            </a:pPr>
            <a:r>
              <a:rPr lang="en-US" sz="1400" dirty="0"/>
              <a:t>SITA aligned its business operations to government imperatives that enable service delivery to the citizen by focusing on key strategic priorities , namely; Electronic Government, ICT Security , Procurement  and Core IT Services.</a:t>
            </a:r>
          </a:p>
          <a:p>
            <a:pPr>
              <a:buFont typeface="Wingdings" panose="05000000000000000000" pitchFamily="2" charset="2"/>
              <a:buChar char="§"/>
            </a:pPr>
            <a:endParaRPr lang="en-GB" sz="1400" dirty="0"/>
          </a:p>
          <a:p>
            <a:pPr>
              <a:buFont typeface="Wingdings" panose="05000000000000000000" pitchFamily="2" charset="2"/>
              <a:buChar char="§"/>
            </a:pPr>
            <a:endParaRPr lang="en-US" sz="1400" dirty="0"/>
          </a:p>
          <a:p>
            <a:pPr>
              <a:buFont typeface="Wingdings" panose="05000000000000000000" pitchFamily="2" charset="2"/>
              <a:buChar char="§"/>
            </a:pPr>
            <a:endParaRPr lang="en-GB" sz="1400" dirty="0"/>
          </a:p>
          <a:p>
            <a:pPr lvl="1">
              <a:buFont typeface="Wingdings" panose="05000000000000000000" pitchFamily="2" charset="2"/>
              <a:buChar char="ü"/>
            </a:pPr>
            <a:endParaRPr lang="en-ZA" sz="1400" dirty="0"/>
          </a:p>
        </p:txBody>
      </p:sp>
    </p:spTree>
    <p:extLst>
      <p:ext uri="{BB962C8B-B14F-4D97-AF65-F5344CB8AC3E}">
        <p14:creationId xmlns:p14="http://schemas.microsoft.com/office/powerpoint/2010/main" xmlns="" val="2390180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solidFill>
                  <a:schemeClr val="accent1">
                    <a:lumMod val="50000"/>
                  </a:schemeClr>
                </a:solidFill>
              </a:rPr>
              <a:t>Social and Ethics Report… </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a:xfrm>
            <a:off x="216000" y="655255"/>
            <a:ext cx="9720000" cy="4404490"/>
          </a:xfrm>
        </p:spPr>
        <p:txBody>
          <a:bodyPr>
            <a:noAutofit/>
          </a:bodyPr>
          <a:lstStyle/>
          <a:p>
            <a:pPr algn="just">
              <a:buFont typeface="Wingdings" panose="05000000000000000000" pitchFamily="2" charset="2"/>
              <a:buChar char="§"/>
            </a:pPr>
            <a:r>
              <a:rPr lang="en-US" sz="1400" b="1" u="sng" dirty="0">
                <a:solidFill>
                  <a:srgbClr val="000000"/>
                </a:solidFill>
                <a:latin typeface="Calibri Light" panose="020F0302020204030204" pitchFamily="34" charset="0"/>
              </a:rPr>
              <a:t>Ethics governance structures</a:t>
            </a:r>
            <a:r>
              <a:rPr lang="en-US" sz="1400" dirty="0">
                <a:solidFill>
                  <a:srgbClr val="000000"/>
                </a:solidFill>
                <a:latin typeface="Calibri Light" panose="020F0302020204030204" pitchFamily="34" charset="0"/>
              </a:rPr>
              <a:t>: The committee has, in fulfilling its mandate, continued to promote collaboration between its own activities and those of other Board committees and operational structures, such as the ARCC and the Human Resource and Remuneration Committee. Specific Interventions to embed ethical behaviour and positively influence organisational culture, in support of the code of ethics, will be prioritised in the new financial year.</a:t>
            </a:r>
          </a:p>
          <a:p>
            <a:pPr algn="just">
              <a:buFont typeface="Wingdings" panose="05000000000000000000" pitchFamily="2" charset="2"/>
              <a:buChar char="§"/>
            </a:pPr>
            <a:endParaRPr lang="en-GB" sz="1400" dirty="0">
              <a:solidFill>
                <a:srgbClr val="000000"/>
              </a:solidFill>
              <a:latin typeface="Calibri Light" panose="020F0302020204030204" pitchFamily="34" charset="0"/>
              <a:cs typeface="Arial" panose="020B0604020202020204" pitchFamily="34" charset="0"/>
            </a:endParaRPr>
          </a:p>
          <a:p>
            <a:pPr algn="just">
              <a:buFont typeface="Wingdings" panose="05000000000000000000" pitchFamily="2" charset="2"/>
              <a:buChar char="§"/>
            </a:pPr>
            <a:r>
              <a:rPr lang="en-ZA" sz="1400" b="1" u="sng" dirty="0">
                <a:latin typeface="Calibri Light" panose="020F0302020204030204" pitchFamily="34" charset="0"/>
                <a:ea typeface="Calibri Light" panose="020F0302020204030204" pitchFamily="34" charset="0"/>
                <a:cs typeface="Times New Roman" panose="02020603050405020304" pitchFamily="18" charset="0"/>
              </a:rPr>
              <a:t>Institutionalising and reporting</a:t>
            </a:r>
            <a:r>
              <a:rPr lang="en-ZA" sz="1400" dirty="0">
                <a:latin typeface="Calibri Light" panose="020F0302020204030204" pitchFamily="34" charset="0"/>
                <a:ea typeface="Calibri Light" panose="020F0302020204030204" pitchFamily="34" charset="0"/>
                <a:cs typeface="Times New Roman" panose="02020603050405020304" pitchFamily="18" charset="0"/>
              </a:rPr>
              <a:t>: </a:t>
            </a:r>
            <a:r>
              <a:rPr lang="en-US" sz="1400" dirty="0">
                <a:latin typeface="Calibri Light" panose="020F0302020204030204" pitchFamily="34" charset="0"/>
                <a:ea typeface="Calibri Light" panose="020F0302020204030204" pitchFamily="34" charset="0"/>
                <a:cs typeface="Times New Roman" panose="02020603050405020304" pitchFamily="18" charset="0"/>
              </a:rPr>
              <a:t>Awareness creation remains crucial and the Agency accordingly continues with communication campaigns and other information sessions to draw attention to acceptable business conduct and educate them on a range of ethical issues. Part of that includes observing international days dedicated to combatting fraud and corruption.</a:t>
            </a:r>
          </a:p>
          <a:p>
            <a:pPr algn="just">
              <a:buFont typeface="Wingdings" panose="05000000000000000000" pitchFamily="2" charset="2"/>
              <a:buChar char="§"/>
            </a:pPr>
            <a:endParaRPr lang="en-US" sz="1400" dirty="0">
              <a:latin typeface="Calibri Light" panose="020F0302020204030204" pitchFamily="34" charset="0"/>
              <a:ea typeface="Calibri Light" panose="020F0302020204030204" pitchFamily="34" charset="0"/>
              <a:cs typeface="Times New Roman" panose="02020603050405020304" pitchFamily="18" charset="0"/>
            </a:endParaRPr>
          </a:p>
          <a:p>
            <a:pPr algn="just">
              <a:buFont typeface="Wingdings" panose="05000000000000000000" pitchFamily="2" charset="2"/>
              <a:buChar char="§"/>
            </a:pPr>
            <a:r>
              <a:rPr lang="en-US" sz="1400" dirty="0">
                <a:latin typeface="Calibri Light" panose="020F0302020204030204" pitchFamily="34" charset="0"/>
                <a:ea typeface="Calibri Light" panose="020F0302020204030204" pitchFamily="34" charset="0"/>
                <a:cs typeface="Times New Roman" panose="02020603050405020304" pitchFamily="18" charset="0"/>
              </a:rPr>
              <a:t>In conclusion the  committee is of the view that the Agency continues to take its environmental, social and governance responsibilities seriously. Appropriate policies, plans and programmes are in place to contribute to social, ethical and economic development, good corporate citizenship, environmental responsibility, fair labour practices and good client relations, and the nature (unqualified) of the Agency audit report is indicative of the best efforts to adhere legislative and regulatory compliance.</a:t>
            </a:r>
          </a:p>
          <a:p>
            <a:pPr algn="just">
              <a:buFont typeface="Wingdings" panose="05000000000000000000" pitchFamily="2" charset="2"/>
              <a:buChar char="§"/>
            </a:pPr>
            <a:endParaRPr lang="en-US" sz="1400" dirty="0">
              <a:latin typeface="Calibri Light" panose="020F0302020204030204" pitchFamily="34" charset="0"/>
              <a:ea typeface="Calibri Light" panose="020F0302020204030204" pitchFamily="34" charset="0"/>
              <a:cs typeface="Times New Roman" panose="02020603050405020304" pitchFamily="18" charset="0"/>
            </a:endParaRPr>
          </a:p>
          <a:p>
            <a:pPr algn="just">
              <a:buFont typeface="Wingdings" panose="05000000000000000000" pitchFamily="2" charset="2"/>
              <a:buChar char="§"/>
            </a:pPr>
            <a:r>
              <a:rPr lang="en-US" sz="1400" dirty="0">
                <a:latin typeface="Calibri Light" panose="020F0302020204030204" pitchFamily="34" charset="0"/>
                <a:ea typeface="Calibri Light" panose="020F0302020204030204" pitchFamily="34" charset="0"/>
                <a:cs typeface="Times New Roman" panose="02020603050405020304" pitchFamily="18" charset="0"/>
              </a:rPr>
              <a:t>The committee is aware of the ever-present risk of unethical behaviours represented through fraud, corruption and collusion. Allegations of wrongdoings continue to be raised through whistle-blowing systems currently in place. The Agency has been unrelenting in pursuing these allegations and intensive investigations continue to reveal and confirm prevalence of corruption often involving collusion between the employees, the clients and the service providers</a:t>
            </a:r>
            <a:r>
              <a:rPr lang="en-US" sz="1400" dirty="0" smtClean="0">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latin typeface="Calibri Light" panose="020F0302020204030204" pitchFamily="34" charset="0"/>
              <a:ea typeface="Calibri Light" panose="020F0302020204030204" pitchFamily="34" charset="0"/>
              <a:cs typeface="Times New Roman" panose="02020603050405020304" pitchFamily="18" charset="0"/>
            </a:endParaRPr>
          </a:p>
          <a:p>
            <a:pPr algn="just">
              <a:buFont typeface="Wingdings" panose="05000000000000000000" pitchFamily="2" charset="2"/>
              <a:buChar char="§"/>
            </a:pPr>
            <a:r>
              <a:rPr lang="en-US" sz="1400" dirty="0">
                <a:latin typeface="Calibri Light" panose="020F0302020204030204" pitchFamily="34" charset="0"/>
                <a:ea typeface="Calibri Light" panose="020F0302020204030204" pitchFamily="34" charset="0"/>
                <a:cs typeface="Times New Roman" panose="02020603050405020304" pitchFamily="18" charset="0"/>
              </a:rPr>
              <a:t>In response the Agency is prompted to proactively investigate certain information contained in the employees’ declaration of interests to determine inherent risks.</a:t>
            </a:r>
            <a:endParaRPr lang="en-ZA" sz="1400" dirty="0">
              <a:latin typeface="Calibri Light" panose="020F0302020204030204" pitchFamily="34" charset="0"/>
              <a:ea typeface="Calibri Light" panose="020F0302020204030204" pitchFamily="34" charset="0"/>
              <a:cs typeface="Times New Roman" panose="02020603050405020304" pitchFamily="18" charset="0"/>
            </a:endParaRPr>
          </a:p>
          <a:p>
            <a:pPr lvl="1" algn="just">
              <a:buFont typeface="Wingdings" panose="05000000000000000000" pitchFamily="2" charset="2"/>
              <a:buChar char="§"/>
            </a:pPr>
            <a:endParaRPr lang="en-US" sz="1400" b="1" u="sng" dirty="0">
              <a:solidFill>
                <a:srgbClr val="000000"/>
              </a:solidFill>
              <a:latin typeface="Calibri Light" panose="020F0302020204030204" pitchFamily="34" charset="0"/>
            </a:endParaRPr>
          </a:p>
          <a:p>
            <a:pPr algn="just">
              <a:buFont typeface="Wingdings" panose="05000000000000000000" pitchFamily="2" charset="2"/>
              <a:buChar char="§"/>
            </a:pPr>
            <a:endParaRPr lang="en-US" sz="1400" dirty="0">
              <a:solidFill>
                <a:srgbClr val="000000"/>
              </a:solidFill>
              <a:latin typeface="Calibri Light" panose="020F0302020204030204" pitchFamily="34" charset="0"/>
            </a:endParaRPr>
          </a:p>
          <a:p>
            <a:pPr algn="just">
              <a:buFont typeface="Wingdings" panose="05000000000000000000" pitchFamily="2" charset="2"/>
              <a:buChar char="§"/>
            </a:pPr>
            <a:endParaRPr lang="en-GB"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3487129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220663" y="49213"/>
            <a:ext cx="9720262" cy="479425"/>
          </a:xfrm>
        </p:spPr>
        <p:txBody>
          <a:bodyPr/>
          <a:lstStyle/>
          <a:p>
            <a:pPr marL="336550" indent="-336550" eaLnBrk="1" hangingPunct="1">
              <a:spcBef>
                <a:spcPts val="550"/>
              </a:spcBef>
            </a:pPr>
            <a:r>
              <a:rPr lang="en-US" altLang="en-US" dirty="0">
                <a:solidFill>
                  <a:schemeClr val="accent1">
                    <a:lumMod val="50000"/>
                  </a:schemeClr>
                </a:solidFill>
              </a:rPr>
              <a:t>Statement of Financial Position</a:t>
            </a:r>
          </a:p>
        </p:txBody>
      </p:sp>
      <p:graphicFrame>
        <p:nvGraphicFramePr>
          <p:cNvPr id="3" name="Table 2">
            <a:extLst>
              <a:ext uri="{FF2B5EF4-FFF2-40B4-BE49-F238E27FC236}">
                <a16:creationId xmlns:a16="http://schemas.microsoft.com/office/drawing/2014/main" xmlns="" id="{988F1BAC-99D6-4DA6-8872-5E98BC75EAD6}"/>
              </a:ext>
            </a:extLst>
          </p:cNvPr>
          <p:cNvGraphicFramePr>
            <a:graphicFrameLocks noGrp="1"/>
          </p:cNvGraphicFramePr>
          <p:nvPr>
            <p:extLst>
              <p:ext uri="{D42A27DB-BD31-4B8C-83A1-F6EECF244321}">
                <p14:modId xmlns:p14="http://schemas.microsoft.com/office/powerpoint/2010/main" xmlns="" val="520737624"/>
              </p:ext>
            </p:extLst>
          </p:nvPr>
        </p:nvGraphicFramePr>
        <p:xfrm>
          <a:off x="660400" y="729240"/>
          <a:ext cx="8382000" cy="4185660"/>
        </p:xfrm>
        <a:graphic>
          <a:graphicData uri="http://schemas.openxmlformats.org/drawingml/2006/table">
            <a:tbl>
              <a:tblPr/>
              <a:tblGrid>
                <a:gridCol w="5321354">
                  <a:extLst>
                    <a:ext uri="{9D8B030D-6E8A-4147-A177-3AD203B41FA5}">
                      <a16:colId xmlns:a16="http://schemas.microsoft.com/office/drawing/2014/main" xmlns="" val="1627666920"/>
                    </a:ext>
                  </a:extLst>
                </a:gridCol>
                <a:gridCol w="1530323">
                  <a:extLst>
                    <a:ext uri="{9D8B030D-6E8A-4147-A177-3AD203B41FA5}">
                      <a16:colId xmlns:a16="http://schemas.microsoft.com/office/drawing/2014/main" xmlns="" val="3497393093"/>
                    </a:ext>
                  </a:extLst>
                </a:gridCol>
                <a:gridCol w="1530323">
                  <a:extLst>
                    <a:ext uri="{9D8B030D-6E8A-4147-A177-3AD203B41FA5}">
                      <a16:colId xmlns:a16="http://schemas.microsoft.com/office/drawing/2014/main" xmlns="" val="449404708"/>
                    </a:ext>
                  </a:extLst>
                </a:gridCol>
              </a:tblGrid>
              <a:tr h="241806">
                <a:tc>
                  <a:txBody>
                    <a:bodyPr/>
                    <a:lstStyle/>
                    <a:p>
                      <a:pPr algn="l" fontAlgn="b"/>
                      <a:r>
                        <a:rPr lang="en-ZA" sz="1200" b="0" i="0" u="none" strike="noStrike" dirty="0">
                          <a:solidFill>
                            <a:srgbClr val="FFFFFF"/>
                          </a:solidFill>
                          <a:effectLst/>
                          <a:latin typeface="+mn-lt"/>
                        </a:rPr>
                        <a:t>R'000</a:t>
                      </a:r>
                    </a:p>
                  </a:txBody>
                  <a:tcPr marL="0" marR="0" marT="0" marB="0" anchor="b">
                    <a:lnL>
                      <a:noFill/>
                    </a:lnL>
                    <a:lnR>
                      <a:noFill/>
                    </a:lnR>
                    <a:lnT>
                      <a:noFill/>
                    </a:lnT>
                    <a:lnB>
                      <a:noFill/>
                    </a:lnB>
                    <a:solidFill>
                      <a:srgbClr val="002060"/>
                    </a:solidFill>
                  </a:tcPr>
                </a:tc>
                <a:tc>
                  <a:txBody>
                    <a:bodyPr/>
                    <a:lstStyle/>
                    <a:p>
                      <a:pPr algn="ctr" fontAlgn="b"/>
                      <a:r>
                        <a:rPr lang="en-ZA" sz="1200" b="1" i="0" u="none" strike="noStrike" dirty="0">
                          <a:solidFill>
                            <a:srgbClr val="FFFFFF"/>
                          </a:solidFill>
                          <a:effectLst/>
                          <a:latin typeface="+mn-lt"/>
                        </a:rPr>
                        <a:t>2019</a:t>
                      </a:r>
                    </a:p>
                  </a:txBody>
                  <a:tcPr marL="0" marR="0" marT="0" marB="0" anchor="b">
                    <a:lnL>
                      <a:noFill/>
                    </a:lnL>
                    <a:lnR>
                      <a:noFill/>
                    </a:lnR>
                    <a:lnT>
                      <a:noFill/>
                    </a:lnT>
                    <a:lnB>
                      <a:noFill/>
                    </a:lnB>
                    <a:solidFill>
                      <a:srgbClr val="002060"/>
                    </a:solidFill>
                  </a:tcPr>
                </a:tc>
                <a:tc>
                  <a:txBody>
                    <a:bodyPr/>
                    <a:lstStyle/>
                    <a:p>
                      <a:pPr algn="ctr" fontAlgn="b"/>
                      <a:r>
                        <a:rPr lang="en-ZA" sz="1200" b="1" i="0" u="none" strike="noStrike" dirty="0">
                          <a:solidFill>
                            <a:srgbClr val="FFFFFF"/>
                          </a:solidFill>
                          <a:effectLst/>
                          <a:latin typeface="+mn-lt"/>
                        </a:rPr>
                        <a:t>2018</a:t>
                      </a:r>
                    </a:p>
                  </a:txBody>
                  <a:tcPr marL="0" marR="0" marT="0" marB="0" anchor="b">
                    <a:lnL>
                      <a:noFill/>
                    </a:lnL>
                    <a:lnR>
                      <a:noFill/>
                    </a:lnR>
                    <a:lnT>
                      <a:noFill/>
                    </a:lnT>
                    <a:lnB>
                      <a:noFill/>
                    </a:lnB>
                    <a:solidFill>
                      <a:srgbClr val="002060"/>
                    </a:solidFill>
                  </a:tcPr>
                </a:tc>
                <a:extLst>
                  <a:ext uri="{0D108BD9-81ED-4DB2-BD59-A6C34878D82A}">
                    <a16:rowId xmlns:a16="http://schemas.microsoft.com/office/drawing/2014/main" xmlns="" val="1126606272"/>
                  </a:ext>
                </a:extLst>
              </a:tr>
              <a:tr h="219103">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ctr" fontAlgn="b"/>
                      <a:endParaRPr lang="en-ZA" sz="1200" b="1" i="0" u="none" strike="noStrike" dirty="0">
                        <a:effectLst/>
                        <a:latin typeface="+mn-lt"/>
                      </a:endParaRPr>
                    </a:p>
                  </a:txBody>
                  <a:tcPr marL="0" marR="0" marT="0" marB="0" anchor="b">
                    <a:lnL>
                      <a:noFill/>
                    </a:lnL>
                    <a:lnR>
                      <a:noFill/>
                    </a:lnR>
                    <a:lnT>
                      <a:noFill/>
                    </a:lnT>
                    <a:lnB>
                      <a:noFill/>
                    </a:lnB>
                  </a:tcPr>
                </a:tc>
                <a:tc>
                  <a:txBody>
                    <a:bodyPr/>
                    <a:lstStyle/>
                    <a:p>
                      <a:pPr algn="ctr" fontAlgn="b"/>
                      <a:endParaRPr lang="en-ZA" sz="1200" b="1"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1011696225"/>
                  </a:ext>
                </a:extLst>
              </a:tr>
              <a:tr h="219103">
                <a:tc>
                  <a:txBody>
                    <a:bodyPr/>
                    <a:lstStyle/>
                    <a:p>
                      <a:pPr algn="l" fontAlgn="b"/>
                      <a:r>
                        <a:rPr lang="en-ZA" sz="1200" b="1" i="0" u="none" strike="noStrike" dirty="0">
                          <a:effectLst/>
                          <a:latin typeface="+mn-lt"/>
                        </a:rPr>
                        <a:t>ASSETS</a:t>
                      </a:r>
                    </a:p>
                  </a:txBody>
                  <a:tcPr marL="114300" marR="0" marT="0" marB="0" anchor="b">
                    <a:lnL>
                      <a:noFill/>
                    </a:lnL>
                    <a:lnR>
                      <a:noFill/>
                    </a:lnR>
                    <a:lnT>
                      <a:noFill/>
                    </a:lnT>
                    <a:lnB>
                      <a:noFill/>
                    </a:lnB>
                  </a:tcPr>
                </a:tc>
                <a:tc>
                  <a:txBody>
                    <a:bodyPr/>
                    <a:lstStyle/>
                    <a:p>
                      <a:pPr algn="l" fontAlgn="b"/>
                      <a:endParaRPr lang="en-ZA" sz="1200" b="0" i="0" u="none" strike="noStrike" dirty="0">
                        <a:effectLst/>
                        <a:latin typeface="+mn-lt"/>
                      </a:endParaRPr>
                    </a:p>
                  </a:txBody>
                  <a:tcPr marL="0" marR="0" marT="0" marB="0" anchor="b">
                    <a:lnL>
                      <a:noFill/>
                    </a:lnL>
                    <a:lnR>
                      <a:noFill/>
                    </a:lnR>
                    <a:lnT>
                      <a:noFill/>
                    </a:lnT>
                    <a:lnB>
                      <a:noFill/>
                    </a:lnB>
                  </a:tcPr>
                </a:tc>
                <a:tc>
                  <a:txBody>
                    <a:bodyPr/>
                    <a:lstStyle/>
                    <a:p>
                      <a:pPr algn="l" fontAlgn="b"/>
                      <a:endParaRPr lang="en-ZA" sz="1200" b="0"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3821465235"/>
                  </a:ext>
                </a:extLst>
              </a:tr>
              <a:tr h="219103">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l" fontAlgn="b"/>
                      <a:endParaRPr lang="en-ZA" sz="1200" b="0" i="0" u="none" strike="noStrike" dirty="0">
                        <a:effectLst/>
                        <a:latin typeface="+mn-lt"/>
                      </a:endParaRPr>
                    </a:p>
                  </a:txBody>
                  <a:tcPr marL="0" marR="0" marT="0" marB="0" anchor="b">
                    <a:lnL>
                      <a:noFill/>
                    </a:lnL>
                    <a:lnR>
                      <a:noFill/>
                    </a:lnR>
                    <a:lnT>
                      <a:noFill/>
                    </a:lnT>
                    <a:lnB>
                      <a:noFill/>
                    </a:lnB>
                  </a:tcPr>
                </a:tc>
                <a:tc>
                  <a:txBody>
                    <a:bodyPr/>
                    <a:lstStyle/>
                    <a:p>
                      <a:pPr algn="l" fontAlgn="b"/>
                      <a:endParaRPr lang="en-ZA" sz="1200" b="0"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1712968740"/>
                  </a:ext>
                </a:extLst>
              </a:tr>
              <a:tr h="219103">
                <a:tc>
                  <a:txBody>
                    <a:bodyPr/>
                    <a:lstStyle/>
                    <a:p>
                      <a:pPr algn="l" fontAlgn="b"/>
                      <a:r>
                        <a:rPr lang="en-ZA" sz="1200" b="1" i="0" u="none" strike="noStrike" dirty="0">
                          <a:effectLst/>
                          <a:latin typeface="+mn-lt"/>
                        </a:rPr>
                        <a:t>Non-current assets</a:t>
                      </a:r>
                    </a:p>
                  </a:txBody>
                  <a:tcPr marL="114300" marR="0" marT="0" marB="0" anchor="b">
                    <a:lnL>
                      <a:noFill/>
                    </a:lnL>
                    <a:lnR>
                      <a:noFill/>
                    </a:lnR>
                    <a:lnT>
                      <a:noFill/>
                    </a:lnT>
                    <a:lnB>
                      <a:noFill/>
                    </a:lnB>
                  </a:tcPr>
                </a:tc>
                <a:tc>
                  <a:txBody>
                    <a:bodyPr/>
                    <a:lstStyle/>
                    <a:p>
                      <a:pPr algn="r" fontAlgn="b"/>
                      <a:r>
                        <a:rPr lang="en-ZA" sz="1200" b="1" i="0" u="none" strike="noStrike" dirty="0">
                          <a:effectLst/>
                          <a:latin typeface="+mn-lt"/>
                        </a:rPr>
                        <a:t>            1 150 198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1" i="0" u="none" strike="noStrike" dirty="0">
                          <a:effectLst/>
                          <a:latin typeface="+mn-lt"/>
                        </a:rPr>
                        <a:t>            1 208 719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3649721"/>
                  </a:ext>
                </a:extLst>
              </a:tr>
              <a:tr h="219103">
                <a:tc>
                  <a:txBody>
                    <a:bodyPr/>
                    <a:lstStyle/>
                    <a:p>
                      <a:pPr algn="l" fontAlgn="b"/>
                      <a:r>
                        <a:rPr lang="en-ZA" sz="1200" b="0" i="0" u="none" strike="noStrike" dirty="0">
                          <a:effectLst/>
                          <a:latin typeface="+mn-lt"/>
                        </a:rPr>
                        <a:t>Property, plant and equipment</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721 334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ZA" sz="1200" b="0" i="0" u="none" strike="noStrike" dirty="0">
                          <a:effectLst/>
                          <a:latin typeface="+mn-lt"/>
                        </a:rPr>
                        <a:t>               709 478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313174877"/>
                  </a:ext>
                </a:extLst>
              </a:tr>
              <a:tr h="219103">
                <a:tc>
                  <a:txBody>
                    <a:bodyPr/>
                    <a:lstStyle/>
                    <a:p>
                      <a:pPr algn="l" fontAlgn="b"/>
                      <a:r>
                        <a:rPr lang="en-ZA" sz="1200" b="0" i="0" u="none" strike="noStrike" dirty="0">
                          <a:effectLst/>
                          <a:latin typeface="+mn-lt"/>
                        </a:rPr>
                        <a:t>Intangible assets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373 022 </a:t>
                      </a:r>
                    </a:p>
                  </a:txBody>
                  <a:tcPr marL="0" marR="0" marT="0" marB="0" anchor="b">
                    <a:lnL>
                      <a:noFill/>
                    </a:lnL>
                    <a:lnR>
                      <a:noFill/>
                    </a:lnR>
                    <a:lnT>
                      <a:noFill/>
                    </a:lnT>
                    <a:lnB>
                      <a:noFill/>
                    </a:lnB>
                    <a:solidFill>
                      <a:srgbClr val="F2F2F2"/>
                    </a:solidFill>
                  </a:tcPr>
                </a:tc>
                <a:tc>
                  <a:txBody>
                    <a:bodyPr/>
                    <a:lstStyle/>
                    <a:p>
                      <a:pPr algn="r" fontAlgn="b"/>
                      <a:r>
                        <a:rPr lang="en-ZA" sz="1200" b="0" i="0" u="none" strike="noStrike" dirty="0">
                          <a:effectLst/>
                          <a:latin typeface="+mn-lt"/>
                        </a:rPr>
                        <a:t>               457 100 </a:t>
                      </a:r>
                    </a:p>
                  </a:txBody>
                  <a:tcPr marL="0" marR="0" marT="0" marB="0" anchor="b">
                    <a:lnL>
                      <a:noFill/>
                    </a:lnL>
                    <a:lnR>
                      <a:noFill/>
                    </a:lnR>
                    <a:lnT>
                      <a:noFill/>
                    </a:lnT>
                    <a:lnB>
                      <a:noFill/>
                    </a:lnB>
                  </a:tcPr>
                </a:tc>
                <a:extLst>
                  <a:ext uri="{0D108BD9-81ED-4DB2-BD59-A6C34878D82A}">
                    <a16:rowId xmlns:a16="http://schemas.microsoft.com/office/drawing/2014/main" xmlns="" val="2146639236"/>
                  </a:ext>
                </a:extLst>
              </a:tr>
              <a:tr h="219103">
                <a:tc>
                  <a:txBody>
                    <a:bodyPr/>
                    <a:lstStyle/>
                    <a:p>
                      <a:pPr algn="l" fontAlgn="b"/>
                      <a:r>
                        <a:rPr lang="en-ZA" sz="1200" b="0" i="0" u="none" strike="noStrike" dirty="0">
                          <a:effectLst/>
                          <a:latin typeface="+mn-lt"/>
                        </a:rPr>
                        <a:t>Non-current portion of Prepayments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16 958 </a:t>
                      </a:r>
                    </a:p>
                  </a:txBody>
                  <a:tcPr marL="0" marR="0" marT="0" marB="0" anchor="b">
                    <a:lnL>
                      <a:noFill/>
                    </a:lnL>
                    <a:lnR>
                      <a:noFill/>
                    </a:lnR>
                    <a:lnT>
                      <a:noFill/>
                    </a:lnT>
                    <a:lnB>
                      <a:noFill/>
                    </a:lnB>
                    <a:solidFill>
                      <a:srgbClr val="F2F2F2"/>
                    </a:solidFill>
                  </a:tcPr>
                </a:tc>
                <a:tc>
                  <a:txBody>
                    <a:bodyPr/>
                    <a:lstStyle/>
                    <a:p>
                      <a:pPr algn="r" fontAlgn="b"/>
                      <a:r>
                        <a:rPr lang="en-ZA" sz="1200" b="0" i="0" u="none" strike="noStrike" dirty="0">
                          <a:effectLst/>
                          <a:latin typeface="+mn-lt"/>
                        </a:rPr>
                        <a:t>                 41 050 </a:t>
                      </a:r>
                    </a:p>
                  </a:txBody>
                  <a:tcPr marL="0" marR="0" marT="0" marB="0" anchor="b">
                    <a:lnL>
                      <a:noFill/>
                    </a:lnL>
                    <a:lnR>
                      <a:noFill/>
                    </a:lnR>
                    <a:lnT>
                      <a:noFill/>
                    </a:lnT>
                    <a:lnB>
                      <a:noFill/>
                    </a:lnB>
                  </a:tcPr>
                </a:tc>
                <a:extLst>
                  <a:ext uri="{0D108BD9-81ED-4DB2-BD59-A6C34878D82A}">
                    <a16:rowId xmlns:a16="http://schemas.microsoft.com/office/drawing/2014/main" xmlns="" val="2379707788"/>
                  </a:ext>
                </a:extLst>
              </a:tr>
              <a:tr h="219103">
                <a:tc>
                  <a:txBody>
                    <a:bodyPr/>
                    <a:lstStyle/>
                    <a:p>
                      <a:pPr algn="l" fontAlgn="b"/>
                      <a:r>
                        <a:rPr lang="en-ZA" sz="1200" b="0" i="0" u="none" strike="noStrike" dirty="0">
                          <a:effectLst/>
                          <a:latin typeface="+mn-lt"/>
                        </a:rPr>
                        <a:t>Deferred tax assets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38 884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effectLst/>
                          <a:latin typeface="+mn-lt"/>
                        </a:rPr>
                        <a:t>                  1 091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8052126"/>
                  </a:ext>
                </a:extLst>
              </a:tr>
              <a:tr h="219103">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endParaRPr lang="en-ZA" sz="12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623361970"/>
                  </a:ext>
                </a:extLst>
              </a:tr>
              <a:tr h="219103">
                <a:tc>
                  <a:txBody>
                    <a:bodyPr/>
                    <a:lstStyle/>
                    <a:p>
                      <a:pPr algn="l" fontAlgn="b"/>
                      <a:r>
                        <a:rPr lang="en-ZA" sz="1200" b="1" i="0" u="none" strike="noStrike" dirty="0">
                          <a:effectLst/>
                          <a:latin typeface="+mn-lt"/>
                        </a:rPr>
                        <a:t>Current assets</a:t>
                      </a:r>
                    </a:p>
                  </a:txBody>
                  <a:tcPr marL="114300" marR="0" marT="0" marB="0" anchor="b">
                    <a:lnL>
                      <a:noFill/>
                    </a:lnL>
                    <a:lnR>
                      <a:noFill/>
                    </a:lnR>
                    <a:lnT>
                      <a:noFill/>
                    </a:lnT>
                    <a:lnB>
                      <a:noFill/>
                    </a:lnB>
                  </a:tcPr>
                </a:tc>
                <a:tc>
                  <a:txBody>
                    <a:bodyPr/>
                    <a:lstStyle/>
                    <a:p>
                      <a:pPr algn="r" fontAlgn="b"/>
                      <a:r>
                        <a:rPr lang="en-ZA" sz="1200" b="1" i="0" u="none" strike="noStrike" dirty="0">
                          <a:effectLst/>
                          <a:latin typeface="+mn-lt"/>
                        </a:rPr>
                        <a:t>            3 282 315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1" i="0" u="none" strike="noStrike" dirty="0">
                          <a:effectLst/>
                          <a:latin typeface="+mn-lt"/>
                        </a:rPr>
                        <a:t>            2 940 356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244588"/>
                  </a:ext>
                </a:extLst>
              </a:tr>
              <a:tr h="219103">
                <a:tc>
                  <a:txBody>
                    <a:bodyPr/>
                    <a:lstStyle/>
                    <a:p>
                      <a:pPr algn="l" fontAlgn="b"/>
                      <a:r>
                        <a:rPr lang="en-ZA" sz="1200" b="0" i="0" u="none" strike="noStrike" dirty="0">
                          <a:effectLst/>
                          <a:latin typeface="+mn-lt"/>
                        </a:rPr>
                        <a:t>Cash and cash equivalents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1 173 156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ZA" sz="1200" b="0" i="0" u="none" strike="noStrike" dirty="0">
                          <a:effectLst/>
                          <a:latin typeface="+mn-lt"/>
                        </a:rPr>
                        <a:t>            1 605 114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049286233"/>
                  </a:ext>
                </a:extLst>
              </a:tr>
              <a:tr h="219103">
                <a:tc>
                  <a:txBody>
                    <a:bodyPr/>
                    <a:lstStyle/>
                    <a:p>
                      <a:pPr algn="l" fontAlgn="b"/>
                      <a:r>
                        <a:rPr lang="en-ZA" sz="1200" b="0" i="0" u="none" strike="noStrike" dirty="0">
                          <a:effectLst/>
                          <a:latin typeface="+mn-lt"/>
                        </a:rPr>
                        <a:t>Trade and other receivables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1 695 891 </a:t>
                      </a:r>
                    </a:p>
                  </a:txBody>
                  <a:tcPr marL="0" marR="0" marT="0" marB="0" anchor="b">
                    <a:lnL>
                      <a:noFill/>
                    </a:lnL>
                    <a:lnR>
                      <a:noFill/>
                    </a:lnR>
                    <a:lnT>
                      <a:noFill/>
                    </a:lnT>
                    <a:lnB>
                      <a:noFill/>
                    </a:lnB>
                    <a:solidFill>
                      <a:srgbClr val="F2F2F2"/>
                    </a:solidFill>
                  </a:tcPr>
                </a:tc>
                <a:tc>
                  <a:txBody>
                    <a:bodyPr/>
                    <a:lstStyle/>
                    <a:p>
                      <a:pPr algn="r" fontAlgn="b"/>
                      <a:r>
                        <a:rPr lang="en-ZA" sz="1200" b="0" i="0" u="none" strike="noStrike" dirty="0">
                          <a:effectLst/>
                          <a:latin typeface="+mn-lt"/>
                        </a:rPr>
                        <a:t>            1 158 954 </a:t>
                      </a:r>
                    </a:p>
                  </a:txBody>
                  <a:tcPr marL="0" marR="0" marT="0" marB="0" anchor="b">
                    <a:lnL>
                      <a:noFill/>
                    </a:lnL>
                    <a:lnR>
                      <a:noFill/>
                    </a:lnR>
                    <a:lnT>
                      <a:noFill/>
                    </a:lnT>
                    <a:lnB>
                      <a:noFill/>
                    </a:lnB>
                  </a:tcPr>
                </a:tc>
                <a:extLst>
                  <a:ext uri="{0D108BD9-81ED-4DB2-BD59-A6C34878D82A}">
                    <a16:rowId xmlns:a16="http://schemas.microsoft.com/office/drawing/2014/main" xmlns="" val="950956959"/>
                  </a:ext>
                </a:extLst>
              </a:tr>
              <a:tr h="219103">
                <a:tc>
                  <a:txBody>
                    <a:bodyPr/>
                    <a:lstStyle/>
                    <a:p>
                      <a:pPr algn="l" fontAlgn="b"/>
                      <a:r>
                        <a:rPr lang="en-ZA" sz="1200" b="0" i="0" u="none" strike="noStrike" dirty="0">
                          <a:effectLst/>
                          <a:latin typeface="+mn-lt"/>
                        </a:rPr>
                        <a:t>Income tax receivable</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167 711 </a:t>
                      </a:r>
                    </a:p>
                  </a:txBody>
                  <a:tcPr marL="0" marR="0" marT="0" marB="0" anchor="b">
                    <a:lnL>
                      <a:noFill/>
                    </a:lnL>
                    <a:lnR>
                      <a:noFill/>
                    </a:lnR>
                    <a:lnT>
                      <a:noFill/>
                    </a:lnT>
                    <a:lnB>
                      <a:noFill/>
                    </a:lnB>
                    <a:solidFill>
                      <a:srgbClr val="F2F2F2"/>
                    </a:solidFill>
                  </a:tcPr>
                </a:tc>
                <a:tc>
                  <a:txBody>
                    <a:bodyPr/>
                    <a:lstStyle/>
                    <a:p>
                      <a:pPr algn="r" fontAlgn="b"/>
                      <a:r>
                        <a:rPr lang="en-ZA" sz="1200" b="0" i="0" u="none" strike="noStrike" dirty="0">
                          <a:effectLst/>
                          <a:latin typeface="+mn-lt"/>
                        </a:rPr>
                        <a:t>               111 322 </a:t>
                      </a:r>
                    </a:p>
                  </a:txBody>
                  <a:tcPr marL="0" marR="0" marT="0" marB="0" anchor="b">
                    <a:lnL>
                      <a:noFill/>
                    </a:lnL>
                    <a:lnR>
                      <a:noFill/>
                    </a:lnR>
                    <a:lnT>
                      <a:noFill/>
                    </a:lnT>
                    <a:lnB>
                      <a:noFill/>
                    </a:lnB>
                  </a:tcPr>
                </a:tc>
                <a:extLst>
                  <a:ext uri="{0D108BD9-81ED-4DB2-BD59-A6C34878D82A}">
                    <a16:rowId xmlns:a16="http://schemas.microsoft.com/office/drawing/2014/main" xmlns="" val="3292009941"/>
                  </a:ext>
                </a:extLst>
              </a:tr>
              <a:tr h="219103">
                <a:tc>
                  <a:txBody>
                    <a:bodyPr/>
                    <a:lstStyle/>
                    <a:p>
                      <a:pPr algn="l" fontAlgn="b"/>
                      <a:r>
                        <a:rPr lang="en-ZA" sz="1200" b="0" i="0" u="none" strike="noStrike" dirty="0">
                          <a:effectLst/>
                          <a:latin typeface="+mn-lt"/>
                        </a:rPr>
                        <a:t>Current portion of Prepayments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66 601 </a:t>
                      </a:r>
                    </a:p>
                  </a:txBody>
                  <a:tcPr marL="0" marR="0" marT="0" marB="0" anchor="b">
                    <a:lnL>
                      <a:noFill/>
                    </a:lnL>
                    <a:lnR>
                      <a:noFill/>
                    </a:lnR>
                    <a:lnT>
                      <a:noFill/>
                    </a:lnT>
                    <a:lnB>
                      <a:noFill/>
                    </a:lnB>
                    <a:solidFill>
                      <a:srgbClr val="F2F2F2"/>
                    </a:solidFill>
                  </a:tcPr>
                </a:tc>
                <a:tc>
                  <a:txBody>
                    <a:bodyPr/>
                    <a:lstStyle/>
                    <a:p>
                      <a:pPr algn="r" fontAlgn="b"/>
                      <a:r>
                        <a:rPr lang="en-ZA" sz="1200" b="0" i="0" u="none" strike="noStrike" dirty="0">
                          <a:effectLst/>
                          <a:latin typeface="+mn-lt"/>
                        </a:rPr>
                        <a:t>                 64 966 </a:t>
                      </a:r>
                    </a:p>
                  </a:txBody>
                  <a:tcPr marL="0" marR="0" marT="0" marB="0" anchor="b">
                    <a:lnL>
                      <a:noFill/>
                    </a:lnL>
                    <a:lnR>
                      <a:noFill/>
                    </a:lnR>
                    <a:lnT>
                      <a:noFill/>
                    </a:lnT>
                    <a:lnB>
                      <a:noFill/>
                    </a:lnB>
                  </a:tcPr>
                </a:tc>
                <a:extLst>
                  <a:ext uri="{0D108BD9-81ED-4DB2-BD59-A6C34878D82A}">
                    <a16:rowId xmlns:a16="http://schemas.microsoft.com/office/drawing/2014/main" xmlns="" val="860691702"/>
                  </a:ext>
                </a:extLst>
              </a:tr>
              <a:tr h="219103">
                <a:tc>
                  <a:txBody>
                    <a:bodyPr/>
                    <a:lstStyle/>
                    <a:p>
                      <a:pPr algn="l" fontAlgn="b"/>
                      <a:r>
                        <a:rPr lang="en-ZA" sz="1200" b="0" i="0" u="none" strike="noStrike" dirty="0">
                          <a:effectLst/>
                          <a:latin typeface="+mn-lt"/>
                        </a:rPr>
                        <a:t>Inventory</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178 956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effectLst/>
                          <a:latin typeface="+mn-lt"/>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196388"/>
                  </a:ext>
                </a:extLst>
              </a:tr>
              <a:tr h="219103">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effectLs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2893816"/>
                  </a:ext>
                </a:extLst>
              </a:tr>
              <a:tr h="219103">
                <a:tc>
                  <a:txBody>
                    <a:bodyPr/>
                    <a:lstStyle/>
                    <a:p>
                      <a:pPr algn="l" fontAlgn="b"/>
                      <a:r>
                        <a:rPr lang="en-ZA" sz="1200" b="1" i="1" u="none" strike="noStrike" dirty="0">
                          <a:effectLst/>
                          <a:latin typeface="+mn-lt"/>
                        </a:rPr>
                        <a:t>Total Assets</a:t>
                      </a:r>
                    </a:p>
                  </a:txBody>
                  <a:tcPr marL="114300" marR="0" marT="0" marB="0" anchor="b">
                    <a:lnL>
                      <a:noFill/>
                    </a:lnL>
                    <a:lnR>
                      <a:noFill/>
                    </a:lnR>
                    <a:lnT>
                      <a:noFill/>
                    </a:lnT>
                    <a:lnB>
                      <a:noFill/>
                    </a:lnB>
                  </a:tcPr>
                </a:tc>
                <a:tc>
                  <a:txBody>
                    <a:bodyPr/>
                    <a:lstStyle/>
                    <a:p>
                      <a:pPr algn="r" fontAlgn="b"/>
                      <a:r>
                        <a:rPr lang="en-ZA" sz="1200" b="1" i="1" u="none" strike="noStrike" dirty="0">
                          <a:effectLst/>
                          <a:latin typeface="+mn-lt"/>
                        </a:rPr>
                        <a:t>           4 432 513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r" fontAlgn="b"/>
                      <a:r>
                        <a:rPr lang="en-ZA" sz="1200" b="1" i="1" u="none" strike="noStrike" dirty="0">
                          <a:effectLst/>
                          <a:latin typeface="+mn-lt"/>
                        </a:rPr>
                        <a:t>           4 149 075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297042860"/>
                  </a:ext>
                </a:extLst>
              </a:tr>
              <a:tr h="219103">
                <a:tc>
                  <a:txBody>
                    <a:bodyPr/>
                    <a:lstStyle/>
                    <a:p>
                      <a:pPr algn="l" fontAlgn="b"/>
                      <a:endParaRPr lang="en-ZA" sz="1200" b="1" i="1"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1" i="1" u="none" strike="noStrike" dirty="0">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2F2F2"/>
                    </a:solidFill>
                  </a:tcPr>
                </a:tc>
                <a:tc>
                  <a:txBody>
                    <a:bodyPr/>
                    <a:lstStyle/>
                    <a:p>
                      <a:pPr algn="r" fontAlgn="b"/>
                      <a:endParaRPr lang="en-ZA" sz="1200" b="1" i="1" u="none" strike="noStrike" dirty="0">
                        <a:effectLst/>
                        <a:latin typeface="+mn-lt"/>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338643681"/>
                  </a:ext>
                </a:extLst>
              </a:tr>
            </a:tbl>
          </a:graphicData>
        </a:graphic>
      </p:graphicFrame>
    </p:spTree>
    <p:extLst>
      <p:ext uri="{BB962C8B-B14F-4D97-AF65-F5344CB8AC3E}">
        <p14:creationId xmlns:p14="http://schemas.microsoft.com/office/powerpoint/2010/main" xmlns="" val="1118715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215900" y="157163"/>
            <a:ext cx="9720263" cy="479425"/>
          </a:xfrm>
        </p:spPr>
        <p:txBody>
          <a:bodyPr/>
          <a:lstStyle/>
          <a:p>
            <a:pPr marL="336550" indent="-336550" eaLnBrk="1" hangingPunct="1">
              <a:spcBef>
                <a:spcPts val="550"/>
              </a:spcBef>
            </a:pPr>
            <a:r>
              <a:rPr lang="en-US" altLang="en-US" dirty="0">
                <a:solidFill>
                  <a:schemeClr val="accent1">
                    <a:lumMod val="50000"/>
                  </a:schemeClr>
                </a:solidFill>
              </a:rPr>
              <a:t>Statement of Financial Performance</a:t>
            </a:r>
            <a:endParaRPr lang="en-ZA" altLang="en-US" dirty="0">
              <a:solidFill>
                <a:schemeClr val="accent1">
                  <a:lumMod val="50000"/>
                </a:schemeClr>
              </a:solidFill>
            </a:endParaRPr>
          </a:p>
        </p:txBody>
      </p:sp>
      <p:graphicFrame>
        <p:nvGraphicFramePr>
          <p:cNvPr id="12" name="Table 11">
            <a:extLst>
              <a:ext uri="{FF2B5EF4-FFF2-40B4-BE49-F238E27FC236}">
                <a16:creationId xmlns:a16="http://schemas.microsoft.com/office/drawing/2014/main" xmlns="" id="{77264DC5-65D5-4752-B778-C6B286038DF4}"/>
              </a:ext>
            </a:extLst>
          </p:cNvPr>
          <p:cNvGraphicFramePr>
            <a:graphicFrameLocks noGrp="1"/>
          </p:cNvGraphicFramePr>
          <p:nvPr>
            <p:extLst>
              <p:ext uri="{D42A27DB-BD31-4B8C-83A1-F6EECF244321}">
                <p14:modId xmlns:p14="http://schemas.microsoft.com/office/powerpoint/2010/main" xmlns="" val="3779044947"/>
              </p:ext>
            </p:extLst>
          </p:nvPr>
        </p:nvGraphicFramePr>
        <p:xfrm>
          <a:off x="584200" y="636589"/>
          <a:ext cx="8458200" cy="4278312"/>
        </p:xfrm>
        <a:graphic>
          <a:graphicData uri="http://schemas.openxmlformats.org/drawingml/2006/table">
            <a:tbl>
              <a:tblPr/>
              <a:tblGrid>
                <a:gridCol w="4857370">
                  <a:extLst>
                    <a:ext uri="{9D8B030D-6E8A-4147-A177-3AD203B41FA5}">
                      <a16:colId xmlns:a16="http://schemas.microsoft.com/office/drawing/2014/main" xmlns="" val="1868607175"/>
                    </a:ext>
                  </a:extLst>
                </a:gridCol>
                <a:gridCol w="1894188">
                  <a:extLst>
                    <a:ext uri="{9D8B030D-6E8A-4147-A177-3AD203B41FA5}">
                      <a16:colId xmlns:a16="http://schemas.microsoft.com/office/drawing/2014/main" xmlns="" val="1624097166"/>
                    </a:ext>
                  </a:extLst>
                </a:gridCol>
                <a:gridCol w="1706642">
                  <a:extLst>
                    <a:ext uri="{9D8B030D-6E8A-4147-A177-3AD203B41FA5}">
                      <a16:colId xmlns:a16="http://schemas.microsoft.com/office/drawing/2014/main" xmlns="" val="1906509679"/>
                    </a:ext>
                  </a:extLst>
                </a:gridCol>
              </a:tblGrid>
              <a:tr h="368028">
                <a:tc>
                  <a:txBody>
                    <a:bodyPr/>
                    <a:lstStyle/>
                    <a:p>
                      <a:pPr algn="l" fontAlgn="b"/>
                      <a:r>
                        <a:rPr lang="en-ZA" sz="1200" b="0" i="0" u="none" strike="noStrike" dirty="0">
                          <a:solidFill>
                            <a:srgbClr val="FFFFFF"/>
                          </a:solidFill>
                          <a:effectLst/>
                          <a:latin typeface="+mn-lt"/>
                        </a:rPr>
                        <a:t>R'000</a:t>
                      </a:r>
                    </a:p>
                  </a:txBody>
                  <a:tcPr marL="0" marR="0" marT="0" marB="0" anchor="b">
                    <a:lnL>
                      <a:noFill/>
                    </a:lnL>
                    <a:lnR>
                      <a:noFill/>
                    </a:lnR>
                    <a:lnT>
                      <a:noFill/>
                    </a:lnT>
                    <a:lnB>
                      <a:noFill/>
                    </a:lnB>
                    <a:solidFill>
                      <a:srgbClr val="002060"/>
                    </a:solidFill>
                  </a:tcPr>
                </a:tc>
                <a:tc>
                  <a:txBody>
                    <a:bodyPr/>
                    <a:lstStyle/>
                    <a:p>
                      <a:pPr algn="ctr" fontAlgn="b"/>
                      <a:r>
                        <a:rPr lang="en-ZA" sz="1200" b="1" i="0" u="none" strike="noStrike" dirty="0">
                          <a:solidFill>
                            <a:srgbClr val="FFFFFF"/>
                          </a:solidFill>
                          <a:effectLst/>
                          <a:latin typeface="+mn-lt"/>
                        </a:rPr>
                        <a:t>2019</a:t>
                      </a:r>
                    </a:p>
                  </a:txBody>
                  <a:tcPr marL="0" marR="0" marT="0" marB="0" anchor="b">
                    <a:lnL>
                      <a:noFill/>
                    </a:lnL>
                    <a:lnR>
                      <a:noFill/>
                    </a:lnR>
                    <a:lnT>
                      <a:noFill/>
                    </a:lnT>
                    <a:lnB>
                      <a:noFill/>
                    </a:lnB>
                    <a:solidFill>
                      <a:srgbClr val="002060"/>
                    </a:solidFill>
                  </a:tcPr>
                </a:tc>
                <a:tc>
                  <a:txBody>
                    <a:bodyPr/>
                    <a:lstStyle/>
                    <a:p>
                      <a:pPr algn="ctr" fontAlgn="b"/>
                      <a:r>
                        <a:rPr lang="en-ZA" sz="1200" b="1" i="0" u="none" strike="noStrike" dirty="0">
                          <a:solidFill>
                            <a:srgbClr val="FFFFFF"/>
                          </a:solidFill>
                          <a:effectLst/>
                          <a:latin typeface="+mn-lt"/>
                        </a:rPr>
                        <a:t>2018</a:t>
                      </a:r>
                    </a:p>
                  </a:txBody>
                  <a:tcPr marL="0" marR="0" marT="0" marB="0" anchor="b">
                    <a:lnL>
                      <a:noFill/>
                    </a:lnL>
                    <a:lnR>
                      <a:noFill/>
                    </a:lnR>
                    <a:lnT>
                      <a:noFill/>
                    </a:lnT>
                    <a:lnB>
                      <a:noFill/>
                    </a:lnB>
                    <a:solidFill>
                      <a:srgbClr val="002060"/>
                    </a:solidFill>
                  </a:tcPr>
                </a:tc>
                <a:extLst>
                  <a:ext uri="{0D108BD9-81ED-4DB2-BD59-A6C34878D82A}">
                    <a16:rowId xmlns:a16="http://schemas.microsoft.com/office/drawing/2014/main" xmlns="" val="4198734805"/>
                  </a:ext>
                </a:extLst>
              </a:tr>
              <a:tr h="325857">
                <a:tc>
                  <a:txBody>
                    <a:bodyPr/>
                    <a:lstStyle/>
                    <a:p>
                      <a:pPr algn="l" fontAlgn="b"/>
                      <a:endParaRPr lang="en-ZA" sz="1200" b="1" i="0" u="none" strike="noStrike" dirty="0">
                        <a:effectLst/>
                        <a:latin typeface="+mn-lt"/>
                      </a:endParaRPr>
                    </a:p>
                  </a:txBody>
                  <a:tcPr marL="0" marR="0" marT="0" marB="0" anchor="b">
                    <a:lnL>
                      <a:noFill/>
                    </a:lnL>
                    <a:lnR>
                      <a:noFill/>
                    </a:lnR>
                    <a:lnT>
                      <a:noFill/>
                    </a:lnT>
                    <a:lnB>
                      <a:noFill/>
                    </a:lnB>
                  </a:tcPr>
                </a:tc>
                <a:tc>
                  <a:txBody>
                    <a:bodyPr/>
                    <a:lstStyle/>
                    <a:p>
                      <a:pPr algn="ctr" fontAlgn="b"/>
                      <a:endParaRPr lang="en-ZA" sz="1200" b="1" i="0" u="none" strike="noStrike" dirty="0">
                        <a:effectLst/>
                        <a:latin typeface="+mn-lt"/>
                      </a:endParaRPr>
                    </a:p>
                  </a:txBody>
                  <a:tcPr marL="0" marR="0" marT="0" marB="0" anchor="b">
                    <a:lnL>
                      <a:noFill/>
                    </a:lnL>
                    <a:lnR>
                      <a:noFill/>
                    </a:lnR>
                    <a:lnT>
                      <a:noFill/>
                    </a:lnT>
                    <a:lnB>
                      <a:noFill/>
                    </a:lnB>
                  </a:tcPr>
                </a:tc>
                <a:tc>
                  <a:txBody>
                    <a:bodyPr/>
                    <a:lstStyle/>
                    <a:p>
                      <a:pPr algn="l" fontAlgn="b"/>
                      <a:endParaRPr lang="en-ZA" sz="1200" b="0"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3983322411"/>
                  </a:ext>
                </a:extLst>
              </a:tr>
              <a:tr h="325857">
                <a:tc>
                  <a:txBody>
                    <a:bodyPr/>
                    <a:lstStyle/>
                    <a:p>
                      <a:pPr algn="l" fontAlgn="b"/>
                      <a:r>
                        <a:rPr lang="en-ZA" sz="1200" b="0" i="0" u="none" strike="noStrike" dirty="0">
                          <a:effectLst/>
                          <a:latin typeface="+mn-lt"/>
                        </a:rPr>
                        <a:t> Revenue  </a:t>
                      </a:r>
                    </a:p>
                  </a:txBody>
                  <a:tcPr marL="0" marR="0" marT="0" marB="0" anchor="b">
                    <a:lnL>
                      <a:noFill/>
                    </a:lnL>
                    <a:lnR>
                      <a:noFill/>
                    </a:lnR>
                    <a:lnT>
                      <a:noFill/>
                    </a:lnT>
                    <a:lnB>
                      <a:noFill/>
                    </a:lnB>
                  </a:tcPr>
                </a:tc>
                <a:tc>
                  <a:txBody>
                    <a:bodyPr/>
                    <a:lstStyle/>
                    <a:p>
                      <a:pPr algn="r" fontAlgn="ctr"/>
                      <a:r>
                        <a:rPr lang="en-ZA" sz="1200" b="0" i="0" u="none" strike="noStrike" dirty="0">
                          <a:effectLst/>
                          <a:latin typeface="+mn-lt"/>
                        </a:rPr>
                        <a:t>                5 027 325 </a:t>
                      </a:r>
                    </a:p>
                  </a:txBody>
                  <a:tcPr marL="0" marR="0" marT="0" marB="0" anchor="ctr">
                    <a:lnL>
                      <a:noFill/>
                    </a:lnL>
                    <a:lnR>
                      <a:noFill/>
                    </a:lnR>
                    <a:lnT>
                      <a:noFill/>
                    </a:lnT>
                    <a:lnB>
                      <a:noFill/>
                    </a:lnB>
                    <a:solidFill>
                      <a:srgbClr val="F2F2F2"/>
                    </a:solidFill>
                  </a:tcPr>
                </a:tc>
                <a:tc>
                  <a:txBody>
                    <a:bodyPr/>
                    <a:lstStyle/>
                    <a:p>
                      <a:pPr algn="r" fontAlgn="ctr"/>
                      <a:r>
                        <a:rPr lang="en-ZA" sz="1200" b="0" i="0" u="none" strike="noStrike" dirty="0">
                          <a:effectLst/>
                          <a:latin typeface="+mn-lt"/>
                        </a:rPr>
                        <a:t>             5 758 712 </a:t>
                      </a:r>
                    </a:p>
                  </a:txBody>
                  <a:tcPr marL="0" marR="0" marT="0" marB="0" anchor="ctr">
                    <a:lnL>
                      <a:noFill/>
                    </a:lnL>
                    <a:lnR>
                      <a:noFill/>
                    </a:lnR>
                    <a:lnT>
                      <a:noFill/>
                    </a:lnT>
                    <a:lnB>
                      <a:noFill/>
                    </a:lnB>
                  </a:tcPr>
                </a:tc>
                <a:extLst>
                  <a:ext uri="{0D108BD9-81ED-4DB2-BD59-A6C34878D82A}">
                    <a16:rowId xmlns:a16="http://schemas.microsoft.com/office/drawing/2014/main" xmlns="" val="152165668"/>
                  </a:ext>
                </a:extLst>
              </a:tr>
              <a:tr h="325857">
                <a:tc>
                  <a:txBody>
                    <a:bodyPr/>
                    <a:lstStyle/>
                    <a:p>
                      <a:pPr algn="l" fontAlgn="b"/>
                      <a:r>
                        <a:rPr lang="en-ZA" sz="1200" b="0" i="0" u="none" strike="noStrike" dirty="0">
                          <a:effectLst/>
                          <a:latin typeface="+mn-lt"/>
                        </a:rPr>
                        <a:t> Cost of sales </a:t>
                      </a:r>
                    </a:p>
                  </a:txBody>
                  <a:tcPr marL="0" marR="0" marT="0" marB="0" anchor="b">
                    <a:lnL>
                      <a:noFill/>
                    </a:lnL>
                    <a:lnR>
                      <a:noFill/>
                    </a:lnR>
                    <a:lnT>
                      <a:noFill/>
                    </a:lnT>
                    <a:lnB>
                      <a:noFill/>
                    </a:lnB>
                  </a:tcPr>
                </a:tc>
                <a:tc>
                  <a:txBody>
                    <a:bodyPr/>
                    <a:lstStyle/>
                    <a:p>
                      <a:pPr algn="r" fontAlgn="ctr"/>
                      <a:r>
                        <a:rPr lang="en-ZA" sz="1200" b="0" i="0" u="none" strike="noStrike" dirty="0">
                          <a:effectLst/>
                          <a:latin typeface="+mn-lt"/>
                        </a:rPr>
                        <a:t>               (4 069 298)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effectLst/>
                          <a:latin typeface="+mn-lt"/>
                        </a:rPr>
                        <a:t>           (4 537 081)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5148436"/>
                  </a:ext>
                </a:extLst>
              </a:tr>
              <a:tr h="325857">
                <a:tc>
                  <a:txBody>
                    <a:bodyPr/>
                    <a:lstStyle/>
                    <a:p>
                      <a:pPr algn="l" fontAlgn="b"/>
                      <a:r>
                        <a:rPr lang="en-ZA" sz="1200" b="0" i="0" u="none" strike="noStrike" dirty="0">
                          <a:effectLst/>
                          <a:latin typeface="+mn-lt"/>
                        </a:rPr>
                        <a:t> Gross surplus  </a:t>
                      </a:r>
                    </a:p>
                  </a:txBody>
                  <a:tcPr marL="0" marR="0" marT="0" marB="0" anchor="b">
                    <a:lnL>
                      <a:noFill/>
                    </a:lnL>
                    <a:lnR>
                      <a:noFill/>
                    </a:lnR>
                    <a:lnT>
                      <a:noFill/>
                    </a:lnT>
                    <a:lnB>
                      <a:noFill/>
                    </a:lnB>
                  </a:tcPr>
                </a:tc>
                <a:tc>
                  <a:txBody>
                    <a:bodyPr/>
                    <a:lstStyle/>
                    <a:p>
                      <a:pPr algn="r" fontAlgn="ctr"/>
                      <a:r>
                        <a:rPr lang="en-ZA" sz="1200" b="1" i="0" u="none" strike="noStrike" dirty="0">
                          <a:effectLst/>
                          <a:latin typeface="+mn-lt"/>
                        </a:rPr>
                        <a:t>                   958 027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ZA" sz="1200" b="1" i="0" u="none" strike="noStrike" dirty="0">
                          <a:effectLst/>
                          <a:latin typeface="+mn-lt"/>
                        </a:rPr>
                        <a:t>             1 221 631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496421713"/>
                  </a:ext>
                </a:extLst>
              </a:tr>
              <a:tr h="325857">
                <a:tc>
                  <a:txBody>
                    <a:bodyPr/>
                    <a:lstStyle/>
                    <a:p>
                      <a:pPr algn="l" fontAlgn="b"/>
                      <a:r>
                        <a:rPr lang="en-ZA" sz="1200" b="0" i="0" u="none" strike="noStrike" dirty="0">
                          <a:effectLst/>
                          <a:latin typeface="+mn-lt"/>
                        </a:rPr>
                        <a:t> Other income </a:t>
                      </a:r>
                    </a:p>
                  </a:txBody>
                  <a:tcPr marL="0" marR="0" marT="0" marB="0" anchor="b">
                    <a:lnL>
                      <a:noFill/>
                    </a:lnL>
                    <a:lnR>
                      <a:noFill/>
                    </a:lnR>
                    <a:lnT>
                      <a:noFill/>
                    </a:lnT>
                    <a:lnB>
                      <a:noFill/>
                    </a:lnB>
                  </a:tcPr>
                </a:tc>
                <a:tc>
                  <a:txBody>
                    <a:bodyPr/>
                    <a:lstStyle/>
                    <a:p>
                      <a:pPr algn="r" fontAlgn="ctr"/>
                      <a:r>
                        <a:rPr lang="en-ZA" sz="1200" b="0" i="0" u="none" strike="noStrike" dirty="0">
                          <a:effectLst/>
                          <a:latin typeface="+mn-lt"/>
                        </a:rPr>
                        <a:t>                     18 511 </a:t>
                      </a:r>
                    </a:p>
                  </a:txBody>
                  <a:tcPr marL="0" marR="0" marT="0" marB="0" anchor="ctr">
                    <a:lnL>
                      <a:noFill/>
                    </a:lnL>
                    <a:lnR>
                      <a:noFill/>
                    </a:lnR>
                    <a:lnT>
                      <a:noFill/>
                    </a:lnT>
                    <a:lnB>
                      <a:noFill/>
                    </a:lnB>
                    <a:solidFill>
                      <a:srgbClr val="F2F2F2"/>
                    </a:solidFill>
                  </a:tcPr>
                </a:tc>
                <a:tc>
                  <a:txBody>
                    <a:bodyPr/>
                    <a:lstStyle/>
                    <a:p>
                      <a:pPr algn="r" fontAlgn="ctr"/>
                      <a:r>
                        <a:rPr lang="en-ZA" sz="1200" b="0" i="0" u="none" strike="noStrike" dirty="0">
                          <a:effectLst/>
                          <a:latin typeface="+mn-lt"/>
                        </a:rPr>
                        <a:t>                 32 755 </a:t>
                      </a:r>
                    </a:p>
                  </a:txBody>
                  <a:tcPr marL="0" marR="0" marT="0" marB="0" anchor="ctr">
                    <a:lnL>
                      <a:noFill/>
                    </a:lnL>
                    <a:lnR>
                      <a:noFill/>
                    </a:lnR>
                    <a:lnT>
                      <a:noFill/>
                    </a:lnT>
                    <a:lnB>
                      <a:noFill/>
                    </a:lnB>
                  </a:tcPr>
                </a:tc>
                <a:extLst>
                  <a:ext uri="{0D108BD9-81ED-4DB2-BD59-A6C34878D82A}">
                    <a16:rowId xmlns:a16="http://schemas.microsoft.com/office/drawing/2014/main" xmlns="" val="1363301992"/>
                  </a:ext>
                </a:extLst>
              </a:tr>
              <a:tr h="325857">
                <a:tc>
                  <a:txBody>
                    <a:bodyPr/>
                    <a:lstStyle/>
                    <a:p>
                      <a:pPr algn="l" fontAlgn="b"/>
                      <a:r>
                        <a:rPr lang="en-ZA" sz="1200" b="0" i="0" u="none" strike="noStrike" dirty="0">
                          <a:effectLst/>
                          <a:latin typeface="+mn-lt"/>
                        </a:rPr>
                        <a:t> Operating expenses </a:t>
                      </a:r>
                    </a:p>
                  </a:txBody>
                  <a:tcPr marL="0" marR="0" marT="0" marB="0" anchor="b">
                    <a:lnL>
                      <a:noFill/>
                    </a:lnL>
                    <a:lnR>
                      <a:noFill/>
                    </a:lnR>
                    <a:lnT>
                      <a:noFill/>
                    </a:lnT>
                    <a:lnB>
                      <a:noFill/>
                    </a:lnB>
                  </a:tcPr>
                </a:tc>
                <a:tc>
                  <a:txBody>
                    <a:bodyPr/>
                    <a:lstStyle/>
                    <a:p>
                      <a:pPr algn="r" fontAlgn="ctr"/>
                      <a:r>
                        <a:rPr lang="en-ZA" sz="1200" b="0" i="0" u="none" strike="noStrike" dirty="0">
                          <a:effectLst/>
                          <a:latin typeface="+mn-lt"/>
                        </a:rPr>
                        <a:t>               (1 216 987)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effectLst/>
                          <a:latin typeface="+mn-lt"/>
                        </a:rPr>
                        <a:t>           (1 040 302)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2040670"/>
                  </a:ext>
                </a:extLst>
              </a:tr>
              <a:tr h="325857">
                <a:tc>
                  <a:txBody>
                    <a:bodyPr/>
                    <a:lstStyle/>
                    <a:p>
                      <a:pPr algn="l" fontAlgn="b"/>
                      <a:r>
                        <a:rPr lang="en-US" sz="1200" b="0" i="0" u="none" strike="noStrike" dirty="0">
                          <a:effectLst/>
                          <a:latin typeface="+mn-lt"/>
                        </a:rPr>
                        <a:t> (Deficit)/Surplus from operating activities  </a:t>
                      </a:r>
                    </a:p>
                  </a:txBody>
                  <a:tcPr marL="0" marR="0" marT="0" marB="0" anchor="b">
                    <a:lnL>
                      <a:noFill/>
                    </a:lnL>
                    <a:lnR>
                      <a:noFill/>
                    </a:lnR>
                    <a:lnT>
                      <a:noFill/>
                    </a:lnT>
                    <a:lnB>
                      <a:noFill/>
                    </a:lnB>
                  </a:tcPr>
                </a:tc>
                <a:tc>
                  <a:txBody>
                    <a:bodyPr/>
                    <a:lstStyle/>
                    <a:p>
                      <a:pPr algn="r" fontAlgn="ctr"/>
                      <a:r>
                        <a:rPr lang="en-ZA" sz="1200" b="1" i="0" u="none" strike="noStrike" dirty="0">
                          <a:effectLst/>
                          <a:latin typeface="+mn-lt"/>
                        </a:rPr>
                        <a:t>                  (240 449)</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ZA" sz="1200" b="1" i="0" u="none" strike="noStrike" dirty="0">
                          <a:effectLst/>
                          <a:latin typeface="+mn-lt"/>
                        </a:rPr>
                        <a:t>                214 084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59000649"/>
                  </a:ext>
                </a:extLst>
              </a:tr>
              <a:tr h="325857">
                <a:tc>
                  <a:txBody>
                    <a:bodyPr/>
                    <a:lstStyle/>
                    <a:p>
                      <a:pPr algn="l" fontAlgn="b"/>
                      <a:r>
                        <a:rPr lang="en-ZA" sz="1200" b="0" i="0" u="none" strike="noStrike" dirty="0">
                          <a:effectLst/>
                          <a:latin typeface="+mn-lt"/>
                        </a:rPr>
                        <a:t> Finance income </a:t>
                      </a:r>
                    </a:p>
                  </a:txBody>
                  <a:tcPr marL="0" marR="0" marT="0" marB="0" anchor="b">
                    <a:lnL>
                      <a:noFill/>
                    </a:lnL>
                    <a:lnR>
                      <a:noFill/>
                    </a:lnR>
                    <a:lnT>
                      <a:noFill/>
                    </a:lnT>
                    <a:lnB>
                      <a:noFill/>
                    </a:lnB>
                  </a:tcPr>
                </a:tc>
                <a:tc>
                  <a:txBody>
                    <a:bodyPr/>
                    <a:lstStyle/>
                    <a:p>
                      <a:pPr algn="r" fontAlgn="ctr"/>
                      <a:r>
                        <a:rPr lang="en-ZA" sz="1200" b="0" i="0" u="none" strike="noStrike" dirty="0">
                          <a:effectLst/>
                          <a:latin typeface="+mn-lt"/>
                        </a:rPr>
                        <a:t>                   157 174 </a:t>
                      </a:r>
                    </a:p>
                  </a:txBody>
                  <a:tcPr marL="0" marR="0" marT="0" marB="0" anchor="ctr">
                    <a:lnL>
                      <a:noFill/>
                    </a:lnL>
                    <a:lnR>
                      <a:noFill/>
                    </a:lnR>
                    <a:lnT>
                      <a:noFill/>
                    </a:lnT>
                    <a:lnB>
                      <a:noFill/>
                    </a:lnB>
                    <a:solidFill>
                      <a:srgbClr val="F2F2F2"/>
                    </a:solidFill>
                  </a:tcPr>
                </a:tc>
                <a:tc>
                  <a:txBody>
                    <a:bodyPr/>
                    <a:lstStyle/>
                    <a:p>
                      <a:pPr algn="r" fontAlgn="ctr"/>
                      <a:r>
                        <a:rPr lang="en-ZA" sz="1200" b="0" i="0" u="none" strike="noStrike" dirty="0">
                          <a:effectLst/>
                          <a:latin typeface="+mn-lt"/>
                        </a:rPr>
                        <a:t>                151 780 </a:t>
                      </a:r>
                    </a:p>
                  </a:txBody>
                  <a:tcPr marL="0" marR="0" marT="0" marB="0" anchor="ctr">
                    <a:lnL>
                      <a:noFill/>
                    </a:lnL>
                    <a:lnR>
                      <a:noFill/>
                    </a:lnR>
                    <a:lnT>
                      <a:noFill/>
                    </a:lnT>
                    <a:lnB>
                      <a:noFill/>
                    </a:lnB>
                  </a:tcPr>
                </a:tc>
                <a:extLst>
                  <a:ext uri="{0D108BD9-81ED-4DB2-BD59-A6C34878D82A}">
                    <a16:rowId xmlns:a16="http://schemas.microsoft.com/office/drawing/2014/main" xmlns="" val="48911019"/>
                  </a:ext>
                </a:extLst>
              </a:tr>
              <a:tr h="325857">
                <a:tc>
                  <a:txBody>
                    <a:bodyPr/>
                    <a:lstStyle/>
                    <a:p>
                      <a:pPr algn="l" fontAlgn="b"/>
                      <a:r>
                        <a:rPr lang="en-ZA" sz="1200" b="0" i="0" u="none" strike="noStrike" dirty="0">
                          <a:effectLst/>
                          <a:latin typeface="+mn-lt"/>
                        </a:rPr>
                        <a:t> Finance expense </a:t>
                      </a:r>
                    </a:p>
                  </a:txBody>
                  <a:tcPr marL="0" marR="0" marT="0" marB="0" anchor="b">
                    <a:lnL>
                      <a:noFill/>
                    </a:lnL>
                    <a:lnR>
                      <a:noFill/>
                    </a:lnR>
                    <a:lnT>
                      <a:noFill/>
                    </a:lnT>
                    <a:lnB>
                      <a:noFill/>
                    </a:lnB>
                  </a:tcPr>
                </a:tc>
                <a:tc>
                  <a:txBody>
                    <a:bodyPr/>
                    <a:lstStyle/>
                    <a:p>
                      <a:pPr algn="r" fontAlgn="ctr"/>
                      <a:r>
                        <a:rPr lang="en-ZA" sz="1200" b="0" i="0" u="none" strike="noStrike" dirty="0">
                          <a:effectLst/>
                          <a:latin typeface="+mn-lt"/>
                        </a:rPr>
                        <a:t>                   (53 742)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effectLst/>
                          <a:latin typeface="+mn-lt"/>
                        </a:rPr>
                        <a:t>                (55 336)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8936578"/>
                  </a:ext>
                </a:extLst>
              </a:tr>
              <a:tr h="325857">
                <a:tc>
                  <a:txBody>
                    <a:bodyPr/>
                    <a:lstStyle/>
                    <a:p>
                      <a:pPr algn="l" fontAlgn="b"/>
                      <a:r>
                        <a:rPr lang="en-ZA" sz="1200" b="0" i="0" u="none" strike="noStrike" dirty="0">
                          <a:effectLst/>
                          <a:latin typeface="+mn-lt"/>
                        </a:rPr>
                        <a:t> Deficit before income tax </a:t>
                      </a:r>
                    </a:p>
                  </a:txBody>
                  <a:tcPr marL="0" marR="0" marT="0" marB="0" anchor="b">
                    <a:lnL>
                      <a:noFill/>
                    </a:lnL>
                    <a:lnR>
                      <a:noFill/>
                    </a:lnR>
                    <a:lnT>
                      <a:noFill/>
                    </a:lnT>
                    <a:lnB>
                      <a:noFill/>
                    </a:lnB>
                  </a:tcPr>
                </a:tc>
                <a:tc>
                  <a:txBody>
                    <a:bodyPr/>
                    <a:lstStyle/>
                    <a:p>
                      <a:pPr algn="r" fontAlgn="ctr"/>
                      <a:r>
                        <a:rPr lang="en-ZA" sz="1200" b="1" i="0" u="none" strike="noStrike" dirty="0">
                          <a:effectLst/>
                          <a:latin typeface="+mn-lt"/>
                        </a:rPr>
                        <a:t>                  (137 017)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ctr"/>
                      <a:r>
                        <a:rPr lang="en-ZA" sz="1200" b="1" i="0" u="none" strike="noStrike" dirty="0">
                          <a:effectLst/>
                          <a:latin typeface="+mn-lt"/>
                        </a:rPr>
                        <a:t>                310 528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39355493"/>
                  </a:ext>
                </a:extLst>
              </a:tr>
              <a:tr h="325857">
                <a:tc>
                  <a:txBody>
                    <a:bodyPr/>
                    <a:lstStyle/>
                    <a:p>
                      <a:pPr algn="l" fontAlgn="b"/>
                      <a:r>
                        <a:rPr lang="en-ZA" sz="1200" b="0" i="0" u="none" strike="noStrike" dirty="0">
                          <a:effectLst/>
                          <a:latin typeface="+mn-lt"/>
                        </a:rPr>
                        <a:t> Income tax </a:t>
                      </a:r>
                    </a:p>
                  </a:txBody>
                  <a:tcPr marL="0" marR="0" marT="0" marB="0" anchor="b">
                    <a:lnL>
                      <a:noFill/>
                    </a:lnL>
                    <a:lnR>
                      <a:noFill/>
                    </a:lnR>
                    <a:lnT>
                      <a:noFill/>
                    </a:lnT>
                    <a:lnB>
                      <a:noFill/>
                    </a:lnB>
                  </a:tcPr>
                </a:tc>
                <a:tc>
                  <a:txBody>
                    <a:bodyPr/>
                    <a:lstStyle/>
                    <a:p>
                      <a:pPr algn="r" fontAlgn="ctr"/>
                      <a:r>
                        <a:rPr lang="en-ZA" sz="1200" b="0" i="0" u="none" strike="noStrike" dirty="0">
                          <a:effectLst/>
                          <a:latin typeface="+mn-lt"/>
                        </a:rPr>
                        <a:t>                     35 509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n-ZA" sz="1200" b="0" i="0" u="none" strike="noStrike" dirty="0">
                          <a:effectLst/>
                          <a:latin typeface="+mn-lt"/>
                        </a:rPr>
                        <a:t>                (83 649)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619049"/>
                  </a:ext>
                </a:extLst>
              </a:tr>
              <a:tr h="325857">
                <a:tc>
                  <a:txBody>
                    <a:bodyPr/>
                    <a:lstStyle/>
                    <a:p>
                      <a:pPr algn="l" fontAlgn="b"/>
                      <a:r>
                        <a:rPr lang="en-US" sz="1200" b="0" i="0" u="none" strike="noStrike" dirty="0">
                          <a:effectLst/>
                          <a:latin typeface="+mn-lt"/>
                        </a:rPr>
                        <a:t> (Deficit)/Surplus for the year attributable to shareholders  </a:t>
                      </a:r>
                    </a:p>
                  </a:txBody>
                  <a:tcPr marL="0" marR="0" marT="0" marB="0" anchor="b">
                    <a:lnL>
                      <a:noFill/>
                    </a:lnL>
                    <a:lnR>
                      <a:noFill/>
                    </a:lnR>
                    <a:lnT>
                      <a:noFill/>
                    </a:lnT>
                    <a:lnB>
                      <a:noFill/>
                    </a:lnB>
                  </a:tcPr>
                </a:tc>
                <a:tc>
                  <a:txBody>
                    <a:bodyPr/>
                    <a:lstStyle/>
                    <a:p>
                      <a:pPr algn="r" fontAlgn="ctr"/>
                      <a:r>
                        <a:rPr lang="en-ZA" sz="1200" b="1" i="0" u="none" strike="noStrike" dirty="0">
                          <a:effectLst/>
                          <a:latin typeface="+mn-lt"/>
                        </a:rPr>
                        <a:t>                  (101 508)</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r" fontAlgn="ctr"/>
                      <a:r>
                        <a:rPr lang="en-ZA" sz="1200" b="1" i="0" u="none" strike="noStrike" dirty="0">
                          <a:effectLst/>
                          <a:latin typeface="+mn-lt"/>
                        </a:rPr>
                        <a:t>                226 879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323880934"/>
                  </a:ext>
                </a:extLst>
              </a:tr>
            </a:tbl>
          </a:graphicData>
        </a:graphic>
      </p:graphicFrame>
    </p:spTree>
    <p:extLst>
      <p:ext uri="{BB962C8B-B14F-4D97-AF65-F5344CB8AC3E}">
        <p14:creationId xmlns:p14="http://schemas.microsoft.com/office/powerpoint/2010/main" xmlns="" val="3321693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0" y="15875"/>
            <a:ext cx="9720263" cy="479425"/>
          </a:xfrm>
        </p:spPr>
        <p:txBody>
          <a:bodyPr/>
          <a:lstStyle/>
          <a:p>
            <a:pPr marL="336550" indent="-336550" eaLnBrk="1" hangingPunct="1">
              <a:spcBef>
                <a:spcPts val="550"/>
              </a:spcBef>
            </a:pPr>
            <a:r>
              <a:rPr lang="en-US" altLang="en-US" dirty="0">
                <a:solidFill>
                  <a:schemeClr val="accent1">
                    <a:lumMod val="50000"/>
                  </a:schemeClr>
                </a:solidFill>
              </a:rPr>
              <a:t>Statement of Financial Position…</a:t>
            </a:r>
          </a:p>
        </p:txBody>
      </p:sp>
      <p:graphicFrame>
        <p:nvGraphicFramePr>
          <p:cNvPr id="2" name="Table 1">
            <a:extLst>
              <a:ext uri="{FF2B5EF4-FFF2-40B4-BE49-F238E27FC236}">
                <a16:creationId xmlns:a16="http://schemas.microsoft.com/office/drawing/2014/main" xmlns="" id="{81DF9A9B-B973-4AEF-AB5A-6492CD113EF2}"/>
              </a:ext>
            </a:extLst>
          </p:cNvPr>
          <p:cNvGraphicFramePr>
            <a:graphicFrameLocks noGrp="1"/>
          </p:cNvGraphicFramePr>
          <p:nvPr>
            <p:extLst>
              <p:ext uri="{D42A27DB-BD31-4B8C-83A1-F6EECF244321}">
                <p14:modId xmlns:p14="http://schemas.microsoft.com/office/powerpoint/2010/main" xmlns="" val="4104199725"/>
              </p:ext>
            </p:extLst>
          </p:nvPr>
        </p:nvGraphicFramePr>
        <p:xfrm>
          <a:off x="584200" y="515587"/>
          <a:ext cx="8686800" cy="4648214"/>
        </p:xfrm>
        <a:graphic>
          <a:graphicData uri="http://schemas.openxmlformats.org/drawingml/2006/table">
            <a:tbl>
              <a:tblPr/>
              <a:tblGrid>
                <a:gridCol w="5514856">
                  <a:extLst>
                    <a:ext uri="{9D8B030D-6E8A-4147-A177-3AD203B41FA5}">
                      <a16:colId xmlns:a16="http://schemas.microsoft.com/office/drawing/2014/main" xmlns="" val="2757705338"/>
                    </a:ext>
                  </a:extLst>
                </a:gridCol>
                <a:gridCol w="1585972">
                  <a:extLst>
                    <a:ext uri="{9D8B030D-6E8A-4147-A177-3AD203B41FA5}">
                      <a16:colId xmlns:a16="http://schemas.microsoft.com/office/drawing/2014/main" xmlns="" val="1725743148"/>
                    </a:ext>
                  </a:extLst>
                </a:gridCol>
                <a:gridCol w="1585972">
                  <a:extLst>
                    <a:ext uri="{9D8B030D-6E8A-4147-A177-3AD203B41FA5}">
                      <a16:colId xmlns:a16="http://schemas.microsoft.com/office/drawing/2014/main" xmlns="" val="3042284390"/>
                    </a:ext>
                  </a:extLst>
                </a:gridCol>
              </a:tblGrid>
              <a:tr h="226412">
                <a:tc>
                  <a:txBody>
                    <a:bodyPr/>
                    <a:lstStyle/>
                    <a:p>
                      <a:pPr algn="l" fontAlgn="b"/>
                      <a:r>
                        <a:rPr lang="en-ZA" sz="1200" b="0" i="0" u="none" strike="noStrike" dirty="0">
                          <a:solidFill>
                            <a:srgbClr val="FFFFFF"/>
                          </a:solidFill>
                          <a:effectLst/>
                          <a:latin typeface="+mn-lt"/>
                        </a:rPr>
                        <a:t>R'000</a:t>
                      </a:r>
                    </a:p>
                  </a:txBody>
                  <a:tcPr marL="0" marR="0" marT="0" marB="0" anchor="b">
                    <a:lnL>
                      <a:noFill/>
                    </a:lnL>
                    <a:lnR>
                      <a:noFill/>
                    </a:lnR>
                    <a:lnT>
                      <a:noFill/>
                    </a:lnT>
                    <a:lnB>
                      <a:noFill/>
                    </a:lnB>
                    <a:solidFill>
                      <a:srgbClr val="002060"/>
                    </a:solidFill>
                  </a:tcPr>
                </a:tc>
                <a:tc>
                  <a:txBody>
                    <a:bodyPr/>
                    <a:lstStyle/>
                    <a:p>
                      <a:pPr algn="ctr" fontAlgn="b"/>
                      <a:r>
                        <a:rPr lang="en-ZA" sz="1200" b="1" i="0" u="none" strike="noStrike" dirty="0">
                          <a:solidFill>
                            <a:srgbClr val="FFFFFF"/>
                          </a:solidFill>
                          <a:effectLst/>
                          <a:latin typeface="+mn-lt"/>
                        </a:rPr>
                        <a:t>2019</a:t>
                      </a:r>
                    </a:p>
                  </a:txBody>
                  <a:tcPr marL="0" marR="0" marT="0" marB="0" anchor="b">
                    <a:lnL>
                      <a:noFill/>
                    </a:lnL>
                    <a:lnR>
                      <a:noFill/>
                    </a:lnR>
                    <a:lnT>
                      <a:noFill/>
                    </a:lnT>
                    <a:lnB>
                      <a:noFill/>
                    </a:lnB>
                    <a:solidFill>
                      <a:srgbClr val="002060"/>
                    </a:solidFill>
                  </a:tcPr>
                </a:tc>
                <a:tc>
                  <a:txBody>
                    <a:bodyPr/>
                    <a:lstStyle/>
                    <a:p>
                      <a:pPr algn="ctr" fontAlgn="b"/>
                      <a:r>
                        <a:rPr lang="en-ZA" sz="1200" b="1" i="0" u="none" strike="noStrike" dirty="0">
                          <a:solidFill>
                            <a:srgbClr val="FFFFFF"/>
                          </a:solidFill>
                          <a:effectLst/>
                          <a:latin typeface="+mn-lt"/>
                        </a:rPr>
                        <a:t>2018</a:t>
                      </a:r>
                    </a:p>
                  </a:txBody>
                  <a:tcPr marL="0" marR="0" marT="0" marB="0" anchor="b">
                    <a:lnL>
                      <a:noFill/>
                    </a:lnL>
                    <a:lnR>
                      <a:noFill/>
                    </a:lnR>
                    <a:lnT>
                      <a:noFill/>
                    </a:lnT>
                    <a:lnB>
                      <a:noFill/>
                    </a:lnB>
                    <a:solidFill>
                      <a:srgbClr val="002060"/>
                    </a:solidFill>
                  </a:tcPr>
                </a:tc>
                <a:extLst>
                  <a:ext uri="{0D108BD9-81ED-4DB2-BD59-A6C34878D82A}">
                    <a16:rowId xmlns:a16="http://schemas.microsoft.com/office/drawing/2014/main" xmlns="" val="2253397681"/>
                  </a:ext>
                </a:extLst>
              </a:tr>
              <a:tr h="200991">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ctr" fontAlgn="b"/>
                      <a:endParaRPr lang="en-ZA" sz="1200" b="1" i="0" u="none" strike="noStrike" dirty="0">
                        <a:effectLst/>
                        <a:latin typeface="+mn-lt"/>
                      </a:endParaRPr>
                    </a:p>
                  </a:txBody>
                  <a:tcPr marL="0" marR="0" marT="0" marB="0" anchor="b">
                    <a:lnL>
                      <a:noFill/>
                    </a:lnL>
                    <a:lnR>
                      <a:noFill/>
                    </a:lnR>
                    <a:lnT>
                      <a:noFill/>
                    </a:lnT>
                    <a:lnB>
                      <a:noFill/>
                    </a:lnB>
                  </a:tcPr>
                </a:tc>
                <a:tc>
                  <a:txBody>
                    <a:bodyPr/>
                    <a:lstStyle/>
                    <a:p>
                      <a:pPr algn="ctr" fontAlgn="b"/>
                      <a:endParaRPr lang="en-ZA" sz="1200" b="1"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1238965689"/>
                  </a:ext>
                </a:extLst>
              </a:tr>
              <a:tr h="200991">
                <a:tc>
                  <a:txBody>
                    <a:bodyPr/>
                    <a:lstStyle/>
                    <a:p>
                      <a:pPr algn="l" fontAlgn="b"/>
                      <a:r>
                        <a:rPr lang="en-ZA" sz="1200" b="1" i="0" u="none" strike="noStrike" dirty="0">
                          <a:effectLst/>
                          <a:latin typeface="+mn-lt"/>
                        </a:rPr>
                        <a:t>EQUITY AND LIABILITIES</a:t>
                      </a:r>
                    </a:p>
                  </a:txBody>
                  <a:tcPr marL="114300" marR="0" marT="0" marB="0" anchor="b">
                    <a:lnL>
                      <a:noFill/>
                    </a:lnL>
                    <a:lnR>
                      <a:noFill/>
                    </a:lnR>
                    <a:lnT>
                      <a:noFill/>
                    </a:lnT>
                    <a:lnB>
                      <a:noFill/>
                    </a:lnB>
                  </a:tcPr>
                </a:tc>
                <a:tc>
                  <a:txBody>
                    <a:bodyPr/>
                    <a:lstStyle/>
                    <a:p>
                      <a:pPr algn="l" fontAlgn="b"/>
                      <a:r>
                        <a:rPr lang="en-ZA" sz="1200" b="0" i="0" u="none" strike="noStrike" dirty="0">
                          <a:effectLst/>
                          <a:latin typeface="+mn-lt"/>
                        </a:rPr>
                        <a:t> </a:t>
                      </a:r>
                    </a:p>
                  </a:txBody>
                  <a:tcPr marL="0" marR="0" marT="0" marB="0" anchor="b">
                    <a:lnL>
                      <a:noFill/>
                    </a:lnL>
                    <a:lnR>
                      <a:noFill/>
                    </a:lnR>
                    <a:lnT>
                      <a:noFill/>
                    </a:lnT>
                    <a:lnB>
                      <a:noFill/>
                    </a:lnB>
                    <a:solidFill>
                      <a:srgbClr val="F2F2F2"/>
                    </a:solidFill>
                  </a:tcPr>
                </a:tc>
                <a:tc>
                  <a:txBody>
                    <a:bodyPr/>
                    <a:lstStyle/>
                    <a:p>
                      <a:pPr algn="l" fontAlgn="b"/>
                      <a:endParaRPr lang="en-ZA" sz="1200" b="0"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632904561"/>
                  </a:ext>
                </a:extLst>
              </a:tr>
              <a:tr h="200991">
                <a:tc>
                  <a:txBody>
                    <a:bodyPr/>
                    <a:lstStyle/>
                    <a:p>
                      <a:pPr algn="l" fontAlgn="b"/>
                      <a:endParaRPr lang="en-ZA" sz="1200" b="1" i="0" u="none" strike="noStrike" dirty="0">
                        <a:effectLst/>
                        <a:latin typeface="+mn-lt"/>
                      </a:endParaRPr>
                    </a:p>
                  </a:txBody>
                  <a:tcPr marL="114300" marR="0" marT="0" marB="0" anchor="b">
                    <a:lnL>
                      <a:noFill/>
                    </a:lnL>
                    <a:lnR>
                      <a:noFill/>
                    </a:lnR>
                    <a:lnT>
                      <a:noFill/>
                    </a:lnT>
                    <a:lnB>
                      <a:noFill/>
                    </a:lnB>
                  </a:tcPr>
                </a:tc>
                <a:tc>
                  <a:txBody>
                    <a:bodyPr/>
                    <a:lstStyle/>
                    <a:p>
                      <a:pPr algn="l" fontAlgn="b"/>
                      <a:r>
                        <a:rPr lang="en-ZA" sz="1200" b="0" i="0" u="none" strike="noStrike" dirty="0">
                          <a:effectLst/>
                          <a:latin typeface="+mn-lt"/>
                        </a:rPr>
                        <a:t> </a:t>
                      </a:r>
                    </a:p>
                  </a:txBody>
                  <a:tcPr marL="0" marR="0" marT="0" marB="0" anchor="b">
                    <a:lnL>
                      <a:noFill/>
                    </a:lnL>
                    <a:lnR>
                      <a:noFill/>
                    </a:lnR>
                    <a:lnT>
                      <a:noFill/>
                    </a:lnT>
                    <a:lnB>
                      <a:noFill/>
                    </a:lnB>
                    <a:solidFill>
                      <a:srgbClr val="F2F2F2"/>
                    </a:solidFill>
                  </a:tcPr>
                </a:tc>
                <a:tc>
                  <a:txBody>
                    <a:bodyPr/>
                    <a:lstStyle/>
                    <a:p>
                      <a:pPr algn="l" fontAlgn="b"/>
                      <a:endParaRPr lang="en-ZA" sz="1200" b="0"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914534079"/>
                  </a:ext>
                </a:extLst>
              </a:tr>
              <a:tr h="200991">
                <a:tc>
                  <a:txBody>
                    <a:bodyPr/>
                    <a:lstStyle/>
                    <a:p>
                      <a:pPr algn="l" fontAlgn="b"/>
                      <a:r>
                        <a:rPr lang="en-ZA" sz="1200" b="1" i="0" u="none" strike="noStrike" dirty="0">
                          <a:effectLst/>
                          <a:latin typeface="+mn-lt"/>
                        </a:rPr>
                        <a:t>Net assets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2 859 857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effectLst/>
                          <a:latin typeface="+mn-lt"/>
                        </a:rPr>
                        <a:t>            2 961 365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928786"/>
                  </a:ext>
                </a:extLst>
              </a:tr>
              <a:tr h="200991">
                <a:tc>
                  <a:txBody>
                    <a:bodyPr/>
                    <a:lstStyle/>
                    <a:p>
                      <a:pPr algn="l" fontAlgn="b"/>
                      <a:r>
                        <a:rPr lang="en-ZA" sz="1200" b="0" i="0" u="none" strike="noStrike" dirty="0">
                          <a:effectLst/>
                          <a:latin typeface="+mn-lt"/>
                        </a:rPr>
                        <a:t>Share capital</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ZA" sz="1200" b="0" i="0" u="none" strike="noStrike" dirty="0">
                          <a:effectLst/>
                          <a:latin typeface="+mn-lt"/>
                        </a:rPr>
                        <a:t>                          -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521098855"/>
                  </a:ext>
                </a:extLst>
              </a:tr>
              <a:tr h="200991">
                <a:tc>
                  <a:txBody>
                    <a:bodyPr/>
                    <a:lstStyle/>
                    <a:p>
                      <a:pPr algn="l" fontAlgn="b"/>
                      <a:r>
                        <a:rPr lang="en-ZA" sz="1200" b="0" i="0" u="none" strike="noStrike" dirty="0">
                          <a:effectLst/>
                          <a:latin typeface="+mn-lt"/>
                        </a:rPr>
                        <a:t>Reserves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627 335 </a:t>
                      </a:r>
                    </a:p>
                  </a:txBody>
                  <a:tcPr marL="0" marR="0" marT="0" marB="0" anchor="b">
                    <a:lnL>
                      <a:noFill/>
                    </a:lnL>
                    <a:lnR>
                      <a:noFill/>
                    </a:lnR>
                    <a:lnT>
                      <a:noFill/>
                    </a:lnT>
                    <a:lnB>
                      <a:noFill/>
                    </a:lnB>
                    <a:solidFill>
                      <a:srgbClr val="F2F2F2"/>
                    </a:solidFill>
                  </a:tcPr>
                </a:tc>
                <a:tc>
                  <a:txBody>
                    <a:bodyPr/>
                    <a:lstStyle/>
                    <a:p>
                      <a:pPr algn="r" fontAlgn="b"/>
                      <a:r>
                        <a:rPr lang="en-ZA" sz="1200" b="0" i="0" u="none" strike="noStrike" dirty="0">
                          <a:effectLst/>
                          <a:latin typeface="+mn-lt"/>
                        </a:rPr>
                        <a:t>               627 335 </a:t>
                      </a:r>
                    </a:p>
                  </a:txBody>
                  <a:tcPr marL="0" marR="0" marT="0" marB="0" anchor="b">
                    <a:lnL>
                      <a:noFill/>
                    </a:lnL>
                    <a:lnR>
                      <a:noFill/>
                    </a:lnR>
                    <a:lnT>
                      <a:noFill/>
                    </a:lnT>
                    <a:lnB>
                      <a:noFill/>
                    </a:lnB>
                  </a:tcPr>
                </a:tc>
                <a:extLst>
                  <a:ext uri="{0D108BD9-81ED-4DB2-BD59-A6C34878D82A}">
                    <a16:rowId xmlns:a16="http://schemas.microsoft.com/office/drawing/2014/main" xmlns="" val="31550523"/>
                  </a:ext>
                </a:extLst>
              </a:tr>
              <a:tr h="200991">
                <a:tc>
                  <a:txBody>
                    <a:bodyPr/>
                    <a:lstStyle/>
                    <a:p>
                      <a:pPr algn="l" fontAlgn="b"/>
                      <a:r>
                        <a:rPr lang="en-ZA" sz="1200" b="0" i="0" u="none" strike="noStrike" dirty="0">
                          <a:effectLst/>
                          <a:latin typeface="+mn-lt"/>
                        </a:rPr>
                        <a:t>Accumulated surpluses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2 232 522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effectLst/>
                          <a:latin typeface="+mn-lt"/>
                        </a:rPr>
                        <a:t>            2 334 030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9152312"/>
                  </a:ext>
                </a:extLst>
              </a:tr>
              <a:tr h="200991">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endParaRPr lang="en-ZA" sz="12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199444"/>
                  </a:ext>
                </a:extLst>
              </a:tr>
              <a:tr h="200991">
                <a:tc>
                  <a:txBody>
                    <a:bodyPr/>
                    <a:lstStyle/>
                    <a:p>
                      <a:pPr algn="l" fontAlgn="b"/>
                      <a:r>
                        <a:rPr lang="en-ZA" sz="1200" b="1" i="1" u="none" strike="noStrike" dirty="0">
                          <a:effectLst/>
                          <a:latin typeface="+mn-lt"/>
                        </a:rPr>
                        <a:t>Total net assets</a:t>
                      </a:r>
                    </a:p>
                  </a:txBody>
                  <a:tcPr marL="114300" marR="0" marT="0" marB="0" anchor="b">
                    <a:lnL>
                      <a:noFill/>
                    </a:lnL>
                    <a:lnR>
                      <a:noFill/>
                    </a:lnR>
                    <a:lnT>
                      <a:noFill/>
                    </a:lnT>
                    <a:lnB>
                      <a:noFill/>
                    </a:lnB>
                  </a:tcPr>
                </a:tc>
                <a:tc>
                  <a:txBody>
                    <a:bodyPr/>
                    <a:lstStyle/>
                    <a:p>
                      <a:pPr algn="r" fontAlgn="b"/>
                      <a:r>
                        <a:rPr lang="en-ZA" sz="1200" b="1" i="1" u="none" strike="noStrike" dirty="0">
                          <a:effectLst/>
                          <a:latin typeface="+mn-lt"/>
                        </a:rPr>
                        <a:t>           2 859 857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r" fontAlgn="b"/>
                      <a:r>
                        <a:rPr lang="en-ZA" sz="1200" b="1" i="1" u="none" strike="noStrike" dirty="0">
                          <a:effectLst/>
                          <a:latin typeface="+mn-lt"/>
                        </a:rPr>
                        <a:t>           2 961 365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581988738"/>
                  </a:ext>
                </a:extLst>
              </a:tr>
              <a:tr h="200991">
                <a:tc>
                  <a:txBody>
                    <a:bodyPr/>
                    <a:lstStyle/>
                    <a:p>
                      <a:pPr algn="l" fontAlgn="b"/>
                      <a:endParaRPr lang="en-ZA" sz="1200" b="1" i="1"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1" i="1" u="none" strike="noStrike" dirty="0">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2F2F2"/>
                    </a:solidFill>
                  </a:tcPr>
                </a:tc>
                <a:tc>
                  <a:txBody>
                    <a:bodyPr/>
                    <a:lstStyle/>
                    <a:p>
                      <a:pPr algn="r" fontAlgn="b"/>
                      <a:endParaRPr lang="en-ZA" sz="1200" b="1" i="1" u="none" strike="noStrike" dirty="0">
                        <a:effectLst/>
                        <a:latin typeface="+mn-lt"/>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834665396"/>
                  </a:ext>
                </a:extLst>
              </a:tr>
              <a:tr h="200991">
                <a:tc>
                  <a:txBody>
                    <a:bodyPr/>
                    <a:lstStyle/>
                    <a:p>
                      <a:pPr algn="l" fontAlgn="b"/>
                      <a:r>
                        <a:rPr lang="en-ZA" sz="1200" b="1" i="0" u="none" strike="noStrike" dirty="0">
                          <a:effectLst/>
                          <a:latin typeface="+mn-lt"/>
                        </a:rPr>
                        <a:t>Liabilities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a:t>
                      </a:r>
                    </a:p>
                  </a:txBody>
                  <a:tcPr marL="0" marR="0" marT="0" marB="0" anchor="b">
                    <a:lnL>
                      <a:noFill/>
                    </a:lnL>
                    <a:lnR>
                      <a:noFill/>
                    </a:lnR>
                    <a:lnT>
                      <a:noFill/>
                    </a:lnT>
                    <a:lnB>
                      <a:noFill/>
                    </a:lnB>
                    <a:solidFill>
                      <a:srgbClr val="F2F2F2"/>
                    </a:solidFill>
                  </a:tcPr>
                </a:tc>
                <a:tc>
                  <a:txBody>
                    <a:bodyPr/>
                    <a:lstStyle/>
                    <a:p>
                      <a:pPr algn="r" fontAlgn="b"/>
                      <a:endParaRPr lang="en-ZA" sz="1200" b="0"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2742707429"/>
                  </a:ext>
                </a:extLst>
              </a:tr>
              <a:tr h="200991">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a:t>
                      </a:r>
                    </a:p>
                  </a:txBody>
                  <a:tcPr marL="0" marR="0" marT="0" marB="0" anchor="b">
                    <a:lnL>
                      <a:noFill/>
                    </a:lnL>
                    <a:lnR>
                      <a:noFill/>
                    </a:lnR>
                    <a:lnT>
                      <a:noFill/>
                    </a:lnT>
                    <a:lnB>
                      <a:noFill/>
                    </a:lnB>
                    <a:solidFill>
                      <a:srgbClr val="F2F2F2"/>
                    </a:solidFill>
                  </a:tcPr>
                </a:tc>
                <a:tc>
                  <a:txBody>
                    <a:bodyPr/>
                    <a:lstStyle/>
                    <a:p>
                      <a:pPr algn="r" fontAlgn="b"/>
                      <a:endParaRPr lang="en-ZA" sz="1200" b="0" i="0" u="none" strike="noStrike" dirty="0">
                        <a:effectLst/>
                        <a:latin typeface="+mn-lt"/>
                      </a:endParaRPr>
                    </a:p>
                  </a:txBody>
                  <a:tcPr marL="0" marR="0" marT="0" marB="0" anchor="b">
                    <a:lnL>
                      <a:noFill/>
                    </a:lnL>
                    <a:lnR>
                      <a:noFill/>
                    </a:lnR>
                    <a:lnT>
                      <a:noFill/>
                    </a:lnT>
                    <a:lnB>
                      <a:noFill/>
                    </a:lnB>
                  </a:tcPr>
                </a:tc>
                <a:extLst>
                  <a:ext uri="{0D108BD9-81ED-4DB2-BD59-A6C34878D82A}">
                    <a16:rowId xmlns:a16="http://schemas.microsoft.com/office/drawing/2014/main" xmlns="" val="1623365855"/>
                  </a:ext>
                </a:extLst>
              </a:tr>
              <a:tr h="200991">
                <a:tc>
                  <a:txBody>
                    <a:bodyPr/>
                    <a:lstStyle/>
                    <a:p>
                      <a:pPr algn="l" fontAlgn="b"/>
                      <a:r>
                        <a:rPr lang="en-ZA" sz="1200" b="1" i="0" u="none" strike="noStrike" dirty="0">
                          <a:effectLst/>
                          <a:latin typeface="+mn-lt"/>
                        </a:rPr>
                        <a:t>Non-current liabilities</a:t>
                      </a:r>
                    </a:p>
                  </a:txBody>
                  <a:tcPr marL="114300" marR="0" marT="0" marB="0" anchor="b">
                    <a:lnL>
                      <a:noFill/>
                    </a:lnL>
                    <a:lnR>
                      <a:noFill/>
                    </a:lnR>
                    <a:lnT>
                      <a:noFill/>
                    </a:lnT>
                    <a:lnB>
                      <a:noFill/>
                    </a:lnB>
                  </a:tcPr>
                </a:tc>
                <a:tc>
                  <a:txBody>
                    <a:bodyPr/>
                    <a:lstStyle/>
                    <a:p>
                      <a:pPr algn="r" fontAlgn="b"/>
                      <a:r>
                        <a:rPr lang="en-ZA" sz="1200" b="1" i="0" u="none" strike="noStrike" dirty="0">
                          <a:effectLst/>
                          <a:latin typeface="+mn-lt"/>
                        </a:rPr>
                        <a:t>                 69 198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1" i="0" u="none" strike="noStrike" dirty="0">
                          <a:effectLst/>
                          <a:latin typeface="+mn-lt"/>
                        </a:rPr>
                        <a:t>                 97 677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6009822"/>
                  </a:ext>
                </a:extLst>
              </a:tr>
              <a:tr h="200991">
                <a:tc>
                  <a:txBody>
                    <a:bodyPr/>
                    <a:lstStyle/>
                    <a:p>
                      <a:pPr algn="l" fontAlgn="b"/>
                      <a:r>
                        <a:rPr lang="en-ZA" sz="1200" b="0" i="0" u="none" strike="noStrike" dirty="0">
                          <a:effectLst/>
                          <a:latin typeface="+mn-lt"/>
                        </a:rPr>
                        <a:t>Post-retirement employee benefits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69 198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effectLst/>
                          <a:latin typeface="+mn-lt"/>
                        </a:rPr>
                        <a:t>                 97 677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2630783"/>
                  </a:ext>
                </a:extLst>
              </a:tr>
              <a:tr h="200991">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endParaRPr lang="en-ZA" sz="1200" b="0" i="0" u="none" strike="noStrike" dirty="0">
                        <a:effectLst/>
                        <a:latin typeface="+mn-lt"/>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12434695"/>
                  </a:ext>
                </a:extLst>
              </a:tr>
              <a:tr h="200991">
                <a:tc>
                  <a:txBody>
                    <a:bodyPr/>
                    <a:lstStyle/>
                    <a:p>
                      <a:pPr algn="l" fontAlgn="b"/>
                      <a:r>
                        <a:rPr lang="en-ZA" sz="1200" b="1" i="0" u="none" strike="noStrike" dirty="0">
                          <a:effectLst/>
                          <a:latin typeface="+mn-lt"/>
                        </a:rPr>
                        <a:t>Current liabilities</a:t>
                      </a:r>
                    </a:p>
                  </a:txBody>
                  <a:tcPr marL="114300" marR="0" marT="0" marB="0" anchor="b">
                    <a:lnL>
                      <a:noFill/>
                    </a:lnL>
                    <a:lnR>
                      <a:noFill/>
                    </a:lnR>
                    <a:lnT>
                      <a:noFill/>
                    </a:lnT>
                    <a:lnB>
                      <a:noFill/>
                    </a:lnB>
                  </a:tcPr>
                </a:tc>
                <a:tc>
                  <a:txBody>
                    <a:bodyPr/>
                    <a:lstStyle/>
                    <a:p>
                      <a:pPr algn="r" fontAlgn="b"/>
                      <a:r>
                        <a:rPr lang="en-ZA" sz="1200" b="1" i="0" u="none" strike="noStrike" dirty="0">
                          <a:effectLst/>
                          <a:latin typeface="+mn-lt"/>
                        </a:rPr>
                        <a:t>            1 503 458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1" i="0" u="none" strike="noStrike" dirty="0">
                          <a:effectLst/>
                          <a:latin typeface="+mn-lt"/>
                        </a:rPr>
                        <a:t>            1 090 033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3559355"/>
                  </a:ext>
                </a:extLst>
              </a:tr>
              <a:tr h="200991">
                <a:tc>
                  <a:txBody>
                    <a:bodyPr/>
                    <a:lstStyle/>
                    <a:p>
                      <a:pPr algn="l" fontAlgn="b"/>
                      <a:r>
                        <a:rPr lang="en-ZA" sz="1200" b="0" i="0" u="none" strike="noStrike" dirty="0">
                          <a:effectLst/>
                          <a:latin typeface="+mn-lt"/>
                        </a:rPr>
                        <a:t>Trade and other payables</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1 367 710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ZA" sz="1200" b="0" i="0" u="none" strike="noStrike" dirty="0">
                          <a:effectLst/>
                          <a:latin typeface="+mn-lt"/>
                        </a:rPr>
                        <a:t>               856 293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223136573"/>
                  </a:ext>
                </a:extLst>
              </a:tr>
              <a:tr h="200991">
                <a:tc>
                  <a:txBody>
                    <a:bodyPr/>
                    <a:lstStyle/>
                    <a:p>
                      <a:pPr algn="l" fontAlgn="b"/>
                      <a:r>
                        <a:rPr lang="en-ZA" sz="1200" b="0" i="0" u="none" strike="noStrike" dirty="0">
                          <a:effectLst/>
                          <a:latin typeface="+mn-lt"/>
                        </a:rPr>
                        <a:t>Income received in advance</a:t>
                      </a: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135 748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effectLst/>
                          <a:latin typeface="+mn-lt"/>
                        </a:rPr>
                        <a:t>               233 740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9782980"/>
                  </a:ext>
                </a:extLst>
              </a:tr>
              <a:tr h="200991">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ZA" sz="1200" b="0" i="0" u="none" strike="noStrike" dirty="0">
                          <a:effectLs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5753866"/>
                  </a:ext>
                </a:extLst>
              </a:tr>
              <a:tr h="200991">
                <a:tc>
                  <a:txBody>
                    <a:bodyPr/>
                    <a:lstStyle/>
                    <a:p>
                      <a:pPr algn="l" fontAlgn="b"/>
                      <a:r>
                        <a:rPr lang="en-ZA" sz="1200" b="1" i="1" u="none" strike="noStrike" dirty="0">
                          <a:effectLst/>
                          <a:latin typeface="+mn-lt"/>
                        </a:rPr>
                        <a:t>Total Liabilities</a:t>
                      </a:r>
                    </a:p>
                  </a:txBody>
                  <a:tcPr marL="114300" marR="0" marT="0" marB="0" anchor="b">
                    <a:lnL>
                      <a:noFill/>
                    </a:lnL>
                    <a:lnR>
                      <a:noFill/>
                    </a:lnR>
                    <a:lnT>
                      <a:noFill/>
                    </a:lnT>
                    <a:lnB>
                      <a:noFill/>
                    </a:lnB>
                  </a:tcPr>
                </a:tc>
                <a:tc>
                  <a:txBody>
                    <a:bodyPr/>
                    <a:lstStyle/>
                    <a:p>
                      <a:pPr algn="r" fontAlgn="b"/>
                      <a:r>
                        <a:rPr lang="en-ZA" sz="1200" b="1" i="1" u="none" strike="noStrike" dirty="0">
                          <a:effectLst/>
                          <a:latin typeface="+mn-lt"/>
                        </a:rPr>
                        <a:t>           1 572 656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r" fontAlgn="b"/>
                      <a:r>
                        <a:rPr lang="en-ZA" sz="1200" b="1" i="1" u="none" strike="noStrike" dirty="0">
                          <a:effectLst/>
                          <a:latin typeface="+mn-lt"/>
                        </a:rPr>
                        <a:t>           1 187 710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117802803"/>
                  </a:ext>
                </a:extLst>
              </a:tr>
              <a:tr h="200991">
                <a:tc>
                  <a:txBody>
                    <a:bodyPr/>
                    <a:lstStyle/>
                    <a:p>
                      <a:pPr algn="l" fontAlgn="b"/>
                      <a:endParaRPr lang="en-ZA" sz="1200" b="0" i="0" u="none" strike="noStrike" dirty="0">
                        <a:effectLst/>
                        <a:latin typeface="+mn-lt"/>
                      </a:endParaRPr>
                    </a:p>
                  </a:txBody>
                  <a:tcPr marL="114300" marR="0" marT="0" marB="0" anchor="b">
                    <a:lnL>
                      <a:noFill/>
                    </a:lnL>
                    <a:lnR>
                      <a:noFill/>
                    </a:lnR>
                    <a:lnT>
                      <a:noFill/>
                    </a:lnT>
                    <a:lnB>
                      <a:noFill/>
                    </a:lnB>
                  </a:tcPr>
                </a:tc>
                <a:tc>
                  <a:txBody>
                    <a:bodyPr/>
                    <a:lstStyle/>
                    <a:p>
                      <a:pPr algn="r" fontAlgn="b"/>
                      <a:r>
                        <a:rPr lang="en-ZA" sz="1200" b="0" i="0" u="none" strike="noStrike" dirty="0">
                          <a:effectLst/>
                          <a:latin typeface="+mn-lt"/>
                        </a:rPr>
                        <a:t> </a:t>
                      </a: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endParaRPr lang="en-ZA" sz="1200" b="0" i="0" u="none" strike="noStrike" dirty="0">
                        <a:effectLst/>
                        <a:latin typeface="+mn-lt"/>
                      </a:endParaRPr>
                    </a:p>
                  </a:txBody>
                  <a:tcPr marL="0" marR="0" marT="0"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3600498"/>
                  </a:ext>
                </a:extLst>
              </a:tr>
              <a:tr h="200991">
                <a:tc>
                  <a:txBody>
                    <a:bodyPr/>
                    <a:lstStyle/>
                    <a:p>
                      <a:pPr algn="l" fontAlgn="b"/>
                      <a:r>
                        <a:rPr lang="en-ZA" sz="1200" b="1" i="1" u="none" strike="noStrike" dirty="0">
                          <a:effectLst/>
                          <a:latin typeface="+mn-lt"/>
                        </a:rPr>
                        <a:t>Total Equity and Liabilities</a:t>
                      </a:r>
                    </a:p>
                  </a:txBody>
                  <a:tcPr marL="114300" marR="0" marT="0" marB="0" anchor="b">
                    <a:lnL>
                      <a:noFill/>
                    </a:lnL>
                    <a:lnR>
                      <a:noFill/>
                    </a:lnR>
                    <a:lnT>
                      <a:noFill/>
                    </a:lnT>
                    <a:lnB>
                      <a:noFill/>
                    </a:lnB>
                  </a:tcPr>
                </a:tc>
                <a:tc>
                  <a:txBody>
                    <a:bodyPr/>
                    <a:lstStyle/>
                    <a:p>
                      <a:pPr algn="r" fontAlgn="b"/>
                      <a:r>
                        <a:rPr lang="en-ZA" sz="1200" b="1" i="1" u="none" strike="noStrike" dirty="0">
                          <a:effectLst/>
                          <a:latin typeface="+mn-lt"/>
                        </a:rPr>
                        <a:t>           4 432 513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r" fontAlgn="b"/>
                      <a:r>
                        <a:rPr lang="en-ZA" sz="1200" b="1" i="1" u="none" strike="noStrike" dirty="0">
                          <a:effectLst/>
                          <a:latin typeface="+mn-lt"/>
                        </a:rPr>
                        <a:t>           4 149 075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99442753"/>
                  </a:ext>
                </a:extLst>
              </a:tr>
            </a:tbl>
          </a:graphicData>
        </a:graphic>
      </p:graphicFrame>
    </p:spTree>
    <p:extLst>
      <p:ext uri="{BB962C8B-B14F-4D97-AF65-F5344CB8AC3E}">
        <p14:creationId xmlns:p14="http://schemas.microsoft.com/office/powerpoint/2010/main" xmlns="" val="139300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US" dirty="0">
                <a:solidFill>
                  <a:schemeClr val="accent1">
                    <a:lumMod val="50000"/>
                  </a:schemeClr>
                </a:solidFill>
              </a:rPr>
              <a:t>Irregular and Fruitless &amp; Wasteful Expenditure</a:t>
            </a:r>
            <a:r>
              <a:rPr lang="en-ZA" dirty="0">
                <a:solidFill>
                  <a:schemeClr val="accent1">
                    <a:lumMod val="50000"/>
                  </a:schemeClr>
                </a:solidFill>
              </a:rPr>
              <a:t> detected over the past five years (excluding VAT)</a:t>
            </a:r>
            <a:r>
              <a:rPr lang="en-US" dirty="0">
                <a:solidFill>
                  <a:schemeClr val="accent1">
                    <a:lumMod val="50000"/>
                  </a:schemeClr>
                </a:solidFill>
              </a:rPr>
              <a:t>… </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a:xfrm>
            <a:off x="216000" y="655255"/>
            <a:ext cx="9720000" cy="4404490"/>
          </a:xfrm>
        </p:spPr>
        <p:txBody>
          <a:bodyPr>
            <a:normAutofit/>
          </a:bodyPr>
          <a:lstStyle/>
          <a:p>
            <a:pPr marL="336591" lvl="1" indent="0" algn="just">
              <a:buNone/>
            </a:pPr>
            <a:endParaRPr lang="en-US" sz="2500" b="1" u="sng" dirty="0">
              <a:solidFill>
                <a:srgbClr val="000000"/>
              </a:solidFill>
              <a:latin typeface="Calibri Light" panose="020F0302020204030204" pitchFamily="34" charset="0"/>
            </a:endParaRPr>
          </a:p>
          <a:p>
            <a:pPr algn="just">
              <a:buFont typeface="Wingdings" panose="05000000000000000000" pitchFamily="2" charset="2"/>
              <a:buChar char="§"/>
            </a:pPr>
            <a:endParaRPr lang="en-US" sz="2900" dirty="0">
              <a:solidFill>
                <a:srgbClr val="000000"/>
              </a:solidFill>
              <a:latin typeface="Calibri Light" panose="020F0302020204030204" pitchFamily="34" charset="0"/>
            </a:endParaRPr>
          </a:p>
          <a:p>
            <a:pPr algn="just">
              <a:buFont typeface="Wingdings" panose="05000000000000000000" pitchFamily="2" charset="2"/>
              <a:buChar char="§"/>
            </a:pPr>
            <a:endParaRPr lang="en-GB" sz="4900" dirty="0"/>
          </a:p>
          <a:p>
            <a:pPr algn="just">
              <a:buFont typeface="Wingdings" panose="05000000000000000000" pitchFamily="2" charset="2"/>
              <a:buChar char="§"/>
            </a:pPr>
            <a:endParaRPr lang="en-US" sz="1600" dirty="0"/>
          </a:p>
        </p:txBody>
      </p:sp>
      <p:graphicFrame>
        <p:nvGraphicFramePr>
          <p:cNvPr id="5" name="Chart 4">
            <a:extLst>
              <a:ext uri="{FF2B5EF4-FFF2-40B4-BE49-F238E27FC236}">
                <a16:creationId xmlns:a16="http://schemas.microsoft.com/office/drawing/2014/main" xmlns="" id="{9E94E613-94E0-410D-88CC-A31E702079DC}"/>
              </a:ext>
            </a:extLst>
          </p:cNvPr>
          <p:cNvGraphicFramePr>
            <a:graphicFrameLocks/>
          </p:cNvGraphicFramePr>
          <p:nvPr>
            <p:extLst/>
          </p:nvPr>
        </p:nvGraphicFramePr>
        <p:xfrm>
          <a:off x="302005" y="749175"/>
          <a:ext cx="9102054" cy="435387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4D778D79-12F0-48E0-9727-ACDBAFC800CA}"/>
              </a:ext>
            </a:extLst>
          </p:cNvPr>
          <p:cNvSpPr/>
          <p:nvPr/>
        </p:nvSpPr>
        <p:spPr>
          <a:xfrm>
            <a:off x="943489" y="5146360"/>
            <a:ext cx="8265021" cy="246221"/>
          </a:xfrm>
          <a:prstGeom prst="rect">
            <a:avLst/>
          </a:prstGeom>
        </p:spPr>
        <p:txBody>
          <a:bodyPr wrap="square">
            <a:spAutoFit/>
          </a:bodyPr>
          <a:lstStyle/>
          <a:p>
            <a:r>
              <a:rPr lang="en-US" sz="1000" b="1" dirty="0"/>
              <a:t> *NOTE: The number in the block represents the number of cases </a:t>
            </a:r>
            <a:endParaRPr lang="en-ZA" sz="1000" b="1" dirty="0"/>
          </a:p>
        </p:txBody>
      </p:sp>
    </p:spTree>
    <p:extLst>
      <p:ext uri="{BB962C8B-B14F-4D97-AF65-F5344CB8AC3E}">
        <p14:creationId xmlns:p14="http://schemas.microsoft.com/office/powerpoint/2010/main" xmlns="" val="399466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B28A5-D089-4FA7-8BBC-7DA1682BB0D0}"/>
              </a:ext>
            </a:extLst>
          </p:cNvPr>
          <p:cNvSpPr>
            <a:spLocks noGrp="1"/>
          </p:cNvSpPr>
          <p:nvPr>
            <p:ph type="title"/>
          </p:nvPr>
        </p:nvSpPr>
        <p:spPr/>
        <p:txBody>
          <a:bodyPr/>
          <a:lstStyle/>
          <a:p>
            <a:r>
              <a:rPr lang="en-ZA" dirty="0">
                <a:solidFill>
                  <a:schemeClr val="accent1">
                    <a:lumMod val="50000"/>
                  </a:schemeClr>
                </a:solidFill>
              </a:rPr>
              <a:t>52 cases referred by LCC for disciplinary action to be instituted. Breakdown of  the 32 finalised cases as at 31 March 2019:</a:t>
            </a:r>
            <a:endParaRPr lang="en-ZA" sz="1400"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F27D9403-7301-4776-A4B8-7E7029FF2957}"/>
              </a:ext>
            </a:extLst>
          </p:cNvPr>
          <p:cNvSpPr>
            <a:spLocks noGrp="1"/>
          </p:cNvSpPr>
          <p:nvPr>
            <p:ph idx="1"/>
          </p:nvPr>
        </p:nvSpPr>
        <p:spPr>
          <a:xfrm>
            <a:off x="216000" y="655255"/>
            <a:ext cx="9720000" cy="4404490"/>
          </a:xfrm>
        </p:spPr>
        <p:txBody>
          <a:bodyPr>
            <a:normAutofit/>
          </a:bodyPr>
          <a:lstStyle/>
          <a:p>
            <a:pPr marL="336591" lvl="1" indent="0" algn="just">
              <a:buNone/>
            </a:pPr>
            <a:endParaRPr lang="en-US" sz="2500" b="1" u="sng" dirty="0">
              <a:solidFill>
                <a:srgbClr val="000000"/>
              </a:solidFill>
              <a:latin typeface="Calibri Light" panose="020F0302020204030204" pitchFamily="34" charset="0"/>
            </a:endParaRPr>
          </a:p>
          <a:p>
            <a:pPr algn="just">
              <a:buFont typeface="Wingdings" panose="05000000000000000000" pitchFamily="2" charset="2"/>
              <a:buChar char="§"/>
            </a:pPr>
            <a:endParaRPr lang="en-US" sz="2900" dirty="0">
              <a:solidFill>
                <a:srgbClr val="000000"/>
              </a:solidFill>
              <a:latin typeface="Calibri Light" panose="020F0302020204030204" pitchFamily="34" charset="0"/>
            </a:endParaRPr>
          </a:p>
          <a:p>
            <a:pPr algn="just">
              <a:buFont typeface="Wingdings" panose="05000000000000000000" pitchFamily="2" charset="2"/>
              <a:buChar char="§"/>
            </a:pPr>
            <a:endParaRPr lang="en-GB" sz="4900" dirty="0"/>
          </a:p>
          <a:p>
            <a:pPr algn="just">
              <a:buFont typeface="Wingdings" panose="05000000000000000000" pitchFamily="2" charset="2"/>
              <a:buChar char="§"/>
            </a:pPr>
            <a:endParaRPr lang="en-US" sz="1600" dirty="0"/>
          </a:p>
        </p:txBody>
      </p:sp>
      <p:pic>
        <p:nvPicPr>
          <p:cNvPr id="7" name="Content Placeholder 3">
            <a:extLst>
              <a:ext uri="{FF2B5EF4-FFF2-40B4-BE49-F238E27FC236}">
                <a16:creationId xmlns:a16="http://schemas.microsoft.com/office/drawing/2014/main" xmlns="" id="{2019185F-E9A8-47DF-AD65-2F81A448F8D7}"/>
              </a:ext>
            </a:extLst>
          </p:cNvPr>
          <p:cNvPicPr>
            <a:picLocks noChangeAspect="1"/>
          </p:cNvPicPr>
          <p:nvPr/>
        </p:nvPicPr>
        <p:blipFill>
          <a:blip r:embed="rId3"/>
          <a:stretch>
            <a:fillRect/>
          </a:stretch>
        </p:blipFill>
        <p:spPr>
          <a:xfrm>
            <a:off x="432315" y="1116023"/>
            <a:ext cx="8980852" cy="4248472"/>
          </a:xfrm>
          <a:prstGeom prst="rect">
            <a:avLst/>
          </a:prstGeom>
        </p:spPr>
      </p:pic>
    </p:spTree>
    <p:extLst>
      <p:ext uri="{BB962C8B-B14F-4D97-AF65-F5344CB8AC3E}">
        <p14:creationId xmlns:p14="http://schemas.microsoft.com/office/powerpoint/2010/main" xmlns="" val="692726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7175500" y="5338733"/>
            <a:ext cx="2286000" cy="304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4AB928-DF87-CF4A-BE25-AD4BED299D4B}" type="slidenum">
              <a:rPr lang="en-US" sz="1200" smtClean="0">
                <a:solidFill>
                  <a:schemeClr val="tx1">
                    <a:lumMod val="50000"/>
                    <a:lumOff val="50000"/>
                  </a:schemeClr>
                </a:solidFill>
              </a:rPr>
              <a:pPr algn="r"/>
              <a:t>36</a:t>
            </a:fld>
            <a:endParaRPr lang="en-US" sz="1200" dirty="0">
              <a:solidFill>
                <a:schemeClr val="tx1">
                  <a:lumMod val="50000"/>
                  <a:lumOff val="50000"/>
                </a:schemeClr>
              </a:solidFill>
            </a:endParaRPr>
          </a:p>
        </p:txBody>
      </p:sp>
      <p:sp>
        <p:nvSpPr>
          <p:cNvPr id="8" name="Title 6"/>
          <p:cNvSpPr>
            <a:spLocks noGrp="1"/>
          </p:cNvSpPr>
          <p:nvPr>
            <p:ph type="title"/>
          </p:nvPr>
        </p:nvSpPr>
        <p:spPr>
          <a:xfrm>
            <a:off x="42930" y="68547"/>
            <a:ext cx="8763000" cy="604620"/>
          </a:xfrm>
        </p:spPr>
        <p:txBody>
          <a:bodyPr>
            <a:normAutofit/>
          </a:bodyPr>
          <a:lstStyle/>
          <a:p>
            <a:r>
              <a:rPr lang="en-GB" sz="3000" b="1" dirty="0" smtClean="0">
                <a:solidFill>
                  <a:schemeClr val="accent1">
                    <a:lumMod val="75000"/>
                  </a:schemeClr>
                </a:solidFill>
              </a:rPr>
              <a:t>Outcomes of the </a:t>
            </a:r>
            <a:r>
              <a:rPr lang="en-GB" sz="3000" b="1" dirty="0">
                <a:solidFill>
                  <a:schemeClr val="accent1">
                    <a:lumMod val="75000"/>
                  </a:schemeClr>
                </a:solidFill>
              </a:rPr>
              <a:t>2018/19 AG </a:t>
            </a:r>
            <a:r>
              <a:rPr lang="en-GB" sz="3000" b="1" dirty="0" smtClean="0">
                <a:solidFill>
                  <a:schemeClr val="accent1">
                    <a:lumMod val="75000"/>
                  </a:schemeClr>
                </a:solidFill>
              </a:rPr>
              <a:t>Report</a:t>
            </a:r>
            <a:endParaRPr lang="en-US" sz="3000" b="1" dirty="0">
              <a:solidFill>
                <a:schemeClr val="accent1">
                  <a:lumMod val="75000"/>
                </a:schemeClr>
              </a:solidFill>
            </a:endParaRPr>
          </a:p>
        </p:txBody>
      </p:sp>
      <p:sp>
        <p:nvSpPr>
          <p:cNvPr id="7" name="Rectangle 6"/>
          <p:cNvSpPr/>
          <p:nvPr/>
        </p:nvSpPr>
        <p:spPr>
          <a:xfrm>
            <a:off x="529168" y="673168"/>
            <a:ext cx="9032367" cy="5909310"/>
          </a:xfrm>
          <a:prstGeom prst="rect">
            <a:avLst/>
          </a:prstGeom>
        </p:spPr>
        <p:txBody>
          <a:bodyPr wrap="square">
            <a:spAutoFit/>
          </a:bodyPr>
          <a:lstStyle/>
          <a:p>
            <a:pPr marL="285750" indent="-285750" algn="just">
              <a:buFont typeface="Wingdings" panose="05000000000000000000" pitchFamily="2" charset="2"/>
              <a:buChar char="§"/>
            </a:pPr>
            <a:r>
              <a:rPr lang="en-ZA" sz="1400" dirty="0"/>
              <a:t>SITA received unqualified audit report with findings on </a:t>
            </a:r>
            <a:r>
              <a:rPr lang="en-GB" sz="1400" dirty="0"/>
              <a:t>A</a:t>
            </a:r>
            <a:r>
              <a:rPr lang="en-GB" sz="1400" dirty="0" smtClean="0"/>
              <a:t>udit </a:t>
            </a:r>
            <a:r>
              <a:rPr lang="en-GB" sz="1400" dirty="0"/>
              <a:t>of P</a:t>
            </a:r>
            <a:r>
              <a:rPr lang="en-GB" sz="1400" dirty="0" smtClean="0"/>
              <a:t>erformance Information and compliance </a:t>
            </a:r>
            <a:r>
              <a:rPr lang="en-GB" sz="1400" dirty="0"/>
              <a:t>with </a:t>
            </a:r>
            <a:r>
              <a:rPr lang="en-GB" sz="1400" dirty="0" smtClean="0"/>
              <a:t>legislation.</a:t>
            </a:r>
            <a:endParaRPr lang="en-ZA" sz="1400" dirty="0"/>
          </a:p>
          <a:p>
            <a:endParaRPr lang="en-ZA" sz="1400" dirty="0"/>
          </a:p>
          <a:p>
            <a:pPr marL="285750" indent="-285750" algn="just">
              <a:buFont typeface="Wingdings" panose="05000000000000000000" pitchFamily="2" charset="2"/>
              <a:buChar char="§"/>
            </a:pPr>
            <a:r>
              <a:rPr lang="en-ZA" sz="1400" dirty="0"/>
              <a:t>SITA received the same audit opinion for the past 3 </a:t>
            </a:r>
            <a:r>
              <a:rPr lang="en-ZA" sz="1400" dirty="0" smtClean="0"/>
              <a:t>consecutive </a:t>
            </a:r>
            <a:r>
              <a:rPr lang="en-ZA" sz="1400" dirty="0"/>
              <a:t>years being 2016/17, 2017/18 and </a:t>
            </a:r>
            <a:r>
              <a:rPr lang="en-ZA" sz="1400" dirty="0" smtClean="0"/>
              <a:t>2018/19)</a:t>
            </a:r>
          </a:p>
          <a:p>
            <a:pPr marL="285750" indent="-285750">
              <a:buFont typeface="Wingdings" panose="05000000000000000000" pitchFamily="2" charset="2"/>
              <a:buChar char="v"/>
            </a:pPr>
            <a:endParaRPr lang="en-ZA" sz="1400" dirty="0"/>
          </a:p>
          <a:p>
            <a:pPr marL="285750" indent="-285750">
              <a:buFont typeface="Wingdings" panose="05000000000000000000" pitchFamily="2" charset="2"/>
              <a:buChar char="§"/>
            </a:pPr>
            <a:r>
              <a:rPr lang="en-ZA" sz="1400" dirty="0"/>
              <a:t>The following includes the control deficiencies raised by AG: </a:t>
            </a:r>
          </a:p>
          <a:p>
            <a:pPr marL="552450" indent="-285750">
              <a:buFont typeface="Courier New" panose="02070309020205020404" pitchFamily="49" charset="0"/>
              <a:buChar char="o"/>
            </a:pPr>
            <a:r>
              <a:rPr lang="en-GB" sz="1400" dirty="0" smtClean="0"/>
              <a:t>Inadequate process and systems to prevent Irregular expenditure;</a:t>
            </a:r>
          </a:p>
          <a:p>
            <a:pPr marL="552450" indent="-285750">
              <a:buFont typeface="Courier New" panose="02070309020205020404" pitchFamily="49" charset="0"/>
              <a:buChar char="o"/>
            </a:pPr>
            <a:r>
              <a:rPr lang="en-GB" sz="1400" dirty="0" smtClean="0"/>
              <a:t>Compliance with PFMA and SCM prescripts;</a:t>
            </a:r>
          </a:p>
          <a:p>
            <a:pPr marL="552450" indent="-285750">
              <a:buFont typeface="Courier New" panose="02070309020205020404" pitchFamily="49" charset="0"/>
              <a:buChar char="o"/>
            </a:pPr>
            <a:r>
              <a:rPr lang="en-GB" sz="1400" dirty="0" smtClean="0"/>
              <a:t>Weakness pertaining to IT Governance and IT general controls;</a:t>
            </a:r>
          </a:p>
          <a:p>
            <a:pPr marL="552450" indent="-285750">
              <a:buFont typeface="Courier New" panose="02070309020205020404" pitchFamily="49" charset="0"/>
              <a:buChar char="o"/>
            </a:pPr>
            <a:r>
              <a:rPr lang="en-GB" sz="1400" dirty="0" smtClean="0"/>
              <a:t>Effective controls around Contract </a:t>
            </a:r>
            <a:r>
              <a:rPr lang="en-GB" sz="1400" dirty="0"/>
              <a:t>M</a:t>
            </a:r>
            <a:r>
              <a:rPr lang="en-GB" sz="1400" dirty="0" smtClean="0"/>
              <a:t>anagement and</a:t>
            </a:r>
          </a:p>
          <a:p>
            <a:pPr marL="552450" indent="-285750">
              <a:buFont typeface="Courier New" panose="02070309020205020404" pitchFamily="49" charset="0"/>
              <a:buChar char="o"/>
            </a:pPr>
            <a:r>
              <a:rPr lang="en-GB" sz="1400" dirty="0" smtClean="0"/>
              <a:t>Record keeping and reconciliations.</a:t>
            </a:r>
          </a:p>
          <a:p>
            <a:pPr marL="714375" indent="-171450">
              <a:buFont typeface="Courier New" panose="02070309020205020404" pitchFamily="49" charset="0"/>
              <a:buChar char="o"/>
            </a:pPr>
            <a:endParaRPr lang="en-ZA" sz="1400" dirty="0" smtClean="0"/>
          </a:p>
          <a:p>
            <a:pPr marL="285750" indent="-285750" algn="just">
              <a:buFont typeface="Wingdings" panose="05000000000000000000" pitchFamily="2" charset="2"/>
              <a:buChar char="§"/>
            </a:pPr>
            <a:r>
              <a:rPr lang="en-ZA" sz="1400" dirty="0" smtClean="0"/>
              <a:t>The </a:t>
            </a:r>
            <a:r>
              <a:rPr lang="en-ZA" sz="1400" dirty="0"/>
              <a:t>main root causes for the findings </a:t>
            </a:r>
            <a:r>
              <a:rPr lang="en-ZA" sz="1400" dirty="0" smtClean="0"/>
              <a:t>raised by AG includes</a:t>
            </a:r>
            <a:r>
              <a:rPr lang="en-ZA" sz="1400" dirty="0"/>
              <a:t>: </a:t>
            </a:r>
            <a:endParaRPr lang="en-ZA" sz="1400" dirty="0" smtClean="0"/>
          </a:p>
          <a:p>
            <a:pPr marL="558800" indent="-285750" algn="just">
              <a:buFont typeface="Courier New" panose="02070309020205020404" pitchFamily="49" charset="0"/>
              <a:buChar char="o"/>
            </a:pPr>
            <a:r>
              <a:rPr lang="en-ZA" sz="1400" dirty="0" smtClean="0"/>
              <a:t>The review and recording processes were not always effective to be able to detect and correct misstatements in the financial statements. </a:t>
            </a:r>
          </a:p>
          <a:p>
            <a:pPr marL="558800" indent="-285750" algn="just">
              <a:buFont typeface="Courier New" panose="02070309020205020404" pitchFamily="49" charset="0"/>
              <a:buChar char="o"/>
            </a:pPr>
            <a:r>
              <a:rPr lang="en-ZA" sz="1400" dirty="0"/>
              <a:t>Ineffective contract management and incomplete contract register due to lack of capacity within the Supply Chain Management  (SCM) division.</a:t>
            </a:r>
          </a:p>
          <a:p>
            <a:pPr marL="558800" indent="-285750" algn="just">
              <a:buFont typeface="Courier New" panose="02070309020205020404" pitchFamily="49" charset="0"/>
              <a:buChar char="o"/>
            </a:pPr>
            <a:r>
              <a:rPr lang="en-ZA" sz="1400" dirty="0"/>
              <a:t>Poor record keeping with the SCM division leading to information not always readily available for audit purposes.</a:t>
            </a:r>
          </a:p>
          <a:p>
            <a:pPr marL="558800" indent="-285750" algn="just">
              <a:buFont typeface="Courier New" panose="02070309020205020404" pitchFamily="49" charset="0"/>
              <a:buChar char="o"/>
            </a:pPr>
            <a:r>
              <a:rPr lang="en-ZA" sz="1400" dirty="0"/>
              <a:t>IT Controls had not been adequately designed or implemented to enable an effective IT control environment.</a:t>
            </a:r>
          </a:p>
          <a:p>
            <a:endParaRPr lang="en-ZA" sz="1400" dirty="0"/>
          </a:p>
          <a:p>
            <a:pPr marL="285750" indent="-285750" algn="just">
              <a:buFont typeface="Wingdings" panose="05000000000000000000" pitchFamily="2" charset="2"/>
              <a:buChar char="v"/>
            </a:pPr>
            <a:r>
              <a:rPr lang="en-ZA" sz="1400" dirty="0"/>
              <a:t>Management developed an action plan to address the deficiencies; SITA Internal Audit Division monitors the implementation plan monthly and report the progress made to EXCO monthly and to the ARCC quarterly</a:t>
            </a:r>
            <a:r>
              <a:rPr lang="en-ZA" sz="1400" dirty="0" smtClean="0"/>
              <a:t>;</a:t>
            </a:r>
          </a:p>
          <a:p>
            <a:pPr marL="285750" indent="-285750" algn="just">
              <a:buFont typeface="Wingdings" panose="05000000000000000000" pitchFamily="2" charset="2"/>
              <a:buChar char="v"/>
            </a:pPr>
            <a:endParaRPr lang="en-ZA" sz="1400" dirty="0"/>
          </a:p>
          <a:p>
            <a:pPr marL="285750" indent="-285750" algn="just">
              <a:buFont typeface="Wingdings" panose="05000000000000000000" pitchFamily="2" charset="2"/>
              <a:buChar char="v"/>
            </a:pPr>
            <a:r>
              <a:rPr lang="en-ZA" sz="1400" dirty="0"/>
              <a:t>SITA is working closely with the Auditor General and other stakeholders to address control deficiencies to ensure that SITA receives a clean report</a:t>
            </a:r>
          </a:p>
          <a:p>
            <a:pPr marL="171450" indent="-171450" algn="just">
              <a:buFont typeface="Wingdings" panose="05000000000000000000" pitchFamily="2" charset="2"/>
              <a:buChar char="v"/>
            </a:pPr>
            <a:endParaRPr lang="en-ZA" sz="1400" dirty="0"/>
          </a:p>
        </p:txBody>
      </p:sp>
    </p:spTree>
    <p:extLst>
      <p:ext uri="{BB962C8B-B14F-4D97-AF65-F5344CB8AC3E}">
        <p14:creationId xmlns:p14="http://schemas.microsoft.com/office/powerpoint/2010/main" xmlns="" val="1806568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42930" y="68547"/>
            <a:ext cx="8763000" cy="604620"/>
          </a:xfrm>
        </p:spPr>
        <p:txBody>
          <a:bodyPr>
            <a:normAutofit/>
          </a:bodyPr>
          <a:lstStyle/>
          <a:p>
            <a:r>
              <a:rPr lang="en-GB" sz="3000" b="1" dirty="0" smtClean="0">
                <a:solidFill>
                  <a:schemeClr val="accent1">
                    <a:lumMod val="50000"/>
                  </a:schemeClr>
                </a:solidFill>
              </a:rPr>
              <a:t>Outcomes of the </a:t>
            </a:r>
            <a:r>
              <a:rPr lang="en-GB" sz="3000" b="1" dirty="0">
                <a:solidFill>
                  <a:schemeClr val="accent1">
                    <a:lumMod val="50000"/>
                  </a:schemeClr>
                </a:solidFill>
              </a:rPr>
              <a:t>2018/19 AG </a:t>
            </a:r>
            <a:r>
              <a:rPr lang="en-GB" sz="3000" b="1" dirty="0" smtClean="0">
                <a:solidFill>
                  <a:schemeClr val="accent1">
                    <a:lumMod val="50000"/>
                  </a:schemeClr>
                </a:solidFill>
              </a:rPr>
              <a:t>Report …</a:t>
            </a:r>
            <a:endParaRPr lang="en-US" sz="3000" b="1" dirty="0">
              <a:solidFill>
                <a:schemeClr val="accent1">
                  <a:lumMod val="50000"/>
                </a:schemeClr>
              </a:solidFill>
            </a:endParaRPr>
          </a:p>
        </p:txBody>
      </p:sp>
      <p:sp>
        <p:nvSpPr>
          <p:cNvPr id="5" name="Rectangle 4"/>
          <p:cNvSpPr/>
          <p:nvPr/>
        </p:nvSpPr>
        <p:spPr>
          <a:xfrm>
            <a:off x="529168" y="673168"/>
            <a:ext cx="9032367" cy="1384995"/>
          </a:xfrm>
          <a:prstGeom prst="rect">
            <a:avLst/>
          </a:prstGeom>
        </p:spPr>
        <p:txBody>
          <a:bodyPr wrap="square">
            <a:spAutoFit/>
          </a:bodyPr>
          <a:lstStyle/>
          <a:p>
            <a:pPr marL="285750" indent="-285750" algn="just">
              <a:buFont typeface="Wingdings" panose="05000000000000000000" pitchFamily="2" charset="2"/>
              <a:buChar char="§"/>
            </a:pPr>
            <a:r>
              <a:rPr lang="en-ZA" sz="1400" dirty="0" smtClean="0"/>
              <a:t>Management </a:t>
            </a:r>
            <a:r>
              <a:rPr lang="en-ZA" sz="1400" dirty="0"/>
              <a:t>developed an action plan to address the deficiencies; SITA Internal Audit Division monitors the implementation plan monthly and report the progress made to EXCO monthly and to the ARCC quarterly</a:t>
            </a:r>
            <a:r>
              <a:rPr lang="en-ZA" sz="1400" dirty="0" smtClean="0"/>
              <a:t>;</a:t>
            </a:r>
          </a:p>
          <a:p>
            <a:pPr marL="285750" indent="-285750" algn="just">
              <a:buFont typeface="Wingdings" panose="05000000000000000000" pitchFamily="2" charset="2"/>
              <a:buChar char="v"/>
            </a:pPr>
            <a:endParaRPr lang="en-ZA" sz="1400" dirty="0"/>
          </a:p>
          <a:p>
            <a:pPr marL="285750" indent="-285750" algn="just">
              <a:buFont typeface="Wingdings" panose="05000000000000000000" pitchFamily="2" charset="2"/>
              <a:buChar char="§"/>
            </a:pPr>
            <a:r>
              <a:rPr lang="en-ZA" sz="1400" dirty="0"/>
              <a:t>SITA is working closely with the Auditor General and other stakeholders to address control deficiencies to ensure that SITA receives a clean report</a:t>
            </a:r>
          </a:p>
          <a:p>
            <a:pPr marL="171450" indent="-171450" algn="just">
              <a:buFont typeface="Wingdings" panose="05000000000000000000" pitchFamily="2" charset="2"/>
              <a:buChar char="v"/>
            </a:pPr>
            <a:endParaRPr lang="en-ZA" sz="1400" dirty="0"/>
          </a:p>
        </p:txBody>
      </p:sp>
    </p:spTree>
    <p:extLst>
      <p:ext uri="{BB962C8B-B14F-4D97-AF65-F5344CB8AC3E}">
        <p14:creationId xmlns:p14="http://schemas.microsoft.com/office/powerpoint/2010/main" xmlns="" val="172548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7175500" y="5338733"/>
            <a:ext cx="2286000" cy="304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4AB928-DF87-CF4A-BE25-AD4BED299D4B}" type="slidenum">
              <a:rPr lang="en-US" sz="1200" smtClean="0">
                <a:solidFill>
                  <a:schemeClr val="tx1">
                    <a:lumMod val="50000"/>
                    <a:lumOff val="50000"/>
                  </a:schemeClr>
                </a:solidFill>
              </a:rPr>
              <a:pPr algn="r"/>
              <a:t>38</a:t>
            </a:fld>
            <a:endParaRPr lang="en-US" sz="1200" dirty="0">
              <a:solidFill>
                <a:schemeClr val="tx1">
                  <a:lumMod val="50000"/>
                  <a:lumOff val="50000"/>
                </a:schemeClr>
              </a:solidFill>
            </a:endParaRPr>
          </a:p>
        </p:txBody>
      </p:sp>
      <p:sp>
        <p:nvSpPr>
          <p:cNvPr id="8" name="Title 6"/>
          <p:cNvSpPr>
            <a:spLocks noGrp="1"/>
          </p:cNvSpPr>
          <p:nvPr>
            <p:ph type="title"/>
          </p:nvPr>
        </p:nvSpPr>
        <p:spPr>
          <a:xfrm>
            <a:off x="0" y="-80042"/>
            <a:ext cx="8763000" cy="604620"/>
          </a:xfrm>
        </p:spPr>
        <p:txBody>
          <a:bodyPr>
            <a:normAutofit/>
          </a:bodyPr>
          <a:lstStyle/>
          <a:p>
            <a:r>
              <a:rPr lang="en-GB" sz="3000" b="1" dirty="0">
                <a:solidFill>
                  <a:schemeClr val="accent1">
                    <a:lumMod val="50000"/>
                  </a:schemeClr>
                </a:solidFill>
              </a:rPr>
              <a:t>Action plans for the 2018/19 AG findings </a:t>
            </a:r>
            <a:endParaRPr lang="en-US" sz="3000" b="1" dirty="0">
              <a:solidFill>
                <a:schemeClr val="accent1">
                  <a:lumMod val="50000"/>
                </a:schemeClr>
              </a:solidFill>
            </a:endParaRPr>
          </a:p>
        </p:txBody>
      </p:sp>
      <p:sp>
        <p:nvSpPr>
          <p:cNvPr id="7" name="Rectangle 6"/>
          <p:cNvSpPr/>
          <p:nvPr/>
        </p:nvSpPr>
        <p:spPr>
          <a:xfrm>
            <a:off x="188422" y="398848"/>
            <a:ext cx="9007351" cy="4698081"/>
          </a:xfrm>
          <a:prstGeom prst="rect">
            <a:avLst/>
          </a:prstGeom>
        </p:spPr>
        <p:txBody>
          <a:bodyPr wrap="square">
            <a:spAutoFit/>
          </a:bodyPr>
          <a:lstStyle/>
          <a:p>
            <a:pPr marL="285750" indent="-285750" algn="just">
              <a:buFont typeface="Wingdings" panose="05000000000000000000" pitchFamily="2" charset="2"/>
              <a:buChar char="§"/>
            </a:pPr>
            <a:r>
              <a:rPr lang="en-GB" sz="1300" dirty="0"/>
              <a:t>The Auditor General raised a total of 72 Audit Findings (Management Letter Points (MLPs</a:t>
            </a:r>
            <a:r>
              <a:rPr lang="en-GB" sz="1300" dirty="0" smtClean="0"/>
              <a:t>) </a:t>
            </a:r>
            <a:r>
              <a:rPr lang="en-GB" sz="1300" dirty="0"/>
              <a:t>reported in the 2018/19 AG Management </a:t>
            </a:r>
            <a:r>
              <a:rPr lang="en-GB" sz="1300" dirty="0" smtClean="0"/>
              <a:t>report. </a:t>
            </a:r>
            <a:r>
              <a:rPr lang="en-GB" sz="1300" dirty="0"/>
              <a:t>We have already managed to close 25 findings during the audit. </a:t>
            </a:r>
            <a:endParaRPr lang="en-GB" sz="1300" dirty="0" smtClean="0"/>
          </a:p>
          <a:p>
            <a:pPr marL="171450" indent="-171450" algn="just">
              <a:buFont typeface="Wingdings" panose="05000000000000000000" pitchFamily="2" charset="2"/>
              <a:buChar char="§"/>
            </a:pPr>
            <a:endParaRPr lang="en-GB" sz="1300" dirty="0"/>
          </a:p>
          <a:p>
            <a:pPr marL="285750" lvl="0" indent="-285750" algn="just">
              <a:buFont typeface="Wingdings" panose="05000000000000000000" pitchFamily="2" charset="2"/>
              <a:buChar char="§"/>
            </a:pPr>
            <a:r>
              <a:rPr lang="en-GB" sz="1300" dirty="0"/>
              <a:t>The Internal Audit Division </a:t>
            </a:r>
            <a:r>
              <a:rPr lang="en-GB" sz="1300" dirty="0" smtClean="0"/>
              <a:t>held workshops</a:t>
            </a:r>
            <a:r>
              <a:rPr lang="en-GB" sz="1300" dirty="0"/>
              <a:t> </a:t>
            </a:r>
            <a:r>
              <a:rPr lang="en-GB" sz="1300" dirty="0" smtClean="0"/>
              <a:t>with executives and Head of departments (Finance </a:t>
            </a:r>
            <a:r>
              <a:rPr lang="en-GB" sz="1300" dirty="0"/>
              <a:t>Division, SCM Division, Hosting&amp; Secure </a:t>
            </a:r>
            <a:r>
              <a:rPr lang="en-GB" sz="1300" dirty="0" smtClean="0"/>
              <a:t>Operations, Networks and Service Management </a:t>
            </a:r>
            <a:r>
              <a:rPr lang="en-GB" sz="1300" dirty="0"/>
              <a:t>and other stakeholders </a:t>
            </a:r>
            <a:r>
              <a:rPr lang="en-GB" sz="1300" dirty="0" smtClean="0"/>
              <a:t>Division)  </a:t>
            </a:r>
            <a:r>
              <a:rPr lang="en-GB" sz="1300" dirty="0"/>
              <a:t>where root causes for each of the findings as well as action plans and implementation dates </a:t>
            </a:r>
            <a:r>
              <a:rPr lang="en-GB" sz="1300" dirty="0" smtClean="0"/>
              <a:t>were discussed, to circumvent repeat </a:t>
            </a:r>
            <a:r>
              <a:rPr lang="en-GB" sz="1300" dirty="0"/>
              <a:t>of the findings</a:t>
            </a:r>
            <a:r>
              <a:rPr lang="en-GB" sz="1300" dirty="0" smtClean="0"/>
              <a:t>.</a:t>
            </a:r>
          </a:p>
          <a:p>
            <a:pPr marL="171450" lvl="0" indent="-171450" algn="just">
              <a:buFont typeface="Wingdings" panose="05000000000000000000" pitchFamily="2" charset="2"/>
              <a:buChar char="§"/>
            </a:pPr>
            <a:endParaRPr lang="en-ZA" sz="1300" dirty="0"/>
          </a:p>
          <a:p>
            <a:pPr marL="285750" lvl="0" indent="-285750" algn="just">
              <a:buFont typeface="Wingdings" panose="05000000000000000000" pitchFamily="2" charset="2"/>
              <a:buChar char="§"/>
            </a:pPr>
            <a:r>
              <a:rPr lang="en-GB" sz="1300" dirty="0" smtClean="0"/>
              <a:t>Independent monitoring </a:t>
            </a:r>
            <a:r>
              <a:rPr lang="en-GB" sz="1300" dirty="0"/>
              <a:t>and verification of the resolution of the MLPs and Significant Internal Audit Findings (SIAFs) is carried out by Internal Audit </a:t>
            </a:r>
            <a:r>
              <a:rPr lang="en-GB" sz="1300" dirty="0" smtClean="0"/>
              <a:t>Division; the division independent from  management structures.</a:t>
            </a:r>
          </a:p>
          <a:p>
            <a:pPr marL="171450" lvl="0" indent="-171450" algn="just">
              <a:buFont typeface="Wingdings" panose="05000000000000000000" pitchFamily="2" charset="2"/>
              <a:buChar char="§"/>
            </a:pPr>
            <a:endParaRPr lang="en-ZA" sz="1300" dirty="0"/>
          </a:p>
          <a:p>
            <a:pPr marL="285750" lvl="0" indent="-285750" algn="just">
              <a:buFont typeface="Wingdings" panose="05000000000000000000" pitchFamily="2" charset="2"/>
              <a:buChar char="§"/>
            </a:pPr>
            <a:r>
              <a:rPr lang="en-GB" sz="1300" dirty="0"/>
              <a:t>Progress on the status of implementation of the MLPs is reported monthly to EXCO and regularly to the Audit, Risk and Compliance Committee and Board (as a Standing Item on the agenda</a:t>
            </a:r>
            <a:r>
              <a:rPr lang="en-GB" sz="1300" dirty="0" smtClean="0"/>
              <a:t>).</a:t>
            </a:r>
          </a:p>
          <a:p>
            <a:pPr marL="171450" lvl="0" indent="-171450" algn="just">
              <a:buFont typeface="Wingdings" panose="05000000000000000000" pitchFamily="2" charset="2"/>
              <a:buChar char="§"/>
            </a:pPr>
            <a:endParaRPr lang="en-ZA" sz="1300" dirty="0"/>
          </a:p>
          <a:p>
            <a:pPr marL="285750" lvl="0" indent="-285750" algn="just">
              <a:buFont typeface="Wingdings" panose="05000000000000000000" pitchFamily="2" charset="2"/>
              <a:buChar char="§"/>
            </a:pPr>
            <a:r>
              <a:rPr lang="en-GB" sz="1300" dirty="0"/>
              <a:t>The monitoring of the status of MLPs is automated and all Lines of Business have access to the system to track and update status as and when required – Team Central</a:t>
            </a:r>
            <a:r>
              <a:rPr lang="en-GB" sz="1300" dirty="0" smtClean="0"/>
              <a:t>.</a:t>
            </a:r>
          </a:p>
          <a:p>
            <a:pPr marL="171450" lvl="0" indent="-171450" algn="just">
              <a:buFont typeface="Wingdings" panose="05000000000000000000" pitchFamily="2" charset="2"/>
              <a:buChar char="§"/>
            </a:pPr>
            <a:endParaRPr lang="en-ZA" sz="1300" dirty="0"/>
          </a:p>
          <a:p>
            <a:pPr marL="285750" lvl="0" indent="-285750" algn="just">
              <a:buFont typeface="Wingdings" panose="05000000000000000000" pitchFamily="2" charset="2"/>
              <a:buChar char="§"/>
            </a:pPr>
            <a:r>
              <a:rPr lang="en-GB" sz="1300" dirty="0"/>
              <a:t>Lines of Business have identified process owners for each finding within a division to ensure that action plans identified are implemented</a:t>
            </a:r>
            <a:r>
              <a:rPr lang="en-GB" sz="1300" dirty="0" smtClean="0"/>
              <a:t>.</a:t>
            </a:r>
          </a:p>
          <a:p>
            <a:pPr marL="171450" lvl="0" indent="-171450" algn="just">
              <a:buFont typeface="Wingdings" panose="05000000000000000000" pitchFamily="2" charset="2"/>
              <a:buChar char="§"/>
            </a:pPr>
            <a:endParaRPr lang="en-ZA" sz="1300" dirty="0"/>
          </a:p>
          <a:p>
            <a:pPr marL="285750" lvl="0" indent="-285750" algn="just">
              <a:buFont typeface="Wingdings" panose="05000000000000000000" pitchFamily="2" charset="2"/>
              <a:buChar char="§"/>
            </a:pPr>
            <a:r>
              <a:rPr lang="en-GB" sz="1300" dirty="0"/>
              <a:t>The resolution of the Auditor-General findings (MLPs) forms part of SITA’s Corporate Performance reporting for </a:t>
            </a:r>
            <a:r>
              <a:rPr lang="en-GB" sz="1300" dirty="0" smtClean="0"/>
              <a:t>2019/20.</a:t>
            </a:r>
          </a:p>
          <a:p>
            <a:pPr marL="171450" lvl="0" indent="-171450" algn="just">
              <a:buFont typeface="Wingdings" panose="05000000000000000000" pitchFamily="2" charset="2"/>
              <a:buChar char="§"/>
            </a:pPr>
            <a:endParaRPr lang="en-ZA" sz="1300" dirty="0"/>
          </a:p>
          <a:p>
            <a:pPr marL="285750" lvl="0" indent="-285750" algn="just">
              <a:buFont typeface="Wingdings" panose="05000000000000000000" pitchFamily="2" charset="2"/>
              <a:buChar char="§"/>
            </a:pPr>
            <a:r>
              <a:rPr lang="en-GB" sz="1300" dirty="0"/>
              <a:t>MLPs are now part of </a:t>
            </a:r>
            <a:r>
              <a:rPr lang="en-GB" sz="1300" dirty="0" smtClean="0"/>
              <a:t> the performance contract for the Executives</a:t>
            </a:r>
            <a:r>
              <a:rPr lang="en-GB" sz="1300" dirty="0"/>
              <a:t>, Head of Departments and senior </a:t>
            </a:r>
            <a:r>
              <a:rPr lang="en-GB" sz="1300" dirty="0" smtClean="0"/>
              <a:t>managers.</a:t>
            </a:r>
          </a:p>
          <a:p>
            <a:pPr marL="171450" indent="-171450" algn="just">
              <a:lnSpc>
                <a:spcPct val="107000"/>
              </a:lnSpc>
              <a:spcAft>
                <a:spcPts val="0"/>
              </a:spcAft>
              <a:buFont typeface="Wingdings" panose="05000000000000000000" pitchFamily="2" charset="2"/>
              <a:buChar char="§"/>
            </a:pPr>
            <a:endParaRPr lang="en-ZA" sz="1300" dirty="0"/>
          </a:p>
        </p:txBody>
      </p:sp>
    </p:spTree>
    <p:extLst>
      <p:ext uri="{BB962C8B-B14F-4D97-AF65-F5344CB8AC3E}">
        <p14:creationId xmlns:p14="http://schemas.microsoft.com/office/powerpoint/2010/main" xmlns="" val="2173021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7175500" y="5338733"/>
            <a:ext cx="2286000" cy="304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4AB928-DF87-CF4A-BE25-AD4BED299D4B}" type="slidenum">
              <a:rPr lang="en-US" sz="1200" smtClean="0">
                <a:solidFill>
                  <a:schemeClr val="tx1">
                    <a:lumMod val="50000"/>
                    <a:lumOff val="50000"/>
                  </a:schemeClr>
                </a:solidFill>
              </a:rPr>
              <a:pPr algn="r"/>
              <a:t>39</a:t>
            </a:fld>
            <a:endParaRPr lang="en-US" sz="1200" dirty="0">
              <a:solidFill>
                <a:schemeClr val="tx1">
                  <a:lumMod val="50000"/>
                  <a:lumOff val="50000"/>
                </a:schemeClr>
              </a:solidFill>
            </a:endParaRPr>
          </a:p>
        </p:txBody>
      </p:sp>
      <p:sp>
        <p:nvSpPr>
          <p:cNvPr id="8" name="Title 6"/>
          <p:cNvSpPr>
            <a:spLocks noGrp="1"/>
          </p:cNvSpPr>
          <p:nvPr>
            <p:ph type="title"/>
          </p:nvPr>
        </p:nvSpPr>
        <p:spPr>
          <a:xfrm>
            <a:off x="42930" y="68547"/>
            <a:ext cx="8763000" cy="604620"/>
          </a:xfrm>
        </p:spPr>
        <p:txBody>
          <a:bodyPr>
            <a:normAutofit/>
          </a:bodyPr>
          <a:lstStyle/>
          <a:p>
            <a:r>
              <a:rPr lang="en-ZA" sz="3000" b="1" dirty="0" smtClean="0">
                <a:solidFill>
                  <a:schemeClr val="accent1">
                    <a:lumMod val="50000"/>
                  </a:schemeClr>
                </a:solidFill>
              </a:rPr>
              <a:t>2018/19 AG findings – Total of 72 Findings </a:t>
            </a:r>
            <a:endParaRPr lang="en-US" sz="3000" b="1" dirty="0">
              <a:solidFill>
                <a:schemeClr val="accent1">
                  <a:lumMod val="5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633364520"/>
              </p:ext>
            </p:extLst>
          </p:nvPr>
        </p:nvGraphicFramePr>
        <p:xfrm>
          <a:off x="320107" y="824633"/>
          <a:ext cx="9436276" cy="3933670"/>
        </p:xfrm>
        <a:graphic>
          <a:graphicData uri="http://schemas.openxmlformats.org/drawingml/2006/table">
            <a:tbl>
              <a:tblPr>
                <a:tableStyleId>{93296810-A885-4BE3-A3E7-6D5BEEA58F35}</a:tableStyleId>
              </a:tblPr>
              <a:tblGrid>
                <a:gridCol w="3582430">
                  <a:extLst>
                    <a:ext uri="{9D8B030D-6E8A-4147-A177-3AD203B41FA5}">
                      <a16:colId xmlns:a16="http://schemas.microsoft.com/office/drawing/2014/main" xmlns="" val="20000"/>
                    </a:ext>
                  </a:extLst>
                </a:gridCol>
                <a:gridCol w="975641">
                  <a:extLst>
                    <a:ext uri="{9D8B030D-6E8A-4147-A177-3AD203B41FA5}">
                      <a16:colId xmlns:a16="http://schemas.microsoft.com/office/drawing/2014/main" xmlns="" val="20001"/>
                    </a:ext>
                  </a:extLst>
                </a:gridCol>
                <a:gridCol w="975641">
                  <a:extLst>
                    <a:ext uri="{9D8B030D-6E8A-4147-A177-3AD203B41FA5}">
                      <a16:colId xmlns:a16="http://schemas.microsoft.com/office/drawing/2014/main" xmlns="" val="20002"/>
                    </a:ext>
                  </a:extLst>
                </a:gridCol>
                <a:gridCol w="975641">
                  <a:extLst>
                    <a:ext uri="{9D8B030D-6E8A-4147-A177-3AD203B41FA5}">
                      <a16:colId xmlns:a16="http://schemas.microsoft.com/office/drawing/2014/main" xmlns="" val="20003"/>
                    </a:ext>
                  </a:extLst>
                </a:gridCol>
                <a:gridCol w="975641">
                  <a:extLst>
                    <a:ext uri="{9D8B030D-6E8A-4147-A177-3AD203B41FA5}">
                      <a16:colId xmlns:a16="http://schemas.microsoft.com/office/drawing/2014/main" xmlns="" val="20004"/>
                    </a:ext>
                  </a:extLst>
                </a:gridCol>
                <a:gridCol w="975641">
                  <a:extLst>
                    <a:ext uri="{9D8B030D-6E8A-4147-A177-3AD203B41FA5}">
                      <a16:colId xmlns:a16="http://schemas.microsoft.com/office/drawing/2014/main" xmlns="" val="20005"/>
                    </a:ext>
                  </a:extLst>
                </a:gridCol>
                <a:gridCol w="975641">
                  <a:extLst>
                    <a:ext uri="{9D8B030D-6E8A-4147-A177-3AD203B41FA5}">
                      <a16:colId xmlns:a16="http://schemas.microsoft.com/office/drawing/2014/main" xmlns="" val="20006"/>
                    </a:ext>
                  </a:extLst>
                </a:gridCol>
              </a:tblGrid>
              <a:tr h="1085587">
                <a:tc>
                  <a:txBody>
                    <a:bodyPr/>
                    <a:lstStyle/>
                    <a:p>
                      <a:pPr algn="ctr" fontAlgn="ctr"/>
                      <a:r>
                        <a:rPr lang="en-ZA" sz="1200" b="1" u="none" strike="noStrike" dirty="0">
                          <a:solidFill>
                            <a:schemeClr val="bg1"/>
                          </a:solidFill>
                          <a:effectLst/>
                        </a:rPr>
                        <a:t>Business Unit</a:t>
                      </a:r>
                      <a:endParaRPr lang="en-ZA" sz="1200" b="1" i="1" u="none" strike="noStrike" dirty="0">
                        <a:solidFill>
                          <a:schemeClr val="bg1"/>
                        </a:solidFill>
                        <a:effectLst/>
                        <a:latin typeface="Arial"/>
                      </a:endParaRPr>
                    </a:p>
                  </a:txBody>
                  <a:tcPr marL="10583" marR="10583" marT="7938" marB="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Total</a:t>
                      </a:r>
                      <a:br>
                        <a:rPr lang="en-ZA" sz="1200" b="1" u="none" strike="noStrike" dirty="0">
                          <a:solidFill>
                            <a:schemeClr val="bg1"/>
                          </a:solidFill>
                          <a:effectLst/>
                        </a:rPr>
                      </a:br>
                      <a:r>
                        <a:rPr lang="en-ZA" sz="1200" b="1" u="none" strike="noStrike" dirty="0">
                          <a:solidFill>
                            <a:schemeClr val="bg1"/>
                          </a:solidFill>
                          <a:effectLst/>
                        </a:rPr>
                        <a:t>MLPs </a:t>
                      </a:r>
                      <a:br>
                        <a:rPr lang="en-ZA" sz="1200" b="1" u="none" strike="noStrike" dirty="0">
                          <a:solidFill>
                            <a:schemeClr val="bg1"/>
                          </a:solidFill>
                          <a:effectLst/>
                        </a:rPr>
                      </a:br>
                      <a:endParaRPr lang="en-ZA" sz="1200" b="1" i="1" u="none" strike="noStrike" dirty="0">
                        <a:solidFill>
                          <a:schemeClr val="bg1"/>
                        </a:solidFill>
                        <a:effectLst/>
                        <a:latin typeface="Arial"/>
                      </a:endParaRPr>
                    </a:p>
                  </a:txBody>
                  <a:tcPr marL="10583" marR="10583" marT="7938" marB="0" vert="vert27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Verified and Closed by IA</a:t>
                      </a:r>
                      <a:endParaRPr lang="en-ZA" sz="1200" b="1" i="1" u="none" strike="noStrike" dirty="0">
                        <a:solidFill>
                          <a:schemeClr val="bg1"/>
                        </a:solidFill>
                        <a:effectLst/>
                        <a:latin typeface="Arial"/>
                      </a:endParaRPr>
                    </a:p>
                  </a:txBody>
                  <a:tcPr marL="10583" marR="10583" marT="7938" marB="0" vert="vert27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IA Verification in progress</a:t>
                      </a:r>
                      <a:endParaRPr lang="en-ZA" sz="1200" b="1" i="1" u="none" strike="noStrike" dirty="0">
                        <a:solidFill>
                          <a:schemeClr val="bg1"/>
                        </a:solidFill>
                        <a:effectLst/>
                        <a:latin typeface="Arial"/>
                      </a:endParaRPr>
                    </a:p>
                  </a:txBody>
                  <a:tcPr marL="10583" marR="10583" marT="7938" marB="0" vert="vert27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Pending Exec/HOD Approval</a:t>
                      </a:r>
                      <a:endParaRPr lang="en-ZA" sz="1200" b="1" i="1" u="none" strike="noStrike" dirty="0">
                        <a:solidFill>
                          <a:schemeClr val="bg1"/>
                        </a:solidFill>
                        <a:effectLst/>
                        <a:latin typeface="Arial"/>
                      </a:endParaRPr>
                    </a:p>
                  </a:txBody>
                  <a:tcPr marL="10583" marR="10583" marT="7938" marB="0" vert="vert27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Not yet due</a:t>
                      </a:r>
                      <a:endParaRPr lang="en-ZA" sz="1200" b="1" i="1" u="none" strike="noStrike" dirty="0">
                        <a:solidFill>
                          <a:schemeClr val="bg1"/>
                        </a:solidFill>
                        <a:effectLst/>
                        <a:latin typeface="Arial"/>
                      </a:endParaRPr>
                    </a:p>
                  </a:txBody>
                  <a:tcPr marL="10583" marR="10583" marT="7938" marB="0" vert="vert27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Outstanding</a:t>
                      </a:r>
                      <a:endParaRPr lang="en-ZA" sz="1200" b="1" i="1" u="none" strike="noStrike" dirty="0">
                        <a:solidFill>
                          <a:schemeClr val="bg1"/>
                        </a:solidFill>
                        <a:effectLst/>
                        <a:latin typeface="Arial"/>
                      </a:endParaRPr>
                    </a:p>
                  </a:txBody>
                  <a:tcPr marL="10583" marR="10583" marT="7938" marB="0" vert="vert270" anchor="ctr">
                    <a:solidFill>
                      <a:schemeClr val="accent5">
                        <a:lumMod val="60000"/>
                        <a:lumOff val="40000"/>
                      </a:schemeClr>
                    </a:solidFill>
                  </a:tcPr>
                </a:tc>
                <a:extLst>
                  <a:ext uri="{0D108BD9-81ED-4DB2-BD59-A6C34878D82A}">
                    <a16:rowId xmlns:a16="http://schemas.microsoft.com/office/drawing/2014/main" xmlns="" val="10000"/>
                  </a:ext>
                </a:extLst>
              </a:tr>
              <a:tr h="219206">
                <a:tc>
                  <a:txBody>
                    <a:bodyPr/>
                    <a:lstStyle/>
                    <a:p>
                      <a:pPr algn="l" fontAlgn="ctr"/>
                      <a:r>
                        <a:rPr lang="en-ZA" sz="1200" u="none" strike="noStrike" dirty="0">
                          <a:effectLst/>
                        </a:rPr>
                        <a:t>Finance</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25</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18</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7</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1"/>
                  </a:ext>
                </a:extLst>
              </a:tr>
              <a:tr h="302712">
                <a:tc>
                  <a:txBody>
                    <a:bodyPr/>
                    <a:lstStyle/>
                    <a:p>
                      <a:pPr algn="l" fontAlgn="ctr"/>
                      <a:r>
                        <a:rPr lang="en-ZA" sz="1200" u="none" strike="noStrike" dirty="0">
                          <a:effectLst/>
                        </a:rPr>
                        <a:t>Finance - Facilities Management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2"/>
                  </a:ext>
                </a:extLst>
              </a:tr>
              <a:tr h="250521">
                <a:tc>
                  <a:txBody>
                    <a:bodyPr/>
                    <a:lstStyle/>
                    <a:p>
                      <a:pPr algn="l" fontAlgn="ctr"/>
                      <a:r>
                        <a:rPr lang="en-ZA" sz="1200" u="none" strike="noStrike" dirty="0">
                          <a:effectLst/>
                        </a:rPr>
                        <a:t>Supply Chain Management</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21</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2</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19</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3"/>
                  </a:ext>
                </a:extLst>
              </a:tr>
              <a:tr h="292274">
                <a:tc>
                  <a:txBody>
                    <a:bodyPr/>
                    <a:lstStyle/>
                    <a:p>
                      <a:pPr algn="l" fontAlgn="ctr"/>
                      <a:r>
                        <a:rPr lang="en-ZA" sz="1200" u="none" strike="noStrike" dirty="0">
                          <a:effectLst/>
                        </a:rPr>
                        <a:t>Human Capital Management</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5</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2</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3</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4"/>
                  </a:ext>
                </a:extLst>
              </a:tr>
              <a:tr h="240082">
                <a:tc>
                  <a:txBody>
                    <a:bodyPr/>
                    <a:lstStyle/>
                    <a:p>
                      <a:pPr algn="l" fontAlgn="ctr"/>
                      <a:r>
                        <a:rPr lang="en-ZA" sz="1200" u="none" strike="noStrike" dirty="0">
                          <a:effectLst/>
                        </a:rPr>
                        <a:t>Company Secretary</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3</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2</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5"/>
                  </a:ext>
                </a:extLst>
              </a:tr>
              <a:tr h="292274">
                <a:tc>
                  <a:txBody>
                    <a:bodyPr/>
                    <a:lstStyle/>
                    <a:p>
                      <a:pPr algn="l" fontAlgn="ctr"/>
                      <a:r>
                        <a:rPr lang="en-ZA" sz="1200" u="none" strike="noStrike" dirty="0">
                          <a:effectLst/>
                        </a:rPr>
                        <a:t>Strategy Management</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3</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2</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6"/>
                  </a:ext>
                </a:extLst>
              </a:tr>
              <a:tr h="271398">
                <a:tc>
                  <a:txBody>
                    <a:bodyPr/>
                    <a:lstStyle/>
                    <a:p>
                      <a:pPr algn="l" fontAlgn="ctr"/>
                      <a:r>
                        <a:rPr lang="en-ZA" sz="1200" u="none" strike="noStrike" dirty="0">
                          <a:effectLst/>
                        </a:rPr>
                        <a:t>Internal IT</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7"/>
                  </a:ext>
                </a:extLst>
              </a:tr>
              <a:tr h="281836">
                <a:tc>
                  <a:txBody>
                    <a:bodyPr/>
                    <a:lstStyle/>
                    <a:p>
                      <a:pPr algn="l" fontAlgn="ctr"/>
                      <a:r>
                        <a:rPr lang="en-ZA" sz="1200" u="none" strike="noStrike" dirty="0">
                          <a:effectLst/>
                        </a:rPr>
                        <a:t>Hosting and Secure Operations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11</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11</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8"/>
                  </a:ext>
                </a:extLst>
              </a:tr>
              <a:tr h="302712">
                <a:tc>
                  <a:txBody>
                    <a:bodyPr/>
                    <a:lstStyle/>
                    <a:p>
                      <a:pPr algn="l" fontAlgn="ctr"/>
                      <a:r>
                        <a:rPr lang="en-ZA" sz="1200" u="none" strike="noStrike" dirty="0">
                          <a:effectLst/>
                        </a:rPr>
                        <a:t>Networks &amp; Service Management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2</a:t>
                      </a:r>
                      <a:endParaRPr lang="en-ZA" sz="1200" b="1"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2</a:t>
                      </a:r>
                      <a:endParaRPr lang="en-ZA" sz="1200" b="0" i="0" u="none" strike="noStrike" dirty="0">
                        <a:solidFill>
                          <a:srgbClr val="000000"/>
                        </a:solidFill>
                        <a:effectLst/>
                        <a:latin typeface="Arial"/>
                      </a:endParaRPr>
                    </a:p>
                  </a:txBody>
                  <a:tcPr marL="10583" marR="10583" marT="7938" marB="0" anchor="ctr"/>
                </a:tc>
                <a:tc>
                  <a:txBody>
                    <a:bodyPr/>
                    <a:lstStyle/>
                    <a:p>
                      <a:pPr algn="ctr" fontAlgn="ctr"/>
                      <a:r>
                        <a:rPr lang="en-ZA" sz="1200" u="none" strike="noStrike" dirty="0">
                          <a:effectLst/>
                        </a:rPr>
                        <a:t> </a:t>
                      </a:r>
                      <a:endParaRPr lang="en-ZA" sz="1200" b="0" i="0" u="none" strike="noStrike" dirty="0">
                        <a:solidFill>
                          <a:srgbClr val="000000"/>
                        </a:solidFill>
                        <a:effectLst/>
                        <a:latin typeface="Arial"/>
                      </a:endParaRPr>
                    </a:p>
                  </a:txBody>
                  <a:tcPr marL="10583" marR="10583" marT="7938" marB="0" anchor="ctr"/>
                </a:tc>
                <a:extLst>
                  <a:ext uri="{0D108BD9-81ED-4DB2-BD59-A6C34878D82A}">
                    <a16:rowId xmlns:a16="http://schemas.microsoft.com/office/drawing/2014/main" xmlns="" val="10009"/>
                  </a:ext>
                </a:extLst>
              </a:tr>
              <a:tr h="395068">
                <a:tc>
                  <a:txBody>
                    <a:bodyPr/>
                    <a:lstStyle/>
                    <a:p>
                      <a:pPr algn="r" fontAlgn="ctr"/>
                      <a:r>
                        <a:rPr lang="en-ZA" sz="1200" b="1" u="none" strike="noStrike" dirty="0">
                          <a:solidFill>
                            <a:schemeClr val="bg1"/>
                          </a:solidFill>
                          <a:effectLst/>
                        </a:rPr>
                        <a:t>TOTAL</a:t>
                      </a:r>
                      <a:endParaRPr lang="en-ZA" sz="1200" b="1" i="1" u="none" strike="noStrike" dirty="0">
                        <a:solidFill>
                          <a:schemeClr val="bg1"/>
                        </a:solidFill>
                        <a:effectLst/>
                        <a:latin typeface="Arial"/>
                      </a:endParaRPr>
                    </a:p>
                  </a:txBody>
                  <a:tcPr marL="10583" marR="10583" marT="7938" marB="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72</a:t>
                      </a:r>
                      <a:endParaRPr lang="en-ZA" sz="1200" b="1" i="0" u="none" strike="noStrike" dirty="0">
                        <a:solidFill>
                          <a:schemeClr val="bg1"/>
                        </a:solidFill>
                        <a:effectLst/>
                        <a:latin typeface="Arial"/>
                      </a:endParaRPr>
                    </a:p>
                  </a:txBody>
                  <a:tcPr marL="10583" marR="10583" marT="7938" marB="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25</a:t>
                      </a:r>
                      <a:endParaRPr lang="en-ZA" sz="1200" b="1" i="0" u="none" strike="noStrike" dirty="0">
                        <a:solidFill>
                          <a:schemeClr val="bg1"/>
                        </a:solidFill>
                        <a:effectLst/>
                        <a:latin typeface="Arial"/>
                      </a:endParaRPr>
                    </a:p>
                  </a:txBody>
                  <a:tcPr marL="10583" marR="10583" marT="7938" marB="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0</a:t>
                      </a:r>
                      <a:endParaRPr lang="en-ZA" sz="1200" b="1" i="0" u="none" strike="noStrike" dirty="0">
                        <a:solidFill>
                          <a:schemeClr val="bg1"/>
                        </a:solidFill>
                        <a:effectLst/>
                        <a:latin typeface="Arial"/>
                      </a:endParaRPr>
                    </a:p>
                  </a:txBody>
                  <a:tcPr marL="10583" marR="10583" marT="7938" marB="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0</a:t>
                      </a:r>
                      <a:endParaRPr lang="en-ZA" sz="1200" b="1" i="0" u="none" strike="noStrike" dirty="0">
                        <a:solidFill>
                          <a:schemeClr val="bg1"/>
                        </a:solidFill>
                        <a:effectLst/>
                        <a:latin typeface="Arial"/>
                      </a:endParaRPr>
                    </a:p>
                  </a:txBody>
                  <a:tcPr marL="10583" marR="10583" marT="7938" marB="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47</a:t>
                      </a:r>
                      <a:endParaRPr lang="en-ZA" sz="1200" b="1" i="0" u="none" strike="noStrike" dirty="0">
                        <a:solidFill>
                          <a:schemeClr val="bg1"/>
                        </a:solidFill>
                        <a:effectLst/>
                        <a:latin typeface="Arial"/>
                      </a:endParaRPr>
                    </a:p>
                  </a:txBody>
                  <a:tcPr marL="10583" marR="10583" marT="7938" marB="0" anchor="ctr">
                    <a:solidFill>
                      <a:schemeClr val="accent5">
                        <a:lumMod val="60000"/>
                        <a:lumOff val="40000"/>
                      </a:schemeClr>
                    </a:solidFill>
                  </a:tcPr>
                </a:tc>
                <a:tc>
                  <a:txBody>
                    <a:bodyPr/>
                    <a:lstStyle/>
                    <a:p>
                      <a:pPr algn="ctr" fontAlgn="ctr"/>
                      <a:r>
                        <a:rPr lang="en-ZA" sz="1200" b="1" u="none" strike="noStrike" dirty="0">
                          <a:solidFill>
                            <a:schemeClr val="bg1"/>
                          </a:solidFill>
                          <a:effectLst/>
                        </a:rPr>
                        <a:t>0</a:t>
                      </a:r>
                      <a:endParaRPr lang="en-ZA" sz="1200" b="1" i="0" u="none" strike="noStrike" dirty="0">
                        <a:solidFill>
                          <a:schemeClr val="bg1"/>
                        </a:solidFill>
                        <a:effectLst/>
                        <a:latin typeface="Arial"/>
                      </a:endParaRPr>
                    </a:p>
                  </a:txBody>
                  <a:tcPr marL="10583" marR="10583" marT="7938" marB="0" anchor="ctr">
                    <a:solidFill>
                      <a:schemeClr val="accent5">
                        <a:lumMod val="60000"/>
                        <a:lumOff val="4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515946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38100"/>
            <a:ext cx="9720000" cy="480053"/>
          </a:xfrm>
        </p:spPr>
        <p:txBody>
          <a:bodyPr/>
          <a:lstStyle/>
          <a:p>
            <a:r>
              <a:rPr lang="en-US" dirty="0">
                <a:solidFill>
                  <a:schemeClr val="accent1">
                    <a:lumMod val="50000"/>
                  </a:schemeClr>
                </a:solidFill>
              </a:rPr>
              <a:t>Performance Information Overview…</a:t>
            </a:r>
          </a:p>
        </p:txBody>
      </p:sp>
      <p:sp>
        <p:nvSpPr>
          <p:cNvPr id="3" name="Content Placeholder 2"/>
          <p:cNvSpPr>
            <a:spLocks noGrp="1"/>
          </p:cNvSpPr>
          <p:nvPr>
            <p:ph idx="1"/>
          </p:nvPr>
        </p:nvSpPr>
        <p:spPr>
          <a:xfrm>
            <a:off x="-41034" y="647700"/>
            <a:ext cx="5140840" cy="3962400"/>
          </a:xfrm>
        </p:spPr>
        <p:txBody>
          <a:bodyPr>
            <a:noAutofit/>
          </a:bodyPr>
          <a:lstStyle/>
          <a:p>
            <a:pPr algn="just">
              <a:buFont typeface="Wingdings" panose="05000000000000000000" pitchFamily="2" charset="2"/>
              <a:buChar char="§"/>
            </a:pPr>
            <a:r>
              <a:rPr lang="en-GB" sz="1400" dirty="0"/>
              <a:t>AG audited the predetermined objectives and there were finding raised that required a changes to the performance results</a:t>
            </a:r>
          </a:p>
          <a:p>
            <a:pPr algn="just">
              <a:buFont typeface="Wingdings" panose="05000000000000000000" pitchFamily="2" charset="2"/>
              <a:buChar char="§"/>
            </a:pPr>
            <a:r>
              <a:rPr lang="en-GB" sz="1400" dirty="0"/>
              <a:t>The annual performance results point to the achievement of 50% of  annual targets</a:t>
            </a:r>
            <a:endParaRPr lang="en-US" sz="1400" dirty="0">
              <a:solidFill>
                <a:srgbClr val="000000"/>
              </a:solidFill>
              <a:latin typeface="Bookman Old Style"/>
              <a:cs typeface="Arial" pitchFamily="34" charset="0"/>
            </a:endParaRPr>
          </a:p>
          <a:p>
            <a:pPr algn="just">
              <a:buFont typeface="Wingdings" panose="05000000000000000000" pitchFamily="2" charset="2"/>
              <a:buChar char="§"/>
            </a:pPr>
            <a:r>
              <a:rPr lang="en-GB" sz="1400" dirty="0"/>
              <a:t>Challenges leading to the unsatisfactory performance in some indicators:</a:t>
            </a:r>
          </a:p>
          <a:p>
            <a:pPr lvl="1" algn="just">
              <a:buFont typeface="Wingdings" panose="05000000000000000000" pitchFamily="2" charset="2"/>
              <a:buChar char="§"/>
            </a:pPr>
            <a:r>
              <a:rPr lang="en-ZA" sz="1400" dirty="0"/>
              <a:t>Delays in the finalisation  of the organisational design program leading to lack of capacity and skill to deliver on planned targets</a:t>
            </a:r>
          </a:p>
          <a:p>
            <a:pPr lvl="1" algn="just">
              <a:buFont typeface="Wingdings" panose="05000000000000000000" pitchFamily="2" charset="2"/>
              <a:buChar char="§"/>
            </a:pPr>
            <a:r>
              <a:rPr lang="en-ZA" sz="1400" dirty="0"/>
              <a:t>SLA metrics was not achieved primarily due to the power outage that took place in August 2018 that had a negative impact on some metrics</a:t>
            </a:r>
          </a:p>
          <a:p>
            <a:pPr lvl="1" algn="just">
              <a:buFont typeface="Wingdings" panose="05000000000000000000" pitchFamily="2" charset="2"/>
              <a:buChar char="§"/>
            </a:pPr>
            <a:r>
              <a:rPr lang="en-ZA" sz="1400" dirty="0"/>
              <a:t>Capacity constraints in the procurement function</a:t>
            </a:r>
            <a:endParaRPr lang="en-US" sz="1400" dirty="0"/>
          </a:p>
          <a:p>
            <a:pPr lvl="1" algn="just">
              <a:buFont typeface="Wingdings" panose="05000000000000000000" pitchFamily="2" charset="2"/>
              <a:buChar char="§"/>
            </a:pPr>
            <a:r>
              <a:rPr lang="en-ZA" sz="1400" dirty="0"/>
              <a:t>Corporate and structural changes, which in affected the ICT acquisition, spend through SMME entities.</a:t>
            </a:r>
            <a:endParaRPr lang="en-US" sz="1400" dirty="0"/>
          </a:p>
          <a:p>
            <a:pPr lvl="1" algn="just">
              <a:buFont typeface="Wingdings" panose="05000000000000000000" pitchFamily="2" charset="2"/>
              <a:buChar char="§"/>
            </a:pPr>
            <a:r>
              <a:rPr lang="en-ZA" sz="1400" dirty="0"/>
              <a:t>Significant investments made on strategic projects as part of operationalising the business model resulted in cash flow constraints </a:t>
            </a:r>
            <a:r>
              <a:rPr lang="en-ZA" sz="1000" dirty="0"/>
              <a:t>.</a:t>
            </a:r>
            <a:endParaRPr lang="en-US" sz="1000" dirty="0"/>
          </a:p>
        </p:txBody>
      </p:sp>
      <p:pic>
        <p:nvPicPr>
          <p:cNvPr id="5" name="Picture 4">
            <a:extLst>
              <a:ext uri="{FF2B5EF4-FFF2-40B4-BE49-F238E27FC236}">
                <a16:creationId xmlns:a16="http://schemas.microsoft.com/office/drawing/2014/main" xmlns="" id="{4EA88C53-4394-4128-9116-7760FAC9656C}"/>
              </a:ext>
            </a:extLst>
          </p:cNvPr>
          <p:cNvPicPr>
            <a:picLocks noChangeAspect="1"/>
          </p:cNvPicPr>
          <p:nvPr/>
        </p:nvPicPr>
        <p:blipFill>
          <a:blip r:embed="rId2"/>
          <a:stretch>
            <a:fillRect/>
          </a:stretch>
        </p:blipFill>
        <p:spPr>
          <a:xfrm>
            <a:off x="5156200" y="1031438"/>
            <a:ext cx="4780794" cy="3578662"/>
          </a:xfrm>
          <a:prstGeom prst="rect">
            <a:avLst/>
          </a:prstGeom>
        </p:spPr>
      </p:pic>
    </p:spTree>
    <p:extLst>
      <p:ext uri="{BB962C8B-B14F-4D97-AF65-F5344CB8AC3E}">
        <p14:creationId xmlns:p14="http://schemas.microsoft.com/office/powerpoint/2010/main" xmlns="" val="2432811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7175500" y="5338733"/>
            <a:ext cx="2286000" cy="304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4AB928-DF87-CF4A-BE25-AD4BED299D4B}" type="slidenum">
              <a:rPr lang="en-US" sz="1200" smtClean="0">
                <a:solidFill>
                  <a:schemeClr val="tx1">
                    <a:lumMod val="50000"/>
                    <a:lumOff val="50000"/>
                  </a:schemeClr>
                </a:solidFill>
              </a:rPr>
              <a:pPr algn="r"/>
              <a:t>40</a:t>
            </a:fld>
            <a:endParaRPr lang="en-US" sz="1200" dirty="0">
              <a:solidFill>
                <a:schemeClr val="tx1">
                  <a:lumMod val="50000"/>
                  <a:lumOff val="50000"/>
                </a:schemeClr>
              </a:solidFill>
            </a:endParaRPr>
          </a:p>
        </p:txBody>
      </p:sp>
      <p:sp>
        <p:nvSpPr>
          <p:cNvPr id="8" name="Title 6"/>
          <p:cNvSpPr>
            <a:spLocks noGrp="1"/>
          </p:cNvSpPr>
          <p:nvPr>
            <p:ph type="title"/>
          </p:nvPr>
        </p:nvSpPr>
        <p:spPr>
          <a:xfrm>
            <a:off x="42930" y="68547"/>
            <a:ext cx="8763000" cy="604620"/>
          </a:xfrm>
        </p:spPr>
        <p:txBody>
          <a:bodyPr>
            <a:normAutofit/>
          </a:bodyPr>
          <a:lstStyle/>
          <a:p>
            <a:r>
              <a:rPr lang="en-ZA" sz="3000" b="1" dirty="0" smtClean="0">
                <a:solidFill>
                  <a:schemeClr val="accent1">
                    <a:lumMod val="50000"/>
                  </a:schemeClr>
                </a:solidFill>
              </a:rPr>
              <a:t>Progress on 2017/18 AG </a:t>
            </a:r>
            <a:r>
              <a:rPr lang="en-ZA" sz="3000" b="1" dirty="0">
                <a:solidFill>
                  <a:schemeClr val="accent1">
                    <a:lumMod val="50000"/>
                  </a:schemeClr>
                </a:solidFill>
              </a:rPr>
              <a:t>f</a:t>
            </a:r>
            <a:r>
              <a:rPr lang="en-ZA" sz="3000" b="1" dirty="0" smtClean="0">
                <a:solidFill>
                  <a:schemeClr val="accent1">
                    <a:lumMod val="50000"/>
                  </a:schemeClr>
                </a:solidFill>
              </a:rPr>
              <a:t>indings </a:t>
            </a:r>
            <a:endParaRPr lang="en-US" sz="3000" b="1"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608625934"/>
              </p:ext>
            </p:extLst>
          </p:nvPr>
        </p:nvGraphicFramePr>
        <p:xfrm>
          <a:off x="317500" y="778326"/>
          <a:ext cx="9144000" cy="3107852"/>
        </p:xfrm>
        <a:graphic>
          <a:graphicData uri="http://schemas.openxmlformats.org/drawingml/2006/table">
            <a:tbl>
              <a:tblPr firstRow="1" firstCol="1" bandRow="1">
                <a:tableStyleId>{5C22544A-7EE6-4342-B048-85BDC9FD1C3A}</a:tableStyleId>
              </a:tblPr>
              <a:tblGrid>
                <a:gridCol w="1552651">
                  <a:extLst>
                    <a:ext uri="{9D8B030D-6E8A-4147-A177-3AD203B41FA5}">
                      <a16:colId xmlns:a16="http://schemas.microsoft.com/office/drawing/2014/main" xmlns="" val="20000"/>
                    </a:ext>
                  </a:extLst>
                </a:gridCol>
                <a:gridCol w="2013510">
                  <a:extLst>
                    <a:ext uri="{9D8B030D-6E8A-4147-A177-3AD203B41FA5}">
                      <a16:colId xmlns:a16="http://schemas.microsoft.com/office/drawing/2014/main" xmlns="" val="20001"/>
                    </a:ext>
                  </a:extLst>
                </a:gridCol>
                <a:gridCol w="2598706">
                  <a:extLst>
                    <a:ext uri="{9D8B030D-6E8A-4147-A177-3AD203B41FA5}">
                      <a16:colId xmlns:a16="http://schemas.microsoft.com/office/drawing/2014/main" xmlns="" val="20002"/>
                    </a:ext>
                  </a:extLst>
                </a:gridCol>
                <a:gridCol w="2979133">
                  <a:extLst>
                    <a:ext uri="{9D8B030D-6E8A-4147-A177-3AD203B41FA5}">
                      <a16:colId xmlns:a16="http://schemas.microsoft.com/office/drawing/2014/main" xmlns="" val="20003"/>
                    </a:ext>
                  </a:extLst>
                </a:gridCol>
              </a:tblGrid>
              <a:tr h="321310">
                <a:tc>
                  <a:txBody>
                    <a:bodyPr/>
                    <a:lstStyle/>
                    <a:p>
                      <a:pPr algn="ctr">
                        <a:lnSpc>
                          <a:spcPct val="115000"/>
                        </a:lnSpc>
                        <a:spcBef>
                          <a:spcPts val="600"/>
                        </a:spcBef>
                        <a:spcAft>
                          <a:spcPts val="600"/>
                        </a:spcAft>
                      </a:pPr>
                      <a:r>
                        <a:rPr lang="en-ZA" sz="900" dirty="0">
                          <a:effectLst/>
                          <a:latin typeface="Calibri Light body"/>
                        </a:rPr>
                        <a:t>Area of Audit Finding</a:t>
                      </a:r>
                      <a:endParaRPr lang="en-ZA" sz="900" dirty="0">
                        <a:effectLst/>
                        <a:latin typeface="Calibri Light body"/>
                        <a:ea typeface="Times New Roman"/>
                      </a:endParaRPr>
                    </a:p>
                  </a:txBody>
                  <a:tcPr marL="46483" marR="46483" marT="0" marB="0"/>
                </a:tc>
                <a:tc>
                  <a:txBody>
                    <a:bodyPr/>
                    <a:lstStyle/>
                    <a:p>
                      <a:pPr algn="ctr">
                        <a:lnSpc>
                          <a:spcPct val="115000"/>
                        </a:lnSpc>
                        <a:spcBef>
                          <a:spcPts val="600"/>
                        </a:spcBef>
                        <a:spcAft>
                          <a:spcPts val="600"/>
                        </a:spcAft>
                      </a:pPr>
                      <a:r>
                        <a:rPr lang="en-ZA" sz="900" dirty="0">
                          <a:effectLst/>
                          <a:latin typeface="Calibri Light body"/>
                        </a:rPr>
                        <a:t>Details of Finding</a:t>
                      </a:r>
                      <a:endParaRPr lang="en-ZA" sz="900" dirty="0">
                        <a:effectLst/>
                        <a:latin typeface="Calibri Light body"/>
                        <a:ea typeface="Times New Roman"/>
                      </a:endParaRPr>
                    </a:p>
                  </a:txBody>
                  <a:tcPr marL="46483" marR="46483" marT="0" marB="0"/>
                </a:tc>
                <a:tc>
                  <a:txBody>
                    <a:bodyPr/>
                    <a:lstStyle/>
                    <a:p>
                      <a:pPr algn="ctr">
                        <a:lnSpc>
                          <a:spcPct val="115000"/>
                        </a:lnSpc>
                        <a:spcBef>
                          <a:spcPts val="600"/>
                        </a:spcBef>
                        <a:spcAft>
                          <a:spcPts val="600"/>
                        </a:spcAft>
                      </a:pPr>
                      <a:r>
                        <a:rPr lang="en-ZA" sz="900" dirty="0">
                          <a:effectLst/>
                          <a:latin typeface="Calibri Light body"/>
                        </a:rPr>
                        <a:t>Action Plan to Address Audit Findings</a:t>
                      </a:r>
                      <a:endParaRPr lang="en-ZA" sz="900" dirty="0">
                        <a:effectLst/>
                        <a:latin typeface="Calibri Light body"/>
                        <a:ea typeface="Times New Roman"/>
                      </a:endParaRPr>
                    </a:p>
                  </a:txBody>
                  <a:tcPr marL="46483" marR="46483" marT="0" marB="0"/>
                </a:tc>
                <a:tc>
                  <a:txBody>
                    <a:bodyPr/>
                    <a:lstStyle/>
                    <a:p>
                      <a:pPr algn="ctr">
                        <a:lnSpc>
                          <a:spcPct val="115000"/>
                        </a:lnSpc>
                        <a:spcAft>
                          <a:spcPts val="0"/>
                        </a:spcAft>
                      </a:pPr>
                      <a:r>
                        <a:rPr lang="en-ZA" sz="900" dirty="0">
                          <a:effectLst/>
                          <a:latin typeface="Calibri Light body"/>
                        </a:rPr>
                        <a:t>Progress on implementation of Action Plan</a:t>
                      </a:r>
                      <a:endParaRPr lang="en-ZA" sz="900" dirty="0">
                        <a:effectLst/>
                        <a:latin typeface="Calibri Light body"/>
                        <a:ea typeface="Calibri"/>
                        <a:cs typeface="Times New Roman"/>
                      </a:endParaRPr>
                    </a:p>
                  </a:txBody>
                  <a:tcPr marL="46483" marR="46483" marT="0" marB="0" anchor="ctr"/>
                </a:tc>
                <a:extLst>
                  <a:ext uri="{0D108BD9-81ED-4DB2-BD59-A6C34878D82A}">
                    <a16:rowId xmlns:a16="http://schemas.microsoft.com/office/drawing/2014/main" xmlns="" val="10000"/>
                  </a:ext>
                </a:extLst>
              </a:tr>
              <a:tr h="1552419">
                <a:tc>
                  <a:txBody>
                    <a:bodyPr/>
                    <a:lstStyle/>
                    <a:p>
                      <a:pPr>
                        <a:lnSpc>
                          <a:spcPct val="107000"/>
                        </a:lnSpc>
                        <a:spcAft>
                          <a:spcPts val="0"/>
                        </a:spcAft>
                      </a:pPr>
                      <a:r>
                        <a:rPr lang="en-ZA" sz="800" b="1" kern="1200" dirty="0" smtClean="0">
                          <a:solidFill>
                            <a:schemeClr val="tx1"/>
                          </a:solidFill>
                          <a:effectLst/>
                          <a:latin typeface="Calibri Light body"/>
                          <a:ea typeface="Calibri"/>
                          <a:cs typeface="Times New Roman"/>
                        </a:rPr>
                        <a:t>Finance – Facilities Management </a:t>
                      </a:r>
                      <a:endParaRPr lang="en-ZA" sz="800" b="1" kern="1200" dirty="0">
                        <a:solidFill>
                          <a:schemeClr val="tx1"/>
                        </a:solidFill>
                        <a:effectLst/>
                        <a:latin typeface="Calibri Light body"/>
                        <a:ea typeface="Calibri"/>
                        <a:cs typeface="Times New Roman"/>
                      </a:endParaRPr>
                    </a:p>
                  </a:txBody>
                  <a:tcPr marL="76200" marR="76200" marT="0" marB="0">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900" kern="1200" dirty="0" smtClean="0">
                          <a:solidFill>
                            <a:schemeClr val="dk1"/>
                          </a:solidFill>
                          <a:effectLst/>
                          <a:latin typeface="+mn-lt"/>
                          <a:ea typeface="Times New Roman"/>
                          <a:cs typeface="Arial"/>
                        </a:rPr>
                        <a:t>Data centre fire suppression system has not been serviced</a:t>
                      </a:r>
                      <a:endParaRPr lang="en-ZA" sz="900" kern="1200" dirty="0" smtClean="0">
                        <a:solidFill>
                          <a:schemeClr val="dk1"/>
                        </a:solidFill>
                        <a:effectLst/>
                        <a:latin typeface="+mn-lt"/>
                        <a:ea typeface="Times New Roman"/>
                        <a:cs typeface="Arial"/>
                      </a:endParaRPr>
                    </a:p>
                  </a:txBody>
                  <a:tcPr marL="76200" marR="76200" marT="0" marB="0">
                    <a:noFill/>
                  </a:tcPr>
                </a:tc>
                <a:tc>
                  <a:txBody>
                    <a:bodyPr/>
                    <a:lstStyle/>
                    <a:p>
                      <a:pPr algn="just">
                        <a:lnSpc>
                          <a:spcPct val="115000"/>
                        </a:lnSpc>
                        <a:spcAft>
                          <a:spcPts val="0"/>
                        </a:spcAft>
                      </a:pPr>
                      <a:r>
                        <a:rPr lang="en-ZA" sz="900" kern="1200" dirty="0" smtClean="0">
                          <a:solidFill>
                            <a:schemeClr val="dk1"/>
                          </a:solidFill>
                          <a:effectLst/>
                          <a:latin typeface="+mn-lt"/>
                          <a:ea typeface="Times New Roman"/>
                          <a:cs typeface="Arial"/>
                        </a:rPr>
                        <a:t>Management will source out external assistance and develop a maintenance plan. </a:t>
                      </a:r>
                    </a:p>
                  </a:txBody>
                  <a:tcPr marL="76200" marR="76200" marT="0" marB="0">
                    <a:noFill/>
                  </a:tcPr>
                </a:tc>
                <a:tc>
                  <a:txBody>
                    <a:bodyPr/>
                    <a:lstStyle/>
                    <a:p>
                      <a:pPr marL="171450" marR="0" indent="-1714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GB" sz="900" kern="1200" dirty="0" smtClean="0">
                          <a:solidFill>
                            <a:srgbClr val="000000"/>
                          </a:solidFill>
                          <a:effectLst/>
                          <a:latin typeface="Calibri"/>
                          <a:ea typeface="Times New Roman"/>
                          <a:cs typeface="+mn-cs"/>
                        </a:rPr>
                        <a:t>Business case was submitted for approval to source a new supplier to assess the current fire and suppression system. Will go to market in the next 2 months (by end of October 2019). All Gauteng Buildings will be assessed.</a:t>
                      </a:r>
                    </a:p>
                  </a:txBody>
                  <a:tcPr marL="76200" marR="76200" marT="0" marB="0">
                    <a:noFill/>
                  </a:tcPr>
                </a:tc>
                <a:extLst>
                  <a:ext uri="{0D108BD9-81ED-4DB2-BD59-A6C34878D82A}">
                    <a16:rowId xmlns:a16="http://schemas.microsoft.com/office/drawing/2014/main" xmlns="" val="10001"/>
                  </a:ext>
                </a:extLst>
              </a:tr>
              <a:tr h="1073468">
                <a:tc>
                  <a:txBody>
                    <a:bodyPr/>
                    <a:lstStyle/>
                    <a:p>
                      <a:pPr marL="0" algn="l" defTabSz="914400" rtl="0" eaLnBrk="1" latinLnBrk="0" hangingPunct="1">
                        <a:lnSpc>
                          <a:spcPct val="107000"/>
                        </a:lnSpc>
                        <a:spcAft>
                          <a:spcPts val="0"/>
                        </a:spcAft>
                      </a:pPr>
                      <a:r>
                        <a:rPr lang="en-ZA" sz="800" b="1" kern="1200" dirty="0" smtClean="0">
                          <a:solidFill>
                            <a:schemeClr val="tx1"/>
                          </a:solidFill>
                          <a:effectLst/>
                          <a:latin typeface="Calibri Light body"/>
                          <a:ea typeface="Calibri"/>
                          <a:cs typeface="Times New Roman"/>
                        </a:rPr>
                        <a:t>Finance </a:t>
                      </a:r>
                      <a:endParaRPr lang="en-ZA" sz="800" b="1" kern="1200" dirty="0">
                        <a:solidFill>
                          <a:schemeClr val="tx1"/>
                        </a:solidFill>
                        <a:effectLst/>
                        <a:latin typeface="Calibri Light body"/>
                        <a:ea typeface="Calibri"/>
                        <a:cs typeface="Times New Roman"/>
                      </a:endParaRPr>
                    </a:p>
                  </a:txBody>
                  <a:tcPr marL="76200" marR="76200" marT="0" marB="0">
                    <a:noFill/>
                  </a:tcPr>
                </a:tc>
                <a:tc>
                  <a:txBody>
                    <a:bodyPr/>
                    <a:lstStyle/>
                    <a:p>
                      <a:pPr marL="0" algn="just" defTabSz="914400" rtl="0" eaLnBrk="1" latinLnBrk="0" hangingPunct="1">
                        <a:lnSpc>
                          <a:spcPct val="115000"/>
                        </a:lnSpc>
                        <a:spcAft>
                          <a:spcPts val="0"/>
                        </a:spcAft>
                      </a:pPr>
                      <a:r>
                        <a:rPr lang="en-ZA" sz="900" kern="1200" dirty="0" smtClean="0">
                          <a:solidFill>
                            <a:schemeClr val="dk1"/>
                          </a:solidFill>
                          <a:effectLst/>
                          <a:latin typeface="+mn-lt"/>
                          <a:ea typeface="Times New Roman"/>
                          <a:cs typeface="Arial"/>
                        </a:rPr>
                        <a:t>Deficiencies within fixed assets management</a:t>
                      </a:r>
                      <a:endParaRPr lang="en-ZA" sz="900" kern="1200" dirty="0">
                        <a:solidFill>
                          <a:schemeClr val="dk1"/>
                        </a:solidFill>
                        <a:effectLst/>
                        <a:latin typeface="+mn-lt"/>
                        <a:ea typeface="Times New Roman"/>
                        <a:cs typeface="Arial"/>
                      </a:endParaRPr>
                    </a:p>
                  </a:txBody>
                  <a:tcPr marL="76200" marR="76200" marT="0" marB="0">
                    <a:noFill/>
                  </a:tcPr>
                </a:tc>
                <a:tc>
                  <a:txBody>
                    <a:bodyPr/>
                    <a:lstStyle/>
                    <a:p>
                      <a:pPr algn="just">
                        <a:lnSpc>
                          <a:spcPct val="115000"/>
                        </a:lnSpc>
                        <a:spcAft>
                          <a:spcPts val="0"/>
                        </a:spcAft>
                      </a:pPr>
                      <a:r>
                        <a:rPr lang="en-ZA" sz="900" kern="1200" dirty="0" smtClean="0">
                          <a:solidFill>
                            <a:schemeClr val="dk1"/>
                          </a:solidFill>
                          <a:effectLst/>
                          <a:latin typeface="+mn-lt"/>
                          <a:ea typeface="Times New Roman"/>
                          <a:cs typeface="Arial"/>
                        </a:rPr>
                        <a:t>*The fixed asset management practice note will be re-issued.</a:t>
                      </a:r>
                    </a:p>
                    <a:p>
                      <a:pPr algn="just">
                        <a:lnSpc>
                          <a:spcPct val="115000"/>
                        </a:lnSpc>
                        <a:spcAft>
                          <a:spcPts val="0"/>
                        </a:spcAft>
                      </a:pPr>
                      <a:r>
                        <a:rPr lang="en-ZA" sz="900" kern="1200" dirty="0" smtClean="0">
                          <a:solidFill>
                            <a:schemeClr val="dk1"/>
                          </a:solidFill>
                          <a:effectLst/>
                          <a:latin typeface="+mn-lt"/>
                          <a:ea typeface="Times New Roman"/>
                          <a:cs typeface="Arial"/>
                        </a:rPr>
                        <a:t>* Asset management needs to attend monthly management meetings with lines of business to assist in proper implementation and understanding of the asset management processes. </a:t>
                      </a:r>
                    </a:p>
                  </a:txBody>
                  <a:tcPr marL="76200" marR="76200" marT="0" marB="0">
                    <a:noFill/>
                  </a:tcPr>
                </a:tc>
                <a:tc>
                  <a:txBody>
                    <a:bodyPr/>
                    <a:lstStyle/>
                    <a:p>
                      <a:pPr marL="171450" marR="0" indent="-17145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n-ZA" sz="900" kern="1200" dirty="0" smtClean="0">
                          <a:solidFill>
                            <a:srgbClr val="000000"/>
                          </a:solidFill>
                          <a:effectLst/>
                          <a:latin typeface="Calibri"/>
                          <a:ea typeface="Times New Roman"/>
                          <a:cs typeface="+mn-cs"/>
                        </a:rPr>
                        <a:t>In progress ( Following</a:t>
                      </a:r>
                      <a:r>
                        <a:rPr lang="en-ZA" sz="900" kern="1200" baseline="0" dirty="0" smtClean="0">
                          <a:solidFill>
                            <a:srgbClr val="000000"/>
                          </a:solidFill>
                          <a:effectLst/>
                          <a:latin typeface="Calibri"/>
                          <a:ea typeface="Times New Roman"/>
                          <a:cs typeface="+mn-cs"/>
                        </a:rPr>
                        <a:t> up as repeat findings in the 201819 AG report).</a:t>
                      </a:r>
                      <a:endParaRPr lang="en-ZA" sz="900" kern="1200" dirty="0" smtClean="0">
                        <a:solidFill>
                          <a:srgbClr val="000000"/>
                        </a:solidFill>
                        <a:effectLst/>
                        <a:latin typeface="Calibri"/>
                        <a:ea typeface="Times New Roman"/>
                        <a:cs typeface="+mn-cs"/>
                      </a:endParaRPr>
                    </a:p>
                  </a:txBody>
                  <a:tcPr marL="76200" marR="76200" marT="0" marB="0">
                    <a:noFill/>
                  </a:tcPr>
                </a:tc>
                <a:extLst>
                  <a:ext uri="{0D108BD9-81ED-4DB2-BD59-A6C34878D82A}">
                    <a16:rowId xmlns:a16="http://schemas.microsoft.com/office/drawing/2014/main" xmlns="" val="10002"/>
                  </a:ext>
                </a:extLst>
              </a:tr>
              <a:tr h="160655">
                <a:tc>
                  <a:txBody>
                    <a:bodyPr/>
                    <a:lstStyle/>
                    <a:p>
                      <a:pPr algn="l">
                        <a:lnSpc>
                          <a:spcPct val="115000"/>
                        </a:lnSpc>
                        <a:spcAft>
                          <a:spcPts val="0"/>
                        </a:spcAft>
                      </a:pPr>
                      <a:endParaRPr lang="en-ZA" sz="900" b="0" dirty="0">
                        <a:solidFill>
                          <a:schemeClr val="tx1"/>
                        </a:solidFill>
                        <a:effectLst/>
                        <a:latin typeface="Calibri Light body"/>
                        <a:ea typeface="Calibri"/>
                        <a:cs typeface="Times New Roman"/>
                      </a:endParaRPr>
                    </a:p>
                  </a:txBody>
                  <a:tcPr marL="76200" marR="76200" marT="0" marB="0">
                    <a:noFill/>
                  </a:tcPr>
                </a:tc>
                <a:tc>
                  <a:txBody>
                    <a:bodyPr/>
                    <a:lstStyle/>
                    <a:p>
                      <a:pPr algn="l">
                        <a:lnSpc>
                          <a:spcPct val="115000"/>
                        </a:lnSpc>
                        <a:spcAft>
                          <a:spcPts val="0"/>
                        </a:spcAft>
                      </a:pPr>
                      <a:endParaRPr lang="en-ZA" sz="800" kern="1200" dirty="0">
                        <a:solidFill>
                          <a:schemeClr val="dk1"/>
                        </a:solidFill>
                        <a:effectLst/>
                        <a:latin typeface="+mn-lt"/>
                        <a:ea typeface="Times New Roman"/>
                        <a:cs typeface="Arial"/>
                      </a:endParaRPr>
                    </a:p>
                  </a:txBody>
                  <a:tcPr marL="76200" marR="76200" marT="0" marB="0">
                    <a:noFill/>
                  </a:tcPr>
                </a:tc>
                <a:tc>
                  <a:txBody>
                    <a:bodyPr/>
                    <a:lstStyle/>
                    <a:p>
                      <a:pPr marL="171450" indent="-171450" algn="just">
                        <a:buFont typeface="Wingdings" panose="05000000000000000000" pitchFamily="2" charset="2"/>
                        <a:buChar char="§"/>
                      </a:pPr>
                      <a:endParaRPr lang="en-ZA" sz="900" kern="1200" dirty="0">
                        <a:solidFill>
                          <a:schemeClr val="dk1"/>
                        </a:solidFill>
                        <a:effectLst/>
                        <a:latin typeface="Calibri Light body"/>
                        <a:ea typeface="Times New Roman"/>
                        <a:cs typeface="Arial"/>
                      </a:endParaRPr>
                    </a:p>
                  </a:txBody>
                  <a:tcPr marL="76200" marR="76200" marT="0" marB="0">
                    <a:noFill/>
                  </a:tcPr>
                </a:tc>
                <a:tc>
                  <a:txBody>
                    <a:bodyPr/>
                    <a:lstStyle/>
                    <a:p>
                      <a:pPr marL="171450" indent="-171450" algn="just">
                        <a:buFont typeface="Wingdings" panose="05000000000000000000" pitchFamily="2" charset="2"/>
                        <a:buChar char="§"/>
                      </a:pPr>
                      <a:endParaRPr lang="en-ZA" sz="900" kern="1200" dirty="0" smtClean="0">
                        <a:solidFill>
                          <a:schemeClr val="dk1"/>
                        </a:solidFill>
                        <a:effectLst/>
                        <a:latin typeface="Calibri Light body"/>
                        <a:ea typeface="Times New Roman"/>
                        <a:cs typeface="Arial"/>
                      </a:endParaRPr>
                    </a:p>
                  </a:txBody>
                  <a:tcPr marL="76200" marR="76200" marT="0" marB="0">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575996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7175500" y="5338733"/>
            <a:ext cx="2286000" cy="304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4AB928-DF87-CF4A-BE25-AD4BED299D4B}" type="slidenum">
              <a:rPr lang="en-US" sz="1200" smtClean="0">
                <a:solidFill>
                  <a:schemeClr val="tx1">
                    <a:lumMod val="50000"/>
                    <a:lumOff val="50000"/>
                  </a:schemeClr>
                </a:solidFill>
              </a:rPr>
              <a:pPr algn="r"/>
              <a:t>41</a:t>
            </a:fld>
            <a:endParaRPr lang="en-US" sz="1200" dirty="0">
              <a:solidFill>
                <a:schemeClr val="tx1">
                  <a:lumMod val="50000"/>
                  <a:lumOff val="50000"/>
                </a:schemeClr>
              </a:solidFill>
            </a:endParaRPr>
          </a:p>
        </p:txBody>
      </p:sp>
      <p:sp>
        <p:nvSpPr>
          <p:cNvPr id="8" name="Title 6"/>
          <p:cNvSpPr>
            <a:spLocks noGrp="1"/>
          </p:cNvSpPr>
          <p:nvPr>
            <p:ph type="title"/>
          </p:nvPr>
        </p:nvSpPr>
        <p:spPr>
          <a:xfrm>
            <a:off x="42930" y="-28045"/>
            <a:ext cx="8763000" cy="604620"/>
          </a:xfrm>
        </p:spPr>
        <p:txBody>
          <a:bodyPr>
            <a:normAutofit/>
          </a:bodyPr>
          <a:lstStyle/>
          <a:p>
            <a:r>
              <a:rPr lang="en-ZA" sz="3000" b="1" dirty="0" smtClean="0">
                <a:solidFill>
                  <a:schemeClr val="accent1">
                    <a:lumMod val="50000"/>
                  </a:schemeClr>
                </a:solidFill>
              </a:rPr>
              <a:t>Progress on 2017/18 AG findings…</a:t>
            </a:r>
            <a:endParaRPr lang="en-US" sz="3000" b="1" dirty="0">
              <a:solidFill>
                <a:schemeClr val="accent1">
                  <a:lumMod val="50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2004027597"/>
              </p:ext>
            </p:extLst>
          </p:nvPr>
        </p:nvGraphicFramePr>
        <p:xfrm>
          <a:off x="431980" y="508085"/>
          <a:ext cx="9144000" cy="3347245"/>
        </p:xfrm>
        <a:graphic>
          <a:graphicData uri="http://schemas.openxmlformats.org/drawingml/2006/table">
            <a:tbl>
              <a:tblPr firstRow="1" firstCol="1" bandRow="1">
                <a:tableStyleId>{5C22544A-7EE6-4342-B048-85BDC9FD1C3A}</a:tableStyleId>
              </a:tblPr>
              <a:tblGrid>
                <a:gridCol w="1552651">
                  <a:extLst>
                    <a:ext uri="{9D8B030D-6E8A-4147-A177-3AD203B41FA5}">
                      <a16:colId xmlns:a16="http://schemas.microsoft.com/office/drawing/2014/main" xmlns="" val="20000"/>
                    </a:ext>
                  </a:extLst>
                </a:gridCol>
                <a:gridCol w="2013510">
                  <a:extLst>
                    <a:ext uri="{9D8B030D-6E8A-4147-A177-3AD203B41FA5}">
                      <a16:colId xmlns:a16="http://schemas.microsoft.com/office/drawing/2014/main" xmlns="" val="20001"/>
                    </a:ext>
                  </a:extLst>
                </a:gridCol>
                <a:gridCol w="3232612">
                  <a:extLst>
                    <a:ext uri="{9D8B030D-6E8A-4147-A177-3AD203B41FA5}">
                      <a16:colId xmlns:a16="http://schemas.microsoft.com/office/drawing/2014/main" xmlns="" val="20002"/>
                    </a:ext>
                  </a:extLst>
                </a:gridCol>
                <a:gridCol w="2345227">
                  <a:extLst>
                    <a:ext uri="{9D8B030D-6E8A-4147-A177-3AD203B41FA5}">
                      <a16:colId xmlns:a16="http://schemas.microsoft.com/office/drawing/2014/main" xmlns="" val="20003"/>
                    </a:ext>
                  </a:extLst>
                </a:gridCol>
              </a:tblGrid>
              <a:tr h="306705">
                <a:tc>
                  <a:txBody>
                    <a:bodyPr/>
                    <a:lstStyle/>
                    <a:p>
                      <a:pPr algn="ctr">
                        <a:lnSpc>
                          <a:spcPct val="115000"/>
                        </a:lnSpc>
                        <a:spcBef>
                          <a:spcPts val="600"/>
                        </a:spcBef>
                        <a:spcAft>
                          <a:spcPts val="600"/>
                        </a:spcAft>
                      </a:pPr>
                      <a:r>
                        <a:rPr lang="en-ZA" sz="900" dirty="0">
                          <a:effectLst/>
                          <a:latin typeface="Calibri Light body"/>
                        </a:rPr>
                        <a:t>Area of Audit Finding</a:t>
                      </a:r>
                      <a:endParaRPr lang="en-ZA" sz="900" dirty="0">
                        <a:effectLst/>
                        <a:latin typeface="Calibri Light body"/>
                        <a:ea typeface="Times New Roman"/>
                      </a:endParaRPr>
                    </a:p>
                  </a:txBody>
                  <a:tcPr marL="46483" marR="46483" marT="0" marB="0"/>
                </a:tc>
                <a:tc>
                  <a:txBody>
                    <a:bodyPr/>
                    <a:lstStyle/>
                    <a:p>
                      <a:pPr algn="ctr">
                        <a:lnSpc>
                          <a:spcPct val="115000"/>
                        </a:lnSpc>
                        <a:spcBef>
                          <a:spcPts val="600"/>
                        </a:spcBef>
                        <a:spcAft>
                          <a:spcPts val="600"/>
                        </a:spcAft>
                      </a:pPr>
                      <a:r>
                        <a:rPr lang="en-ZA" sz="900" dirty="0">
                          <a:effectLst/>
                          <a:latin typeface="Calibri Light body"/>
                        </a:rPr>
                        <a:t>Details of Finding</a:t>
                      </a:r>
                      <a:endParaRPr lang="en-ZA" sz="900" dirty="0">
                        <a:effectLst/>
                        <a:latin typeface="Calibri Light body"/>
                        <a:ea typeface="Times New Roman"/>
                      </a:endParaRPr>
                    </a:p>
                  </a:txBody>
                  <a:tcPr marL="46483" marR="46483" marT="0" marB="0"/>
                </a:tc>
                <a:tc>
                  <a:txBody>
                    <a:bodyPr/>
                    <a:lstStyle/>
                    <a:p>
                      <a:pPr algn="ctr">
                        <a:lnSpc>
                          <a:spcPct val="115000"/>
                        </a:lnSpc>
                        <a:spcBef>
                          <a:spcPts val="600"/>
                        </a:spcBef>
                        <a:spcAft>
                          <a:spcPts val="600"/>
                        </a:spcAft>
                      </a:pPr>
                      <a:r>
                        <a:rPr lang="en-ZA" sz="900" dirty="0">
                          <a:effectLst/>
                          <a:latin typeface="Calibri Light body"/>
                        </a:rPr>
                        <a:t>Action Plan to Address Audit Findings</a:t>
                      </a:r>
                      <a:endParaRPr lang="en-ZA" sz="900" dirty="0">
                        <a:effectLst/>
                        <a:latin typeface="Calibri Light body"/>
                        <a:ea typeface="Times New Roman"/>
                      </a:endParaRPr>
                    </a:p>
                  </a:txBody>
                  <a:tcPr marL="46483" marR="46483" marT="0" marB="0"/>
                </a:tc>
                <a:tc>
                  <a:txBody>
                    <a:bodyPr/>
                    <a:lstStyle/>
                    <a:p>
                      <a:pPr algn="ctr">
                        <a:lnSpc>
                          <a:spcPct val="115000"/>
                        </a:lnSpc>
                        <a:spcAft>
                          <a:spcPts val="0"/>
                        </a:spcAft>
                      </a:pPr>
                      <a:r>
                        <a:rPr lang="en-ZA" sz="900" dirty="0">
                          <a:effectLst/>
                          <a:latin typeface="Calibri Light body"/>
                        </a:rPr>
                        <a:t>Progress on implementation of Action Plan</a:t>
                      </a:r>
                      <a:endParaRPr lang="en-ZA" sz="900" dirty="0">
                        <a:effectLst/>
                        <a:latin typeface="Calibri Light body"/>
                        <a:ea typeface="Calibri"/>
                        <a:cs typeface="Times New Roman"/>
                      </a:endParaRPr>
                    </a:p>
                  </a:txBody>
                  <a:tcPr marL="46483" marR="46483" marT="0" marB="0" anchor="ctr"/>
                </a:tc>
                <a:extLst>
                  <a:ext uri="{0D108BD9-81ED-4DB2-BD59-A6C34878D82A}">
                    <a16:rowId xmlns:a16="http://schemas.microsoft.com/office/drawing/2014/main" xmlns="" val="10000"/>
                  </a:ext>
                </a:extLst>
              </a:tr>
              <a:tr h="2118025">
                <a:tc>
                  <a:txBody>
                    <a:bodyPr/>
                    <a:lstStyle/>
                    <a:p>
                      <a:pPr algn="l">
                        <a:lnSpc>
                          <a:spcPct val="115000"/>
                        </a:lnSpc>
                        <a:spcAft>
                          <a:spcPts val="0"/>
                        </a:spcAft>
                      </a:pPr>
                      <a:r>
                        <a:rPr lang="en-ZA" sz="900" b="1" kern="1200" baseline="0" dirty="0" smtClean="0">
                          <a:solidFill>
                            <a:schemeClr val="tx1"/>
                          </a:solidFill>
                          <a:effectLst/>
                          <a:latin typeface="Calibri Light body"/>
                          <a:ea typeface="Calibri"/>
                          <a:cs typeface="Times New Roman"/>
                        </a:rPr>
                        <a:t>Supply Chain Management </a:t>
                      </a:r>
                      <a:endParaRPr lang="en-ZA" sz="900" b="1" kern="1200" baseline="0" dirty="0">
                        <a:solidFill>
                          <a:schemeClr val="tx1"/>
                        </a:solidFill>
                        <a:effectLst/>
                        <a:latin typeface="Calibri Light body"/>
                        <a:ea typeface="Calibri"/>
                        <a:cs typeface="Times New Roman"/>
                      </a:endParaRPr>
                    </a:p>
                  </a:txBody>
                  <a:tcPr marL="46483" marR="46483" marT="0" marB="0">
                    <a:noFill/>
                  </a:tcPr>
                </a:tc>
                <a:tc>
                  <a:txBody>
                    <a:bodyPr/>
                    <a:lstStyle/>
                    <a:p>
                      <a:pPr algn="just">
                        <a:lnSpc>
                          <a:spcPct val="107000"/>
                        </a:lnSpc>
                        <a:spcAft>
                          <a:spcPts val="0"/>
                        </a:spcAft>
                      </a:pPr>
                      <a:r>
                        <a:rPr lang="en-GB" sz="900" dirty="0" smtClean="0">
                          <a:solidFill>
                            <a:srgbClr val="000000"/>
                          </a:solidFill>
                          <a:effectLst/>
                          <a:latin typeface="Calibri"/>
                          <a:ea typeface="Times New Roman"/>
                        </a:rPr>
                        <a:t>1. </a:t>
                      </a:r>
                      <a:r>
                        <a:rPr lang="en-GB" sz="900" kern="1200" dirty="0" smtClean="0">
                          <a:solidFill>
                            <a:srgbClr val="000000"/>
                          </a:solidFill>
                          <a:effectLst/>
                          <a:latin typeface="Calibri"/>
                          <a:ea typeface="Times New Roman"/>
                          <a:cs typeface="+mn-cs"/>
                        </a:rPr>
                        <a:t>No performance monitoring tools for contracts. The Service Level Agreements/contracts are not monitored</a:t>
                      </a:r>
                      <a:endParaRPr lang="en-ZA" sz="900" kern="1200" dirty="0">
                        <a:solidFill>
                          <a:srgbClr val="000000"/>
                        </a:solidFill>
                        <a:effectLst/>
                        <a:latin typeface="Calibri"/>
                        <a:ea typeface="Times New Roman"/>
                        <a:cs typeface="+mn-cs"/>
                      </a:endParaRPr>
                    </a:p>
                  </a:txBody>
                  <a:tcPr marL="76200" marR="76200" marT="0" marB="0">
                    <a:noFill/>
                  </a:tcPr>
                </a:tc>
                <a:tc>
                  <a:txBody>
                    <a:bodyPr/>
                    <a:lstStyle/>
                    <a:p>
                      <a:pPr algn="just">
                        <a:lnSpc>
                          <a:spcPct val="107000"/>
                        </a:lnSpc>
                        <a:spcAft>
                          <a:spcPts val="0"/>
                        </a:spcAft>
                      </a:pPr>
                      <a:r>
                        <a:rPr lang="en-ZA" sz="900" kern="1200" dirty="0" smtClean="0">
                          <a:solidFill>
                            <a:srgbClr val="000000"/>
                          </a:solidFill>
                          <a:effectLst/>
                          <a:latin typeface="+mn-lt"/>
                          <a:ea typeface="Times New Roman"/>
                          <a:cs typeface="+mn-cs"/>
                        </a:rPr>
                        <a:t>EXCO mandated SCM to interrogate the potential activation of the Oracle ERP CLM module.  This will proactively flag LoB’s to initiate the Replacement / renewal of contracts.  </a:t>
                      </a:r>
                    </a:p>
                    <a:p>
                      <a:pPr algn="just">
                        <a:lnSpc>
                          <a:spcPct val="107000"/>
                        </a:lnSpc>
                        <a:spcAft>
                          <a:spcPts val="0"/>
                        </a:spcAft>
                      </a:pPr>
                      <a:r>
                        <a:rPr lang="en-ZA" sz="900" kern="1200" dirty="0" smtClean="0">
                          <a:solidFill>
                            <a:srgbClr val="000000"/>
                          </a:solidFill>
                          <a:effectLst/>
                          <a:latin typeface="+mn-lt"/>
                          <a:ea typeface="Times New Roman"/>
                          <a:cs typeface="+mn-cs"/>
                        </a:rPr>
                        <a:t> </a:t>
                      </a:r>
                    </a:p>
                    <a:p>
                      <a:pPr algn="just">
                        <a:lnSpc>
                          <a:spcPct val="107000"/>
                        </a:lnSpc>
                        <a:spcAft>
                          <a:spcPts val="0"/>
                        </a:spcAft>
                      </a:pPr>
                      <a:r>
                        <a:rPr lang="en-ZA" sz="900" kern="1200" dirty="0" smtClean="0">
                          <a:solidFill>
                            <a:srgbClr val="000000"/>
                          </a:solidFill>
                          <a:effectLst/>
                          <a:latin typeface="+mn-lt"/>
                          <a:ea typeface="Times New Roman"/>
                          <a:cs typeface="+mn-cs"/>
                        </a:rPr>
                        <a:t>Furthermore, as an interim measure EXCO also committed to ensure that their divisions timeously inform SCM regarding the way forward on contracts expiring.  This will reduce irregular spend.</a:t>
                      </a:r>
                    </a:p>
                    <a:p>
                      <a:pPr algn="just">
                        <a:lnSpc>
                          <a:spcPct val="107000"/>
                        </a:lnSpc>
                        <a:spcAft>
                          <a:spcPts val="0"/>
                        </a:spcAft>
                      </a:pPr>
                      <a:r>
                        <a:rPr lang="en-ZA" sz="900" kern="1200" dirty="0" smtClean="0">
                          <a:solidFill>
                            <a:srgbClr val="000000"/>
                          </a:solidFill>
                          <a:effectLst/>
                          <a:latin typeface="+mn-lt"/>
                          <a:ea typeface="Times New Roman"/>
                          <a:cs typeface="+mn-cs"/>
                        </a:rPr>
                        <a:t> </a:t>
                      </a:r>
                    </a:p>
                    <a:p>
                      <a:pPr lvl="0" algn="just"/>
                      <a:r>
                        <a:rPr lang="en-ZA" sz="900" kern="1200" dirty="0" smtClean="0">
                          <a:solidFill>
                            <a:srgbClr val="000000"/>
                          </a:solidFill>
                          <a:effectLst/>
                          <a:latin typeface="+mn-lt"/>
                          <a:ea typeface="Times New Roman"/>
                          <a:cs typeface="+mn-cs"/>
                        </a:rPr>
                        <a:t>Performance Contract for the Specialists / Buyers will include the submission of files to Document Centre.</a:t>
                      </a:r>
                    </a:p>
                    <a:p>
                      <a:pPr lvl="0" algn="just"/>
                      <a:endParaRPr lang="en-ZA" sz="400" kern="1200" dirty="0" smtClean="0">
                        <a:solidFill>
                          <a:srgbClr val="000000"/>
                        </a:solidFill>
                        <a:effectLst/>
                        <a:latin typeface="+mn-lt"/>
                        <a:ea typeface="Times New Roman"/>
                        <a:cs typeface="+mn-cs"/>
                      </a:endParaRPr>
                    </a:p>
                    <a:p>
                      <a:pPr algn="just"/>
                      <a:endParaRPr lang="en-ZA" sz="400" kern="1200" dirty="0" smtClean="0">
                        <a:solidFill>
                          <a:srgbClr val="000000"/>
                        </a:solidFill>
                        <a:effectLst/>
                        <a:latin typeface="+mn-lt"/>
                        <a:ea typeface="Times New Roman"/>
                        <a:cs typeface="+mn-cs"/>
                      </a:endParaRPr>
                    </a:p>
                  </a:txBody>
                  <a:tcPr marL="76200" marR="76200" marT="0" marB="0">
                    <a:noFill/>
                  </a:tcPr>
                </a:tc>
                <a:tc>
                  <a:txBody>
                    <a:bodyPr/>
                    <a:lstStyle/>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900" kern="1200" dirty="0" smtClean="0">
                          <a:solidFill>
                            <a:srgbClr val="000000"/>
                          </a:solidFill>
                          <a:effectLst/>
                          <a:latin typeface="+mn-lt"/>
                          <a:ea typeface="Times New Roman"/>
                          <a:cs typeface="+mn-cs"/>
                        </a:rPr>
                        <a:t>In progress</a:t>
                      </a:r>
                    </a:p>
                    <a:p>
                      <a:pPr algn="just"/>
                      <a:endParaRPr lang="en-ZA" sz="900" kern="1200" dirty="0">
                        <a:solidFill>
                          <a:srgbClr val="000000"/>
                        </a:solidFill>
                        <a:effectLst/>
                        <a:latin typeface="Calibri"/>
                        <a:ea typeface="Times New Roman"/>
                        <a:cs typeface="+mn-cs"/>
                      </a:endParaRPr>
                    </a:p>
                  </a:txBody>
                  <a:tcPr marL="76200" marR="76200" marT="0" marB="0">
                    <a:noFill/>
                  </a:tcPr>
                </a:tc>
                <a:extLst>
                  <a:ext uri="{0D108BD9-81ED-4DB2-BD59-A6C34878D82A}">
                    <a16:rowId xmlns:a16="http://schemas.microsoft.com/office/drawing/2014/main" xmlns="" val="10001"/>
                  </a:ext>
                </a:extLst>
              </a:tr>
              <a:tr h="913752">
                <a:tc>
                  <a:txBody>
                    <a:bodyPr/>
                    <a:lstStyle/>
                    <a:p>
                      <a:pPr algn="l">
                        <a:lnSpc>
                          <a:spcPct val="115000"/>
                        </a:lnSpc>
                        <a:spcAft>
                          <a:spcPts val="0"/>
                        </a:spcAft>
                      </a:pPr>
                      <a:r>
                        <a:rPr lang="en-GB" sz="900" b="1" kern="1200" baseline="0" dirty="0" smtClean="0">
                          <a:solidFill>
                            <a:schemeClr val="tx1"/>
                          </a:solidFill>
                          <a:effectLst/>
                          <a:latin typeface="Calibri Light body"/>
                          <a:ea typeface="Calibri"/>
                          <a:cs typeface="Times New Roman"/>
                        </a:rPr>
                        <a:t>Hosting and Secure Operations </a:t>
                      </a:r>
                      <a:endParaRPr lang="en-ZA" sz="900" b="1" kern="1200" baseline="0" dirty="0">
                        <a:solidFill>
                          <a:schemeClr val="tx1"/>
                        </a:solidFill>
                        <a:effectLst/>
                        <a:latin typeface="Calibri Light body"/>
                        <a:ea typeface="Calibri"/>
                        <a:cs typeface="Times New Roman"/>
                      </a:endParaRPr>
                    </a:p>
                  </a:txBody>
                  <a:tcPr marL="76200" marR="76200" marT="0" marB="0">
                    <a:noFill/>
                  </a:tcPr>
                </a:tc>
                <a:tc>
                  <a:txBody>
                    <a:bodyPr/>
                    <a:lstStyle/>
                    <a:p>
                      <a:pPr algn="just">
                        <a:lnSpc>
                          <a:spcPct val="115000"/>
                        </a:lnSpc>
                        <a:spcAft>
                          <a:spcPts val="0"/>
                        </a:spcAft>
                      </a:pPr>
                      <a:r>
                        <a:rPr lang="en-ZA" sz="900" kern="1200" dirty="0" smtClean="0">
                          <a:solidFill>
                            <a:srgbClr val="000000"/>
                          </a:solidFill>
                          <a:effectLst/>
                          <a:latin typeface="Calibri"/>
                          <a:ea typeface="Times New Roman"/>
                          <a:cs typeface="+mn-cs"/>
                        </a:rPr>
                        <a:t>2 Findings Outstanding</a:t>
                      </a:r>
                      <a:endParaRPr lang="en-ZA" sz="900" kern="1200" dirty="0">
                        <a:solidFill>
                          <a:srgbClr val="000000"/>
                        </a:solidFill>
                        <a:effectLst/>
                        <a:latin typeface="Calibri"/>
                        <a:ea typeface="Times New Roman"/>
                        <a:cs typeface="+mn-cs"/>
                      </a:endParaRPr>
                    </a:p>
                  </a:txBody>
                  <a:tcPr marL="76200" marR="76200" marT="7938" marB="0">
                    <a:noFill/>
                  </a:tcPr>
                </a:tc>
                <a:tc>
                  <a:txBody>
                    <a:bodyPr/>
                    <a:lstStyle/>
                    <a:p>
                      <a:pPr marL="171450" indent="-171450" algn="just">
                        <a:lnSpc>
                          <a:spcPct val="115000"/>
                        </a:lnSpc>
                        <a:spcAft>
                          <a:spcPts val="0"/>
                        </a:spcAft>
                        <a:buFont typeface="Wingdings" panose="05000000000000000000" pitchFamily="2" charset="2"/>
                        <a:buChar char="§"/>
                      </a:pPr>
                      <a:r>
                        <a:rPr lang="en-ZA" sz="900" kern="1200" dirty="0" smtClean="0">
                          <a:solidFill>
                            <a:srgbClr val="000000"/>
                          </a:solidFill>
                          <a:effectLst/>
                          <a:latin typeface="Calibri"/>
                          <a:ea typeface="Times New Roman"/>
                          <a:cs typeface="+mn-cs"/>
                        </a:rPr>
                        <a:t>Meeting</a:t>
                      </a:r>
                      <a:r>
                        <a:rPr lang="en-ZA" sz="900" kern="1200" baseline="0" dirty="0" smtClean="0">
                          <a:solidFill>
                            <a:srgbClr val="000000"/>
                          </a:solidFill>
                          <a:effectLst/>
                          <a:latin typeface="Calibri"/>
                          <a:ea typeface="Times New Roman"/>
                          <a:cs typeface="+mn-cs"/>
                        </a:rPr>
                        <a:t> was held with Executive  and management within Hosting and secure operations, we were able to close 14 findings and we now tracking the remaining two with the 201819 AG report.</a:t>
                      </a:r>
                      <a:endParaRPr lang="en-ZA" sz="900" kern="1200" dirty="0">
                        <a:solidFill>
                          <a:srgbClr val="000000"/>
                        </a:solidFill>
                        <a:effectLst/>
                        <a:latin typeface="Calibri"/>
                        <a:ea typeface="Times New Roman"/>
                        <a:cs typeface="+mn-cs"/>
                      </a:endParaRPr>
                    </a:p>
                  </a:txBody>
                  <a:tcPr marL="76200" marR="76200" marT="7938" marB="0">
                    <a:noFill/>
                  </a:tcPr>
                </a:tc>
                <a:tc>
                  <a:txBody>
                    <a:bodyPr/>
                    <a:lstStyle/>
                    <a:p>
                      <a:pPr marL="171450" indent="-171450" algn="just" defTabSz="914400" rtl="0" eaLnBrk="1" latinLnBrk="0" hangingPunct="1">
                        <a:lnSpc>
                          <a:spcPct val="115000"/>
                        </a:lnSpc>
                        <a:spcAft>
                          <a:spcPts val="0"/>
                        </a:spcAft>
                        <a:buFont typeface="Wingdings" panose="05000000000000000000" pitchFamily="2" charset="2"/>
                        <a:buChar char="§"/>
                      </a:pPr>
                      <a:r>
                        <a:rPr lang="en-ZA" sz="900" kern="1200" dirty="0" smtClean="0">
                          <a:solidFill>
                            <a:srgbClr val="000000"/>
                          </a:solidFill>
                          <a:effectLst/>
                          <a:latin typeface="Calibri"/>
                          <a:ea typeface="Times New Roman"/>
                          <a:cs typeface="+mn-cs"/>
                        </a:rPr>
                        <a:t>In progress</a:t>
                      </a:r>
                      <a:endParaRPr lang="en-ZA" sz="900" kern="1200" dirty="0">
                        <a:solidFill>
                          <a:srgbClr val="000000"/>
                        </a:solidFill>
                        <a:effectLst/>
                        <a:latin typeface="Calibri"/>
                        <a:ea typeface="Times New Roman"/>
                        <a:cs typeface="+mn-cs"/>
                      </a:endParaRPr>
                    </a:p>
                  </a:txBody>
                  <a:tcPr marL="76200" marR="76200" marT="7938" marB="0">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6870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7175500" y="5338733"/>
            <a:ext cx="2286000" cy="304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84AB928-DF87-CF4A-BE25-AD4BED299D4B}" type="slidenum">
              <a:rPr lang="en-US" sz="1200" smtClean="0">
                <a:solidFill>
                  <a:schemeClr val="tx1">
                    <a:lumMod val="50000"/>
                    <a:lumOff val="50000"/>
                  </a:schemeClr>
                </a:solidFill>
              </a:rPr>
              <a:pPr algn="r"/>
              <a:t>42</a:t>
            </a:fld>
            <a:endParaRPr lang="en-US" sz="1200" dirty="0">
              <a:solidFill>
                <a:schemeClr val="tx1">
                  <a:lumMod val="50000"/>
                  <a:lumOff val="50000"/>
                </a:schemeClr>
              </a:solidFill>
            </a:endParaRPr>
          </a:p>
        </p:txBody>
      </p:sp>
      <p:sp>
        <p:nvSpPr>
          <p:cNvPr id="8" name="Title 6"/>
          <p:cNvSpPr>
            <a:spLocks noGrp="1"/>
          </p:cNvSpPr>
          <p:nvPr>
            <p:ph type="title"/>
          </p:nvPr>
        </p:nvSpPr>
        <p:spPr>
          <a:xfrm>
            <a:off x="42930" y="68547"/>
            <a:ext cx="8763000" cy="604620"/>
          </a:xfrm>
        </p:spPr>
        <p:txBody>
          <a:bodyPr>
            <a:normAutofit/>
          </a:bodyPr>
          <a:lstStyle/>
          <a:p>
            <a:r>
              <a:rPr lang="en-ZA" sz="3000" b="1" dirty="0" smtClean="0">
                <a:solidFill>
                  <a:schemeClr val="accent1">
                    <a:lumMod val="50000"/>
                  </a:schemeClr>
                </a:solidFill>
              </a:rPr>
              <a:t>Progress on 2016/17 AG findings…</a:t>
            </a:r>
            <a:endParaRPr lang="en-US" sz="3000" b="1"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796392475"/>
              </p:ext>
            </p:extLst>
          </p:nvPr>
        </p:nvGraphicFramePr>
        <p:xfrm>
          <a:off x="389050" y="673168"/>
          <a:ext cx="9409087" cy="4543627"/>
        </p:xfrm>
        <a:graphic>
          <a:graphicData uri="http://schemas.openxmlformats.org/drawingml/2006/table">
            <a:tbl>
              <a:tblPr firstRow="1" firstCol="1" bandRow="1">
                <a:tableStyleId>{5C22544A-7EE6-4342-B048-85BDC9FD1C3A}</a:tableStyleId>
              </a:tblPr>
              <a:tblGrid>
                <a:gridCol w="1597663">
                  <a:extLst>
                    <a:ext uri="{9D8B030D-6E8A-4147-A177-3AD203B41FA5}">
                      <a16:colId xmlns:a16="http://schemas.microsoft.com/office/drawing/2014/main" xmlns="" val="20000"/>
                    </a:ext>
                  </a:extLst>
                </a:gridCol>
                <a:gridCol w="1495737">
                  <a:extLst>
                    <a:ext uri="{9D8B030D-6E8A-4147-A177-3AD203B41FA5}">
                      <a16:colId xmlns:a16="http://schemas.microsoft.com/office/drawing/2014/main" xmlns="" val="20001"/>
                    </a:ext>
                  </a:extLst>
                </a:gridCol>
                <a:gridCol w="2749687">
                  <a:extLst>
                    <a:ext uri="{9D8B030D-6E8A-4147-A177-3AD203B41FA5}">
                      <a16:colId xmlns:a16="http://schemas.microsoft.com/office/drawing/2014/main" xmlns="" val="20002"/>
                    </a:ext>
                  </a:extLst>
                </a:gridCol>
                <a:gridCol w="3566000">
                  <a:extLst>
                    <a:ext uri="{9D8B030D-6E8A-4147-A177-3AD203B41FA5}">
                      <a16:colId xmlns:a16="http://schemas.microsoft.com/office/drawing/2014/main" xmlns="" val="20003"/>
                    </a:ext>
                  </a:extLst>
                </a:gridCol>
              </a:tblGrid>
              <a:tr h="354331">
                <a:tc>
                  <a:txBody>
                    <a:bodyPr/>
                    <a:lstStyle/>
                    <a:p>
                      <a:pPr algn="ctr">
                        <a:lnSpc>
                          <a:spcPct val="115000"/>
                        </a:lnSpc>
                        <a:spcBef>
                          <a:spcPts val="600"/>
                        </a:spcBef>
                        <a:spcAft>
                          <a:spcPts val="600"/>
                        </a:spcAft>
                      </a:pPr>
                      <a:r>
                        <a:rPr lang="en-ZA" sz="900" dirty="0">
                          <a:effectLst/>
                          <a:latin typeface="Calibri Light body"/>
                        </a:rPr>
                        <a:t>Area of Audit Finding</a:t>
                      </a:r>
                      <a:endParaRPr lang="en-ZA" sz="900" dirty="0">
                        <a:effectLst/>
                        <a:latin typeface="Calibri Light body"/>
                        <a:ea typeface="Times New Roman"/>
                      </a:endParaRPr>
                    </a:p>
                  </a:txBody>
                  <a:tcPr marL="46483" marR="46483" marT="0" marB="0" anchor="ctr"/>
                </a:tc>
                <a:tc>
                  <a:txBody>
                    <a:bodyPr/>
                    <a:lstStyle/>
                    <a:p>
                      <a:pPr algn="ctr">
                        <a:lnSpc>
                          <a:spcPct val="115000"/>
                        </a:lnSpc>
                        <a:spcBef>
                          <a:spcPts val="600"/>
                        </a:spcBef>
                        <a:spcAft>
                          <a:spcPts val="600"/>
                        </a:spcAft>
                      </a:pPr>
                      <a:r>
                        <a:rPr lang="en-ZA" sz="900" dirty="0">
                          <a:effectLst/>
                          <a:latin typeface="Calibri Light body"/>
                        </a:rPr>
                        <a:t>Details of Finding</a:t>
                      </a:r>
                      <a:endParaRPr lang="en-ZA" sz="900" dirty="0">
                        <a:effectLst/>
                        <a:latin typeface="Calibri Light body"/>
                        <a:ea typeface="Times New Roman"/>
                      </a:endParaRPr>
                    </a:p>
                  </a:txBody>
                  <a:tcPr marL="46483" marR="46483" marT="0" marB="0" anchor="ctr"/>
                </a:tc>
                <a:tc>
                  <a:txBody>
                    <a:bodyPr/>
                    <a:lstStyle/>
                    <a:p>
                      <a:pPr algn="just">
                        <a:lnSpc>
                          <a:spcPct val="115000"/>
                        </a:lnSpc>
                        <a:spcBef>
                          <a:spcPts val="600"/>
                        </a:spcBef>
                        <a:spcAft>
                          <a:spcPts val="600"/>
                        </a:spcAft>
                      </a:pPr>
                      <a:r>
                        <a:rPr lang="en-ZA" sz="900" dirty="0">
                          <a:effectLst/>
                          <a:latin typeface="Calibri Light body"/>
                        </a:rPr>
                        <a:t>Action Plan to Address Audit Findings</a:t>
                      </a:r>
                      <a:endParaRPr lang="en-ZA" sz="900" dirty="0">
                        <a:effectLst/>
                        <a:latin typeface="Calibri Light body"/>
                        <a:ea typeface="Times New Roman"/>
                      </a:endParaRPr>
                    </a:p>
                  </a:txBody>
                  <a:tcPr marL="46483" marR="46483" marT="0" marB="0" anchor="ctr"/>
                </a:tc>
                <a:tc>
                  <a:txBody>
                    <a:bodyPr/>
                    <a:lstStyle/>
                    <a:p>
                      <a:pPr algn="ctr">
                        <a:lnSpc>
                          <a:spcPct val="115000"/>
                        </a:lnSpc>
                        <a:spcAft>
                          <a:spcPts val="0"/>
                        </a:spcAft>
                      </a:pPr>
                      <a:r>
                        <a:rPr lang="en-ZA" sz="900" dirty="0">
                          <a:effectLst/>
                          <a:latin typeface="Calibri Light body"/>
                        </a:rPr>
                        <a:t>Progress on implementation of Action Plan</a:t>
                      </a:r>
                      <a:endParaRPr lang="en-ZA" sz="900" dirty="0">
                        <a:effectLst/>
                        <a:latin typeface="Calibri Light body"/>
                        <a:ea typeface="Calibri"/>
                        <a:cs typeface="Times New Roman"/>
                      </a:endParaRPr>
                    </a:p>
                  </a:txBody>
                  <a:tcPr marL="46483" marR="46483" marT="0" marB="0" anchor="ctr"/>
                </a:tc>
                <a:extLst>
                  <a:ext uri="{0D108BD9-81ED-4DB2-BD59-A6C34878D82A}">
                    <a16:rowId xmlns:a16="http://schemas.microsoft.com/office/drawing/2014/main" xmlns="" val="10000"/>
                  </a:ext>
                </a:extLst>
              </a:tr>
              <a:tr h="1348698">
                <a:tc rowSpan="3">
                  <a:txBody>
                    <a:bodyPr/>
                    <a:lstStyle/>
                    <a:p>
                      <a:pPr algn="l">
                        <a:lnSpc>
                          <a:spcPct val="115000"/>
                        </a:lnSpc>
                        <a:spcAft>
                          <a:spcPts val="0"/>
                        </a:spcAft>
                      </a:pPr>
                      <a:r>
                        <a:rPr lang="en-ZA" sz="800" b="1" dirty="0" smtClean="0">
                          <a:solidFill>
                            <a:schemeClr val="tx1"/>
                          </a:solidFill>
                          <a:effectLst/>
                          <a:latin typeface="Calibri Light body"/>
                          <a:ea typeface="Calibri"/>
                          <a:cs typeface="Times New Roman"/>
                        </a:rPr>
                        <a:t>Networks and Service</a:t>
                      </a:r>
                      <a:r>
                        <a:rPr lang="en-ZA" sz="800" b="1" baseline="0" dirty="0" smtClean="0">
                          <a:solidFill>
                            <a:schemeClr val="tx1"/>
                          </a:solidFill>
                          <a:effectLst/>
                          <a:latin typeface="Calibri Light body"/>
                          <a:ea typeface="Calibri"/>
                          <a:cs typeface="Times New Roman"/>
                        </a:rPr>
                        <a:t> Management </a:t>
                      </a:r>
                      <a:endParaRPr lang="en-ZA" sz="800" b="1" dirty="0">
                        <a:solidFill>
                          <a:schemeClr val="tx1"/>
                        </a:solidFill>
                        <a:effectLst/>
                        <a:latin typeface="Calibri Light body"/>
                        <a:ea typeface="Calibri"/>
                        <a:cs typeface="Times New Roman"/>
                      </a:endParaRPr>
                    </a:p>
                  </a:txBody>
                  <a:tcPr marL="76200" marR="76200" marT="0" marB="0">
                    <a:noFill/>
                  </a:tcPr>
                </a:tc>
                <a:tc>
                  <a:txBody>
                    <a:bodyPr/>
                    <a:lstStyle/>
                    <a:p>
                      <a:pPr>
                        <a:lnSpc>
                          <a:spcPct val="107000"/>
                        </a:lnSpc>
                        <a:spcAft>
                          <a:spcPts val="0"/>
                        </a:spcAft>
                      </a:pPr>
                      <a:r>
                        <a:rPr lang="en-GB" sz="800" dirty="0">
                          <a:solidFill>
                            <a:srgbClr val="000000"/>
                          </a:solidFill>
                          <a:effectLst/>
                          <a:latin typeface="Calibri"/>
                          <a:ea typeface="Times New Roman"/>
                        </a:rPr>
                        <a:t>Missing security updates and unsupported software on various systems</a:t>
                      </a:r>
                      <a:endParaRPr lang="en-ZA" sz="1000" dirty="0">
                        <a:effectLst/>
                        <a:latin typeface="Times New Roman"/>
                        <a:ea typeface="Times New Roman"/>
                      </a:endParaRPr>
                    </a:p>
                    <a:p>
                      <a:pPr>
                        <a:lnSpc>
                          <a:spcPct val="107000"/>
                        </a:lnSpc>
                        <a:spcAft>
                          <a:spcPts val="0"/>
                        </a:spcAft>
                      </a:pPr>
                      <a:r>
                        <a:rPr lang="en-GB" sz="800" dirty="0">
                          <a:effectLst/>
                          <a:latin typeface="Calibri"/>
                          <a:ea typeface="Times New Roman"/>
                          <a:cs typeface="Arial"/>
                        </a:rPr>
                        <a:t> </a:t>
                      </a:r>
                      <a:endParaRPr lang="en-ZA" sz="1000" dirty="0">
                        <a:effectLst/>
                        <a:latin typeface="Times New Roman"/>
                        <a:ea typeface="Times New Roman"/>
                      </a:endParaRPr>
                    </a:p>
                  </a:txBody>
                  <a:tcPr marL="76200" marR="76200" marT="0" marB="0">
                    <a:noFill/>
                  </a:tcPr>
                </a:tc>
                <a:tc>
                  <a:txBody>
                    <a:bodyPr/>
                    <a:lstStyle/>
                    <a:p>
                      <a:pPr algn="just">
                        <a:lnSpc>
                          <a:spcPct val="107000"/>
                        </a:lnSpc>
                        <a:spcAft>
                          <a:spcPts val="0"/>
                        </a:spcAft>
                      </a:pPr>
                      <a:r>
                        <a:rPr lang="en-ZA" sz="800" kern="1200" dirty="0" smtClean="0">
                          <a:solidFill>
                            <a:srgbClr val="000000"/>
                          </a:solidFill>
                          <a:effectLst/>
                          <a:latin typeface="Calibri"/>
                          <a:ea typeface="Times New Roman"/>
                          <a:cs typeface="+mn-cs"/>
                        </a:rPr>
                        <a:t>(a) Security patches will be applied to ICT devices and/or systems, and controls implemented to mitigate reported vulnerabilities.</a:t>
                      </a:r>
                    </a:p>
                    <a:p>
                      <a:pPr algn="just">
                        <a:lnSpc>
                          <a:spcPct val="107000"/>
                        </a:lnSpc>
                        <a:spcAft>
                          <a:spcPts val="0"/>
                        </a:spcAft>
                      </a:pPr>
                      <a:r>
                        <a:rPr lang="en-ZA" sz="800" kern="1200" dirty="0" smtClean="0">
                          <a:solidFill>
                            <a:srgbClr val="000000"/>
                          </a:solidFill>
                          <a:effectLst/>
                          <a:latin typeface="Calibri"/>
                          <a:ea typeface="Times New Roman"/>
                          <a:cs typeface="+mn-cs"/>
                        </a:rPr>
                        <a:t>(b)</a:t>
                      </a:r>
                      <a:r>
                        <a:rPr lang="en-ZA" sz="800" kern="1200" baseline="0" dirty="0" smtClean="0">
                          <a:solidFill>
                            <a:srgbClr val="000000"/>
                          </a:solidFill>
                          <a:effectLst/>
                          <a:latin typeface="Calibri"/>
                          <a:ea typeface="Times New Roman"/>
                          <a:cs typeface="+mn-cs"/>
                        </a:rPr>
                        <a:t> </a:t>
                      </a:r>
                      <a:r>
                        <a:rPr lang="en-ZA" sz="800" kern="1200" dirty="0" smtClean="0">
                          <a:solidFill>
                            <a:srgbClr val="000000"/>
                          </a:solidFill>
                          <a:effectLst/>
                          <a:latin typeface="Calibri"/>
                          <a:ea typeface="Times New Roman"/>
                          <a:cs typeface="+mn-cs"/>
                        </a:rPr>
                        <a:t>Results will be recorded and non-compliance (i.e. deviations/exceptions) and potential risks will be reported and managed</a:t>
                      </a:r>
                    </a:p>
                    <a:p>
                      <a:pPr algn="just">
                        <a:lnSpc>
                          <a:spcPct val="107000"/>
                        </a:lnSpc>
                        <a:spcAft>
                          <a:spcPts val="0"/>
                        </a:spcAft>
                      </a:pPr>
                      <a:endParaRPr lang="en-ZA" sz="800" kern="1200" dirty="0">
                        <a:solidFill>
                          <a:srgbClr val="000000"/>
                        </a:solidFill>
                        <a:effectLst/>
                        <a:latin typeface="Calibri"/>
                        <a:ea typeface="Times New Roman"/>
                        <a:cs typeface="+mn-cs"/>
                      </a:endParaRPr>
                    </a:p>
                  </a:txBody>
                  <a:tcPr marL="76200" marR="76200" marT="0" marB="0">
                    <a:noFill/>
                  </a:tcPr>
                </a:tc>
                <a:tc>
                  <a:txBody>
                    <a:bodyPr/>
                    <a:lstStyle/>
                    <a:p>
                      <a:pPr>
                        <a:lnSpc>
                          <a:spcPct val="107000"/>
                        </a:lnSpc>
                        <a:spcAft>
                          <a:spcPts val="0"/>
                        </a:spcAft>
                      </a:pPr>
                      <a:r>
                        <a:rPr lang="en-GB" sz="300" dirty="0">
                          <a:effectLst/>
                          <a:latin typeface="Calibri"/>
                          <a:ea typeface="Times New Roman"/>
                        </a:rPr>
                        <a:t> </a:t>
                      </a:r>
                      <a:r>
                        <a:rPr lang="en-GB" sz="800" kern="1200" dirty="0" smtClean="0">
                          <a:solidFill>
                            <a:srgbClr val="000000"/>
                          </a:solidFill>
                          <a:effectLst/>
                          <a:latin typeface="Calibri"/>
                          <a:ea typeface="Times New Roman"/>
                          <a:cs typeface="+mn-cs"/>
                        </a:rPr>
                        <a:t>Internet Gateway upgrade was done  to address the unsupported software version. The IG is now currently on the latest software version. ( Verification in process)</a:t>
                      </a:r>
                      <a:endParaRPr lang="en-ZA" sz="800" kern="1200" dirty="0" smtClean="0">
                        <a:solidFill>
                          <a:srgbClr val="000000"/>
                        </a:solidFill>
                        <a:effectLst/>
                        <a:latin typeface="Calibri"/>
                        <a:ea typeface="Times New Roman"/>
                        <a:cs typeface="+mn-cs"/>
                      </a:endParaRPr>
                    </a:p>
                    <a:p>
                      <a:pPr>
                        <a:lnSpc>
                          <a:spcPct val="107000"/>
                        </a:lnSpc>
                        <a:spcAft>
                          <a:spcPts val="0"/>
                        </a:spcAft>
                      </a:pPr>
                      <a:endParaRPr lang="en-ZA" sz="800" kern="1200" dirty="0">
                        <a:solidFill>
                          <a:srgbClr val="000000"/>
                        </a:solidFill>
                        <a:effectLst/>
                        <a:latin typeface="Calibri"/>
                        <a:ea typeface="Times New Roman"/>
                        <a:cs typeface="+mn-cs"/>
                      </a:endParaRPr>
                    </a:p>
                  </a:txBody>
                  <a:tcPr marL="76200" marR="76200" marT="0" marB="0">
                    <a:noFill/>
                  </a:tcPr>
                </a:tc>
                <a:extLst>
                  <a:ext uri="{0D108BD9-81ED-4DB2-BD59-A6C34878D82A}">
                    <a16:rowId xmlns:a16="http://schemas.microsoft.com/office/drawing/2014/main" xmlns="" val="10001"/>
                  </a:ext>
                </a:extLst>
              </a:tr>
              <a:tr h="1948119">
                <a:tc vMerge="1">
                  <a:txBody>
                    <a:bodyPr/>
                    <a:lstStyle/>
                    <a:p>
                      <a:endParaRPr lang="en-ZA"/>
                    </a:p>
                  </a:txBody>
                  <a:tcPr/>
                </a:tc>
                <a:tc>
                  <a:txBody>
                    <a:bodyPr/>
                    <a:lstStyle/>
                    <a:p>
                      <a:pPr>
                        <a:lnSpc>
                          <a:spcPct val="107000"/>
                        </a:lnSpc>
                        <a:spcAft>
                          <a:spcPts val="0"/>
                        </a:spcAft>
                      </a:pPr>
                      <a:r>
                        <a:rPr lang="en-GB" sz="800" dirty="0">
                          <a:solidFill>
                            <a:srgbClr val="000000"/>
                          </a:solidFill>
                          <a:effectLst/>
                          <a:latin typeface="Calibri"/>
                          <a:ea typeface="Times New Roman"/>
                        </a:rPr>
                        <a:t>Bandwidth Utilisation Assessment </a:t>
                      </a:r>
                      <a:endParaRPr lang="en-ZA" sz="1000" dirty="0">
                        <a:effectLst/>
                        <a:latin typeface="Times New Roman"/>
                        <a:ea typeface="Times New Roman"/>
                      </a:endParaRPr>
                    </a:p>
                  </a:txBody>
                  <a:tcPr marL="76200" marR="76200" marT="0" marB="0"/>
                </a:tc>
                <a:tc>
                  <a:txBody>
                    <a:bodyPr/>
                    <a:lstStyle/>
                    <a:p>
                      <a:pPr algn="just">
                        <a:lnSpc>
                          <a:spcPct val="107000"/>
                        </a:lnSpc>
                        <a:spcAft>
                          <a:spcPts val="0"/>
                        </a:spcAft>
                      </a:pPr>
                      <a:r>
                        <a:rPr lang="en-ZA" sz="800" dirty="0" smtClean="0">
                          <a:effectLst/>
                          <a:latin typeface="+mn-lt"/>
                          <a:ea typeface="Times New Roman"/>
                          <a:cs typeface="Arial"/>
                        </a:rPr>
                        <a:t>(a)</a:t>
                      </a:r>
                      <a:r>
                        <a:rPr lang="en-ZA" sz="800" baseline="0" dirty="0" smtClean="0">
                          <a:effectLst/>
                          <a:latin typeface="+mn-lt"/>
                          <a:ea typeface="Times New Roman"/>
                          <a:cs typeface="Arial"/>
                        </a:rPr>
                        <a:t> </a:t>
                      </a:r>
                      <a:r>
                        <a:rPr lang="en-ZA" sz="800" dirty="0" smtClean="0">
                          <a:effectLst/>
                          <a:latin typeface="+mn-lt"/>
                          <a:ea typeface="Times New Roman"/>
                          <a:cs typeface="Arial"/>
                        </a:rPr>
                        <a:t>SITA has already began the process of engaging with Provincial government structures with the view of implementing Provincial VPN solutions which will significantly reduce the costs of migrating government departments into individual VPNs by consolidating at a Provincial level. </a:t>
                      </a:r>
                    </a:p>
                    <a:p>
                      <a:pPr algn="just">
                        <a:lnSpc>
                          <a:spcPct val="107000"/>
                        </a:lnSpc>
                        <a:spcAft>
                          <a:spcPts val="0"/>
                        </a:spcAft>
                      </a:pPr>
                      <a:endParaRPr lang="en-ZA" sz="800" dirty="0" smtClean="0">
                        <a:effectLst/>
                        <a:latin typeface="+mn-lt"/>
                        <a:ea typeface="Times New Roman"/>
                        <a:cs typeface="Arial"/>
                      </a:endParaRPr>
                    </a:p>
                    <a:p>
                      <a:pPr algn="just">
                        <a:lnSpc>
                          <a:spcPct val="107000"/>
                        </a:lnSpc>
                        <a:spcAft>
                          <a:spcPts val="0"/>
                        </a:spcAft>
                      </a:pPr>
                      <a:r>
                        <a:rPr lang="en-ZA" sz="800" dirty="0" smtClean="0">
                          <a:effectLst/>
                          <a:latin typeface="+mn-lt"/>
                          <a:ea typeface="Times New Roman"/>
                          <a:cs typeface="Arial"/>
                        </a:rPr>
                        <a:t>(b)</a:t>
                      </a:r>
                      <a:r>
                        <a:rPr lang="en-ZA" sz="800" baseline="0" dirty="0" smtClean="0">
                          <a:effectLst/>
                          <a:latin typeface="+mn-lt"/>
                          <a:ea typeface="Times New Roman"/>
                          <a:cs typeface="Arial"/>
                        </a:rPr>
                        <a:t> </a:t>
                      </a:r>
                      <a:r>
                        <a:rPr lang="en-ZA" sz="800" dirty="0" smtClean="0">
                          <a:effectLst/>
                          <a:latin typeface="+mn-lt"/>
                          <a:ea typeface="Times New Roman"/>
                          <a:cs typeface="Arial"/>
                        </a:rPr>
                        <a:t>A number of Government departments have already been migrated into dedicated VPNs where QoS has now been implemented. However this depends on budget availability for each department. </a:t>
                      </a:r>
                    </a:p>
                  </a:txBody>
                  <a:tcPr marL="76200" marR="76200" marT="0" marB="0">
                    <a:noFill/>
                  </a:tcPr>
                </a:tc>
                <a:tc>
                  <a:txBody>
                    <a:bodyPr/>
                    <a:lstStyle/>
                    <a:p>
                      <a:pPr algn="just">
                        <a:lnSpc>
                          <a:spcPct val="107000"/>
                        </a:lnSpc>
                        <a:spcAft>
                          <a:spcPts val="0"/>
                        </a:spcAft>
                      </a:pPr>
                      <a:r>
                        <a:rPr lang="en-GB" sz="800" dirty="0">
                          <a:solidFill>
                            <a:srgbClr val="000000"/>
                          </a:solidFill>
                          <a:effectLst/>
                          <a:latin typeface="Calibri"/>
                          <a:ea typeface="Times New Roman"/>
                        </a:rPr>
                        <a:t>Both SITA Internet Breakout (Cape town and Centurion) have both been upgraded from 50Mbps to 100Mbps each which makes a total of 200Mbps. To address the issues of Centurion utilization SITA EC subnets have been moved to SITA WC. Both SITA WC and EC will now use Cape town Breakout.</a:t>
                      </a:r>
                      <a:endParaRPr lang="en-ZA" sz="1000" dirty="0">
                        <a:effectLst/>
                        <a:latin typeface="Times New Roman"/>
                        <a:ea typeface="Times New Roman"/>
                      </a:endParaRPr>
                    </a:p>
                    <a:p>
                      <a:pPr algn="just">
                        <a:lnSpc>
                          <a:spcPct val="107000"/>
                        </a:lnSpc>
                        <a:spcAft>
                          <a:spcPts val="0"/>
                        </a:spcAft>
                      </a:pPr>
                      <a:r>
                        <a:rPr lang="en-GB" sz="800" i="1" dirty="0">
                          <a:solidFill>
                            <a:srgbClr val="000000"/>
                          </a:solidFill>
                          <a:effectLst/>
                          <a:latin typeface="Calibri"/>
                          <a:ea typeface="Times New Roman"/>
                        </a:rPr>
                        <a:t>( Verification in process)</a:t>
                      </a:r>
                      <a:endParaRPr lang="en-ZA" sz="1000" dirty="0">
                        <a:effectLst/>
                        <a:latin typeface="Times New Roman"/>
                        <a:ea typeface="Times New Roman"/>
                      </a:endParaRPr>
                    </a:p>
                    <a:p>
                      <a:pPr algn="just">
                        <a:lnSpc>
                          <a:spcPct val="107000"/>
                        </a:lnSpc>
                        <a:spcAft>
                          <a:spcPts val="0"/>
                        </a:spcAft>
                      </a:pPr>
                      <a:r>
                        <a:rPr lang="en-GB" sz="300" dirty="0">
                          <a:solidFill>
                            <a:srgbClr val="000000"/>
                          </a:solidFill>
                          <a:effectLst/>
                          <a:latin typeface="Calibri"/>
                          <a:ea typeface="Times New Roman"/>
                        </a:rPr>
                        <a:t> </a:t>
                      </a:r>
                      <a:endParaRPr lang="en-ZA" sz="1000" dirty="0">
                        <a:effectLst/>
                        <a:latin typeface="Times New Roman"/>
                        <a:ea typeface="Times New Roman"/>
                      </a:endParaRPr>
                    </a:p>
                  </a:txBody>
                  <a:tcPr marL="76200" marR="76200" marT="0" marB="0">
                    <a:noFill/>
                  </a:tcPr>
                </a:tc>
                <a:extLst>
                  <a:ext uri="{0D108BD9-81ED-4DB2-BD59-A6C34878D82A}">
                    <a16:rowId xmlns:a16="http://schemas.microsoft.com/office/drawing/2014/main" xmlns="" val="10002"/>
                  </a:ext>
                </a:extLst>
              </a:tr>
              <a:tr h="892479">
                <a:tc vMerge="1">
                  <a:txBody>
                    <a:bodyPr/>
                    <a:lstStyle/>
                    <a:p>
                      <a:endParaRPr lang="en-ZA"/>
                    </a:p>
                  </a:txBody>
                  <a:tcPr/>
                </a:tc>
                <a:tc>
                  <a:txBody>
                    <a:bodyPr/>
                    <a:lstStyle/>
                    <a:p>
                      <a:pPr>
                        <a:lnSpc>
                          <a:spcPct val="107000"/>
                        </a:lnSpc>
                        <a:spcAft>
                          <a:spcPts val="0"/>
                        </a:spcAft>
                      </a:pPr>
                      <a:r>
                        <a:rPr lang="en-GB" sz="800" dirty="0">
                          <a:solidFill>
                            <a:srgbClr val="000000"/>
                          </a:solidFill>
                          <a:effectLst/>
                          <a:latin typeface="Calibri"/>
                          <a:ea typeface="Times New Roman"/>
                        </a:rPr>
                        <a:t>Inadequate firewall management controls</a:t>
                      </a:r>
                      <a:endParaRPr lang="en-ZA" sz="1000" dirty="0">
                        <a:effectLst/>
                        <a:latin typeface="Times New Roman"/>
                        <a:ea typeface="Times New Roman"/>
                      </a:endParaRPr>
                    </a:p>
                  </a:txBody>
                  <a:tcPr marL="76200" marR="76200" marT="0" marB="0"/>
                </a:tc>
                <a:tc>
                  <a:txBody>
                    <a:bodyPr/>
                    <a:lstStyle/>
                    <a:p>
                      <a:pPr algn="just">
                        <a:lnSpc>
                          <a:spcPct val="107000"/>
                        </a:lnSpc>
                        <a:spcAft>
                          <a:spcPts val="0"/>
                        </a:spcAft>
                      </a:pPr>
                      <a:r>
                        <a:rPr lang="en-ZA" sz="800" kern="1200" dirty="0" smtClean="0">
                          <a:solidFill>
                            <a:schemeClr val="dk1"/>
                          </a:solidFill>
                          <a:effectLst/>
                          <a:latin typeface="+mn-lt"/>
                          <a:ea typeface="Times New Roman"/>
                          <a:cs typeface="Arial"/>
                        </a:rPr>
                        <a:t>(a)</a:t>
                      </a:r>
                      <a:r>
                        <a:rPr lang="en-ZA" sz="800" kern="1200" baseline="0" dirty="0" smtClean="0">
                          <a:solidFill>
                            <a:schemeClr val="dk1"/>
                          </a:solidFill>
                          <a:effectLst/>
                          <a:latin typeface="+mn-lt"/>
                          <a:ea typeface="Times New Roman"/>
                          <a:cs typeface="Arial"/>
                        </a:rPr>
                        <a:t> </a:t>
                      </a:r>
                      <a:r>
                        <a:rPr lang="en-ZA" sz="800" kern="1200" dirty="0" smtClean="0">
                          <a:solidFill>
                            <a:schemeClr val="dk1"/>
                          </a:solidFill>
                          <a:effectLst/>
                          <a:latin typeface="+mn-lt"/>
                          <a:ea typeface="Times New Roman"/>
                          <a:cs typeface="Arial"/>
                        </a:rPr>
                        <a:t>Enable audit log on firewalls within limitation perimeters. </a:t>
                      </a:r>
                    </a:p>
                    <a:p>
                      <a:pPr algn="just">
                        <a:lnSpc>
                          <a:spcPct val="107000"/>
                        </a:lnSpc>
                        <a:spcAft>
                          <a:spcPts val="0"/>
                        </a:spcAft>
                      </a:pPr>
                      <a:r>
                        <a:rPr lang="en-ZA" sz="800" kern="1200" dirty="0" smtClean="0">
                          <a:solidFill>
                            <a:schemeClr val="dk1"/>
                          </a:solidFill>
                          <a:effectLst/>
                          <a:latin typeface="+mn-lt"/>
                          <a:ea typeface="Times New Roman"/>
                          <a:cs typeface="Arial"/>
                        </a:rPr>
                        <a:t>(b) Implement password management review.</a:t>
                      </a:r>
                    </a:p>
                    <a:p>
                      <a:pPr algn="just">
                        <a:lnSpc>
                          <a:spcPct val="107000"/>
                        </a:lnSpc>
                        <a:spcAft>
                          <a:spcPts val="0"/>
                        </a:spcAft>
                      </a:pPr>
                      <a:r>
                        <a:rPr lang="en-ZA" sz="800" kern="1200" dirty="0" smtClean="0">
                          <a:solidFill>
                            <a:schemeClr val="dk1"/>
                          </a:solidFill>
                          <a:effectLst/>
                          <a:latin typeface="+mn-lt"/>
                          <a:ea typeface="Times New Roman"/>
                          <a:cs typeface="Arial"/>
                        </a:rPr>
                        <a:t>(c</a:t>
                      </a:r>
                      <a:r>
                        <a:rPr lang="en-ZA" sz="800" kern="1200" baseline="0" dirty="0" smtClean="0">
                          <a:solidFill>
                            <a:schemeClr val="dk1"/>
                          </a:solidFill>
                          <a:effectLst/>
                          <a:latin typeface="+mn-lt"/>
                          <a:ea typeface="Times New Roman"/>
                          <a:cs typeface="Arial"/>
                        </a:rPr>
                        <a:t> ) </a:t>
                      </a:r>
                      <a:r>
                        <a:rPr lang="en-ZA" sz="800" kern="1200" dirty="0" smtClean="0">
                          <a:solidFill>
                            <a:schemeClr val="dk1"/>
                          </a:solidFill>
                          <a:effectLst/>
                          <a:latin typeface="+mn-lt"/>
                          <a:ea typeface="Times New Roman"/>
                          <a:cs typeface="Arial"/>
                        </a:rPr>
                        <a:t>Automate firewall usage and administration monitoring.</a:t>
                      </a:r>
                      <a:endParaRPr lang="en-ZA" sz="800" kern="1200" dirty="0">
                        <a:solidFill>
                          <a:schemeClr val="dk1"/>
                        </a:solidFill>
                        <a:effectLst/>
                        <a:latin typeface="+mn-lt"/>
                        <a:ea typeface="Times New Roman"/>
                        <a:cs typeface="Arial"/>
                      </a:endParaRPr>
                    </a:p>
                  </a:txBody>
                  <a:tcPr marL="76200" marR="76200" marT="0" marB="0">
                    <a:noFill/>
                  </a:tcPr>
                </a:tc>
                <a:tc>
                  <a:txBody>
                    <a:bodyPr/>
                    <a:lstStyle/>
                    <a:p>
                      <a:pPr algn="just">
                        <a:lnSpc>
                          <a:spcPct val="107000"/>
                        </a:lnSpc>
                        <a:spcAft>
                          <a:spcPts val="0"/>
                        </a:spcAft>
                      </a:pPr>
                      <a:r>
                        <a:rPr lang="en-GB" sz="800" dirty="0">
                          <a:solidFill>
                            <a:srgbClr val="000000"/>
                          </a:solidFill>
                          <a:effectLst/>
                          <a:latin typeface="Calibri"/>
                          <a:ea typeface="Times New Roman"/>
                        </a:rPr>
                        <a:t>The log evaluation tool is included in the SIEM technology stack as long-term service offering prioritised as per SITA’s operating strategy.</a:t>
                      </a:r>
                      <a:endParaRPr lang="en-ZA" sz="1000" dirty="0">
                        <a:effectLst/>
                        <a:latin typeface="Times New Roman"/>
                        <a:ea typeface="Times New Roman"/>
                      </a:endParaRPr>
                    </a:p>
                    <a:p>
                      <a:pPr algn="just">
                        <a:lnSpc>
                          <a:spcPct val="107000"/>
                        </a:lnSpc>
                        <a:spcAft>
                          <a:spcPts val="0"/>
                        </a:spcAft>
                      </a:pPr>
                      <a:endParaRPr lang="en-ZA" sz="1000" dirty="0">
                        <a:effectLst/>
                        <a:latin typeface="Times New Roman"/>
                        <a:ea typeface="Times New Roman"/>
                      </a:endParaRPr>
                    </a:p>
                    <a:p>
                      <a:pPr>
                        <a:lnSpc>
                          <a:spcPct val="107000"/>
                        </a:lnSpc>
                        <a:spcAft>
                          <a:spcPts val="0"/>
                        </a:spcAft>
                      </a:pPr>
                      <a:r>
                        <a:rPr lang="en-ZA" sz="800" b="1" dirty="0">
                          <a:effectLst/>
                          <a:latin typeface="Calibri"/>
                          <a:ea typeface="Times New Roman"/>
                          <a:cs typeface="Arial"/>
                        </a:rPr>
                        <a:t> </a:t>
                      </a:r>
                      <a:endParaRPr lang="en-ZA" sz="1000" dirty="0">
                        <a:effectLst/>
                        <a:latin typeface="Times New Roman"/>
                        <a:ea typeface="Times New Roman"/>
                      </a:endParaRPr>
                    </a:p>
                  </a:txBody>
                  <a:tcPr marL="76200" marR="76200" marT="0" marB="0">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0862632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55" y="-28204"/>
            <a:ext cx="9720000" cy="523220"/>
          </a:xfrm>
        </p:spPr>
        <p:txBody>
          <a:bodyPr/>
          <a:lstStyle/>
          <a:p>
            <a:r>
              <a:rPr lang="en-ZA" dirty="0"/>
              <a:t>Audit Outcome Summary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5662" y="679851"/>
            <a:ext cx="7553338" cy="46160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809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00" y="38100"/>
            <a:ext cx="9720000" cy="457200"/>
          </a:xfrm>
        </p:spPr>
        <p:txBody>
          <a:bodyPr>
            <a:normAutofit fontScale="90000"/>
          </a:bodyPr>
          <a:lstStyle/>
          <a:p>
            <a:r>
              <a:rPr lang="en-ZA" dirty="0">
                <a:solidFill>
                  <a:schemeClr val="accent1">
                    <a:lumMod val="50000"/>
                  </a:schemeClr>
                </a:solidFill>
              </a:rPr>
              <a:t>Audit Outcome Summary (excluding SCM assessment)</a:t>
            </a:r>
            <a:endParaRPr lang="en-US" dirty="0">
              <a:solidFill>
                <a:schemeClr val="accent1">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4343" y="495300"/>
            <a:ext cx="7234657" cy="4672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2618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08200" y="194954"/>
            <a:ext cx="3993078" cy="399307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54000" y="2987814"/>
            <a:ext cx="3906688" cy="707886"/>
          </a:xfrm>
          <a:prstGeom prst="rect">
            <a:avLst/>
          </a:prstGeom>
        </p:spPr>
        <p:txBody>
          <a:bodyPr wrap="square">
            <a:spAutoFit/>
          </a:bodyPr>
          <a:lstStyle/>
          <a:p>
            <a:pPr algn="ctr"/>
            <a:r>
              <a:rPr lang="en-ZA" sz="6000" b="1" baseline="30000" dirty="0">
                <a:solidFill>
                  <a:schemeClr val="tx2"/>
                </a:solidFill>
                <a:latin typeface="+mj-lt"/>
                <a:cs typeface="Century Gothic"/>
              </a:rPr>
              <a:t>THANK YOU</a:t>
            </a:r>
            <a:endParaRPr lang="en-US" sz="6000" b="1" baseline="30000" dirty="0">
              <a:solidFill>
                <a:schemeClr val="tx2"/>
              </a:solidFill>
              <a:latin typeface="+mj-lt"/>
              <a:cs typeface="Century Gothic"/>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69452" y="4152901"/>
            <a:ext cx="3532167"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731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Performance Information: Strategic Projects </a:t>
            </a:r>
            <a:r>
              <a:rPr lang="en-US" sz="1400" dirty="0">
                <a:solidFill>
                  <a:schemeClr val="accent1">
                    <a:lumMod val="50000"/>
                  </a:schemeClr>
                </a:solidFill>
              </a:rPr>
              <a:t> </a:t>
            </a:r>
          </a:p>
        </p:txBody>
      </p:sp>
      <p:sp>
        <p:nvSpPr>
          <p:cNvPr id="3" name="Content Placeholder 2"/>
          <p:cNvSpPr>
            <a:spLocks noGrp="1"/>
          </p:cNvSpPr>
          <p:nvPr>
            <p:ph idx="1"/>
          </p:nvPr>
        </p:nvSpPr>
        <p:spPr>
          <a:xfrm>
            <a:off x="203200" y="495300"/>
            <a:ext cx="9720000" cy="4876800"/>
          </a:xfrm>
        </p:spPr>
        <p:txBody>
          <a:bodyPr>
            <a:noAutofit/>
          </a:bodyPr>
          <a:lstStyle/>
          <a:p>
            <a:pPr algn="just">
              <a:buFont typeface="Wingdings" panose="05000000000000000000" pitchFamily="2" charset="2"/>
              <a:buChar char="§"/>
            </a:pPr>
            <a:r>
              <a:rPr lang="en-US" sz="1400" dirty="0">
                <a:solidFill>
                  <a:prstClr val="black"/>
                </a:solidFill>
              </a:rPr>
              <a:t>SITA effectively supported the country’s e-Enablement and digital transformation drives aimed at transforming the public service through digital technologies. </a:t>
            </a:r>
          </a:p>
          <a:p>
            <a:pPr algn="just">
              <a:buFont typeface="Wingdings" panose="05000000000000000000" pitchFamily="2" charset="2"/>
              <a:buChar char="§"/>
            </a:pPr>
            <a:endParaRPr lang="en-US" sz="1400" dirty="0">
              <a:solidFill>
                <a:prstClr val="black"/>
              </a:solidFill>
            </a:endParaRPr>
          </a:p>
          <a:p>
            <a:pPr algn="just">
              <a:buFont typeface="Wingdings" panose="05000000000000000000" pitchFamily="2" charset="2"/>
              <a:buChar char="§"/>
            </a:pPr>
            <a:r>
              <a:rPr lang="en-US" sz="1400" dirty="0">
                <a:solidFill>
                  <a:prstClr val="black"/>
                </a:solidFill>
              </a:rPr>
              <a:t>SITA deployed 55 eServices to external clients in various provinces and 4 eServices were deployed for SITA internal use, namely; SITA Compliance Website, SITAVarsity, NDP2030 Hackathon Website and SITA Skills Audit.</a:t>
            </a:r>
          </a:p>
          <a:p>
            <a:pPr algn="just">
              <a:buFont typeface="Wingdings" panose="05000000000000000000" pitchFamily="2" charset="2"/>
              <a:buChar char="§"/>
            </a:pPr>
            <a:endParaRPr lang="en-US" sz="1400" dirty="0">
              <a:solidFill>
                <a:prstClr val="black"/>
              </a:solidFill>
            </a:endParaRPr>
          </a:p>
          <a:p>
            <a:pPr algn="just">
              <a:buFont typeface="Wingdings" panose="05000000000000000000" pitchFamily="2" charset="2"/>
              <a:buChar char="§"/>
            </a:pPr>
            <a:r>
              <a:rPr lang="en-US" sz="1400" dirty="0"/>
              <a:t>Overall the benefits of the e-Services deployed have positively impacted the end-users through improved access to services, decreased operational costs, improved efficiencies and accessibility while equally SITA internal business operations have been bolstered.</a:t>
            </a:r>
          </a:p>
          <a:p>
            <a:pPr algn="just">
              <a:buFont typeface="Wingdings" panose="05000000000000000000" pitchFamily="2" charset="2"/>
              <a:buChar char="§"/>
            </a:pPr>
            <a:endParaRPr lang="en-US" sz="1400" dirty="0"/>
          </a:p>
          <a:p>
            <a:pPr algn="just">
              <a:buFont typeface="Wingdings" panose="05000000000000000000" pitchFamily="2" charset="2"/>
              <a:buChar char="§"/>
            </a:pPr>
            <a:r>
              <a:rPr lang="en-US" sz="1400" dirty="0"/>
              <a:t>SITA embarked on an infrastructure modernisation journey to re-engineer the current environment into modern state-of-the-art facilities that includes the introduction of a cloud capability.</a:t>
            </a:r>
          </a:p>
          <a:p>
            <a:pPr algn="just">
              <a:buFont typeface="Wingdings" panose="05000000000000000000" pitchFamily="2" charset="2"/>
              <a:buChar char="§"/>
            </a:pPr>
            <a:endParaRPr lang="en-US" sz="1400" dirty="0"/>
          </a:p>
          <a:p>
            <a:pPr algn="just">
              <a:buFont typeface="Wingdings" panose="05000000000000000000" pitchFamily="2" charset="2"/>
              <a:buChar char="§"/>
            </a:pPr>
            <a:r>
              <a:rPr lang="en-US" sz="1400" dirty="0"/>
              <a:t>SITA launched its new government cloud infrastructure for South Africa which is said to be one of the largest government clouds in the world in conjunction with Gijima, Huawei, and IBM.</a:t>
            </a:r>
          </a:p>
          <a:p>
            <a:pPr algn="just">
              <a:buFont typeface="Wingdings" panose="05000000000000000000" pitchFamily="2" charset="2"/>
              <a:buChar char="§"/>
            </a:pPr>
            <a:endParaRPr lang="en-US" sz="1400" dirty="0"/>
          </a:p>
          <a:p>
            <a:pPr>
              <a:buFont typeface="Wingdings" panose="05000000000000000000" pitchFamily="2" charset="2"/>
              <a:buChar char="§"/>
            </a:pPr>
            <a:r>
              <a:rPr lang="en-US" sz="1400" dirty="0"/>
              <a:t>The rollout of broadband connectivity, a very capital intensive programme, was flagged as a critical focus area by the Executive Authority, as South Africa is challenged with issues of accessibility, usability, and affordability. </a:t>
            </a:r>
          </a:p>
          <a:p>
            <a:pPr marL="0" indent="0">
              <a:buNone/>
            </a:pPr>
            <a:endParaRPr lang="en-US" sz="1400" dirty="0"/>
          </a:p>
          <a:p>
            <a:pPr algn="just">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355254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91447"/>
            <a:ext cx="9720000" cy="480053"/>
          </a:xfrm>
        </p:spPr>
        <p:txBody>
          <a:bodyPr/>
          <a:lstStyle/>
          <a:p>
            <a:r>
              <a:rPr lang="en-US" dirty="0">
                <a:solidFill>
                  <a:schemeClr val="accent1">
                    <a:lumMod val="50000"/>
                  </a:schemeClr>
                </a:solidFill>
              </a:rPr>
              <a:t>Performance Information: Strategic Projects …</a:t>
            </a:r>
            <a:r>
              <a:rPr lang="en-US" sz="1400" dirty="0">
                <a:solidFill>
                  <a:schemeClr val="accent1">
                    <a:lumMod val="50000"/>
                  </a:schemeClr>
                </a:solidFill>
              </a:rPr>
              <a:t> </a:t>
            </a:r>
          </a:p>
        </p:txBody>
      </p:sp>
      <p:sp>
        <p:nvSpPr>
          <p:cNvPr id="3" name="Content Placeholder 2"/>
          <p:cNvSpPr>
            <a:spLocks noGrp="1"/>
          </p:cNvSpPr>
          <p:nvPr>
            <p:ph idx="1"/>
          </p:nvPr>
        </p:nvSpPr>
        <p:spPr>
          <a:xfrm>
            <a:off x="216000" y="647700"/>
            <a:ext cx="9720000" cy="4724400"/>
          </a:xfrm>
        </p:spPr>
        <p:txBody>
          <a:bodyPr>
            <a:noAutofit/>
          </a:bodyPr>
          <a:lstStyle/>
          <a:p>
            <a:endParaRPr lang="en-US" sz="1800" dirty="0"/>
          </a:p>
          <a:p>
            <a:pPr lvl="0"/>
            <a:endParaRPr lang="en-US" sz="1800" dirty="0">
              <a:solidFill>
                <a:prstClr val="black"/>
              </a:solidFill>
            </a:endParaRPr>
          </a:p>
          <a:p>
            <a:pPr marL="0" indent="0">
              <a:buNone/>
            </a:pPr>
            <a:endParaRPr lang="en-US" sz="1400" dirty="0"/>
          </a:p>
          <a:p>
            <a:pPr marL="0" indent="0">
              <a:buNone/>
            </a:pPr>
            <a:endParaRPr lang="en-US" sz="1400" dirty="0"/>
          </a:p>
        </p:txBody>
      </p:sp>
      <p:sp>
        <p:nvSpPr>
          <p:cNvPr id="4" name="Rectangle 3"/>
          <p:cNvSpPr/>
          <p:nvPr/>
        </p:nvSpPr>
        <p:spPr>
          <a:xfrm>
            <a:off x="216000" y="647700"/>
            <a:ext cx="9720000" cy="3754874"/>
          </a:xfrm>
          <a:prstGeom prst="rect">
            <a:avLst/>
          </a:prstGeom>
        </p:spPr>
        <p:txBody>
          <a:bodyPr wrap="square">
            <a:spAutoFit/>
          </a:bodyPr>
          <a:lstStyle/>
          <a:p>
            <a:pPr algn="just"/>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SITA supported the rollout of the programme by ensuring that 270 sites across eight (8) district municipalities were connected with Internet access at a minimum bandwidth of 10Mbps </a:t>
            </a: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SITA currently connects about 7 000 government entities, enabling access to internet, transversals and other shared government services with integrated Network Operations Centre (NOC) and Service Management. </a:t>
            </a: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This includes initiatives to maintain and improve high availability while reducing connectivity costs to government through revised competitive bidding processes and connectivity models at national and provincial levels. </a:t>
            </a: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SITA leads the Western Cape broadband programme, which aims to connect about 2000 sites, including schools, clinics and public libraries, with some entities extending Wi-Fi connectivity into the surrounding communities and ensures a minimum of 10 Mbps to 1Gbps connectivity speed. </a:t>
            </a: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Connectivity has been established in all 25 local municipalities in the Western Cape Province, covering about 570km of long distance fiber and leased capacity. </a:t>
            </a: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xmlns="" val="56174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15247"/>
            <a:ext cx="9720000" cy="480053"/>
          </a:xfrm>
        </p:spPr>
        <p:txBody>
          <a:bodyPr/>
          <a:lstStyle/>
          <a:p>
            <a:r>
              <a:rPr lang="en-US" dirty="0">
                <a:solidFill>
                  <a:schemeClr val="accent1">
                    <a:lumMod val="50000"/>
                  </a:schemeClr>
                </a:solidFill>
              </a:rPr>
              <a:t>Performance Information: Strategic Projects… </a:t>
            </a:r>
            <a:r>
              <a:rPr lang="en-US" sz="1400" dirty="0">
                <a:solidFill>
                  <a:schemeClr val="accent1">
                    <a:lumMod val="50000"/>
                  </a:schemeClr>
                </a:solidFill>
              </a:rPr>
              <a:t> </a:t>
            </a:r>
          </a:p>
        </p:txBody>
      </p:sp>
      <p:sp>
        <p:nvSpPr>
          <p:cNvPr id="3" name="Content Placeholder 2"/>
          <p:cNvSpPr>
            <a:spLocks noGrp="1"/>
          </p:cNvSpPr>
          <p:nvPr>
            <p:ph idx="1"/>
          </p:nvPr>
        </p:nvSpPr>
        <p:spPr>
          <a:xfrm>
            <a:off x="216000" y="647700"/>
            <a:ext cx="9720000" cy="4724400"/>
          </a:xfrm>
        </p:spPr>
        <p:txBody>
          <a:bodyPr>
            <a:noAutofit/>
          </a:bodyPr>
          <a:lstStyle/>
          <a:p>
            <a:endParaRPr lang="en-US" sz="1800" dirty="0"/>
          </a:p>
          <a:p>
            <a:pPr lvl="0"/>
            <a:endParaRPr lang="en-US" sz="1800" dirty="0">
              <a:solidFill>
                <a:prstClr val="black"/>
              </a:solidFill>
            </a:endParaRPr>
          </a:p>
          <a:p>
            <a:pPr marL="0" indent="0">
              <a:buNone/>
            </a:pPr>
            <a:endParaRPr lang="en-US" sz="1400" dirty="0"/>
          </a:p>
        </p:txBody>
      </p:sp>
      <p:sp>
        <p:nvSpPr>
          <p:cNvPr id="4" name="Rectangle 3"/>
          <p:cNvSpPr/>
          <p:nvPr/>
        </p:nvSpPr>
        <p:spPr>
          <a:xfrm>
            <a:off x="216000" y="647700"/>
            <a:ext cx="9720000" cy="4185761"/>
          </a:xfrm>
          <a:prstGeom prst="rect">
            <a:avLst/>
          </a:prstGeom>
        </p:spPr>
        <p:txBody>
          <a:bodyPr wrap="square">
            <a:spAutoFit/>
          </a:bodyPr>
          <a:lstStyle/>
          <a:p>
            <a:pPr marL="17145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SITA achieved ICT Security Level 3 maturity in 11  disciplines of the Information Security Forum (ISF) Maturity model.</a:t>
            </a: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SITA advanced the national economic transformation agenda in the ICT sector by providing a platform for the development of emerging suppliers to advance their businesses. </a:t>
            </a: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lvl="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SITA implemented a procurement readiness programme aimed at increasing skills and potential to diversify the SITA supplier base by rollout of training to five provinces; 93 out of 147 SMME’s passed the Molex training and a total of 227 SMMEs completed the “How to tender” course. </a:t>
            </a:r>
          </a:p>
          <a:p>
            <a:pPr marL="171450" lvl="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lvl="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SITA graduated off two SMME’s from Enterprise Development to Supplier Development; the same have created jobs.</a:t>
            </a:r>
          </a:p>
          <a:p>
            <a:pPr marL="171450" lvl="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lvl="0" indent="-171450" algn="just">
              <a:buFont typeface="Wingdings" panose="05000000000000000000" pitchFamily="2" charset="2"/>
              <a:buChar char="§"/>
            </a:pPr>
            <a:r>
              <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rPr>
              <a:t>SITA developed framework agreements by adopting a strategy that fosters partnerships with both the private and public sector to ensure government achieves economies of scale and that services and products are of the best quality and value for money.</a:t>
            </a:r>
          </a:p>
          <a:p>
            <a:pPr marL="171450" lvl="0" indent="-171450" algn="just">
              <a:buFont typeface="Wingdings" panose="05000000000000000000" pitchFamily="2" charset="2"/>
              <a:buChar char="§"/>
            </a:pPr>
            <a:endParaRPr lang="en-ZA"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r>
              <a:rPr lang="en-US" sz="1400" dirty="0"/>
              <a:t>The establishment of  framework agreement pricing and direct model have resulted in savings of R1.3 billion </a:t>
            </a:r>
          </a:p>
          <a:p>
            <a:pPr lvl="0" algn="just"/>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a:p>
            <a:pPr marL="171450" indent="-171450" algn="just">
              <a:buFont typeface="Wingdings" panose="05000000000000000000" pitchFamily="2" charset="2"/>
              <a:buChar char="§"/>
            </a:pPr>
            <a:endParaRPr lang="en-US" sz="1400" dirty="0">
              <a:solidFill>
                <a:srgbClr val="000000"/>
              </a:solidFill>
              <a:latin typeface="Calibri Light" panose="020F0302020204030204" pitchFamily="34" charset="0"/>
              <a:ea typeface="Century Gothic" panose="020B0502020202020204" pitchFamily="34" charset="0"/>
              <a:cs typeface="Century Gothic" panose="020B0502020202020204" pitchFamily="34" charset="0"/>
            </a:endParaRPr>
          </a:p>
        </p:txBody>
      </p:sp>
    </p:spTree>
    <p:extLst>
      <p:ext uri="{BB962C8B-B14F-4D97-AF65-F5344CB8AC3E}">
        <p14:creationId xmlns:p14="http://schemas.microsoft.com/office/powerpoint/2010/main" xmlns="" val="310330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1: Service Delivery </a:t>
            </a:r>
          </a:p>
        </p:txBody>
      </p:sp>
      <p:sp>
        <p:nvSpPr>
          <p:cNvPr id="4" name="object 2">
            <a:extLst>
              <a:ext uri="{FF2B5EF4-FFF2-40B4-BE49-F238E27FC236}">
                <a16:creationId xmlns:a16="http://schemas.microsoft.com/office/drawing/2014/main" xmlns="" id="{03A34DD5-3D13-5148-A2CF-B670FC88ECF0}"/>
              </a:ext>
            </a:extLst>
          </p:cNvPr>
          <p:cNvSpPr txBox="1"/>
          <p:nvPr/>
        </p:nvSpPr>
        <p:spPr>
          <a:xfrm>
            <a:off x="313291" y="520022"/>
            <a:ext cx="9562229" cy="768993"/>
          </a:xfrm>
          <a:prstGeom prst="rect">
            <a:avLst/>
          </a:prstGeom>
        </p:spPr>
        <p:txBody>
          <a:bodyPr vert="horz" wrap="square" lIns="0" tIns="12700" rIns="0" bIns="0" rtlCol="0">
            <a:spAutoFit/>
          </a:bodyPr>
          <a:lstStyle/>
          <a:p>
            <a:pPr marL="12700" marR="5080" algn="just">
              <a:lnSpc>
                <a:spcPct val="116700"/>
              </a:lnSpc>
              <a:spcBef>
                <a:spcPts val="1070"/>
              </a:spcBef>
              <a:tabLst>
                <a:tab pos="444500" algn="l"/>
              </a:tabLst>
            </a:pPr>
            <a:r>
              <a:rPr sz="1400" dirty="0">
                <a:cs typeface="Times New Roman"/>
              </a:rPr>
              <a:t>The purpose of this programme is to provide a high-quality IT services to enable government to deliver efficient and convenient services to citizens through the use of ICT and to  optimise the provision of SITA’s IT infrastructure services to increase availability, flexibility, scalability, predictability and security.</a:t>
            </a:r>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3988581024"/>
              </p:ext>
            </p:extLst>
          </p:nvPr>
        </p:nvGraphicFramePr>
        <p:xfrm>
          <a:off x="173424" y="1409643"/>
          <a:ext cx="9783375" cy="2971857"/>
        </p:xfrm>
        <a:graphic>
          <a:graphicData uri="http://schemas.openxmlformats.org/drawingml/2006/table">
            <a:tbl>
              <a:tblPr firstRow="1" bandRow="1">
                <a:tableStyleId>{2D5ABB26-0587-4C30-8999-92F81FD0307C}</a:tableStyleId>
              </a:tblPr>
              <a:tblGrid>
                <a:gridCol w="1149306">
                  <a:extLst>
                    <a:ext uri="{9D8B030D-6E8A-4147-A177-3AD203B41FA5}">
                      <a16:colId xmlns:a16="http://schemas.microsoft.com/office/drawing/2014/main" xmlns="" val="20000"/>
                    </a:ext>
                  </a:extLst>
                </a:gridCol>
                <a:gridCol w="1426845">
                  <a:extLst>
                    <a:ext uri="{9D8B030D-6E8A-4147-A177-3AD203B41FA5}">
                      <a16:colId xmlns:a16="http://schemas.microsoft.com/office/drawing/2014/main" xmlns="" val="20001"/>
                    </a:ext>
                  </a:extLst>
                </a:gridCol>
                <a:gridCol w="1339825">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1828799">
                  <a:extLst>
                    <a:ext uri="{9D8B030D-6E8A-4147-A177-3AD203B41FA5}">
                      <a16:colId xmlns:a16="http://schemas.microsoft.com/office/drawing/2014/main" xmlns="" val="20006"/>
                    </a:ext>
                  </a:extLst>
                </a:gridCol>
              </a:tblGrid>
              <a:tr h="736275">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4930"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7</a:t>
                      </a:r>
                      <a:r>
                        <a:rPr sz="1100" b="1" dirty="0">
                          <a:solidFill>
                            <a:srgbClr val="FFFFFF"/>
                          </a:solidFill>
                          <a:latin typeface="+mn-lt"/>
                          <a:cs typeface="FuturaBT-Medium"/>
                        </a:rPr>
                        <a:t>/1</a:t>
                      </a:r>
                      <a:r>
                        <a:rPr lang="en-US" sz="1100" b="1" dirty="0">
                          <a:solidFill>
                            <a:srgbClr val="FFFFFF"/>
                          </a:solidFill>
                          <a:latin typeface="+mn-lt"/>
                          <a:cs typeface="FuturaBT-Medium"/>
                        </a:rPr>
                        <a:t>8</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lang="en-US" sz="1100" b="1" spc="-85" dirty="0">
                          <a:solidFill>
                            <a:srgbClr val="FFFFFF"/>
                          </a:solidFill>
                          <a:latin typeface="+mn-lt"/>
                          <a:cs typeface="FuturaBT-Medium"/>
                        </a:rPr>
                        <a:t> </a:t>
                      </a:r>
                      <a:r>
                        <a:rPr sz="1100" b="1" spc="-5" dirty="0">
                          <a:solidFill>
                            <a:srgbClr val="FFFFFF"/>
                          </a:solidFill>
                          <a:latin typeface="+mn-lt"/>
                          <a:cs typeface="FuturaBT-Medium"/>
                        </a:rPr>
                        <a:t>target  </a:t>
                      </a: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440690" algn="l">
                        <a:lnSpc>
                          <a:spcPct val="100000"/>
                        </a:lnSpc>
                        <a:spcBef>
                          <a:spcPts val="325"/>
                        </a:spcBef>
                      </a:pPr>
                      <a:r>
                        <a:rPr sz="1100" b="1" spc="-5" dirty="0">
                          <a:solidFill>
                            <a:srgbClr val="FFFFFF"/>
                          </a:solidFill>
                          <a:latin typeface="+mn-lt"/>
                          <a:cs typeface="FuturaBT-Medium"/>
                        </a:rPr>
                        <a:t>Actual  </a:t>
                      </a:r>
                      <a:r>
                        <a:rPr lang="en-US" sz="1100" b="1" spc="-5" dirty="0">
                          <a:solidFill>
                            <a:srgbClr val="FFFFFF"/>
                          </a:solidFill>
                          <a:latin typeface="+mn-lt"/>
                          <a:cs typeface="FuturaBT-Medium"/>
                        </a:rPr>
                        <a:t>Achievement </a:t>
                      </a:r>
                    </a:p>
                    <a:p>
                      <a:pPr marL="75565" marR="440690" algn="l">
                        <a:lnSpc>
                          <a:spcPct val="100000"/>
                        </a:lnSpc>
                        <a:spcBef>
                          <a:spcPts val="325"/>
                        </a:spcBef>
                      </a:pP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1016325">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C1: Enhance efficiency of government business processes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M4: No. of e-government services deployed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23 e-services deployed</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50 e-services deployed</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55 e-services deployed which have deployment certificates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5</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Additional services were developed to meet identified clients’ needs.</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1"/>
                  </a:ext>
                </a:extLst>
              </a:tr>
              <a:tr h="1219257">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C2: Improve security of government data assets</a:t>
                      </a:r>
                      <a:endParaRPr lang="en-US" sz="1000" kern="1200" dirty="0">
                        <a:solidFill>
                          <a:schemeClr val="tx1"/>
                        </a:solidFill>
                        <a:effectLst/>
                        <a:latin typeface="Calibri Light"/>
                        <a:ea typeface="Calibri"/>
                        <a:cs typeface="Times New Roman"/>
                      </a:endParaRPr>
                    </a:p>
                  </a:txBody>
                  <a:tcPr marL="68580" marR="68580" marT="17780" marB="17780">
                    <a:lnL w="9525">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M5: Level of maturity of ICT security</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a:lnSpc>
                          <a:spcPct val="115000"/>
                        </a:lnSpc>
                        <a:spcBef>
                          <a:spcPts val="0"/>
                        </a:spcBef>
                        <a:spcAft>
                          <a:spcPts val="100"/>
                        </a:spcAft>
                        <a:tabLst>
                          <a:tab pos="2637155" algn="ctr"/>
                          <a:tab pos="5274310" algn="r"/>
                        </a:tabLst>
                      </a:pPr>
                      <a:r>
                        <a:rPr lang="en-GB" sz="1000" dirty="0">
                          <a:solidFill>
                            <a:srgbClr val="000000"/>
                          </a:solidFill>
                          <a:effectLst/>
                          <a:latin typeface="Calibri Light"/>
                          <a:ea typeface="Century Gothic"/>
                          <a:cs typeface="Century Gothic"/>
                        </a:rPr>
                        <a:t>Attained information security maturity level 2</a:t>
                      </a:r>
                      <a:endParaRPr lang="en-US" sz="1100" dirty="0">
                        <a:effectLst/>
                        <a:latin typeface="Calibri Light"/>
                        <a:ea typeface="Calibri Light"/>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Attain information</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security maturity Level 3 as per ISF security</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controls model for 11 discipline areas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Achieved </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SITA attained security maturity level 3 as per ISF security controls model for 11 areas.</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a:lnSpc>
                          <a:spcPct val="115000"/>
                        </a:lnSpc>
                        <a:spcBef>
                          <a:spcPts val="0"/>
                        </a:spcBef>
                        <a:spcAft>
                          <a:spcPts val="0"/>
                        </a:spcAft>
                        <a:tabLst>
                          <a:tab pos="2637155" algn="ctr"/>
                          <a:tab pos="5274310" algn="r"/>
                        </a:tabLst>
                      </a:pPr>
                      <a:r>
                        <a:rPr lang="en-ZA" sz="1000" dirty="0">
                          <a:effectLst/>
                          <a:latin typeface="Calibri Light"/>
                          <a:ea typeface="Calibri"/>
                          <a:cs typeface="Times New Roman"/>
                        </a:rPr>
                        <a:t>None</a:t>
                      </a:r>
                      <a:endParaRPr lang="en-US" sz="1100" dirty="0">
                        <a:effectLst/>
                        <a:latin typeface="Calibri Light"/>
                        <a:ea typeface="Calibri Light"/>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a:lnSpc>
                          <a:spcPct val="115000"/>
                        </a:lnSpc>
                        <a:spcBef>
                          <a:spcPts val="0"/>
                        </a:spcBef>
                        <a:spcAft>
                          <a:spcPts val="0"/>
                        </a:spcAft>
                        <a:tabLst>
                          <a:tab pos="2637155" algn="ctr"/>
                          <a:tab pos="5274310" algn="r"/>
                        </a:tabLst>
                      </a:pPr>
                      <a:r>
                        <a:rPr lang="en-ZA" sz="1000" dirty="0">
                          <a:effectLst/>
                          <a:latin typeface="Calibri Light"/>
                          <a:ea typeface="Calibri"/>
                          <a:cs typeface="Times New Roman"/>
                        </a:rPr>
                        <a:t>No variance.</a:t>
                      </a:r>
                      <a:endParaRPr lang="en-US" sz="1100" dirty="0">
                        <a:effectLst/>
                        <a:latin typeface="Calibri Light"/>
                        <a:ea typeface="Calibri Light"/>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83021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 y="38100"/>
            <a:ext cx="9720000" cy="480053"/>
          </a:xfrm>
        </p:spPr>
        <p:txBody>
          <a:bodyPr/>
          <a:lstStyle/>
          <a:p>
            <a:r>
              <a:rPr lang="en-US" dirty="0">
                <a:solidFill>
                  <a:schemeClr val="accent1">
                    <a:lumMod val="50000"/>
                  </a:schemeClr>
                </a:solidFill>
              </a:rPr>
              <a:t>Programme 1: Service Delivery  </a:t>
            </a:r>
          </a:p>
        </p:txBody>
      </p:sp>
      <p:sp>
        <p:nvSpPr>
          <p:cNvPr id="4" name="object 2">
            <a:extLst>
              <a:ext uri="{FF2B5EF4-FFF2-40B4-BE49-F238E27FC236}">
                <a16:creationId xmlns:a16="http://schemas.microsoft.com/office/drawing/2014/main" xmlns="" id="{03A34DD5-3D13-5148-A2CF-B670FC88ECF0}"/>
              </a:ext>
            </a:extLst>
          </p:cNvPr>
          <p:cNvSpPr txBox="1"/>
          <p:nvPr/>
        </p:nvSpPr>
        <p:spPr>
          <a:xfrm>
            <a:off x="313291" y="520022"/>
            <a:ext cx="9710819" cy="768993"/>
          </a:xfrm>
          <a:prstGeom prst="rect">
            <a:avLst/>
          </a:prstGeom>
        </p:spPr>
        <p:txBody>
          <a:bodyPr vert="horz" wrap="square" lIns="0" tIns="12700" rIns="0" bIns="0" rtlCol="0">
            <a:spAutoFit/>
          </a:bodyPr>
          <a:lstStyle/>
          <a:p>
            <a:pPr marL="12700" marR="5080" algn="just">
              <a:lnSpc>
                <a:spcPct val="116700"/>
              </a:lnSpc>
              <a:spcBef>
                <a:spcPts val="1070"/>
              </a:spcBef>
              <a:tabLst>
                <a:tab pos="444500" algn="l"/>
              </a:tabLst>
            </a:pPr>
            <a:r>
              <a:rPr sz="1400" dirty="0">
                <a:cs typeface="Times New Roman"/>
              </a:rPr>
              <a:t>The purpose of this programme is to provide a high-quality IT services to enable government to deliver efficient and convenient services to citizens through the use of ICT and to  optimise the provision of SITA’s IT infrastructure services to increase availability, flexibility, scalability, predictability and security.</a:t>
            </a:r>
          </a:p>
        </p:txBody>
      </p:sp>
      <p:graphicFrame>
        <p:nvGraphicFramePr>
          <p:cNvPr id="7" name="object 3">
            <a:extLst>
              <a:ext uri="{FF2B5EF4-FFF2-40B4-BE49-F238E27FC236}">
                <a16:creationId xmlns:a16="http://schemas.microsoft.com/office/drawing/2014/main" xmlns="" id="{B6721C59-8604-3C43-B70E-E56ECA684440}"/>
              </a:ext>
            </a:extLst>
          </p:cNvPr>
          <p:cNvGraphicFramePr>
            <a:graphicFrameLocks noGrp="1"/>
          </p:cNvGraphicFramePr>
          <p:nvPr>
            <p:extLst>
              <p:ext uri="{D42A27DB-BD31-4B8C-83A1-F6EECF244321}">
                <p14:modId xmlns:p14="http://schemas.microsoft.com/office/powerpoint/2010/main" xmlns="" val="659751057"/>
              </p:ext>
            </p:extLst>
          </p:nvPr>
        </p:nvGraphicFramePr>
        <p:xfrm>
          <a:off x="173424" y="1329870"/>
          <a:ext cx="9783375" cy="3844237"/>
        </p:xfrm>
        <a:graphic>
          <a:graphicData uri="http://schemas.openxmlformats.org/drawingml/2006/table">
            <a:tbl>
              <a:tblPr firstRow="1" bandRow="1">
                <a:tableStyleId>{2D5ABB26-0587-4C30-8999-92F81FD0307C}</a:tableStyleId>
              </a:tblPr>
              <a:tblGrid>
                <a:gridCol w="1149306">
                  <a:extLst>
                    <a:ext uri="{9D8B030D-6E8A-4147-A177-3AD203B41FA5}">
                      <a16:colId xmlns:a16="http://schemas.microsoft.com/office/drawing/2014/main" xmlns="" val="20000"/>
                    </a:ext>
                  </a:extLst>
                </a:gridCol>
                <a:gridCol w="1426845">
                  <a:extLst>
                    <a:ext uri="{9D8B030D-6E8A-4147-A177-3AD203B41FA5}">
                      <a16:colId xmlns:a16="http://schemas.microsoft.com/office/drawing/2014/main" xmlns="" val="20001"/>
                    </a:ext>
                  </a:extLst>
                </a:gridCol>
                <a:gridCol w="1263625">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2209799">
                  <a:extLst>
                    <a:ext uri="{9D8B030D-6E8A-4147-A177-3AD203B41FA5}">
                      <a16:colId xmlns:a16="http://schemas.microsoft.com/office/drawing/2014/main" xmlns="" val="20006"/>
                    </a:ext>
                  </a:extLst>
                </a:gridCol>
              </a:tblGrid>
              <a:tr h="631749">
                <a:tc>
                  <a:txBody>
                    <a:bodyPr/>
                    <a:lstStyle/>
                    <a:p>
                      <a:pPr marL="74930" algn="l">
                        <a:lnSpc>
                          <a:spcPct val="100000"/>
                        </a:lnSpc>
                        <a:spcBef>
                          <a:spcPts val="325"/>
                        </a:spcBef>
                      </a:pPr>
                      <a:r>
                        <a:rPr sz="1100" b="1" dirty="0">
                          <a:solidFill>
                            <a:srgbClr val="231F20"/>
                          </a:solidFill>
                          <a:latin typeface="+mn-lt"/>
                          <a:cs typeface="FuturaBT-Medium"/>
                        </a:rPr>
                        <a:t>Strategic</a:t>
                      </a:r>
                      <a:r>
                        <a:rPr sz="1100" b="1" spc="-25" dirty="0">
                          <a:solidFill>
                            <a:srgbClr val="231F20"/>
                          </a:solidFill>
                          <a:latin typeface="+mn-lt"/>
                          <a:cs typeface="FuturaBT-Medium"/>
                        </a:rPr>
                        <a:t> </a:t>
                      </a:r>
                      <a:endParaRPr lang="en-US" sz="1100" b="1" spc="-25" dirty="0">
                        <a:solidFill>
                          <a:srgbClr val="231F20"/>
                        </a:solidFill>
                        <a:latin typeface="+mn-lt"/>
                        <a:cs typeface="FuturaBT-Medium"/>
                      </a:endParaRPr>
                    </a:p>
                    <a:p>
                      <a:pPr marL="74930" algn="l">
                        <a:lnSpc>
                          <a:spcPct val="100000"/>
                        </a:lnSpc>
                        <a:spcBef>
                          <a:spcPts val="325"/>
                        </a:spcBef>
                      </a:pPr>
                      <a:r>
                        <a:rPr sz="1100" b="1" dirty="0">
                          <a:solidFill>
                            <a:srgbClr val="231F20"/>
                          </a:solidFill>
                          <a:latin typeface="+mn-lt"/>
                          <a:cs typeface="FuturaBT-Medium"/>
                        </a:rPr>
                        <a:t>objective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D1D3D4"/>
                    </a:solidFill>
                  </a:tcPr>
                </a:tc>
                <a:tc>
                  <a:txBody>
                    <a:bodyPr/>
                    <a:lstStyle/>
                    <a:p>
                      <a:pPr marL="74930" marR="448309" algn="l">
                        <a:lnSpc>
                          <a:spcPct val="100000"/>
                        </a:lnSpc>
                        <a:spcBef>
                          <a:spcPts val="325"/>
                        </a:spcBef>
                      </a:pPr>
                      <a:r>
                        <a:rPr sz="1100" b="1" spc="-40" dirty="0">
                          <a:solidFill>
                            <a:srgbClr val="FFFFFF"/>
                          </a:solidFill>
                          <a:latin typeface="+mn-lt"/>
                          <a:cs typeface="FuturaBT-Medium"/>
                        </a:rPr>
                        <a:t>P</a:t>
                      </a:r>
                      <a:r>
                        <a:rPr sz="1100" b="1" spc="-5" dirty="0">
                          <a:solidFill>
                            <a:srgbClr val="FFFFFF"/>
                          </a:solidFill>
                          <a:latin typeface="+mn-lt"/>
                          <a:cs typeface="FuturaBT-Medium"/>
                        </a:rPr>
                        <a:t>erformance  indicator</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B185"/>
                    </a:solidFill>
                  </a:tcPr>
                </a:tc>
                <a:tc>
                  <a:txBody>
                    <a:bodyPr/>
                    <a:lstStyle/>
                    <a:p>
                      <a:pPr marL="74930"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7</a:t>
                      </a:r>
                      <a:r>
                        <a:rPr sz="1100" b="1" dirty="0">
                          <a:solidFill>
                            <a:srgbClr val="FFFFFF"/>
                          </a:solidFill>
                          <a:latin typeface="+mn-lt"/>
                          <a:cs typeface="FuturaBT-Medium"/>
                        </a:rPr>
                        <a:t>/1</a:t>
                      </a:r>
                      <a:r>
                        <a:rPr lang="en-US" sz="1100" b="1" dirty="0">
                          <a:solidFill>
                            <a:srgbClr val="FFFFFF"/>
                          </a:solidFill>
                          <a:latin typeface="+mn-lt"/>
                          <a:cs typeface="FuturaBT-Medium"/>
                        </a:rPr>
                        <a:t>8</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4930" marR="327660" algn="l">
                        <a:lnSpc>
                          <a:spcPct val="100000"/>
                        </a:lnSpc>
                        <a:spcBef>
                          <a:spcPts val="325"/>
                        </a:spcBef>
                      </a:pPr>
                      <a:r>
                        <a:rPr sz="1100" b="1" spc="-5" dirty="0">
                          <a:solidFill>
                            <a:srgbClr val="FFFFFF"/>
                          </a:solidFill>
                          <a:latin typeface="+mn-lt"/>
                          <a:cs typeface="FuturaBT-Medium"/>
                        </a:rPr>
                        <a:t>Planned</a:t>
                      </a:r>
                      <a:r>
                        <a:rPr sz="1100" b="1" spc="-85" dirty="0">
                          <a:solidFill>
                            <a:srgbClr val="FFFFFF"/>
                          </a:solidFill>
                          <a:latin typeface="+mn-lt"/>
                          <a:cs typeface="FuturaBT-Medium"/>
                        </a:rPr>
                        <a:t> </a:t>
                      </a:r>
                      <a:r>
                        <a:rPr sz="1100" b="1" spc="-5" dirty="0">
                          <a:solidFill>
                            <a:srgbClr val="FFFFFF"/>
                          </a:solidFill>
                          <a:latin typeface="+mn-lt"/>
                          <a:cs typeface="FuturaBT-Medium"/>
                        </a:rPr>
                        <a:t>target  </a:t>
                      </a:r>
                      <a:r>
                        <a:rPr sz="1100" b="1" dirty="0">
                          <a:solidFill>
                            <a:srgbClr val="FFFFFF"/>
                          </a:solidFill>
                          <a:latin typeface="+mn-lt"/>
                          <a:cs typeface="FuturaBT-Medium"/>
                        </a:rPr>
                        <a:t>201</a:t>
                      </a:r>
                      <a:r>
                        <a:rPr lang="en-US" sz="1100" b="1" dirty="0">
                          <a:solidFill>
                            <a:srgbClr val="FFFFFF"/>
                          </a:solidFill>
                          <a:latin typeface="+mn-lt"/>
                          <a:cs typeface="FuturaBT-Medium"/>
                        </a:rPr>
                        <a:t>8/</a:t>
                      </a:r>
                      <a:r>
                        <a:rPr sz="1100" b="1" dirty="0">
                          <a:solidFill>
                            <a:srgbClr val="FFFFFF"/>
                          </a:solidFill>
                          <a:latin typeface="+mn-lt"/>
                          <a:cs typeface="FuturaBT-Medium"/>
                        </a:rPr>
                        <a:t>1</a:t>
                      </a:r>
                      <a:r>
                        <a:rPr lang="en-US" sz="1100" b="1" dirty="0">
                          <a:solidFill>
                            <a:srgbClr val="FFFFFF"/>
                          </a:solidFill>
                          <a:latin typeface="+mn-lt"/>
                          <a:cs typeface="FuturaBT-Medium"/>
                        </a:rPr>
                        <a:t>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440690" algn="l">
                        <a:lnSpc>
                          <a:spcPct val="100000"/>
                        </a:lnSpc>
                        <a:spcBef>
                          <a:spcPts val="325"/>
                        </a:spcBef>
                      </a:pPr>
                      <a:r>
                        <a:rPr sz="1100" b="1" spc="-5" dirty="0">
                          <a:solidFill>
                            <a:srgbClr val="FFFFFF"/>
                          </a:solidFill>
                          <a:latin typeface="+mn-lt"/>
                          <a:cs typeface="FuturaBT-Medium"/>
                        </a:rPr>
                        <a:t>Actual  achievement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marR="62230" algn="l">
                        <a:lnSpc>
                          <a:spcPct val="100000"/>
                        </a:lnSpc>
                        <a:spcBef>
                          <a:spcPts val="325"/>
                        </a:spcBef>
                      </a:pPr>
                      <a:r>
                        <a:rPr sz="1100" b="1" spc="-5" dirty="0">
                          <a:solidFill>
                            <a:srgbClr val="FFFFFF"/>
                          </a:solidFill>
                          <a:latin typeface="+mn-lt"/>
                          <a:cs typeface="FuturaBT-Medium"/>
                        </a:rPr>
                        <a:t>Deviation</a:t>
                      </a:r>
                      <a:r>
                        <a:rPr sz="1100" b="1" spc="-85" dirty="0">
                          <a:solidFill>
                            <a:srgbClr val="FFFFFF"/>
                          </a:solidFill>
                          <a:latin typeface="+mn-lt"/>
                          <a:cs typeface="FuturaBT-Medium"/>
                        </a:rPr>
                        <a:t> </a:t>
                      </a:r>
                      <a:r>
                        <a:rPr sz="1100" b="1" spc="-5" dirty="0">
                          <a:solidFill>
                            <a:srgbClr val="FFFFFF"/>
                          </a:solidFill>
                          <a:latin typeface="+mn-lt"/>
                          <a:cs typeface="FuturaBT-Medium"/>
                        </a:rPr>
                        <a:t>from  planned target  </a:t>
                      </a:r>
                      <a:r>
                        <a:rPr sz="1100" b="1" dirty="0">
                          <a:solidFill>
                            <a:srgbClr val="FFFFFF"/>
                          </a:solidFill>
                          <a:latin typeface="+mn-lt"/>
                          <a:cs typeface="FuturaBT-Medium"/>
                        </a:rPr>
                        <a:t>201</a:t>
                      </a:r>
                      <a:r>
                        <a:rPr lang="en-US" sz="1100" b="1" dirty="0">
                          <a:solidFill>
                            <a:srgbClr val="FFFFFF"/>
                          </a:solidFill>
                          <a:latin typeface="+mn-lt"/>
                          <a:cs typeface="FuturaBT-Medium"/>
                        </a:rPr>
                        <a:t>8/19</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tc>
                  <a:txBody>
                    <a:bodyPr/>
                    <a:lstStyle/>
                    <a:p>
                      <a:pPr marL="75565" algn="l">
                        <a:lnSpc>
                          <a:spcPct val="100000"/>
                        </a:lnSpc>
                        <a:spcBef>
                          <a:spcPts val="325"/>
                        </a:spcBef>
                      </a:pPr>
                      <a:r>
                        <a:rPr sz="1100" b="1" spc="-10" dirty="0">
                          <a:solidFill>
                            <a:srgbClr val="FFFFFF"/>
                          </a:solidFill>
                          <a:latin typeface="+mn-lt"/>
                          <a:cs typeface="FuturaBT-Medium"/>
                        </a:rPr>
                        <a:t>Reasons </a:t>
                      </a:r>
                      <a:endParaRPr lang="en-US" sz="1100" b="1" spc="-10" dirty="0">
                        <a:solidFill>
                          <a:srgbClr val="FFFFFF"/>
                        </a:solidFill>
                        <a:latin typeface="+mn-lt"/>
                        <a:cs typeface="FuturaBT-Medium"/>
                      </a:endParaRPr>
                    </a:p>
                    <a:p>
                      <a:pPr marL="75565" algn="l">
                        <a:lnSpc>
                          <a:spcPct val="100000"/>
                        </a:lnSpc>
                        <a:spcBef>
                          <a:spcPts val="325"/>
                        </a:spcBef>
                      </a:pPr>
                      <a:r>
                        <a:rPr sz="1100" b="1" spc="-5" dirty="0">
                          <a:solidFill>
                            <a:srgbClr val="FFFFFF"/>
                          </a:solidFill>
                          <a:latin typeface="+mn-lt"/>
                          <a:cs typeface="FuturaBT-Medium"/>
                        </a:rPr>
                        <a:t>for</a:t>
                      </a:r>
                      <a:r>
                        <a:rPr sz="1100" b="1" spc="-10" dirty="0">
                          <a:solidFill>
                            <a:srgbClr val="FFFFFF"/>
                          </a:solidFill>
                          <a:latin typeface="+mn-lt"/>
                          <a:cs typeface="FuturaBT-Medium"/>
                        </a:rPr>
                        <a:t> </a:t>
                      </a:r>
                      <a:r>
                        <a:rPr sz="1100" b="1" spc="-5" dirty="0">
                          <a:solidFill>
                            <a:srgbClr val="FFFFFF"/>
                          </a:solidFill>
                          <a:latin typeface="+mn-lt"/>
                          <a:cs typeface="FuturaBT-Medium"/>
                        </a:rPr>
                        <a:t>variance</a:t>
                      </a:r>
                      <a:endParaRPr sz="1100" b="1" dirty="0">
                        <a:latin typeface="+mn-lt"/>
                        <a:cs typeface="FuturaBT-Medium"/>
                      </a:endParaRPr>
                    </a:p>
                  </a:txBody>
                  <a:tcPr marL="0" marR="0" marT="34594" marB="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solidFill>
                      <a:srgbClr val="00529F"/>
                    </a:solidFill>
                  </a:tcPr>
                </a:tc>
                <a:extLst>
                  <a:ext uri="{0D108BD9-81ED-4DB2-BD59-A6C34878D82A}">
                    <a16:rowId xmlns:a16="http://schemas.microsoft.com/office/drawing/2014/main" xmlns="" val="10000"/>
                  </a:ext>
                </a:extLst>
              </a:tr>
              <a:tr h="522522">
                <a:tc rowSpan="2">
                  <a:txBody>
                    <a:bodyPr/>
                    <a:lstStyle/>
                    <a:p>
                      <a:pPr marL="0" marR="0" algn="l">
                        <a:lnSpc>
                          <a:spcPct val="115000"/>
                        </a:lnSpc>
                        <a:spcBef>
                          <a:spcPts val="0"/>
                        </a:spcBef>
                        <a:spcAft>
                          <a:spcPts val="0"/>
                        </a:spcAft>
                      </a:pPr>
                      <a:r>
                        <a:rPr lang="en-GB" sz="1000" kern="1200" dirty="0">
                          <a:solidFill>
                            <a:schemeClr val="tx1"/>
                          </a:solidFill>
                          <a:effectLst/>
                          <a:latin typeface="Calibri Light"/>
                          <a:ea typeface="Calibri"/>
                          <a:cs typeface="Times New Roman"/>
                        </a:rPr>
                        <a:t>C3: Transform SITA into customer-centric organisation</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kern="1200" dirty="0">
                          <a:solidFill>
                            <a:schemeClr val="tx1"/>
                          </a:solidFill>
                          <a:effectLst/>
                          <a:latin typeface="Calibri Light"/>
                          <a:ea typeface="Calibri"/>
                          <a:cs typeface="Times New Roman"/>
                        </a:rPr>
                        <a:t>M6: Customer satisfaction level</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a:lnSpc>
                          <a:spcPct val="115000"/>
                        </a:lnSpc>
                        <a:spcBef>
                          <a:spcPts val="0"/>
                        </a:spcBef>
                        <a:spcAft>
                          <a:spcPts val="0"/>
                        </a:spcAft>
                      </a:pPr>
                      <a:r>
                        <a:rPr lang="en-GB" sz="1000" kern="1200" dirty="0">
                          <a:solidFill>
                            <a:schemeClr val="tx1"/>
                          </a:solidFill>
                          <a:effectLst/>
                          <a:latin typeface="Calibri Light"/>
                          <a:ea typeface="Calibri"/>
                          <a:cs typeface="Times New Roman"/>
                        </a:rPr>
                        <a:t>51%</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80% customer satisfaction level</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Not achieved</a:t>
                      </a:r>
                      <a:endParaRPr lang="en-US" sz="1000" kern="1200" dirty="0">
                        <a:solidFill>
                          <a:schemeClr val="tx1"/>
                        </a:solidFill>
                        <a:effectLst/>
                        <a:latin typeface="Calibri Light"/>
                        <a:ea typeface="Calibri"/>
                        <a:cs typeface="Times New Roman"/>
                      </a:endParaRPr>
                    </a:p>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0%</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-80%</a:t>
                      </a:r>
                      <a:endParaRPr lang="en-US" sz="1000" kern="1200" dirty="0">
                        <a:solidFill>
                          <a:schemeClr val="tx1"/>
                        </a:solidFill>
                        <a:effectLst/>
                        <a:latin typeface="Calibri Light"/>
                        <a:ea typeface="Calibri"/>
                        <a:cs typeface="Times New Roman"/>
                      </a:endParaRPr>
                    </a:p>
                    <a:p>
                      <a:pPr marL="0" marR="0" algn="l">
                        <a:lnSpc>
                          <a:spcPct val="115000"/>
                        </a:lnSpc>
                        <a:spcBef>
                          <a:spcPts val="0"/>
                        </a:spcBef>
                        <a:spcAft>
                          <a:spcPts val="0"/>
                        </a:spcAf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The survey was not conducted due to cost containment measures.</a:t>
                      </a:r>
                      <a:endParaRPr lang="en-US" sz="1000" kern="1200" dirty="0">
                        <a:solidFill>
                          <a:schemeClr val="tx1"/>
                        </a:solidFill>
                        <a:effectLst/>
                        <a:latin typeface="Calibri Light"/>
                        <a:ea typeface="Calibri"/>
                        <a:cs typeface="Times New Roman"/>
                      </a:endParaRPr>
                    </a:p>
                    <a:p>
                      <a:pPr marL="0" marR="0" algn="l">
                        <a:lnSpc>
                          <a:spcPct val="115000"/>
                        </a:lnSpc>
                        <a:spcBef>
                          <a:spcPts val="0"/>
                        </a:spcBef>
                        <a:spcAft>
                          <a:spcPts val="0"/>
                        </a:spcAft>
                      </a:pPr>
                      <a:r>
                        <a:rPr lang="en-ZA" sz="1000" b="1" dirty="0">
                          <a:solidFill>
                            <a:srgbClr val="0E1B8D"/>
                          </a:solidFill>
                          <a:effectLst/>
                          <a:latin typeface="Calibri Light"/>
                          <a:ea typeface="Calibri"/>
                          <a:cs typeface="Times New Roman"/>
                        </a:rPr>
                        <a:t> </a:t>
                      </a:r>
                      <a:endParaRPr lang="en-US" sz="1100" dirty="0">
                        <a:effectLst/>
                        <a:latin typeface="Calibri Light"/>
                        <a:ea typeface="Calibri Light"/>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1"/>
                  </a:ext>
                </a:extLst>
              </a:tr>
              <a:tr h="1564028">
                <a:tc vMerge="1">
                  <a:txBody>
                    <a:bodyPr/>
                    <a:lstStyle/>
                    <a:p>
                      <a:endParaRPr lang="en-US"/>
                    </a:p>
                  </a:txBody>
                  <a:tcPr>
                    <a:lnL w="9525">
                      <a:solidFill>
                        <a:srgbClr val="6D6E71"/>
                      </a:solidFill>
                      <a:prstDash val="solid"/>
                    </a:lnL>
                    <a:lnR w="6350">
                      <a:solidFill>
                        <a:srgbClr val="6D6E71"/>
                      </a:solidFill>
                      <a:prstDash val="solid"/>
                    </a:lnR>
                    <a:lnT w="6350">
                      <a:solidFill>
                        <a:srgbClr val="6D6E71"/>
                      </a:solidFill>
                      <a:prstDash val="solid"/>
                    </a:lnT>
                    <a:lnB w="6350">
                      <a:solidFill>
                        <a:srgbClr val="6D6E71"/>
                      </a:solidFill>
                      <a:prstDash val="solid"/>
                    </a:lnB>
                  </a:tcPr>
                </a:tc>
                <a:tc>
                  <a:txBody>
                    <a:bodyPr/>
                    <a:lstStyle/>
                    <a:p>
                      <a:pPr marL="0" marR="0" algn="l">
                        <a:lnSpc>
                          <a:spcPct val="115000"/>
                        </a:lnSpc>
                        <a:spcBef>
                          <a:spcPts val="0"/>
                        </a:spcBef>
                        <a:spcAft>
                          <a:spcPts val="0"/>
                        </a:spcAft>
                      </a:pPr>
                      <a:r>
                        <a:rPr lang="en-GB" sz="1000" kern="1200" dirty="0">
                          <a:solidFill>
                            <a:schemeClr val="tx1"/>
                          </a:solidFill>
                          <a:effectLst/>
                          <a:latin typeface="Calibri Light"/>
                          <a:ea typeface="Calibri"/>
                          <a:cs typeface="Times New Roman"/>
                        </a:rPr>
                        <a:t>M7: % performance against measured contracted SLA metrics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pPr>
                      <a:r>
                        <a:rPr lang="en-GB" sz="1000" kern="1200" dirty="0">
                          <a:solidFill>
                            <a:schemeClr val="tx1"/>
                          </a:solidFill>
                          <a:effectLst/>
                          <a:latin typeface="Calibri Light"/>
                          <a:ea typeface="Calibri"/>
                          <a:cs typeface="Times New Roman"/>
                        </a:rPr>
                        <a:t>96.56%</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kern="1200" dirty="0">
                          <a:solidFill>
                            <a:schemeClr val="tx1"/>
                          </a:solidFill>
                          <a:effectLst/>
                          <a:latin typeface="Calibri Light"/>
                          <a:ea typeface="Calibri"/>
                          <a:cs typeface="Times New Roman"/>
                        </a:rPr>
                        <a:t>98% performance against measured contracted SLA metrics</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Not achieved</a:t>
                      </a:r>
                      <a:endParaRPr lang="en-US" sz="1000" kern="1200" dirty="0">
                        <a:solidFill>
                          <a:schemeClr val="tx1"/>
                        </a:solidFill>
                        <a:effectLst/>
                        <a:latin typeface="Calibri Light"/>
                        <a:ea typeface="Calibri"/>
                        <a:cs typeface="Times New Roman"/>
                      </a:endParaRPr>
                    </a:p>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96.38%</a:t>
                      </a:r>
                      <a:endParaRPr lang="en-US" sz="1000" kern="1200" dirty="0">
                        <a:solidFill>
                          <a:schemeClr val="tx1"/>
                        </a:solidFill>
                        <a:effectLst/>
                        <a:latin typeface="Calibri Light"/>
                        <a:ea typeface="Calibri"/>
                        <a:cs typeface="Times New Roman"/>
                      </a:endParaRPr>
                    </a:p>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 </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-1.62%</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tc>
                  <a:txBody>
                    <a:bodyPr/>
                    <a:lstStyle/>
                    <a:p>
                      <a:pPr marL="0" marR="0" algn="l">
                        <a:lnSpc>
                          <a:spcPct val="115000"/>
                        </a:lnSpc>
                        <a:spcBef>
                          <a:spcPts val="0"/>
                        </a:spcBef>
                        <a:spcAft>
                          <a:spcPts val="0"/>
                        </a:spcAft>
                        <a:tabLst>
                          <a:tab pos="2637155" algn="ctr"/>
                          <a:tab pos="5274310" algn="r"/>
                        </a:tabLst>
                      </a:pPr>
                      <a:r>
                        <a:rPr lang="en-ZA" sz="1000" dirty="0">
                          <a:effectLst/>
                          <a:latin typeface="Calibri Light"/>
                          <a:ea typeface="Calibri"/>
                          <a:cs typeface="Times New Roman"/>
                        </a:rPr>
                        <a:t>MTTR and MTTR were missed due to power outage and backlog in August 2018. Although improvement initiatives were implemented, there was under-performance for some metrics.</a:t>
                      </a:r>
                      <a:endParaRPr lang="en-US" sz="1100" dirty="0">
                        <a:effectLst/>
                        <a:latin typeface="Calibri Light"/>
                        <a:ea typeface="Calibri Light"/>
                        <a:cs typeface="Times New Roman"/>
                      </a:endParaRPr>
                    </a:p>
                    <a:p>
                      <a:pPr marL="0" marR="0" algn="l">
                        <a:lnSpc>
                          <a:spcPct val="115000"/>
                        </a:lnSpc>
                        <a:spcBef>
                          <a:spcPts val="0"/>
                        </a:spcBef>
                        <a:spcAft>
                          <a:spcPts val="0"/>
                        </a:spcAft>
                        <a:tabLst>
                          <a:tab pos="2637155" algn="ctr"/>
                          <a:tab pos="5274310" algn="r"/>
                        </a:tabLst>
                      </a:pPr>
                      <a:r>
                        <a:rPr lang="en-ZA" sz="1000" dirty="0">
                          <a:effectLst/>
                          <a:latin typeface="Calibri Light"/>
                          <a:ea typeface="Calibri Light"/>
                          <a:cs typeface="Times New Roman"/>
                        </a:rPr>
                        <a:t>This being a cumulative target, the impact of Q2 and Q3 performance impacted the final YTD performance. </a:t>
                      </a:r>
                      <a:endParaRPr lang="en-US" sz="1100" dirty="0">
                        <a:effectLst/>
                        <a:latin typeface="Calibri Light"/>
                        <a:ea typeface="Calibri Light"/>
                        <a:cs typeface="Times New Roman"/>
                      </a:endParaRPr>
                    </a:p>
                  </a:txBody>
                  <a:tcPr marL="68580" marR="68580" marT="17780" marB="17780">
                    <a:lnL w="6350">
                      <a:solidFill>
                        <a:srgbClr val="6D6E71"/>
                      </a:solidFill>
                      <a:prstDash val="solid"/>
                    </a:lnL>
                    <a:lnR w="6350">
                      <a:solidFill>
                        <a:srgbClr val="6D6E71"/>
                      </a:solidFill>
                      <a:prstDash val="solid"/>
                    </a:lnR>
                    <a:lnT w="6350">
                      <a:solidFill>
                        <a:srgbClr val="6D6E71"/>
                      </a:solidFill>
                      <a:prstDash val="solid"/>
                    </a:lnT>
                    <a:lnB w="6350" cap="flat" cmpd="sng" algn="ctr">
                      <a:solidFill>
                        <a:srgbClr val="6D6E71"/>
                      </a:solidFill>
                      <a:prstDash val="solid"/>
                      <a:round/>
                      <a:headEnd type="none" w="med" len="med"/>
                      <a:tailEnd type="none" w="med" len="med"/>
                    </a:lnB>
                  </a:tcPr>
                </a:tc>
                <a:extLst>
                  <a:ext uri="{0D108BD9-81ED-4DB2-BD59-A6C34878D82A}">
                    <a16:rowId xmlns:a16="http://schemas.microsoft.com/office/drawing/2014/main" xmlns="" val="10002"/>
                  </a:ext>
                </a:extLst>
              </a:tr>
              <a:tr h="1046165">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C4: Achieve growth in government market share</a:t>
                      </a:r>
                      <a:endParaRPr lang="en-US" sz="1000" kern="1200" dirty="0">
                        <a:solidFill>
                          <a:schemeClr val="tx1"/>
                        </a:solidFill>
                        <a:effectLst/>
                        <a:latin typeface="Calibri Light"/>
                        <a:ea typeface="Calibri"/>
                        <a:cs typeface="Times New Roman"/>
                      </a:endParaRPr>
                    </a:p>
                  </a:txBody>
                  <a:tcPr marL="68580" marR="68580" marT="17780" marB="17780">
                    <a:lnL w="6350">
                      <a:solidFill>
                        <a:srgbClr val="6D6E71"/>
                      </a:solidFill>
                      <a:prstDash val="soli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M8: % increase in government market share</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GB" sz="1000" kern="1200" dirty="0">
                          <a:solidFill>
                            <a:schemeClr val="tx1"/>
                          </a:solidFill>
                          <a:effectLst/>
                          <a:latin typeface="Calibri Light"/>
                          <a:ea typeface="Calibri"/>
                          <a:cs typeface="Times New Roman"/>
                        </a:rPr>
                        <a:t>10.7%</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10% increase in government market share on designated services (increase on 2017/18 target)</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Achieved</a:t>
                      </a:r>
                      <a:endParaRPr lang="en-US" sz="1000" kern="1200" dirty="0">
                        <a:solidFill>
                          <a:schemeClr val="tx1"/>
                        </a:solidFill>
                        <a:effectLst/>
                        <a:latin typeface="Calibri Light"/>
                        <a:ea typeface="Calibri"/>
                        <a:cs typeface="Times New Roman"/>
                      </a:endParaRPr>
                    </a:p>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13.3% increase in government market share on designated services (increase on 2017/18 target)</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3.3%</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cap="flat" cmpd="sng" algn="ctr">
                      <a:solidFill>
                        <a:srgbClr val="6D6E71"/>
                      </a:solidFill>
                      <a:prstDash val="solid"/>
                      <a:round/>
                      <a:headEnd type="none" w="med" len="med"/>
                      <a:tailEnd type="none" w="med" len="med"/>
                    </a:lnR>
                    <a:lnT w="6350">
                      <a:solidFill>
                        <a:srgbClr val="6D6E71"/>
                      </a:solidFill>
                      <a:prstDash val="solid"/>
                    </a:lnT>
                    <a:lnB w="6350">
                      <a:solidFill>
                        <a:srgbClr val="6D6E71"/>
                      </a:solidFill>
                      <a:prstDash val="solid"/>
                    </a:lnB>
                  </a:tcPr>
                </a:tc>
                <a:tc>
                  <a:txBody>
                    <a:bodyPr/>
                    <a:lstStyle/>
                    <a:p>
                      <a:pPr marL="0" marR="0" algn="l" defTabSz="846625" rtl="0" eaLnBrk="1" latinLnBrk="0" hangingPunct="1">
                        <a:lnSpc>
                          <a:spcPct val="115000"/>
                        </a:lnSpc>
                        <a:spcBef>
                          <a:spcPts val="0"/>
                        </a:spcBef>
                        <a:spcAft>
                          <a:spcPts val="0"/>
                        </a:spcAft>
                        <a:tabLst>
                          <a:tab pos="2637155" algn="ctr"/>
                          <a:tab pos="5274310" algn="r"/>
                        </a:tabLst>
                      </a:pPr>
                      <a:r>
                        <a:rPr lang="en-ZA" sz="1000" kern="1200" dirty="0">
                          <a:solidFill>
                            <a:schemeClr val="tx1"/>
                          </a:solidFill>
                          <a:effectLst/>
                          <a:latin typeface="Calibri Light"/>
                          <a:ea typeface="Calibri"/>
                          <a:cs typeface="Times New Roman"/>
                        </a:rPr>
                        <a:t>Agency sales related to the provision and support of contracted services/SLAs transacted through framework agreements and other contracts also been included.</a:t>
                      </a:r>
                      <a:endParaRPr lang="en-US" sz="1000" kern="1200" dirty="0">
                        <a:solidFill>
                          <a:schemeClr val="tx1"/>
                        </a:solidFill>
                        <a:effectLst/>
                        <a:latin typeface="Calibri Light"/>
                        <a:ea typeface="Calibri"/>
                        <a:cs typeface="Times New Roman"/>
                      </a:endParaRPr>
                    </a:p>
                  </a:txBody>
                  <a:tcPr marL="68580" marR="68580" marT="17780" marB="17780">
                    <a:lnL w="6350" cap="flat" cmpd="sng" algn="ctr">
                      <a:solidFill>
                        <a:srgbClr val="6D6E71"/>
                      </a:solidFill>
                      <a:prstDash val="solid"/>
                      <a:round/>
                      <a:headEnd type="none" w="med" len="med"/>
                      <a:tailEnd type="none" w="med" len="med"/>
                    </a:lnL>
                    <a:lnR w="6350">
                      <a:solidFill>
                        <a:srgbClr val="6D6E71"/>
                      </a:solidFill>
                      <a:prstDash val="solid"/>
                    </a:lnR>
                    <a:lnT w="6350">
                      <a:solidFill>
                        <a:srgbClr val="6D6E71"/>
                      </a:solidFill>
                      <a:prstDash val="solid"/>
                    </a:lnT>
                    <a:lnB w="6350">
                      <a:solidFill>
                        <a:srgbClr val="6D6E71"/>
                      </a:solidFill>
                      <a:prstDash val="soli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28365470"/>
      </p:ext>
    </p:extLst>
  </p:cSld>
  <p:clrMapOvr>
    <a:masterClrMapping/>
  </p:clrMapOvr>
</p:sld>
</file>

<file path=ppt/theme/theme1.xml><?xml version="1.0" encoding="utf-8"?>
<a:theme xmlns:a="http://schemas.openxmlformats.org/drawingml/2006/main" name="SITA Presentation 2017 v5.4b">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T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ITA Presentation 2017 v5.4b" id="{A26683BB-EBB3-4A67-8BCD-716C361A3976}" vid="{3C9C3EFF-A923-419B-8237-EADCF6E4FC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251</TotalTime>
  <Words>7342</Words>
  <Application>Microsoft Office PowerPoint</Application>
  <PresentationFormat>Custom</PresentationFormat>
  <Paragraphs>880</Paragraphs>
  <Slides>45</Slides>
  <Notes>12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SITA Presentation 2017 v5.4b</vt:lpstr>
      <vt:lpstr>2018-2019 Annual Report  Presentation to the Portfolio Committee on Communications    </vt:lpstr>
      <vt:lpstr>Content</vt:lpstr>
      <vt:lpstr>Performance Information: Overview</vt:lpstr>
      <vt:lpstr>Performance Information Overview…</vt:lpstr>
      <vt:lpstr>Performance Information: Strategic Projects  </vt:lpstr>
      <vt:lpstr>Performance Information: Strategic Projects … </vt:lpstr>
      <vt:lpstr>Performance Information: Strategic Projects…  </vt:lpstr>
      <vt:lpstr>Programme 1: Service Delivery </vt:lpstr>
      <vt:lpstr>Programme 1: Service Delivery  </vt:lpstr>
      <vt:lpstr>Programme 2:  Infrastructure </vt:lpstr>
      <vt:lpstr>Programme 3:  Procurement </vt:lpstr>
      <vt:lpstr>Programme 3:  Procurement  </vt:lpstr>
      <vt:lpstr>Programme 4: Financial Sustainability  </vt:lpstr>
      <vt:lpstr>Programme 5: Organisation, governance and administration </vt:lpstr>
      <vt:lpstr>Programme 5: Organisation, governance and administration </vt:lpstr>
      <vt:lpstr>Programme 5: Organisation, governance and administration.. </vt:lpstr>
      <vt:lpstr>Human Capital Management    </vt:lpstr>
      <vt:lpstr>Human Capital Management…</vt:lpstr>
      <vt:lpstr>Governance </vt:lpstr>
      <vt:lpstr>Governance…</vt:lpstr>
      <vt:lpstr>Directors Report</vt:lpstr>
      <vt:lpstr>Directors Report…</vt:lpstr>
      <vt:lpstr>Directors Report…</vt:lpstr>
      <vt:lpstr>Directors Report…</vt:lpstr>
      <vt:lpstr>Audit, Risk and Compliance Report </vt:lpstr>
      <vt:lpstr>Audit, Risk and Compliance Report.. </vt:lpstr>
      <vt:lpstr>Audit, Risk and Committee Report </vt:lpstr>
      <vt:lpstr>Social and Ethics Report </vt:lpstr>
      <vt:lpstr>Social and Ethics Report… </vt:lpstr>
      <vt:lpstr>Social and Ethics Report… </vt:lpstr>
      <vt:lpstr>Statement of Financial Position</vt:lpstr>
      <vt:lpstr>Statement of Financial Performance</vt:lpstr>
      <vt:lpstr>Statement of Financial Position…</vt:lpstr>
      <vt:lpstr>Irregular and Fruitless &amp; Wasteful Expenditure detected over the past five years (excluding VAT)… </vt:lpstr>
      <vt:lpstr>52 cases referred by LCC for disciplinary action to be instituted. Breakdown of  the 32 finalised cases as at 31 March 2019:</vt:lpstr>
      <vt:lpstr>Outcomes of the 2018/19 AG Report</vt:lpstr>
      <vt:lpstr>Outcomes of the 2018/19 AG Report …</vt:lpstr>
      <vt:lpstr>Action plans for the 2018/19 AG findings </vt:lpstr>
      <vt:lpstr>2018/19 AG findings – Total of 72 Findings </vt:lpstr>
      <vt:lpstr>Progress on 2017/18 AG findings </vt:lpstr>
      <vt:lpstr>Progress on 2017/18 AG findings…</vt:lpstr>
      <vt:lpstr>Progress on 2016/17 AG findings…</vt:lpstr>
      <vt:lpstr>Audit Outcome Summary</vt:lpstr>
      <vt:lpstr>Audit Outcome Summary (excluding SCM assessment)</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Annual Report  Presentation to the Portfolio Committee on Communications</dc:title>
  <dc:creator>Tania Abrahams</dc:creator>
  <cp:lastModifiedBy>PUMZA</cp:lastModifiedBy>
  <cp:revision>8</cp:revision>
  <dcterms:modified xsi:type="dcterms:W3CDTF">2019-10-16T13:01:39Z</dcterms:modified>
</cp:coreProperties>
</file>