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1"/>
  </p:sldMasterIdLst>
  <p:notesMasterIdLst>
    <p:notesMasterId r:id="rId66"/>
  </p:notesMasterIdLst>
  <p:sldIdLst>
    <p:sldId id="256" r:id="rId2"/>
    <p:sldId id="335" r:id="rId3"/>
    <p:sldId id="361" r:id="rId4"/>
    <p:sldId id="267" r:id="rId5"/>
    <p:sldId id="360" r:id="rId6"/>
    <p:sldId id="265" r:id="rId7"/>
    <p:sldId id="388" r:id="rId8"/>
    <p:sldId id="269" r:id="rId9"/>
    <p:sldId id="469" r:id="rId10"/>
    <p:sldId id="483" r:id="rId11"/>
    <p:sldId id="468" r:id="rId12"/>
    <p:sldId id="420" r:id="rId13"/>
    <p:sldId id="472" r:id="rId14"/>
    <p:sldId id="484" r:id="rId15"/>
    <p:sldId id="485" r:id="rId16"/>
    <p:sldId id="470" r:id="rId17"/>
    <p:sldId id="474" r:id="rId18"/>
    <p:sldId id="486" r:id="rId19"/>
    <p:sldId id="475" r:id="rId20"/>
    <p:sldId id="487" r:id="rId21"/>
    <p:sldId id="476" r:id="rId22"/>
    <p:sldId id="471" r:id="rId23"/>
    <p:sldId id="473" r:id="rId24"/>
    <p:sldId id="423" r:id="rId25"/>
    <p:sldId id="477" r:id="rId26"/>
    <p:sldId id="488" r:id="rId27"/>
    <p:sldId id="427" r:id="rId28"/>
    <p:sldId id="478" r:id="rId29"/>
    <p:sldId id="424" r:id="rId30"/>
    <p:sldId id="425" r:id="rId31"/>
    <p:sldId id="479" r:id="rId32"/>
    <p:sldId id="480" r:id="rId33"/>
    <p:sldId id="489" r:id="rId34"/>
    <p:sldId id="458" r:id="rId35"/>
    <p:sldId id="490" r:id="rId36"/>
    <p:sldId id="426" r:id="rId37"/>
    <p:sldId id="457" r:id="rId38"/>
    <p:sldId id="482" r:id="rId39"/>
    <p:sldId id="430" r:id="rId40"/>
    <p:sldId id="431" r:id="rId41"/>
    <p:sldId id="432" r:id="rId42"/>
    <p:sldId id="433" r:id="rId43"/>
    <p:sldId id="429" r:id="rId44"/>
    <p:sldId id="444" r:id="rId45"/>
    <p:sldId id="445" r:id="rId46"/>
    <p:sldId id="373" r:id="rId47"/>
    <p:sldId id="374" r:id="rId48"/>
    <p:sldId id="375" r:id="rId49"/>
    <p:sldId id="376" r:id="rId50"/>
    <p:sldId id="386" r:id="rId51"/>
    <p:sldId id="378" r:id="rId52"/>
    <p:sldId id="379" r:id="rId53"/>
    <p:sldId id="460" r:id="rId54"/>
    <p:sldId id="461" r:id="rId55"/>
    <p:sldId id="462" r:id="rId56"/>
    <p:sldId id="464" r:id="rId57"/>
    <p:sldId id="465" r:id="rId58"/>
    <p:sldId id="443" r:id="rId59"/>
    <p:sldId id="438" r:id="rId60"/>
    <p:sldId id="447" r:id="rId61"/>
    <p:sldId id="448" r:id="rId62"/>
    <p:sldId id="439" r:id="rId63"/>
    <p:sldId id="467" r:id="rId64"/>
    <p:sldId id="385" r:id="rId6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12394D9B-67BF-4930-A18C-9C3DFEE3119B}">
          <p14:sldIdLst>
            <p14:sldId id="256"/>
            <p14:sldId id="335"/>
            <p14:sldId id="361"/>
            <p14:sldId id="267"/>
            <p14:sldId id="360"/>
            <p14:sldId id="265"/>
            <p14:sldId id="388"/>
            <p14:sldId id="269"/>
            <p14:sldId id="469"/>
            <p14:sldId id="483"/>
            <p14:sldId id="468"/>
            <p14:sldId id="420"/>
            <p14:sldId id="472"/>
            <p14:sldId id="484"/>
            <p14:sldId id="485"/>
            <p14:sldId id="470"/>
            <p14:sldId id="474"/>
            <p14:sldId id="486"/>
            <p14:sldId id="475"/>
            <p14:sldId id="487"/>
            <p14:sldId id="476"/>
            <p14:sldId id="471"/>
            <p14:sldId id="473"/>
            <p14:sldId id="423"/>
            <p14:sldId id="477"/>
            <p14:sldId id="488"/>
            <p14:sldId id="427"/>
            <p14:sldId id="478"/>
            <p14:sldId id="424"/>
            <p14:sldId id="425"/>
            <p14:sldId id="479"/>
            <p14:sldId id="480"/>
            <p14:sldId id="489"/>
            <p14:sldId id="458"/>
            <p14:sldId id="490"/>
            <p14:sldId id="426"/>
            <p14:sldId id="457"/>
            <p14:sldId id="482"/>
            <p14:sldId id="430"/>
            <p14:sldId id="431"/>
            <p14:sldId id="432"/>
            <p14:sldId id="433"/>
            <p14:sldId id="429"/>
            <p14:sldId id="444"/>
            <p14:sldId id="445"/>
            <p14:sldId id="373"/>
            <p14:sldId id="374"/>
            <p14:sldId id="375"/>
            <p14:sldId id="376"/>
            <p14:sldId id="386"/>
            <p14:sldId id="378"/>
            <p14:sldId id="379"/>
            <p14:sldId id="460"/>
            <p14:sldId id="461"/>
            <p14:sldId id="462"/>
            <p14:sldId id="464"/>
            <p14:sldId id="465"/>
            <p14:sldId id="443"/>
            <p14:sldId id="438"/>
            <p14:sldId id="447"/>
            <p14:sldId id="448"/>
            <p14:sldId id="439"/>
            <p14:sldId id="467"/>
            <p14:sldId id="385"/>
          </p14:sldIdLst>
        </p14:section>
      </p14:sectionLst>
    </p:ext>
    <p:ext uri="{EFAFB233-063F-42B5-8137-9DF3F51BA10A}">
      <p15:sldGuideLst xmlns:p15="http://schemas.microsoft.com/office/powerpoint/2012/main" xmlns="">
        <p15:guide id="1" orient="horz" pos="1782">
          <p15:clr>
            <a:srgbClr val="A4A3A4"/>
          </p15:clr>
        </p15:guide>
        <p15:guide id="2" pos="29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es A. Sibanyoni" initials="AAS" lastIdx="3" clrIdx="0"/>
  <p:cmAuthor id="1" name="Salome R. Baloyi" initials="SRB" lastIdx="3" clrIdx="1">
    <p:extLst>
      <p:ext uri="{19B8F6BF-5375-455C-9EA6-DF929625EA0E}">
        <p15:presenceInfo xmlns:p15="http://schemas.microsoft.com/office/powerpoint/2012/main" xmlns="" userId="S-1-5-21-1275210071-1383384898-854245398-139200" providerId="AD"/>
      </p:ext>
    </p:extLst>
  </p:cmAuthor>
  <p:cmAuthor id="2" name="Marthi Alberts (MAS)" initials="MA(" lastIdx="3" clrIdx="2">
    <p:extLst>
      <p:ext uri="{19B8F6BF-5375-455C-9EA6-DF929625EA0E}">
        <p15:presenceInfo xmlns:p15="http://schemas.microsoft.com/office/powerpoint/2012/main" xmlns="" userId="S-1-5-21-1275210071-1383384898-854245398-94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9247"/>
    <a:srgbClr val="00B050"/>
    <a:srgbClr val="A9810F"/>
    <a:srgbClr val="E46C0A"/>
    <a:srgbClr val="0082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0" autoAdjust="0"/>
    <p:restoredTop sz="95501" autoAdjust="0"/>
  </p:normalViewPr>
  <p:slideViewPr>
    <p:cSldViewPr snapToGrid="0" snapToObjects="1" showGuides="1">
      <p:cViewPr varScale="1">
        <p:scale>
          <a:sx n="116" d="100"/>
          <a:sy n="116" d="100"/>
        </p:scale>
        <p:origin x="-1530" y="-114"/>
      </p:cViewPr>
      <p:guideLst>
        <p:guide orient="horz" pos="1782"/>
        <p:guide pos="296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baloyi\Documents\Reporting\2018%20-%202019\Quarter%203\October\Graph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Victor\Desktop\Q1%20201920%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sz="1800" b="1" i="1" baseline="0" dirty="0">
                <a:effectLst/>
              </a:rPr>
              <a:t>Overall NPA Performance for Quarter 3 2018/19</a:t>
            </a:r>
            <a:endParaRPr lang="en-ZA" sz="1600" dirty="0">
              <a:effectLst/>
            </a:endParaRPr>
          </a:p>
        </c:rich>
      </c:tx>
    </c:title>
    <c:view3D>
      <c:rAngAx val="1"/>
    </c:view3D>
    <c:plotArea>
      <c:layout>
        <c:manualLayout>
          <c:layoutTarget val="inner"/>
          <c:xMode val="edge"/>
          <c:yMode val="edge"/>
          <c:x val="7.4296880736217388E-2"/>
          <c:y val="0.13522465969575648"/>
          <c:w val="0.92560687811350206"/>
          <c:h val="0.78244194255023403"/>
        </c:manualLayout>
      </c:layout>
      <c:bar3DChart>
        <c:barDir val="col"/>
        <c:grouping val="clustered"/>
        <c:dLbls/>
        <c:gapDepth val="331"/>
        <c:shape val="box"/>
        <c:axId val="64500864"/>
        <c:axId val="64502400"/>
        <c:axId val="0"/>
      </c:bar3DChart>
      <c:catAx>
        <c:axId val="64500864"/>
        <c:scaling>
          <c:orientation val="minMax"/>
        </c:scaling>
        <c:axPos val="b"/>
        <c:numFmt formatCode="General" sourceLinked="0"/>
        <c:majorTickMark val="none"/>
        <c:tickLblPos val="nextTo"/>
        <c:txPr>
          <a:bodyPr/>
          <a:lstStyle/>
          <a:p>
            <a:pPr>
              <a:defRPr sz="1200" b="1"/>
            </a:pPr>
            <a:endParaRPr lang="en-US"/>
          </a:p>
        </c:txPr>
        <c:crossAx val="64502400"/>
        <c:crosses val="autoZero"/>
        <c:auto val="1"/>
        <c:lblAlgn val="ctr"/>
        <c:lblOffset val="100"/>
      </c:catAx>
      <c:valAx>
        <c:axId val="64502400"/>
        <c:scaling>
          <c:orientation val="minMax"/>
        </c:scaling>
        <c:axPos val="l"/>
        <c:majorGridlines/>
        <c:numFmt formatCode="0%" sourceLinked="1"/>
        <c:majorTickMark val="none"/>
        <c:tickLblPos val="nextTo"/>
        <c:crossAx val="6450086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4.3721003296822276E-2"/>
          <c:y val="0.10695258175278266"/>
          <c:w val="0.93163287357891722"/>
          <c:h val="0.69843021185263277"/>
        </c:manualLayout>
      </c:layout>
      <c:bar3DChart>
        <c:barDir val="col"/>
        <c:grouping val="clustered"/>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bevelT w="139700" prst="cross"/>
              <a:bevelB w="139700" prst="cross"/>
              <a:contourClr>
                <a:schemeClr val="accent1">
                  <a:lumMod val="50000"/>
                </a:schemeClr>
              </a:contourClr>
            </a:sp3d>
          </c:spPr>
          <c:dPt>
            <c:idx val="0"/>
            <c:spPr>
              <a:solidFill>
                <a:srgbClr val="00B050">
                  <a:alpha val="88000"/>
                </a:srgbClr>
              </a:solidFill>
              <a:ln>
                <a:solidFill>
                  <a:schemeClr val="accent1">
                    <a:lumMod val="50000"/>
                  </a:schemeClr>
                </a:solidFill>
              </a:ln>
              <a:effectLst/>
              <a:scene3d>
                <a:camera prst="orthographicFront"/>
                <a:lightRig rig="threePt" dir="t"/>
              </a:scene3d>
              <a:sp3d prstMaterial="flat">
                <a:bevelT w="139700" prst="cross"/>
                <a:bevelB w="139700" prst="cross"/>
                <a:contourClr>
                  <a:schemeClr val="accent1">
                    <a:lumMod val="50000"/>
                  </a:schemeClr>
                </a:contourClr>
              </a:sp3d>
            </c:spPr>
            <c:extLst xmlns:c16r2="http://schemas.microsoft.com/office/drawing/2015/06/chart">
              <c:ext xmlns:c16="http://schemas.microsoft.com/office/drawing/2014/chart" uri="{C3380CC4-5D6E-409C-BE32-E72D297353CC}">
                <c16:uniqueId val="{00000001-C562-4FB9-A49C-68C267D6A0A7}"/>
              </c:ext>
            </c:extLst>
          </c:dPt>
          <c:dPt>
            <c:idx val="1"/>
            <c:spPr>
              <a:solidFill>
                <a:srgbClr val="C00000">
                  <a:alpha val="99000"/>
                </a:srgbClr>
              </a:solidFill>
              <a:ln>
                <a:solidFill>
                  <a:schemeClr val="accent1">
                    <a:lumMod val="50000"/>
                  </a:schemeClr>
                </a:solidFill>
              </a:ln>
              <a:effectLst/>
              <a:scene3d>
                <a:camera prst="orthographicFront"/>
                <a:lightRig rig="threePt" dir="t"/>
              </a:scene3d>
              <a:sp3d prstMaterial="flat">
                <a:bevelT w="139700" prst="cross"/>
                <a:bevelB w="139700" prst="cross"/>
                <a:contourClr>
                  <a:schemeClr val="accent1">
                    <a:lumMod val="50000"/>
                  </a:schemeClr>
                </a:contourClr>
              </a:sp3d>
            </c:spPr>
            <c:extLst xmlns:c16r2="http://schemas.microsoft.com/office/drawing/2015/06/chart">
              <c:ext xmlns:c16="http://schemas.microsoft.com/office/drawing/2014/chart" uri="{C3380CC4-5D6E-409C-BE32-E72D297353CC}">
                <c16:uniqueId val="{00000003-C562-4FB9-A49C-68C267D6A0A7}"/>
              </c:ext>
            </c:extLst>
          </c:dPt>
          <c:dPt>
            <c:idx val="2"/>
            <c:extLst xmlns:c16r2="http://schemas.microsoft.com/office/drawing/2015/06/chart">
              <c:ext xmlns:c16="http://schemas.microsoft.com/office/drawing/2014/chart" uri="{C3380CC4-5D6E-409C-BE32-E72D297353CC}">
                <c16:uniqueId val="{00000004-C562-4FB9-A49C-68C267D6A0A7}"/>
              </c:ext>
            </c:extLst>
          </c:dPt>
          <c:dLbls>
            <c:dLbl>
              <c:idx val="0"/>
              <c:layout>
                <c:manualLayout>
                  <c:x val="1.5159724408147052E-3"/>
                  <c:y val="0.114675518476488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Narrow" panose="020B0606020202030204" pitchFamily="34" charset="0"/>
                        <a:ea typeface="+mn-ea"/>
                        <a:cs typeface="+mn-cs"/>
                      </a:defRPr>
                    </a:pPr>
                    <a:r>
                      <a:rPr lang="en-US" dirty="0" smtClean="0"/>
                      <a:t>67%</a:t>
                    </a:r>
                    <a:endParaRPr lang="en-US" dirty="0"/>
                  </a:p>
                </c:rich>
              </c:tx>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562-4FB9-A49C-68C267D6A0A7}"/>
                </c:ext>
              </c:extLst>
            </c:dLbl>
            <c:dLbl>
              <c:idx val="1"/>
              <c:layout>
                <c:manualLayout>
                  <c:x val="9.0958346448882354E-3"/>
                  <c:y val="0.114675518476488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Narrow" panose="020B0606020202030204" pitchFamily="34" charset="0"/>
                        <a:ea typeface="+mn-ea"/>
                        <a:cs typeface="+mn-cs"/>
                      </a:defRPr>
                    </a:pPr>
                    <a:r>
                      <a:rPr lang="en-US" dirty="0" smtClean="0"/>
                      <a:t>33%</a:t>
                    </a:r>
                    <a:endParaRPr lang="en-US" dirty="0"/>
                  </a:p>
                </c:rich>
              </c:tx>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562-4FB9-A49C-68C267D6A0A7}"/>
                </c:ext>
              </c:extLst>
            </c:dLbl>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Sheet1!$A$52:$A$53</c:f>
              <c:strCache>
                <c:ptCount val="2"/>
                <c:pt idx="0">
                  <c:v>Achieved</c:v>
                </c:pt>
                <c:pt idx="1">
                  <c:v>Not Achieved</c:v>
                </c:pt>
              </c:strCache>
            </c:strRef>
          </c:cat>
          <c:val>
            <c:numRef>
              <c:f>Sheet1!$B$52:$B$53</c:f>
              <c:numCache>
                <c:formatCode>0%</c:formatCode>
                <c:ptCount val="2"/>
                <c:pt idx="0">
                  <c:v>0.6100000000000001</c:v>
                </c:pt>
                <c:pt idx="1">
                  <c:v>0.39000000000000007</c:v>
                </c:pt>
              </c:numCache>
            </c:numRef>
          </c:val>
          <c:extLst xmlns:c16r2="http://schemas.microsoft.com/office/drawing/2015/06/chart">
            <c:ext xmlns:c16="http://schemas.microsoft.com/office/drawing/2014/chart" uri="{C3380CC4-5D6E-409C-BE32-E72D297353CC}">
              <c16:uniqueId val="{00000005-C562-4FB9-A49C-68C267D6A0A7}"/>
            </c:ext>
          </c:extLst>
        </c:ser>
        <c:dLbls>
          <c:showVal val="1"/>
        </c:dLbls>
        <c:gapWidth val="84"/>
        <c:gapDepth val="53"/>
        <c:shape val="box"/>
        <c:axId val="64424576"/>
        <c:axId val="64426368"/>
        <c:axId val="0"/>
      </c:bar3DChart>
      <c:catAx>
        <c:axId val="64424576"/>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lt1">
                    <a:lumMod val="75000"/>
                  </a:schemeClr>
                </a:solidFill>
                <a:latin typeface="Arial Narrow" panose="020B0606020202030204" pitchFamily="34" charset="0"/>
                <a:ea typeface="+mn-ea"/>
                <a:cs typeface="+mn-cs"/>
              </a:defRPr>
            </a:pPr>
            <a:endParaRPr lang="en-US"/>
          </a:p>
        </c:txPr>
        <c:crossAx val="64426368"/>
        <c:crosses val="autoZero"/>
        <c:auto val="1"/>
        <c:lblAlgn val="ctr"/>
        <c:lblOffset val="100"/>
      </c:catAx>
      <c:valAx>
        <c:axId val="64426368"/>
        <c:scaling>
          <c:orientation val="minMax"/>
        </c:scaling>
        <c:delete val="1"/>
        <c:axPos val="l"/>
        <c:numFmt formatCode="0%" sourceLinked="1"/>
        <c:tickLblPos val="none"/>
        <c:crossAx val="64424576"/>
        <c:crosses val="autoZero"/>
        <c:crossBetween val="between"/>
      </c:valAx>
      <c:spPr>
        <a:noFill/>
        <a:ln>
          <a:noFill/>
        </a:ln>
        <a:effectLst/>
      </c:spPr>
    </c:plotArea>
    <c:plotVisOnly val="1"/>
    <c:dispBlanksAs val="gap"/>
  </c:chart>
  <c:spPr>
    <a:solidFill>
      <a:schemeClr val="dk1">
        <a:lumMod val="75000"/>
        <a:lumOff val="25000"/>
      </a:schemeClr>
    </a:solidFill>
    <a:ln w="6350" cap="flat" cmpd="sng" algn="ctr">
      <a:solidFill>
        <a:schemeClr val="dk1">
          <a:tint val="75000"/>
        </a:schemeClr>
      </a:solidFill>
      <a:round/>
    </a:ln>
    <a:effectLst/>
    <a:scene3d>
      <a:camera prst="orthographicFront"/>
      <a:lightRig rig="threePt" dir="t"/>
    </a:scene3d>
    <a:sp3d>
      <a:bevelT prst="relaxedInset"/>
      <a:bevelB prst="relaxedInset"/>
    </a:sp3d>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1.2552475224983694E-2"/>
          <c:y val="7.9640451864548628E-2"/>
          <c:w val="0.69161181244499381"/>
          <c:h val="0.91785188884240076"/>
        </c:manualLayout>
      </c:layout>
      <c:pie3DChart>
        <c:varyColors val="1"/>
        <c:dLbls/>
      </c:pie3DChart>
    </c:plotArea>
    <c:legend>
      <c:legendPos val="r"/>
      <c:layout>
        <c:manualLayout>
          <c:xMode val="edge"/>
          <c:yMode val="edge"/>
          <c:x val="0.70705694793846574"/>
          <c:y val="0.1178327687275901"/>
          <c:w val="0.2914212930039225"/>
          <c:h val="0.81575632425915179"/>
        </c:manualLayout>
      </c:layout>
      <c:txPr>
        <a:bodyPr/>
        <a:lstStyle/>
        <a:p>
          <a:pPr>
            <a:defRPr sz="1800"/>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 ENE Allocation per Economic Classification</a:t>
            </a:r>
          </a:p>
        </c:rich>
      </c:tx>
    </c:title>
    <c:view3D>
      <c:rotX val="30"/>
      <c:perspective val="30"/>
    </c:view3D>
    <c:plotArea>
      <c:layout/>
      <c:pie3DChart>
        <c:varyColors val="1"/>
        <c:dLbls/>
      </c:pie3DChart>
    </c:plotArea>
    <c:legend>
      <c:legendPos val="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Narrow" panose="020B0606020202030204" pitchFamily="34" charset="0"/>
                <a:ea typeface="+mn-ea"/>
                <a:cs typeface="+mn-cs"/>
              </a:defRPr>
            </a:pPr>
            <a:r>
              <a:rPr lang="en-US"/>
              <a:t>% ENE Allocation per Economic Classification</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362371607858271E-2"/>
          <c:y val="0.21087851374522029"/>
          <c:w val="0.83627319873989148"/>
          <c:h val="0.5566668638576423"/>
        </c:manualLayout>
      </c:layout>
      <c:pie3DChart>
        <c:varyColors val="1"/>
        <c:ser>
          <c:idx val="0"/>
          <c:order val="0"/>
          <c:tx>
            <c:strRef>
              <c:f>'2019 20'!$B$2</c:f>
              <c:strCache>
                <c:ptCount val="1"/>
                <c:pt idx="0">
                  <c:v>% ENE Allocation per Economic Classification</c:v>
                </c:pt>
              </c:strCache>
            </c:strRef>
          </c:tx>
          <c:explosion val="25"/>
          <c:dPt>
            <c:idx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9835-41D6-8E27-65BCA1751A7B}"/>
              </c:ext>
            </c:extLst>
          </c:dPt>
          <c:dPt>
            <c:idx val="1"/>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835-41D6-8E27-65BCA1751A7B}"/>
              </c:ext>
            </c:extLst>
          </c:dPt>
          <c:dPt>
            <c:idx val="2"/>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9835-41D6-8E27-65BCA1751A7B}"/>
              </c:ext>
            </c:extLst>
          </c:dPt>
          <c:dPt>
            <c:idx val="3"/>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9835-41D6-8E27-65BCA1751A7B}"/>
              </c:ext>
            </c:extLst>
          </c:dPt>
          <c:dPt>
            <c:idx val="4"/>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9835-41D6-8E27-65BCA1751A7B}"/>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lumMod val="85000"/>
                      </a:schemeClr>
                    </a:solidFill>
                    <a:latin typeface="Arial Narrow" panose="020B0606020202030204" pitchFamily="34" charset="0"/>
                    <a:ea typeface="+mn-ea"/>
                    <a:cs typeface="+mn-cs"/>
                  </a:defRPr>
                </a:pPr>
                <a:endParaRPr lang="en-US"/>
              </a:p>
            </c:txPr>
            <c:showVal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'2019 20'!$A$3:$A$7</c:f>
              <c:strCache>
                <c:ptCount val="5"/>
                <c:pt idx="0">
                  <c:v>Compensation of employees</c:v>
                </c:pt>
                <c:pt idx="1">
                  <c:v>Goods and services</c:v>
                </c:pt>
                <c:pt idx="2">
                  <c:v>Households</c:v>
                </c:pt>
                <c:pt idx="3">
                  <c:v>Machinery &amp; equipment</c:v>
                </c:pt>
                <c:pt idx="4">
                  <c:v>Departmental agencies and accounts</c:v>
                </c:pt>
              </c:strCache>
            </c:strRef>
          </c:cat>
          <c:val>
            <c:numRef>
              <c:f>'2019 20'!$B$3:$B$7</c:f>
              <c:numCache>
                <c:formatCode>0.00%</c:formatCode>
                <c:ptCount val="5"/>
                <c:pt idx="0">
                  <c:v>0.88729637067885392</c:v>
                </c:pt>
                <c:pt idx="1">
                  <c:v>9.9514473534519199E-2</c:v>
                </c:pt>
                <c:pt idx="2">
                  <c:v>2.2585112201483439E-3</c:v>
                </c:pt>
                <c:pt idx="3">
                  <c:v>8.3733399980708226E-3</c:v>
                </c:pt>
                <c:pt idx="4">
                  <c:v>2.5573045684077708E-3</c:v>
                </c:pt>
              </c:numCache>
            </c:numRef>
          </c:val>
          <c:extLst xmlns:c16r2="http://schemas.microsoft.com/office/drawing/2015/06/chart">
            <c:ext xmlns:c16="http://schemas.microsoft.com/office/drawing/2014/chart" uri="{C3380CC4-5D6E-409C-BE32-E72D297353CC}">
              <c16:uniqueId val="{00000000-6385-4FB3-8F32-B460C2502ECD}"/>
            </c:ext>
          </c:extLst>
        </c:ser>
        <c:dLbls/>
      </c:pie3DChart>
      <c:spPr>
        <a:noFill/>
        <a:ln>
          <a:noFill/>
        </a:ln>
        <a:effectLst/>
      </c:spPr>
    </c:plotArea>
    <c:legend>
      <c:legendPos val="b"/>
      <c:layout>
        <c:manualLayout>
          <c:xMode val="edge"/>
          <c:yMode val="edge"/>
          <c:x val="3.0483156574807033E-2"/>
          <c:y val="0.80510094237101493"/>
          <c:w val="0.94535938824988519"/>
          <c:h val="0.17715186981296516"/>
        </c:manualLayout>
      </c:layout>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Arial Narrow" panose="020B0606020202030204" pitchFamily="34" charset="0"/>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latin typeface="Arial Narrow" panose="020B060602020203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5B401-9D10-4521-A8A5-CCBAB16DA2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41359AFC-0AE8-410D-8941-EC08E0F2C591}">
      <dgm:prSet phldrT="[Text]" custT="1"/>
      <dgm:spPr>
        <a:solidFill>
          <a:schemeClr val="bg1">
            <a:lumMod val="50000"/>
          </a:schemeClr>
        </a:solidFill>
        <a:ln>
          <a:solidFill>
            <a:srgbClr val="A9810F"/>
          </a:solidFill>
        </a:ln>
        <a:scene3d>
          <a:camera prst="orthographicFront"/>
          <a:lightRig rig="threePt" dir="t"/>
        </a:scene3d>
        <a:sp3d>
          <a:bevelT prst="convex"/>
        </a:sp3d>
      </dgm:spPr>
      <dgm:t>
        <a:bodyPr/>
        <a:lstStyle/>
        <a:p>
          <a:pP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National Director of Public Prosecutions</a:t>
          </a:r>
        </a:p>
        <a:p>
          <a:pP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Adv. S Batohi</a:t>
          </a:r>
        </a:p>
        <a:p>
          <a:pPr>
            <a:lnSpc>
              <a:spcPct val="90000"/>
            </a:lnSpc>
          </a:pPr>
          <a:endParaRPr lang="en-ZA" sz="1400" dirty="0"/>
        </a:p>
      </dgm:t>
    </dgm:pt>
    <dgm:pt modelId="{6A84A9B1-DD9C-42E4-870C-827ADB32CAE0}" type="parTrans" cxnId="{65FE40D1-9AC8-479E-A901-503EB4A334FF}">
      <dgm:prSet/>
      <dgm:spPr/>
      <dgm:t>
        <a:bodyPr/>
        <a:lstStyle/>
        <a:p>
          <a:endParaRPr lang="en-ZA"/>
        </a:p>
      </dgm:t>
    </dgm:pt>
    <dgm:pt modelId="{3CA9AC15-F44F-4B1B-A28C-675101CD66A3}" type="sibTrans" cxnId="{65FE40D1-9AC8-479E-A901-503EB4A334FF}">
      <dgm:prSet/>
      <dgm:spPr/>
      <dgm:t>
        <a:bodyPr/>
        <a:lstStyle/>
        <a:p>
          <a:endParaRPr lang="en-ZA"/>
        </a:p>
      </dgm:t>
    </dgm:pt>
    <dgm:pt modelId="{7E612E17-F5C7-452D-BA8C-040CD9A92D8D}">
      <dgm:prSet phldrT="[Text]" custT="1"/>
      <dgm:spPr>
        <a:solidFill>
          <a:schemeClr val="bg1">
            <a:lumMod val="50000"/>
          </a:schemeClr>
        </a:solidFill>
        <a:ln>
          <a:solidFill>
            <a:srgbClr val="A9810F"/>
          </a:solidFill>
        </a:ln>
        <a:scene3d>
          <a:camera prst="orthographicFront"/>
          <a:lightRig rig="threePt" dir="t"/>
        </a:scene3d>
        <a:sp3d>
          <a:bevelT prst="convex"/>
        </a:sp3d>
      </dgm:spPr>
      <dgm:t>
        <a:bodyPr/>
        <a:lstStyle/>
        <a:p>
          <a:pPr>
            <a:lnSpc>
              <a:spcPct val="100000"/>
            </a:lnSpc>
          </a:pPr>
          <a:r>
            <a:rPr lang="en-ZA" sz="1200" b="1" dirty="0" smtClean="0">
              <a:solidFill>
                <a:sysClr val="windowText" lastClr="000000"/>
              </a:solidFill>
              <a:latin typeface="Arial" panose="020B0604020202020204" pitchFamily="34" charset="0"/>
              <a:cs typeface="Arial" panose="020B0604020202020204" pitchFamily="34" charset="0"/>
            </a:rPr>
            <a:t>Deputy NDPP: NPS</a:t>
          </a:r>
        </a:p>
        <a:p>
          <a:pPr>
            <a:lnSpc>
              <a:spcPct val="100000"/>
            </a:lnSpc>
          </a:pPr>
          <a:r>
            <a:rPr lang="en-ZA" sz="1200" b="1" dirty="0" smtClean="0">
              <a:solidFill>
                <a:sysClr val="windowText" lastClr="000000"/>
              </a:solidFill>
              <a:latin typeface="Arial" panose="020B0604020202020204" pitchFamily="34" charset="0"/>
              <a:cs typeface="Arial" panose="020B0604020202020204" pitchFamily="34" charset="0"/>
            </a:rPr>
            <a:t>Adv. S Mzinyathi </a:t>
          </a:r>
        </a:p>
        <a:p>
          <a:pPr>
            <a:lnSpc>
              <a:spcPct val="100000"/>
            </a:lnSpc>
          </a:pPr>
          <a:r>
            <a:rPr lang="en-ZA" sz="1200" b="1" dirty="0" smtClean="0">
              <a:solidFill>
                <a:sysClr val="windowText" lastClr="000000"/>
              </a:solidFill>
              <a:latin typeface="Arial" panose="020B0604020202020204" pitchFamily="34" charset="0"/>
              <a:cs typeface="Arial" panose="020B0604020202020204" pitchFamily="34" charset="0"/>
            </a:rPr>
            <a:t>(Acting)</a:t>
          </a:r>
          <a:endParaRPr lang="en-ZA" sz="1200" b="1" dirty="0">
            <a:solidFill>
              <a:sysClr val="windowText" lastClr="000000"/>
            </a:solidFill>
            <a:latin typeface="Arial" panose="020B0604020202020204" pitchFamily="34" charset="0"/>
            <a:cs typeface="Arial" panose="020B0604020202020204" pitchFamily="34" charset="0"/>
          </a:endParaRPr>
        </a:p>
      </dgm:t>
    </dgm:pt>
    <dgm:pt modelId="{E294A1E2-6465-4172-B225-A1CAB531C1EC}" type="parTrans" cxnId="{05BAE6E9-9A4A-4C2A-9CE3-3F117503AFD2}">
      <dgm:prSet>
        <dgm:style>
          <a:lnRef idx="2">
            <a:schemeClr val="dk1"/>
          </a:lnRef>
          <a:fillRef idx="0">
            <a:schemeClr val="dk1"/>
          </a:fillRef>
          <a:effectRef idx="1">
            <a:schemeClr val="dk1"/>
          </a:effectRef>
          <a:fontRef idx="minor">
            <a:schemeClr val="tx1"/>
          </a:fontRef>
        </dgm:style>
      </dgm:prSet>
      <dgm:spPr/>
      <dgm:t>
        <a:bodyPr/>
        <a:lstStyle/>
        <a:p>
          <a:endParaRPr lang="en-ZA">
            <a:solidFill>
              <a:sysClr val="windowText" lastClr="000000"/>
            </a:solidFill>
          </a:endParaRPr>
        </a:p>
      </dgm:t>
    </dgm:pt>
    <dgm:pt modelId="{3FB2135C-8D88-4F99-85A6-1788F172EDA7}" type="sibTrans" cxnId="{05BAE6E9-9A4A-4C2A-9CE3-3F117503AFD2}">
      <dgm:prSet/>
      <dgm:spPr/>
      <dgm:t>
        <a:bodyPr/>
        <a:lstStyle/>
        <a:p>
          <a:endParaRPr lang="en-ZA"/>
        </a:p>
      </dgm:t>
    </dgm:pt>
    <dgm:pt modelId="{CB0DB132-6E93-439A-A75B-EBD3A0D8B617}">
      <dgm:prSet phldrT="[Text]" custT="1"/>
      <dgm:spPr>
        <a:solidFill>
          <a:schemeClr val="bg1">
            <a:lumMod val="50000"/>
          </a:schemeClr>
        </a:solidFill>
        <a:ln>
          <a:solidFill>
            <a:srgbClr val="A9810F"/>
          </a:solidFill>
        </a:ln>
        <a:scene3d>
          <a:camera prst="orthographicFront"/>
          <a:lightRig rig="threePt" dir="t"/>
        </a:scene3d>
        <a:sp3d>
          <a:bevelT prst="convex"/>
        </a:sp3d>
      </dgm:spPr>
      <dgm:t>
        <a:bodyPr/>
        <a:lstStyle/>
        <a:p>
          <a:pP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DNDPP: AFU</a:t>
          </a:r>
        </a:p>
        <a:p>
          <a:pP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Mr. W Hofmeyr</a:t>
          </a:r>
          <a:endParaRPr lang="en-ZA" sz="1200" b="1" dirty="0">
            <a:solidFill>
              <a:sysClr val="windowText" lastClr="000000"/>
            </a:solidFill>
            <a:latin typeface="Arial" panose="020B0604020202020204" pitchFamily="34" charset="0"/>
            <a:cs typeface="Arial" panose="020B0604020202020204" pitchFamily="34" charset="0"/>
          </a:endParaRPr>
        </a:p>
      </dgm:t>
    </dgm:pt>
    <dgm:pt modelId="{A4529C91-0735-4C67-B5C5-F49B0B789758}" type="parTrans" cxnId="{0B02F60D-601E-474C-A967-E2841E759EAE}">
      <dgm:prSet>
        <dgm:style>
          <a:lnRef idx="2">
            <a:schemeClr val="dk1"/>
          </a:lnRef>
          <a:fillRef idx="0">
            <a:schemeClr val="dk1"/>
          </a:fillRef>
          <a:effectRef idx="1">
            <a:schemeClr val="dk1"/>
          </a:effectRef>
          <a:fontRef idx="minor">
            <a:schemeClr val="tx1"/>
          </a:fontRef>
        </dgm:style>
      </dgm:prSet>
      <dgm:spPr/>
      <dgm:t>
        <a:bodyPr/>
        <a:lstStyle/>
        <a:p>
          <a:endParaRPr lang="en-ZA"/>
        </a:p>
      </dgm:t>
    </dgm:pt>
    <dgm:pt modelId="{80046AF6-BDF3-4E2B-9FF9-78C3ABD9C7AE}" type="sibTrans" cxnId="{0B02F60D-601E-474C-A967-E2841E759EAE}">
      <dgm:prSet/>
      <dgm:spPr/>
      <dgm:t>
        <a:bodyPr/>
        <a:lstStyle/>
        <a:p>
          <a:endParaRPr lang="en-ZA"/>
        </a:p>
      </dgm:t>
    </dgm:pt>
    <dgm:pt modelId="{BB9745C5-86F4-4884-A225-74BDDA958F96}">
      <dgm:prSet phldrT="[Text]" custT="1"/>
      <dgm:spPr>
        <a:solidFill>
          <a:schemeClr val="bg1">
            <a:lumMod val="50000"/>
          </a:schemeClr>
        </a:solidFill>
        <a:ln>
          <a:solidFill>
            <a:srgbClr val="A9810F"/>
          </a:solidFill>
        </a:ln>
        <a:scene3d>
          <a:camera prst="orthographicFront"/>
          <a:lightRig rig="threePt" dir="t"/>
        </a:scene3d>
        <a:sp3d>
          <a:bevelT prst="convex"/>
        </a:sp3d>
      </dgm:spPr>
      <dgm:t>
        <a:bodyPr/>
        <a:lstStyle/>
        <a:p>
          <a:pP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DNDPP: LAD</a:t>
          </a:r>
        </a:p>
        <a:p>
          <a:pP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Adv. N Mokhatla</a:t>
          </a:r>
          <a:endParaRPr lang="en-ZA" sz="1200" b="1" dirty="0">
            <a:solidFill>
              <a:sysClr val="windowText" lastClr="000000"/>
            </a:solidFill>
            <a:latin typeface="Arial" panose="020B0604020202020204" pitchFamily="34" charset="0"/>
            <a:cs typeface="Arial" panose="020B0604020202020204" pitchFamily="34" charset="0"/>
          </a:endParaRPr>
        </a:p>
      </dgm:t>
    </dgm:pt>
    <dgm:pt modelId="{31754B01-7879-4C20-A299-F0E2A730C608}" type="parTrans" cxnId="{09C400EC-49CB-46D7-AE5F-BA5880F04C99}">
      <dgm:prSet>
        <dgm:style>
          <a:lnRef idx="2">
            <a:schemeClr val="dk1"/>
          </a:lnRef>
          <a:fillRef idx="0">
            <a:schemeClr val="dk1"/>
          </a:fillRef>
          <a:effectRef idx="1">
            <a:schemeClr val="dk1"/>
          </a:effectRef>
          <a:fontRef idx="minor">
            <a:schemeClr val="tx1"/>
          </a:fontRef>
        </dgm:style>
      </dgm:prSet>
      <dgm:spPr/>
      <dgm:t>
        <a:bodyPr/>
        <a:lstStyle/>
        <a:p>
          <a:endParaRPr lang="en-ZA"/>
        </a:p>
      </dgm:t>
    </dgm:pt>
    <dgm:pt modelId="{110B7364-DD53-4B6B-9778-6B0E5A605852}" type="sibTrans" cxnId="{09C400EC-49CB-46D7-AE5F-BA5880F04C99}">
      <dgm:prSet/>
      <dgm:spPr/>
      <dgm:t>
        <a:bodyPr/>
        <a:lstStyle/>
        <a:p>
          <a:endParaRPr lang="en-ZA"/>
        </a:p>
      </dgm:t>
    </dgm:pt>
    <dgm:pt modelId="{41688235-556B-4092-A704-4D43E771A9F0}">
      <dgm:prSet custT="1"/>
      <dgm:spPr>
        <a:solidFill>
          <a:schemeClr val="bg1">
            <a:lumMod val="50000"/>
          </a:schemeClr>
        </a:solidFill>
        <a:ln>
          <a:solidFill>
            <a:srgbClr val="A9810F"/>
          </a:solidFill>
        </a:ln>
        <a:scene3d>
          <a:camera prst="orthographicFront"/>
          <a:lightRig rig="threePt" dir="t"/>
        </a:scene3d>
        <a:sp3d>
          <a:bevelT prst="convex"/>
        </a:sp3d>
      </dgm:spPr>
      <dgm:t>
        <a:bodyPr/>
        <a:lstStyle/>
        <a:p>
          <a:pPr>
            <a:lnSpc>
              <a:spcPct val="100000"/>
            </a:lnSpc>
          </a:pPr>
          <a:r>
            <a:rPr lang="en-ZA" sz="1200" b="1" dirty="0" smtClean="0">
              <a:solidFill>
                <a:sysClr val="windowText" lastClr="000000"/>
              </a:solidFill>
              <a:latin typeface="Arial" panose="020B0604020202020204" pitchFamily="34" charset="0"/>
              <a:cs typeface="Arial" panose="020B0604020202020204" pitchFamily="34" charset="0"/>
            </a:rPr>
            <a:t>Head of Administration &amp; OWP</a:t>
          </a:r>
        </a:p>
        <a:p>
          <a:pPr>
            <a:lnSpc>
              <a:spcPct val="100000"/>
            </a:lnSpc>
          </a:pPr>
          <a:r>
            <a:rPr lang="en-ZA" sz="1200" b="1" dirty="0" smtClean="0">
              <a:solidFill>
                <a:sysClr val="windowText" lastClr="000000"/>
              </a:solidFill>
              <a:latin typeface="Arial" panose="020B0604020202020204" pitchFamily="34" charset="0"/>
              <a:cs typeface="Arial" panose="020B0604020202020204" pitchFamily="34" charset="0"/>
            </a:rPr>
            <a:t>Adv. K van Rensburg</a:t>
          </a:r>
        </a:p>
        <a:p>
          <a:pPr>
            <a:lnSpc>
              <a:spcPct val="100000"/>
            </a:lnSpc>
          </a:pPr>
          <a:r>
            <a:rPr lang="en-ZA" sz="1200" b="1" dirty="0" smtClean="0">
              <a:solidFill>
                <a:sysClr val="windowText" lastClr="000000"/>
              </a:solidFill>
              <a:latin typeface="Arial" panose="020B0604020202020204" pitchFamily="34" charset="0"/>
              <a:cs typeface="Arial" panose="020B0604020202020204" pitchFamily="34" charset="0"/>
            </a:rPr>
            <a:t>(Acting)</a:t>
          </a:r>
          <a:endParaRPr lang="en-ZA" sz="1200" b="1" dirty="0">
            <a:solidFill>
              <a:sysClr val="windowText" lastClr="000000"/>
            </a:solidFill>
            <a:latin typeface="Arial" panose="020B0604020202020204" pitchFamily="34" charset="0"/>
            <a:cs typeface="Arial" panose="020B0604020202020204" pitchFamily="34" charset="0"/>
          </a:endParaRPr>
        </a:p>
      </dgm:t>
    </dgm:pt>
    <dgm:pt modelId="{D6213E19-54D2-47D5-8CE9-F2421FC745AE}" type="parTrans" cxnId="{CD2F8DDB-5772-4C03-A7DD-B8D4753B4AE2}">
      <dgm:prSet>
        <dgm:style>
          <a:lnRef idx="2">
            <a:schemeClr val="dk1"/>
          </a:lnRef>
          <a:fillRef idx="0">
            <a:schemeClr val="dk1"/>
          </a:fillRef>
          <a:effectRef idx="1">
            <a:schemeClr val="dk1"/>
          </a:effectRef>
          <a:fontRef idx="minor">
            <a:schemeClr val="tx1"/>
          </a:fontRef>
        </dgm:style>
      </dgm:prSet>
      <dgm:spPr/>
      <dgm:t>
        <a:bodyPr/>
        <a:lstStyle/>
        <a:p>
          <a:endParaRPr lang="en-ZA"/>
        </a:p>
      </dgm:t>
    </dgm:pt>
    <dgm:pt modelId="{65C69650-74C1-4E18-B1C3-37B5AF5D534F}" type="sibTrans" cxnId="{CD2F8DDB-5772-4C03-A7DD-B8D4753B4AE2}">
      <dgm:prSet/>
      <dgm:spPr/>
      <dgm:t>
        <a:bodyPr/>
        <a:lstStyle/>
        <a:p>
          <a:endParaRPr lang="en-ZA"/>
        </a:p>
      </dgm:t>
    </dgm:pt>
    <dgm:pt modelId="{D82DCCC0-3792-4B59-A3A4-D68365901A82}">
      <dgm:prSet custT="1"/>
      <dgm:spPr>
        <a:solidFill>
          <a:schemeClr val="bg1">
            <a:lumMod val="50000"/>
          </a:schemeClr>
        </a:solidFill>
        <a:ln>
          <a:solidFill>
            <a:srgbClr val="A9810F"/>
          </a:solidFill>
        </a:ln>
        <a:scene3d>
          <a:camera prst="orthographicFront"/>
          <a:lightRig rig="threePt" dir="t"/>
        </a:scene3d>
        <a:sp3d>
          <a:bevelT prst="convex"/>
        </a:sp3d>
      </dgm:spPr>
      <dgm:t>
        <a:bodyPr/>
        <a:lstStyle/>
        <a:p>
          <a:pPr algn="ctr"/>
          <a:r>
            <a:rPr lang="en-ZA" sz="1200" b="1" dirty="0" smtClean="0">
              <a:solidFill>
                <a:sysClr val="windowText" lastClr="000000"/>
              </a:solidFill>
              <a:latin typeface="Arial" panose="020B0604020202020204" pitchFamily="34" charset="0"/>
              <a:cs typeface="Arial" panose="020B0604020202020204" pitchFamily="34" charset="0"/>
            </a:rPr>
            <a:t>DPPs</a:t>
          </a:r>
        </a:p>
        <a:p>
          <a:pPr algn="ctr"/>
          <a:r>
            <a:rPr lang="en-ZA" sz="1200" b="1" dirty="0" smtClean="0">
              <a:solidFill>
                <a:sysClr val="windowText" lastClr="000000"/>
              </a:solidFill>
              <a:latin typeface="Arial" panose="020B0604020202020204" pitchFamily="34" charset="0"/>
              <a:cs typeface="Arial" panose="020B0604020202020204" pitchFamily="34" charset="0"/>
            </a:rPr>
            <a:t>SDPP: SOCA</a:t>
          </a:r>
        </a:p>
        <a:p>
          <a:pPr algn="ctr"/>
          <a:r>
            <a:rPr lang="en-ZA" sz="1200" b="1" dirty="0" smtClean="0">
              <a:solidFill>
                <a:sysClr val="windowText" lastClr="000000"/>
              </a:solidFill>
              <a:latin typeface="Arial" panose="020B0604020202020204" pitchFamily="34" charset="0"/>
              <a:cs typeface="Arial" panose="020B0604020202020204" pitchFamily="34" charset="0"/>
            </a:rPr>
            <a:t>SDPP: PCLU</a:t>
          </a:r>
        </a:p>
        <a:p>
          <a:pPr algn="ctr"/>
          <a:r>
            <a:rPr lang="en-ZA" sz="1200" b="1" dirty="0" smtClean="0">
              <a:solidFill>
                <a:sysClr val="windowText" lastClr="000000"/>
              </a:solidFill>
              <a:latin typeface="Arial" panose="020B0604020202020204" pitchFamily="34" charset="0"/>
              <a:cs typeface="Arial" panose="020B0604020202020204" pitchFamily="34" charset="0"/>
            </a:rPr>
            <a:t>SDPP: SCCU</a:t>
          </a:r>
        </a:p>
        <a:p>
          <a:pPr algn="ctr"/>
          <a:r>
            <a:rPr lang="en-ZA" sz="1200" b="1" dirty="0" smtClean="0">
              <a:solidFill>
                <a:sysClr val="windowText" lastClr="000000"/>
              </a:solidFill>
              <a:latin typeface="Arial" panose="020B0604020202020204" pitchFamily="34" charset="0"/>
              <a:cs typeface="Arial" panose="020B0604020202020204" pitchFamily="34" charset="0"/>
            </a:rPr>
            <a:t>SDPP: OWP</a:t>
          </a:r>
          <a:endParaRPr lang="en-ZA" sz="1200" b="1" dirty="0">
            <a:solidFill>
              <a:sysClr val="windowText" lastClr="000000"/>
            </a:solidFill>
            <a:latin typeface="Arial" panose="020B0604020202020204" pitchFamily="34" charset="0"/>
            <a:cs typeface="Arial" panose="020B0604020202020204" pitchFamily="34" charset="0"/>
          </a:endParaRPr>
        </a:p>
      </dgm:t>
    </dgm:pt>
    <dgm:pt modelId="{48E7D71F-BA20-495D-B1A4-ACAA6E35E38E}" type="sibTrans" cxnId="{D0A45E4F-DE7C-4BEC-B4EC-CB9811472E6A}">
      <dgm:prSet/>
      <dgm:spPr/>
      <dgm:t>
        <a:bodyPr/>
        <a:lstStyle/>
        <a:p>
          <a:endParaRPr lang="en-ZA"/>
        </a:p>
      </dgm:t>
    </dgm:pt>
    <dgm:pt modelId="{976814F8-F8B1-4DD7-8B52-B3B5711EBA7C}" type="parTrans" cxnId="{D0A45E4F-DE7C-4BEC-B4EC-CB9811472E6A}">
      <dgm:prSet>
        <dgm:style>
          <a:lnRef idx="2">
            <a:schemeClr val="dk1"/>
          </a:lnRef>
          <a:fillRef idx="0">
            <a:schemeClr val="dk1"/>
          </a:fillRef>
          <a:effectRef idx="1">
            <a:schemeClr val="dk1"/>
          </a:effectRef>
          <a:fontRef idx="minor">
            <a:schemeClr val="tx1"/>
          </a:fontRef>
        </dgm:style>
      </dgm:prSet>
      <dgm:spPr/>
      <dgm:t>
        <a:bodyPr/>
        <a:lstStyle/>
        <a:p>
          <a:endParaRPr lang="en-ZA">
            <a:solidFill>
              <a:sysClr val="windowText" lastClr="000000"/>
            </a:solidFill>
          </a:endParaRPr>
        </a:p>
      </dgm:t>
    </dgm:pt>
    <dgm:pt modelId="{00FB6E46-003F-41DF-847B-E5DC3920CA8F}" type="pres">
      <dgm:prSet presAssocID="{BC25B401-9D10-4521-A8A5-CCBAB16DA2A9}" presName="hierChild1" presStyleCnt="0">
        <dgm:presLayoutVars>
          <dgm:orgChart val="1"/>
          <dgm:chPref val="1"/>
          <dgm:dir/>
          <dgm:animOne val="branch"/>
          <dgm:animLvl val="lvl"/>
          <dgm:resizeHandles/>
        </dgm:presLayoutVars>
      </dgm:prSet>
      <dgm:spPr/>
      <dgm:t>
        <a:bodyPr/>
        <a:lstStyle/>
        <a:p>
          <a:endParaRPr lang="en-ZA"/>
        </a:p>
      </dgm:t>
    </dgm:pt>
    <dgm:pt modelId="{B0109CFF-B206-445A-BBA6-935D0B70ABC0}" type="pres">
      <dgm:prSet presAssocID="{41359AFC-0AE8-410D-8941-EC08E0F2C591}" presName="hierRoot1" presStyleCnt="0">
        <dgm:presLayoutVars>
          <dgm:hierBranch val="init"/>
        </dgm:presLayoutVars>
      </dgm:prSet>
      <dgm:spPr/>
    </dgm:pt>
    <dgm:pt modelId="{FF71E470-8467-4E9C-AC9E-ABF29980E7C7}" type="pres">
      <dgm:prSet presAssocID="{41359AFC-0AE8-410D-8941-EC08E0F2C591}" presName="rootComposite1" presStyleCnt="0"/>
      <dgm:spPr/>
    </dgm:pt>
    <dgm:pt modelId="{2636941C-0D37-404B-AA76-69FDA9E1DE18}" type="pres">
      <dgm:prSet presAssocID="{41359AFC-0AE8-410D-8941-EC08E0F2C591}" presName="rootText1" presStyleLbl="node0" presStyleIdx="0" presStyleCnt="1" custScaleY="121000" custLinFactNeighborY="-82440">
        <dgm:presLayoutVars>
          <dgm:chPref val="3"/>
        </dgm:presLayoutVars>
      </dgm:prSet>
      <dgm:spPr/>
      <dgm:t>
        <a:bodyPr/>
        <a:lstStyle/>
        <a:p>
          <a:endParaRPr lang="en-ZA"/>
        </a:p>
      </dgm:t>
    </dgm:pt>
    <dgm:pt modelId="{04CFC474-5A9B-43C4-8529-A26446E04D12}" type="pres">
      <dgm:prSet presAssocID="{41359AFC-0AE8-410D-8941-EC08E0F2C591}" presName="rootConnector1" presStyleLbl="node1" presStyleIdx="0" presStyleCnt="0"/>
      <dgm:spPr/>
      <dgm:t>
        <a:bodyPr/>
        <a:lstStyle/>
        <a:p>
          <a:endParaRPr lang="en-ZA"/>
        </a:p>
      </dgm:t>
    </dgm:pt>
    <dgm:pt modelId="{14CC3F86-1D9F-4B3B-8A5B-C093BB7D792E}" type="pres">
      <dgm:prSet presAssocID="{41359AFC-0AE8-410D-8941-EC08E0F2C591}" presName="hierChild2" presStyleCnt="0"/>
      <dgm:spPr/>
    </dgm:pt>
    <dgm:pt modelId="{7A142AE6-EC17-4C47-BB8D-A6D069EA6E1B}" type="pres">
      <dgm:prSet presAssocID="{E294A1E2-6465-4172-B225-A1CAB531C1EC}" presName="Name37" presStyleLbl="parChTrans1D2" presStyleIdx="0" presStyleCnt="4"/>
      <dgm:spPr/>
      <dgm:t>
        <a:bodyPr/>
        <a:lstStyle/>
        <a:p>
          <a:endParaRPr lang="en-ZA"/>
        </a:p>
      </dgm:t>
    </dgm:pt>
    <dgm:pt modelId="{A7016D37-1F18-444C-94CC-AF7E5A431E4A}" type="pres">
      <dgm:prSet presAssocID="{7E612E17-F5C7-452D-BA8C-040CD9A92D8D}" presName="hierRoot2" presStyleCnt="0">
        <dgm:presLayoutVars>
          <dgm:hierBranch val="init"/>
        </dgm:presLayoutVars>
      </dgm:prSet>
      <dgm:spPr/>
    </dgm:pt>
    <dgm:pt modelId="{95230862-CB75-4C15-A5E4-FED5D0398BE1}" type="pres">
      <dgm:prSet presAssocID="{7E612E17-F5C7-452D-BA8C-040CD9A92D8D}" presName="rootComposite" presStyleCnt="0"/>
      <dgm:spPr/>
    </dgm:pt>
    <dgm:pt modelId="{963F87D1-89D2-4030-A344-EEA70FB23508}" type="pres">
      <dgm:prSet presAssocID="{7E612E17-F5C7-452D-BA8C-040CD9A92D8D}" presName="rootText" presStyleLbl="node2" presStyleIdx="0" presStyleCnt="4" custLinFactNeighborX="4744" custLinFactNeighborY="-1994">
        <dgm:presLayoutVars>
          <dgm:chPref val="3"/>
        </dgm:presLayoutVars>
      </dgm:prSet>
      <dgm:spPr/>
      <dgm:t>
        <a:bodyPr/>
        <a:lstStyle/>
        <a:p>
          <a:endParaRPr lang="en-ZA"/>
        </a:p>
      </dgm:t>
    </dgm:pt>
    <dgm:pt modelId="{22B81D43-B153-4658-B900-B4C2492586ED}" type="pres">
      <dgm:prSet presAssocID="{7E612E17-F5C7-452D-BA8C-040CD9A92D8D}" presName="rootConnector" presStyleLbl="node2" presStyleIdx="0" presStyleCnt="4"/>
      <dgm:spPr/>
      <dgm:t>
        <a:bodyPr/>
        <a:lstStyle/>
        <a:p>
          <a:endParaRPr lang="en-ZA"/>
        </a:p>
      </dgm:t>
    </dgm:pt>
    <dgm:pt modelId="{4A0673CE-5088-4B89-AB32-B97CF1ECD156}" type="pres">
      <dgm:prSet presAssocID="{7E612E17-F5C7-452D-BA8C-040CD9A92D8D}" presName="hierChild4" presStyleCnt="0"/>
      <dgm:spPr/>
    </dgm:pt>
    <dgm:pt modelId="{191DD53C-819D-462A-BDF4-68717414CF47}" type="pres">
      <dgm:prSet presAssocID="{976814F8-F8B1-4DD7-8B52-B3B5711EBA7C}" presName="Name37" presStyleLbl="parChTrans1D3" presStyleIdx="0" presStyleCnt="1"/>
      <dgm:spPr/>
      <dgm:t>
        <a:bodyPr/>
        <a:lstStyle/>
        <a:p>
          <a:endParaRPr lang="en-ZA"/>
        </a:p>
      </dgm:t>
    </dgm:pt>
    <dgm:pt modelId="{CBA9EE04-5E69-4F8A-A703-A8441B8187EE}" type="pres">
      <dgm:prSet presAssocID="{D82DCCC0-3792-4B59-A3A4-D68365901A82}" presName="hierRoot2" presStyleCnt="0">
        <dgm:presLayoutVars>
          <dgm:hierBranch val="init"/>
        </dgm:presLayoutVars>
      </dgm:prSet>
      <dgm:spPr/>
    </dgm:pt>
    <dgm:pt modelId="{F0C113FF-813E-40E9-8AAD-FB5E05DCC2E8}" type="pres">
      <dgm:prSet presAssocID="{D82DCCC0-3792-4B59-A3A4-D68365901A82}" presName="rootComposite" presStyleCnt="0"/>
      <dgm:spPr/>
    </dgm:pt>
    <dgm:pt modelId="{ECE5C320-8C79-4BF4-A1DD-1C9E1F4589A5}" type="pres">
      <dgm:prSet presAssocID="{D82DCCC0-3792-4B59-A3A4-D68365901A82}" presName="rootText" presStyleLbl="node3" presStyleIdx="0" presStyleCnt="1" custScaleX="124003" custScaleY="135557">
        <dgm:presLayoutVars>
          <dgm:chPref val="3"/>
        </dgm:presLayoutVars>
      </dgm:prSet>
      <dgm:spPr/>
      <dgm:t>
        <a:bodyPr/>
        <a:lstStyle/>
        <a:p>
          <a:endParaRPr lang="en-ZA"/>
        </a:p>
      </dgm:t>
    </dgm:pt>
    <dgm:pt modelId="{6C7B0062-4699-4B42-8538-880758159733}" type="pres">
      <dgm:prSet presAssocID="{D82DCCC0-3792-4B59-A3A4-D68365901A82}" presName="rootConnector" presStyleLbl="node3" presStyleIdx="0" presStyleCnt="1"/>
      <dgm:spPr/>
      <dgm:t>
        <a:bodyPr/>
        <a:lstStyle/>
        <a:p>
          <a:endParaRPr lang="en-ZA"/>
        </a:p>
      </dgm:t>
    </dgm:pt>
    <dgm:pt modelId="{03146DE2-8EAD-4079-8215-07E56355296A}" type="pres">
      <dgm:prSet presAssocID="{D82DCCC0-3792-4B59-A3A4-D68365901A82}" presName="hierChild4" presStyleCnt="0"/>
      <dgm:spPr/>
    </dgm:pt>
    <dgm:pt modelId="{368A190E-78D9-4F8F-AEB4-39FB71B88678}" type="pres">
      <dgm:prSet presAssocID="{D82DCCC0-3792-4B59-A3A4-D68365901A82}" presName="hierChild5" presStyleCnt="0"/>
      <dgm:spPr/>
    </dgm:pt>
    <dgm:pt modelId="{B42970C7-7E14-4692-9BC3-5820A3276CB2}" type="pres">
      <dgm:prSet presAssocID="{7E612E17-F5C7-452D-BA8C-040CD9A92D8D}" presName="hierChild5" presStyleCnt="0"/>
      <dgm:spPr/>
    </dgm:pt>
    <dgm:pt modelId="{601098D4-2FB4-4F98-89B2-1CD685146357}" type="pres">
      <dgm:prSet presAssocID="{A4529C91-0735-4C67-B5C5-F49B0B789758}" presName="Name37" presStyleLbl="parChTrans1D2" presStyleIdx="1" presStyleCnt="4"/>
      <dgm:spPr/>
      <dgm:t>
        <a:bodyPr/>
        <a:lstStyle/>
        <a:p>
          <a:endParaRPr lang="en-ZA"/>
        </a:p>
      </dgm:t>
    </dgm:pt>
    <dgm:pt modelId="{48A79253-38FC-4B45-8A7A-46803D113BB1}" type="pres">
      <dgm:prSet presAssocID="{CB0DB132-6E93-439A-A75B-EBD3A0D8B617}" presName="hierRoot2" presStyleCnt="0">
        <dgm:presLayoutVars>
          <dgm:hierBranch val="init"/>
        </dgm:presLayoutVars>
      </dgm:prSet>
      <dgm:spPr/>
    </dgm:pt>
    <dgm:pt modelId="{E77DE8E8-F124-4098-BD37-87984A0B3DFD}" type="pres">
      <dgm:prSet presAssocID="{CB0DB132-6E93-439A-A75B-EBD3A0D8B617}" presName="rootComposite" presStyleCnt="0"/>
      <dgm:spPr/>
    </dgm:pt>
    <dgm:pt modelId="{99F19D87-7552-4EB3-8F25-185A813E5A4B}" type="pres">
      <dgm:prSet presAssocID="{CB0DB132-6E93-439A-A75B-EBD3A0D8B617}" presName="rootText" presStyleLbl="node2" presStyleIdx="1" presStyleCnt="4">
        <dgm:presLayoutVars>
          <dgm:chPref val="3"/>
        </dgm:presLayoutVars>
      </dgm:prSet>
      <dgm:spPr/>
      <dgm:t>
        <a:bodyPr/>
        <a:lstStyle/>
        <a:p>
          <a:endParaRPr lang="en-ZA"/>
        </a:p>
      </dgm:t>
    </dgm:pt>
    <dgm:pt modelId="{F67E4EEE-8A73-47B4-9A60-CEA7CF4A6B57}" type="pres">
      <dgm:prSet presAssocID="{CB0DB132-6E93-439A-A75B-EBD3A0D8B617}" presName="rootConnector" presStyleLbl="node2" presStyleIdx="1" presStyleCnt="4"/>
      <dgm:spPr/>
      <dgm:t>
        <a:bodyPr/>
        <a:lstStyle/>
        <a:p>
          <a:endParaRPr lang="en-ZA"/>
        </a:p>
      </dgm:t>
    </dgm:pt>
    <dgm:pt modelId="{F68B20EF-599F-4C8A-B02D-C59D04DF89B4}" type="pres">
      <dgm:prSet presAssocID="{CB0DB132-6E93-439A-A75B-EBD3A0D8B617}" presName="hierChild4" presStyleCnt="0"/>
      <dgm:spPr/>
    </dgm:pt>
    <dgm:pt modelId="{F898CEA6-CE86-4A9F-AAEC-08F2F5407C24}" type="pres">
      <dgm:prSet presAssocID="{CB0DB132-6E93-439A-A75B-EBD3A0D8B617}" presName="hierChild5" presStyleCnt="0"/>
      <dgm:spPr/>
    </dgm:pt>
    <dgm:pt modelId="{256F4537-43A5-4E7A-867F-D341EF301E83}" type="pres">
      <dgm:prSet presAssocID="{31754B01-7879-4C20-A299-F0E2A730C608}" presName="Name37" presStyleLbl="parChTrans1D2" presStyleIdx="2" presStyleCnt="4"/>
      <dgm:spPr/>
      <dgm:t>
        <a:bodyPr/>
        <a:lstStyle/>
        <a:p>
          <a:endParaRPr lang="en-ZA"/>
        </a:p>
      </dgm:t>
    </dgm:pt>
    <dgm:pt modelId="{9BBA009F-2337-4DBE-B763-76D413274E07}" type="pres">
      <dgm:prSet presAssocID="{BB9745C5-86F4-4884-A225-74BDDA958F96}" presName="hierRoot2" presStyleCnt="0">
        <dgm:presLayoutVars>
          <dgm:hierBranch val="init"/>
        </dgm:presLayoutVars>
      </dgm:prSet>
      <dgm:spPr/>
    </dgm:pt>
    <dgm:pt modelId="{82C49578-9912-4EE1-8A3E-48062129A743}" type="pres">
      <dgm:prSet presAssocID="{BB9745C5-86F4-4884-A225-74BDDA958F96}" presName="rootComposite" presStyleCnt="0"/>
      <dgm:spPr/>
    </dgm:pt>
    <dgm:pt modelId="{A89CC668-885F-4FB2-B58B-18ADB9576D33}" type="pres">
      <dgm:prSet presAssocID="{BB9745C5-86F4-4884-A225-74BDDA958F96}" presName="rootText" presStyleLbl="node2" presStyleIdx="2" presStyleCnt="4">
        <dgm:presLayoutVars>
          <dgm:chPref val="3"/>
        </dgm:presLayoutVars>
      </dgm:prSet>
      <dgm:spPr/>
      <dgm:t>
        <a:bodyPr/>
        <a:lstStyle/>
        <a:p>
          <a:endParaRPr lang="en-ZA"/>
        </a:p>
      </dgm:t>
    </dgm:pt>
    <dgm:pt modelId="{161482AC-3090-4E58-8210-337675897B67}" type="pres">
      <dgm:prSet presAssocID="{BB9745C5-86F4-4884-A225-74BDDA958F96}" presName="rootConnector" presStyleLbl="node2" presStyleIdx="2" presStyleCnt="4"/>
      <dgm:spPr/>
      <dgm:t>
        <a:bodyPr/>
        <a:lstStyle/>
        <a:p>
          <a:endParaRPr lang="en-ZA"/>
        </a:p>
      </dgm:t>
    </dgm:pt>
    <dgm:pt modelId="{738C3F9E-07C0-4A16-992F-01CB34F8DF11}" type="pres">
      <dgm:prSet presAssocID="{BB9745C5-86F4-4884-A225-74BDDA958F96}" presName="hierChild4" presStyleCnt="0"/>
      <dgm:spPr/>
    </dgm:pt>
    <dgm:pt modelId="{BD9C1895-6CCA-4E57-BD7B-789BE98FE621}" type="pres">
      <dgm:prSet presAssocID="{BB9745C5-86F4-4884-A225-74BDDA958F96}" presName="hierChild5" presStyleCnt="0"/>
      <dgm:spPr/>
    </dgm:pt>
    <dgm:pt modelId="{0EFE4924-5245-4C4B-8DD9-D95DB8FBE6CC}" type="pres">
      <dgm:prSet presAssocID="{D6213E19-54D2-47D5-8CE9-F2421FC745AE}" presName="Name37" presStyleLbl="parChTrans1D2" presStyleIdx="3" presStyleCnt="4"/>
      <dgm:spPr/>
      <dgm:t>
        <a:bodyPr/>
        <a:lstStyle/>
        <a:p>
          <a:endParaRPr lang="en-ZA"/>
        </a:p>
      </dgm:t>
    </dgm:pt>
    <dgm:pt modelId="{FEC9AF71-8582-4054-A254-B45ABB3C6BED}" type="pres">
      <dgm:prSet presAssocID="{41688235-556B-4092-A704-4D43E771A9F0}" presName="hierRoot2" presStyleCnt="0">
        <dgm:presLayoutVars>
          <dgm:hierBranch val="init"/>
        </dgm:presLayoutVars>
      </dgm:prSet>
      <dgm:spPr/>
    </dgm:pt>
    <dgm:pt modelId="{9326AB68-A2D0-447E-ADA9-0AF6F69C3E5B}" type="pres">
      <dgm:prSet presAssocID="{41688235-556B-4092-A704-4D43E771A9F0}" presName="rootComposite" presStyleCnt="0"/>
      <dgm:spPr/>
    </dgm:pt>
    <dgm:pt modelId="{18333560-A076-4AD4-8272-37FF12E125B2}" type="pres">
      <dgm:prSet presAssocID="{41688235-556B-4092-A704-4D43E771A9F0}" presName="rootText" presStyleLbl="node2" presStyleIdx="3" presStyleCnt="4">
        <dgm:presLayoutVars>
          <dgm:chPref val="3"/>
        </dgm:presLayoutVars>
      </dgm:prSet>
      <dgm:spPr/>
      <dgm:t>
        <a:bodyPr/>
        <a:lstStyle/>
        <a:p>
          <a:endParaRPr lang="en-ZA"/>
        </a:p>
      </dgm:t>
    </dgm:pt>
    <dgm:pt modelId="{77C3A3AD-7AB3-4DE0-842A-712214369F36}" type="pres">
      <dgm:prSet presAssocID="{41688235-556B-4092-A704-4D43E771A9F0}" presName="rootConnector" presStyleLbl="node2" presStyleIdx="3" presStyleCnt="4"/>
      <dgm:spPr/>
      <dgm:t>
        <a:bodyPr/>
        <a:lstStyle/>
        <a:p>
          <a:endParaRPr lang="en-ZA"/>
        </a:p>
      </dgm:t>
    </dgm:pt>
    <dgm:pt modelId="{43122ED0-D122-46C8-B900-8B7D41AD6399}" type="pres">
      <dgm:prSet presAssocID="{41688235-556B-4092-A704-4D43E771A9F0}" presName="hierChild4" presStyleCnt="0"/>
      <dgm:spPr/>
    </dgm:pt>
    <dgm:pt modelId="{77360B2E-6A3A-4307-BFD0-5C1554E5FFD5}" type="pres">
      <dgm:prSet presAssocID="{41688235-556B-4092-A704-4D43E771A9F0}" presName="hierChild5" presStyleCnt="0"/>
      <dgm:spPr/>
    </dgm:pt>
    <dgm:pt modelId="{AA79255A-E3E1-4243-B6E9-C2AEE0681D96}" type="pres">
      <dgm:prSet presAssocID="{41359AFC-0AE8-410D-8941-EC08E0F2C591}" presName="hierChild3" presStyleCnt="0"/>
      <dgm:spPr/>
    </dgm:pt>
  </dgm:ptLst>
  <dgm:cxnLst>
    <dgm:cxn modelId="{09C400EC-49CB-46D7-AE5F-BA5880F04C99}" srcId="{41359AFC-0AE8-410D-8941-EC08E0F2C591}" destId="{BB9745C5-86F4-4884-A225-74BDDA958F96}" srcOrd="2" destOrd="0" parTransId="{31754B01-7879-4C20-A299-F0E2A730C608}" sibTransId="{110B7364-DD53-4B6B-9778-6B0E5A605852}"/>
    <dgm:cxn modelId="{8DE1539A-EBCE-49FF-B857-FD58BBC604CE}" type="presOf" srcId="{BB9745C5-86F4-4884-A225-74BDDA958F96}" destId="{A89CC668-885F-4FB2-B58B-18ADB9576D33}" srcOrd="0" destOrd="0" presId="urn:microsoft.com/office/officeart/2005/8/layout/orgChart1"/>
    <dgm:cxn modelId="{EAC48BC5-1551-4E30-9AF7-1FE25449BAA3}" type="presOf" srcId="{D6213E19-54D2-47D5-8CE9-F2421FC745AE}" destId="{0EFE4924-5245-4C4B-8DD9-D95DB8FBE6CC}" srcOrd="0" destOrd="0" presId="urn:microsoft.com/office/officeart/2005/8/layout/orgChart1"/>
    <dgm:cxn modelId="{CF4B49C6-0050-468C-830E-679486786176}" type="presOf" srcId="{CB0DB132-6E93-439A-A75B-EBD3A0D8B617}" destId="{99F19D87-7552-4EB3-8F25-185A813E5A4B}" srcOrd="0" destOrd="0" presId="urn:microsoft.com/office/officeart/2005/8/layout/orgChart1"/>
    <dgm:cxn modelId="{CD2F8DDB-5772-4C03-A7DD-B8D4753B4AE2}" srcId="{41359AFC-0AE8-410D-8941-EC08E0F2C591}" destId="{41688235-556B-4092-A704-4D43E771A9F0}" srcOrd="3" destOrd="0" parTransId="{D6213E19-54D2-47D5-8CE9-F2421FC745AE}" sibTransId="{65C69650-74C1-4E18-B1C3-37B5AF5D534F}"/>
    <dgm:cxn modelId="{5F30B4B8-7106-46AD-A160-27FC7AE03E26}" type="presOf" srcId="{A4529C91-0735-4C67-B5C5-F49B0B789758}" destId="{601098D4-2FB4-4F98-89B2-1CD685146357}" srcOrd="0" destOrd="0" presId="urn:microsoft.com/office/officeart/2005/8/layout/orgChart1"/>
    <dgm:cxn modelId="{D0A45E4F-DE7C-4BEC-B4EC-CB9811472E6A}" srcId="{7E612E17-F5C7-452D-BA8C-040CD9A92D8D}" destId="{D82DCCC0-3792-4B59-A3A4-D68365901A82}" srcOrd="0" destOrd="0" parTransId="{976814F8-F8B1-4DD7-8B52-B3B5711EBA7C}" sibTransId="{48E7D71F-BA20-495D-B1A4-ACAA6E35E38E}"/>
    <dgm:cxn modelId="{647064F0-8349-41D3-97C5-67ED85630B54}" type="presOf" srcId="{7E612E17-F5C7-452D-BA8C-040CD9A92D8D}" destId="{963F87D1-89D2-4030-A344-EEA70FB23508}" srcOrd="0" destOrd="0" presId="urn:microsoft.com/office/officeart/2005/8/layout/orgChart1"/>
    <dgm:cxn modelId="{F5DB4650-A818-403C-8B42-A15B0A6A6FBC}" type="presOf" srcId="{41688235-556B-4092-A704-4D43E771A9F0}" destId="{77C3A3AD-7AB3-4DE0-842A-712214369F36}" srcOrd="1" destOrd="0" presId="urn:microsoft.com/office/officeart/2005/8/layout/orgChart1"/>
    <dgm:cxn modelId="{91E4F5B0-AADB-4CE3-ABF6-03D43DA67670}" type="presOf" srcId="{976814F8-F8B1-4DD7-8B52-B3B5711EBA7C}" destId="{191DD53C-819D-462A-BDF4-68717414CF47}" srcOrd="0" destOrd="0" presId="urn:microsoft.com/office/officeart/2005/8/layout/orgChart1"/>
    <dgm:cxn modelId="{05BAE6E9-9A4A-4C2A-9CE3-3F117503AFD2}" srcId="{41359AFC-0AE8-410D-8941-EC08E0F2C591}" destId="{7E612E17-F5C7-452D-BA8C-040CD9A92D8D}" srcOrd="0" destOrd="0" parTransId="{E294A1E2-6465-4172-B225-A1CAB531C1EC}" sibTransId="{3FB2135C-8D88-4F99-85A6-1788F172EDA7}"/>
    <dgm:cxn modelId="{96BFEC1F-1FA6-4448-9DFF-8EDEA44253AD}" type="presOf" srcId="{E294A1E2-6465-4172-B225-A1CAB531C1EC}" destId="{7A142AE6-EC17-4C47-BB8D-A6D069EA6E1B}" srcOrd="0" destOrd="0" presId="urn:microsoft.com/office/officeart/2005/8/layout/orgChart1"/>
    <dgm:cxn modelId="{7B8DAFDC-F971-4D5D-A7F6-6F2049660080}" type="presOf" srcId="{7E612E17-F5C7-452D-BA8C-040CD9A92D8D}" destId="{22B81D43-B153-4658-B900-B4C2492586ED}" srcOrd="1" destOrd="0" presId="urn:microsoft.com/office/officeart/2005/8/layout/orgChart1"/>
    <dgm:cxn modelId="{2AFD4AE8-570E-40E3-8F40-9B9EC6155B33}" type="presOf" srcId="{D82DCCC0-3792-4B59-A3A4-D68365901A82}" destId="{ECE5C320-8C79-4BF4-A1DD-1C9E1F4589A5}" srcOrd="0" destOrd="0" presId="urn:microsoft.com/office/officeart/2005/8/layout/orgChart1"/>
    <dgm:cxn modelId="{81C60519-5E06-4FA2-AACE-1D6DAB7C0436}" type="presOf" srcId="{41359AFC-0AE8-410D-8941-EC08E0F2C591}" destId="{04CFC474-5A9B-43C4-8529-A26446E04D12}" srcOrd="1" destOrd="0" presId="urn:microsoft.com/office/officeart/2005/8/layout/orgChart1"/>
    <dgm:cxn modelId="{0B02F60D-601E-474C-A967-E2841E759EAE}" srcId="{41359AFC-0AE8-410D-8941-EC08E0F2C591}" destId="{CB0DB132-6E93-439A-A75B-EBD3A0D8B617}" srcOrd="1" destOrd="0" parTransId="{A4529C91-0735-4C67-B5C5-F49B0B789758}" sibTransId="{80046AF6-BDF3-4E2B-9FF9-78C3ABD9C7AE}"/>
    <dgm:cxn modelId="{BA248556-DAA2-4D52-BAA8-C97F3F232846}" type="presOf" srcId="{BC25B401-9D10-4521-A8A5-CCBAB16DA2A9}" destId="{00FB6E46-003F-41DF-847B-E5DC3920CA8F}" srcOrd="0" destOrd="0" presId="urn:microsoft.com/office/officeart/2005/8/layout/orgChart1"/>
    <dgm:cxn modelId="{46B69F59-FED6-4EE7-8689-F76FE833C6F6}" type="presOf" srcId="{41359AFC-0AE8-410D-8941-EC08E0F2C591}" destId="{2636941C-0D37-404B-AA76-69FDA9E1DE18}" srcOrd="0" destOrd="0" presId="urn:microsoft.com/office/officeart/2005/8/layout/orgChart1"/>
    <dgm:cxn modelId="{CDA4472B-B212-45BB-B903-438EA5173D92}" type="presOf" srcId="{31754B01-7879-4C20-A299-F0E2A730C608}" destId="{256F4537-43A5-4E7A-867F-D341EF301E83}" srcOrd="0" destOrd="0" presId="urn:microsoft.com/office/officeart/2005/8/layout/orgChart1"/>
    <dgm:cxn modelId="{854C5CE6-99EE-4869-AA3F-69B3DBE71B41}" type="presOf" srcId="{41688235-556B-4092-A704-4D43E771A9F0}" destId="{18333560-A076-4AD4-8272-37FF12E125B2}" srcOrd="0" destOrd="0" presId="urn:microsoft.com/office/officeart/2005/8/layout/orgChart1"/>
    <dgm:cxn modelId="{65FE40D1-9AC8-479E-A901-503EB4A334FF}" srcId="{BC25B401-9D10-4521-A8A5-CCBAB16DA2A9}" destId="{41359AFC-0AE8-410D-8941-EC08E0F2C591}" srcOrd="0" destOrd="0" parTransId="{6A84A9B1-DD9C-42E4-870C-827ADB32CAE0}" sibTransId="{3CA9AC15-F44F-4B1B-A28C-675101CD66A3}"/>
    <dgm:cxn modelId="{72A2A32B-DCFE-4753-B324-E00F5C57AA13}" type="presOf" srcId="{CB0DB132-6E93-439A-A75B-EBD3A0D8B617}" destId="{F67E4EEE-8A73-47B4-9A60-CEA7CF4A6B57}" srcOrd="1" destOrd="0" presId="urn:microsoft.com/office/officeart/2005/8/layout/orgChart1"/>
    <dgm:cxn modelId="{6FBE9C95-D98A-4E0F-8288-6D5B029E0AA2}" type="presOf" srcId="{BB9745C5-86F4-4884-A225-74BDDA958F96}" destId="{161482AC-3090-4E58-8210-337675897B67}" srcOrd="1" destOrd="0" presId="urn:microsoft.com/office/officeart/2005/8/layout/orgChart1"/>
    <dgm:cxn modelId="{93332468-67BC-4F80-B753-A24619C5B90F}" type="presOf" srcId="{D82DCCC0-3792-4B59-A3A4-D68365901A82}" destId="{6C7B0062-4699-4B42-8538-880758159733}" srcOrd="1" destOrd="0" presId="urn:microsoft.com/office/officeart/2005/8/layout/orgChart1"/>
    <dgm:cxn modelId="{C8950C9D-D7D2-41F2-9FF5-5B120863B652}" type="presParOf" srcId="{00FB6E46-003F-41DF-847B-E5DC3920CA8F}" destId="{B0109CFF-B206-445A-BBA6-935D0B70ABC0}" srcOrd="0" destOrd="0" presId="urn:microsoft.com/office/officeart/2005/8/layout/orgChart1"/>
    <dgm:cxn modelId="{6975DBFC-538F-48FA-BE78-264F37FD609D}" type="presParOf" srcId="{B0109CFF-B206-445A-BBA6-935D0B70ABC0}" destId="{FF71E470-8467-4E9C-AC9E-ABF29980E7C7}" srcOrd="0" destOrd="0" presId="urn:microsoft.com/office/officeart/2005/8/layout/orgChart1"/>
    <dgm:cxn modelId="{E4DCD3D0-A60E-4D09-AE20-94753667524A}" type="presParOf" srcId="{FF71E470-8467-4E9C-AC9E-ABF29980E7C7}" destId="{2636941C-0D37-404B-AA76-69FDA9E1DE18}" srcOrd="0" destOrd="0" presId="urn:microsoft.com/office/officeart/2005/8/layout/orgChart1"/>
    <dgm:cxn modelId="{555F203F-0A35-44CD-B350-679F3F9F04DD}" type="presParOf" srcId="{FF71E470-8467-4E9C-AC9E-ABF29980E7C7}" destId="{04CFC474-5A9B-43C4-8529-A26446E04D12}" srcOrd="1" destOrd="0" presId="urn:microsoft.com/office/officeart/2005/8/layout/orgChart1"/>
    <dgm:cxn modelId="{06ED4BFF-F97E-4740-8A1E-52F6DA22ECDE}" type="presParOf" srcId="{B0109CFF-B206-445A-BBA6-935D0B70ABC0}" destId="{14CC3F86-1D9F-4B3B-8A5B-C093BB7D792E}" srcOrd="1" destOrd="0" presId="urn:microsoft.com/office/officeart/2005/8/layout/orgChart1"/>
    <dgm:cxn modelId="{3B14383C-0156-4B01-BDE9-4ED76CB826D1}" type="presParOf" srcId="{14CC3F86-1D9F-4B3B-8A5B-C093BB7D792E}" destId="{7A142AE6-EC17-4C47-BB8D-A6D069EA6E1B}" srcOrd="0" destOrd="0" presId="urn:microsoft.com/office/officeart/2005/8/layout/orgChart1"/>
    <dgm:cxn modelId="{3A12782D-34B4-43B0-ADC0-9A5E5FB6DE38}" type="presParOf" srcId="{14CC3F86-1D9F-4B3B-8A5B-C093BB7D792E}" destId="{A7016D37-1F18-444C-94CC-AF7E5A431E4A}" srcOrd="1" destOrd="0" presId="urn:microsoft.com/office/officeart/2005/8/layout/orgChart1"/>
    <dgm:cxn modelId="{47F96522-96A4-42FA-B8BE-8F756EBB73BB}" type="presParOf" srcId="{A7016D37-1F18-444C-94CC-AF7E5A431E4A}" destId="{95230862-CB75-4C15-A5E4-FED5D0398BE1}" srcOrd="0" destOrd="0" presId="urn:microsoft.com/office/officeart/2005/8/layout/orgChart1"/>
    <dgm:cxn modelId="{D5A4414E-2D7F-414F-842F-820652D69C8B}" type="presParOf" srcId="{95230862-CB75-4C15-A5E4-FED5D0398BE1}" destId="{963F87D1-89D2-4030-A344-EEA70FB23508}" srcOrd="0" destOrd="0" presId="urn:microsoft.com/office/officeart/2005/8/layout/orgChart1"/>
    <dgm:cxn modelId="{62CFF959-9A81-4D4A-B65E-8134A4458000}" type="presParOf" srcId="{95230862-CB75-4C15-A5E4-FED5D0398BE1}" destId="{22B81D43-B153-4658-B900-B4C2492586ED}" srcOrd="1" destOrd="0" presId="urn:microsoft.com/office/officeart/2005/8/layout/orgChart1"/>
    <dgm:cxn modelId="{59D0EB2D-AB4C-4E74-8CBD-DEED1C512EEE}" type="presParOf" srcId="{A7016D37-1F18-444C-94CC-AF7E5A431E4A}" destId="{4A0673CE-5088-4B89-AB32-B97CF1ECD156}" srcOrd="1" destOrd="0" presId="urn:microsoft.com/office/officeart/2005/8/layout/orgChart1"/>
    <dgm:cxn modelId="{8EAF17CD-97B6-422F-AB53-BB0EBA8ED2D6}" type="presParOf" srcId="{4A0673CE-5088-4B89-AB32-B97CF1ECD156}" destId="{191DD53C-819D-462A-BDF4-68717414CF47}" srcOrd="0" destOrd="0" presId="urn:microsoft.com/office/officeart/2005/8/layout/orgChart1"/>
    <dgm:cxn modelId="{95F839AE-8ED9-4EC6-A870-EEEC7FA7E6E4}" type="presParOf" srcId="{4A0673CE-5088-4B89-AB32-B97CF1ECD156}" destId="{CBA9EE04-5E69-4F8A-A703-A8441B8187EE}" srcOrd="1" destOrd="0" presId="urn:microsoft.com/office/officeart/2005/8/layout/orgChart1"/>
    <dgm:cxn modelId="{B7226F7A-4D1D-4240-872C-7601C6DA617D}" type="presParOf" srcId="{CBA9EE04-5E69-4F8A-A703-A8441B8187EE}" destId="{F0C113FF-813E-40E9-8AAD-FB5E05DCC2E8}" srcOrd="0" destOrd="0" presId="urn:microsoft.com/office/officeart/2005/8/layout/orgChart1"/>
    <dgm:cxn modelId="{F6B4AD55-2CE7-41A4-8863-DAEB9A556134}" type="presParOf" srcId="{F0C113FF-813E-40E9-8AAD-FB5E05DCC2E8}" destId="{ECE5C320-8C79-4BF4-A1DD-1C9E1F4589A5}" srcOrd="0" destOrd="0" presId="urn:microsoft.com/office/officeart/2005/8/layout/orgChart1"/>
    <dgm:cxn modelId="{E494B635-8427-4B71-97E3-F52FB5BC00AD}" type="presParOf" srcId="{F0C113FF-813E-40E9-8AAD-FB5E05DCC2E8}" destId="{6C7B0062-4699-4B42-8538-880758159733}" srcOrd="1" destOrd="0" presId="urn:microsoft.com/office/officeart/2005/8/layout/orgChart1"/>
    <dgm:cxn modelId="{3E66FB31-0931-44CF-928B-3CEC0A489236}" type="presParOf" srcId="{CBA9EE04-5E69-4F8A-A703-A8441B8187EE}" destId="{03146DE2-8EAD-4079-8215-07E56355296A}" srcOrd="1" destOrd="0" presId="urn:microsoft.com/office/officeart/2005/8/layout/orgChart1"/>
    <dgm:cxn modelId="{E59A2525-9990-4659-BF5E-470808BDC694}" type="presParOf" srcId="{CBA9EE04-5E69-4F8A-A703-A8441B8187EE}" destId="{368A190E-78D9-4F8F-AEB4-39FB71B88678}" srcOrd="2" destOrd="0" presId="urn:microsoft.com/office/officeart/2005/8/layout/orgChart1"/>
    <dgm:cxn modelId="{EBA37F24-A617-4C14-A894-B245E0EB5FCB}" type="presParOf" srcId="{A7016D37-1F18-444C-94CC-AF7E5A431E4A}" destId="{B42970C7-7E14-4692-9BC3-5820A3276CB2}" srcOrd="2" destOrd="0" presId="urn:microsoft.com/office/officeart/2005/8/layout/orgChart1"/>
    <dgm:cxn modelId="{85ADBB34-8C78-4000-AB92-DB29D9D5D08C}" type="presParOf" srcId="{14CC3F86-1D9F-4B3B-8A5B-C093BB7D792E}" destId="{601098D4-2FB4-4F98-89B2-1CD685146357}" srcOrd="2" destOrd="0" presId="urn:microsoft.com/office/officeart/2005/8/layout/orgChart1"/>
    <dgm:cxn modelId="{D5D63399-56AC-4B29-AB46-EF8C03CDAE5B}" type="presParOf" srcId="{14CC3F86-1D9F-4B3B-8A5B-C093BB7D792E}" destId="{48A79253-38FC-4B45-8A7A-46803D113BB1}" srcOrd="3" destOrd="0" presId="urn:microsoft.com/office/officeart/2005/8/layout/orgChart1"/>
    <dgm:cxn modelId="{9938F254-EA3D-4E9E-8AE2-E041B33D7A56}" type="presParOf" srcId="{48A79253-38FC-4B45-8A7A-46803D113BB1}" destId="{E77DE8E8-F124-4098-BD37-87984A0B3DFD}" srcOrd="0" destOrd="0" presId="urn:microsoft.com/office/officeart/2005/8/layout/orgChart1"/>
    <dgm:cxn modelId="{9E15A8E1-63FC-4F04-9C54-EDE9D1CA6A8A}" type="presParOf" srcId="{E77DE8E8-F124-4098-BD37-87984A0B3DFD}" destId="{99F19D87-7552-4EB3-8F25-185A813E5A4B}" srcOrd="0" destOrd="0" presId="urn:microsoft.com/office/officeart/2005/8/layout/orgChart1"/>
    <dgm:cxn modelId="{8BDFE189-87B5-4AFC-8B1A-DF3E6EEBD464}" type="presParOf" srcId="{E77DE8E8-F124-4098-BD37-87984A0B3DFD}" destId="{F67E4EEE-8A73-47B4-9A60-CEA7CF4A6B57}" srcOrd="1" destOrd="0" presId="urn:microsoft.com/office/officeart/2005/8/layout/orgChart1"/>
    <dgm:cxn modelId="{F136D673-4656-4F42-B0DC-5A6573D72C3E}" type="presParOf" srcId="{48A79253-38FC-4B45-8A7A-46803D113BB1}" destId="{F68B20EF-599F-4C8A-B02D-C59D04DF89B4}" srcOrd="1" destOrd="0" presId="urn:microsoft.com/office/officeart/2005/8/layout/orgChart1"/>
    <dgm:cxn modelId="{BF2017C6-E5A7-408B-969F-BA8A18BF62EE}" type="presParOf" srcId="{48A79253-38FC-4B45-8A7A-46803D113BB1}" destId="{F898CEA6-CE86-4A9F-AAEC-08F2F5407C24}" srcOrd="2" destOrd="0" presId="urn:microsoft.com/office/officeart/2005/8/layout/orgChart1"/>
    <dgm:cxn modelId="{B7F76611-C0F9-4077-A4AC-493E805096C8}" type="presParOf" srcId="{14CC3F86-1D9F-4B3B-8A5B-C093BB7D792E}" destId="{256F4537-43A5-4E7A-867F-D341EF301E83}" srcOrd="4" destOrd="0" presId="urn:microsoft.com/office/officeart/2005/8/layout/orgChart1"/>
    <dgm:cxn modelId="{D62F8D5B-82BF-41AB-A352-598BC09B4CE2}" type="presParOf" srcId="{14CC3F86-1D9F-4B3B-8A5B-C093BB7D792E}" destId="{9BBA009F-2337-4DBE-B763-76D413274E07}" srcOrd="5" destOrd="0" presId="urn:microsoft.com/office/officeart/2005/8/layout/orgChart1"/>
    <dgm:cxn modelId="{BFBDAE15-4337-4E72-9804-E9C0BD407CBA}" type="presParOf" srcId="{9BBA009F-2337-4DBE-B763-76D413274E07}" destId="{82C49578-9912-4EE1-8A3E-48062129A743}" srcOrd="0" destOrd="0" presId="urn:microsoft.com/office/officeart/2005/8/layout/orgChart1"/>
    <dgm:cxn modelId="{4FDCE704-9FC5-438E-8D64-F25DBCE6EEAC}" type="presParOf" srcId="{82C49578-9912-4EE1-8A3E-48062129A743}" destId="{A89CC668-885F-4FB2-B58B-18ADB9576D33}" srcOrd="0" destOrd="0" presId="urn:microsoft.com/office/officeart/2005/8/layout/orgChart1"/>
    <dgm:cxn modelId="{D6D1EDB0-87E6-4823-9E6C-5D5D7C439C74}" type="presParOf" srcId="{82C49578-9912-4EE1-8A3E-48062129A743}" destId="{161482AC-3090-4E58-8210-337675897B67}" srcOrd="1" destOrd="0" presId="urn:microsoft.com/office/officeart/2005/8/layout/orgChart1"/>
    <dgm:cxn modelId="{FAD9A7C4-DFFD-4ADB-A2E8-D230DEF106F1}" type="presParOf" srcId="{9BBA009F-2337-4DBE-B763-76D413274E07}" destId="{738C3F9E-07C0-4A16-992F-01CB34F8DF11}" srcOrd="1" destOrd="0" presId="urn:microsoft.com/office/officeart/2005/8/layout/orgChart1"/>
    <dgm:cxn modelId="{BCABD0F3-FD47-4A6A-89CA-F1E6C35122CE}" type="presParOf" srcId="{9BBA009F-2337-4DBE-B763-76D413274E07}" destId="{BD9C1895-6CCA-4E57-BD7B-789BE98FE621}" srcOrd="2" destOrd="0" presId="urn:microsoft.com/office/officeart/2005/8/layout/orgChart1"/>
    <dgm:cxn modelId="{DB0BB4E7-7C11-4838-88AA-81EEA0F1FA37}" type="presParOf" srcId="{14CC3F86-1D9F-4B3B-8A5B-C093BB7D792E}" destId="{0EFE4924-5245-4C4B-8DD9-D95DB8FBE6CC}" srcOrd="6" destOrd="0" presId="urn:microsoft.com/office/officeart/2005/8/layout/orgChart1"/>
    <dgm:cxn modelId="{7B621A9B-273E-4911-BB83-38B73C31F229}" type="presParOf" srcId="{14CC3F86-1D9F-4B3B-8A5B-C093BB7D792E}" destId="{FEC9AF71-8582-4054-A254-B45ABB3C6BED}" srcOrd="7" destOrd="0" presId="urn:microsoft.com/office/officeart/2005/8/layout/orgChart1"/>
    <dgm:cxn modelId="{0AA6F2B0-E07E-4D86-A374-B02B51205806}" type="presParOf" srcId="{FEC9AF71-8582-4054-A254-B45ABB3C6BED}" destId="{9326AB68-A2D0-447E-ADA9-0AF6F69C3E5B}" srcOrd="0" destOrd="0" presId="urn:microsoft.com/office/officeart/2005/8/layout/orgChart1"/>
    <dgm:cxn modelId="{46AE733C-9F8E-4B87-8ACC-42A0B3E54832}" type="presParOf" srcId="{9326AB68-A2D0-447E-ADA9-0AF6F69C3E5B}" destId="{18333560-A076-4AD4-8272-37FF12E125B2}" srcOrd="0" destOrd="0" presId="urn:microsoft.com/office/officeart/2005/8/layout/orgChart1"/>
    <dgm:cxn modelId="{FF97A775-F155-40D0-B103-746EFE4B7C45}" type="presParOf" srcId="{9326AB68-A2D0-447E-ADA9-0AF6F69C3E5B}" destId="{77C3A3AD-7AB3-4DE0-842A-712214369F36}" srcOrd="1" destOrd="0" presId="urn:microsoft.com/office/officeart/2005/8/layout/orgChart1"/>
    <dgm:cxn modelId="{6B097542-7ECE-4B4A-BBEE-CB6447EEF120}" type="presParOf" srcId="{FEC9AF71-8582-4054-A254-B45ABB3C6BED}" destId="{43122ED0-D122-46C8-B900-8B7D41AD6399}" srcOrd="1" destOrd="0" presId="urn:microsoft.com/office/officeart/2005/8/layout/orgChart1"/>
    <dgm:cxn modelId="{4EE68360-2EF7-4511-AF0D-89C0836920F5}" type="presParOf" srcId="{FEC9AF71-8582-4054-A254-B45ABB3C6BED}" destId="{77360B2E-6A3A-4307-BFD0-5C1554E5FFD5}" srcOrd="2" destOrd="0" presId="urn:microsoft.com/office/officeart/2005/8/layout/orgChart1"/>
    <dgm:cxn modelId="{4ED7169F-904E-4D0C-B7CC-0B5DCE9475AF}" type="presParOf" srcId="{B0109CFF-B206-445A-BBA6-935D0B70ABC0}" destId="{AA79255A-E3E1-4243-B6E9-C2AEE0681D9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20467-F7DD-4BCB-9314-2C1477BE83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B34FBFEF-8752-4EE6-BE1A-3BCE97E1A1A0}">
      <dgm:prSet phldrT="[Text]" custT="1"/>
      <dgm:spPr>
        <a:solidFill>
          <a:schemeClr val="bg1">
            <a:lumMod val="50000"/>
          </a:schemeClr>
        </a:solidFill>
        <a:ln>
          <a:solidFill>
            <a:schemeClr val="tx1"/>
          </a:solidFill>
        </a:ln>
        <a:scene3d>
          <a:camera prst="orthographicFront"/>
          <a:lightRig rig="threePt" dir="t"/>
        </a:scene3d>
        <a:sp3d>
          <a:bevelT prst="convex"/>
        </a:sp3d>
      </dgm:spPr>
      <dgm:t>
        <a:bodyPr/>
        <a:lstStyle/>
        <a:p>
          <a:r>
            <a:rPr lang="en-ZA" sz="1600" b="1" dirty="0" smtClean="0">
              <a:solidFill>
                <a:schemeClr val="tx1"/>
              </a:solidFill>
              <a:latin typeface="Arial" panose="020B0604020202020204" pitchFamily="34" charset="0"/>
              <a:cs typeface="Arial" panose="020B0604020202020204" pitchFamily="34" charset="0"/>
            </a:rPr>
            <a:t>Directors of Public Prosecutions</a:t>
          </a:r>
          <a:endParaRPr lang="en-ZA" sz="1600" b="1" dirty="0">
            <a:solidFill>
              <a:schemeClr val="tx1"/>
            </a:solidFill>
            <a:latin typeface="Arial" panose="020B0604020202020204" pitchFamily="34" charset="0"/>
            <a:cs typeface="Arial" panose="020B0604020202020204" pitchFamily="34" charset="0"/>
          </a:endParaRPr>
        </a:p>
      </dgm:t>
    </dgm:pt>
    <dgm:pt modelId="{C4C487FB-85B0-42AF-9B63-A453974AB4D6}" type="parTrans" cxnId="{2B234E01-9DC9-45DE-93A2-83AED0B1F7A0}">
      <dgm:prSet/>
      <dgm:spPr/>
      <dgm:t>
        <a:bodyPr/>
        <a:lstStyle/>
        <a:p>
          <a:endParaRPr lang="en-ZA"/>
        </a:p>
      </dgm:t>
    </dgm:pt>
    <dgm:pt modelId="{3EE9D9A1-0578-4717-8558-633EF5939E25}" type="sibTrans" cxnId="{2B234E01-9DC9-45DE-93A2-83AED0B1F7A0}">
      <dgm:prSet/>
      <dgm:spPr/>
      <dgm:t>
        <a:bodyPr/>
        <a:lstStyle/>
        <a:p>
          <a:endParaRPr lang="en-ZA"/>
        </a:p>
      </dgm:t>
    </dgm:pt>
    <dgm:pt modelId="{E07B1982-1C9C-4B87-9BDC-E4FF398E0B67}">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A Chauke (GDP)</a:t>
          </a:r>
          <a:endParaRPr lang="en-ZA" sz="1600" dirty="0">
            <a:latin typeface="Arial" panose="020B0604020202020204" pitchFamily="34" charset="0"/>
            <a:cs typeface="Arial" panose="020B0604020202020204" pitchFamily="34" charset="0"/>
          </a:endParaRPr>
        </a:p>
      </dgm:t>
    </dgm:pt>
    <dgm:pt modelId="{A8828C9F-9273-419A-A0C4-E50E048C207D}" type="parTrans" cxnId="{515D872E-34EB-4163-98CE-AD5530DC95AA}">
      <dgm:prSet/>
      <dgm:spPr/>
      <dgm:t>
        <a:bodyPr/>
        <a:lstStyle/>
        <a:p>
          <a:endParaRPr lang="en-ZA"/>
        </a:p>
      </dgm:t>
    </dgm:pt>
    <dgm:pt modelId="{97595B90-17D1-4D37-ADB9-AC1BBB08294A}" type="sibTrans" cxnId="{515D872E-34EB-4163-98CE-AD5530DC95AA}">
      <dgm:prSet/>
      <dgm:spPr/>
      <dgm:t>
        <a:bodyPr/>
        <a:lstStyle/>
        <a:p>
          <a:endParaRPr lang="en-ZA"/>
        </a:p>
      </dgm:t>
    </dgm:pt>
    <dgm:pt modelId="{0552138B-1D60-4372-901C-0D000B6A119F}">
      <dgm:prSet phldrT="[Text]" custT="1"/>
      <dgm:spPr>
        <a:solidFill>
          <a:schemeClr val="bg1">
            <a:lumMod val="50000"/>
          </a:schemeClr>
        </a:solidFill>
        <a:ln>
          <a:solidFill>
            <a:schemeClr val="tx1"/>
          </a:solidFill>
        </a:ln>
        <a:scene3d>
          <a:camera prst="orthographicFront"/>
          <a:lightRig rig="threePt" dir="t"/>
        </a:scene3d>
        <a:sp3d>
          <a:bevelT prst="convex"/>
        </a:sp3d>
      </dgm:spPr>
      <dgm:t>
        <a:bodyPr/>
        <a:lstStyle/>
        <a:p>
          <a:r>
            <a:rPr lang="en-ZA" sz="1600" b="1" dirty="0" smtClean="0">
              <a:solidFill>
                <a:schemeClr val="tx1"/>
              </a:solidFill>
              <a:latin typeface="Arial" panose="020B0604020202020204" pitchFamily="34" charset="0"/>
              <a:cs typeface="Arial" panose="020B0604020202020204" pitchFamily="34" charset="0"/>
            </a:rPr>
            <a:t>Special Directors of Public Prosecutions</a:t>
          </a:r>
          <a:endParaRPr lang="en-ZA" sz="1600" b="1" dirty="0">
            <a:solidFill>
              <a:schemeClr val="tx1"/>
            </a:solidFill>
            <a:latin typeface="Arial" panose="020B0604020202020204" pitchFamily="34" charset="0"/>
            <a:cs typeface="Arial" panose="020B0604020202020204" pitchFamily="34" charset="0"/>
          </a:endParaRPr>
        </a:p>
      </dgm:t>
    </dgm:pt>
    <dgm:pt modelId="{CB1E0DC1-5B48-4B36-BB49-87DA7B2BA3F8}" type="parTrans" cxnId="{5ABCF235-831C-4634-9C0E-DFB223824FD3}">
      <dgm:prSet/>
      <dgm:spPr/>
      <dgm:t>
        <a:bodyPr/>
        <a:lstStyle/>
        <a:p>
          <a:endParaRPr lang="en-ZA"/>
        </a:p>
      </dgm:t>
    </dgm:pt>
    <dgm:pt modelId="{701D4EF9-A8B7-4A72-96BB-D47D24C3D053}" type="sibTrans" cxnId="{5ABCF235-831C-4634-9C0E-DFB223824FD3}">
      <dgm:prSet/>
      <dgm:spPr/>
      <dgm:t>
        <a:bodyPr/>
        <a:lstStyle/>
        <a:p>
          <a:endParaRPr lang="en-ZA"/>
        </a:p>
      </dgm:t>
    </dgm:pt>
    <dgm:pt modelId="{71EBAC63-E6C1-4423-ABF1-ABD433D33994}">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M Doubada (SCCU) (Acting) </a:t>
          </a:r>
          <a:endParaRPr lang="en-ZA" sz="1600" dirty="0">
            <a:latin typeface="Arial" panose="020B0604020202020204" pitchFamily="34" charset="0"/>
            <a:cs typeface="Arial" panose="020B0604020202020204" pitchFamily="34" charset="0"/>
          </a:endParaRPr>
        </a:p>
      </dgm:t>
    </dgm:pt>
    <dgm:pt modelId="{B193CB0E-920E-4196-A62C-5A081447681A}" type="parTrans" cxnId="{16B3EAD0-16A6-4037-BD54-68FE46F09DF5}">
      <dgm:prSet/>
      <dgm:spPr/>
      <dgm:t>
        <a:bodyPr/>
        <a:lstStyle/>
        <a:p>
          <a:endParaRPr lang="en-ZA"/>
        </a:p>
      </dgm:t>
    </dgm:pt>
    <dgm:pt modelId="{59E08887-0FC5-487F-B66E-49FBDD4E7621}" type="sibTrans" cxnId="{16B3EAD0-16A6-4037-BD54-68FE46F09DF5}">
      <dgm:prSet/>
      <dgm:spPr/>
      <dgm:t>
        <a:bodyPr/>
        <a:lstStyle/>
        <a:p>
          <a:endParaRPr lang="en-ZA"/>
        </a:p>
      </dgm:t>
    </dgm:pt>
    <dgm:pt modelId="{E9A21CBE-41BC-4F65-BF32-B65139248FFA}">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C Macadam (PCLU) (Acting) </a:t>
          </a:r>
          <a:endParaRPr lang="en-ZA" sz="1600" dirty="0">
            <a:latin typeface="Arial" panose="020B0604020202020204" pitchFamily="34" charset="0"/>
            <a:cs typeface="Arial" panose="020B0604020202020204" pitchFamily="34" charset="0"/>
          </a:endParaRPr>
        </a:p>
      </dgm:t>
    </dgm:pt>
    <dgm:pt modelId="{22EBCA84-C903-4EA8-ABEA-7FEE6D960D49}" type="parTrans" cxnId="{501D2F31-1CE8-4B1D-8E5C-CDEA20DC0E4B}">
      <dgm:prSet/>
      <dgm:spPr/>
      <dgm:t>
        <a:bodyPr/>
        <a:lstStyle/>
        <a:p>
          <a:endParaRPr lang="en-ZA"/>
        </a:p>
      </dgm:t>
    </dgm:pt>
    <dgm:pt modelId="{3EAD885B-B452-4885-B6D0-F9CDE1930CA1}" type="sibTrans" cxnId="{501D2F31-1CE8-4B1D-8E5C-CDEA20DC0E4B}">
      <dgm:prSet/>
      <dgm:spPr/>
      <dgm:t>
        <a:bodyPr/>
        <a:lstStyle/>
        <a:p>
          <a:endParaRPr lang="en-ZA"/>
        </a:p>
      </dgm:t>
    </dgm:pt>
    <dgm:pt modelId="{DD73E241-13D9-4666-AD4B-D131BF524B5B}">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R de Kock (WCD)</a:t>
          </a:r>
          <a:endParaRPr lang="en-ZA" sz="1600" dirty="0">
            <a:latin typeface="Arial" panose="020B0604020202020204" pitchFamily="34" charset="0"/>
            <a:cs typeface="Arial" panose="020B0604020202020204" pitchFamily="34" charset="0"/>
          </a:endParaRPr>
        </a:p>
      </dgm:t>
    </dgm:pt>
    <dgm:pt modelId="{7E8D3270-893B-4E2C-AB12-8D02047615A7}" type="parTrans" cxnId="{FA107591-1508-4501-8638-8966A91026C4}">
      <dgm:prSet/>
      <dgm:spPr/>
      <dgm:t>
        <a:bodyPr/>
        <a:lstStyle/>
        <a:p>
          <a:endParaRPr lang="en-ZA"/>
        </a:p>
      </dgm:t>
    </dgm:pt>
    <dgm:pt modelId="{9EC06C52-C103-43A2-B72E-9D071F02B816}" type="sibTrans" cxnId="{FA107591-1508-4501-8638-8966A91026C4}">
      <dgm:prSet/>
      <dgm:spPr/>
      <dgm:t>
        <a:bodyPr/>
        <a:lstStyle/>
        <a:p>
          <a:endParaRPr lang="en-ZA"/>
        </a:p>
      </dgm:t>
    </dgm:pt>
    <dgm:pt modelId="{5EB20F1C-3488-4D22-903B-BB2E9E85EE1B}">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I Thenga (LD)</a:t>
          </a:r>
          <a:endParaRPr lang="en-ZA" sz="1600" dirty="0">
            <a:latin typeface="Arial" panose="020B0604020202020204" pitchFamily="34" charset="0"/>
            <a:cs typeface="Arial" panose="020B0604020202020204" pitchFamily="34" charset="0"/>
          </a:endParaRPr>
        </a:p>
      </dgm:t>
    </dgm:pt>
    <dgm:pt modelId="{7198256B-4EC5-4B32-8937-30B8E9F0995D}" type="parTrans" cxnId="{A00C6C46-860E-4526-8B82-423DC51E7F5C}">
      <dgm:prSet/>
      <dgm:spPr/>
      <dgm:t>
        <a:bodyPr/>
        <a:lstStyle/>
        <a:p>
          <a:endParaRPr lang="en-ZA"/>
        </a:p>
      </dgm:t>
    </dgm:pt>
    <dgm:pt modelId="{D10197D2-7A4A-4B62-A4B6-462EBA19CCE5}" type="sibTrans" cxnId="{A00C6C46-860E-4526-8B82-423DC51E7F5C}">
      <dgm:prSet/>
      <dgm:spPr/>
      <dgm:t>
        <a:bodyPr/>
        <a:lstStyle/>
        <a:p>
          <a:endParaRPr lang="en-ZA"/>
        </a:p>
      </dgm:t>
    </dgm:pt>
    <dgm:pt modelId="{93CCC19D-744F-47C3-A15C-7875C30E465C}">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B Madolo (ECD-</a:t>
          </a:r>
          <a:r>
            <a:rPr lang="en-ZA" sz="1600" dirty="0" err="1" smtClean="0">
              <a:latin typeface="Arial" panose="020B0604020202020204" pitchFamily="34" charset="0"/>
              <a:cs typeface="Arial" panose="020B0604020202020204" pitchFamily="34" charset="0"/>
            </a:rPr>
            <a:t>Mthatha</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dgm:t>
    </dgm:pt>
    <dgm:pt modelId="{2B00901A-320F-4E10-9E57-F0BCF8A58F02}" type="parTrans" cxnId="{7F516E65-652B-49F3-A870-91820DF3C7DA}">
      <dgm:prSet/>
      <dgm:spPr/>
      <dgm:t>
        <a:bodyPr/>
        <a:lstStyle/>
        <a:p>
          <a:endParaRPr lang="en-ZA"/>
        </a:p>
      </dgm:t>
    </dgm:pt>
    <dgm:pt modelId="{87763FDD-EAC8-47FD-9074-76ED07DDBBCE}" type="sibTrans" cxnId="{7F516E65-652B-49F3-A870-91820DF3C7DA}">
      <dgm:prSet/>
      <dgm:spPr/>
      <dgm:t>
        <a:bodyPr/>
        <a:lstStyle/>
        <a:p>
          <a:endParaRPr lang="en-ZA"/>
        </a:p>
      </dgm:t>
    </dgm:pt>
    <dgm:pt modelId="{8A852504-2800-4840-BFF0-5B5AAF8604A0}">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I Goberdan (ECD) (Acting)</a:t>
          </a:r>
          <a:endParaRPr lang="en-ZA" sz="1600" dirty="0">
            <a:latin typeface="Arial" panose="020B0604020202020204" pitchFamily="34" charset="0"/>
            <a:cs typeface="Arial" panose="020B0604020202020204" pitchFamily="34" charset="0"/>
          </a:endParaRPr>
        </a:p>
      </dgm:t>
    </dgm:pt>
    <dgm:pt modelId="{536D4104-CC6A-4B8D-9B79-73B59FB6D8FB}" type="parTrans" cxnId="{D013D436-FD18-48F4-A95D-49F711424C7F}">
      <dgm:prSet/>
      <dgm:spPr/>
      <dgm:t>
        <a:bodyPr/>
        <a:lstStyle/>
        <a:p>
          <a:endParaRPr lang="en-ZA"/>
        </a:p>
      </dgm:t>
    </dgm:pt>
    <dgm:pt modelId="{0972F92C-7ECD-4C32-98DD-2FF2FEB23774}" type="sibTrans" cxnId="{D013D436-FD18-48F4-A95D-49F711424C7F}">
      <dgm:prSet/>
      <dgm:spPr/>
      <dgm:t>
        <a:bodyPr/>
        <a:lstStyle/>
        <a:p>
          <a:endParaRPr lang="en-ZA"/>
        </a:p>
      </dgm:t>
    </dgm:pt>
    <dgm:pt modelId="{DED81860-4B85-40DC-A8B6-2F502987E9B0}">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N Somaru (FSD) (Acting)</a:t>
          </a:r>
          <a:endParaRPr lang="en-ZA" sz="1600" dirty="0">
            <a:latin typeface="Arial" panose="020B0604020202020204" pitchFamily="34" charset="0"/>
            <a:cs typeface="Arial" panose="020B0604020202020204" pitchFamily="34" charset="0"/>
          </a:endParaRPr>
        </a:p>
      </dgm:t>
    </dgm:pt>
    <dgm:pt modelId="{BD869026-211C-4729-8EAF-4E41A01A9EAD}" type="parTrans" cxnId="{63F1D26A-132A-4B65-9154-6CD2602425F8}">
      <dgm:prSet/>
      <dgm:spPr/>
      <dgm:t>
        <a:bodyPr/>
        <a:lstStyle/>
        <a:p>
          <a:endParaRPr lang="en-ZA"/>
        </a:p>
      </dgm:t>
    </dgm:pt>
    <dgm:pt modelId="{A50BF33E-CE27-4CB0-B390-9B2E2442D47E}" type="sibTrans" cxnId="{63F1D26A-132A-4B65-9154-6CD2602425F8}">
      <dgm:prSet/>
      <dgm:spPr/>
      <dgm:t>
        <a:bodyPr/>
        <a:lstStyle/>
        <a:p>
          <a:endParaRPr lang="en-ZA"/>
        </a:p>
      </dgm:t>
    </dgm:pt>
    <dgm:pt modelId="{97565B05-1FE7-4F30-9273-43E2A6EFD7E4}">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A Botha (NCD) (Acting) </a:t>
          </a:r>
          <a:endParaRPr lang="en-ZA" sz="1600" dirty="0">
            <a:latin typeface="Arial" panose="020B0604020202020204" pitchFamily="34" charset="0"/>
            <a:cs typeface="Arial" panose="020B0604020202020204" pitchFamily="34" charset="0"/>
          </a:endParaRPr>
        </a:p>
      </dgm:t>
    </dgm:pt>
    <dgm:pt modelId="{C13794C5-204A-464E-82CC-365710822418}" type="parTrans" cxnId="{DFCB4E17-077C-49D5-A991-851DAD550713}">
      <dgm:prSet/>
      <dgm:spPr/>
      <dgm:t>
        <a:bodyPr/>
        <a:lstStyle/>
        <a:p>
          <a:endParaRPr lang="en-ZA"/>
        </a:p>
      </dgm:t>
    </dgm:pt>
    <dgm:pt modelId="{7DF6B631-697B-4F32-9E13-CD45257054AF}" type="sibTrans" cxnId="{DFCB4E17-077C-49D5-A991-851DAD550713}">
      <dgm:prSet/>
      <dgm:spPr/>
      <dgm:t>
        <a:bodyPr/>
        <a:lstStyle/>
        <a:p>
          <a:endParaRPr lang="en-ZA"/>
        </a:p>
      </dgm:t>
    </dgm:pt>
    <dgm:pt modelId="{609417B3-1263-4622-BCA9-B36DCB1F965A}">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P Smith (SOCA) (Acting)</a:t>
          </a:r>
          <a:endParaRPr lang="en-ZA" sz="1600" dirty="0">
            <a:latin typeface="Arial" panose="020B0604020202020204" pitchFamily="34" charset="0"/>
            <a:cs typeface="Arial" panose="020B0604020202020204" pitchFamily="34" charset="0"/>
          </a:endParaRPr>
        </a:p>
      </dgm:t>
    </dgm:pt>
    <dgm:pt modelId="{4CB74E11-A525-4D92-A447-622F82ACBB8A}" type="parTrans" cxnId="{2D03E269-9104-4C83-A7CC-C93B24710014}">
      <dgm:prSet/>
      <dgm:spPr/>
      <dgm:t>
        <a:bodyPr/>
        <a:lstStyle/>
        <a:p>
          <a:endParaRPr lang="en-ZA"/>
        </a:p>
      </dgm:t>
    </dgm:pt>
    <dgm:pt modelId="{625A9014-F076-4B31-BBCC-5BEFE8B69471}" type="sibTrans" cxnId="{2D03E269-9104-4C83-A7CC-C93B24710014}">
      <dgm:prSet/>
      <dgm:spPr/>
      <dgm:t>
        <a:bodyPr/>
        <a:lstStyle/>
        <a:p>
          <a:endParaRPr lang="en-ZA"/>
        </a:p>
      </dgm:t>
    </dgm:pt>
    <dgm:pt modelId="{EC98F462-241E-4AD4-A6F8-5665D561F106}">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M Molelle (AFU) (Acting) </a:t>
          </a:r>
          <a:endParaRPr lang="en-ZA" sz="1600" dirty="0">
            <a:latin typeface="Arial" panose="020B0604020202020204" pitchFamily="34" charset="0"/>
            <a:cs typeface="Arial" panose="020B0604020202020204" pitchFamily="34" charset="0"/>
          </a:endParaRPr>
        </a:p>
      </dgm:t>
    </dgm:pt>
    <dgm:pt modelId="{A0ECA2E8-E7A0-4897-9B73-B18B0A363EAE}" type="parTrans" cxnId="{D18C04DE-2D7D-43E4-981C-AAC1886DF85D}">
      <dgm:prSet/>
      <dgm:spPr/>
      <dgm:t>
        <a:bodyPr/>
        <a:lstStyle/>
        <a:p>
          <a:endParaRPr lang="en-ZA"/>
        </a:p>
      </dgm:t>
    </dgm:pt>
    <dgm:pt modelId="{B1E2FA61-CEA2-4EFA-9645-F685D1D7BB3F}" type="sibTrans" cxnId="{D18C04DE-2D7D-43E4-981C-AAC1886DF85D}">
      <dgm:prSet/>
      <dgm:spPr/>
      <dgm:t>
        <a:bodyPr/>
        <a:lstStyle/>
        <a:p>
          <a:endParaRPr lang="en-ZA"/>
        </a:p>
      </dgm:t>
    </dgm:pt>
    <dgm:pt modelId="{FAD2EA37-8996-4D64-B188-3720537E9F9B}">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K van Rensburg (OWP)  (Acting)</a:t>
          </a:r>
          <a:endParaRPr lang="en-ZA" sz="1600" dirty="0">
            <a:latin typeface="Arial" panose="020B0604020202020204" pitchFamily="34" charset="0"/>
            <a:cs typeface="Arial" panose="020B0604020202020204" pitchFamily="34" charset="0"/>
          </a:endParaRPr>
        </a:p>
      </dgm:t>
    </dgm:pt>
    <dgm:pt modelId="{507BD598-ABF1-48A0-B4B4-AE7125EFA65E}" type="parTrans" cxnId="{22A65CA2-DEED-4F79-B420-399DFC758B30}">
      <dgm:prSet/>
      <dgm:spPr/>
      <dgm:t>
        <a:bodyPr/>
        <a:lstStyle/>
        <a:p>
          <a:endParaRPr lang="en-ZA"/>
        </a:p>
      </dgm:t>
    </dgm:pt>
    <dgm:pt modelId="{99CD3213-335A-49FD-9D50-08294A239B5B}" type="sibTrans" cxnId="{22A65CA2-DEED-4F79-B420-399DFC758B30}">
      <dgm:prSet/>
      <dgm:spPr/>
      <dgm:t>
        <a:bodyPr/>
        <a:lstStyle/>
        <a:p>
          <a:endParaRPr lang="en-ZA"/>
        </a:p>
      </dgm:t>
    </dgm:pt>
    <dgm:pt modelId="{44885EF0-445E-418C-B5E7-6609F11053C6}">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M Luphondo (MD) (Acting )</a:t>
          </a:r>
          <a:endParaRPr lang="en-ZA" sz="1600" dirty="0">
            <a:latin typeface="Arial" panose="020B0604020202020204" pitchFamily="34" charset="0"/>
            <a:cs typeface="Arial" panose="020B0604020202020204" pitchFamily="34" charset="0"/>
          </a:endParaRPr>
        </a:p>
      </dgm:t>
    </dgm:pt>
    <dgm:pt modelId="{A0FFA8CA-58B1-40F3-A8C0-36CD07C4028F}" type="parTrans" cxnId="{91958E5E-CB84-4918-A899-19F8802C8854}">
      <dgm:prSet/>
      <dgm:spPr/>
      <dgm:t>
        <a:bodyPr/>
        <a:lstStyle/>
        <a:p>
          <a:endParaRPr lang="en-US"/>
        </a:p>
      </dgm:t>
    </dgm:pt>
    <dgm:pt modelId="{EED5AA0A-0337-4E97-B8BA-857758F2F74F}" type="sibTrans" cxnId="{91958E5E-CB84-4918-A899-19F8802C8854}">
      <dgm:prSet/>
      <dgm:spPr/>
      <dgm:t>
        <a:bodyPr/>
        <a:lstStyle/>
        <a:p>
          <a:endParaRPr lang="en-US"/>
        </a:p>
      </dgm:t>
    </dgm:pt>
    <dgm:pt modelId="{558B7AA8-AF38-47C5-A186-3DD5E6FA03A3}">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G Baloyi (GLD)  (Acting) </a:t>
          </a:r>
          <a:endParaRPr lang="en-ZA" sz="1600" dirty="0">
            <a:latin typeface="Arial" panose="020B0604020202020204" pitchFamily="34" charset="0"/>
            <a:cs typeface="Arial" panose="020B0604020202020204" pitchFamily="34" charset="0"/>
          </a:endParaRPr>
        </a:p>
      </dgm:t>
    </dgm:pt>
    <dgm:pt modelId="{B9627EA1-7EF2-4729-864B-5A57D4D80F70}" type="parTrans" cxnId="{41E07310-5816-4B9E-AA5F-964A43D30F69}">
      <dgm:prSet/>
      <dgm:spPr/>
      <dgm:t>
        <a:bodyPr/>
        <a:lstStyle/>
        <a:p>
          <a:endParaRPr lang="en-US"/>
        </a:p>
      </dgm:t>
    </dgm:pt>
    <dgm:pt modelId="{21829031-95A8-4743-8056-3C085ACF5D32}" type="sibTrans" cxnId="{41E07310-5816-4B9E-AA5F-964A43D30F69}">
      <dgm:prSet/>
      <dgm:spPr/>
      <dgm:t>
        <a:bodyPr/>
        <a:lstStyle/>
        <a:p>
          <a:endParaRPr lang="en-US"/>
        </a:p>
      </dgm:t>
    </dgm:pt>
    <dgm:pt modelId="{646B4433-E86B-4944-8B19-224927D19D5D}">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E Zungu (KZND) (Acting)</a:t>
          </a:r>
          <a:endParaRPr lang="en-ZA" sz="1600" dirty="0">
            <a:latin typeface="Arial" panose="020B0604020202020204" pitchFamily="34" charset="0"/>
            <a:cs typeface="Arial" panose="020B0604020202020204" pitchFamily="34" charset="0"/>
          </a:endParaRPr>
        </a:p>
      </dgm:t>
    </dgm:pt>
    <dgm:pt modelId="{71BA23B2-8168-41E5-BD23-24CAA976EBE2}" type="parTrans" cxnId="{B6183512-B7EB-49F9-ACE4-7281CCCE74F9}">
      <dgm:prSet/>
      <dgm:spPr/>
      <dgm:t>
        <a:bodyPr/>
        <a:lstStyle/>
        <a:p>
          <a:endParaRPr lang="en-US"/>
        </a:p>
      </dgm:t>
    </dgm:pt>
    <dgm:pt modelId="{668C48F0-EF52-40E2-A692-A86C404068F4}" type="sibTrans" cxnId="{B6183512-B7EB-49F9-ACE4-7281CCCE74F9}">
      <dgm:prSet/>
      <dgm:spPr/>
      <dgm:t>
        <a:bodyPr/>
        <a:lstStyle/>
        <a:p>
          <a:endParaRPr lang="en-US"/>
        </a:p>
      </dgm:t>
    </dgm:pt>
    <dgm:pt modelId="{6DE76CFD-2CD1-4BCE-800F-B8FF36818443}">
      <dgm:prSet phldrT="[Text]" custT="1"/>
      <dgm:spPr>
        <a:solidFill>
          <a:schemeClr val="bg1">
            <a:lumMod val="85000"/>
            <a:alpha val="90000"/>
          </a:schemeClr>
        </a:solidFill>
        <a:ln>
          <a:solidFill>
            <a:schemeClr val="tx1">
              <a:alpha val="90000"/>
            </a:schemeClr>
          </a:solidFill>
        </a:ln>
        <a:scene3d>
          <a:camera prst="orthographicFront"/>
          <a:lightRig rig="threePt" dir="t"/>
        </a:scene3d>
        <a:sp3d>
          <a:bevelT w="139700" prst="cross"/>
          <a:bevelB w="139700" prst="cross"/>
        </a:sp3d>
      </dgm:spPr>
      <dgm:t>
        <a:bodyPr/>
        <a:lstStyle/>
        <a:p>
          <a:r>
            <a:rPr lang="en-ZA" sz="1600" dirty="0" smtClean="0">
              <a:latin typeface="Arial" panose="020B0604020202020204" pitchFamily="34" charset="0"/>
              <a:cs typeface="Arial" panose="020B0604020202020204" pitchFamily="34" charset="0"/>
            </a:rPr>
            <a:t>Adv. M Noko (NWD)</a:t>
          </a:r>
          <a:endParaRPr lang="en-ZA" sz="1600" dirty="0">
            <a:latin typeface="Arial" panose="020B0604020202020204" pitchFamily="34" charset="0"/>
            <a:cs typeface="Arial" panose="020B0604020202020204" pitchFamily="34" charset="0"/>
          </a:endParaRPr>
        </a:p>
      </dgm:t>
    </dgm:pt>
    <dgm:pt modelId="{62C7C63E-0F4E-43C4-B72A-1B1956A98319}" type="parTrans" cxnId="{43906449-ACC4-462E-8B9B-79AA9053AE5A}">
      <dgm:prSet/>
      <dgm:spPr/>
      <dgm:t>
        <a:bodyPr/>
        <a:lstStyle/>
        <a:p>
          <a:endParaRPr lang="en-US"/>
        </a:p>
      </dgm:t>
    </dgm:pt>
    <dgm:pt modelId="{79A6B741-A2E1-4902-832F-1D3894FFB594}" type="sibTrans" cxnId="{43906449-ACC4-462E-8B9B-79AA9053AE5A}">
      <dgm:prSet/>
      <dgm:spPr/>
      <dgm:t>
        <a:bodyPr/>
        <a:lstStyle/>
        <a:p>
          <a:endParaRPr lang="en-US"/>
        </a:p>
      </dgm:t>
    </dgm:pt>
    <dgm:pt modelId="{2F98C00C-4E01-471D-9307-19B27C2645DF}" type="pres">
      <dgm:prSet presAssocID="{EF720467-F7DD-4BCB-9314-2C1477BE8363}" presName="Name0" presStyleCnt="0">
        <dgm:presLayoutVars>
          <dgm:dir/>
          <dgm:animLvl val="lvl"/>
          <dgm:resizeHandles val="exact"/>
        </dgm:presLayoutVars>
      </dgm:prSet>
      <dgm:spPr/>
      <dgm:t>
        <a:bodyPr/>
        <a:lstStyle/>
        <a:p>
          <a:endParaRPr lang="en-ZA"/>
        </a:p>
      </dgm:t>
    </dgm:pt>
    <dgm:pt modelId="{B64F7A95-2364-43F8-AB9F-569AABAB7059}" type="pres">
      <dgm:prSet presAssocID="{B34FBFEF-8752-4EE6-BE1A-3BCE97E1A1A0}" presName="composite" presStyleCnt="0"/>
      <dgm:spPr/>
    </dgm:pt>
    <dgm:pt modelId="{BC74D3A0-E706-474C-A1D3-705AC8C0F6A2}" type="pres">
      <dgm:prSet presAssocID="{B34FBFEF-8752-4EE6-BE1A-3BCE97E1A1A0}" presName="parTx" presStyleLbl="alignNode1" presStyleIdx="0" presStyleCnt="2" custScaleY="100000">
        <dgm:presLayoutVars>
          <dgm:chMax val="0"/>
          <dgm:chPref val="0"/>
          <dgm:bulletEnabled val="1"/>
        </dgm:presLayoutVars>
      </dgm:prSet>
      <dgm:spPr/>
      <dgm:t>
        <a:bodyPr/>
        <a:lstStyle/>
        <a:p>
          <a:endParaRPr lang="en-ZA"/>
        </a:p>
      </dgm:t>
    </dgm:pt>
    <dgm:pt modelId="{580B5EB1-2C89-40AC-85AB-276C5AE033F4}" type="pres">
      <dgm:prSet presAssocID="{B34FBFEF-8752-4EE6-BE1A-3BCE97E1A1A0}" presName="desTx" presStyleLbl="alignAccFollowNode1" presStyleIdx="0" presStyleCnt="2">
        <dgm:presLayoutVars>
          <dgm:bulletEnabled val="1"/>
        </dgm:presLayoutVars>
      </dgm:prSet>
      <dgm:spPr/>
      <dgm:t>
        <a:bodyPr/>
        <a:lstStyle/>
        <a:p>
          <a:endParaRPr lang="en-ZA"/>
        </a:p>
      </dgm:t>
    </dgm:pt>
    <dgm:pt modelId="{8054D7EB-B6A6-4B32-B67C-29476DC3B0CB}" type="pres">
      <dgm:prSet presAssocID="{3EE9D9A1-0578-4717-8558-633EF5939E25}" presName="space" presStyleCnt="0"/>
      <dgm:spPr/>
    </dgm:pt>
    <dgm:pt modelId="{ED12D90F-CDEC-4152-973A-0251395A06A6}" type="pres">
      <dgm:prSet presAssocID="{0552138B-1D60-4372-901C-0D000B6A119F}" presName="composite" presStyleCnt="0"/>
      <dgm:spPr/>
    </dgm:pt>
    <dgm:pt modelId="{846E9E1D-2328-474C-BCC4-123216ED4401}" type="pres">
      <dgm:prSet presAssocID="{0552138B-1D60-4372-901C-0D000B6A119F}" presName="parTx" presStyleLbl="alignNode1" presStyleIdx="1" presStyleCnt="2">
        <dgm:presLayoutVars>
          <dgm:chMax val="0"/>
          <dgm:chPref val="0"/>
          <dgm:bulletEnabled val="1"/>
        </dgm:presLayoutVars>
      </dgm:prSet>
      <dgm:spPr/>
      <dgm:t>
        <a:bodyPr/>
        <a:lstStyle/>
        <a:p>
          <a:endParaRPr lang="en-ZA"/>
        </a:p>
      </dgm:t>
    </dgm:pt>
    <dgm:pt modelId="{3D90310A-5F74-4F54-A658-AFA16B954A38}" type="pres">
      <dgm:prSet presAssocID="{0552138B-1D60-4372-901C-0D000B6A119F}" presName="desTx" presStyleLbl="alignAccFollowNode1" presStyleIdx="1" presStyleCnt="2" custLinFactNeighborX="1" custLinFactNeighborY="-1631">
        <dgm:presLayoutVars>
          <dgm:bulletEnabled val="1"/>
        </dgm:presLayoutVars>
      </dgm:prSet>
      <dgm:spPr/>
      <dgm:t>
        <a:bodyPr/>
        <a:lstStyle/>
        <a:p>
          <a:endParaRPr lang="en-ZA"/>
        </a:p>
      </dgm:t>
    </dgm:pt>
  </dgm:ptLst>
  <dgm:cxnLst>
    <dgm:cxn modelId="{007408D5-F1CC-4C06-A839-38C06BD22776}" type="presOf" srcId="{EF720467-F7DD-4BCB-9314-2C1477BE8363}" destId="{2F98C00C-4E01-471D-9307-19B27C2645DF}" srcOrd="0" destOrd="0" presId="urn:microsoft.com/office/officeart/2005/8/layout/hList1"/>
    <dgm:cxn modelId="{41E07310-5816-4B9E-AA5F-964A43D30F69}" srcId="{B34FBFEF-8752-4EE6-BE1A-3BCE97E1A1A0}" destId="{558B7AA8-AF38-47C5-A186-3DD5E6FA03A3}" srcOrd="6" destOrd="0" parTransId="{B9627EA1-7EF2-4729-864B-5A57D4D80F70}" sibTransId="{21829031-95A8-4743-8056-3C085ACF5D32}"/>
    <dgm:cxn modelId="{FD282925-C794-4634-BE6F-482C949A2175}" type="presOf" srcId="{6DE76CFD-2CD1-4BCE-800F-B8FF36818443}" destId="{580B5EB1-2C89-40AC-85AB-276C5AE033F4}" srcOrd="0" destOrd="1" presId="urn:microsoft.com/office/officeart/2005/8/layout/hList1"/>
    <dgm:cxn modelId="{2B234E01-9DC9-45DE-93A2-83AED0B1F7A0}" srcId="{EF720467-F7DD-4BCB-9314-2C1477BE8363}" destId="{B34FBFEF-8752-4EE6-BE1A-3BCE97E1A1A0}" srcOrd="0" destOrd="0" parTransId="{C4C487FB-85B0-42AF-9B63-A453974AB4D6}" sibTransId="{3EE9D9A1-0578-4717-8558-633EF5939E25}"/>
    <dgm:cxn modelId="{BFC3A975-5C55-4ED0-B876-271F1B055163}" type="presOf" srcId="{97565B05-1FE7-4F30-9273-43E2A6EFD7E4}" destId="{580B5EB1-2C89-40AC-85AB-276C5AE033F4}" srcOrd="0" destOrd="8" presId="urn:microsoft.com/office/officeart/2005/8/layout/hList1"/>
    <dgm:cxn modelId="{5B772D14-8EC9-4A63-8114-5A1B5F200234}" type="presOf" srcId="{B34FBFEF-8752-4EE6-BE1A-3BCE97E1A1A0}" destId="{BC74D3A0-E706-474C-A1D3-705AC8C0F6A2}" srcOrd="0" destOrd="0" presId="urn:microsoft.com/office/officeart/2005/8/layout/hList1"/>
    <dgm:cxn modelId="{63F1D26A-132A-4B65-9154-6CD2602425F8}" srcId="{B34FBFEF-8752-4EE6-BE1A-3BCE97E1A1A0}" destId="{DED81860-4B85-40DC-A8B6-2F502987E9B0}" srcOrd="7" destOrd="0" parTransId="{BD869026-211C-4729-8EAF-4E41A01A9EAD}" sibTransId="{A50BF33E-CE27-4CB0-B390-9B2E2442D47E}"/>
    <dgm:cxn modelId="{DB461808-3AC7-4FC4-BEFF-BCFE505B8397}" type="presOf" srcId="{5EB20F1C-3488-4D22-903B-BB2E9E85EE1B}" destId="{580B5EB1-2C89-40AC-85AB-276C5AE033F4}" srcOrd="0" destOrd="3" presId="urn:microsoft.com/office/officeart/2005/8/layout/hList1"/>
    <dgm:cxn modelId="{88C3CBA7-D597-4E53-8906-D1AD1CC320E0}" type="presOf" srcId="{558B7AA8-AF38-47C5-A186-3DD5E6FA03A3}" destId="{580B5EB1-2C89-40AC-85AB-276C5AE033F4}" srcOrd="0" destOrd="6" presId="urn:microsoft.com/office/officeart/2005/8/layout/hList1"/>
    <dgm:cxn modelId="{16B3EAD0-16A6-4037-BD54-68FE46F09DF5}" srcId="{0552138B-1D60-4372-901C-0D000B6A119F}" destId="{71EBAC63-E6C1-4423-ABF1-ABD433D33994}" srcOrd="0" destOrd="0" parTransId="{B193CB0E-920E-4196-A62C-5A081447681A}" sibTransId="{59E08887-0FC5-487F-B66E-49FBDD4E7621}"/>
    <dgm:cxn modelId="{D18C04DE-2D7D-43E4-981C-AAC1886DF85D}" srcId="{0552138B-1D60-4372-901C-0D000B6A119F}" destId="{EC98F462-241E-4AD4-A6F8-5665D561F106}" srcOrd="3" destOrd="0" parTransId="{A0ECA2E8-E7A0-4897-9B73-B18B0A363EAE}" sibTransId="{B1E2FA61-CEA2-4EFA-9645-F685D1D7BB3F}"/>
    <dgm:cxn modelId="{7F516E65-652B-49F3-A870-91820DF3C7DA}" srcId="{B34FBFEF-8752-4EE6-BE1A-3BCE97E1A1A0}" destId="{93CCC19D-744F-47C3-A15C-7875C30E465C}" srcOrd="4" destOrd="0" parTransId="{2B00901A-320F-4E10-9E57-F0BCF8A58F02}" sibTransId="{87763FDD-EAC8-47FD-9074-76ED07DDBBCE}"/>
    <dgm:cxn modelId="{295417A2-B966-4E4F-A44E-F6D997931AE8}" type="presOf" srcId="{0552138B-1D60-4372-901C-0D000B6A119F}" destId="{846E9E1D-2328-474C-BCC4-123216ED4401}" srcOrd="0" destOrd="0" presId="urn:microsoft.com/office/officeart/2005/8/layout/hList1"/>
    <dgm:cxn modelId="{330A7119-E7FF-49F7-976F-7142E5736A76}" type="presOf" srcId="{609417B3-1263-4622-BCA9-B36DCB1F965A}" destId="{3D90310A-5F74-4F54-A658-AFA16B954A38}" srcOrd="0" destOrd="1" presId="urn:microsoft.com/office/officeart/2005/8/layout/hList1"/>
    <dgm:cxn modelId="{515D872E-34EB-4163-98CE-AD5530DC95AA}" srcId="{B34FBFEF-8752-4EE6-BE1A-3BCE97E1A1A0}" destId="{E07B1982-1C9C-4B87-9BDC-E4FF398E0B67}" srcOrd="0" destOrd="0" parTransId="{A8828C9F-9273-419A-A0C4-E50E048C207D}" sibTransId="{97595B90-17D1-4D37-ADB9-AC1BBB08294A}"/>
    <dgm:cxn modelId="{C745BB27-8271-4C21-A93E-D5F62539A048}" type="presOf" srcId="{71EBAC63-E6C1-4423-ABF1-ABD433D33994}" destId="{3D90310A-5F74-4F54-A658-AFA16B954A38}" srcOrd="0" destOrd="0" presId="urn:microsoft.com/office/officeart/2005/8/layout/hList1"/>
    <dgm:cxn modelId="{197958FE-B868-4CE5-B692-F910DF016E94}" type="presOf" srcId="{646B4433-E86B-4944-8B19-224927D19D5D}" destId="{580B5EB1-2C89-40AC-85AB-276C5AE033F4}" srcOrd="0" destOrd="10" presId="urn:microsoft.com/office/officeart/2005/8/layout/hList1"/>
    <dgm:cxn modelId="{D013D436-FD18-48F4-A95D-49F711424C7F}" srcId="{B34FBFEF-8752-4EE6-BE1A-3BCE97E1A1A0}" destId="{8A852504-2800-4840-BFF0-5B5AAF8604A0}" srcOrd="5" destOrd="0" parTransId="{536D4104-CC6A-4B8D-9B79-73B59FB6D8FB}" sibTransId="{0972F92C-7ECD-4C32-98DD-2FF2FEB23774}"/>
    <dgm:cxn modelId="{22A65CA2-DEED-4F79-B420-399DFC758B30}" srcId="{0552138B-1D60-4372-901C-0D000B6A119F}" destId="{FAD2EA37-8996-4D64-B188-3720537E9F9B}" srcOrd="4" destOrd="0" parTransId="{507BD598-ABF1-48A0-B4B4-AE7125EFA65E}" sibTransId="{99CD3213-335A-49FD-9D50-08294A239B5B}"/>
    <dgm:cxn modelId="{43906449-ACC4-462E-8B9B-79AA9053AE5A}" srcId="{B34FBFEF-8752-4EE6-BE1A-3BCE97E1A1A0}" destId="{6DE76CFD-2CD1-4BCE-800F-B8FF36818443}" srcOrd="1" destOrd="0" parTransId="{62C7C63E-0F4E-43C4-B72A-1B1956A98319}" sibTransId="{79A6B741-A2E1-4902-832F-1D3894FFB594}"/>
    <dgm:cxn modelId="{B3F3B82E-6158-4BCC-AD2A-ED5D582D6F8B}" type="presOf" srcId="{EC98F462-241E-4AD4-A6F8-5665D561F106}" destId="{3D90310A-5F74-4F54-A658-AFA16B954A38}" srcOrd="0" destOrd="3" presId="urn:microsoft.com/office/officeart/2005/8/layout/hList1"/>
    <dgm:cxn modelId="{2D03E269-9104-4C83-A7CC-C93B24710014}" srcId="{0552138B-1D60-4372-901C-0D000B6A119F}" destId="{609417B3-1263-4622-BCA9-B36DCB1F965A}" srcOrd="1" destOrd="0" parTransId="{4CB74E11-A525-4D92-A447-622F82ACBB8A}" sibTransId="{625A9014-F076-4B31-BBCC-5BEFE8B69471}"/>
    <dgm:cxn modelId="{F91D23D3-3056-4E30-8389-2A361B80668E}" type="presOf" srcId="{DED81860-4B85-40DC-A8B6-2F502987E9B0}" destId="{580B5EB1-2C89-40AC-85AB-276C5AE033F4}" srcOrd="0" destOrd="7" presId="urn:microsoft.com/office/officeart/2005/8/layout/hList1"/>
    <dgm:cxn modelId="{501D2F31-1CE8-4B1D-8E5C-CDEA20DC0E4B}" srcId="{0552138B-1D60-4372-901C-0D000B6A119F}" destId="{E9A21CBE-41BC-4F65-BF32-B65139248FFA}" srcOrd="2" destOrd="0" parTransId="{22EBCA84-C903-4EA8-ABEA-7FEE6D960D49}" sibTransId="{3EAD885B-B452-4885-B6D0-F9CDE1930CA1}"/>
    <dgm:cxn modelId="{8247B20D-8EE3-4994-B095-1B7527BB16B1}" type="presOf" srcId="{8A852504-2800-4840-BFF0-5B5AAF8604A0}" destId="{580B5EB1-2C89-40AC-85AB-276C5AE033F4}" srcOrd="0" destOrd="5" presId="urn:microsoft.com/office/officeart/2005/8/layout/hList1"/>
    <dgm:cxn modelId="{5F8ED1D8-6014-41FD-9B13-08AD98408004}" type="presOf" srcId="{E07B1982-1C9C-4B87-9BDC-E4FF398E0B67}" destId="{580B5EB1-2C89-40AC-85AB-276C5AE033F4}" srcOrd="0" destOrd="0" presId="urn:microsoft.com/office/officeart/2005/8/layout/hList1"/>
    <dgm:cxn modelId="{FA107591-1508-4501-8638-8966A91026C4}" srcId="{B34FBFEF-8752-4EE6-BE1A-3BCE97E1A1A0}" destId="{DD73E241-13D9-4666-AD4B-D131BF524B5B}" srcOrd="2" destOrd="0" parTransId="{7E8D3270-893B-4E2C-AB12-8D02047615A7}" sibTransId="{9EC06C52-C103-43A2-B72E-9D071F02B816}"/>
    <dgm:cxn modelId="{A9128043-0C20-4C9A-948A-569105B45D65}" type="presOf" srcId="{E9A21CBE-41BC-4F65-BF32-B65139248FFA}" destId="{3D90310A-5F74-4F54-A658-AFA16B954A38}" srcOrd="0" destOrd="2" presId="urn:microsoft.com/office/officeart/2005/8/layout/hList1"/>
    <dgm:cxn modelId="{4D7F6B21-8360-4173-9E78-F06B7A12271B}" type="presOf" srcId="{93CCC19D-744F-47C3-A15C-7875C30E465C}" destId="{580B5EB1-2C89-40AC-85AB-276C5AE033F4}" srcOrd="0" destOrd="4" presId="urn:microsoft.com/office/officeart/2005/8/layout/hList1"/>
    <dgm:cxn modelId="{DFCB4E17-077C-49D5-A991-851DAD550713}" srcId="{B34FBFEF-8752-4EE6-BE1A-3BCE97E1A1A0}" destId="{97565B05-1FE7-4F30-9273-43E2A6EFD7E4}" srcOrd="8" destOrd="0" parTransId="{C13794C5-204A-464E-82CC-365710822418}" sibTransId="{7DF6B631-697B-4F32-9E13-CD45257054AF}"/>
    <dgm:cxn modelId="{A00C6C46-860E-4526-8B82-423DC51E7F5C}" srcId="{B34FBFEF-8752-4EE6-BE1A-3BCE97E1A1A0}" destId="{5EB20F1C-3488-4D22-903B-BB2E9E85EE1B}" srcOrd="3" destOrd="0" parTransId="{7198256B-4EC5-4B32-8937-30B8E9F0995D}" sibTransId="{D10197D2-7A4A-4B62-A4B6-462EBA19CCE5}"/>
    <dgm:cxn modelId="{A4B96DF6-7A69-4398-A02D-8A3EC2C60D31}" type="presOf" srcId="{DD73E241-13D9-4666-AD4B-D131BF524B5B}" destId="{580B5EB1-2C89-40AC-85AB-276C5AE033F4}" srcOrd="0" destOrd="2" presId="urn:microsoft.com/office/officeart/2005/8/layout/hList1"/>
    <dgm:cxn modelId="{87453245-725C-4044-B2B1-739ED04817D3}" type="presOf" srcId="{44885EF0-445E-418C-B5E7-6609F11053C6}" destId="{580B5EB1-2C89-40AC-85AB-276C5AE033F4}" srcOrd="0" destOrd="9" presId="urn:microsoft.com/office/officeart/2005/8/layout/hList1"/>
    <dgm:cxn modelId="{91958E5E-CB84-4918-A899-19F8802C8854}" srcId="{B34FBFEF-8752-4EE6-BE1A-3BCE97E1A1A0}" destId="{44885EF0-445E-418C-B5E7-6609F11053C6}" srcOrd="9" destOrd="0" parTransId="{A0FFA8CA-58B1-40F3-A8C0-36CD07C4028F}" sibTransId="{EED5AA0A-0337-4E97-B8BA-857758F2F74F}"/>
    <dgm:cxn modelId="{B6183512-B7EB-49F9-ACE4-7281CCCE74F9}" srcId="{B34FBFEF-8752-4EE6-BE1A-3BCE97E1A1A0}" destId="{646B4433-E86B-4944-8B19-224927D19D5D}" srcOrd="10" destOrd="0" parTransId="{71BA23B2-8168-41E5-BD23-24CAA976EBE2}" sibTransId="{668C48F0-EF52-40E2-A692-A86C404068F4}"/>
    <dgm:cxn modelId="{5FCF5629-CE61-435D-974A-A6122510BCFD}" type="presOf" srcId="{FAD2EA37-8996-4D64-B188-3720537E9F9B}" destId="{3D90310A-5F74-4F54-A658-AFA16B954A38}" srcOrd="0" destOrd="4" presId="urn:microsoft.com/office/officeart/2005/8/layout/hList1"/>
    <dgm:cxn modelId="{5ABCF235-831C-4634-9C0E-DFB223824FD3}" srcId="{EF720467-F7DD-4BCB-9314-2C1477BE8363}" destId="{0552138B-1D60-4372-901C-0D000B6A119F}" srcOrd="1" destOrd="0" parTransId="{CB1E0DC1-5B48-4B36-BB49-87DA7B2BA3F8}" sibTransId="{701D4EF9-A8B7-4A72-96BB-D47D24C3D053}"/>
    <dgm:cxn modelId="{BE509A06-4807-4563-8B9E-B6C82D1E17CC}" type="presParOf" srcId="{2F98C00C-4E01-471D-9307-19B27C2645DF}" destId="{B64F7A95-2364-43F8-AB9F-569AABAB7059}" srcOrd="0" destOrd="0" presId="urn:microsoft.com/office/officeart/2005/8/layout/hList1"/>
    <dgm:cxn modelId="{D0C9AD92-144B-4078-9644-CB0825E0D472}" type="presParOf" srcId="{B64F7A95-2364-43F8-AB9F-569AABAB7059}" destId="{BC74D3A0-E706-474C-A1D3-705AC8C0F6A2}" srcOrd="0" destOrd="0" presId="urn:microsoft.com/office/officeart/2005/8/layout/hList1"/>
    <dgm:cxn modelId="{0F7F136E-03E6-4CD2-91C9-30A2F04BDBDF}" type="presParOf" srcId="{B64F7A95-2364-43F8-AB9F-569AABAB7059}" destId="{580B5EB1-2C89-40AC-85AB-276C5AE033F4}" srcOrd="1" destOrd="0" presId="urn:microsoft.com/office/officeart/2005/8/layout/hList1"/>
    <dgm:cxn modelId="{8F1CC618-66E9-4632-9DBE-3DE8DB17BA2C}" type="presParOf" srcId="{2F98C00C-4E01-471D-9307-19B27C2645DF}" destId="{8054D7EB-B6A6-4B32-B67C-29476DC3B0CB}" srcOrd="1" destOrd="0" presId="urn:microsoft.com/office/officeart/2005/8/layout/hList1"/>
    <dgm:cxn modelId="{D250A2EE-7DE2-4C62-98BA-8A3F26CA8798}" type="presParOf" srcId="{2F98C00C-4E01-471D-9307-19B27C2645DF}" destId="{ED12D90F-CDEC-4152-973A-0251395A06A6}" srcOrd="2" destOrd="0" presId="urn:microsoft.com/office/officeart/2005/8/layout/hList1"/>
    <dgm:cxn modelId="{208C3DAB-A6D8-4880-8211-B2ED9432B64D}" type="presParOf" srcId="{ED12D90F-CDEC-4152-973A-0251395A06A6}" destId="{846E9E1D-2328-474C-BCC4-123216ED4401}" srcOrd="0" destOrd="0" presId="urn:microsoft.com/office/officeart/2005/8/layout/hList1"/>
    <dgm:cxn modelId="{93896D8D-E0D8-4ECD-92F9-A943C5A10E2A}" type="presParOf" srcId="{ED12D90F-CDEC-4152-973A-0251395A06A6}" destId="{3D90310A-5F74-4F54-A658-AFA16B954A3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E4924-5245-4C4B-8DD9-D95DB8FBE6CC}">
      <dsp:nvSpPr>
        <dsp:cNvPr id="0" name=""/>
        <dsp:cNvSpPr/>
      </dsp:nvSpPr>
      <dsp:spPr>
        <a:xfrm>
          <a:off x="4343559" y="1133967"/>
          <a:ext cx="3401902" cy="777750"/>
        </a:xfrm>
        <a:custGeom>
          <a:avLst/>
          <a:gdLst/>
          <a:ahLst/>
          <a:cxnLst/>
          <a:rect l="0" t="0" r="0" b="0"/>
          <a:pathLst>
            <a:path>
              <a:moveTo>
                <a:pt x="0" y="0"/>
              </a:moveTo>
              <a:lnTo>
                <a:pt x="0" y="580945"/>
              </a:lnTo>
              <a:lnTo>
                <a:pt x="3401902" y="580945"/>
              </a:lnTo>
              <a:lnTo>
                <a:pt x="3401902" y="77775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256F4537-43A5-4E7A-867F-D341EF301E83}">
      <dsp:nvSpPr>
        <dsp:cNvPr id="0" name=""/>
        <dsp:cNvSpPr/>
      </dsp:nvSpPr>
      <dsp:spPr>
        <a:xfrm>
          <a:off x="4343559" y="1133967"/>
          <a:ext cx="1133967" cy="777750"/>
        </a:xfrm>
        <a:custGeom>
          <a:avLst/>
          <a:gdLst/>
          <a:ahLst/>
          <a:cxnLst/>
          <a:rect l="0" t="0" r="0" b="0"/>
          <a:pathLst>
            <a:path>
              <a:moveTo>
                <a:pt x="0" y="0"/>
              </a:moveTo>
              <a:lnTo>
                <a:pt x="0" y="580945"/>
              </a:lnTo>
              <a:lnTo>
                <a:pt x="1133967" y="580945"/>
              </a:lnTo>
              <a:lnTo>
                <a:pt x="1133967" y="77775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601098D4-2FB4-4F98-89B2-1CD685146357}">
      <dsp:nvSpPr>
        <dsp:cNvPr id="0" name=""/>
        <dsp:cNvSpPr/>
      </dsp:nvSpPr>
      <dsp:spPr>
        <a:xfrm>
          <a:off x="3209591" y="1133967"/>
          <a:ext cx="1133967" cy="777750"/>
        </a:xfrm>
        <a:custGeom>
          <a:avLst/>
          <a:gdLst/>
          <a:ahLst/>
          <a:cxnLst/>
          <a:rect l="0" t="0" r="0" b="0"/>
          <a:pathLst>
            <a:path>
              <a:moveTo>
                <a:pt x="1133967" y="0"/>
              </a:moveTo>
              <a:lnTo>
                <a:pt x="1133967" y="580945"/>
              </a:lnTo>
              <a:lnTo>
                <a:pt x="0" y="580945"/>
              </a:lnTo>
              <a:lnTo>
                <a:pt x="0" y="77775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191DD53C-819D-462A-BDF4-68717414CF47}">
      <dsp:nvSpPr>
        <dsp:cNvPr id="0" name=""/>
        <dsp:cNvSpPr/>
      </dsp:nvSpPr>
      <dsp:spPr>
        <a:xfrm>
          <a:off x="280844" y="2830193"/>
          <a:ext cx="192230" cy="1047490"/>
        </a:xfrm>
        <a:custGeom>
          <a:avLst/>
          <a:gdLst/>
          <a:ahLst/>
          <a:cxnLst/>
          <a:rect l="0" t="0" r="0" b="0"/>
          <a:pathLst>
            <a:path>
              <a:moveTo>
                <a:pt x="0" y="0"/>
              </a:moveTo>
              <a:lnTo>
                <a:pt x="0" y="1047490"/>
              </a:lnTo>
              <a:lnTo>
                <a:pt x="192230" y="104749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7A142AE6-EC17-4C47-BB8D-A6D069EA6E1B}">
      <dsp:nvSpPr>
        <dsp:cNvPr id="0" name=""/>
        <dsp:cNvSpPr/>
      </dsp:nvSpPr>
      <dsp:spPr>
        <a:xfrm>
          <a:off x="1030574" y="1133967"/>
          <a:ext cx="3312984" cy="759063"/>
        </a:xfrm>
        <a:custGeom>
          <a:avLst/>
          <a:gdLst/>
          <a:ahLst/>
          <a:cxnLst/>
          <a:rect l="0" t="0" r="0" b="0"/>
          <a:pathLst>
            <a:path>
              <a:moveTo>
                <a:pt x="3312984" y="0"/>
              </a:moveTo>
              <a:lnTo>
                <a:pt x="3312984" y="562258"/>
              </a:lnTo>
              <a:lnTo>
                <a:pt x="0" y="562258"/>
              </a:lnTo>
              <a:lnTo>
                <a:pt x="0" y="759063"/>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2636941C-0D37-404B-AA76-69FDA9E1DE18}">
      <dsp:nvSpPr>
        <dsp:cNvPr id="0" name=""/>
        <dsp:cNvSpPr/>
      </dsp:nvSpPr>
      <dsp:spPr>
        <a:xfrm>
          <a:off x="3406395" y="0"/>
          <a:ext cx="1874326" cy="1133967"/>
        </a:xfrm>
        <a:prstGeom prst="rect">
          <a:avLst/>
        </a:prstGeom>
        <a:solidFill>
          <a:schemeClr val="bg1">
            <a:lumMod val="50000"/>
          </a:schemeClr>
        </a:solidFill>
        <a:ln w="25400" cap="flat" cmpd="sng" algn="ctr">
          <a:solidFill>
            <a:srgbClr val="A9810F"/>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5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National Director of Public Prosecutions</a:t>
          </a:r>
        </a:p>
        <a:p>
          <a:pPr lvl="0" algn="ctr" defTabSz="533400">
            <a:lnSpc>
              <a:spcPct val="15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Adv. S Batohi</a:t>
          </a:r>
        </a:p>
        <a:p>
          <a:pPr lvl="0" algn="ctr" defTabSz="533400">
            <a:lnSpc>
              <a:spcPct val="90000"/>
            </a:lnSpc>
            <a:spcBef>
              <a:spcPct val="0"/>
            </a:spcBef>
            <a:spcAft>
              <a:spcPct val="35000"/>
            </a:spcAft>
          </a:pPr>
          <a:endParaRPr lang="en-ZA" sz="1400" kern="1200" dirty="0"/>
        </a:p>
      </dsp:txBody>
      <dsp:txXfrm>
        <a:off x="3406395" y="0"/>
        <a:ext cx="1874326" cy="1133967"/>
      </dsp:txXfrm>
    </dsp:sp>
    <dsp:sp modelId="{963F87D1-89D2-4030-A344-EEA70FB23508}">
      <dsp:nvSpPr>
        <dsp:cNvPr id="0" name=""/>
        <dsp:cNvSpPr/>
      </dsp:nvSpPr>
      <dsp:spPr>
        <a:xfrm>
          <a:off x="93411" y="1893030"/>
          <a:ext cx="1874326" cy="937163"/>
        </a:xfrm>
        <a:prstGeom prst="rect">
          <a:avLst/>
        </a:prstGeom>
        <a:solidFill>
          <a:schemeClr val="bg1">
            <a:lumMod val="50000"/>
          </a:schemeClr>
        </a:solidFill>
        <a:ln w="25400" cap="flat" cmpd="sng" algn="ctr">
          <a:solidFill>
            <a:srgbClr val="A9810F"/>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Deputy NDPP: NPS</a:t>
          </a:r>
        </a:p>
        <a:p>
          <a:pPr lvl="0" algn="ctr" defTabSz="533400">
            <a:lnSpc>
              <a:spcPct val="10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Adv. S Mzinyathi </a:t>
          </a:r>
        </a:p>
        <a:p>
          <a:pPr lvl="0" algn="ctr" defTabSz="533400">
            <a:lnSpc>
              <a:spcPct val="10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(Acting)</a:t>
          </a:r>
          <a:endParaRPr lang="en-ZA" sz="1200" b="1" kern="1200" dirty="0">
            <a:solidFill>
              <a:sysClr val="windowText" lastClr="000000"/>
            </a:solidFill>
            <a:latin typeface="Arial" panose="020B0604020202020204" pitchFamily="34" charset="0"/>
            <a:cs typeface="Arial" panose="020B0604020202020204" pitchFamily="34" charset="0"/>
          </a:endParaRPr>
        </a:p>
      </dsp:txBody>
      <dsp:txXfrm>
        <a:off x="93411" y="1893030"/>
        <a:ext cx="1874326" cy="937163"/>
      </dsp:txXfrm>
    </dsp:sp>
    <dsp:sp modelId="{ECE5C320-8C79-4BF4-A1DD-1C9E1F4589A5}">
      <dsp:nvSpPr>
        <dsp:cNvPr id="0" name=""/>
        <dsp:cNvSpPr/>
      </dsp:nvSpPr>
      <dsp:spPr>
        <a:xfrm>
          <a:off x="473075" y="3242489"/>
          <a:ext cx="2324220" cy="1270390"/>
        </a:xfrm>
        <a:prstGeom prst="rect">
          <a:avLst/>
        </a:prstGeom>
        <a:solidFill>
          <a:schemeClr val="bg1">
            <a:lumMod val="50000"/>
          </a:schemeClr>
        </a:solidFill>
        <a:ln w="25400" cap="flat" cmpd="sng" algn="ctr">
          <a:solidFill>
            <a:srgbClr val="A9810F"/>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DPPs</a:t>
          </a:r>
        </a:p>
        <a:p>
          <a:pPr lvl="0" algn="ctr" defTabSz="533400">
            <a:lnSpc>
              <a:spcPct val="9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SDPP: SOCA</a:t>
          </a:r>
        </a:p>
        <a:p>
          <a:pPr lvl="0" algn="ctr" defTabSz="533400">
            <a:lnSpc>
              <a:spcPct val="9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SDPP: PCLU</a:t>
          </a:r>
        </a:p>
        <a:p>
          <a:pPr lvl="0" algn="ctr" defTabSz="533400">
            <a:lnSpc>
              <a:spcPct val="9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SDPP: SCCU</a:t>
          </a:r>
        </a:p>
        <a:p>
          <a:pPr lvl="0" algn="ctr" defTabSz="533400">
            <a:lnSpc>
              <a:spcPct val="9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SDPP: OWP</a:t>
          </a:r>
          <a:endParaRPr lang="en-ZA" sz="1200" b="1" kern="1200" dirty="0">
            <a:solidFill>
              <a:sysClr val="windowText" lastClr="000000"/>
            </a:solidFill>
            <a:latin typeface="Arial" panose="020B0604020202020204" pitchFamily="34" charset="0"/>
            <a:cs typeface="Arial" panose="020B0604020202020204" pitchFamily="34" charset="0"/>
          </a:endParaRPr>
        </a:p>
      </dsp:txBody>
      <dsp:txXfrm>
        <a:off x="473075" y="3242489"/>
        <a:ext cx="2324220" cy="1270390"/>
      </dsp:txXfrm>
    </dsp:sp>
    <dsp:sp modelId="{99F19D87-7552-4EB3-8F25-185A813E5A4B}">
      <dsp:nvSpPr>
        <dsp:cNvPr id="0" name=""/>
        <dsp:cNvSpPr/>
      </dsp:nvSpPr>
      <dsp:spPr>
        <a:xfrm>
          <a:off x="2272428" y="1911717"/>
          <a:ext cx="1874326" cy="937163"/>
        </a:xfrm>
        <a:prstGeom prst="rect">
          <a:avLst/>
        </a:prstGeom>
        <a:solidFill>
          <a:schemeClr val="bg1">
            <a:lumMod val="50000"/>
          </a:schemeClr>
        </a:solidFill>
        <a:ln w="25400" cap="flat" cmpd="sng" algn="ctr">
          <a:solidFill>
            <a:srgbClr val="A9810F"/>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5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DNDPP: AFU</a:t>
          </a:r>
        </a:p>
        <a:p>
          <a:pPr lvl="0" algn="ctr" defTabSz="533400">
            <a:lnSpc>
              <a:spcPct val="15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Mr. W Hofmeyr</a:t>
          </a:r>
          <a:endParaRPr lang="en-ZA" sz="1200" b="1" kern="1200" dirty="0">
            <a:solidFill>
              <a:sysClr val="windowText" lastClr="000000"/>
            </a:solidFill>
            <a:latin typeface="Arial" panose="020B0604020202020204" pitchFamily="34" charset="0"/>
            <a:cs typeface="Arial" panose="020B0604020202020204" pitchFamily="34" charset="0"/>
          </a:endParaRPr>
        </a:p>
      </dsp:txBody>
      <dsp:txXfrm>
        <a:off x="2272428" y="1911717"/>
        <a:ext cx="1874326" cy="937163"/>
      </dsp:txXfrm>
    </dsp:sp>
    <dsp:sp modelId="{A89CC668-885F-4FB2-B58B-18ADB9576D33}">
      <dsp:nvSpPr>
        <dsp:cNvPr id="0" name=""/>
        <dsp:cNvSpPr/>
      </dsp:nvSpPr>
      <dsp:spPr>
        <a:xfrm>
          <a:off x="4540363" y="1911717"/>
          <a:ext cx="1874326" cy="937163"/>
        </a:xfrm>
        <a:prstGeom prst="rect">
          <a:avLst/>
        </a:prstGeom>
        <a:solidFill>
          <a:schemeClr val="bg1">
            <a:lumMod val="50000"/>
          </a:schemeClr>
        </a:solidFill>
        <a:ln w="25400" cap="flat" cmpd="sng" algn="ctr">
          <a:solidFill>
            <a:srgbClr val="A9810F"/>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5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DNDPP: LAD</a:t>
          </a:r>
        </a:p>
        <a:p>
          <a:pPr lvl="0" algn="ctr" defTabSz="533400">
            <a:lnSpc>
              <a:spcPct val="15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Adv. N Mokhatla</a:t>
          </a:r>
          <a:endParaRPr lang="en-ZA" sz="1200" b="1" kern="1200" dirty="0">
            <a:solidFill>
              <a:sysClr val="windowText" lastClr="000000"/>
            </a:solidFill>
            <a:latin typeface="Arial" panose="020B0604020202020204" pitchFamily="34" charset="0"/>
            <a:cs typeface="Arial" panose="020B0604020202020204" pitchFamily="34" charset="0"/>
          </a:endParaRPr>
        </a:p>
      </dsp:txBody>
      <dsp:txXfrm>
        <a:off x="4540363" y="1911717"/>
        <a:ext cx="1874326" cy="937163"/>
      </dsp:txXfrm>
    </dsp:sp>
    <dsp:sp modelId="{18333560-A076-4AD4-8272-37FF12E125B2}">
      <dsp:nvSpPr>
        <dsp:cNvPr id="0" name=""/>
        <dsp:cNvSpPr/>
      </dsp:nvSpPr>
      <dsp:spPr>
        <a:xfrm>
          <a:off x="6808298" y="1911717"/>
          <a:ext cx="1874326" cy="937163"/>
        </a:xfrm>
        <a:prstGeom prst="rect">
          <a:avLst/>
        </a:prstGeom>
        <a:solidFill>
          <a:schemeClr val="bg1">
            <a:lumMod val="50000"/>
          </a:schemeClr>
        </a:solidFill>
        <a:ln w="25400" cap="flat" cmpd="sng" algn="ctr">
          <a:solidFill>
            <a:srgbClr val="A9810F"/>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Head of Administration &amp; OWP</a:t>
          </a:r>
        </a:p>
        <a:p>
          <a:pPr lvl="0" algn="ctr" defTabSz="533400">
            <a:lnSpc>
              <a:spcPct val="10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Adv. K van Rensburg</a:t>
          </a:r>
        </a:p>
        <a:p>
          <a:pPr lvl="0" algn="ctr" defTabSz="533400">
            <a:lnSpc>
              <a:spcPct val="100000"/>
            </a:lnSpc>
            <a:spcBef>
              <a:spcPct val="0"/>
            </a:spcBef>
            <a:spcAft>
              <a:spcPct val="35000"/>
            </a:spcAft>
          </a:pPr>
          <a:r>
            <a:rPr lang="en-ZA" sz="1200" b="1" kern="1200" dirty="0" smtClean="0">
              <a:solidFill>
                <a:sysClr val="windowText" lastClr="000000"/>
              </a:solidFill>
              <a:latin typeface="Arial" panose="020B0604020202020204" pitchFamily="34" charset="0"/>
              <a:cs typeface="Arial" panose="020B0604020202020204" pitchFamily="34" charset="0"/>
            </a:rPr>
            <a:t>(Acting)</a:t>
          </a:r>
          <a:endParaRPr lang="en-ZA" sz="1200" b="1" kern="1200" dirty="0">
            <a:solidFill>
              <a:sysClr val="windowText" lastClr="000000"/>
            </a:solidFill>
            <a:latin typeface="Arial" panose="020B0604020202020204" pitchFamily="34" charset="0"/>
            <a:cs typeface="Arial" panose="020B0604020202020204" pitchFamily="34" charset="0"/>
          </a:endParaRPr>
        </a:p>
      </dsp:txBody>
      <dsp:txXfrm>
        <a:off x="6808298" y="1911717"/>
        <a:ext cx="1874326" cy="9371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74D3A0-E706-474C-A1D3-705AC8C0F6A2}">
      <dsp:nvSpPr>
        <dsp:cNvPr id="0" name=""/>
        <dsp:cNvSpPr/>
      </dsp:nvSpPr>
      <dsp:spPr>
        <a:xfrm>
          <a:off x="39" y="21140"/>
          <a:ext cx="3790022" cy="806400"/>
        </a:xfrm>
        <a:prstGeom prst="rect">
          <a:avLst/>
        </a:prstGeom>
        <a:solidFill>
          <a:schemeClr val="bg1">
            <a:lumMod val="50000"/>
          </a:schemeClr>
        </a:solidFill>
        <a:ln w="25400" cap="flat" cmpd="sng" algn="ctr">
          <a:solidFill>
            <a:schemeClr val="tx1"/>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Directors of Public Prosecutions</a:t>
          </a:r>
          <a:endParaRPr lang="en-ZA" sz="1600" b="1" kern="1200" dirty="0">
            <a:solidFill>
              <a:schemeClr val="tx1"/>
            </a:solidFill>
            <a:latin typeface="Arial" panose="020B0604020202020204" pitchFamily="34" charset="0"/>
            <a:cs typeface="Arial" panose="020B0604020202020204" pitchFamily="34" charset="0"/>
          </a:endParaRPr>
        </a:p>
      </dsp:txBody>
      <dsp:txXfrm>
        <a:off x="39" y="21140"/>
        <a:ext cx="3790022" cy="806400"/>
      </dsp:txXfrm>
    </dsp:sp>
    <dsp:sp modelId="{580B5EB1-2C89-40AC-85AB-276C5AE033F4}">
      <dsp:nvSpPr>
        <dsp:cNvPr id="0" name=""/>
        <dsp:cNvSpPr/>
      </dsp:nvSpPr>
      <dsp:spPr>
        <a:xfrm>
          <a:off x="39" y="827540"/>
          <a:ext cx="3790022" cy="2920679"/>
        </a:xfrm>
        <a:prstGeom prst="rect">
          <a:avLst/>
        </a:prstGeom>
        <a:solidFill>
          <a:schemeClr val="bg1">
            <a:lumMod val="85000"/>
            <a:alpha val="90000"/>
          </a:schemeClr>
        </a:solidFill>
        <a:ln w="25400" cap="flat" cmpd="sng" algn="ctr">
          <a:solidFill>
            <a:schemeClr val="tx1">
              <a:alpha val="90000"/>
            </a:schemeClr>
          </a:solidFill>
          <a:prstDash val="solid"/>
        </a:ln>
        <a:effectLst/>
        <a:scene3d>
          <a:camera prst="orthographicFront"/>
          <a:lightRig rig="threePt" dir="t"/>
        </a:scene3d>
        <a:sp3d>
          <a:bevelT w="139700" prst="cross"/>
          <a:bevelB w="139700" prst="cross"/>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A Chauke (GDP)</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M Noko (NWD)</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R de Kock (WCD)</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I Thenga (LD)</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B Madolo (ECD-</a:t>
          </a:r>
          <a:r>
            <a:rPr lang="en-ZA" sz="1600" kern="1200" dirty="0" err="1" smtClean="0">
              <a:latin typeface="Arial" panose="020B0604020202020204" pitchFamily="34" charset="0"/>
              <a:cs typeface="Arial" panose="020B0604020202020204" pitchFamily="34" charset="0"/>
            </a:rPr>
            <a:t>Mthatha</a:t>
          </a:r>
          <a:r>
            <a:rPr lang="en-ZA" sz="1600" kern="1200" dirty="0" smtClean="0">
              <a:latin typeface="Arial" panose="020B0604020202020204" pitchFamily="34" charset="0"/>
              <a:cs typeface="Arial" panose="020B0604020202020204" pitchFamily="34" charset="0"/>
            </a:rPr>
            <a:t>)</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I Goberdan (ECD) (Acting)</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G Baloyi (GLD)  (Acting)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N Somaru (FSD) (Acting)</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A Botha (NCD) (Acting)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M Luphondo (MD) (Acting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E Zungu (KZND) (Acting)</a:t>
          </a:r>
          <a:endParaRPr lang="en-ZA" sz="1600" kern="1200" dirty="0">
            <a:latin typeface="Arial" panose="020B0604020202020204" pitchFamily="34" charset="0"/>
            <a:cs typeface="Arial" panose="020B0604020202020204" pitchFamily="34" charset="0"/>
          </a:endParaRPr>
        </a:p>
      </dsp:txBody>
      <dsp:txXfrm>
        <a:off x="39" y="827540"/>
        <a:ext cx="3790022" cy="2920679"/>
      </dsp:txXfrm>
    </dsp:sp>
    <dsp:sp modelId="{846E9E1D-2328-474C-BCC4-123216ED4401}">
      <dsp:nvSpPr>
        <dsp:cNvPr id="0" name=""/>
        <dsp:cNvSpPr/>
      </dsp:nvSpPr>
      <dsp:spPr>
        <a:xfrm>
          <a:off x="4320665" y="21140"/>
          <a:ext cx="3790022" cy="806400"/>
        </a:xfrm>
        <a:prstGeom prst="rect">
          <a:avLst/>
        </a:prstGeom>
        <a:solidFill>
          <a:schemeClr val="bg1">
            <a:lumMod val="50000"/>
          </a:schemeClr>
        </a:solidFill>
        <a:ln w="25400" cap="flat" cmpd="sng" algn="ctr">
          <a:solidFill>
            <a:schemeClr val="tx1"/>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Special Directors of Public Prosecutions</a:t>
          </a:r>
          <a:endParaRPr lang="en-ZA" sz="1600" b="1" kern="1200" dirty="0">
            <a:solidFill>
              <a:schemeClr val="tx1"/>
            </a:solidFill>
            <a:latin typeface="Arial" panose="020B0604020202020204" pitchFamily="34" charset="0"/>
            <a:cs typeface="Arial" panose="020B0604020202020204" pitchFamily="34" charset="0"/>
          </a:endParaRPr>
        </a:p>
      </dsp:txBody>
      <dsp:txXfrm>
        <a:off x="4320665" y="21140"/>
        <a:ext cx="3790022" cy="806400"/>
      </dsp:txXfrm>
    </dsp:sp>
    <dsp:sp modelId="{3D90310A-5F74-4F54-A658-AFA16B954A38}">
      <dsp:nvSpPr>
        <dsp:cNvPr id="0" name=""/>
        <dsp:cNvSpPr/>
      </dsp:nvSpPr>
      <dsp:spPr>
        <a:xfrm>
          <a:off x="4320703" y="779903"/>
          <a:ext cx="3790022" cy="2920679"/>
        </a:xfrm>
        <a:prstGeom prst="rect">
          <a:avLst/>
        </a:prstGeom>
        <a:solidFill>
          <a:schemeClr val="bg1">
            <a:lumMod val="85000"/>
            <a:alpha val="90000"/>
          </a:schemeClr>
        </a:solidFill>
        <a:ln w="25400" cap="flat" cmpd="sng" algn="ctr">
          <a:solidFill>
            <a:schemeClr val="tx1">
              <a:alpha val="90000"/>
            </a:schemeClr>
          </a:solidFill>
          <a:prstDash val="solid"/>
        </a:ln>
        <a:effectLst/>
        <a:scene3d>
          <a:camera prst="orthographicFront"/>
          <a:lightRig rig="threePt" dir="t"/>
        </a:scene3d>
        <a:sp3d>
          <a:bevelT w="139700" prst="cross"/>
          <a:bevelB w="139700" prst="cross"/>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M Doubada (SCCU) (Acting)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P Smith (SOCA) (Acting)</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C Macadam (PCLU) (Acting)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M Molelle (AFU) (Acting) </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latin typeface="Arial" panose="020B0604020202020204" pitchFamily="34" charset="0"/>
              <a:cs typeface="Arial" panose="020B0604020202020204" pitchFamily="34" charset="0"/>
            </a:rPr>
            <a:t>Adv. K van Rensburg (OWP)  (Acting)</a:t>
          </a:r>
          <a:endParaRPr lang="en-ZA" sz="1600" kern="1200" dirty="0">
            <a:latin typeface="Arial" panose="020B0604020202020204" pitchFamily="34" charset="0"/>
            <a:cs typeface="Arial" panose="020B0604020202020204" pitchFamily="34" charset="0"/>
          </a:endParaRPr>
        </a:p>
      </dsp:txBody>
      <dsp:txXfrm>
        <a:off x="4320703" y="779903"/>
        <a:ext cx="3790022" cy="29206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830" tIns="46415" rIns="92830" bIns="46415"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2830" tIns="46415" rIns="92830" bIns="46415" rtlCol="0"/>
          <a:lstStyle>
            <a:lvl1pPr algn="r">
              <a:defRPr sz="1200"/>
            </a:lvl1pPr>
          </a:lstStyle>
          <a:p>
            <a:fld id="{DC48063D-C778-4288-BA21-9B25B2AAE295}" type="datetimeFigureOut">
              <a:rPr lang="en-ZA" smtClean="0"/>
              <a:pPr/>
              <a:t>2019/10/16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830" tIns="46415" rIns="92830" bIns="46415"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2830" tIns="46415" rIns="92830" bIns="46415"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2830" tIns="46415" rIns="92830" bIns="46415" rtlCol="0" anchor="b"/>
          <a:lstStyle>
            <a:lvl1pPr algn="r">
              <a:defRPr sz="1200"/>
            </a:lvl1pPr>
          </a:lstStyle>
          <a:p>
            <a:fld id="{07FC2A87-3477-43B1-82C5-A8D87E58B274}" type="slidenum">
              <a:rPr lang="en-ZA" smtClean="0"/>
              <a:pPr/>
              <a:t>‹#›</a:t>
            </a:fld>
            <a:endParaRPr lang="en-ZA"/>
          </a:p>
        </p:txBody>
      </p:sp>
    </p:spTree>
    <p:extLst>
      <p:ext uri="{BB962C8B-B14F-4D97-AF65-F5344CB8AC3E}">
        <p14:creationId xmlns:p14="http://schemas.microsoft.com/office/powerpoint/2010/main" xmlns="" val="286040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C2A87-3477-43B1-82C5-A8D87E58B274}" type="slidenum">
              <a:rPr lang="en-ZA" smtClean="0"/>
              <a:pPr/>
              <a:t>1</a:t>
            </a:fld>
            <a:endParaRPr lang="en-ZA"/>
          </a:p>
        </p:txBody>
      </p:sp>
    </p:spTree>
    <p:extLst>
      <p:ext uri="{BB962C8B-B14F-4D97-AF65-F5344CB8AC3E}">
        <p14:creationId xmlns:p14="http://schemas.microsoft.com/office/powerpoint/2010/main" xmlns="" val="16398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ea typeface="Calibri" panose="020F0502020204030204" pitchFamily="34" charset="0"/>
                <a:cs typeface="Arial" panose="020B0604020202020204" pitchFamily="34" charset="0"/>
              </a:rPr>
              <a:t>The measure for criminal/court matters finalised reflects the additional effort by prosecutors which do not result in a verdict</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18</a:t>
            </a:fld>
            <a:endParaRPr lang="en-ZA"/>
          </a:p>
        </p:txBody>
      </p:sp>
    </p:spTree>
    <p:extLst>
      <p:ext uri="{BB962C8B-B14F-4D97-AF65-F5344CB8AC3E}">
        <p14:creationId xmlns:p14="http://schemas.microsoft.com/office/powerpoint/2010/main" xmlns="" val="318150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ea typeface="Calibri" panose="020F0502020204030204" pitchFamily="34" charset="0"/>
                <a:cs typeface="Arial" panose="020B0604020202020204" pitchFamily="34" charset="0"/>
              </a:rPr>
              <a:t>The measure for criminal/court matters finalised reflects the additional effort by prosecutors which do not result in a verdict.</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19</a:t>
            </a:fld>
            <a:endParaRPr lang="en-ZA"/>
          </a:p>
        </p:txBody>
      </p:sp>
    </p:spTree>
    <p:extLst>
      <p:ext uri="{BB962C8B-B14F-4D97-AF65-F5344CB8AC3E}">
        <p14:creationId xmlns:p14="http://schemas.microsoft.com/office/powerpoint/2010/main" xmlns="" val="280961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ea typeface="Calibri" panose="020F0502020204030204" pitchFamily="34" charset="0"/>
                <a:cs typeface="Arial" panose="020B0604020202020204" pitchFamily="34" charset="0"/>
              </a:rPr>
              <a:t>The measure for criminal/court matters finalised reflects the additional effort by prosecutors which do not result in a verdict.</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20</a:t>
            </a:fld>
            <a:endParaRPr lang="en-ZA"/>
          </a:p>
        </p:txBody>
      </p:sp>
    </p:spTree>
    <p:extLst>
      <p:ext uri="{BB962C8B-B14F-4D97-AF65-F5344CB8AC3E}">
        <p14:creationId xmlns:p14="http://schemas.microsoft.com/office/powerpoint/2010/main" xmlns="" val="316647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ea typeface="Calibri" panose="020F0502020204030204" pitchFamily="34" charset="0"/>
                <a:cs typeface="Arial" panose="020B0604020202020204" pitchFamily="34" charset="0"/>
              </a:rPr>
              <a:t>The measure for criminal/court matters </a:t>
            </a:r>
            <a:r>
              <a:rPr lang="en-US" sz="1200" dirty="0" err="1" smtClean="0">
                <a:latin typeface="Arial" panose="020B0604020202020204" pitchFamily="34" charset="0"/>
                <a:ea typeface="Calibri" panose="020F0502020204030204" pitchFamily="34" charset="0"/>
                <a:cs typeface="Arial" panose="020B0604020202020204" pitchFamily="34" charset="0"/>
              </a:rPr>
              <a:t>finalised</a:t>
            </a:r>
            <a:r>
              <a:rPr lang="en-US" sz="1200" dirty="0" smtClean="0">
                <a:latin typeface="Arial" panose="020B0604020202020204" pitchFamily="34" charset="0"/>
                <a:ea typeface="Calibri" panose="020F0502020204030204" pitchFamily="34" charset="0"/>
                <a:cs typeface="Arial" panose="020B0604020202020204" pitchFamily="34" charset="0"/>
              </a:rPr>
              <a:t> reflects the additional effort by prosecutors which do not result in a verdict.</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21</a:t>
            </a:fld>
            <a:endParaRPr lang="en-ZA"/>
          </a:p>
        </p:txBody>
      </p:sp>
    </p:spTree>
    <p:extLst>
      <p:ext uri="{BB962C8B-B14F-4D97-AF65-F5344CB8AC3E}">
        <p14:creationId xmlns:p14="http://schemas.microsoft.com/office/powerpoint/2010/main" xmlns="" val="93503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Drop in agreements during 2010 – 2012 was due to then NDPP </a:t>
            </a:r>
            <a:r>
              <a:rPr lang="en-US" sz="1200" kern="1200" dirty="0" err="1" smtClean="0">
                <a:solidFill>
                  <a:schemeClr val="tx1"/>
                </a:solidFill>
                <a:effectLst/>
                <a:latin typeface="+mn-lt"/>
                <a:ea typeface="+mn-ea"/>
                <a:cs typeface="+mn-cs"/>
              </a:rPr>
              <a:t>Adv</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Simelane</a:t>
            </a:r>
            <a:r>
              <a:rPr lang="en-US" sz="1200" kern="1200" dirty="0" smtClean="0">
                <a:solidFill>
                  <a:schemeClr val="tx1"/>
                </a:solidFill>
                <a:effectLst/>
                <a:latin typeface="+mn-lt"/>
                <a:ea typeface="+mn-ea"/>
                <a:cs typeface="+mn-cs"/>
              </a:rPr>
              <a:t> withdrawing authority of SPP’s to sign agreements</a:t>
            </a:r>
          </a:p>
          <a:p>
            <a:r>
              <a:rPr lang="en-US" sz="1200" kern="1200" dirty="0" smtClean="0">
                <a:solidFill>
                  <a:schemeClr val="tx1"/>
                </a:solidFill>
                <a:effectLst/>
                <a:latin typeface="+mn-lt"/>
                <a:ea typeface="+mn-ea"/>
                <a:cs typeface="+mn-cs"/>
              </a:rPr>
              <a:t>Sometimes a number of counts involved in one agreement e.g. </a:t>
            </a:r>
          </a:p>
          <a:p>
            <a:r>
              <a:rPr lang="en-US" sz="1200" kern="1200" dirty="0" smtClean="0">
                <a:solidFill>
                  <a:schemeClr val="tx1"/>
                </a:solidFill>
                <a:effectLst/>
                <a:latin typeface="+mn-lt"/>
                <a:ea typeface="+mn-ea"/>
                <a:cs typeface="+mn-cs"/>
              </a:rPr>
              <a:t>In 2014/15 – 6 cases total of 16 692 counts (694 + 508 + 6 895 + 7 075 + 493 + 1 027)</a:t>
            </a:r>
          </a:p>
          <a:p>
            <a:r>
              <a:rPr lang="en-US" sz="1200" kern="1200" dirty="0" smtClean="0">
                <a:solidFill>
                  <a:schemeClr val="tx1"/>
                </a:solidFill>
                <a:effectLst/>
                <a:latin typeface="+mn-lt"/>
                <a:ea typeface="+mn-ea"/>
                <a:cs typeface="+mn-cs"/>
              </a:rPr>
              <a:t>In 2016/17 – 6 cases total of 6 000 counts (369+549+3240+441+867+534)</a:t>
            </a:r>
          </a:p>
          <a:p>
            <a:r>
              <a:rPr lang="en-US" sz="1200" kern="1200" dirty="0" smtClean="0">
                <a:solidFill>
                  <a:schemeClr val="tx1"/>
                </a:solidFill>
                <a:effectLst/>
                <a:latin typeface="+mn-lt"/>
                <a:ea typeface="+mn-ea"/>
                <a:cs typeface="+mn-cs"/>
              </a:rPr>
              <a:t>In 2018/19 –one case involved </a:t>
            </a:r>
            <a:r>
              <a:rPr lang="en-ZA" sz="1200" kern="1200" dirty="0" smtClean="0">
                <a:solidFill>
                  <a:schemeClr val="tx1"/>
                </a:solidFill>
                <a:effectLst/>
                <a:latin typeface="+mn-lt"/>
                <a:ea typeface="+mn-ea"/>
                <a:cs typeface="+mn-cs"/>
              </a:rPr>
              <a:t>75 397 </a:t>
            </a:r>
            <a:r>
              <a:rPr lang="en-US" sz="1200" kern="1200" dirty="0" smtClean="0">
                <a:solidFill>
                  <a:schemeClr val="tx1"/>
                </a:solidFill>
                <a:effectLst/>
                <a:latin typeface="+mn-lt"/>
                <a:ea typeface="+mn-ea"/>
                <a:cs typeface="+mn-cs"/>
              </a:rPr>
              <a:t>counts of Fraud and one case involving 1 647 </a:t>
            </a:r>
            <a:r>
              <a:rPr lang="en-ZA" sz="1200" kern="1200" dirty="0" smtClean="0">
                <a:solidFill>
                  <a:schemeClr val="tx1"/>
                </a:solidFill>
                <a:effectLst/>
                <a:latin typeface="+mn-lt"/>
                <a:ea typeface="+mn-ea"/>
                <a:cs typeface="+mn-cs"/>
              </a:rPr>
              <a:t>counts of Fraud in KZND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23</a:t>
            </a:fld>
            <a:endParaRPr lang="en-ZA"/>
          </a:p>
        </p:txBody>
      </p:sp>
    </p:spTree>
    <p:extLst>
      <p:ext uri="{BB962C8B-B14F-4D97-AF65-F5344CB8AC3E}">
        <p14:creationId xmlns:p14="http://schemas.microsoft.com/office/powerpoint/2010/main" xmlns="" val="428754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Breakdown</a:t>
            </a:r>
            <a:r>
              <a:rPr lang="en-ZA" b="1" baseline="0" dirty="0" smtClean="0"/>
              <a:t> of sentences and offences in organised crime</a:t>
            </a:r>
          </a:p>
          <a:p>
            <a:r>
              <a:rPr lang="en-US" sz="1200" kern="1200" dirty="0" smtClean="0">
                <a:solidFill>
                  <a:schemeClr val="tx1"/>
                </a:solidFill>
                <a:effectLst/>
                <a:latin typeface="+mn-lt"/>
                <a:ea typeface="+mn-ea"/>
                <a:cs typeface="+mn-cs"/>
              </a:rPr>
              <a:t>The offences and sentences were not measured but an audit from the Q1 data this year indicated the following: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charges mostly include national priority areas which relates to drugs, serious crimes of Aggravated robbery, murder and housebreaking that often are subject to racketeering offences, illegal mining with related offences of fire arms and trespassing; and abalone related offences especially in Western Cape.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Sentences mostly involve direct imprisonment – in 67 of 93 (72%) cases during Q1, direct imprisonment was imposed. (In 28 instances, more than 15 years imprisonment).</a:t>
            </a: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24</a:t>
            </a:fld>
            <a:endParaRPr lang="en-ZA"/>
          </a:p>
        </p:txBody>
      </p:sp>
    </p:spTree>
    <p:extLst>
      <p:ext uri="{BB962C8B-B14F-4D97-AF65-F5344CB8AC3E}">
        <p14:creationId xmlns:p14="http://schemas.microsoft.com/office/powerpoint/2010/main" xmlns="" val="387118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25</a:t>
            </a:fld>
            <a:endParaRPr lang="en-ZA"/>
          </a:p>
        </p:txBody>
      </p:sp>
    </p:spTree>
    <p:extLst>
      <p:ext uri="{BB962C8B-B14F-4D97-AF65-F5344CB8AC3E}">
        <p14:creationId xmlns:p14="http://schemas.microsoft.com/office/powerpoint/2010/main" xmlns="" val="299871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26</a:t>
            </a:fld>
            <a:endParaRPr lang="en-ZA"/>
          </a:p>
        </p:txBody>
      </p:sp>
    </p:spTree>
    <p:extLst>
      <p:ext uri="{BB962C8B-B14F-4D97-AF65-F5344CB8AC3E}">
        <p14:creationId xmlns:p14="http://schemas.microsoft.com/office/powerpoint/2010/main" xmlns="" val="17865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Notwithstanding</a:t>
            </a:r>
            <a:r>
              <a:rPr lang="en-ZA" baseline="0" dirty="0" smtClean="0"/>
              <a:t> the decrease in the number of persons convicted of corruption or offences related to corruption where the amount involved is more than R5mil, only 2 fewer case was finalised compared to the previous financial year</a:t>
            </a:r>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27</a:t>
            </a:fld>
            <a:endParaRPr lang="en-ZA"/>
          </a:p>
        </p:txBody>
      </p:sp>
    </p:spTree>
    <p:extLst>
      <p:ext uri="{BB962C8B-B14F-4D97-AF65-F5344CB8AC3E}">
        <p14:creationId xmlns:p14="http://schemas.microsoft.com/office/powerpoint/2010/main" xmlns="" val="1821414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28</a:t>
            </a:fld>
            <a:endParaRPr lang="en-ZA"/>
          </a:p>
        </p:txBody>
      </p:sp>
    </p:spTree>
    <p:extLst>
      <p:ext uri="{BB962C8B-B14F-4D97-AF65-F5344CB8AC3E}">
        <p14:creationId xmlns:p14="http://schemas.microsoft.com/office/powerpoint/2010/main" xmlns="" val="41369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Reasons for decline in court utilisation</a:t>
            </a:r>
          </a:p>
          <a:p>
            <a:r>
              <a:rPr lang="en-US" sz="1200" kern="1200" dirty="0" smtClean="0">
                <a:solidFill>
                  <a:schemeClr val="tx1"/>
                </a:solidFill>
                <a:effectLst/>
                <a:latin typeface="+mn-lt"/>
                <a:ea typeface="+mn-ea"/>
                <a:cs typeface="+mn-cs"/>
              </a:rPr>
              <a:t>The following factors were impacting negatively on the performance of the courts during FY 2018/19:</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Unavailability of key role players is still a major concern and addressed at various stakeholder forums.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Poor investigation, delays in finalisation of investigation and unavailability of dockets and witnesses in courts.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Shortage of proper accommodation and resources/facilities/equipment are impacting on the optimum performance of some regions.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Vacancies at managerial level complicates management functions in some regions which result in inadequate monitoring by Senior Prosecutors.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Critical staff shortages are having its toll as staff become exhausted and demotivated. Due to these shortages, leave has to be limited in order to keep productivity relatively high. Apart from the impact of leave on employees, various prosecutors need to act in higher posts which places a bigger burden on them. The serious budgetary constraints place severe strain on its staff establishment with consequences that may turn out to be catastrophic for the NPA and the administration of justice;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Newly demarcated areas without the allocation of necessary resources (Personnel, Infrastructure);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Shortage of foreign language interpreters and outstanding probation and pre-sentence reports impacted negatively on the speedy finalisation of cases.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Contract magistrates not adequately dealing with cases (postponements and partly heard matters etc.)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Increased cycle times of cases due to poor court roll management impacted the speedy finalisation of cases.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8</a:t>
            </a:fld>
            <a:endParaRPr lang="en-ZA"/>
          </a:p>
        </p:txBody>
      </p:sp>
    </p:spTree>
    <p:extLst>
      <p:ext uri="{BB962C8B-B14F-4D97-AF65-F5344CB8AC3E}">
        <p14:creationId xmlns:p14="http://schemas.microsoft.com/office/powerpoint/2010/main" xmlns="" val="82666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Arial" panose="020B0604020202020204" pitchFamily="34" charset="0"/>
                <a:cs typeface="Arial" panose="020B0604020202020204" pitchFamily="34" charset="0"/>
              </a:rPr>
              <a:t>The focus on corruption was intensified during the 2018/19 financial year and the measure of corruption broadened to include private sector corruption. The NPA convicted a total of 143 persons of private sector corruption. This is a new indicator and the baseline performance will be determined by </a:t>
            </a:r>
            <a:r>
              <a:rPr lang="en-US" sz="1200" dirty="0" err="1" smtClean="0">
                <a:solidFill>
                  <a:prstClr val="black"/>
                </a:solidFill>
                <a:latin typeface="Arial" panose="020B0604020202020204" pitchFamily="34" charset="0"/>
                <a:cs typeface="Arial" panose="020B0604020202020204" pitchFamily="34" charset="0"/>
              </a:rPr>
              <a:t>utilising</a:t>
            </a:r>
            <a:r>
              <a:rPr lang="en-US" sz="1200" dirty="0" smtClean="0">
                <a:solidFill>
                  <a:prstClr val="black"/>
                </a:solidFill>
                <a:latin typeface="Arial" panose="020B0604020202020204" pitchFamily="34" charset="0"/>
                <a:cs typeface="Arial" panose="020B0604020202020204" pitchFamily="34" charset="0"/>
              </a:rPr>
              <a:t> the performance data of the current financial year.</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29</a:t>
            </a:fld>
            <a:endParaRPr lang="en-ZA"/>
          </a:p>
        </p:txBody>
      </p:sp>
    </p:spTree>
    <p:extLst>
      <p:ext uri="{BB962C8B-B14F-4D97-AF65-F5344CB8AC3E}">
        <p14:creationId xmlns:p14="http://schemas.microsoft.com/office/powerpoint/2010/main" xmlns="" val="70821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Factors that impacted conviction rate in</a:t>
            </a:r>
            <a:r>
              <a:rPr lang="en-US" sz="1200" baseline="0" dirty="0" smtClean="0">
                <a:latin typeface="Arial" panose="020B0604020202020204" pitchFamily="34" charset="0"/>
                <a:cs typeface="Arial" panose="020B0604020202020204" pitchFamily="34" charset="0"/>
              </a:rPr>
              <a:t> violent protest and industrial action </a:t>
            </a:r>
            <a:r>
              <a:rPr lang="en-US" sz="1200" dirty="0" smtClean="0">
                <a:latin typeface="Arial" panose="020B0604020202020204" pitchFamily="34" charset="0"/>
                <a:cs typeface="Arial" panose="020B0604020202020204" pitchFamily="34" charset="0"/>
              </a:rPr>
              <a:t>that are being addressed include the reluctance of witnesses to testify, identification of offenders &amp; discrepancies between the evidence of state witnesses) - to improve performance, some regions assigned dedicated prosecutors, assisted by advocates from the DPP offices &amp; other experienced prosecutors </a:t>
            </a:r>
            <a:endParaRPr lang="en-US" altLang="en-US" sz="1200" dirty="0" smtClean="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36</a:t>
            </a:fld>
            <a:endParaRPr lang="en-ZA"/>
          </a:p>
        </p:txBody>
      </p:sp>
    </p:spTree>
    <p:extLst>
      <p:ext uri="{BB962C8B-B14F-4D97-AF65-F5344CB8AC3E}">
        <p14:creationId xmlns:p14="http://schemas.microsoft.com/office/powerpoint/2010/main" xmlns="" val="303329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dirty="0" smtClean="0">
                <a:latin typeface="Arial" panose="020B0604020202020204" pitchFamily="34" charset="0"/>
                <a:cs typeface="Arial" panose="020B0604020202020204" pitchFamily="34" charset="0"/>
              </a:rPr>
              <a:t>A high conviction rates was also achieved in house robberies. Challenges which negatively impacted on performance include, </a:t>
            </a:r>
            <a:r>
              <a:rPr lang="en-ZA" altLang="en-US" sz="1200" i="1" dirty="0" smtClean="0">
                <a:latin typeface="Arial" panose="020B0604020202020204" pitchFamily="34" charset="0"/>
                <a:cs typeface="Arial" panose="020B0604020202020204" pitchFamily="34" charset="0"/>
              </a:rPr>
              <a:t>inter alia</a:t>
            </a:r>
            <a:r>
              <a:rPr lang="en-ZA" altLang="en-US" sz="1200" dirty="0" smtClean="0">
                <a:latin typeface="Arial" panose="020B0604020202020204" pitchFamily="34" charset="0"/>
                <a:cs typeface="Arial" panose="020B0604020202020204" pitchFamily="34" charset="0"/>
              </a:rPr>
              <a:t>, the reluctance of witnesses to testify, incomplete investigations, incomplete collection of evidence at the scene of the crime, the absence of corroborating evidence concerning the identity of the offender, discrepancies between the evidence of state witnesses and representations that can result in the withdrawal of cases</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38</a:t>
            </a:fld>
            <a:endParaRPr lang="en-ZA"/>
          </a:p>
        </p:txBody>
      </p:sp>
    </p:spTree>
    <p:extLst>
      <p:ext uri="{BB962C8B-B14F-4D97-AF65-F5344CB8AC3E}">
        <p14:creationId xmlns:p14="http://schemas.microsoft.com/office/powerpoint/2010/main" xmlns="" val="102024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0139" indent="-28466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8675" indent="-22773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4144" indent="-22773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9615" indent="-22773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8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055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602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149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39</a:t>
            </a:fld>
            <a:endParaRPr lang="en-US" altLang="en-US" smtClean="0">
              <a:solidFill>
                <a:srgbClr val="000000"/>
              </a:solidFill>
            </a:endParaRPr>
          </a:p>
        </p:txBody>
      </p:sp>
    </p:spTree>
    <p:extLst>
      <p:ext uri="{BB962C8B-B14F-4D97-AF65-F5344CB8AC3E}">
        <p14:creationId xmlns:p14="http://schemas.microsoft.com/office/powerpoint/2010/main" xmlns="" val="241579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0139" indent="-28466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8675" indent="-22773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4144" indent="-22773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9615" indent="-22773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8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055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602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149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40</a:t>
            </a:fld>
            <a:endParaRPr lang="en-US" altLang="en-US" smtClean="0">
              <a:solidFill>
                <a:srgbClr val="000000"/>
              </a:solidFill>
            </a:endParaRPr>
          </a:p>
        </p:txBody>
      </p:sp>
    </p:spTree>
    <p:extLst>
      <p:ext uri="{BB962C8B-B14F-4D97-AF65-F5344CB8AC3E}">
        <p14:creationId xmlns:p14="http://schemas.microsoft.com/office/powerpoint/2010/main" xmlns="" val="381591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0139" indent="-28466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8675" indent="-22773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4144" indent="-22773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9615" indent="-22773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8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055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602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149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41</a:t>
            </a:fld>
            <a:endParaRPr lang="en-US" altLang="en-US" smtClean="0">
              <a:solidFill>
                <a:srgbClr val="000000"/>
              </a:solidFill>
            </a:endParaRPr>
          </a:p>
        </p:txBody>
      </p:sp>
    </p:spTree>
    <p:extLst>
      <p:ext uri="{BB962C8B-B14F-4D97-AF65-F5344CB8AC3E}">
        <p14:creationId xmlns:p14="http://schemas.microsoft.com/office/powerpoint/2010/main" xmlns="" val="394258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0139" indent="-28466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8675" indent="-22773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4144" indent="-22773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9615" indent="-22773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8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055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602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149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42</a:t>
            </a:fld>
            <a:endParaRPr lang="en-US" altLang="en-US" smtClean="0">
              <a:solidFill>
                <a:srgbClr val="000000"/>
              </a:solidFill>
            </a:endParaRPr>
          </a:p>
        </p:txBody>
      </p:sp>
    </p:spTree>
    <p:extLst>
      <p:ext uri="{BB962C8B-B14F-4D97-AF65-F5344CB8AC3E}">
        <p14:creationId xmlns:p14="http://schemas.microsoft.com/office/powerpoint/2010/main" xmlns="" val="1583593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0139" indent="-28466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8675" indent="-22773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4144" indent="-22773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9615" indent="-22773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8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055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602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1494" indent="-22773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43</a:t>
            </a:fld>
            <a:endParaRPr lang="en-US" altLang="en-US" smtClean="0">
              <a:solidFill>
                <a:srgbClr val="000000"/>
              </a:solidFill>
            </a:endParaRPr>
          </a:p>
        </p:txBody>
      </p:sp>
    </p:spTree>
    <p:extLst>
      <p:ext uri="{BB962C8B-B14F-4D97-AF65-F5344CB8AC3E}">
        <p14:creationId xmlns:p14="http://schemas.microsoft.com/office/powerpoint/2010/main" xmlns="" val="248845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29057" indent="-280406">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1626" indent="-2243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0276" indent="-2243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18927" indent="-2243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6757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1622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6487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1352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44</a:t>
            </a:fld>
            <a:endParaRPr lang="en-US" altLang="en-US" smtClean="0">
              <a:solidFill>
                <a:srgbClr val="000000"/>
              </a:solidFill>
            </a:endParaRPr>
          </a:p>
        </p:txBody>
      </p:sp>
    </p:spTree>
    <p:extLst>
      <p:ext uri="{BB962C8B-B14F-4D97-AF65-F5344CB8AC3E}">
        <p14:creationId xmlns:p14="http://schemas.microsoft.com/office/powerpoint/2010/main" xmlns="" val="2695290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29057" indent="-280406">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1626" indent="-2243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0276" indent="-2243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18927" indent="-2243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6757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1622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6487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1352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45</a:t>
            </a:fld>
            <a:endParaRPr lang="en-US" altLang="en-US" smtClean="0">
              <a:solidFill>
                <a:srgbClr val="000000"/>
              </a:solidFill>
            </a:endParaRPr>
          </a:p>
        </p:txBody>
      </p:sp>
    </p:spTree>
    <p:extLst>
      <p:ext uri="{BB962C8B-B14F-4D97-AF65-F5344CB8AC3E}">
        <p14:creationId xmlns:p14="http://schemas.microsoft.com/office/powerpoint/2010/main" xmlns="" val="96441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7FC2A87-3477-43B1-82C5-A8D87E58B274}"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xmlns="" val="619730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7FC2A87-3477-43B1-82C5-A8D87E58B274}" type="slidenum">
              <a:rPr lang="en-ZA" smtClean="0"/>
              <a:pPr/>
              <a:t>55</a:t>
            </a:fld>
            <a:endParaRPr lang="en-ZA"/>
          </a:p>
        </p:txBody>
      </p:sp>
    </p:spTree>
    <p:extLst>
      <p:ext uri="{BB962C8B-B14F-4D97-AF65-F5344CB8AC3E}">
        <p14:creationId xmlns:p14="http://schemas.microsoft.com/office/powerpoint/2010/main" xmlns="" val="237402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7FC2A87-3477-43B1-82C5-A8D87E58B274}" type="slidenum">
              <a:rPr lang="en-ZA" smtClean="0"/>
              <a:pPr/>
              <a:t>56</a:t>
            </a:fld>
            <a:endParaRPr lang="en-ZA"/>
          </a:p>
        </p:txBody>
      </p:sp>
    </p:spTree>
    <p:extLst>
      <p:ext uri="{BB962C8B-B14F-4D97-AF65-F5344CB8AC3E}">
        <p14:creationId xmlns:p14="http://schemas.microsoft.com/office/powerpoint/2010/main" xmlns="" val="240057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7FC2A87-3477-43B1-82C5-A8D87E58B274}"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xmlns="" val="108206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indicator where a target was not determined relates</a:t>
            </a:r>
            <a:r>
              <a:rPr lang="en-ZA" baseline="0" dirty="0" smtClean="0"/>
              <a:t> to Conviction rate in private sector corruption</a:t>
            </a:r>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11</a:t>
            </a:fld>
            <a:endParaRPr lang="en-ZA"/>
          </a:p>
        </p:txBody>
      </p:sp>
    </p:spTree>
    <p:extLst>
      <p:ext uri="{BB962C8B-B14F-4D97-AF65-F5344CB8AC3E}">
        <p14:creationId xmlns:p14="http://schemas.microsoft.com/office/powerpoint/2010/main" xmlns="" val="44604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13</a:t>
            </a:fld>
            <a:endParaRPr lang="en-ZA"/>
          </a:p>
        </p:txBody>
      </p:sp>
    </p:spTree>
    <p:extLst>
      <p:ext uri="{BB962C8B-B14F-4D97-AF65-F5344CB8AC3E}">
        <p14:creationId xmlns:p14="http://schemas.microsoft.com/office/powerpoint/2010/main" xmlns="" val="222958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14</a:t>
            </a:fld>
            <a:endParaRPr lang="en-ZA"/>
          </a:p>
        </p:txBody>
      </p:sp>
    </p:spTree>
    <p:extLst>
      <p:ext uri="{BB962C8B-B14F-4D97-AF65-F5344CB8AC3E}">
        <p14:creationId xmlns:p14="http://schemas.microsoft.com/office/powerpoint/2010/main" xmlns="" val="310357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15</a:t>
            </a:fld>
            <a:endParaRPr lang="en-ZA"/>
          </a:p>
        </p:txBody>
      </p:sp>
    </p:spTree>
    <p:extLst>
      <p:ext uri="{BB962C8B-B14F-4D97-AF65-F5344CB8AC3E}">
        <p14:creationId xmlns:p14="http://schemas.microsoft.com/office/powerpoint/2010/main" xmlns="" val="141551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ea typeface="Calibri" panose="020F0502020204030204" pitchFamily="34" charset="0"/>
                <a:cs typeface="Arial" panose="020B0604020202020204" pitchFamily="34" charset="0"/>
              </a:rPr>
              <a:t>The measure for criminal/court matters finalised reflects the additional effort by prosecutors which do not result in a verdict</a:t>
            </a:r>
          </a:p>
          <a:p>
            <a:endParaRPr lang="en-US" dirty="0"/>
          </a:p>
        </p:txBody>
      </p:sp>
      <p:sp>
        <p:nvSpPr>
          <p:cNvPr id="4" name="Slide Number Placeholder 3"/>
          <p:cNvSpPr>
            <a:spLocks noGrp="1"/>
          </p:cNvSpPr>
          <p:nvPr>
            <p:ph type="sldNum" sz="quarter" idx="10"/>
          </p:nvPr>
        </p:nvSpPr>
        <p:spPr/>
        <p:txBody>
          <a:bodyPr/>
          <a:lstStyle/>
          <a:p>
            <a:fld id="{07FC2A87-3477-43B1-82C5-A8D87E58B274}" type="slidenum">
              <a:rPr lang="en-ZA" smtClean="0"/>
              <a:pPr/>
              <a:t>17</a:t>
            </a:fld>
            <a:endParaRPr lang="en-ZA"/>
          </a:p>
        </p:txBody>
      </p:sp>
    </p:spTree>
    <p:extLst>
      <p:ext uri="{BB962C8B-B14F-4D97-AF65-F5344CB8AC3E}">
        <p14:creationId xmlns:p14="http://schemas.microsoft.com/office/powerpoint/2010/main" xmlns="" val="1176607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D0058C-47A1-4114-A000-58771F379745}" type="datetime1">
              <a:rPr lang="en-US" smtClean="0"/>
              <a:pPr/>
              <a:t>10/16/2019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2803A-3001-7B4B-A4AE-B92848C2B224}" type="slidenum">
              <a:rPr lang="en-US" smtClean="0"/>
              <a:pPr/>
              <a:t>‹#›</a:t>
            </a:fld>
            <a:endParaRPr lang="en-US"/>
          </a:p>
        </p:txBody>
      </p:sp>
      <p:pic>
        <p:nvPicPr>
          <p:cNvPr id="7" name="Picture 6" descr="NPA links.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88385"/>
            <a:ext cx="9144000" cy="6469615"/>
          </a:xfrm>
          <a:prstGeom prst="rect">
            <a:avLst/>
          </a:prstGeom>
        </p:spPr>
      </p:pic>
    </p:spTree>
    <p:extLst>
      <p:ext uri="{BB962C8B-B14F-4D97-AF65-F5344CB8AC3E}">
        <p14:creationId xmlns:p14="http://schemas.microsoft.com/office/powerpoint/2010/main" xmlns="" val="1233677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3CDE8B-2D2B-4774-8D1E-9C57EDFE41FD}" type="datetime1">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2803A-3001-7B4B-A4AE-B92848C2B224}" type="slidenum">
              <a:rPr lang="en-US" smtClean="0"/>
              <a:pPr/>
              <a:t>‹#›</a:t>
            </a:fld>
            <a:endParaRPr lang="en-US"/>
          </a:p>
        </p:txBody>
      </p:sp>
      <p:pic>
        <p:nvPicPr>
          <p:cNvPr id="7" name="Picture 6" descr="NPA links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88385"/>
            <a:ext cx="9144000" cy="6469615"/>
          </a:xfrm>
          <a:prstGeom prst="rect">
            <a:avLst/>
          </a:prstGeom>
        </p:spPr>
      </p:pic>
    </p:spTree>
    <p:extLst>
      <p:ext uri="{BB962C8B-B14F-4D97-AF65-F5344CB8AC3E}">
        <p14:creationId xmlns:p14="http://schemas.microsoft.com/office/powerpoint/2010/main" xmlns="" val="240961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F375F0-C843-4030-A648-84611C866D5E}" type="datetime1">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2803A-3001-7B4B-A4AE-B92848C2B224}" type="slidenum">
              <a:rPr lang="en-US" smtClean="0"/>
              <a:pPr/>
              <a:t>‹#›</a:t>
            </a:fld>
            <a:endParaRPr lang="en-US"/>
          </a:p>
        </p:txBody>
      </p:sp>
      <p:pic>
        <p:nvPicPr>
          <p:cNvPr id="7" name="Picture 6" descr="NPA links4.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88385"/>
            <a:ext cx="9144000" cy="6469615"/>
          </a:xfrm>
          <a:prstGeom prst="rect">
            <a:avLst/>
          </a:prstGeom>
        </p:spPr>
      </p:pic>
    </p:spTree>
    <p:extLst>
      <p:ext uri="{BB962C8B-B14F-4D97-AF65-F5344CB8AC3E}">
        <p14:creationId xmlns:p14="http://schemas.microsoft.com/office/powerpoint/2010/main" xmlns="" val="41769483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193FA-2650-413D-8659-F32A2C852F81}" type="datetime1">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803A-3001-7B4B-A4AE-B92848C2B224}" type="slidenum">
              <a:rPr lang="en-US" smtClean="0"/>
              <a:pPr/>
              <a:t>‹#›</a:t>
            </a:fld>
            <a:endParaRPr lang="en-US"/>
          </a:p>
        </p:txBody>
      </p:sp>
    </p:spTree>
    <p:extLst>
      <p:ext uri="{BB962C8B-B14F-4D97-AF65-F5344CB8AC3E}">
        <p14:creationId xmlns:p14="http://schemas.microsoft.com/office/powerpoint/2010/main" xmlns="" val="248744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
            <a:ext cx="9144000" cy="2554545"/>
          </a:xfrm>
          <a:prstGeom prst="rect">
            <a:avLst/>
          </a:prstGeom>
          <a:noFill/>
        </p:spPr>
        <p:txBody>
          <a:bodyPr wrap="square" rtlCol="0">
            <a:spAutoFit/>
          </a:bodyPr>
          <a:lstStyle/>
          <a:p>
            <a:pPr algn="ctr">
              <a:defRPr/>
            </a:pPr>
            <a:endParaRPr lang="en-ZA" altLang="en-US" sz="2000" b="1" kern="0" dirty="0" smtClean="0">
              <a:solidFill>
                <a:prstClr val="black"/>
              </a:solidFill>
              <a:cs typeface="Arial" panose="020B0604020202020204" pitchFamily="34" charset="0"/>
            </a:endParaRPr>
          </a:p>
          <a:p>
            <a:pPr algn="ctr">
              <a:defRPr/>
            </a:pPr>
            <a:endParaRPr lang="en-ZA" altLang="en-US" sz="2800" b="1" kern="0" dirty="0" smtClean="0">
              <a:solidFill>
                <a:prstClr val="black"/>
              </a:solidFill>
              <a:cs typeface="Arial" panose="020B0604020202020204" pitchFamily="34" charset="0"/>
            </a:endParaRPr>
          </a:p>
          <a:p>
            <a:pPr algn="ctr">
              <a:defRPr/>
            </a:pPr>
            <a:r>
              <a:rPr lang="en-ZA" altLang="en-US" sz="2800" b="1" kern="0" dirty="0" smtClean="0">
                <a:solidFill>
                  <a:prstClr val="black"/>
                </a:solidFill>
                <a:latin typeface="Arial" panose="020B0604020202020204" pitchFamily="34" charset="0"/>
                <a:cs typeface="Arial" panose="020B0604020202020204" pitchFamily="34" charset="0"/>
              </a:rPr>
              <a:t>NATIONAL </a:t>
            </a:r>
            <a:r>
              <a:rPr lang="en-ZA" altLang="en-US" sz="2800" b="1" kern="0" dirty="0">
                <a:solidFill>
                  <a:prstClr val="black"/>
                </a:solidFill>
                <a:latin typeface="Arial" panose="020B0604020202020204" pitchFamily="34" charset="0"/>
                <a:cs typeface="Arial" panose="020B0604020202020204" pitchFamily="34" charset="0"/>
              </a:rPr>
              <a:t>PROSECUTING </a:t>
            </a:r>
            <a:r>
              <a:rPr lang="en-ZA" altLang="en-US" sz="2800" b="1" kern="0" dirty="0" smtClean="0">
                <a:solidFill>
                  <a:prstClr val="black"/>
                </a:solidFill>
                <a:latin typeface="Arial" panose="020B0604020202020204" pitchFamily="34" charset="0"/>
                <a:cs typeface="Arial" panose="020B0604020202020204" pitchFamily="34" charset="0"/>
              </a:rPr>
              <a:t>AUTHORITY (NPA)</a:t>
            </a:r>
            <a:endParaRPr lang="en-ZA" altLang="en-US" sz="2800" b="1" kern="0" dirty="0">
              <a:solidFill>
                <a:prstClr val="black"/>
              </a:solidFill>
              <a:latin typeface="Arial" panose="020B0604020202020204" pitchFamily="34" charset="0"/>
              <a:cs typeface="Arial" panose="020B0604020202020204" pitchFamily="34" charset="0"/>
            </a:endParaRPr>
          </a:p>
          <a:p>
            <a:pPr algn="ctr">
              <a:defRPr/>
            </a:pPr>
            <a:r>
              <a:rPr lang="en-ZA" altLang="en-US" sz="2800" b="1" kern="0" dirty="0" smtClean="0">
                <a:solidFill>
                  <a:prstClr val="black"/>
                </a:solidFill>
                <a:latin typeface="Arial" panose="020B0604020202020204" pitchFamily="34" charset="0"/>
                <a:cs typeface="Arial" panose="020B0604020202020204" pitchFamily="34" charset="0"/>
              </a:rPr>
              <a:t>ANNUAL REPORT </a:t>
            </a:r>
          </a:p>
          <a:p>
            <a:pPr algn="ctr">
              <a:defRPr/>
            </a:pPr>
            <a:r>
              <a:rPr lang="en-ZA" altLang="en-US" sz="2800" b="1" kern="0" dirty="0" smtClean="0">
                <a:solidFill>
                  <a:prstClr val="black"/>
                </a:solidFill>
                <a:latin typeface="Arial" panose="020B0604020202020204" pitchFamily="34" charset="0"/>
                <a:cs typeface="Arial" panose="020B0604020202020204" pitchFamily="34" charset="0"/>
              </a:rPr>
              <a:t>2018-2019</a:t>
            </a:r>
          </a:p>
          <a:p>
            <a:pPr algn="ctr">
              <a:defRPr/>
            </a:pPr>
            <a:endParaRPr lang="en-ZA" altLang="en-US" sz="2800" b="1" kern="0" dirty="0"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1301234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Content Placeholder 4"/>
          <p:cNvSpPr>
            <a:spLocks noGrp="1"/>
          </p:cNvSpPr>
          <p:nvPr>
            <p:ph idx="4294967295"/>
          </p:nvPr>
        </p:nvSpPr>
        <p:spPr bwMode="auto">
          <a:xfrm>
            <a:off x="91440" y="369332"/>
            <a:ext cx="8789670" cy="54485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400050" lvl="1" indent="-342900" algn="just">
              <a:lnSpc>
                <a:spcPct val="150000"/>
              </a:lnSpc>
              <a:buClr>
                <a:srgbClr val="C59247"/>
              </a:buClr>
              <a:buFont typeface="Wingdings" panose="05000000000000000000" pitchFamily="2" charset="2"/>
              <a:buChar char="Ø"/>
            </a:pPr>
            <a:r>
              <a:rPr lang="en-GB" altLang="en-US" sz="2400" b="1" dirty="0" smtClean="0">
                <a:latin typeface="Arial" panose="020B0604020202020204" pitchFamily="34" charset="0"/>
                <a:cs typeface="Arial" panose="020B0604020202020204" pitchFamily="34" charset="0"/>
              </a:rPr>
              <a:t>Extraditions</a:t>
            </a:r>
            <a:r>
              <a:rPr lang="en-GB" altLang="en-US" sz="2400" dirty="0">
                <a:latin typeface="Arial" panose="020B0604020202020204" pitchFamily="34" charset="0"/>
                <a:cs typeface="Arial" panose="020B0604020202020204" pitchFamily="34" charset="0"/>
              </a:rPr>
              <a:t>: 28 new requests for extraditions were </a:t>
            </a:r>
            <a:r>
              <a:rPr lang="en-GB" altLang="en-US" sz="2400" dirty="0" smtClean="0">
                <a:latin typeface="Arial" panose="020B0604020202020204" pitchFamily="34" charset="0"/>
                <a:cs typeface="Arial" panose="020B0604020202020204" pitchFamily="34" charset="0"/>
              </a:rPr>
              <a:t>received </a:t>
            </a:r>
            <a:r>
              <a:rPr lang="en-GB" altLang="en-US" sz="2400" dirty="0">
                <a:latin typeface="Arial" panose="020B0604020202020204" pitchFamily="34" charset="0"/>
                <a:cs typeface="Arial" panose="020B0604020202020204" pitchFamily="34" charset="0"/>
              </a:rPr>
              <a:t>and 12 were finalised</a:t>
            </a:r>
            <a:endParaRPr lang="en-US" altLang="en-US" sz="2400" dirty="0">
              <a:latin typeface="Arial" panose="020B0604020202020204" pitchFamily="34" charset="0"/>
              <a:cs typeface="Arial" panose="020B0604020202020204" pitchFamily="34" charset="0"/>
            </a:endParaRPr>
          </a:p>
          <a:p>
            <a:pPr marL="400050" lvl="1" indent="-342900" algn="just">
              <a:lnSpc>
                <a:spcPct val="150000"/>
              </a:lnSpc>
              <a:buClr>
                <a:srgbClr val="C59247"/>
              </a:buClr>
              <a:buFont typeface="Wingdings" panose="05000000000000000000" pitchFamily="2" charset="2"/>
              <a:buChar char="Ø"/>
            </a:pPr>
            <a:r>
              <a:rPr lang="en-US" altLang="en-US" sz="2400" b="1" dirty="0">
                <a:latin typeface="Arial" panose="020B0604020202020204" pitchFamily="34" charset="0"/>
                <a:cs typeface="Arial" panose="020B0604020202020204" pitchFamily="34" charset="0"/>
              </a:rPr>
              <a:t>International Conferences:  </a:t>
            </a:r>
            <a:r>
              <a:rPr lang="en-US" altLang="en-US" sz="2400" dirty="0">
                <a:latin typeface="Arial" panose="020B0604020202020204" pitchFamily="34" charset="0"/>
                <a:cs typeface="Arial" panose="020B0604020202020204" pitchFamily="34" charset="0"/>
              </a:rPr>
              <a:t>hosted IAP’s 23rd Annual Conference in Sandton on 9 – 13 September 2018. Theme: Prosecutorial Independence – the Cornerstone of Justice to </a:t>
            </a:r>
            <a:r>
              <a:rPr lang="en-US" altLang="en-US" sz="2400" dirty="0" smtClean="0">
                <a:latin typeface="Arial" panose="020B0604020202020204" pitchFamily="34" charset="0"/>
                <a:cs typeface="Arial" panose="020B0604020202020204" pitchFamily="34" charset="0"/>
              </a:rPr>
              <a:t>Society</a:t>
            </a:r>
          </a:p>
          <a:p>
            <a:pPr marL="400050" lvl="1" indent="-342900" algn="just">
              <a:lnSpc>
                <a:spcPct val="150000"/>
              </a:lnSpc>
              <a:buClr>
                <a:srgbClr val="C59247"/>
              </a:buClr>
              <a:buFont typeface="Wingdings" panose="05000000000000000000" pitchFamily="2" charset="2"/>
              <a:buChar char="Ø"/>
            </a:pPr>
            <a:r>
              <a:rPr lang="en-ZA" altLang="en-US" sz="2400" b="1" dirty="0" smtClean="0">
                <a:latin typeface="Arial" panose="020B0604020202020204" pitchFamily="34" charset="0"/>
                <a:cs typeface="Arial" panose="020B0604020202020204" pitchFamily="34" charset="0"/>
              </a:rPr>
              <a:t>Outgoing extraditions 1</a:t>
            </a:r>
            <a:r>
              <a:rPr lang="en-ZA" altLang="en-US" sz="2400" dirty="0" smtClean="0">
                <a:latin typeface="Arial" panose="020B0604020202020204" pitchFamily="34" charset="0"/>
                <a:cs typeface="Arial" panose="020B0604020202020204" pitchFamily="34" charset="0"/>
              </a:rPr>
              <a:t>6 new requests were made </a:t>
            </a:r>
          </a:p>
          <a:p>
            <a:pPr marL="400050" lvl="1" indent="-342900" algn="just">
              <a:lnSpc>
                <a:spcPct val="150000"/>
              </a:lnSpc>
              <a:buClr>
                <a:srgbClr val="C59247"/>
              </a:buClr>
              <a:buFont typeface="Wingdings" panose="05000000000000000000" pitchFamily="2" charset="2"/>
              <a:buChar char="Ø"/>
            </a:pPr>
            <a:r>
              <a:rPr lang="en-GB" altLang="en-US" sz="2400" b="1" dirty="0" smtClean="0">
                <a:latin typeface="Arial" panose="020B0604020202020204" pitchFamily="34" charset="0"/>
                <a:cs typeface="Arial" panose="020B0604020202020204" pitchFamily="34" charset="0"/>
              </a:rPr>
              <a:t>Outgoing Mutual </a:t>
            </a:r>
            <a:r>
              <a:rPr lang="en-GB" altLang="en-US" sz="2400" b="1" dirty="0">
                <a:latin typeface="Arial" panose="020B0604020202020204" pitchFamily="34" charset="0"/>
                <a:cs typeface="Arial" panose="020B0604020202020204" pitchFamily="34" charset="0"/>
              </a:rPr>
              <a:t>Legal Assistance </a:t>
            </a:r>
            <a:r>
              <a:rPr lang="en-GB" altLang="en-US" sz="2400" dirty="0" smtClean="0">
                <a:latin typeface="Arial" panose="020B0604020202020204" pitchFamily="34" charset="0"/>
                <a:cs typeface="Arial" panose="020B0604020202020204" pitchFamily="34" charset="0"/>
              </a:rPr>
              <a:t> </a:t>
            </a:r>
          </a:p>
          <a:p>
            <a:pPr marL="800100" lvl="2" indent="-342900" algn="just">
              <a:lnSpc>
                <a:spcPct val="150000"/>
              </a:lnSpc>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30 new requests were made</a:t>
            </a:r>
            <a:r>
              <a:rPr lang="en-US" altLang="en-US" dirty="0" smtClean="0">
                <a:latin typeface="Arial" panose="020B0604020202020204" pitchFamily="34" charset="0"/>
                <a:cs typeface="Arial" panose="020B0604020202020204" pitchFamily="34" charset="0"/>
              </a:rPr>
              <a:t> </a:t>
            </a:r>
          </a:p>
          <a:p>
            <a:pPr marL="400050" lvl="1" indent="-342900" algn="just">
              <a:lnSpc>
                <a:spcPct val="150000"/>
              </a:lnSpc>
              <a:buClr>
                <a:srgbClr val="C59247"/>
              </a:buClr>
              <a:buFont typeface="Wingdings" panose="05000000000000000000" pitchFamily="2" charset="2"/>
              <a:buChar char="Ø"/>
            </a:pPr>
            <a:endParaRPr lang="en-US" altLang="en-US" sz="1800" dirty="0">
              <a:latin typeface="Arial" panose="020B0604020202020204" pitchFamily="34" charset="0"/>
              <a:cs typeface="Arial" panose="020B0604020202020204" pitchFamily="34" charset="0"/>
            </a:endParaRPr>
          </a:p>
        </p:txBody>
      </p:sp>
      <p:sp>
        <p:nvSpPr>
          <p:cNvPr id="6" name="Rectangle 5"/>
          <p:cNvSpPr/>
          <p:nvPr/>
        </p:nvSpPr>
        <p:spPr>
          <a:xfrm>
            <a:off x="0" y="0"/>
            <a:ext cx="9144000" cy="461665"/>
          </a:xfrm>
          <a:prstGeom prst="rect">
            <a:avLst/>
          </a:prstGeom>
          <a:solidFill>
            <a:schemeClr val="bg1">
              <a:lumMod val="50000"/>
            </a:schemeClr>
          </a:solidFill>
          <a:scene3d>
            <a:camera prst="orthographicFront"/>
            <a:lightRig rig="threePt" dir="t"/>
          </a:scene3d>
          <a:sp3d>
            <a:bevelT prst="angle"/>
          </a:sp3d>
        </p:spPr>
        <p:txBody>
          <a:bodyPr wrap="square">
            <a:spAutoFit/>
          </a:bodyPr>
          <a:lstStyle/>
          <a:p>
            <a:pPr marL="0" marR="0" lvl="0" indent="0" algn="ctr" defTabSz="422041">
              <a:lnSpc>
                <a:spcPct val="100000"/>
              </a:lnSpc>
              <a:spcBef>
                <a:spcPct val="0"/>
              </a:spcBef>
              <a:buClrTx/>
              <a:buSzTx/>
              <a:tabLst/>
              <a:defRPr/>
            </a:pPr>
            <a:r>
              <a:rPr lang="en-GB" sz="2300" b="1" dirty="0" smtClean="0">
                <a:solidFill>
                  <a:schemeClr val="bg1"/>
                </a:solidFill>
                <a:latin typeface="Arial" panose="020B0604020202020204" pitchFamily="34" charset="0"/>
                <a:ea typeface="+mj-ea"/>
                <a:cs typeface="Arial" panose="020B0604020202020204" pitchFamily="34" charset="0"/>
              </a:rPr>
              <a:t>NDPP IMMEDIATE OFFICE FUNCTION </a:t>
            </a:r>
            <a:endParaRPr lang="en-GB" sz="2300" b="1" dirty="0">
              <a:solidFill>
                <a:schemeClr val="bg1"/>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a:xfrm>
            <a:off x="7010400" y="6474337"/>
            <a:ext cx="2133600" cy="365125"/>
          </a:xfrm>
        </p:spPr>
        <p:txBody>
          <a:bodyPr/>
          <a:lstStyle/>
          <a:p>
            <a:fld id="{6880CF7A-546A-4C0C-9F52-16A1227F2927}" type="slidenum">
              <a:rPr lang="en-US" sz="1400" b="1" smtClean="0">
                <a:solidFill>
                  <a:schemeClr val="bg1"/>
                </a:solidFill>
                <a:latin typeface="Arial" panose="020B0604020202020204" pitchFamily="34" charset="0"/>
                <a:cs typeface="Arial" panose="020B0604020202020204" pitchFamily="34" charset="0"/>
              </a:rPr>
              <a:pPr/>
              <a:t>10</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1153103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4"/>
          <p:cNvSpPr>
            <a:spLocks noGrp="1"/>
          </p:cNvSpPr>
          <p:nvPr>
            <p:ph idx="4294967295"/>
          </p:nvPr>
        </p:nvSpPr>
        <p:spPr bwMode="auto">
          <a:xfrm>
            <a:off x="0" y="461484"/>
            <a:ext cx="9144000" cy="53900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150000"/>
              </a:lnSpc>
            </a:pPr>
            <a:endParaRPr lang="en-ZA" altLang="en-US" sz="2800" dirty="0">
              <a:latin typeface="Arial" panose="020B0604020202020204" pitchFamily="34" charset="0"/>
              <a:cs typeface="Arial" panose="020B0604020202020204" pitchFamily="34" charset="0"/>
            </a:endParaRPr>
          </a:p>
          <a:p>
            <a:pPr algn="ctr">
              <a:lnSpc>
                <a:spcPct val="150000"/>
              </a:lnSpc>
            </a:pPr>
            <a:endParaRPr lang="en-ZA" altLang="en-US" sz="2800" dirty="0">
              <a:latin typeface="Arial" panose="020B0604020202020204" pitchFamily="34" charset="0"/>
              <a:cs typeface="Arial" panose="020B0604020202020204" pitchFamily="34" charset="0"/>
            </a:endParaRPr>
          </a:p>
          <a:p>
            <a:pPr algn="ctr">
              <a:lnSpc>
                <a:spcPct val="150000"/>
              </a:lnSpc>
            </a:pPr>
            <a:endParaRPr lang="en-US" altLang="en-US" sz="2800" dirty="0">
              <a:latin typeface="Arial" panose="020B0604020202020204" pitchFamily="34" charset="0"/>
              <a:cs typeface="Arial" panose="020B0604020202020204" pitchFamily="34" charset="0"/>
            </a:endParaRPr>
          </a:p>
        </p:txBody>
      </p:sp>
      <p:sp>
        <p:nvSpPr>
          <p:cNvPr id="4" name="Title 1"/>
          <p:cNvSpPr txBox="1">
            <a:spLocks/>
          </p:cNvSpPr>
          <p:nvPr/>
        </p:nvSpPr>
        <p:spPr>
          <a:xfrm>
            <a:off x="663879" y="2447145"/>
            <a:ext cx="7157247" cy="599662"/>
          </a:xfrm>
          <a:prstGeom prst="rect">
            <a:avLst/>
          </a:prstGeom>
        </p:spPr>
        <p:txBody>
          <a:bodyPr anchor="ctr">
            <a:normAutofit/>
            <a:scene3d>
              <a:camera prst="orthographicFront"/>
              <a:lightRig rig="threePt" dir="t"/>
            </a:scene3d>
            <a:sp3d extrusionH="57150">
              <a:bevelT w="38100" h="38100"/>
            </a:sp3d>
          </a:bodyPr>
          <a:lstStyle>
            <a:lvl1pPr algn="ctr" defTabSz="420688" rtl="0" fontAlgn="base">
              <a:spcBef>
                <a:spcPct val="0"/>
              </a:spcBef>
              <a:spcAft>
                <a:spcPct val="0"/>
              </a:spcAft>
              <a:defRPr sz="4000" kern="1200">
                <a:solidFill>
                  <a:schemeClr val="tx1"/>
                </a:solidFill>
                <a:latin typeface="+mj-lt"/>
                <a:ea typeface="+mj-ea"/>
                <a:cs typeface="+mj-cs"/>
              </a:defRPr>
            </a:lvl1pPr>
            <a:lvl2pPr algn="ctr" defTabSz="420688" rtl="0" fontAlgn="base">
              <a:spcBef>
                <a:spcPct val="0"/>
              </a:spcBef>
              <a:spcAft>
                <a:spcPct val="0"/>
              </a:spcAft>
              <a:defRPr sz="4000">
                <a:solidFill>
                  <a:schemeClr val="tx1"/>
                </a:solidFill>
                <a:latin typeface="Calibri" panose="020F0502020204030204" pitchFamily="34" charset="0"/>
              </a:defRPr>
            </a:lvl2pPr>
            <a:lvl3pPr algn="ctr" defTabSz="420688" rtl="0" fontAlgn="base">
              <a:spcBef>
                <a:spcPct val="0"/>
              </a:spcBef>
              <a:spcAft>
                <a:spcPct val="0"/>
              </a:spcAft>
              <a:defRPr sz="4000">
                <a:solidFill>
                  <a:schemeClr val="tx1"/>
                </a:solidFill>
                <a:latin typeface="Calibri" panose="020F0502020204030204" pitchFamily="34" charset="0"/>
              </a:defRPr>
            </a:lvl3pPr>
            <a:lvl4pPr algn="ctr" defTabSz="420688" rtl="0" fontAlgn="base">
              <a:spcBef>
                <a:spcPct val="0"/>
              </a:spcBef>
              <a:spcAft>
                <a:spcPct val="0"/>
              </a:spcAft>
              <a:defRPr sz="4000">
                <a:solidFill>
                  <a:schemeClr val="tx1"/>
                </a:solidFill>
                <a:latin typeface="Calibri" panose="020F0502020204030204" pitchFamily="34" charset="0"/>
              </a:defRPr>
            </a:lvl4pPr>
            <a:lvl5pPr algn="ctr" defTabSz="420688" rtl="0" fontAlgn="base">
              <a:spcBef>
                <a:spcPct val="0"/>
              </a:spcBef>
              <a:spcAft>
                <a:spcPct val="0"/>
              </a:spcAft>
              <a:defRPr sz="4000">
                <a:solidFill>
                  <a:schemeClr val="tx1"/>
                </a:solidFill>
                <a:latin typeface="Calibri" panose="020F0502020204030204" pitchFamily="34" charset="0"/>
              </a:defRPr>
            </a:lvl5pPr>
            <a:lvl6pPr marL="457200" algn="ctr" defTabSz="420688" rtl="0" fontAlgn="base">
              <a:spcBef>
                <a:spcPct val="0"/>
              </a:spcBef>
              <a:spcAft>
                <a:spcPct val="0"/>
              </a:spcAft>
              <a:defRPr sz="4000">
                <a:solidFill>
                  <a:schemeClr val="tx1"/>
                </a:solidFill>
                <a:latin typeface="Calibri" panose="020F0502020204030204" pitchFamily="34" charset="0"/>
              </a:defRPr>
            </a:lvl6pPr>
            <a:lvl7pPr marL="914400" algn="ctr" defTabSz="420688" rtl="0" fontAlgn="base">
              <a:spcBef>
                <a:spcPct val="0"/>
              </a:spcBef>
              <a:spcAft>
                <a:spcPct val="0"/>
              </a:spcAft>
              <a:defRPr sz="4000">
                <a:solidFill>
                  <a:schemeClr val="tx1"/>
                </a:solidFill>
                <a:latin typeface="Calibri" panose="020F0502020204030204" pitchFamily="34" charset="0"/>
              </a:defRPr>
            </a:lvl7pPr>
            <a:lvl8pPr marL="1371600" algn="ctr" defTabSz="420688" rtl="0" fontAlgn="base">
              <a:spcBef>
                <a:spcPct val="0"/>
              </a:spcBef>
              <a:spcAft>
                <a:spcPct val="0"/>
              </a:spcAft>
              <a:defRPr sz="4000">
                <a:solidFill>
                  <a:schemeClr val="tx1"/>
                </a:solidFill>
                <a:latin typeface="Calibri" panose="020F0502020204030204" pitchFamily="34" charset="0"/>
              </a:defRPr>
            </a:lvl8pPr>
            <a:lvl9pPr marL="1828800" algn="ctr" defTabSz="420688" rtl="0" fontAlgn="base">
              <a:spcBef>
                <a:spcPct val="0"/>
              </a:spcBef>
              <a:spcAft>
                <a:spcPct val="0"/>
              </a:spcAft>
              <a:defRPr sz="4000">
                <a:solidFill>
                  <a:schemeClr val="tx1"/>
                </a:solidFill>
                <a:latin typeface="Calibri" panose="020F0502020204030204" pitchFamily="34" charset="0"/>
              </a:defRPr>
            </a:lvl9pPr>
          </a:lstStyle>
          <a:p>
            <a:pPr algn="just" defTabSz="422041" fontAlgn="auto">
              <a:lnSpc>
                <a:spcPct val="90000"/>
              </a:lnSpc>
              <a:spcAft>
                <a:spcPts val="0"/>
              </a:spcAft>
              <a:defRPr/>
            </a:pPr>
            <a:endParaRPr lang="en-ZA" sz="2000" b="1" dirty="0">
              <a:latin typeface="Arial" panose="020B0604020202020204" pitchFamily="34" charset="0"/>
              <a:cs typeface="Arial" panose="020B0604020202020204" pitchFamily="34" charset="0"/>
            </a:endParaRPr>
          </a:p>
        </p:txBody>
      </p:sp>
      <p:sp>
        <p:nvSpPr>
          <p:cNvPr id="2" name="TextBox 1"/>
          <p:cNvSpPr txBox="1"/>
          <p:nvPr/>
        </p:nvSpPr>
        <p:spPr>
          <a:xfrm>
            <a:off x="123565" y="571162"/>
            <a:ext cx="8744084" cy="2123658"/>
          </a:xfrm>
          <a:prstGeom prst="rect">
            <a:avLst/>
          </a:prstGeom>
          <a:noFill/>
        </p:spPr>
        <p:txBody>
          <a:bodyPr wrap="square" rtlCol="0">
            <a:spAutoFit/>
          </a:bodyPr>
          <a:lstStyle/>
          <a:p>
            <a:pPr marL="285750" indent="-285750" algn="just">
              <a:buClr>
                <a:srgbClr val="A9810F"/>
              </a:buClr>
              <a:buFont typeface="Wingdings" panose="05000000000000000000" pitchFamily="2" charset="2"/>
              <a:buChar char="Ø"/>
            </a:pPr>
            <a:r>
              <a:rPr lang="en-ZA" sz="2000" dirty="0">
                <a:solidFill>
                  <a:prstClr val="black"/>
                </a:solidFill>
                <a:latin typeface="Arial" panose="020B0604020202020204" pitchFamily="34" charset="0"/>
                <a:cs typeface="Arial" panose="020B0604020202020204" pitchFamily="34" charset="0"/>
              </a:rPr>
              <a:t>The NPA reported on the targets of 28 indicators </a:t>
            </a:r>
            <a:endParaRPr lang="en-ZA" sz="2000" dirty="0" smtClean="0">
              <a:solidFill>
                <a:prstClr val="black"/>
              </a:solidFill>
              <a:latin typeface="Arial" panose="020B0604020202020204" pitchFamily="34" charset="0"/>
              <a:cs typeface="Arial" panose="020B0604020202020204" pitchFamily="34" charset="0"/>
            </a:endParaRPr>
          </a:p>
          <a:p>
            <a:pPr marL="285750" indent="-285750" algn="just">
              <a:buClr>
                <a:srgbClr val="A9810F"/>
              </a:buClr>
              <a:buFont typeface="Wingdings" panose="05000000000000000000" pitchFamily="2" charset="2"/>
              <a:buChar char="Ø"/>
            </a:pPr>
            <a:r>
              <a:rPr lang="en-ZA" sz="2000" dirty="0" smtClean="0">
                <a:solidFill>
                  <a:prstClr val="black"/>
                </a:solidFill>
                <a:latin typeface="Arial" panose="020B0604020202020204" pitchFamily="34" charset="0"/>
                <a:cs typeface="Arial" panose="020B0604020202020204" pitchFamily="34" charset="0"/>
              </a:rPr>
              <a:t>Baseline data was collected for 1 indicator - no target deviation</a:t>
            </a:r>
          </a:p>
          <a:p>
            <a:pPr marL="285750" indent="-285750" algn="just">
              <a:buClr>
                <a:srgbClr val="A9810F"/>
              </a:buClr>
              <a:buFont typeface="Wingdings" panose="05000000000000000000" pitchFamily="2" charset="2"/>
              <a:buChar char="Ø"/>
            </a:pPr>
            <a:r>
              <a:rPr lang="en-ZA" sz="2000" dirty="0" smtClean="0">
                <a:solidFill>
                  <a:prstClr val="black"/>
                </a:solidFill>
                <a:latin typeface="Arial" panose="020B0604020202020204" pitchFamily="34" charset="0"/>
                <a:cs typeface="Arial" panose="020B0604020202020204" pitchFamily="34" charset="0"/>
              </a:rPr>
              <a:t>The </a:t>
            </a:r>
            <a:r>
              <a:rPr lang="en-ZA" sz="2000" dirty="0">
                <a:solidFill>
                  <a:prstClr val="black"/>
                </a:solidFill>
                <a:latin typeface="Arial" panose="020B0604020202020204" pitchFamily="34" charset="0"/>
                <a:cs typeface="Arial" panose="020B0604020202020204" pitchFamily="34" charset="0"/>
              </a:rPr>
              <a:t>NPA achieved </a:t>
            </a:r>
            <a:r>
              <a:rPr lang="en-ZA" sz="2000" dirty="0" smtClean="0">
                <a:solidFill>
                  <a:prstClr val="black"/>
                </a:solidFill>
                <a:latin typeface="Arial" panose="020B0604020202020204" pitchFamily="34" charset="0"/>
                <a:cs typeface="Arial" panose="020B0604020202020204" pitchFamily="34" charset="0"/>
              </a:rPr>
              <a:t>18 targets (67%), and did </a:t>
            </a:r>
            <a:r>
              <a:rPr lang="en-ZA" sz="2000" dirty="0">
                <a:solidFill>
                  <a:prstClr val="black"/>
                </a:solidFill>
                <a:latin typeface="Arial" panose="020B0604020202020204" pitchFamily="34" charset="0"/>
                <a:cs typeface="Arial" panose="020B0604020202020204" pitchFamily="34" charset="0"/>
              </a:rPr>
              <a:t>not achieve </a:t>
            </a:r>
            <a:r>
              <a:rPr lang="en-ZA" sz="2000" dirty="0" smtClean="0">
                <a:solidFill>
                  <a:prstClr val="black"/>
                </a:solidFill>
                <a:latin typeface="Arial" panose="020B0604020202020204" pitchFamily="34" charset="0"/>
                <a:cs typeface="Arial" panose="020B0604020202020204" pitchFamily="34" charset="0"/>
              </a:rPr>
              <a:t>9 </a:t>
            </a:r>
            <a:r>
              <a:rPr lang="en-ZA" sz="2000" dirty="0">
                <a:solidFill>
                  <a:prstClr val="black"/>
                </a:solidFill>
                <a:latin typeface="Arial" panose="020B0604020202020204" pitchFamily="34" charset="0"/>
                <a:cs typeface="Arial" panose="020B0604020202020204" pitchFamily="34" charset="0"/>
              </a:rPr>
              <a:t>targets (</a:t>
            </a:r>
            <a:r>
              <a:rPr lang="en-ZA" sz="2000" dirty="0" smtClean="0">
                <a:solidFill>
                  <a:prstClr val="black"/>
                </a:solidFill>
                <a:latin typeface="Arial" panose="020B0604020202020204" pitchFamily="34" charset="0"/>
                <a:cs typeface="Arial" panose="020B0604020202020204" pitchFamily="34" charset="0"/>
              </a:rPr>
              <a:t>33%) </a:t>
            </a:r>
            <a:endParaRPr lang="en-ZA" sz="2000" dirty="0">
              <a:solidFill>
                <a:prstClr val="black"/>
              </a:solidFill>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b="1" dirty="0">
              <a:solidFill>
                <a:srgbClr val="FF0000"/>
              </a:solidFill>
            </a:endParaRPr>
          </a:p>
        </p:txBody>
      </p:sp>
      <p:sp>
        <p:nvSpPr>
          <p:cNvPr id="7" name="Title 1"/>
          <p:cNvSpPr txBox="1">
            <a:spLocks/>
          </p:cNvSpPr>
          <p:nvPr/>
        </p:nvSpPr>
        <p:spPr>
          <a:xfrm>
            <a:off x="0" y="-27385"/>
            <a:ext cx="9144000" cy="488869"/>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fontAlgn="auto">
              <a:spcBef>
                <a:spcPts val="0"/>
              </a:spcBef>
              <a:spcAft>
                <a:spcPts val="0"/>
              </a:spcAft>
              <a:defRPr/>
            </a:pPr>
            <a:r>
              <a:rPr lang="en-GB" sz="2300" b="1" cap="small" dirty="0">
                <a:solidFill>
                  <a:schemeClr val="bg1"/>
                </a:solidFill>
                <a:latin typeface="Arial" panose="020B0604020202020204" pitchFamily="34" charset="0"/>
                <a:cs typeface="Arial" panose="020B0604020202020204" pitchFamily="34" charset="0"/>
              </a:rPr>
              <a:t>NPA PERFORMANCE </a:t>
            </a:r>
            <a:r>
              <a:rPr lang="en-GB" sz="2300" b="1" cap="small" dirty="0" smtClean="0">
                <a:solidFill>
                  <a:schemeClr val="bg1"/>
                </a:solidFill>
                <a:latin typeface="Arial" panose="020B0604020202020204" pitchFamily="34" charset="0"/>
                <a:cs typeface="Arial" panose="020B0604020202020204" pitchFamily="34" charset="0"/>
              </a:rPr>
              <a:t>APRIL 2018-MARCH 2019</a:t>
            </a:r>
            <a:endParaRPr lang="en-GB" sz="2300" b="1" cap="small" dirty="0">
              <a:solidFill>
                <a:schemeClr val="bg1"/>
              </a:solidFill>
              <a:latin typeface="Arial" panose="020B0604020202020204" pitchFamily="34" charset="0"/>
              <a:cs typeface="Arial" panose="020B0604020202020204" pitchFamily="34" charset="0"/>
            </a:endParaRPr>
          </a:p>
        </p:txBody>
      </p:sp>
      <p:graphicFrame>
        <p:nvGraphicFramePr>
          <p:cNvPr id="8" name="Chart 7"/>
          <p:cNvGraphicFramePr/>
          <p:nvPr>
            <p:extLst/>
          </p:nvPr>
        </p:nvGraphicFramePr>
        <p:xfrm>
          <a:off x="175037" y="2680717"/>
          <a:ext cx="8769265" cy="3170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196578387"/>
              </p:ext>
            </p:extLst>
          </p:nvPr>
        </p:nvGraphicFramePr>
        <p:xfrm>
          <a:off x="191164" y="2047875"/>
          <a:ext cx="8676486" cy="3514725"/>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a:xfrm>
            <a:off x="7010400" y="6449799"/>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11</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866643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081"/>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2543128"/>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Rectangle 2"/>
          <p:cNvSpPr/>
          <p:nvPr/>
        </p:nvSpPr>
        <p:spPr>
          <a:xfrm>
            <a:off x="248159" y="545997"/>
            <a:ext cx="8621522" cy="369332"/>
          </a:xfrm>
          <a:prstGeom prst="rect">
            <a:avLst/>
          </a:prstGeom>
        </p:spPr>
        <p:txBody>
          <a:bodyPr wrap="square">
            <a:spAutoFit/>
          </a:bodyPr>
          <a:lstStyle/>
          <a:p>
            <a:pPr defTabSz="422041">
              <a:spcBef>
                <a:spcPct val="0"/>
              </a:spcBef>
              <a:defRPr/>
            </a:pPr>
            <a:r>
              <a:rPr lang="en-ZA" altLang="en-US" b="1" dirty="0">
                <a:latin typeface="Arial" panose="020B0604020202020204" pitchFamily="34" charset="0"/>
                <a:cs typeface="Arial" panose="020B0604020202020204" pitchFamily="34" charset="0"/>
              </a:rPr>
              <a:t>Strategic Objective 1: </a:t>
            </a:r>
            <a:r>
              <a:rPr lang="en-ZA" altLang="en-US" b="1" dirty="0" smtClean="0">
                <a:latin typeface="Arial" panose="020B0604020202020204" pitchFamily="34" charset="0"/>
                <a:cs typeface="Arial" panose="020B0604020202020204" pitchFamily="34" charset="0"/>
              </a:rPr>
              <a:t>Ensure </a:t>
            </a:r>
            <a:r>
              <a:rPr lang="en-ZA" altLang="en-US" b="1" dirty="0">
                <a:latin typeface="Arial" panose="020B0604020202020204" pitchFamily="34" charset="0"/>
                <a:cs typeface="Arial" panose="020B0604020202020204" pitchFamily="34" charset="0"/>
              </a:rPr>
              <a:t>successful prosecution</a:t>
            </a:r>
          </a:p>
        </p:txBody>
      </p:sp>
      <p:graphicFrame>
        <p:nvGraphicFramePr>
          <p:cNvPr id="9" name="Table 8"/>
          <p:cNvGraphicFramePr>
            <a:graphicFrameLocks noGrp="1"/>
          </p:cNvGraphicFramePr>
          <p:nvPr>
            <p:extLst>
              <p:ext uri="{D42A27DB-BD31-4B8C-83A1-F6EECF244321}">
                <p14:modId xmlns:p14="http://schemas.microsoft.com/office/powerpoint/2010/main" xmlns="" val="1569646659"/>
              </p:ext>
            </p:extLst>
          </p:nvPr>
        </p:nvGraphicFramePr>
        <p:xfrm>
          <a:off x="248159" y="1032933"/>
          <a:ext cx="8539162" cy="2380244"/>
        </p:xfrm>
        <a:graphic>
          <a:graphicData uri="http://schemas.openxmlformats.org/drawingml/2006/table">
            <a:tbl>
              <a:tblPr/>
              <a:tblGrid>
                <a:gridCol w="3244020">
                  <a:extLst>
                    <a:ext uri="{9D8B030D-6E8A-4147-A177-3AD203B41FA5}">
                      <a16:colId xmlns:a16="http://schemas.microsoft.com/office/drawing/2014/main" xmlns="" val="20001"/>
                    </a:ext>
                  </a:extLst>
                </a:gridCol>
                <a:gridCol w="1428156">
                  <a:extLst>
                    <a:ext uri="{9D8B030D-6E8A-4147-A177-3AD203B41FA5}">
                      <a16:colId xmlns:a16="http://schemas.microsoft.com/office/drawing/2014/main" xmlns="" val="20002"/>
                    </a:ext>
                  </a:extLst>
                </a:gridCol>
                <a:gridCol w="1131549">
                  <a:extLst>
                    <a:ext uri="{9D8B030D-6E8A-4147-A177-3AD203B41FA5}">
                      <a16:colId xmlns:a16="http://schemas.microsoft.com/office/drawing/2014/main" xmlns="" val="20003"/>
                    </a:ext>
                  </a:extLst>
                </a:gridCol>
                <a:gridCol w="1328378">
                  <a:extLst>
                    <a:ext uri="{9D8B030D-6E8A-4147-A177-3AD203B41FA5}">
                      <a16:colId xmlns:a16="http://schemas.microsoft.com/office/drawing/2014/main" xmlns="" val="20004"/>
                    </a:ext>
                  </a:extLst>
                </a:gridCol>
                <a:gridCol w="1407059">
                  <a:extLst>
                    <a:ext uri="{9D8B030D-6E8A-4147-A177-3AD203B41FA5}">
                      <a16:colId xmlns:a16="http://schemas.microsoft.com/office/drawing/2014/main" xmlns="" val="518772354"/>
                    </a:ext>
                  </a:extLst>
                </a:gridCol>
              </a:tblGrid>
              <a:tr h="684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28082">
                <a:tc>
                  <a:txBody>
                    <a:bodyPr/>
                    <a:lstStyle/>
                    <a:p>
                      <a:pPr marL="0" marR="0" indent="0">
                        <a:spcBef>
                          <a:spcPts val="0"/>
                        </a:spcBef>
                        <a:spcAft>
                          <a:spcPts val="0"/>
                        </a:spcAft>
                      </a:pPr>
                      <a:r>
                        <a:rPr lang="en-US" sz="1400" b="0" dirty="0">
                          <a:effectLst/>
                          <a:latin typeface="Arial Narrow" panose="020B0606020202030204" pitchFamily="34" charset="0"/>
                          <a:ea typeface="Times New Roman" panose="02020603050405020304" pitchFamily="18" charset="0"/>
                          <a:cs typeface="Arial" panose="020B0604020202020204" pitchFamily="34" charset="0"/>
                        </a:rPr>
                        <a:t>Conviction rate </a:t>
                      </a:r>
                      <a:r>
                        <a:rPr lang="en-US" sz="1400" b="0" dirty="0" smtClean="0">
                          <a:effectLst/>
                          <a:latin typeface="Arial Narrow" panose="020B0606020202030204" pitchFamily="34" charset="0"/>
                          <a:ea typeface="Times New Roman" panose="02020603050405020304" pitchFamily="18" charset="0"/>
                          <a:cs typeface="Arial" panose="020B0604020202020204" pitchFamily="34" charset="0"/>
                        </a:rPr>
                        <a:t>in </a:t>
                      </a:r>
                      <a:r>
                        <a:rPr lang="en-US" sz="1400" b="0" dirty="0">
                          <a:effectLst/>
                          <a:latin typeface="Arial Narrow" panose="020B0606020202030204" pitchFamily="34" charset="0"/>
                          <a:ea typeface="Times New Roman" panose="02020603050405020304" pitchFamily="18" charset="0"/>
                          <a:cs typeface="Arial" panose="020B0604020202020204" pitchFamily="34" charset="0"/>
                        </a:rPr>
                        <a:t>h</a:t>
                      </a:r>
                      <a:r>
                        <a:rPr lang="en-US" sz="1400" b="0" dirty="0" smtClean="0">
                          <a:effectLst/>
                          <a:latin typeface="Arial Narrow" panose="020B0606020202030204" pitchFamily="34" charset="0"/>
                          <a:ea typeface="Times New Roman" panose="02020603050405020304" pitchFamily="18" charset="0"/>
                          <a:cs typeface="Arial" panose="020B0604020202020204" pitchFamily="34" charset="0"/>
                        </a:rPr>
                        <a:t>igh </a:t>
                      </a:r>
                      <a:r>
                        <a:rPr lang="en-US" sz="1400" b="0" dirty="0">
                          <a:effectLst/>
                          <a:latin typeface="Arial Narrow" panose="020B0606020202030204" pitchFamily="34" charset="0"/>
                          <a:ea typeface="Times New Roman" panose="02020603050405020304" pitchFamily="18" charset="0"/>
                          <a:cs typeface="Arial" panose="020B0604020202020204" pitchFamily="34" charset="0"/>
                        </a:rPr>
                        <a:t>courts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91,7%</a:t>
                      </a:r>
                    </a:p>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(890)</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90%</a:t>
                      </a:r>
                    </a:p>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(958)</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b="0" kern="1200" dirty="0" smtClean="0">
                          <a:solidFill>
                            <a:schemeClr val="tx1"/>
                          </a:solidFill>
                          <a:effectLst/>
                          <a:latin typeface="Arial Narrow" panose="020B0606020202030204" pitchFamily="34" charset="0"/>
                          <a:ea typeface="Calibri"/>
                          <a:cs typeface="Times New Roman"/>
                        </a:rPr>
                        <a:t>90%</a:t>
                      </a:r>
                    </a:p>
                    <a:p>
                      <a:pPr algn="r"/>
                      <a:r>
                        <a:rPr lang="en-US" sz="1400" b="0" kern="1200" dirty="0" smtClean="0">
                          <a:solidFill>
                            <a:schemeClr val="tx1"/>
                          </a:solidFill>
                          <a:effectLst/>
                          <a:latin typeface="Arial Narrow" panose="020B0606020202030204" pitchFamily="34" charset="0"/>
                          <a:ea typeface="Calibri"/>
                          <a:cs typeface="Times New Roman"/>
                        </a:rPr>
                        <a:t>(869/966)</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b="0" kern="1200" dirty="0" smtClean="0">
                          <a:solidFill>
                            <a:schemeClr val="tx1"/>
                          </a:solidFill>
                          <a:effectLst/>
                          <a:latin typeface="Arial Narrow" panose="020B0606020202030204" pitchFamily="34" charset="0"/>
                          <a:ea typeface="Calibri"/>
                          <a:cs typeface="Arial" panose="020B0604020202020204" pitchFamily="34" charset="0"/>
                        </a:rPr>
                        <a:t>0%</a:t>
                      </a:r>
                      <a:endParaRPr lang="en-US" sz="1400" b="0" kern="1200" dirty="0">
                        <a:solidFill>
                          <a:schemeClr val="tx1"/>
                        </a:solidFill>
                        <a:effectLst/>
                        <a:latin typeface="Arial Narrow" panose="020B0606020202030204" pitchFamily="34" charset="0"/>
                        <a:ea typeface="Calibri"/>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710254"/>
                  </a:ext>
                </a:extLst>
              </a:tr>
              <a:tr h="528082">
                <a:tc>
                  <a:txBody>
                    <a:bodyPr/>
                    <a:lstStyle/>
                    <a:p>
                      <a:pPr marL="0" marR="0" indent="0">
                        <a:spcBef>
                          <a:spcPts val="0"/>
                        </a:spcBef>
                        <a:spcAft>
                          <a:spcPts val="0"/>
                        </a:spcAft>
                      </a:pPr>
                      <a:r>
                        <a:rPr lang="en-US" sz="1400" b="0" dirty="0">
                          <a:effectLst/>
                          <a:latin typeface="Arial Narrow" panose="020B0606020202030204" pitchFamily="34" charset="0"/>
                          <a:ea typeface="Times New Roman" panose="02020603050405020304" pitchFamily="18" charset="0"/>
                          <a:cs typeface="Arial" panose="020B0604020202020204" pitchFamily="34" charset="0"/>
                        </a:rPr>
                        <a:t>Conviction rate in </a:t>
                      </a:r>
                      <a:r>
                        <a:rPr lang="en-US" sz="1400" b="0" dirty="0" smtClean="0">
                          <a:effectLst/>
                          <a:latin typeface="Arial Narrow" panose="020B0606020202030204" pitchFamily="34" charset="0"/>
                          <a:ea typeface="Times New Roman" panose="02020603050405020304" pitchFamily="18" charset="0"/>
                          <a:cs typeface="Arial" panose="020B0604020202020204" pitchFamily="34" charset="0"/>
                        </a:rPr>
                        <a:t>regional </a:t>
                      </a:r>
                      <a:r>
                        <a:rPr lang="en-US" sz="1400" b="0" dirty="0">
                          <a:effectLst/>
                          <a:latin typeface="Arial Narrow" panose="020B0606020202030204" pitchFamily="34" charset="0"/>
                          <a:ea typeface="Times New Roman" panose="02020603050405020304" pitchFamily="18" charset="0"/>
                          <a:cs typeface="Arial" panose="020B0604020202020204" pitchFamily="34" charset="0"/>
                        </a:rPr>
                        <a:t>courts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81%</a:t>
                      </a:r>
                    </a:p>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(24 976)</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78%</a:t>
                      </a:r>
                    </a:p>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(23 706)</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b="0" kern="1200" dirty="0" smtClean="0">
                          <a:solidFill>
                            <a:schemeClr val="tx1"/>
                          </a:solidFill>
                          <a:effectLst/>
                          <a:latin typeface="Arial Narrow" panose="020B0606020202030204" pitchFamily="34" charset="0"/>
                          <a:ea typeface="Calibri"/>
                          <a:cs typeface="Times New Roman"/>
                        </a:rPr>
                        <a:t>81,7%</a:t>
                      </a:r>
                    </a:p>
                    <a:p>
                      <a:pPr algn="r"/>
                      <a:r>
                        <a:rPr lang="en-US" sz="1400" b="0" kern="1200" dirty="0" smtClean="0">
                          <a:solidFill>
                            <a:schemeClr val="tx1"/>
                          </a:solidFill>
                          <a:effectLst/>
                          <a:latin typeface="Arial Narrow" panose="020B0606020202030204" pitchFamily="34" charset="0"/>
                          <a:ea typeface="Calibri"/>
                          <a:cs typeface="Times New Roman"/>
                        </a:rPr>
                        <a:t>(22 882/ 28 001)</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b="0" kern="1200" dirty="0" smtClean="0">
                          <a:solidFill>
                            <a:schemeClr val="tx1"/>
                          </a:solidFill>
                          <a:effectLst/>
                          <a:latin typeface="Arial Narrow" panose="020B0606020202030204" pitchFamily="34" charset="0"/>
                          <a:ea typeface="Calibri"/>
                          <a:cs typeface="Arial" panose="020B0604020202020204" pitchFamily="34" charset="0"/>
                        </a:rPr>
                        <a:t>5%</a:t>
                      </a:r>
                      <a:endParaRPr lang="en-US" sz="1400" b="0" kern="1200" dirty="0">
                        <a:solidFill>
                          <a:schemeClr val="tx1"/>
                        </a:solidFill>
                        <a:effectLst/>
                        <a:latin typeface="Arial Narrow" panose="020B0606020202030204" pitchFamily="34" charset="0"/>
                        <a:ea typeface="Calibri"/>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24794">
                <a:tc>
                  <a:txBody>
                    <a:bodyPr/>
                    <a:lstStyle/>
                    <a:p>
                      <a:pPr marL="0" marR="0" indent="0">
                        <a:spcBef>
                          <a:spcPts val="0"/>
                        </a:spcBef>
                        <a:spcAft>
                          <a:spcPts val="0"/>
                        </a:spcAft>
                      </a:pPr>
                      <a:r>
                        <a:rPr lang="en-US" sz="1400" b="0" dirty="0">
                          <a:effectLst/>
                          <a:latin typeface="Arial Narrow" panose="020B0606020202030204" pitchFamily="34" charset="0"/>
                          <a:ea typeface="Times New Roman" panose="02020603050405020304" pitchFamily="18" charset="0"/>
                          <a:cs typeface="Arial" panose="020B0604020202020204" pitchFamily="34" charset="0"/>
                        </a:rPr>
                        <a:t>Conviction rate in </a:t>
                      </a:r>
                      <a:r>
                        <a:rPr lang="en-US" sz="1400" b="0" dirty="0" smtClean="0">
                          <a:effectLst/>
                          <a:latin typeface="Arial Narrow" panose="020B0606020202030204" pitchFamily="34" charset="0"/>
                          <a:ea typeface="Times New Roman" panose="02020603050405020304" pitchFamily="18" charset="0"/>
                          <a:cs typeface="Arial" panose="020B0604020202020204" pitchFamily="34" charset="0"/>
                        </a:rPr>
                        <a:t>district </a:t>
                      </a:r>
                      <a:r>
                        <a:rPr lang="en-US" sz="1400" b="0" dirty="0">
                          <a:effectLst/>
                          <a:latin typeface="Arial Narrow" panose="020B0606020202030204" pitchFamily="34" charset="0"/>
                          <a:ea typeface="Times New Roman" panose="02020603050405020304" pitchFamily="18" charset="0"/>
                          <a:cs typeface="Arial" panose="020B0604020202020204" pitchFamily="34" charset="0"/>
                        </a:rPr>
                        <a:t>courts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96,1%</a:t>
                      </a:r>
                    </a:p>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(293</a:t>
                      </a:r>
                      <a:r>
                        <a:rPr lang="en-US" sz="1400" b="0" kern="1200" baseline="0" dirty="0" smtClean="0">
                          <a:solidFill>
                            <a:schemeClr val="tx1"/>
                          </a:solidFill>
                          <a:effectLst/>
                          <a:latin typeface="Arial Narrow" panose="020B0606020202030204" pitchFamily="34" charset="0"/>
                          <a:ea typeface="Calibri"/>
                          <a:cs typeface="Times New Roman"/>
                        </a:rPr>
                        <a:t> 234</a:t>
                      </a:r>
                      <a:r>
                        <a:rPr lang="en-US" sz="1400" b="0" kern="1200" dirty="0" smtClean="0">
                          <a:solidFill>
                            <a:schemeClr val="tx1"/>
                          </a:solidFill>
                          <a:effectLst/>
                          <a:latin typeface="Arial Narrow" panose="020B0606020202030204" pitchFamily="34" charset="0"/>
                          <a:ea typeface="Calibri"/>
                          <a:cs typeface="Times New Roman"/>
                        </a:rPr>
                        <a:t>)</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93%</a:t>
                      </a:r>
                    </a:p>
                    <a:p>
                      <a:pPr marL="0" marR="0" algn="r">
                        <a:lnSpc>
                          <a:spcPct val="115000"/>
                        </a:lnSpc>
                        <a:spcBef>
                          <a:spcPts val="0"/>
                        </a:spcBef>
                        <a:spcAft>
                          <a:spcPts val="0"/>
                        </a:spcAft>
                      </a:pPr>
                      <a:r>
                        <a:rPr lang="en-US" sz="1400" b="0" kern="1200" dirty="0" smtClean="0">
                          <a:solidFill>
                            <a:schemeClr val="tx1"/>
                          </a:solidFill>
                          <a:effectLst/>
                          <a:latin typeface="Arial Narrow" panose="020B0606020202030204" pitchFamily="34" charset="0"/>
                          <a:ea typeface="Calibri"/>
                          <a:cs typeface="Times New Roman"/>
                        </a:rPr>
                        <a:t>(277</a:t>
                      </a:r>
                      <a:r>
                        <a:rPr lang="en-US" sz="1400" b="0" kern="1200" baseline="0" dirty="0" smtClean="0">
                          <a:solidFill>
                            <a:schemeClr val="tx1"/>
                          </a:solidFill>
                          <a:effectLst/>
                          <a:latin typeface="Arial Narrow" panose="020B0606020202030204" pitchFamily="34" charset="0"/>
                          <a:ea typeface="Calibri"/>
                          <a:cs typeface="Times New Roman"/>
                        </a:rPr>
                        <a:t> 819</a:t>
                      </a:r>
                      <a:r>
                        <a:rPr lang="en-US" sz="1400" b="0" kern="1200" dirty="0" smtClean="0">
                          <a:solidFill>
                            <a:schemeClr val="tx1"/>
                          </a:solidFill>
                          <a:effectLst/>
                          <a:latin typeface="Arial Narrow" panose="020B0606020202030204" pitchFamily="34" charset="0"/>
                          <a:ea typeface="Calibri"/>
                          <a:cs typeface="Times New Roman"/>
                        </a:rPr>
                        <a:t>)</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b="0" kern="1200" dirty="0" smtClean="0">
                          <a:solidFill>
                            <a:schemeClr val="tx1"/>
                          </a:solidFill>
                          <a:effectLst/>
                          <a:latin typeface="Arial Narrow" panose="020B0606020202030204" pitchFamily="34" charset="0"/>
                          <a:ea typeface="Calibri"/>
                          <a:cs typeface="Times New Roman"/>
                        </a:rPr>
                        <a:t>95,7%</a:t>
                      </a:r>
                    </a:p>
                    <a:p>
                      <a:pPr algn="r"/>
                      <a:r>
                        <a:rPr lang="en-US" sz="1400" b="0" kern="1200" dirty="0" smtClean="0">
                          <a:solidFill>
                            <a:schemeClr val="tx1"/>
                          </a:solidFill>
                          <a:effectLst/>
                          <a:latin typeface="Arial Narrow" panose="020B0606020202030204" pitchFamily="34" charset="0"/>
                          <a:ea typeface="Calibri"/>
                          <a:cs typeface="Times New Roman"/>
                        </a:rPr>
                        <a:t>(236 705/247 342)</a:t>
                      </a:r>
                      <a:endParaRPr lang="en-US" sz="1400" b="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b="0" kern="1200" dirty="0" smtClean="0">
                          <a:solidFill>
                            <a:schemeClr val="tx1"/>
                          </a:solidFill>
                          <a:effectLst/>
                          <a:latin typeface="Arial Narrow" panose="020B0606020202030204" pitchFamily="34" charset="0"/>
                          <a:ea typeface="Calibri"/>
                          <a:cs typeface="Arial" panose="020B0604020202020204" pitchFamily="34" charset="0"/>
                        </a:rPr>
                        <a:t>3%</a:t>
                      </a:r>
                      <a:endParaRPr lang="en-US" sz="1400" b="0" kern="1200" dirty="0">
                        <a:solidFill>
                          <a:schemeClr val="tx1"/>
                        </a:solidFill>
                        <a:effectLst/>
                        <a:latin typeface="Arial Narrow" panose="020B0606020202030204" pitchFamily="34" charset="0"/>
                        <a:ea typeface="Calibri"/>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Rectangle 3"/>
          <p:cNvSpPr/>
          <p:nvPr/>
        </p:nvSpPr>
        <p:spPr>
          <a:xfrm>
            <a:off x="228600" y="3576426"/>
            <a:ext cx="8558721" cy="2277547"/>
          </a:xfrm>
          <a:prstGeom prst="rect">
            <a:avLst/>
          </a:prstGeom>
        </p:spPr>
        <p:txBody>
          <a:bodyPr wrap="square">
            <a:spAutoFit/>
          </a:bodyPr>
          <a:lstStyle/>
          <a:p>
            <a:pPr marL="285750" indent="-285750">
              <a:spcBef>
                <a:spcPct val="0"/>
              </a:spcBef>
              <a:spcAft>
                <a:spcPts val="1200"/>
              </a:spcAft>
              <a:buClr>
                <a:srgbClr val="A9810F"/>
              </a:buClr>
              <a:buFont typeface="Wingdings" panose="05000000000000000000" pitchFamily="2" charset="2"/>
              <a:buChar char="Ø"/>
              <a:defRPr/>
            </a:pPr>
            <a:r>
              <a:rPr lang="en-ZA" altLang="en-US" sz="1600" dirty="0">
                <a:solidFill>
                  <a:prstClr val="black"/>
                </a:solidFill>
                <a:latin typeface="Arial" panose="020B0604020202020204" pitchFamily="34" charset="0"/>
                <a:cs typeface="Arial" panose="020B0604020202020204" pitchFamily="34" charset="0"/>
              </a:rPr>
              <a:t>High conviction rates were maintained in all </a:t>
            </a:r>
            <a:r>
              <a:rPr lang="en-ZA" altLang="en-US" sz="1600" dirty="0" smtClean="0">
                <a:solidFill>
                  <a:prstClr val="black"/>
                </a:solidFill>
                <a:latin typeface="Arial" panose="020B0604020202020204" pitchFamily="34" charset="0"/>
                <a:cs typeface="Arial" panose="020B0604020202020204" pitchFamily="34" charset="0"/>
              </a:rPr>
              <a:t>forums</a:t>
            </a:r>
          </a:p>
          <a:p>
            <a:pPr marL="285750" indent="-285750">
              <a:spcBef>
                <a:spcPct val="0"/>
              </a:spcBef>
              <a:spcAft>
                <a:spcPts val="1200"/>
              </a:spcAft>
              <a:buClr>
                <a:srgbClr val="A9810F"/>
              </a:buClr>
              <a:buFont typeface="Wingdings" panose="05000000000000000000" pitchFamily="2" charset="2"/>
              <a:buChar char="Ø"/>
              <a:defRPr/>
            </a:pPr>
            <a:r>
              <a:rPr lang="en-ZA" altLang="en-US" sz="1600" b="1" dirty="0">
                <a:solidFill>
                  <a:prstClr val="black"/>
                </a:solidFill>
                <a:latin typeface="Arial" panose="020B0604020202020204" pitchFamily="34" charset="0"/>
                <a:cs typeface="Arial" panose="020B0604020202020204" pitchFamily="34" charset="0"/>
              </a:rPr>
              <a:t>H</a:t>
            </a:r>
            <a:r>
              <a:rPr lang="en-ZA" altLang="en-US" sz="1600" b="1" dirty="0" smtClean="0">
                <a:solidFill>
                  <a:prstClr val="black"/>
                </a:solidFill>
                <a:latin typeface="Arial" panose="020B0604020202020204" pitchFamily="34" charset="0"/>
                <a:cs typeface="Arial" panose="020B0604020202020204" pitchFamily="34" charset="0"/>
              </a:rPr>
              <a:t>igh courts: </a:t>
            </a:r>
            <a:r>
              <a:rPr lang="en-ZA" altLang="en-US" sz="1600" dirty="0" smtClean="0">
                <a:solidFill>
                  <a:prstClr val="black"/>
                </a:solidFill>
                <a:latin typeface="Arial" panose="020B0604020202020204" pitchFamily="34" charset="0"/>
                <a:cs typeface="Arial" panose="020B0604020202020204" pitchFamily="34" charset="0"/>
              </a:rPr>
              <a:t>enrolled 846 new cases, finalised </a:t>
            </a:r>
            <a:r>
              <a:rPr lang="en-ZA" altLang="en-US" sz="1600" dirty="0" smtClean="0">
                <a:latin typeface="Arial" panose="020B0604020202020204" pitchFamily="34" charset="0"/>
                <a:cs typeface="Arial" panose="020B0604020202020204" pitchFamily="34" charset="0"/>
              </a:rPr>
              <a:t>966 </a:t>
            </a:r>
            <a:r>
              <a:rPr lang="en-ZA" altLang="en-US" sz="1600" dirty="0" smtClean="0">
                <a:solidFill>
                  <a:prstClr val="black"/>
                </a:solidFill>
                <a:latin typeface="Arial" panose="020B0604020202020204" pitchFamily="34" charset="0"/>
                <a:cs typeface="Arial" panose="020B0604020202020204" pitchFamily="34" charset="0"/>
              </a:rPr>
              <a:t>with a verdict, obtaining 869 convictions</a:t>
            </a:r>
            <a:endParaRPr lang="en-ZA" altLang="en-US" sz="1600" dirty="0">
              <a:solidFill>
                <a:prstClr val="black"/>
              </a:solidFill>
              <a:latin typeface="Arial" panose="020B0604020202020204" pitchFamily="34" charset="0"/>
              <a:cs typeface="Arial" panose="020B0604020202020204" pitchFamily="34" charset="0"/>
            </a:endParaRPr>
          </a:p>
          <a:p>
            <a:pPr marL="285750" indent="-285750">
              <a:spcBef>
                <a:spcPct val="0"/>
              </a:spcBef>
              <a:spcAft>
                <a:spcPts val="1200"/>
              </a:spcAft>
              <a:buClr>
                <a:srgbClr val="A9810F"/>
              </a:buClr>
              <a:buFont typeface="Wingdings" panose="05000000000000000000" pitchFamily="2" charset="2"/>
              <a:buChar char="Ø"/>
              <a:defRPr/>
            </a:pPr>
            <a:r>
              <a:rPr lang="en-ZA" altLang="en-US" sz="1600" b="1" dirty="0">
                <a:solidFill>
                  <a:prstClr val="black"/>
                </a:solidFill>
                <a:latin typeface="Arial" panose="020B0604020202020204" pitchFamily="34" charset="0"/>
                <a:cs typeface="Arial" panose="020B0604020202020204" pitchFamily="34" charset="0"/>
              </a:rPr>
              <a:t>R</a:t>
            </a:r>
            <a:r>
              <a:rPr lang="en-ZA" altLang="en-US" sz="1600" b="1" dirty="0" smtClean="0">
                <a:solidFill>
                  <a:prstClr val="black"/>
                </a:solidFill>
                <a:latin typeface="Arial" panose="020B0604020202020204" pitchFamily="34" charset="0"/>
                <a:cs typeface="Arial" panose="020B0604020202020204" pitchFamily="34" charset="0"/>
              </a:rPr>
              <a:t>egional courts: </a:t>
            </a:r>
            <a:r>
              <a:rPr lang="en-ZA" altLang="en-US" sz="1600" dirty="0">
                <a:solidFill>
                  <a:prstClr val="black"/>
                </a:solidFill>
                <a:latin typeface="Arial" panose="020B0604020202020204" pitchFamily="34" charset="0"/>
                <a:cs typeface="Arial" panose="020B0604020202020204" pitchFamily="34" charset="0"/>
              </a:rPr>
              <a:t>enrolled </a:t>
            </a:r>
            <a:r>
              <a:rPr lang="en-ZA" altLang="en-US" sz="1600" dirty="0" smtClean="0">
                <a:solidFill>
                  <a:prstClr val="black"/>
                </a:solidFill>
                <a:latin typeface="Arial" panose="020B0604020202020204" pitchFamily="34" charset="0"/>
                <a:cs typeface="Arial" panose="020B0604020202020204" pitchFamily="34" charset="0"/>
              </a:rPr>
              <a:t>51 551 </a:t>
            </a:r>
            <a:r>
              <a:rPr lang="en-ZA" altLang="en-US" sz="1600" dirty="0">
                <a:solidFill>
                  <a:prstClr val="black"/>
                </a:solidFill>
                <a:latin typeface="Arial" panose="020B0604020202020204" pitchFamily="34" charset="0"/>
                <a:cs typeface="Arial" panose="020B0604020202020204" pitchFamily="34" charset="0"/>
              </a:rPr>
              <a:t>new </a:t>
            </a:r>
            <a:r>
              <a:rPr lang="en-ZA" altLang="en-US" sz="1600" dirty="0" smtClean="0">
                <a:solidFill>
                  <a:prstClr val="black"/>
                </a:solidFill>
                <a:latin typeface="Arial" panose="020B0604020202020204" pitchFamily="34" charset="0"/>
                <a:cs typeface="Arial" panose="020B0604020202020204" pitchFamily="34" charset="0"/>
              </a:rPr>
              <a:t>cases; finalised 30 477 cases:  28 001 verdict </a:t>
            </a:r>
            <a:r>
              <a:rPr lang="en-ZA" altLang="en-US" sz="1600" dirty="0">
                <a:solidFill>
                  <a:prstClr val="black"/>
                </a:solidFill>
                <a:latin typeface="Arial" panose="020B0604020202020204" pitchFamily="34" charset="0"/>
                <a:cs typeface="Arial" panose="020B0604020202020204" pitchFamily="34" charset="0"/>
              </a:rPr>
              <a:t>cases and </a:t>
            </a:r>
            <a:r>
              <a:rPr lang="en-ZA" altLang="en-US" sz="1600" dirty="0" smtClean="0">
                <a:solidFill>
                  <a:prstClr val="black"/>
                </a:solidFill>
                <a:latin typeface="Arial" panose="020B0604020202020204" pitchFamily="34" charset="0"/>
                <a:cs typeface="Arial" panose="020B0604020202020204" pitchFamily="34" charset="0"/>
              </a:rPr>
              <a:t>2 476 </a:t>
            </a:r>
            <a:r>
              <a:rPr lang="en-ZA" altLang="en-US" sz="1600" dirty="0">
                <a:solidFill>
                  <a:prstClr val="black"/>
                </a:solidFill>
                <a:latin typeface="Arial" panose="020B0604020202020204" pitchFamily="34" charset="0"/>
                <a:cs typeface="Arial" panose="020B0604020202020204" pitchFamily="34" charset="0"/>
              </a:rPr>
              <a:t>ADRM cases, </a:t>
            </a:r>
            <a:r>
              <a:rPr lang="en-ZA" altLang="en-US" sz="1600" dirty="0" smtClean="0">
                <a:solidFill>
                  <a:prstClr val="black"/>
                </a:solidFill>
                <a:latin typeface="Arial" panose="020B0604020202020204" pitchFamily="34" charset="0"/>
                <a:cs typeface="Arial" panose="020B0604020202020204" pitchFamily="34" charset="0"/>
              </a:rPr>
              <a:t>with 22 882 convictions </a:t>
            </a:r>
            <a:endParaRPr lang="en-ZA" altLang="en-US" sz="1600" dirty="0">
              <a:solidFill>
                <a:prstClr val="black"/>
              </a:solidFill>
              <a:latin typeface="Arial" panose="020B0604020202020204" pitchFamily="34" charset="0"/>
              <a:cs typeface="Arial" panose="020B0604020202020204" pitchFamily="34" charset="0"/>
            </a:endParaRPr>
          </a:p>
          <a:p>
            <a:pPr marL="285750" indent="-285750" algn="just">
              <a:spcBef>
                <a:spcPct val="0"/>
              </a:spcBef>
              <a:spcAft>
                <a:spcPts val="1200"/>
              </a:spcAft>
              <a:buClr>
                <a:srgbClr val="A9810F"/>
              </a:buClr>
              <a:buFont typeface="Wingdings" panose="05000000000000000000" pitchFamily="2" charset="2"/>
              <a:buChar char="Ø"/>
              <a:defRPr/>
            </a:pPr>
            <a:r>
              <a:rPr lang="en-ZA" altLang="en-US" sz="1600" b="1" dirty="0">
                <a:solidFill>
                  <a:prstClr val="black"/>
                </a:solidFill>
                <a:latin typeface="Arial" panose="020B0604020202020204" pitchFamily="34" charset="0"/>
                <a:cs typeface="Arial" panose="020B0604020202020204" pitchFamily="34" charset="0"/>
              </a:rPr>
              <a:t>D</a:t>
            </a:r>
            <a:r>
              <a:rPr lang="en-ZA" altLang="en-US" sz="1600" b="1" dirty="0" smtClean="0">
                <a:solidFill>
                  <a:prstClr val="black"/>
                </a:solidFill>
                <a:latin typeface="Arial" panose="020B0604020202020204" pitchFamily="34" charset="0"/>
                <a:cs typeface="Arial" panose="020B0604020202020204" pitchFamily="34" charset="0"/>
              </a:rPr>
              <a:t>istrict courts: </a:t>
            </a:r>
            <a:r>
              <a:rPr lang="en-ZA" altLang="en-US" sz="1600" dirty="0">
                <a:solidFill>
                  <a:prstClr val="black"/>
                </a:solidFill>
                <a:latin typeface="Arial" panose="020B0604020202020204" pitchFamily="34" charset="0"/>
                <a:cs typeface="Arial" panose="020B0604020202020204" pitchFamily="34" charset="0"/>
              </a:rPr>
              <a:t>enrolled </a:t>
            </a:r>
            <a:r>
              <a:rPr lang="en-ZA" altLang="en-US" sz="1600" dirty="0" smtClean="0">
                <a:solidFill>
                  <a:prstClr val="black"/>
                </a:solidFill>
                <a:latin typeface="Arial" panose="020B0604020202020204" pitchFamily="34" charset="0"/>
                <a:cs typeface="Arial" panose="020B0604020202020204" pitchFamily="34" charset="0"/>
              </a:rPr>
              <a:t>740 498 </a:t>
            </a:r>
            <a:r>
              <a:rPr lang="en-ZA" altLang="en-US" sz="1600" dirty="0">
                <a:solidFill>
                  <a:prstClr val="black"/>
                </a:solidFill>
                <a:latin typeface="Arial" panose="020B0604020202020204" pitchFamily="34" charset="0"/>
                <a:cs typeface="Arial" panose="020B0604020202020204" pitchFamily="34" charset="0"/>
              </a:rPr>
              <a:t>new </a:t>
            </a:r>
            <a:r>
              <a:rPr lang="en-ZA" altLang="en-US" sz="1600" dirty="0" smtClean="0">
                <a:solidFill>
                  <a:prstClr val="black"/>
                </a:solidFill>
                <a:latin typeface="Arial" panose="020B0604020202020204" pitchFamily="34" charset="0"/>
                <a:cs typeface="Arial" panose="020B0604020202020204" pitchFamily="34" charset="0"/>
              </a:rPr>
              <a:t>cases; finalised 394 335 cases:  247 342 verdict </a:t>
            </a:r>
            <a:r>
              <a:rPr lang="en-ZA" altLang="en-US" sz="1600" dirty="0">
                <a:solidFill>
                  <a:prstClr val="black"/>
                </a:solidFill>
                <a:latin typeface="Arial" panose="020B0604020202020204" pitchFamily="34" charset="0"/>
                <a:cs typeface="Arial" panose="020B0604020202020204" pitchFamily="34" charset="0"/>
              </a:rPr>
              <a:t>cases </a:t>
            </a:r>
            <a:r>
              <a:rPr lang="en-ZA" altLang="en-US" sz="1600" dirty="0" smtClean="0">
                <a:solidFill>
                  <a:prstClr val="black"/>
                </a:solidFill>
                <a:latin typeface="Arial" panose="020B0604020202020204" pitchFamily="34" charset="0"/>
                <a:cs typeface="Arial" panose="020B0604020202020204" pitchFamily="34" charset="0"/>
              </a:rPr>
              <a:t> and 146 993 </a:t>
            </a:r>
            <a:r>
              <a:rPr lang="en-ZA" altLang="en-US" sz="1600" dirty="0">
                <a:solidFill>
                  <a:prstClr val="black"/>
                </a:solidFill>
                <a:latin typeface="Arial" panose="020B0604020202020204" pitchFamily="34" charset="0"/>
                <a:cs typeface="Arial" panose="020B0604020202020204" pitchFamily="34" charset="0"/>
              </a:rPr>
              <a:t>ADRM cases, </a:t>
            </a:r>
            <a:r>
              <a:rPr lang="en-ZA" altLang="en-US" sz="1600" dirty="0" smtClean="0">
                <a:solidFill>
                  <a:prstClr val="black"/>
                </a:solidFill>
                <a:latin typeface="Arial" panose="020B0604020202020204" pitchFamily="34" charset="0"/>
                <a:cs typeface="Arial" panose="020B0604020202020204" pitchFamily="34" charset="0"/>
              </a:rPr>
              <a:t>with 236 705 convictions</a:t>
            </a:r>
            <a:endParaRPr lang="en-US" sz="16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23088" y="648908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12</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5286300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84666" y="-27384"/>
            <a:ext cx="9059333"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smtClean="0">
                <a:solidFill>
                  <a:schemeClr val="bg1"/>
                </a:solidFill>
                <a:latin typeface="Arial" panose="020B0604020202020204" pitchFamily="34" charset="0"/>
                <a:ea typeface="+mj-ea"/>
                <a:cs typeface="Arial" panose="020B0604020202020204" pitchFamily="34" charset="0"/>
              </a:rPr>
              <a:t>Trend analysis: Conviction Rates in HC</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2543128"/>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a:xfrm>
            <a:off x="7010399"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13</a:t>
            </a:fld>
            <a:endParaRPr lang="en-US" sz="1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34181" y="966351"/>
            <a:ext cx="7919883" cy="3885868"/>
          </a:xfrm>
          <a:prstGeom prst="rect">
            <a:avLst/>
          </a:prstGeom>
        </p:spPr>
      </p:pic>
    </p:spTree>
    <p:extLst>
      <p:ext uri="{BB962C8B-B14F-4D97-AF65-F5344CB8AC3E}">
        <p14:creationId xmlns:p14="http://schemas.microsoft.com/office/powerpoint/2010/main" xmlns="" val="157477893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84666" y="-27384"/>
            <a:ext cx="9059333"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smtClean="0">
                <a:solidFill>
                  <a:schemeClr val="bg1"/>
                </a:solidFill>
                <a:latin typeface="Arial" panose="020B0604020202020204" pitchFamily="34" charset="0"/>
                <a:ea typeface="+mj-ea"/>
                <a:cs typeface="Arial" panose="020B0604020202020204" pitchFamily="34" charset="0"/>
              </a:rPr>
              <a:t>Trend analysis: Conviction Rates in RC</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2543128"/>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a:xfrm>
            <a:off x="7010399" y="6465966"/>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14</a:t>
            </a:fld>
            <a:endParaRPr lang="en-US" sz="14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728762" y="978641"/>
            <a:ext cx="7920000" cy="3882990"/>
          </a:xfrm>
          <a:prstGeom prst="rect">
            <a:avLst/>
          </a:prstGeom>
          <a:scene3d>
            <a:camera prst="orthographicFront"/>
            <a:lightRig rig="threePt" dir="t"/>
          </a:scene3d>
          <a:sp3d>
            <a:bevelT w="139700" prst="cross"/>
            <a:bevelB w="139700" prst="cross"/>
          </a:sp3d>
        </p:spPr>
      </p:pic>
    </p:spTree>
    <p:extLst>
      <p:ext uri="{BB962C8B-B14F-4D97-AF65-F5344CB8AC3E}">
        <p14:creationId xmlns:p14="http://schemas.microsoft.com/office/powerpoint/2010/main" xmlns="" val="276762074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84666" y="-27384"/>
            <a:ext cx="9059333"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smtClean="0">
                <a:solidFill>
                  <a:schemeClr val="bg1"/>
                </a:solidFill>
                <a:latin typeface="Arial" panose="020B0604020202020204" pitchFamily="34" charset="0"/>
                <a:ea typeface="+mj-ea"/>
                <a:cs typeface="Arial" panose="020B0604020202020204" pitchFamily="34" charset="0"/>
              </a:rPr>
              <a:t>Trend analysis: Conviction Rates in DC</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2543128"/>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a:xfrm>
            <a:off x="7010400" y="6492875"/>
            <a:ext cx="2133600" cy="365125"/>
          </a:xfrm>
        </p:spPr>
        <p:txBody>
          <a:bodyPr/>
          <a:lstStyle/>
          <a:p>
            <a:fld id="{1612803A-3001-7B4B-A4AE-B92848C2B224}" type="slidenum">
              <a:rPr lang="en-US" sz="1600" b="1" smtClean="0">
                <a:solidFill>
                  <a:schemeClr val="bg1"/>
                </a:solidFill>
                <a:latin typeface="Arial" panose="020B0604020202020204" pitchFamily="34" charset="0"/>
                <a:cs typeface="Arial" panose="020B0604020202020204" pitchFamily="34" charset="0"/>
              </a:rPr>
              <a:pPr/>
              <a:t>15</a:t>
            </a:fld>
            <a:endParaRPr lang="en-US" sz="16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604685" y="966350"/>
            <a:ext cx="7919884" cy="3915365"/>
          </a:xfrm>
          <a:prstGeom prst="rect">
            <a:avLst/>
          </a:prstGeom>
        </p:spPr>
      </p:pic>
    </p:spTree>
    <p:extLst>
      <p:ext uri="{BB962C8B-B14F-4D97-AF65-F5344CB8AC3E}">
        <p14:creationId xmlns:p14="http://schemas.microsoft.com/office/powerpoint/2010/main" xmlns="" val="416451256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0023"/>
            <a:ext cx="9144000" cy="48833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SERVICE (NPS)</a:t>
            </a:r>
          </a:p>
        </p:txBody>
      </p:sp>
      <p:sp>
        <p:nvSpPr>
          <p:cNvPr id="7" name="Rectangle 2"/>
          <p:cNvSpPr>
            <a:spLocks noGrp="1" noChangeArrowheads="1"/>
          </p:cNvSpPr>
          <p:nvPr>
            <p:ph idx="4294967295"/>
          </p:nvPr>
        </p:nvSpPr>
        <p:spPr>
          <a:xfrm>
            <a:off x="1254920" y="1206967"/>
            <a:ext cx="6680597" cy="4039404"/>
          </a:xfrm>
        </p:spPr>
        <p:txBody>
          <a:bodyPr/>
          <a:lstStyle/>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p:txBody>
      </p:sp>
      <p:sp>
        <p:nvSpPr>
          <p:cNvPr id="3" name="Rectangle 2"/>
          <p:cNvSpPr/>
          <p:nvPr/>
        </p:nvSpPr>
        <p:spPr>
          <a:xfrm>
            <a:off x="657226" y="709149"/>
            <a:ext cx="6753226" cy="461665"/>
          </a:xfrm>
          <a:prstGeom prst="rect">
            <a:avLst/>
          </a:prstGeom>
        </p:spPr>
        <p:txBody>
          <a:bodyPr wrap="square">
            <a:spAutoFit/>
          </a:bodyPr>
          <a:lstStyle/>
          <a:p>
            <a:pPr marL="214313" indent="-214313">
              <a:lnSpc>
                <a:spcPct val="150000"/>
              </a:lnSpc>
              <a:spcBef>
                <a:spcPct val="0"/>
              </a:spcBef>
              <a:spcAft>
                <a:spcPts val="900"/>
              </a:spcAft>
              <a:buClr>
                <a:srgbClr val="A9810F"/>
              </a:buClr>
              <a:buFont typeface="Wingdings" panose="05000000000000000000" pitchFamily="2" charset="2"/>
              <a:buChar char="Ø"/>
              <a:defRPr/>
            </a:pPr>
            <a:r>
              <a:rPr lang="en-ZA" altLang="en-US" sz="1600" dirty="0" smtClean="0">
                <a:latin typeface="Arial" panose="020B0604020202020204" pitchFamily="34" charset="0"/>
                <a:cs typeface="Arial" panose="020B0604020202020204" pitchFamily="34" charset="0"/>
              </a:rPr>
              <a:t>1 </a:t>
            </a:r>
            <a:r>
              <a:rPr lang="en-ZA" altLang="en-US" sz="1600" dirty="0">
                <a:latin typeface="Arial" panose="020B0604020202020204" pitchFamily="34" charset="0"/>
                <a:cs typeface="Arial" panose="020B0604020202020204" pitchFamily="34" charset="0"/>
              </a:rPr>
              <a:t>013 928 criminal matters were </a:t>
            </a:r>
            <a:r>
              <a:rPr lang="en-ZA" altLang="en-US" sz="1600" dirty="0" smtClean="0">
                <a:latin typeface="Arial" panose="020B0604020202020204" pitchFamily="34" charset="0"/>
                <a:cs typeface="Arial" panose="020B0604020202020204" pitchFamily="34" charset="0"/>
              </a:rPr>
              <a:t>finalised in the following manner:</a:t>
            </a:r>
            <a:endParaRPr lang="en-ZA" altLang="en-US" sz="16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690383695"/>
              </p:ext>
            </p:extLst>
          </p:nvPr>
        </p:nvGraphicFramePr>
        <p:xfrm>
          <a:off x="390524" y="1206967"/>
          <a:ext cx="8162926" cy="4039406"/>
        </p:xfrm>
        <a:graphic>
          <a:graphicData uri="http://schemas.openxmlformats.org/drawingml/2006/table">
            <a:tbl>
              <a:tblPr firstRow="1" firstCol="1" bandRow="1"/>
              <a:tblGrid>
                <a:gridCol w="2987596">
                  <a:extLst>
                    <a:ext uri="{9D8B030D-6E8A-4147-A177-3AD203B41FA5}">
                      <a16:colId xmlns:a16="http://schemas.microsoft.com/office/drawing/2014/main" xmlns="" val="3887467199"/>
                    </a:ext>
                  </a:extLst>
                </a:gridCol>
                <a:gridCol w="1907252">
                  <a:extLst>
                    <a:ext uri="{9D8B030D-6E8A-4147-A177-3AD203B41FA5}">
                      <a16:colId xmlns:a16="http://schemas.microsoft.com/office/drawing/2014/main" xmlns="" val="2419255074"/>
                    </a:ext>
                  </a:extLst>
                </a:gridCol>
                <a:gridCol w="1634039">
                  <a:extLst>
                    <a:ext uri="{9D8B030D-6E8A-4147-A177-3AD203B41FA5}">
                      <a16:colId xmlns:a16="http://schemas.microsoft.com/office/drawing/2014/main" xmlns="" val="2097821889"/>
                    </a:ext>
                  </a:extLst>
                </a:gridCol>
                <a:gridCol w="1634039">
                  <a:extLst>
                    <a:ext uri="{9D8B030D-6E8A-4147-A177-3AD203B41FA5}">
                      <a16:colId xmlns:a16="http://schemas.microsoft.com/office/drawing/2014/main" xmlns="" val="7247641"/>
                    </a:ext>
                  </a:extLst>
                </a:gridCol>
              </a:tblGrid>
              <a:tr h="583471">
                <a:tc>
                  <a:txBody>
                    <a:bodyPr/>
                    <a:lstStyle/>
                    <a:p>
                      <a:pPr marL="0" marR="0" algn="l">
                        <a:lnSpc>
                          <a:spcPct val="115000"/>
                        </a:lnSpc>
                        <a:spcBef>
                          <a:spcPts val="0"/>
                        </a:spcBef>
                        <a:spcAft>
                          <a:spcPts val="1000"/>
                        </a:spcAft>
                      </a:pP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Number of criminal </a:t>
                      </a:r>
                      <a:r>
                        <a:rPr lang="en-ZA" sz="14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matters finalised</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2017/18</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a:lnSpc>
                          <a:spcPct val="115000"/>
                        </a:lnSpc>
                        <a:spcBef>
                          <a:spcPts val="0"/>
                        </a:spcBef>
                        <a:spcAft>
                          <a:spcPts val="1000"/>
                        </a:spcAft>
                      </a:pP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2018/19</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a:lnSpc>
                          <a:spcPct val="115000"/>
                        </a:lnSpc>
                        <a:spcBef>
                          <a:spcPts val="0"/>
                        </a:spcBef>
                        <a:spcAft>
                          <a:spcPts val="1000"/>
                        </a:spcAft>
                      </a:pP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Percentage deviation</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3196654630"/>
                  </a:ext>
                </a:extLst>
              </a:tr>
              <a:tr h="493705">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Cases finalised with a verdict</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335 161</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276</a:t>
                      </a:r>
                      <a:r>
                        <a:rPr lang="en-US" sz="1400" baseline="0" dirty="0" smtClean="0">
                          <a:effectLst/>
                          <a:latin typeface="Arial Narrow" panose="020B0606020202030204" pitchFamily="34" charset="0"/>
                          <a:ea typeface="Calibri" panose="020F0502020204030204" pitchFamily="34" charset="0"/>
                          <a:cs typeface="Arial" panose="020B0604020202020204" pitchFamily="34" charset="0"/>
                        </a:rPr>
                        <a:t> 309</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17,6</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786490189"/>
                  </a:ext>
                </a:extLst>
              </a:tr>
              <a:tr h="493705">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Case</a:t>
                      </a:r>
                      <a:r>
                        <a:rPr lang="en-US" sz="1400" b="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 finalised through ADRM</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159 654</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149</a:t>
                      </a:r>
                      <a:r>
                        <a:rPr lang="en-US" sz="1400" baseline="0" dirty="0" smtClean="0">
                          <a:effectLst/>
                          <a:latin typeface="Arial Narrow" panose="020B0606020202030204" pitchFamily="34" charset="0"/>
                          <a:ea typeface="Calibri" panose="020F0502020204030204" pitchFamily="34" charset="0"/>
                          <a:cs typeface="Arial" panose="020B0604020202020204" pitchFamily="34" charset="0"/>
                        </a:rPr>
                        <a:t> 469</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6,4</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347321055"/>
                  </a:ext>
                </a:extLst>
              </a:tr>
              <a:tr h="493705">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Dockets finalised</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490 794</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510</a:t>
                      </a:r>
                      <a:r>
                        <a:rPr lang="en-US" sz="1400" baseline="0" dirty="0" smtClean="0">
                          <a:effectLst/>
                          <a:latin typeface="Arial Narrow" panose="020B0606020202030204" pitchFamily="34" charset="0"/>
                          <a:ea typeface="Calibri" panose="020F0502020204030204" pitchFamily="34" charset="0"/>
                          <a:cs typeface="Arial" panose="020B0604020202020204" pitchFamily="34" charset="0"/>
                        </a:rPr>
                        <a:t> 856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4,1</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041115061"/>
                  </a:ext>
                </a:extLst>
              </a:tr>
              <a:tr h="493705">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Admission of guilt payments</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2 946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3</a:t>
                      </a:r>
                      <a:r>
                        <a:rPr lang="en-US" sz="1400" baseline="0" dirty="0" smtClean="0">
                          <a:effectLst/>
                          <a:latin typeface="Arial Narrow" panose="020B0606020202030204" pitchFamily="34" charset="0"/>
                          <a:ea typeface="Calibri" panose="020F0502020204030204" pitchFamily="34" charset="0"/>
                          <a:cs typeface="Arial" panose="020B0604020202020204" pitchFamily="34" charset="0"/>
                        </a:rPr>
                        <a:t> 039</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3,2</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361728276"/>
                  </a:ext>
                </a:extLst>
              </a:tr>
              <a:tr h="493705">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Criminal</a:t>
                      </a:r>
                      <a:r>
                        <a:rPr lang="en-US" sz="1400" b="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 court matters finalised</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74 460</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72 533</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2,6</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122951647"/>
                  </a:ext>
                </a:extLst>
              </a:tr>
              <a:tr h="493705">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Appeals finalised</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2 225</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1 722</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-22,6%</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77410152"/>
                  </a:ext>
                </a:extLst>
              </a:tr>
              <a:tr h="493705">
                <a:tc>
                  <a:txBody>
                    <a:bodyPr/>
                    <a:lstStyle/>
                    <a:p>
                      <a:pPr marL="0" marR="0">
                        <a:lnSpc>
                          <a:spcPct val="115000"/>
                        </a:lnSpc>
                        <a:spcBef>
                          <a:spcPts val="0"/>
                        </a:spcBef>
                        <a:spcAft>
                          <a:spcPts val="1000"/>
                        </a:spcAft>
                      </a:pPr>
                      <a:r>
                        <a:rPr lang="en-ZA" sz="14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Total </a:t>
                      </a: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criminal matters </a:t>
                      </a:r>
                      <a:r>
                        <a:rPr lang="en-ZA" sz="14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a:lnSpc>
                          <a:spcPct val="115000"/>
                        </a:lnSpc>
                        <a:spcBef>
                          <a:spcPts val="0"/>
                        </a:spcBef>
                        <a:spcAft>
                          <a:spcPts val="1000"/>
                        </a:spcAft>
                      </a:pPr>
                      <a:r>
                        <a:rPr lang="en-US" sz="1400" b="1" dirty="0" smtClean="0">
                          <a:effectLst/>
                          <a:latin typeface="Arial Narrow" panose="020B0606020202030204" pitchFamily="34" charset="0"/>
                          <a:ea typeface="Calibri" panose="020F0502020204030204" pitchFamily="34" charset="0"/>
                          <a:cs typeface="Arial" panose="020B0604020202020204" pitchFamily="34" charset="0"/>
                        </a:rPr>
                        <a:t>1 065</a:t>
                      </a:r>
                      <a:r>
                        <a:rPr lang="en-US" sz="1400" b="1" baseline="0" dirty="0" smtClean="0">
                          <a:effectLst/>
                          <a:latin typeface="Arial Narrow" panose="020B0606020202030204" pitchFamily="34" charset="0"/>
                          <a:ea typeface="Calibri" panose="020F0502020204030204" pitchFamily="34" charset="0"/>
                          <a:cs typeface="Arial" panose="020B0604020202020204" pitchFamily="34" charset="0"/>
                        </a:rPr>
                        <a:t> 240</a:t>
                      </a:r>
                      <a:endParaRPr lang="en-US" sz="1400" b="1"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a:lnSpc>
                          <a:spcPct val="115000"/>
                        </a:lnSpc>
                        <a:spcBef>
                          <a:spcPts val="0"/>
                        </a:spcBef>
                        <a:spcAft>
                          <a:spcPts val="1000"/>
                        </a:spcAft>
                      </a:pPr>
                      <a:r>
                        <a:rPr lang="en-US" sz="1400" b="1" dirty="0" smtClean="0">
                          <a:effectLst/>
                          <a:latin typeface="Arial Narrow" panose="020B0606020202030204" pitchFamily="34" charset="0"/>
                          <a:ea typeface="Calibri" panose="020F0502020204030204" pitchFamily="34" charset="0"/>
                          <a:cs typeface="Arial" panose="020B0604020202020204" pitchFamily="34" charset="0"/>
                        </a:rPr>
                        <a:t>1</a:t>
                      </a:r>
                      <a:r>
                        <a:rPr lang="en-US" sz="1400" b="1" baseline="0" dirty="0" smtClean="0">
                          <a:effectLst/>
                          <a:latin typeface="Arial Narrow" panose="020B0606020202030204" pitchFamily="34" charset="0"/>
                          <a:ea typeface="Calibri" panose="020F0502020204030204" pitchFamily="34" charset="0"/>
                          <a:cs typeface="Arial" panose="020B0604020202020204" pitchFamily="34" charset="0"/>
                        </a:rPr>
                        <a:t> 013 928</a:t>
                      </a:r>
                      <a:endParaRPr lang="en-US" sz="1400" b="1"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defTabSz="457200" rtl="0" eaLnBrk="1" latinLnBrk="0" hangingPunct="1">
                        <a:lnSpc>
                          <a:spcPct val="115000"/>
                        </a:lnSpc>
                        <a:spcBef>
                          <a:spcPts val="0"/>
                        </a:spcBef>
                        <a:spcAft>
                          <a:spcPts val="1000"/>
                        </a:spcAft>
                      </a:pPr>
                      <a:r>
                        <a:rPr lang="en-GB" sz="1400" b="1"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-4,8%</a:t>
                      </a:r>
                      <a:endParaRPr lang="en-ZA" sz="14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3610080937"/>
                  </a:ext>
                </a:extLst>
              </a:tr>
            </a:tbl>
          </a:graphicData>
        </a:graphic>
      </p:graphicFrame>
      <p:sp>
        <p:nvSpPr>
          <p:cNvPr id="4" name="Slide Number Placeholder 3"/>
          <p:cNvSpPr>
            <a:spLocks noGrp="1"/>
          </p:cNvSpPr>
          <p:nvPr>
            <p:ph type="sldNum" sz="quarter" idx="12"/>
          </p:nvPr>
        </p:nvSpPr>
        <p:spPr>
          <a:xfrm>
            <a:off x="6965540" y="6442920"/>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16</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8411886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5385872"/>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Rectangle 2"/>
          <p:cNvSpPr/>
          <p:nvPr/>
        </p:nvSpPr>
        <p:spPr>
          <a:xfrm>
            <a:off x="67233" y="623732"/>
            <a:ext cx="8695767" cy="461665"/>
          </a:xfrm>
          <a:prstGeom prst="rect">
            <a:avLst/>
          </a:prstGeom>
        </p:spPr>
        <p:txBody>
          <a:bodyPr wrap="square">
            <a:spAutoFit/>
          </a:bodyPr>
          <a:lstStyle/>
          <a:p>
            <a:pPr marL="285750" lvl="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a:latin typeface="Arial" panose="020B0604020202020204" pitchFamily="34" charset="0"/>
                <a:cs typeface="Arial" panose="020B0604020202020204" pitchFamily="34" charset="0"/>
              </a:rPr>
              <a:t>A </a:t>
            </a:r>
            <a:r>
              <a:rPr lang="en-ZA" altLang="en-US" sz="1600" dirty="0" smtClean="0">
                <a:latin typeface="Arial" panose="020B0604020202020204" pitchFamily="34" charset="0"/>
                <a:cs typeface="Arial" panose="020B0604020202020204" pitchFamily="34" charset="0"/>
              </a:rPr>
              <a:t>total of 1 013 928 criminal matters were finalised by prosecutors during 2018/19:</a:t>
            </a:r>
            <a:endParaRPr lang="en-ZA" alt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8388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17</a:t>
            </a:fld>
            <a:endParaRPr lang="en-US" sz="14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620891" y="1205699"/>
            <a:ext cx="7964130" cy="3999323"/>
          </a:xfrm>
          <a:prstGeom prst="rect">
            <a:avLst/>
          </a:prstGeom>
          <a:scene3d>
            <a:camera prst="orthographicFront"/>
            <a:lightRig rig="threePt" dir="t"/>
          </a:scene3d>
          <a:sp3d>
            <a:bevelT w="139700" prst="cross"/>
            <a:bevelB w="139700" prst="cross"/>
          </a:sp3d>
        </p:spPr>
      </p:pic>
    </p:spTree>
    <p:extLst>
      <p:ext uri="{BB962C8B-B14F-4D97-AF65-F5344CB8AC3E}">
        <p14:creationId xmlns:p14="http://schemas.microsoft.com/office/powerpoint/2010/main" xmlns="" val="407621531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5385872"/>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Rectangle 2"/>
          <p:cNvSpPr/>
          <p:nvPr/>
        </p:nvSpPr>
        <p:spPr>
          <a:xfrm>
            <a:off x="67233" y="623732"/>
            <a:ext cx="8695767" cy="461665"/>
          </a:xfrm>
          <a:prstGeom prst="rect">
            <a:avLst/>
          </a:prstGeom>
        </p:spPr>
        <p:txBody>
          <a:bodyPr wrap="square">
            <a:spAutoFit/>
          </a:bodyPr>
          <a:lstStyle/>
          <a:p>
            <a:pPr marL="285750" lvl="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a:latin typeface="Arial" panose="020B0604020202020204" pitchFamily="34" charset="0"/>
                <a:cs typeface="Arial" panose="020B0604020202020204" pitchFamily="34" charset="0"/>
              </a:rPr>
              <a:t>A </a:t>
            </a:r>
            <a:r>
              <a:rPr lang="en-ZA" altLang="en-US" sz="1600" dirty="0" smtClean="0">
                <a:latin typeface="Arial" panose="020B0604020202020204" pitchFamily="34" charset="0"/>
                <a:cs typeface="Arial" panose="020B0604020202020204" pitchFamily="34" charset="0"/>
              </a:rPr>
              <a:t>total of 1 013 928 criminal matters were finalised by prosecutors during 2018/19:</a:t>
            </a:r>
            <a:endParaRPr lang="en-ZA" alt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18</a:t>
            </a:fld>
            <a:endParaRPr lang="en-US" sz="1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28264" y="1344926"/>
            <a:ext cx="8038289" cy="3636000"/>
          </a:xfrm>
          <a:prstGeom prst="rect">
            <a:avLst/>
          </a:prstGeom>
          <a:scene3d>
            <a:camera prst="orthographicFront"/>
            <a:lightRig rig="threePt" dir="t"/>
          </a:scene3d>
          <a:sp3d>
            <a:bevelT w="139700" prst="cross"/>
            <a:bevelB w="139700" prst="cross"/>
          </a:sp3d>
        </p:spPr>
      </p:pic>
    </p:spTree>
    <p:extLst>
      <p:ext uri="{BB962C8B-B14F-4D97-AF65-F5344CB8AC3E}">
        <p14:creationId xmlns:p14="http://schemas.microsoft.com/office/powerpoint/2010/main" xmlns="" val="422037062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5385872"/>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Rectangle 2"/>
          <p:cNvSpPr/>
          <p:nvPr/>
        </p:nvSpPr>
        <p:spPr>
          <a:xfrm>
            <a:off x="67233" y="623732"/>
            <a:ext cx="8695767" cy="461665"/>
          </a:xfrm>
          <a:prstGeom prst="rect">
            <a:avLst/>
          </a:prstGeom>
        </p:spPr>
        <p:txBody>
          <a:bodyPr wrap="square">
            <a:spAutoFit/>
          </a:bodyPr>
          <a:lstStyle/>
          <a:p>
            <a:pPr marL="285750" lvl="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smtClean="0">
                <a:latin typeface="Arial" panose="020B0604020202020204" pitchFamily="34" charset="0"/>
                <a:cs typeface="Arial" panose="020B0604020202020204" pitchFamily="34" charset="0"/>
              </a:rPr>
              <a:t>Inflow of cases declined although more dockets received for decision during 2018/19:</a:t>
            </a:r>
            <a:endParaRPr lang="en-ZA" alt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808381" y="6267659"/>
            <a:ext cx="2133600" cy="365125"/>
          </a:xfrm>
        </p:spPr>
        <p:txBody>
          <a:bodyPr/>
          <a:lstStyle/>
          <a:p>
            <a:fld id="{1612803A-3001-7B4B-A4AE-B92848C2B224}" type="slidenum">
              <a:rPr lang="en-US" b="1" smtClean="0">
                <a:solidFill>
                  <a:schemeClr val="bg1"/>
                </a:solidFill>
                <a:latin typeface="Arial" panose="020B0604020202020204" pitchFamily="34" charset="0"/>
                <a:cs typeface="Arial" panose="020B0604020202020204" pitchFamily="34" charset="0"/>
              </a:rPr>
              <a:pPr/>
              <a:t>19</a:t>
            </a:fld>
            <a:endParaRPr lang="en-US"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42451" y="1236451"/>
            <a:ext cx="8320549" cy="3807497"/>
          </a:xfrm>
          <a:prstGeom prst="rect">
            <a:avLst/>
          </a:prstGeom>
          <a:scene3d>
            <a:camera prst="orthographicFront"/>
            <a:lightRig rig="threePt" dir="t"/>
          </a:scene3d>
          <a:sp3d>
            <a:bevelT w="139700" prst="cross"/>
            <a:bevelB w="139700" prst="cross"/>
          </a:sp3d>
        </p:spPr>
      </p:pic>
    </p:spTree>
    <p:extLst>
      <p:ext uri="{BB962C8B-B14F-4D97-AF65-F5344CB8AC3E}">
        <p14:creationId xmlns:p14="http://schemas.microsoft.com/office/powerpoint/2010/main" xmlns="" val="1575880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4"/>
          <p:cNvSpPr>
            <a:spLocks noGrp="1"/>
          </p:cNvSpPr>
          <p:nvPr>
            <p:ph idx="4294967295"/>
          </p:nvPr>
        </p:nvSpPr>
        <p:spPr>
          <a:xfrm>
            <a:off x="194310" y="472679"/>
            <a:ext cx="8684514" cy="5496322"/>
          </a:xfrm>
          <a:prstGeom prst="rect">
            <a:avLst/>
          </a:prstGeom>
        </p:spPr>
        <p:txBody>
          <a:bodyPr/>
          <a:lstStyle/>
          <a:p>
            <a:pPr lvl="0">
              <a:lnSpc>
                <a:spcPct val="200000"/>
              </a:lnSpc>
              <a:spcBef>
                <a:spcPts val="0"/>
              </a:spcBef>
              <a:buFont typeface="+mj-lt"/>
              <a:buAutoNum type="arabicPeriod"/>
              <a:defRPr/>
            </a:pPr>
            <a:r>
              <a:rPr lang="en-US" sz="2000" b="1" dirty="0" smtClean="0">
                <a:latin typeface="Arial" pitchFamily="34" charset="0"/>
              </a:rPr>
              <a:t>Introduction</a:t>
            </a:r>
            <a:endParaRPr lang="en-US" sz="2000" b="1" dirty="0">
              <a:latin typeface="Arial" pitchFamily="34" charset="0"/>
            </a:endParaRPr>
          </a:p>
          <a:p>
            <a:pPr lvl="0">
              <a:lnSpc>
                <a:spcPct val="200000"/>
              </a:lnSpc>
              <a:spcBef>
                <a:spcPts val="0"/>
              </a:spcBef>
              <a:buFont typeface="+mj-lt"/>
              <a:buAutoNum type="arabicPeriod"/>
              <a:defRPr/>
            </a:pPr>
            <a:r>
              <a:rPr lang="en-US" sz="2000" b="1" dirty="0" smtClean="0">
                <a:latin typeface="Arial" pitchFamily="34" charset="0"/>
              </a:rPr>
              <a:t>Policy Mandate</a:t>
            </a:r>
          </a:p>
          <a:p>
            <a:pPr lvl="0">
              <a:lnSpc>
                <a:spcPct val="200000"/>
              </a:lnSpc>
              <a:spcBef>
                <a:spcPts val="0"/>
              </a:spcBef>
              <a:buFont typeface="+mj-lt"/>
              <a:buAutoNum type="arabicPeriod"/>
              <a:defRPr/>
            </a:pPr>
            <a:r>
              <a:rPr lang="en-US" sz="2000" b="1" dirty="0" smtClean="0">
                <a:latin typeface="Arial" pitchFamily="34" charset="0"/>
              </a:rPr>
              <a:t>Organisational Overview</a:t>
            </a:r>
          </a:p>
          <a:p>
            <a:pPr lvl="0">
              <a:lnSpc>
                <a:spcPct val="200000"/>
              </a:lnSpc>
              <a:spcBef>
                <a:spcPts val="0"/>
              </a:spcBef>
              <a:buFont typeface="+mj-lt"/>
              <a:buAutoNum type="arabicPeriod"/>
              <a:defRPr/>
            </a:pPr>
            <a:r>
              <a:rPr lang="en-US" sz="2000" b="1" dirty="0" smtClean="0">
                <a:latin typeface="Arial" pitchFamily="34" charset="0"/>
              </a:rPr>
              <a:t>Performance Environment</a:t>
            </a:r>
          </a:p>
          <a:p>
            <a:pPr lvl="0">
              <a:lnSpc>
                <a:spcPct val="200000"/>
              </a:lnSpc>
              <a:spcBef>
                <a:spcPts val="0"/>
              </a:spcBef>
              <a:buFont typeface="+mj-lt"/>
              <a:buAutoNum type="arabicPeriod"/>
              <a:defRPr/>
            </a:pPr>
            <a:r>
              <a:rPr lang="en-US" sz="2000" b="1" dirty="0" smtClean="0">
                <a:latin typeface="Arial" pitchFamily="34" charset="0"/>
              </a:rPr>
              <a:t>Programme Performance</a:t>
            </a:r>
          </a:p>
          <a:p>
            <a:pPr lvl="0">
              <a:lnSpc>
                <a:spcPct val="200000"/>
              </a:lnSpc>
              <a:spcBef>
                <a:spcPts val="0"/>
              </a:spcBef>
              <a:buFont typeface="+mj-lt"/>
              <a:buAutoNum type="arabicPeriod"/>
              <a:defRPr/>
            </a:pPr>
            <a:r>
              <a:rPr lang="en-ZA" sz="2000" b="1" dirty="0" smtClean="0">
                <a:latin typeface="Arial" pitchFamily="34" charset="0"/>
              </a:rPr>
              <a:t>Budget Overview</a:t>
            </a:r>
            <a:endParaRPr lang="en-US" sz="2000" b="1" dirty="0" smtClean="0">
              <a:latin typeface="Arial" pitchFamily="34" charset="0"/>
            </a:endParaRPr>
          </a:p>
          <a:p>
            <a:pPr>
              <a:lnSpc>
                <a:spcPct val="200000"/>
              </a:lnSpc>
              <a:spcBef>
                <a:spcPts val="0"/>
              </a:spcBef>
              <a:buFont typeface="+mj-lt"/>
              <a:buAutoNum type="arabicPeriod"/>
              <a:defRPr/>
            </a:pPr>
            <a:r>
              <a:rPr lang="en-ZA" sz="2000" b="1" dirty="0" smtClean="0">
                <a:latin typeface="Arial" pitchFamily="34" charset="0"/>
              </a:rPr>
              <a:t>Resourcing</a:t>
            </a:r>
            <a:endParaRPr lang="en-US" sz="2000" b="1" dirty="0" smtClean="0">
              <a:latin typeface="Arial" pitchFamily="34" charset="0"/>
            </a:endParaRPr>
          </a:p>
          <a:p>
            <a:pPr>
              <a:lnSpc>
                <a:spcPct val="150000"/>
              </a:lnSpc>
              <a:spcBef>
                <a:spcPts val="0"/>
              </a:spcBef>
              <a:buFont typeface="+mj-lt"/>
              <a:buAutoNum type="arabicPeriod"/>
              <a:defRPr/>
            </a:pPr>
            <a:endParaRPr lang="en-US" sz="1800" b="1" dirty="0">
              <a:latin typeface="Arial" pitchFamily="34" charset="0"/>
            </a:endParaRPr>
          </a:p>
          <a:p>
            <a:pPr lvl="0">
              <a:lnSpc>
                <a:spcPct val="150000"/>
              </a:lnSpc>
              <a:spcBef>
                <a:spcPts val="0"/>
              </a:spcBef>
              <a:buFont typeface="+mj-lt"/>
              <a:buAutoNum type="arabicPeriod"/>
              <a:defRPr/>
            </a:pPr>
            <a:endParaRPr lang="en-US" sz="1800" dirty="0">
              <a:latin typeface="Arial" pitchFamily="34" charset="0"/>
            </a:endParaRPr>
          </a:p>
          <a:p>
            <a:pPr marL="0" indent="0" algn="just" defTabSz="422041">
              <a:lnSpc>
                <a:spcPct val="150000"/>
              </a:lnSpc>
              <a:spcBef>
                <a:spcPct val="0"/>
              </a:spcBef>
              <a:buNone/>
              <a:defRPr/>
            </a:pPr>
            <a:endParaRPr lang="en-ZA" sz="18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Arial" panose="020B0604020202020204" pitchFamily="34" charset="0"/>
                <a:ea typeface="+mj-ea"/>
                <a:cs typeface="Arial" panose="020B0604020202020204" pitchFamily="34" charset="0"/>
              </a:rPr>
              <a:t>CONTENTS</a:t>
            </a:r>
            <a:endParaRPr lang="en-GB" sz="2400" b="1" cap="small" dirty="0">
              <a:solidFill>
                <a:schemeClr val="bg1"/>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a:xfrm>
            <a:off x="7010400" y="648224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4582106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5385872"/>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Rectangle 2"/>
          <p:cNvSpPr/>
          <p:nvPr/>
        </p:nvSpPr>
        <p:spPr>
          <a:xfrm>
            <a:off x="67233" y="623732"/>
            <a:ext cx="8695767" cy="461665"/>
          </a:xfrm>
          <a:prstGeom prst="rect">
            <a:avLst/>
          </a:prstGeom>
        </p:spPr>
        <p:txBody>
          <a:bodyPr wrap="square">
            <a:spAutoFit/>
          </a:bodyPr>
          <a:lstStyle/>
          <a:p>
            <a:pPr marL="285750" lvl="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smtClean="0">
                <a:latin typeface="Arial" panose="020B0604020202020204" pitchFamily="34" charset="0"/>
                <a:cs typeface="Arial" panose="020B0604020202020204" pitchFamily="34" charset="0"/>
              </a:rPr>
              <a:t>Inflow of cases declined although more dockets received for decision during 2018/19:</a:t>
            </a:r>
            <a:endParaRPr lang="en-ZA" alt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50221"/>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20</a:t>
            </a:fld>
            <a:endParaRPr lang="en-US" sz="1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04684" y="1244825"/>
            <a:ext cx="7934632" cy="3887613"/>
          </a:xfrm>
          <a:prstGeom prst="rect">
            <a:avLst/>
          </a:prstGeom>
        </p:spPr>
      </p:pic>
    </p:spTree>
    <p:extLst>
      <p:ext uri="{BB962C8B-B14F-4D97-AF65-F5344CB8AC3E}">
        <p14:creationId xmlns:p14="http://schemas.microsoft.com/office/powerpoint/2010/main" xmlns="" val="77256025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7" name="Rectangle 2"/>
          <p:cNvSpPr>
            <a:spLocks noGrp="1" noChangeArrowheads="1"/>
          </p:cNvSpPr>
          <p:nvPr>
            <p:ph idx="4294967295"/>
          </p:nvPr>
        </p:nvSpPr>
        <p:spPr>
          <a:xfrm>
            <a:off x="149225" y="466289"/>
            <a:ext cx="8907463" cy="5385872"/>
          </a:xfrm>
        </p:spPr>
        <p:txBody>
          <a:bodyPr/>
          <a:lstStyle/>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a:latin typeface="Arial" panose="020B0604020202020204" pitchFamily="34" charset="0"/>
              <a:ea typeface="+mj-ea"/>
              <a:cs typeface="Arial" panose="020B0604020202020204" pitchFamily="34" charset="0"/>
            </a:endParaRPr>
          </a:p>
          <a:p>
            <a:pPr marL="0" indent="0" defTabSz="422041">
              <a:spcBef>
                <a:spcPct val="0"/>
              </a:spcBef>
              <a:buFont typeface="Wingdings" panose="05000000000000000000" pitchFamily="2" charset="2"/>
              <a:buNone/>
              <a:defRPr/>
            </a:pPr>
            <a:endParaRPr lang="en-ZA" altLang="en-US" sz="1800" b="1" dirty="0" smtClean="0">
              <a:latin typeface="Arial" panose="020B0604020202020204" pitchFamily="34" charset="0"/>
              <a:ea typeface="+mj-ea"/>
              <a:cs typeface="Arial" panose="020B0604020202020204" pitchFamily="34" charset="0"/>
            </a:endParaRPr>
          </a:p>
        </p:txBody>
      </p:sp>
      <p:sp>
        <p:nvSpPr>
          <p:cNvPr id="3" name="Rectangle 2"/>
          <p:cNvSpPr/>
          <p:nvPr/>
        </p:nvSpPr>
        <p:spPr>
          <a:xfrm>
            <a:off x="67233" y="623732"/>
            <a:ext cx="8695767" cy="923330"/>
          </a:xfrm>
          <a:prstGeom prst="rect">
            <a:avLst/>
          </a:prstGeom>
        </p:spPr>
        <p:txBody>
          <a:bodyPr wrap="square">
            <a:spAutoFit/>
          </a:bodyPr>
          <a:lstStyle/>
          <a:p>
            <a:pPr marL="285750" lvl="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dirty="0" smtClean="0">
                <a:latin typeface="Arial" panose="020B0604020202020204" pitchFamily="34" charset="0"/>
                <a:cs typeface="Arial" panose="020B0604020202020204" pitchFamily="34" charset="0"/>
              </a:rPr>
              <a:t>The number of withdrawals declined over the years although a slight increase is noted during current reporting period. </a:t>
            </a:r>
            <a:endParaRPr lang="en-ZA" alt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99288" y="6426036"/>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21</a:t>
            </a:fld>
            <a:endParaRPr lang="en-US" sz="1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40416" y="1698116"/>
            <a:ext cx="8663167" cy="3685045"/>
          </a:xfrm>
          <a:prstGeom prst="rect">
            <a:avLst/>
          </a:prstGeom>
        </p:spPr>
      </p:pic>
    </p:spTree>
    <p:extLst>
      <p:ext uri="{BB962C8B-B14F-4D97-AF65-F5344CB8AC3E}">
        <p14:creationId xmlns:p14="http://schemas.microsoft.com/office/powerpoint/2010/main" xmlns="" val="375207218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218" y="-56092"/>
            <a:ext cx="9144000" cy="48833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a:bodyPr>
          <a:lstStyle/>
          <a:p>
            <a:pPr algn="ctr">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SERVICE (NPS)</a:t>
            </a:r>
          </a:p>
        </p:txBody>
      </p:sp>
      <p:sp>
        <p:nvSpPr>
          <p:cNvPr id="7" name="Rectangle 2"/>
          <p:cNvSpPr>
            <a:spLocks noGrp="1" noChangeArrowheads="1"/>
          </p:cNvSpPr>
          <p:nvPr>
            <p:ph idx="4294967295"/>
          </p:nvPr>
        </p:nvSpPr>
        <p:spPr>
          <a:xfrm>
            <a:off x="1254920" y="1206967"/>
            <a:ext cx="6680597" cy="4039404"/>
          </a:xfrm>
        </p:spPr>
        <p:txBody>
          <a:bodyPr/>
          <a:lstStyle/>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a:p>
            <a:pPr marL="0" indent="0" defTabSz="316531">
              <a:spcBef>
                <a:spcPct val="0"/>
              </a:spcBef>
              <a:buNone/>
              <a:defRPr/>
            </a:pPr>
            <a:endParaRPr lang="en-ZA" altLang="en-US" sz="1350" b="1" dirty="0">
              <a:latin typeface="Arial" panose="020B0604020202020204" pitchFamily="34" charset="0"/>
              <a:ea typeface="+mj-ea"/>
              <a:cs typeface="Arial" panose="020B0604020202020204" pitchFamily="34" charset="0"/>
            </a:endParaRPr>
          </a:p>
        </p:txBody>
      </p:sp>
      <p:sp>
        <p:nvSpPr>
          <p:cNvPr id="3" name="Rectangle 2"/>
          <p:cNvSpPr/>
          <p:nvPr/>
        </p:nvSpPr>
        <p:spPr>
          <a:xfrm>
            <a:off x="552450" y="700581"/>
            <a:ext cx="7080885" cy="1184940"/>
          </a:xfrm>
          <a:prstGeom prst="rect">
            <a:avLst/>
          </a:prstGeom>
        </p:spPr>
        <p:txBody>
          <a:bodyPr wrap="square">
            <a:spAutoFit/>
          </a:bodyPr>
          <a:lstStyle/>
          <a:p>
            <a:pPr marL="214313" indent="-214313" algn="just">
              <a:lnSpc>
                <a:spcPct val="150000"/>
              </a:lnSpc>
              <a:spcBef>
                <a:spcPct val="0"/>
              </a:spcBef>
              <a:spcAft>
                <a:spcPts val="900"/>
              </a:spcAft>
              <a:buClr>
                <a:srgbClr val="A9810F"/>
              </a:buClr>
              <a:buFont typeface="Wingdings" panose="05000000000000000000" pitchFamily="2" charset="2"/>
              <a:buChar char="Ø"/>
              <a:defRPr/>
            </a:pPr>
            <a:r>
              <a:rPr lang="en-ZA" altLang="en-US" sz="1600" dirty="0">
                <a:latin typeface="Arial" panose="020B0604020202020204" pitchFamily="34" charset="0"/>
                <a:cs typeface="Arial" panose="020B0604020202020204" pitchFamily="34" charset="0"/>
              </a:rPr>
              <a:t>The 72 533 court/criminal matters were finalised in the </a:t>
            </a:r>
            <a:r>
              <a:rPr lang="en-ZA" altLang="en-US" sz="1600" dirty="0" smtClean="0">
                <a:latin typeface="Arial" panose="020B0604020202020204" pitchFamily="34" charset="0"/>
                <a:cs typeface="Arial" panose="020B0604020202020204" pitchFamily="34" charset="0"/>
              </a:rPr>
              <a:t>following manner:</a:t>
            </a:r>
            <a:endParaRPr lang="en-ZA" altLang="en-US" sz="1600" dirty="0">
              <a:latin typeface="Arial" panose="020B0604020202020204" pitchFamily="34" charset="0"/>
              <a:cs typeface="Arial" panose="020B0604020202020204" pitchFamily="34" charset="0"/>
            </a:endParaRPr>
          </a:p>
          <a:p>
            <a:pPr marL="257175" indent="-257175" algn="just">
              <a:spcBef>
                <a:spcPct val="0"/>
              </a:spcBef>
              <a:spcAft>
                <a:spcPts val="900"/>
              </a:spcAft>
              <a:buFont typeface="Wingdings" panose="05000000000000000000" pitchFamily="2" charset="2"/>
              <a:buChar char="Ø"/>
              <a:defRPr/>
            </a:pPr>
            <a:endParaRPr lang="en-ZA" altLang="en-US" sz="1600" dirty="0">
              <a:solidFill>
                <a:srgbClr val="000000"/>
              </a:solidFill>
              <a:latin typeface="Arial" panose="020B0604020202020204" pitchFamily="34" charset="0"/>
              <a:cs typeface="Arial" panose="020B0604020202020204" pitchFamily="34" charset="0"/>
            </a:endParaRPr>
          </a:p>
          <a:p>
            <a:pPr marL="257175" indent="-257175" algn="just">
              <a:spcBef>
                <a:spcPct val="0"/>
              </a:spcBef>
              <a:spcAft>
                <a:spcPts val="900"/>
              </a:spcAft>
              <a:buFont typeface="Wingdings" panose="05000000000000000000" pitchFamily="2" charset="2"/>
              <a:buChar char="Ø"/>
              <a:defRPr/>
            </a:pPr>
            <a:endParaRPr lang="en-ZA" altLang="en-US" sz="1600" dirty="0">
              <a:solidFill>
                <a:srgbClr val="00000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965256718"/>
              </p:ext>
            </p:extLst>
          </p:nvPr>
        </p:nvGraphicFramePr>
        <p:xfrm>
          <a:off x="552450" y="1419223"/>
          <a:ext cx="7562850" cy="3496307"/>
        </p:xfrm>
        <a:graphic>
          <a:graphicData uri="http://schemas.openxmlformats.org/drawingml/2006/table">
            <a:tbl>
              <a:tblPr firstRow="1" firstCol="1" bandRow="1"/>
              <a:tblGrid>
                <a:gridCol w="2710852">
                  <a:extLst>
                    <a:ext uri="{9D8B030D-6E8A-4147-A177-3AD203B41FA5}">
                      <a16:colId xmlns:a16="http://schemas.microsoft.com/office/drawing/2014/main" xmlns="" val="3887467199"/>
                    </a:ext>
                  </a:extLst>
                </a:gridCol>
                <a:gridCol w="1638174">
                  <a:extLst>
                    <a:ext uri="{9D8B030D-6E8A-4147-A177-3AD203B41FA5}">
                      <a16:colId xmlns:a16="http://schemas.microsoft.com/office/drawing/2014/main" xmlns="" val="2097821889"/>
                    </a:ext>
                  </a:extLst>
                </a:gridCol>
                <a:gridCol w="1606912">
                  <a:extLst>
                    <a:ext uri="{9D8B030D-6E8A-4147-A177-3AD203B41FA5}">
                      <a16:colId xmlns:a16="http://schemas.microsoft.com/office/drawing/2014/main" xmlns="" val="4138425898"/>
                    </a:ext>
                  </a:extLst>
                </a:gridCol>
                <a:gridCol w="1606912">
                  <a:extLst>
                    <a:ext uri="{9D8B030D-6E8A-4147-A177-3AD203B41FA5}">
                      <a16:colId xmlns:a16="http://schemas.microsoft.com/office/drawing/2014/main" xmlns="" val="2148304394"/>
                    </a:ext>
                  </a:extLst>
                </a:gridCol>
              </a:tblGrid>
              <a:tr h="466699">
                <a:tc>
                  <a:txBody>
                    <a:bodyPr/>
                    <a:lstStyle/>
                    <a:p>
                      <a:pPr marL="0" marR="0" algn="l">
                        <a:lnSpc>
                          <a:spcPct val="115000"/>
                        </a:lnSpc>
                        <a:spcBef>
                          <a:spcPts val="0"/>
                        </a:spcBef>
                        <a:spcAft>
                          <a:spcPts val="1000"/>
                        </a:spcAft>
                      </a:pP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Court/criminal</a:t>
                      </a:r>
                      <a:r>
                        <a:rPr lang="en-ZA" sz="1400" b="1"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matters finalised</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2017/18</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a:lnSpc>
                          <a:spcPct val="115000"/>
                        </a:lnSpc>
                        <a:spcBef>
                          <a:spcPts val="0"/>
                        </a:spcBef>
                        <a:spcAft>
                          <a:spcPts val="1000"/>
                        </a:spcAft>
                      </a:pP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2018/19</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lang="en-ZA" sz="14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Percentage deviation</a:t>
                      </a:r>
                      <a:endParaRPr lang="en-US" sz="14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3196654630"/>
                  </a:ext>
                </a:extLst>
              </a:tr>
              <a:tr h="317360">
                <a:tc>
                  <a:txBody>
                    <a:bodyPr/>
                    <a:lstStyle/>
                    <a:p>
                      <a:pPr marL="0" marR="0" algn="l">
                        <a:lnSpc>
                          <a:spcPct val="115000"/>
                        </a:lnSpc>
                        <a:spcBef>
                          <a:spcPts val="0"/>
                        </a:spcBef>
                        <a:spcAft>
                          <a:spcPts val="1000"/>
                        </a:spcAft>
                      </a:pPr>
                      <a:r>
                        <a:rPr lang="en-ZA" sz="1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Formal inquests</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124</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152</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22,6</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97335699"/>
                  </a:ext>
                </a:extLst>
              </a:tr>
              <a:tr h="317360">
                <a:tc>
                  <a:txBody>
                    <a:bodyPr/>
                    <a:lstStyle/>
                    <a:p>
                      <a:pPr marL="0" marR="0" algn="l">
                        <a:lnSpc>
                          <a:spcPct val="115000"/>
                        </a:lnSpc>
                        <a:spcBef>
                          <a:spcPts val="0"/>
                        </a:spcBef>
                        <a:spcAft>
                          <a:spcPts val="1000"/>
                        </a:spcAft>
                      </a:pPr>
                      <a:r>
                        <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Committal to mental institution</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783</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763</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2,6</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5701169"/>
                  </a:ext>
                </a:extLst>
              </a:tr>
              <a:tr h="466699">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4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Conversion of maintenance trial to enquiry</a:t>
                      </a:r>
                      <a:endPar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320</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566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76,9</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86852595"/>
                  </a:ext>
                </a:extLst>
              </a:tr>
              <a:tr h="317360">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4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Application for leave to appeal</a:t>
                      </a:r>
                      <a:endPar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a:t>
                      </a:r>
                      <a:r>
                        <a:rPr lang="en-GB" sz="1400" kern="120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699</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2 042</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24,3</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799726056"/>
                  </a:ext>
                </a:extLst>
              </a:tr>
              <a:tr h="317360">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4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Conversion of sentence</a:t>
                      </a:r>
                      <a:endPar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627</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286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54,4</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786490189"/>
                  </a:ext>
                </a:extLst>
              </a:tr>
              <a:tr h="317360">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4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Suspended sentences</a:t>
                      </a:r>
                      <a:endParaRPr lang="en-US" sz="14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4,235</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3 476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17,9</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347321055"/>
                  </a:ext>
                </a:extLst>
              </a:tr>
              <a:tr h="317360">
                <a:tc>
                  <a:txBody>
                    <a:bodyPr/>
                    <a:lstStyle/>
                    <a:p>
                      <a:pPr marL="0" marR="0" algn="l">
                        <a:lnSpc>
                          <a:spcPct val="115000"/>
                        </a:lnSpc>
                        <a:spcBef>
                          <a:spcPts val="0"/>
                        </a:spcBef>
                        <a:spcAft>
                          <a:spcPts val="1000"/>
                        </a:spcAft>
                      </a:pPr>
                      <a:r>
                        <a:rPr lang="en-ZA" sz="1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CJA: Preliminary inquiries</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10</a:t>
                      </a:r>
                      <a:r>
                        <a:rPr lang="en-GB" sz="1400" kern="120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083</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9 406</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6,7</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77410152"/>
                  </a:ext>
                </a:extLst>
              </a:tr>
              <a:tr h="317360">
                <a:tc>
                  <a:txBody>
                    <a:bodyPr/>
                    <a:lstStyle/>
                    <a:p>
                      <a:pPr marL="0" marR="0" algn="l">
                        <a:lnSpc>
                          <a:spcPct val="115000"/>
                        </a:lnSpc>
                        <a:spcBef>
                          <a:spcPts val="0"/>
                        </a:spcBef>
                        <a:spcAft>
                          <a:spcPts val="1000"/>
                        </a:spcAft>
                      </a:pPr>
                      <a:r>
                        <a:rPr lang="en-ZA" sz="14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Formal bail applications</a:t>
                      </a:r>
                      <a:endParaRPr lang="en-US" sz="14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55</a:t>
                      </a:r>
                      <a:r>
                        <a:rPr lang="en-GB" sz="1400" kern="120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589</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Arial" panose="020B0604020202020204" pitchFamily="34" charset="0"/>
                        </a:rPr>
                        <a:t>55 842</a:t>
                      </a:r>
                      <a:endParaRPr lang="en-US" sz="1400"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defTabSz="457200" rtl="0" eaLnBrk="1" latinLnBrk="0" hangingPunct="1">
                        <a:lnSpc>
                          <a:spcPct val="115000"/>
                        </a:lnSpc>
                        <a:spcBef>
                          <a:spcPts val="0"/>
                        </a:spcBef>
                        <a:spcAft>
                          <a:spcPts val="1000"/>
                        </a:spcAft>
                      </a:pPr>
                      <a:r>
                        <a:rPr lang="en-GB" sz="14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0,5</a:t>
                      </a:r>
                      <a:r>
                        <a:rPr lang="en-GB"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47577775"/>
                  </a:ext>
                </a:extLst>
              </a:tr>
              <a:tr h="317360">
                <a:tc>
                  <a:txBody>
                    <a:bodyPr/>
                    <a:lstStyle/>
                    <a:p>
                      <a:pPr marL="0" marR="0">
                        <a:lnSpc>
                          <a:spcPct val="115000"/>
                        </a:lnSpc>
                        <a:spcBef>
                          <a:spcPts val="0"/>
                        </a:spcBef>
                        <a:spcAft>
                          <a:spcPts val="1000"/>
                        </a:spcAft>
                      </a:pPr>
                      <a:r>
                        <a:rPr lang="en-ZA" sz="14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Total matters finalised</a:t>
                      </a:r>
                      <a:endParaRPr lang="en-US"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defTabSz="457200" rtl="0" eaLnBrk="1" latinLnBrk="0" hangingPunct="1">
                        <a:lnSpc>
                          <a:spcPct val="115000"/>
                        </a:lnSpc>
                        <a:spcBef>
                          <a:spcPts val="0"/>
                        </a:spcBef>
                        <a:spcAft>
                          <a:spcPts val="1000"/>
                        </a:spcAft>
                      </a:pPr>
                      <a:r>
                        <a:rPr lang="en-GB" sz="1400" b="1"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74</a:t>
                      </a:r>
                      <a:r>
                        <a:rPr lang="en-GB" sz="1400" b="1" kern="120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en-GB" sz="1400" b="1"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460</a:t>
                      </a:r>
                      <a:endParaRPr lang="en-ZA" sz="14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a:lnSpc>
                          <a:spcPct val="115000"/>
                        </a:lnSpc>
                        <a:spcBef>
                          <a:spcPts val="0"/>
                        </a:spcBef>
                        <a:spcAft>
                          <a:spcPts val="1000"/>
                        </a:spcAft>
                      </a:pPr>
                      <a:r>
                        <a:rPr lang="en-US" sz="1400" b="1" dirty="0" smtClean="0">
                          <a:effectLst/>
                          <a:latin typeface="Arial Narrow" panose="020B0606020202030204" pitchFamily="34" charset="0"/>
                          <a:ea typeface="Calibri" panose="020F0502020204030204" pitchFamily="34" charset="0"/>
                          <a:cs typeface="Arial" panose="020B0604020202020204" pitchFamily="34" charset="0"/>
                        </a:rPr>
                        <a:t>72 533</a:t>
                      </a:r>
                      <a:endParaRPr lang="en-US" sz="1400" b="1" dirty="0">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ctr" defTabSz="457200" rtl="0" eaLnBrk="1" latinLnBrk="0" hangingPunct="1">
                        <a:lnSpc>
                          <a:spcPct val="115000"/>
                        </a:lnSpc>
                        <a:spcBef>
                          <a:spcPts val="0"/>
                        </a:spcBef>
                        <a:spcAft>
                          <a:spcPts val="1000"/>
                        </a:spcAft>
                      </a:pPr>
                      <a:r>
                        <a:rPr lang="en-GB" sz="14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r>
                        <a:rPr lang="en-GB" sz="1400" b="1"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2,6</a:t>
                      </a:r>
                      <a:r>
                        <a:rPr lang="en-GB" sz="14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n-ZA" sz="14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10080937"/>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22</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55065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
        <p:nvSpPr>
          <p:cNvPr id="6" name="Title 1"/>
          <p:cNvSpPr txBox="1">
            <a:spLocks/>
          </p:cNvSpPr>
          <p:nvPr/>
        </p:nvSpPr>
        <p:spPr>
          <a:xfrm>
            <a:off x="0" y="-27384"/>
            <a:ext cx="9143999"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smtClean="0">
                <a:solidFill>
                  <a:schemeClr val="bg1"/>
                </a:solidFill>
                <a:latin typeface="Arial" panose="020B0604020202020204" pitchFamily="34" charset="0"/>
                <a:ea typeface="+mj-ea"/>
                <a:cs typeface="Arial" panose="020B0604020202020204" pitchFamily="34" charset="0"/>
              </a:rPr>
              <a:t>Plea and Sentence Agreements</a:t>
            </a:r>
            <a:endParaRPr lang="en-GB" sz="2000" b="1" cap="small" dirty="0">
              <a:solidFill>
                <a:schemeClr val="bg1"/>
              </a:solidFill>
              <a:latin typeface="Arial" panose="020B0604020202020204" pitchFamily="34" charset="0"/>
              <a:ea typeface="+mj-ea"/>
              <a:cs typeface="Arial" panose="020B0604020202020204" pitchFamily="34" charset="0"/>
            </a:endParaRPr>
          </a:p>
        </p:txBody>
      </p:sp>
      <p:pic>
        <p:nvPicPr>
          <p:cNvPr id="9" name="Picture 8"/>
          <p:cNvPicPr>
            <a:picLocks noChangeAspect="1"/>
          </p:cNvPicPr>
          <p:nvPr/>
        </p:nvPicPr>
        <p:blipFill>
          <a:blip r:embed="rId3"/>
          <a:stretch>
            <a:fillRect/>
          </a:stretch>
        </p:blipFill>
        <p:spPr>
          <a:xfrm>
            <a:off x="243046" y="3569248"/>
            <a:ext cx="8657906" cy="2139881"/>
          </a:xfrm>
          <a:prstGeom prst="rect">
            <a:avLst/>
          </a:prstGeom>
        </p:spPr>
      </p:pic>
      <p:sp>
        <p:nvSpPr>
          <p:cNvPr id="2" name="Slide Number Placeholder 1"/>
          <p:cNvSpPr>
            <a:spLocks noGrp="1"/>
          </p:cNvSpPr>
          <p:nvPr>
            <p:ph type="sldNum" sz="quarter" idx="12"/>
          </p:nvPr>
        </p:nvSpPr>
        <p:spPr>
          <a:xfrm>
            <a:off x="7010400" y="6465900"/>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23</a:t>
            </a:fld>
            <a:endParaRPr lang="en-US" sz="14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94694" y="680563"/>
            <a:ext cx="8657906" cy="2755631"/>
          </a:xfrm>
          <a:prstGeom prst="rect">
            <a:avLst/>
          </a:prstGeom>
          <a:scene3d>
            <a:camera prst="orthographicFront"/>
            <a:lightRig rig="threePt" dir="t"/>
          </a:scene3d>
          <a:sp3d>
            <a:bevelT w="139700" prst="cross"/>
            <a:bevelB w="139700" prst="cross"/>
          </a:sp3d>
        </p:spPr>
      </p:pic>
      <p:sp>
        <p:nvSpPr>
          <p:cNvPr id="8" name="TextBox 7"/>
          <p:cNvSpPr txBox="1"/>
          <p:nvPr/>
        </p:nvSpPr>
        <p:spPr>
          <a:xfrm>
            <a:off x="243046" y="5709129"/>
            <a:ext cx="8657906" cy="338554"/>
          </a:xfrm>
          <a:prstGeom prst="rect">
            <a:avLst/>
          </a:prstGeom>
          <a:solidFill>
            <a:schemeClr val="bg1"/>
          </a:solidFill>
        </p:spPr>
        <p:txBody>
          <a:bodyPr wrap="square" rtlCol="0">
            <a:spAutoFit/>
          </a:bodyPr>
          <a:lstStyle/>
          <a:p>
            <a:pPr marL="285750" indent="-285750">
              <a:buClr>
                <a:srgbClr val="C59247"/>
              </a:buClr>
              <a:buFont typeface="Wingdings" panose="05000000000000000000" pitchFamily="2" charset="2"/>
              <a:buChar char="Ø"/>
            </a:pPr>
            <a:r>
              <a:rPr lang="en-US" sz="1600" dirty="0">
                <a:latin typeface="Arial Narrow" panose="020B0606020202030204" pitchFamily="34" charset="0"/>
              </a:rPr>
              <a:t>In 2018/19 –one case involved </a:t>
            </a:r>
            <a:r>
              <a:rPr lang="en-ZA" sz="1600" dirty="0">
                <a:latin typeface="Arial Narrow" panose="020B0606020202030204" pitchFamily="34" charset="0"/>
              </a:rPr>
              <a:t>75 397 </a:t>
            </a:r>
            <a:r>
              <a:rPr lang="en-US" sz="1600" dirty="0">
                <a:latin typeface="Arial Narrow" panose="020B0606020202030204" pitchFamily="34" charset="0"/>
              </a:rPr>
              <a:t>counts of Fraud and one case involving 1 647 </a:t>
            </a:r>
            <a:r>
              <a:rPr lang="en-ZA" sz="1600" dirty="0">
                <a:latin typeface="Arial Narrow" panose="020B0606020202030204" pitchFamily="34" charset="0"/>
              </a:rPr>
              <a:t>counts of Fraud in KZND</a:t>
            </a:r>
            <a:endParaRPr lang="en-US" sz="1600" dirty="0">
              <a:latin typeface="Arial Narrow" panose="020B0606020202030204" pitchFamily="34" charset="0"/>
            </a:endParaRPr>
          </a:p>
        </p:txBody>
      </p:sp>
    </p:spTree>
    <p:extLst>
      <p:ext uri="{BB962C8B-B14F-4D97-AF65-F5344CB8AC3E}">
        <p14:creationId xmlns:p14="http://schemas.microsoft.com/office/powerpoint/2010/main" xmlns="" val="305253990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644108676"/>
              </p:ext>
            </p:extLst>
          </p:nvPr>
        </p:nvGraphicFramePr>
        <p:xfrm>
          <a:off x="230597" y="778933"/>
          <a:ext cx="8687025" cy="1811334"/>
        </p:xfrm>
        <a:graphic>
          <a:graphicData uri="http://schemas.openxmlformats.org/drawingml/2006/table">
            <a:tbl>
              <a:tblPr/>
              <a:tblGrid>
                <a:gridCol w="3250773">
                  <a:extLst>
                    <a:ext uri="{9D8B030D-6E8A-4147-A177-3AD203B41FA5}">
                      <a16:colId xmlns:a16="http://schemas.microsoft.com/office/drawing/2014/main" xmlns="" val="20001"/>
                    </a:ext>
                  </a:extLst>
                </a:gridCol>
                <a:gridCol w="1431128">
                  <a:extLst>
                    <a:ext uri="{9D8B030D-6E8A-4147-A177-3AD203B41FA5}">
                      <a16:colId xmlns:a16="http://schemas.microsoft.com/office/drawing/2014/main" xmlns="" val="20002"/>
                    </a:ext>
                  </a:extLst>
                </a:gridCol>
                <a:gridCol w="1055060">
                  <a:extLst>
                    <a:ext uri="{9D8B030D-6E8A-4147-A177-3AD203B41FA5}">
                      <a16:colId xmlns:a16="http://schemas.microsoft.com/office/drawing/2014/main" xmlns="" val="20003"/>
                    </a:ext>
                  </a:extLst>
                </a:gridCol>
                <a:gridCol w="1475032">
                  <a:extLst>
                    <a:ext uri="{9D8B030D-6E8A-4147-A177-3AD203B41FA5}">
                      <a16:colId xmlns:a16="http://schemas.microsoft.com/office/drawing/2014/main" xmlns="" val="20004"/>
                    </a:ext>
                  </a:extLst>
                </a:gridCol>
                <a:gridCol w="1475032">
                  <a:extLst>
                    <a:ext uri="{9D8B030D-6E8A-4147-A177-3AD203B41FA5}">
                      <a16:colId xmlns:a16="http://schemas.microsoft.com/office/drawing/2014/main" xmlns="" val="1409788775"/>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4566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Calibri"/>
                          <a:cs typeface="Times New Roman"/>
                        </a:rPr>
                        <a:t>Conviction rate in organised crime</a:t>
                      </a:r>
                      <a:endParaRPr lang="en-US" sz="1400" kern="1200" dirty="0" smtClean="0">
                        <a:solidFill>
                          <a:schemeClr val="tx1"/>
                        </a:solidFill>
                        <a:effectLst/>
                        <a:latin typeface="Arial Narrow" panose="020B0606020202030204" pitchFamily="34" charset="0"/>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93,8%</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(346)</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90%</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(384)</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94,8%</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(294/310)</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5%</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545667">
                <a:tc>
                  <a:txBody>
                    <a:bodyPr/>
                    <a:lstStyle/>
                    <a:p>
                      <a:pPr marL="0" marR="0" algn="l">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Conviction rate in complex commercial crime</a:t>
                      </a:r>
                      <a:endParaRPr lang="en-US" sz="1400" dirty="0">
                        <a:effectLst/>
                        <a:latin typeface="Arial Narrow" panose="020B0606020202030204" pitchFamily="34" charset="0"/>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94,1%</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(911)</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93%</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(801)</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95%</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(760/800)</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2%</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4" name="Rectangle 3"/>
          <p:cNvSpPr/>
          <p:nvPr/>
        </p:nvSpPr>
        <p:spPr>
          <a:xfrm>
            <a:off x="230597" y="2855661"/>
            <a:ext cx="8687025" cy="3216265"/>
          </a:xfrm>
          <a:prstGeom prst="rect">
            <a:avLst/>
          </a:prstGeom>
        </p:spPr>
        <p:txBody>
          <a:bodyPr wrap="square">
            <a:spAutoFit/>
          </a:bodyPr>
          <a:lstStyle/>
          <a:p>
            <a:pPr marL="28575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dirty="0" smtClean="0">
                <a:solidFill>
                  <a:prstClr val="black"/>
                </a:solidFill>
                <a:latin typeface="Arial" panose="020B0604020202020204" pitchFamily="34" charset="0"/>
                <a:cs typeface="Arial" panose="020B0604020202020204" pitchFamily="34" charset="0"/>
              </a:rPr>
              <a:t>The NPA </a:t>
            </a:r>
            <a:r>
              <a:rPr lang="en-ZA" altLang="en-US" dirty="0">
                <a:solidFill>
                  <a:prstClr val="black"/>
                </a:solidFill>
                <a:latin typeface="Arial" panose="020B0604020202020204" pitchFamily="34" charset="0"/>
                <a:cs typeface="Arial" panose="020B0604020202020204" pitchFamily="34" charset="0"/>
              </a:rPr>
              <a:t>finalised </a:t>
            </a:r>
            <a:r>
              <a:rPr lang="en-ZA" altLang="en-US" dirty="0" smtClean="0">
                <a:solidFill>
                  <a:prstClr val="black"/>
                </a:solidFill>
                <a:latin typeface="Arial" panose="020B0604020202020204" pitchFamily="34" charset="0"/>
                <a:cs typeface="Arial" panose="020B0604020202020204" pitchFamily="34" charset="0"/>
              </a:rPr>
              <a:t>310 </a:t>
            </a:r>
            <a:r>
              <a:rPr lang="en-ZA" altLang="en-US" dirty="0">
                <a:solidFill>
                  <a:prstClr val="black"/>
                </a:solidFill>
                <a:latin typeface="Arial" panose="020B0604020202020204" pitchFamily="34" charset="0"/>
                <a:cs typeface="Arial" panose="020B0604020202020204" pitchFamily="34" charset="0"/>
              </a:rPr>
              <a:t>organised crime verdict cases, with </a:t>
            </a:r>
            <a:r>
              <a:rPr lang="en-ZA" altLang="en-US" dirty="0" smtClean="0">
                <a:solidFill>
                  <a:prstClr val="black"/>
                </a:solidFill>
                <a:latin typeface="Arial" panose="020B0604020202020204" pitchFamily="34" charset="0"/>
                <a:cs typeface="Arial" panose="020B0604020202020204" pitchFamily="34" charset="0"/>
              </a:rPr>
              <a:t>294 convictions, (94,8% </a:t>
            </a:r>
            <a:r>
              <a:rPr lang="en-ZA" altLang="en-US" dirty="0">
                <a:solidFill>
                  <a:prstClr val="black"/>
                </a:solidFill>
                <a:latin typeface="Arial" panose="020B0604020202020204" pitchFamily="34" charset="0"/>
                <a:cs typeface="Arial" panose="020B0604020202020204" pitchFamily="34" charset="0"/>
              </a:rPr>
              <a:t>conviction </a:t>
            </a:r>
            <a:r>
              <a:rPr lang="en-ZA" altLang="en-US" dirty="0" smtClean="0">
                <a:solidFill>
                  <a:prstClr val="black"/>
                </a:solidFill>
                <a:latin typeface="Arial" panose="020B0604020202020204" pitchFamily="34" charset="0"/>
                <a:cs typeface="Arial" panose="020B0604020202020204" pitchFamily="34" charset="0"/>
              </a:rPr>
              <a:t>rate) - special </a:t>
            </a:r>
            <a:r>
              <a:rPr lang="en-ZA" altLang="en-US" dirty="0">
                <a:solidFill>
                  <a:prstClr val="black"/>
                </a:solidFill>
                <a:latin typeface="Arial" panose="020B0604020202020204" pitchFamily="34" charset="0"/>
                <a:cs typeface="Arial" panose="020B0604020202020204" pitchFamily="34" charset="0"/>
              </a:rPr>
              <a:t>focus </a:t>
            </a:r>
            <a:r>
              <a:rPr lang="en-ZA" altLang="en-US" dirty="0" smtClean="0">
                <a:solidFill>
                  <a:prstClr val="black"/>
                </a:solidFill>
                <a:latin typeface="Arial" panose="020B0604020202020204" pitchFamily="34" charset="0"/>
                <a:cs typeface="Arial" panose="020B0604020202020204" pitchFamily="34" charset="0"/>
              </a:rPr>
              <a:t>on various </a:t>
            </a:r>
            <a:r>
              <a:rPr lang="en-ZA" altLang="en-US" dirty="0">
                <a:solidFill>
                  <a:prstClr val="black"/>
                </a:solidFill>
                <a:latin typeface="Arial" panose="020B0604020202020204" pitchFamily="34" charset="0"/>
                <a:cs typeface="Arial" panose="020B0604020202020204" pitchFamily="34" charset="0"/>
              </a:rPr>
              <a:t>areas, </a:t>
            </a:r>
            <a:r>
              <a:rPr lang="en-ZA" altLang="en-US" dirty="0" smtClean="0">
                <a:solidFill>
                  <a:prstClr val="black"/>
                </a:solidFill>
                <a:latin typeface="Arial" panose="020B0604020202020204" pitchFamily="34" charset="0"/>
                <a:cs typeface="Arial" panose="020B0604020202020204" pitchFamily="34" charset="0"/>
              </a:rPr>
              <a:t>i.e. illegal </a:t>
            </a:r>
            <a:r>
              <a:rPr lang="en-ZA" altLang="en-US" dirty="0">
                <a:solidFill>
                  <a:prstClr val="black"/>
                </a:solidFill>
                <a:latin typeface="Arial" panose="020B0604020202020204" pitchFamily="34" charset="0"/>
                <a:cs typeface="Arial" panose="020B0604020202020204" pitchFamily="34" charset="0"/>
              </a:rPr>
              <a:t>precious metal, including copper, rhino-related offences, dealing in drugs, illicit mining and tax </a:t>
            </a:r>
            <a:r>
              <a:rPr lang="en-ZA" altLang="en-US" dirty="0" smtClean="0">
                <a:solidFill>
                  <a:prstClr val="black"/>
                </a:solidFill>
                <a:latin typeface="Arial" panose="020B0604020202020204" pitchFamily="34" charset="0"/>
                <a:cs typeface="Arial" panose="020B0604020202020204" pitchFamily="34" charset="0"/>
              </a:rPr>
              <a:t>matters</a:t>
            </a:r>
          </a:p>
          <a:p>
            <a:pPr marL="28575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dirty="0">
                <a:solidFill>
                  <a:prstClr val="black"/>
                </a:solidFill>
                <a:latin typeface="Arial" panose="020B0604020202020204" pitchFamily="34" charset="0"/>
                <a:cs typeface="Arial" panose="020B0604020202020204" pitchFamily="34" charset="0"/>
              </a:rPr>
              <a:t>The NPA’s impact on serious economic crime is evident in the 800 verdict cases in complex commercial crime, with 760 </a:t>
            </a:r>
            <a:r>
              <a:rPr lang="en-ZA" altLang="en-US" dirty="0" smtClean="0">
                <a:solidFill>
                  <a:prstClr val="black"/>
                </a:solidFill>
                <a:latin typeface="Arial" panose="020B0604020202020204" pitchFamily="34" charset="0"/>
                <a:cs typeface="Arial" panose="020B0604020202020204" pitchFamily="34" charset="0"/>
              </a:rPr>
              <a:t>convictions (95% conviction rate)</a:t>
            </a:r>
            <a:endParaRPr lang="en-ZA" altLang="en-US" dirty="0">
              <a:solidFill>
                <a:prstClr val="black"/>
              </a:solidFill>
              <a:latin typeface="Arial" panose="020B0604020202020204" pitchFamily="34" charset="0"/>
              <a:cs typeface="Arial" panose="020B0604020202020204" pitchFamily="34" charset="0"/>
            </a:endParaRPr>
          </a:p>
          <a:p>
            <a:pPr marL="285750" indent="-285750" algn="just">
              <a:lnSpc>
                <a:spcPct val="150000"/>
              </a:lnSpc>
              <a:spcBef>
                <a:spcPct val="0"/>
              </a:spcBef>
              <a:spcAft>
                <a:spcPts val="1200"/>
              </a:spcAft>
              <a:buClr>
                <a:srgbClr val="A9810F"/>
              </a:buClr>
              <a:buFont typeface="Wingdings" panose="05000000000000000000" pitchFamily="2" charset="2"/>
              <a:buChar char="Ø"/>
              <a:defRPr/>
            </a:pPr>
            <a:endParaRPr lang="en-ZA" altLang="en-US" sz="1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78320"/>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24</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962998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4" name="Slide Number Placeholder 3"/>
          <p:cNvSpPr>
            <a:spLocks noGrp="1"/>
          </p:cNvSpPr>
          <p:nvPr>
            <p:ph type="sldNum" sz="quarter" idx="12"/>
          </p:nvPr>
        </p:nvSpPr>
        <p:spPr>
          <a:xfrm>
            <a:off x="6977216"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25</a:t>
            </a:fld>
            <a:endParaRPr lang="en-US" sz="1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552497" y="906991"/>
            <a:ext cx="8248603" cy="4523624"/>
          </a:xfrm>
          <a:prstGeom prst="rect">
            <a:avLst/>
          </a:prstGeom>
        </p:spPr>
      </p:pic>
    </p:spTree>
    <p:extLst>
      <p:ext uri="{BB962C8B-B14F-4D97-AF65-F5344CB8AC3E}">
        <p14:creationId xmlns:p14="http://schemas.microsoft.com/office/powerpoint/2010/main" xmlns="" val="348477257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4" name="Slide Number Placeholder 3"/>
          <p:cNvSpPr>
            <a:spLocks noGrp="1"/>
          </p:cNvSpPr>
          <p:nvPr>
            <p:ph type="sldNum" sz="quarter" idx="12"/>
          </p:nvPr>
        </p:nvSpPr>
        <p:spPr>
          <a:xfrm>
            <a:off x="7010400" y="6472338"/>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26</a:t>
            </a:fld>
            <a:endParaRPr lang="en-US" sz="14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441602" y="906991"/>
            <a:ext cx="8260796" cy="4372931"/>
          </a:xfrm>
          <a:prstGeom prst="rect">
            <a:avLst/>
          </a:prstGeom>
        </p:spPr>
      </p:pic>
    </p:spTree>
    <p:extLst>
      <p:ext uri="{BB962C8B-B14F-4D97-AF65-F5344CB8AC3E}">
        <p14:creationId xmlns:p14="http://schemas.microsoft.com/office/powerpoint/2010/main" xmlns="" val="5945315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40556820"/>
              </p:ext>
            </p:extLst>
          </p:nvPr>
        </p:nvGraphicFramePr>
        <p:xfrm>
          <a:off x="256033" y="593405"/>
          <a:ext cx="8661589" cy="2099688"/>
        </p:xfrm>
        <a:graphic>
          <a:graphicData uri="http://schemas.openxmlformats.org/drawingml/2006/table">
            <a:tbl>
              <a:tblPr/>
              <a:tblGrid>
                <a:gridCol w="3241256">
                  <a:extLst>
                    <a:ext uri="{9D8B030D-6E8A-4147-A177-3AD203B41FA5}">
                      <a16:colId xmlns:a16="http://schemas.microsoft.com/office/drawing/2014/main" xmlns="" val="20001"/>
                    </a:ext>
                  </a:extLst>
                </a:gridCol>
                <a:gridCol w="1426937">
                  <a:extLst>
                    <a:ext uri="{9D8B030D-6E8A-4147-A177-3AD203B41FA5}">
                      <a16:colId xmlns:a16="http://schemas.microsoft.com/office/drawing/2014/main" xmlns="" val="20002"/>
                    </a:ext>
                  </a:extLst>
                </a:gridCol>
                <a:gridCol w="1051970">
                  <a:extLst>
                    <a:ext uri="{9D8B030D-6E8A-4147-A177-3AD203B41FA5}">
                      <a16:colId xmlns:a16="http://schemas.microsoft.com/office/drawing/2014/main" xmlns="" val="20003"/>
                    </a:ext>
                  </a:extLst>
                </a:gridCol>
                <a:gridCol w="1470713">
                  <a:extLst>
                    <a:ext uri="{9D8B030D-6E8A-4147-A177-3AD203B41FA5}">
                      <a16:colId xmlns:a16="http://schemas.microsoft.com/office/drawing/2014/main" xmlns="" val="20004"/>
                    </a:ext>
                  </a:extLst>
                </a:gridCol>
                <a:gridCol w="1470713">
                  <a:extLst>
                    <a:ext uri="{9D8B030D-6E8A-4147-A177-3AD203B41FA5}">
                      <a16:colId xmlns:a16="http://schemas.microsoft.com/office/drawing/2014/main" xmlns="" val="1409788775"/>
                    </a:ext>
                  </a:extLst>
                </a:gridCol>
              </a:tblGrid>
              <a:tr h="612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52555">
                <a:tc>
                  <a:txBody>
                    <a:bodyPr/>
                    <a:lstStyle/>
                    <a:p>
                      <a:pPr marL="0" marR="0" algn="l">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Number of persons convicted of corruption or offenses related to corruption where the amount involved is more than R5m</a:t>
                      </a:r>
                      <a:endParaRPr lang="en-US" sz="1400" dirty="0">
                        <a:effectLst/>
                        <a:latin typeface="Arial Narrow" panose="020B0606020202030204" pitchFamily="34" charset="0"/>
                        <a:ea typeface="Times New Roman"/>
                        <a:cs typeface="Times New Roman"/>
                      </a:endParaRPr>
                    </a:p>
                  </a:txBody>
                  <a:tcPr marL="68585" marR="6858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37</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30</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17</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(43%)</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723516">
                <a:tc>
                  <a:txBody>
                    <a:bodyPr/>
                    <a:lstStyle/>
                    <a:p>
                      <a:pPr marL="0" marR="0" algn="l">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Number of government officials convicted for corruption or offences related to corruption</a:t>
                      </a:r>
                      <a:endParaRPr lang="en-US" sz="1400" dirty="0">
                        <a:effectLst/>
                        <a:latin typeface="Arial Narrow" panose="020B0606020202030204" pitchFamily="34" charset="0"/>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213</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230</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210</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197772" y="2813820"/>
            <a:ext cx="8661589" cy="2816156"/>
          </a:xfrm>
          <a:prstGeom prst="rect">
            <a:avLst/>
          </a:prstGeom>
        </p:spPr>
        <p:txBody>
          <a:bodyPr wrap="square">
            <a:spAutoFit/>
          </a:bodyPr>
          <a:lstStyle/>
          <a:p>
            <a:pPr marL="285750" indent="-285750" fontAlgn="t">
              <a:lnSpc>
                <a:spcPct val="150000"/>
              </a:lnSpc>
              <a:spcBef>
                <a:spcPct val="0"/>
              </a:spcBef>
              <a:spcAft>
                <a:spcPts val="1200"/>
              </a:spcAft>
              <a:buClr>
                <a:srgbClr val="A9810F"/>
              </a:buClr>
              <a:buFont typeface="Wingdings" panose="05000000000000000000" pitchFamily="2" charset="2"/>
              <a:buChar char="Ø"/>
              <a:defRPr/>
            </a:pPr>
            <a:r>
              <a:rPr lang="en-US" sz="1400" dirty="0" smtClean="0">
                <a:solidFill>
                  <a:prstClr val="black"/>
                </a:solidFill>
                <a:latin typeface="Arial" panose="020B0604020202020204" pitchFamily="34" charset="0"/>
                <a:cs typeface="Arial" panose="020B0604020202020204" pitchFamily="34" charset="0"/>
              </a:rPr>
              <a:t>17 </a:t>
            </a:r>
            <a:r>
              <a:rPr lang="en-US" sz="1400" dirty="0">
                <a:solidFill>
                  <a:prstClr val="black"/>
                </a:solidFill>
                <a:latin typeface="Arial" panose="020B0604020202020204" pitchFamily="34" charset="0"/>
                <a:cs typeface="Arial" panose="020B0604020202020204" pitchFamily="34" charset="0"/>
              </a:rPr>
              <a:t>persons </a:t>
            </a:r>
            <a:r>
              <a:rPr lang="en-US" sz="1400" dirty="0" smtClean="0">
                <a:solidFill>
                  <a:prstClr val="black"/>
                </a:solidFill>
                <a:latin typeface="Arial" panose="020B0604020202020204" pitchFamily="34" charset="0"/>
                <a:cs typeface="Arial" panose="020B0604020202020204" pitchFamily="34" charset="0"/>
              </a:rPr>
              <a:t>were convicted of corruption/offences </a:t>
            </a:r>
            <a:r>
              <a:rPr lang="en-US" sz="1400" dirty="0">
                <a:solidFill>
                  <a:prstClr val="black"/>
                </a:solidFill>
                <a:latin typeface="Arial" panose="020B0604020202020204" pitchFamily="34" charset="0"/>
                <a:cs typeface="Arial" panose="020B0604020202020204" pitchFamily="34" charset="0"/>
              </a:rPr>
              <a:t>related to corruption where the amount involved is more than </a:t>
            </a:r>
            <a:r>
              <a:rPr lang="en-US" sz="1400" dirty="0" smtClean="0">
                <a:solidFill>
                  <a:prstClr val="black"/>
                </a:solidFill>
                <a:latin typeface="Arial" panose="020B0604020202020204" pitchFamily="34" charset="0"/>
                <a:cs typeface="Arial" panose="020B0604020202020204" pitchFamily="34" charset="0"/>
              </a:rPr>
              <a:t>R5m, </a:t>
            </a:r>
            <a:r>
              <a:rPr lang="en-US" sz="1400" dirty="0">
                <a:solidFill>
                  <a:prstClr val="black"/>
                </a:solidFill>
                <a:latin typeface="Arial" panose="020B0604020202020204" pitchFamily="34" charset="0"/>
                <a:cs typeface="Arial" panose="020B0604020202020204" pitchFamily="34" charset="0"/>
              </a:rPr>
              <a:t>43% below the target of 30 </a:t>
            </a:r>
            <a:r>
              <a:rPr lang="en-US" sz="1400" dirty="0" smtClean="0">
                <a:solidFill>
                  <a:prstClr val="black"/>
                </a:solidFill>
                <a:latin typeface="Arial" panose="020B0604020202020204" pitchFamily="34" charset="0"/>
                <a:cs typeface="Arial" panose="020B0604020202020204" pitchFamily="34" charset="0"/>
              </a:rPr>
              <a:t>persons; </a:t>
            </a:r>
          </a:p>
          <a:p>
            <a:pPr marL="285750" indent="-285750" fontAlgn="t">
              <a:lnSpc>
                <a:spcPct val="150000"/>
              </a:lnSpc>
              <a:spcBef>
                <a:spcPct val="0"/>
              </a:spcBef>
              <a:spcAft>
                <a:spcPts val="1200"/>
              </a:spcAft>
              <a:buClr>
                <a:srgbClr val="A9810F"/>
              </a:buClr>
              <a:buFont typeface="Wingdings" panose="05000000000000000000" pitchFamily="2" charset="2"/>
              <a:buChar char="Ø"/>
              <a:defRPr/>
            </a:pPr>
            <a:r>
              <a:rPr lang="en-US" sz="1400" dirty="0" smtClean="0">
                <a:solidFill>
                  <a:prstClr val="black"/>
                </a:solidFill>
                <a:latin typeface="Arial" panose="020B0604020202020204" pitchFamily="34" charset="0"/>
                <a:cs typeface="Arial" panose="020B0604020202020204" pitchFamily="34" charset="0"/>
              </a:rPr>
              <a:t>210 </a:t>
            </a:r>
            <a:r>
              <a:rPr lang="en-US" sz="1400" dirty="0">
                <a:solidFill>
                  <a:prstClr val="black"/>
                </a:solidFill>
                <a:latin typeface="Arial" panose="020B0604020202020204" pitchFamily="34" charset="0"/>
                <a:cs typeface="Arial" panose="020B0604020202020204" pitchFamily="34" charset="0"/>
              </a:rPr>
              <a:t>government officials were convicted for </a:t>
            </a:r>
            <a:r>
              <a:rPr lang="en-US" sz="1400" dirty="0" smtClean="0">
                <a:solidFill>
                  <a:prstClr val="black"/>
                </a:solidFill>
                <a:latin typeface="Arial" panose="020B0604020202020204" pitchFamily="34" charset="0"/>
                <a:cs typeface="Arial" panose="020B0604020202020204" pitchFamily="34" charset="0"/>
              </a:rPr>
              <a:t>corruption/offences </a:t>
            </a:r>
            <a:r>
              <a:rPr lang="en-US" sz="1400" dirty="0">
                <a:solidFill>
                  <a:prstClr val="black"/>
                </a:solidFill>
                <a:latin typeface="Arial" panose="020B0604020202020204" pitchFamily="34" charset="0"/>
                <a:cs typeface="Arial" panose="020B0604020202020204" pitchFamily="34" charset="0"/>
              </a:rPr>
              <a:t>related to corruption – 115 (National </a:t>
            </a:r>
            <a:r>
              <a:rPr lang="en-US" sz="1400" dirty="0" smtClean="0">
                <a:solidFill>
                  <a:prstClr val="black"/>
                </a:solidFill>
                <a:latin typeface="Arial" panose="020B0604020202020204" pitchFamily="34" charset="0"/>
                <a:cs typeface="Arial" panose="020B0604020202020204" pitchFamily="34" charset="0"/>
              </a:rPr>
              <a:t>Departments); </a:t>
            </a:r>
            <a:r>
              <a:rPr lang="en-US" sz="1400" dirty="0">
                <a:solidFill>
                  <a:prstClr val="black"/>
                </a:solidFill>
                <a:latin typeface="Arial" panose="020B0604020202020204" pitchFamily="34" charset="0"/>
                <a:cs typeface="Arial" panose="020B0604020202020204" pitchFamily="34" charset="0"/>
              </a:rPr>
              <a:t>46 (Local </a:t>
            </a:r>
            <a:r>
              <a:rPr lang="en-US" sz="1400" dirty="0" smtClean="0">
                <a:solidFill>
                  <a:prstClr val="black"/>
                </a:solidFill>
                <a:latin typeface="Arial" panose="020B0604020202020204" pitchFamily="34" charset="0"/>
                <a:cs typeface="Arial" panose="020B0604020202020204" pitchFamily="34" charset="0"/>
              </a:rPr>
              <a:t>Authorities); </a:t>
            </a:r>
            <a:r>
              <a:rPr lang="en-US" sz="1400" dirty="0">
                <a:solidFill>
                  <a:prstClr val="black"/>
                </a:solidFill>
                <a:latin typeface="Arial" panose="020B0604020202020204" pitchFamily="34" charset="0"/>
                <a:cs typeface="Arial" panose="020B0604020202020204" pitchFamily="34" charset="0"/>
              </a:rPr>
              <a:t>27 (Provincial </a:t>
            </a:r>
            <a:r>
              <a:rPr lang="en-US" sz="1400" dirty="0" smtClean="0">
                <a:solidFill>
                  <a:prstClr val="black"/>
                </a:solidFill>
                <a:latin typeface="Arial" panose="020B0604020202020204" pitchFamily="34" charset="0"/>
                <a:cs typeface="Arial" panose="020B0604020202020204" pitchFamily="34" charset="0"/>
              </a:rPr>
              <a:t>Departments); </a:t>
            </a:r>
            <a:r>
              <a:rPr lang="en-US" sz="1400" dirty="0">
                <a:solidFill>
                  <a:prstClr val="black"/>
                </a:solidFill>
                <a:latin typeface="Arial" panose="020B0604020202020204" pitchFamily="34" charset="0"/>
                <a:cs typeface="Arial" panose="020B0604020202020204" pitchFamily="34" charset="0"/>
              </a:rPr>
              <a:t>18 (Government Agencies</a:t>
            </a:r>
            <a:r>
              <a:rPr lang="en-US" sz="1400" dirty="0" smtClean="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4 (NPA</a:t>
            </a:r>
            <a:r>
              <a:rPr lang="en-US" sz="1400" dirty="0" smtClean="0">
                <a:solidFill>
                  <a:prstClr val="black"/>
                </a:solidFill>
                <a:latin typeface="Arial" panose="020B0604020202020204" pitchFamily="34" charset="0"/>
                <a:cs typeface="Arial" panose="020B0604020202020204" pitchFamily="34" charset="0"/>
              </a:rPr>
              <a:t>)</a:t>
            </a:r>
            <a:endParaRPr lang="en-US" sz="1400" dirty="0">
              <a:solidFill>
                <a:prstClr val="black"/>
              </a:solidFill>
              <a:latin typeface="Arial" panose="020B0604020202020204" pitchFamily="34" charset="0"/>
              <a:cs typeface="Arial" panose="020B0604020202020204" pitchFamily="34" charset="0"/>
            </a:endParaRPr>
          </a:p>
          <a:p>
            <a:pPr marL="285750" indent="-285750" fontAlgn="t">
              <a:lnSpc>
                <a:spcPct val="150000"/>
              </a:lnSpc>
              <a:spcBef>
                <a:spcPct val="0"/>
              </a:spcBef>
              <a:spcAft>
                <a:spcPts val="1200"/>
              </a:spcAft>
              <a:buClr>
                <a:srgbClr val="A9810F"/>
              </a:buClr>
              <a:buFont typeface="Wingdings" panose="05000000000000000000" pitchFamily="2" charset="2"/>
              <a:buChar char="Ø"/>
              <a:defRPr/>
            </a:pPr>
            <a:r>
              <a:rPr lang="en-ZA" sz="1400" dirty="0" smtClean="0">
                <a:solidFill>
                  <a:prstClr val="black"/>
                </a:solidFill>
                <a:latin typeface="Arial" panose="020B0604020202020204" pitchFamily="34" charset="0"/>
                <a:cs typeface="Arial" panose="020B0604020202020204" pitchFamily="34" charset="0"/>
              </a:rPr>
              <a:t>Serious </a:t>
            </a:r>
            <a:r>
              <a:rPr lang="en-ZA" sz="1400" dirty="0">
                <a:solidFill>
                  <a:prstClr val="black"/>
                </a:solidFill>
                <a:latin typeface="Arial" panose="020B0604020202020204" pitchFamily="34" charset="0"/>
                <a:cs typeface="Arial" panose="020B0604020202020204" pitchFamily="34" charset="0"/>
              </a:rPr>
              <a:t>corruption cases </a:t>
            </a:r>
            <a:r>
              <a:rPr lang="en-US" sz="1400" dirty="0">
                <a:solidFill>
                  <a:prstClr val="black"/>
                </a:solidFill>
                <a:latin typeface="Arial" panose="020B0604020202020204" pitchFamily="34" charset="0"/>
                <a:cs typeface="Arial" panose="020B0604020202020204" pitchFamily="34" charset="0"/>
              </a:rPr>
              <a:t>are complex and take </a:t>
            </a:r>
            <a:r>
              <a:rPr lang="en-US" sz="1400" dirty="0" smtClean="0">
                <a:solidFill>
                  <a:prstClr val="black"/>
                </a:solidFill>
                <a:latin typeface="Arial" panose="020B0604020202020204" pitchFamily="34" charset="0"/>
                <a:cs typeface="Arial" panose="020B0604020202020204" pitchFamily="34" charset="0"/>
              </a:rPr>
              <a:t>long to finalise, </a:t>
            </a:r>
            <a:r>
              <a:rPr lang="en-US" sz="1400" dirty="0">
                <a:solidFill>
                  <a:prstClr val="black"/>
                </a:solidFill>
                <a:latin typeface="Arial" panose="020B0604020202020204" pitchFamily="34" charset="0"/>
                <a:cs typeface="Arial" panose="020B0604020202020204" pitchFamily="34" charset="0"/>
              </a:rPr>
              <a:t>due to </a:t>
            </a:r>
            <a:r>
              <a:rPr lang="en-US" sz="1400" i="1" dirty="0">
                <a:solidFill>
                  <a:prstClr val="black"/>
                </a:solidFill>
                <a:latin typeface="Arial" panose="020B0604020202020204" pitchFamily="34" charset="0"/>
                <a:cs typeface="Arial" panose="020B0604020202020204" pitchFamily="34" charset="0"/>
              </a:rPr>
              <a:t>inter alia</a:t>
            </a:r>
            <a:r>
              <a:rPr lang="en-US" sz="1400" dirty="0">
                <a:solidFill>
                  <a:prstClr val="black"/>
                </a:solidFill>
                <a:latin typeface="Arial" panose="020B0604020202020204" pitchFamily="34" charset="0"/>
                <a:cs typeface="Arial" panose="020B0604020202020204" pitchFamily="34" charset="0"/>
              </a:rPr>
              <a:t>, applications brought by the </a:t>
            </a:r>
            <a:r>
              <a:rPr lang="en-US" sz="1400" dirty="0" smtClean="0">
                <a:solidFill>
                  <a:prstClr val="black"/>
                </a:solidFill>
                <a:latin typeface="Arial" panose="020B0604020202020204" pitchFamily="34" charset="0"/>
                <a:cs typeface="Arial" panose="020B0604020202020204" pitchFamily="34" charset="0"/>
              </a:rPr>
              <a:t>defense, pre-trial litigation. </a:t>
            </a:r>
            <a:endParaRPr lang="en-US" sz="1400" dirty="0">
              <a:solidFill>
                <a:prstClr val="black"/>
              </a:solidFill>
              <a:latin typeface="Arial" panose="020B0604020202020204" pitchFamily="34" charset="0"/>
              <a:cs typeface="Arial" panose="020B0604020202020204" pitchFamily="34" charset="0"/>
            </a:endParaRPr>
          </a:p>
          <a:p>
            <a:pPr marL="285750" indent="-285750" fontAlgn="t">
              <a:lnSpc>
                <a:spcPct val="150000"/>
              </a:lnSpc>
              <a:spcBef>
                <a:spcPct val="0"/>
              </a:spcBef>
              <a:spcAft>
                <a:spcPts val="1200"/>
              </a:spcAft>
              <a:buClr>
                <a:srgbClr val="A9810F"/>
              </a:buClr>
              <a:buFont typeface="Wingdings" panose="05000000000000000000" pitchFamily="2" charset="2"/>
              <a:buChar char="Ø"/>
              <a:defRPr/>
            </a:pPr>
            <a:r>
              <a:rPr lang="en-ZA" sz="1400" dirty="0" smtClean="0">
                <a:solidFill>
                  <a:prstClr val="black"/>
                </a:solidFill>
                <a:latin typeface="Arial" panose="020B0604020202020204" pitchFamily="34" charset="0"/>
                <a:cs typeface="Arial" panose="020B0604020202020204" pitchFamily="34" charset="0"/>
              </a:rPr>
              <a:t>Cases have been identified for prioritisation and are </a:t>
            </a:r>
            <a:r>
              <a:rPr lang="en-ZA" sz="1400" dirty="0">
                <a:solidFill>
                  <a:prstClr val="black"/>
                </a:solidFill>
                <a:latin typeface="Arial" panose="020B0604020202020204" pitchFamily="34" charset="0"/>
                <a:cs typeface="Arial" panose="020B0604020202020204" pitchFamily="34" charset="0"/>
              </a:rPr>
              <a:t>being </a:t>
            </a:r>
            <a:r>
              <a:rPr lang="en-ZA" sz="1400" dirty="0" smtClean="0">
                <a:solidFill>
                  <a:prstClr val="black"/>
                </a:solidFill>
                <a:latin typeface="Arial" panose="020B0604020202020204" pitchFamily="34" charset="0"/>
                <a:cs typeface="Arial" panose="020B0604020202020204" pitchFamily="34" charset="0"/>
              </a:rPr>
              <a:t>fast tracked </a:t>
            </a:r>
            <a:endParaRPr lang="en-ZA" sz="1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27</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670211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lnSpc>
                <a:spcPct val="150000"/>
              </a:lnSpc>
              <a:buClr>
                <a:srgbClr val="CE9B18"/>
              </a:buClr>
            </a:pPr>
            <a:r>
              <a:rPr lang="en-GB" b="1" cap="small" dirty="0">
                <a:solidFill>
                  <a:schemeClr val="bg1"/>
                </a:solidFill>
                <a:latin typeface="Arial" panose="020B0604020202020204" pitchFamily="34" charset="0"/>
                <a:cs typeface="Arial" panose="020B0604020202020204" pitchFamily="34" charset="0"/>
              </a:rPr>
              <a:t>Corruption - R5 mil: Docket registered to sentence (FY</a:t>
            </a:r>
            <a:r>
              <a:rPr lang="en-ZA" b="1" dirty="0">
                <a:solidFill>
                  <a:schemeClr val="bg1"/>
                </a:solidFill>
                <a:latin typeface="Arial" panose="020B0604020202020204" pitchFamily="34" charset="0"/>
                <a:cs typeface="Arial" panose="020B0604020202020204" pitchFamily="34" charset="0"/>
              </a:rPr>
              <a:t>2017/18 and FY2018/19)</a:t>
            </a:r>
            <a:endParaRPr lang="en-ZA"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84550" y="3496278"/>
            <a:ext cx="8606173"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24 cases with convictions involving 54 accused in 2 years</a:t>
            </a:r>
          </a:p>
          <a:p>
            <a:pPr marL="742950" lvl="1" indent="-2857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13 cases in 2017/18 (37 accused)</a:t>
            </a:r>
          </a:p>
          <a:p>
            <a:pPr marL="742950" lvl="1" indent="-2857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11 cases in 2018/19 (17 accused)</a:t>
            </a:r>
          </a:p>
          <a:p>
            <a:pPr marL="285750" indent="-2857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3 cases awaiting sentence not displayed in graph</a:t>
            </a:r>
            <a:endParaRPr lang="en-ZA"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43219"/>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28</a:t>
            </a:fld>
            <a:endParaRPr lang="en-US" sz="14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268913" y="646440"/>
            <a:ext cx="8462132" cy="2764674"/>
          </a:xfrm>
          <a:prstGeom prst="rect">
            <a:avLst/>
          </a:prstGeom>
        </p:spPr>
      </p:pic>
    </p:spTree>
    <p:extLst>
      <p:ext uri="{BB962C8B-B14F-4D97-AF65-F5344CB8AC3E}">
        <p14:creationId xmlns:p14="http://schemas.microsoft.com/office/powerpoint/2010/main" xmlns="" val="75565274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2" name="Rectangle 1"/>
          <p:cNvSpPr/>
          <p:nvPr/>
        </p:nvSpPr>
        <p:spPr>
          <a:xfrm>
            <a:off x="182880" y="3152405"/>
            <a:ext cx="8734743" cy="2632003"/>
          </a:xfrm>
          <a:prstGeom prst="rect">
            <a:avLst/>
          </a:prstGeom>
        </p:spPr>
        <p:txBody>
          <a:bodyPr wrap="square">
            <a:spAutoFit/>
          </a:bodyPr>
          <a:lstStyle/>
          <a:p>
            <a:pPr marL="285750" indent="-285750" algn="just">
              <a:lnSpc>
                <a:spcPct val="150000"/>
              </a:lnSpc>
              <a:buClr>
                <a:srgbClr val="A9810F"/>
              </a:buClr>
              <a:buFont typeface="Wingdings" panose="05000000000000000000" pitchFamily="2" charset="2"/>
              <a:buChar char="Ø"/>
            </a:pPr>
            <a:r>
              <a:rPr lang="en-US" sz="1600" dirty="0" smtClean="0">
                <a:solidFill>
                  <a:prstClr val="black"/>
                </a:solidFill>
                <a:latin typeface="Arial" panose="020B0604020202020204" pitchFamily="34" charset="0"/>
                <a:cs typeface="Arial" panose="020B0604020202020204" pitchFamily="34" charset="0"/>
              </a:rPr>
              <a:t>The focus on corruption was intensified and private sector corruption also recorded. 143 persons were convicted </a:t>
            </a:r>
          </a:p>
          <a:p>
            <a:pPr marL="285750" indent="-285750" algn="just">
              <a:lnSpc>
                <a:spcPct val="150000"/>
              </a:lnSpc>
              <a:buClr>
                <a:srgbClr val="A9810F"/>
              </a:buClr>
              <a:buFont typeface="Wingdings" panose="05000000000000000000" pitchFamily="2" charset="2"/>
              <a:buChar char="Ø"/>
            </a:pPr>
            <a:r>
              <a:rPr lang="en-US" sz="1600" dirty="0" smtClean="0">
                <a:solidFill>
                  <a:prstClr val="black"/>
                </a:solidFill>
                <a:latin typeface="Arial" panose="020B0604020202020204" pitchFamily="34" charset="0"/>
                <a:cs typeface="Arial" panose="020B0604020202020204" pitchFamily="34" charset="0"/>
              </a:rPr>
              <a:t>100</a:t>
            </a:r>
            <a:r>
              <a:rPr lang="en-US" sz="1600" dirty="0">
                <a:solidFill>
                  <a:prstClr val="black"/>
                </a:solidFill>
                <a:latin typeface="Arial" panose="020B0604020202020204" pitchFamily="34" charset="0"/>
                <a:cs typeface="Arial" panose="020B0604020202020204" pitchFamily="34" charset="0"/>
              </a:rPr>
              <a:t>% conviction rate was obtained on the prosecution of money </a:t>
            </a:r>
            <a:r>
              <a:rPr lang="en-US" sz="1600" dirty="0" smtClean="0">
                <a:solidFill>
                  <a:prstClr val="black"/>
                </a:solidFill>
                <a:latin typeface="Arial" panose="020B0604020202020204" pitchFamily="34" charset="0"/>
                <a:cs typeface="Arial" panose="020B0604020202020204" pitchFamily="34" charset="0"/>
              </a:rPr>
              <a:t>laundering. 84 </a:t>
            </a:r>
            <a:r>
              <a:rPr lang="en-US" sz="1600" dirty="0">
                <a:solidFill>
                  <a:prstClr val="black"/>
                </a:solidFill>
                <a:latin typeface="Arial" panose="020B0604020202020204" pitchFamily="34" charset="0"/>
                <a:cs typeface="Arial" panose="020B0604020202020204" pitchFamily="34" charset="0"/>
              </a:rPr>
              <a:t>cases with a </a:t>
            </a:r>
            <a:r>
              <a:rPr lang="en-US" sz="1600" dirty="0" smtClean="0">
                <a:solidFill>
                  <a:prstClr val="black"/>
                </a:solidFill>
                <a:latin typeface="Arial" panose="020B0604020202020204" pitchFamily="34" charset="0"/>
                <a:cs typeface="Arial" panose="020B0604020202020204" pitchFamily="34" charset="0"/>
              </a:rPr>
              <a:t>conviction</a:t>
            </a:r>
            <a:endParaRPr lang="en-US" sz="1600" dirty="0">
              <a:latin typeface="Arial" panose="020B0604020202020204" pitchFamily="34" charset="0"/>
              <a:cs typeface="Arial" panose="020B0604020202020204" pitchFamily="34" charset="0"/>
            </a:endParaRPr>
          </a:p>
          <a:p>
            <a:pPr marL="285750" indent="-285750" algn="just">
              <a:lnSpc>
                <a:spcPct val="150000"/>
              </a:lnSpc>
              <a:buClr>
                <a:srgbClr val="A9810F"/>
              </a:buClr>
              <a:buFont typeface="Wingdings" panose="05000000000000000000" pitchFamily="2" charset="2"/>
              <a:buChar char="Ø"/>
            </a:pPr>
            <a:r>
              <a:rPr lang="en-ZA" altLang="en-US" sz="1600" dirty="0" smtClean="0">
                <a:solidFill>
                  <a:prstClr val="black"/>
                </a:solidFill>
                <a:latin typeface="Arial" panose="020B0604020202020204" pitchFamily="34" charset="0"/>
                <a:cs typeface="Arial" panose="020B0604020202020204" pitchFamily="34" charset="0"/>
              </a:rPr>
              <a:t>Special </a:t>
            </a:r>
            <a:r>
              <a:rPr lang="en-ZA" altLang="en-US" sz="1600" dirty="0">
                <a:solidFill>
                  <a:prstClr val="black"/>
                </a:solidFill>
                <a:latin typeface="Arial" panose="020B0604020202020204" pitchFamily="34" charset="0"/>
                <a:cs typeface="Arial" panose="020B0604020202020204" pitchFamily="34" charset="0"/>
              </a:rPr>
              <a:t>focus was placed on the prosecution of cyber crime to curb this growing international </a:t>
            </a:r>
            <a:r>
              <a:rPr lang="en-ZA" altLang="en-US" sz="1600" dirty="0" smtClean="0">
                <a:solidFill>
                  <a:prstClr val="black"/>
                </a:solidFill>
                <a:latin typeface="Arial" panose="020B0604020202020204" pitchFamily="34" charset="0"/>
                <a:cs typeface="Arial" panose="020B0604020202020204" pitchFamily="34" charset="0"/>
              </a:rPr>
              <a:t>phenomenon - 444 </a:t>
            </a:r>
            <a:r>
              <a:rPr lang="en-ZA" altLang="en-US" sz="1600" dirty="0">
                <a:solidFill>
                  <a:prstClr val="black"/>
                </a:solidFill>
                <a:latin typeface="Arial" panose="020B0604020202020204" pitchFamily="34" charset="0"/>
                <a:cs typeface="Arial" panose="020B0604020202020204" pitchFamily="34" charset="0"/>
              </a:rPr>
              <a:t>cybercrime verdict cases with </a:t>
            </a:r>
            <a:r>
              <a:rPr lang="en-ZA" altLang="en-US" sz="1600" dirty="0" smtClean="0">
                <a:solidFill>
                  <a:prstClr val="black"/>
                </a:solidFill>
                <a:latin typeface="Arial" panose="020B0604020202020204" pitchFamily="34" charset="0"/>
                <a:cs typeface="Arial" panose="020B0604020202020204" pitchFamily="34" charset="0"/>
              </a:rPr>
              <a:t>440 convictions were finalised (99,1% conviction rate) </a:t>
            </a:r>
            <a:endParaRPr lang="en-ZA" altLang="en-US" sz="1600" dirty="0">
              <a:solidFill>
                <a:prstClr val="black"/>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618901024"/>
              </p:ext>
            </p:extLst>
          </p:nvPr>
        </p:nvGraphicFramePr>
        <p:xfrm>
          <a:off x="246889" y="534682"/>
          <a:ext cx="8670736" cy="2483605"/>
        </p:xfrm>
        <a:graphic>
          <a:graphicData uri="http://schemas.openxmlformats.org/drawingml/2006/table">
            <a:tbl>
              <a:tblPr/>
              <a:tblGrid>
                <a:gridCol w="3294005">
                  <a:extLst>
                    <a:ext uri="{9D8B030D-6E8A-4147-A177-3AD203B41FA5}">
                      <a16:colId xmlns:a16="http://schemas.microsoft.com/office/drawing/2014/main" xmlns="" val="20001"/>
                    </a:ext>
                  </a:extLst>
                </a:gridCol>
                <a:gridCol w="1450162">
                  <a:extLst>
                    <a:ext uri="{9D8B030D-6E8A-4147-A177-3AD203B41FA5}">
                      <a16:colId xmlns:a16="http://schemas.microsoft.com/office/drawing/2014/main" xmlns="" val="20002"/>
                    </a:ext>
                  </a:extLst>
                </a:gridCol>
                <a:gridCol w="1069091">
                  <a:extLst>
                    <a:ext uri="{9D8B030D-6E8A-4147-A177-3AD203B41FA5}">
                      <a16:colId xmlns:a16="http://schemas.microsoft.com/office/drawing/2014/main" xmlns="" val="20003"/>
                    </a:ext>
                  </a:extLst>
                </a:gridCol>
                <a:gridCol w="1428739">
                  <a:extLst>
                    <a:ext uri="{9D8B030D-6E8A-4147-A177-3AD203B41FA5}">
                      <a16:colId xmlns:a16="http://schemas.microsoft.com/office/drawing/2014/main" xmlns="" val="20004"/>
                    </a:ext>
                  </a:extLst>
                </a:gridCol>
                <a:gridCol w="1428739">
                  <a:extLst>
                    <a:ext uri="{9D8B030D-6E8A-4147-A177-3AD203B41FA5}">
                      <a16:colId xmlns:a16="http://schemas.microsoft.com/office/drawing/2014/main" xmlns="" val="518772354"/>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89091">
                <a:tc>
                  <a:txBody>
                    <a:bodyPr/>
                    <a:lstStyle/>
                    <a:p>
                      <a:pPr marL="0" marR="0" indent="0">
                        <a:spcBef>
                          <a:spcPts val="0"/>
                        </a:spcBef>
                        <a:spcAft>
                          <a:spcPts val="0"/>
                        </a:spcAft>
                      </a:pPr>
                      <a:r>
                        <a:rPr lang="en-US" sz="1400" kern="1200" dirty="0">
                          <a:solidFill>
                            <a:schemeClr val="tx1"/>
                          </a:solidFill>
                          <a:effectLst/>
                          <a:latin typeface="Arial Narrow" panose="020B0606020202030204" pitchFamily="34" charset="0"/>
                          <a:ea typeface="Calibri"/>
                          <a:cs typeface="Times New Roman"/>
                        </a:rPr>
                        <a:t>Number of persons convicted of private sector corruption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n/a</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Baseline</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143</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n/a</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29710254"/>
                  </a:ext>
                </a:extLst>
              </a:tr>
              <a:tr h="589091">
                <a:tc>
                  <a:txBody>
                    <a:bodyPr/>
                    <a:lstStyle/>
                    <a:p>
                      <a:pPr marL="0" marR="0" indent="0">
                        <a:spcBef>
                          <a:spcPts val="0"/>
                        </a:spcBef>
                        <a:spcAft>
                          <a:spcPts val="0"/>
                        </a:spcAft>
                      </a:pPr>
                      <a:r>
                        <a:rPr lang="en-US" sz="1400" kern="1200" dirty="0">
                          <a:solidFill>
                            <a:schemeClr val="tx1"/>
                          </a:solidFill>
                          <a:effectLst/>
                          <a:latin typeface="Arial Narrow" panose="020B0606020202030204" pitchFamily="34" charset="0"/>
                          <a:ea typeface="Calibri"/>
                          <a:cs typeface="Times New Roman"/>
                        </a:rPr>
                        <a:t>Conviction rate in money laundering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n/a</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75%</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(Baseline)</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100%</a:t>
                      </a:r>
                    </a:p>
                    <a:p>
                      <a:pPr algn="r"/>
                      <a:r>
                        <a:rPr lang="en-US" sz="1400" kern="1200" dirty="0" smtClean="0">
                          <a:solidFill>
                            <a:schemeClr val="tx1"/>
                          </a:solidFill>
                          <a:effectLst/>
                          <a:latin typeface="Arial Narrow" panose="020B0606020202030204" pitchFamily="34" charset="0"/>
                          <a:ea typeface="Calibri"/>
                          <a:cs typeface="Times New Roman"/>
                        </a:rPr>
                        <a:t>(84/84)</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33%</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85423">
                <a:tc>
                  <a:txBody>
                    <a:bodyPr/>
                    <a:lstStyle/>
                    <a:p>
                      <a:pPr marL="0" marR="0" indent="0">
                        <a:spcBef>
                          <a:spcPts val="0"/>
                        </a:spcBef>
                        <a:spcAft>
                          <a:spcPts val="0"/>
                        </a:spcAft>
                      </a:pPr>
                      <a:r>
                        <a:rPr lang="en-US" sz="1400" kern="1200" dirty="0">
                          <a:solidFill>
                            <a:schemeClr val="tx1"/>
                          </a:solidFill>
                          <a:effectLst/>
                          <a:latin typeface="Arial Narrow" panose="020B0606020202030204" pitchFamily="34" charset="0"/>
                          <a:ea typeface="Calibri"/>
                          <a:cs typeface="Times New Roman"/>
                        </a:rPr>
                        <a:t>Conviction rate in cybercrime prosecution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98,5%</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(330)</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95%</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(268)</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99,1%</a:t>
                      </a:r>
                    </a:p>
                    <a:p>
                      <a:pPr algn="r"/>
                      <a:r>
                        <a:rPr lang="en-US" sz="1400" kern="1200" dirty="0" smtClean="0">
                          <a:solidFill>
                            <a:schemeClr val="tx1"/>
                          </a:solidFill>
                          <a:effectLst/>
                          <a:latin typeface="Arial Narrow" panose="020B0606020202030204" pitchFamily="34" charset="0"/>
                          <a:ea typeface="Calibri"/>
                          <a:cs typeface="Times New Roman"/>
                        </a:rPr>
                        <a:t>(440/444)</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4%</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a:xfrm>
            <a:off x="7010400" y="648476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29</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926778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4294967295"/>
          </p:nvPr>
        </p:nvSpPr>
        <p:spPr bwMode="auto">
          <a:xfrm>
            <a:off x="228600" y="472678"/>
            <a:ext cx="8650224" cy="5362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ct val="150000"/>
              </a:lnSpc>
              <a:buClr>
                <a:srgbClr val="CE9B18"/>
              </a:buClr>
              <a:buNone/>
            </a:pPr>
            <a:r>
              <a:rPr lang="en-ZA" altLang="en-US" sz="1800" b="1" dirty="0" smtClean="0">
                <a:latin typeface="Arial" panose="020B0604020202020204" pitchFamily="34" charset="0"/>
                <a:cs typeface="Arial" panose="020B0604020202020204" pitchFamily="34" charset="0"/>
              </a:rPr>
              <a:t>Purpose:</a:t>
            </a:r>
            <a:endParaRPr lang="en-ZA" altLang="en-US" sz="1800" b="1" dirty="0">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US" altLang="en-US" sz="1800" dirty="0" smtClean="0">
                <a:solidFill>
                  <a:prstClr val="black"/>
                </a:solidFill>
                <a:latin typeface="Arial" panose="020B0604020202020204" pitchFamily="34" charset="0"/>
                <a:cs typeface="Arial" panose="020B0604020202020204" pitchFamily="34" charset="0"/>
              </a:rPr>
              <a:t>The purpose of the NPA is to :</a:t>
            </a:r>
          </a:p>
          <a:p>
            <a:pPr lvl="1" algn="just">
              <a:lnSpc>
                <a:spcPct val="150000"/>
              </a:lnSpc>
              <a:buClr>
                <a:srgbClr val="CE9B18"/>
              </a:buClr>
              <a:buFont typeface="Wingdings" panose="05000000000000000000" pitchFamily="2" charset="2"/>
              <a:buChar char="Ø"/>
            </a:pPr>
            <a:r>
              <a:rPr lang="en-US" altLang="en-US" sz="1800" dirty="0" smtClean="0">
                <a:solidFill>
                  <a:prstClr val="black"/>
                </a:solidFill>
                <a:latin typeface="Arial" panose="020B0604020202020204" pitchFamily="34" charset="0"/>
                <a:cs typeface="Arial" panose="020B0604020202020204" pitchFamily="34" charset="0"/>
              </a:rPr>
              <a:t>Provide a coordinated prosecuting service that ensures that justice is delivered to the victims of crime through general &amp; specialised prosecutions</a:t>
            </a:r>
          </a:p>
          <a:p>
            <a:pPr lvl="1" algn="just">
              <a:lnSpc>
                <a:spcPct val="150000"/>
              </a:lnSpc>
              <a:buClr>
                <a:srgbClr val="CE9B18"/>
              </a:buClr>
              <a:buFont typeface="Wingdings" panose="05000000000000000000" pitchFamily="2" charset="2"/>
              <a:buChar char="Ø"/>
            </a:pPr>
            <a:r>
              <a:rPr lang="en-ZA" altLang="en-US" sz="1800" dirty="0" smtClean="0">
                <a:solidFill>
                  <a:prstClr val="black"/>
                </a:solidFill>
                <a:latin typeface="Arial" panose="020B0604020202020204" pitchFamily="34" charset="0"/>
                <a:cs typeface="Arial" panose="020B0604020202020204" pitchFamily="34" charset="0"/>
              </a:rPr>
              <a:t>Remove </a:t>
            </a:r>
            <a:r>
              <a:rPr lang="en-US" altLang="en-US" sz="1800" dirty="0" smtClean="0">
                <a:solidFill>
                  <a:prstClr val="black"/>
                </a:solidFill>
                <a:latin typeface="Arial" panose="020B0604020202020204" pitchFamily="34" charset="0"/>
                <a:cs typeface="Arial" panose="020B0604020202020204" pitchFamily="34" charset="0"/>
              </a:rPr>
              <a:t>the profit from crime, and </a:t>
            </a:r>
          </a:p>
          <a:p>
            <a:pPr lvl="1" algn="just">
              <a:lnSpc>
                <a:spcPct val="150000"/>
              </a:lnSpc>
              <a:buClr>
                <a:srgbClr val="CE9B18"/>
              </a:buClr>
              <a:buFont typeface="Wingdings" panose="05000000000000000000" pitchFamily="2" charset="2"/>
              <a:buChar char="Ø"/>
            </a:pPr>
            <a:r>
              <a:rPr lang="en-US" altLang="en-US" sz="1800" dirty="0">
                <a:solidFill>
                  <a:prstClr val="black"/>
                </a:solidFill>
                <a:latin typeface="Arial" panose="020B0604020202020204" pitchFamily="34" charset="0"/>
                <a:cs typeface="Arial" panose="020B0604020202020204" pitchFamily="34" charset="0"/>
              </a:rPr>
              <a:t>P</a:t>
            </a:r>
            <a:r>
              <a:rPr lang="en-US" altLang="en-US" sz="1800" dirty="0" smtClean="0">
                <a:solidFill>
                  <a:prstClr val="black"/>
                </a:solidFill>
                <a:latin typeface="Arial" panose="020B0604020202020204" pitchFamily="34" charset="0"/>
                <a:cs typeface="Arial" panose="020B0604020202020204" pitchFamily="34" charset="0"/>
              </a:rPr>
              <a:t>rotect certain witnesses</a:t>
            </a:r>
          </a:p>
          <a:p>
            <a:pPr marL="0" indent="0" algn="just">
              <a:lnSpc>
                <a:spcPct val="150000"/>
              </a:lnSpc>
              <a:buClr>
                <a:srgbClr val="CE9B18"/>
              </a:buClr>
              <a:buNone/>
            </a:pPr>
            <a:endParaRPr lang="en-US" altLang="en-US" sz="1400" b="1" dirty="0" smtClean="0">
              <a:latin typeface="Arial" panose="020B0604020202020204" pitchFamily="34" charset="0"/>
              <a:cs typeface="Arial" panose="020B0604020202020204" pitchFamily="34" charset="0"/>
            </a:endParaRPr>
          </a:p>
          <a:p>
            <a:pPr marL="0" indent="0" algn="just">
              <a:lnSpc>
                <a:spcPct val="150000"/>
              </a:lnSpc>
              <a:buClr>
                <a:srgbClr val="CE9B18"/>
              </a:buClr>
              <a:buNone/>
            </a:pPr>
            <a:r>
              <a:rPr lang="en-US" altLang="en-US" sz="1800" b="1" dirty="0" smtClean="0">
                <a:latin typeface="Arial" panose="020B0604020202020204" pitchFamily="34" charset="0"/>
                <a:cs typeface="Arial" panose="020B0604020202020204" pitchFamily="34" charset="0"/>
              </a:rPr>
              <a:t>Strategic Objectives (3):</a:t>
            </a:r>
            <a:endParaRPr lang="en-US" altLang="en-US" sz="1800" b="1" dirty="0">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Ensure </a:t>
            </a:r>
            <a:r>
              <a:rPr lang="en-GB" sz="1800" dirty="0">
                <a:solidFill>
                  <a:prstClr val="black"/>
                </a:solidFill>
                <a:latin typeface="Arial" panose="020B0604020202020204" pitchFamily="34" charset="0"/>
                <a:cs typeface="Arial" panose="020B0604020202020204" pitchFamily="34" charset="0"/>
              </a:rPr>
              <a:t>successful </a:t>
            </a:r>
            <a:r>
              <a:rPr lang="en-GB" sz="1800" dirty="0" smtClean="0">
                <a:solidFill>
                  <a:prstClr val="black"/>
                </a:solidFill>
                <a:latin typeface="Arial" panose="020B0604020202020204" pitchFamily="34" charset="0"/>
                <a:cs typeface="Arial" panose="020B0604020202020204" pitchFamily="34" charset="0"/>
              </a:rPr>
              <a:t>prosecution</a:t>
            </a:r>
            <a:endParaRPr lang="en-ZA" sz="1800" dirty="0">
              <a:solidFill>
                <a:prstClr val="black"/>
              </a:solidFill>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Ensure </a:t>
            </a:r>
            <a:r>
              <a:rPr lang="en-GB" sz="1800" dirty="0">
                <a:solidFill>
                  <a:prstClr val="black"/>
                </a:solidFill>
                <a:latin typeface="Arial" panose="020B0604020202020204" pitchFamily="34" charset="0"/>
                <a:cs typeface="Arial" panose="020B0604020202020204" pitchFamily="34" charset="0"/>
              </a:rPr>
              <a:t>that </a:t>
            </a:r>
            <a:r>
              <a:rPr lang="en-GB" sz="1800" dirty="0" smtClean="0">
                <a:solidFill>
                  <a:prstClr val="black"/>
                </a:solidFill>
                <a:latin typeface="Arial" panose="020B0604020202020204" pitchFamily="34" charset="0"/>
                <a:cs typeface="Arial" panose="020B0604020202020204" pitchFamily="34" charset="0"/>
              </a:rPr>
              <a:t>profit </a:t>
            </a:r>
            <a:r>
              <a:rPr lang="en-GB" sz="1800" dirty="0">
                <a:solidFill>
                  <a:prstClr val="black"/>
                </a:solidFill>
                <a:latin typeface="Arial" panose="020B0604020202020204" pitchFamily="34" charset="0"/>
                <a:cs typeface="Arial" panose="020B0604020202020204" pitchFamily="34" charset="0"/>
              </a:rPr>
              <a:t>is removed from </a:t>
            </a:r>
            <a:r>
              <a:rPr lang="en-GB" sz="1800" dirty="0" smtClean="0">
                <a:solidFill>
                  <a:prstClr val="black"/>
                </a:solidFill>
                <a:latin typeface="Arial" panose="020B0604020202020204" pitchFamily="34" charset="0"/>
                <a:cs typeface="Arial" panose="020B0604020202020204" pitchFamily="34" charset="0"/>
              </a:rPr>
              <a:t>crime</a:t>
            </a:r>
            <a:endParaRPr lang="en-ZA" sz="1800" dirty="0">
              <a:solidFill>
                <a:prstClr val="black"/>
              </a:solidFill>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Ensure that vulnerable and intimidated </a:t>
            </a:r>
            <a:r>
              <a:rPr lang="en-GB" sz="1800" dirty="0">
                <a:solidFill>
                  <a:prstClr val="black"/>
                </a:solidFill>
                <a:latin typeface="Arial" panose="020B0604020202020204" pitchFamily="34" charset="0"/>
                <a:cs typeface="Arial" panose="020B0604020202020204" pitchFamily="34" charset="0"/>
              </a:rPr>
              <a:t>witnesses and related persons are successfully protected</a:t>
            </a:r>
            <a:endParaRPr lang="en-ZA" sz="1800" dirty="0">
              <a:solidFill>
                <a:prstClr val="black"/>
              </a:solidFill>
              <a:latin typeface="Arial" panose="020B0604020202020204" pitchFamily="34" charset="0"/>
              <a:cs typeface="Arial" panose="020B0604020202020204" pitchFamily="34" charset="0"/>
            </a:endParaRPr>
          </a:p>
          <a:p>
            <a:pPr marL="0" indent="0" algn="just">
              <a:lnSpc>
                <a:spcPct val="150000"/>
              </a:lnSpc>
              <a:buClr>
                <a:srgbClr val="CE9B18"/>
              </a:buClr>
              <a:buNone/>
            </a:pPr>
            <a:endParaRPr lang="en-US" altLang="en-US" sz="20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latin typeface="Arial" panose="020B0604020202020204" pitchFamily="34" charset="0"/>
                <a:cs typeface="Arial" panose="020B0604020202020204" pitchFamily="34" charset="0"/>
              </a:rPr>
              <a:t>INTRODUCTION</a:t>
            </a:r>
            <a:endParaRPr lang="en-GB" sz="2400" b="1" cap="small"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7892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9863949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108520" y="-27384"/>
            <a:ext cx="9252520" cy="434313"/>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4" name="Rectangle 3"/>
          <p:cNvSpPr/>
          <p:nvPr/>
        </p:nvSpPr>
        <p:spPr>
          <a:xfrm>
            <a:off x="136572" y="2917811"/>
            <a:ext cx="8644477" cy="3308598"/>
          </a:xfrm>
          <a:prstGeom prst="rect">
            <a:avLst/>
          </a:prstGeom>
        </p:spPr>
        <p:txBody>
          <a:bodyPr wrap="square">
            <a:spAutoFit/>
          </a:bodyPr>
          <a:lstStyle/>
          <a:p>
            <a:pPr marL="28575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smtClean="0">
                <a:latin typeface="Arial" panose="020B0604020202020204" pitchFamily="34" charset="0"/>
                <a:cs typeface="Arial" panose="020B0604020202020204" pitchFamily="34" charset="0"/>
              </a:rPr>
              <a:t>6 353 </a:t>
            </a:r>
            <a:r>
              <a:rPr lang="en-ZA" altLang="en-US" sz="1600" dirty="0">
                <a:latin typeface="Arial" panose="020B0604020202020204" pitchFamily="34" charset="0"/>
                <a:cs typeface="Arial" panose="020B0604020202020204" pitchFamily="34" charset="0"/>
              </a:rPr>
              <a:t>verdict cases with </a:t>
            </a:r>
            <a:r>
              <a:rPr lang="en-ZA" altLang="en-US" sz="1600" dirty="0" smtClean="0">
                <a:latin typeface="Arial" panose="020B0604020202020204" pitchFamily="34" charset="0"/>
                <a:cs typeface="Arial" panose="020B0604020202020204" pitchFamily="34" charset="0"/>
              </a:rPr>
              <a:t>4 724 </a:t>
            </a:r>
            <a:r>
              <a:rPr lang="en-ZA" altLang="en-US" sz="1600" dirty="0">
                <a:latin typeface="Arial" panose="020B0604020202020204" pitchFamily="34" charset="0"/>
                <a:cs typeface="Arial" panose="020B0604020202020204" pitchFamily="34" charset="0"/>
              </a:rPr>
              <a:t>convictions </a:t>
            </a:r>
            <a:r>
              <a:rPr lang="en-ZA" altLang="en-US" sz="1600" dirty="0" smtClean="0">
                <a:latin typeface="Arial" panose="020B0604020202020204" pitchFamily="34" charset="0"/>
                <a:cs typeface="Arial" panose="020B0604020202020204" pitchFamily="34" charset="0"/>
              </a:rPr>
              <a:t>were obtained in </a:t>
            </a:r>
            <a:r>
              <a:rPr lang="en-ZA" altLang="en-US" sz="1600" dirty="0">
                <a:latin typeface="Arial" panose="020B0604020202020204" pitchFamily="34" charset="0"/>
                <a:cs typeface="Arial" panose="020B0604020202020204" pitchFamily="34" charset="0"/>
              </a:rPr>
              <a:t>sexual </a:t>
            </a:r>
            <a:r>
              <a:rPr lang="en-ZA" altLang="en-US" sz="1600" dirty="0" smtClean="0">
                <a:latin typeface="Arial" panose="020B0604020202020204" pitchFamily="34" charset="0"/>
                <a:cs typeface="Arial" panose="020B0604020202020204" pitchFamily="34" charset="0"/>
              </a:rPr>
              <a:t>offences – 74,4% </a:t>
            </a:r>
            <a:r>
              <a:rPr lang="en-ZA" altLang="en-US" sz="1600" dirty="0">
                <a:latin typeface="Arial" panose="020B0604020202020204" pitchFamily="34" charset="0"/>
                <a:cs typeface="Arial" panose="020B0604020202020204" pitchFamily="34" charset="0"/>
              </a:rPr>
              <a:t>conviction </a:t>
            </a:r>
            <a:r>
              <a:rPr lang="en-ZA" altLang="en-US" sz="1600" dirty="0" smtClean="0">
                <a:latin typeface="Arial" panose="020B0604020202020204" pitchFamily="34" charset="0"/>
                <a:cs typeface="Arial" panose="020B0604020202020204" pitchFamily="34" charset="0"/>
              </a:rPr>
              <a:t>rate (the </a:t>
            </a:r>
            <a:r>
              <a:rPr lang="en-ZA" altLang="en-US" sz="1600" dirty="0">
                <a:latin typeface="Arial" panose="020B0604020202020204" pitchFamily="34" charset="0"/>
                <a:cs typeface="Arial" panose="020B0604020202020204" pitchFamily="34" charset="0"/>
              </a:rPr>
              <a:t>highest conviction rate in this crime category to </a:t>
            </a:r>
            <a:r>
              <a:rPr lang="en-ZA" altLang="en-US" sz="1600" dirty="0" smtClean="0">
                <a:latin typeface="Arial" panose="020B0604020202020204" pitchFamily="34" charset="0"/>
                <a:cs typeface="Arial" panose="020B0604020202020204" pitchFamily="34" charset="0"/>
              </a:rPr>
              <a:t>date) </a:t>
            </a:r>
          </a:p>
          <a:p>
            <a:pPr marL="28575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smtClean="0">
                <a:solidFill>
                  <a:prstClr val="black"/>
                </a:solidFill>
                <a:latin typeface="Arial" panose="020B0604020202020204" pitchFamily="34" charset="0"/>
                <a:cs typeface="Arial" panose="020B0604020202020204" pitchFamily="34" charset="0"/>
              </a:rPr>
              <a:t>34 558 victims were assisted at the 55 operational TCC sites </a:t>
            </a:r>
          </a:p>
          <a:p>
            <a:pPr marL="357188" indent="-357188" algn="just">
              <a:lnSpc>
                <a:spcPct val="150000"/>
              </a:lnSpc>
              <a:buClr>
                <a:srgbClr val="A9810F"/>
              </a:buClr>
              <a:buFont typeface="Wingdings" panose="05000000000000000000" pitchFamily="2" charset="2"/>
              <a:buChar char="Ø"/>
            </a:pPr>
            <a:r>
              <a:rPr lang="en-ZA" altLang="en-US" sz="1600" dirty="0">
                <a:latin typeface="Arial" panose="020B0604020202020204" pitchFamily="34" charset="0"/>
                <a:cs typeface="Arial" panose="020B0604020202020204" pitchFamily="34" charset="0"/>
              </a:rPr>
              <a:t>A</a:t>
            </a:r>
            <a:r>
              <a:rPr lang="en-ZA" altLang="en-US" sz="1600" dirty="0" smtClean="0">
                <a:latin typeface="Arial" panose="020B0604020202020204" pitchFamily="34" charset="0"/>
                <a:cs typeface="Arial" panose="020B0604020202020204" pitchFamily="34" charset="0"/>
              </a:rPr>
              <a:t> </a:t>
            </a:r>
            <a:r>
              <a:rPr lang="en-ZA" altLang="en-US" sz="1600" dirty="0">
                <a:latin typeface="Arial" panose="020B0604020202020204" pitchFamily="34" charset="0"/>
                <a:cs typeface="Arial" panose="020B0604020202020204" pitchFamily="34" charset="0"/>
              </a:rPr>
              <a:t>73,5% conviction rate </a:t>
            </a:r>
            <a:r>
              <a:rPr lang="en-ZA" altLang="en-US" sz="1600" dirty="0" smtClean="0">
                <a:latin typeface="Arial" panose="020B0604020202020204" pitchFamily="34" charset="0"/>
                <a:cs typeface="Arial" panose="020B0604020202020204" pitchFamily="34" charset="0"/>
              </a:rPr>
              <a:t>was achieved in </a:t>
            </a:r>
            <a:r>
              <a:rPr lang="en-ZA" altLang="en-US" sz="1600" dirty="0">
                <a:latin typeface="Arial" panose="020B0604020202020204" pitchFamily="34" charset="0"/>
                <a:cs typeface="Arial" panose="020B0604020202020204" pitchFamily="34" charset="0"/>
              </a:rPr>
              <a:t>sexual offences cases reported at </a:t>
            </a:r>
            <a:r>
              <a:rPr lang="en-ZA" altLang="en-US" sz="1600" dirty="0" smtClean="0">
                <a:latin typeface="Arial" panose="020B0604020202020204" pitchFamily="34" charset="0"/>
                <a:cs typeface="Arial" panose="020B0604020202020204" pitchFamily="34" charset="0"/>
              </a:rPr>
              <a:t>TCCs (the last </a:t>
            </a:r>
            <a:r>
              <a:rPr lang="en-ZA" altLang="en-US" sz="1600" dirty="0">
                <a:latin typeface="Arial" panose="020B0604020202020204" pitchFamily="34" charset="0"/>
                <a:cs typeface="Arial" panose="020B0604020202020204" pitchFamily="34" charset="0"/>
              </a:rPr>
              <a:t>4 years </a:t>
            </a:r>
            <a:r>
              <a:rPr lang="en-ZA" altLang="en-US" sz="1600" dirty="0" smtClean="0">
                <a:latin typeface="Arial" panose="020B0604020202020204" pitchFamily="34" charset="0"/>
                <a:cs typeface="Arial" panose="020B0604020202020204" pitchFamily="34" charset="0"/>
              </a:rPr>
              <a:t>SOCA </a:t>
            </a:r>
            <a:r>
              <a:rPr lang="en-ZA" altLang="en-US" sz="1600" dirty="0">
                <a:latin typeface="Arial" panose="020B0604020202020204" pitchFamily="34" charset="0"/>
                <a:cs typeface="Arial" panose="020B0604020202020204" pitchFamily="34" charset="0"/>
              </a:rPr>
              <a:t>unit maintained a conviction rate exceeding 70% for TCC-reported </a:t>
            </a:r>
            <a:r>
              <a:rPr lang="en-ZA" altLang="en-US" sz="1600" dirty="0" smtClean="0">
                <a:latin typeface="Arial" panose="020B0604020202020204" pitchFamily="34" charset="0"/>
                <a:cs typeface="Arial" panose="020B0604020202020204" pitchFamily="34" charset="0"/>
              </a:rPr>
              <a:t>cases</a:t>
            </a:r>
          </a:p>
          <a:p>
            <a:pPr marL="357188" indent="-357188" algn="just">
              <a:lnSpc>
                <a:spcPct val="150000"/>
              </a:lnSpc>
              <a:buClr>
                <a:srgbClr val="A9810F"/>
              </a:buClr>
              <a:buFont typeface="Wingdings" panose="05000000000000000000" pitchFamily="2" charset="2"/>
              <a:buChar char="Ø"/>
            </a:pPr>
            <a:r>
              <a:rPr lang="en-ZA" altLang="en-US" sz="1600" dirty="0" smtClean="0">
                <a:latin typeface="Arial" panose="020B0604020202020204" pitchFamily="34" charset="0"/>
                <a:cs typeface="Arial" panose="020B0604020202020204" pitchFamily="34" charset="0"/>
              </a:rPr>
              <a:t>The services of the Court Preparation Officers at the courts received a high rating in the CCJS </a:t>
            </a:r>
          </a:p>
          <a:p>
            <a:pPr algn="just">
              <a:lnSpc>
                <a:spcPct val="150000"/>
              </a:lnSpc>
              <a:buClr>
                <a:srgbClr val="A9810F"/>
              </a:buClr>
            </a:pPr>
            <a:endParaRPr lang="en-US" sz="1400" dirty="0" smtClean="0">
              <a:solidFill>
                <a:prstClr val="black"/>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799814389"/>
              </p:ext>
            </p:extLst>
          </p:nvPr>
        </p:nvGraphicFramePr>
        <p:xfrm>
          <a:off x="249175" y="521201"/>
          <a:ext cx="8609075" cy="2487273"/>
        </p:xfrm>
        <a:graphic>
          <a:graphicData uri="http://schemas.openxmlformats.org/drawingml/2006/table">
            <a:tbl>
              <a:tblPr/>
              <a:tblGrid>
                <a:gridCol w="3297479">
                  <a:extLst>
                    <a:ext uri="{9D8B030D-6E8A-4147-A177-3AD203B41FA5}">
                      <a16:colId xmlns:a16="http://schemas.microsoft.com/office/drawing/2014/main" xmlns="" val="20001"/>
                    </a:ext>
                  </a:extLst>
                </a:gridCol>
                <a:gridCol w="1451691">
                  <a:extLst>
                    <a:ext uri="{9D8B030D-6E8A-4147-A177-3AD203B41FA5}">
                      <a16:colId xmlns:a16="http://schemas.microsoft.com/office/drawing/2014/main" xmlns="" val="20002"/>
                    </a:ext>
                  </a:extLst>
                </a:gridCol>
                <a:gridCol w="1070218">
                  <a:extLst>
                    <a:ext uri="{9D8B030D-6E8A-4147-A177-3AD203B41FA5}">
                      <a16:colId xmlns:a16="http://schemas.microsoft.com/office/drawing/2014/main" xmlns="" val="20003"/>
                    </a:ext>
                  </a:extLst>
                </a:gridCol>
                <a:gridCol w="1430246">
                  <a:extLst>
                    <a:ext uri="{9D8B030D-6E8A-4147-A177-3AD203B41FA5}">
                      <a16:colId xmlns:a16="http://schemas.microsoft.com/office/drawing/2014/main" xmlns="" val="20004"/>
                    </a:ext>
                  </a:extLst>
                </a:gridCol>
                <a:gridCol w="1359441">
                  <a:extLst>
                    <a:ext uri="{9D8B030D-6E8A-4147-A177-3AD203B41FA5}">
                      <a16:colId xmlns:a16="http://schemas.microsoft.com/office/drawing/2014/main" xmlns="" val="518772354"/>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89091">
                <a:tc>
                  <a:txBody>
                    <a:bodyPr/>
                    <a:lstStyle/>
                    <a:p>
                      <a:pPr marL="0" marR="0" algn="l" defTabSz="457200" rtl="0" eaLnBrk="1" latinLnBrk="0" hangingPunct="1">
                        <a:lnSpc>
                          <a:spcPct val="100000"/>
                        </a:lnSpc>
                        <a:spcBef>
                          <a:spcPts val="0"/>
                        </a:spcBef>
                        <a:spcAft>
                          <a:spcPts val="0"/>
                        </a:spcAft>
                        <a:tabLst>
                          <a:tab pos="4968875" algn="ctr"/>
                        </a:tabLst>
                      </a:pPr>
                      <a:r>
                        <a:rPr lang="en-ZA" sz="1400" kern="1200" dirty="0" smtClean="0">
                          <a:solidFill>
                            <a:schemeClr val="tx1"/>
                          </a:solidFill>
                          <a:latin typeface="Arial Narrow" panose="020B0606020202030204" pitchFamily="34" charset="0"/>
                          <a:ea typeface="Calibri"/>
                          <a:cs typeface="Times New Roman"/>
                        </a:rPr>
                        <a:t>Conviction rate in sexual offences</a:t>
                      </a:r>
                      <a:endParaRPr lang="en-US" sz="1400" kern="1200" dirty="0">
                        <a:solidFill>
                          <a:schemeClr val="tx1"/>
                        </a:solidFill>
                        <a:latin typeface="Arial Narrow" panose="020B0606020202030204" pitchFamily="34" charset="0"/>
                        <a:ea typeface="Calibri"/>
                        <a:cs typeface="Times New Roman"/>
                      </a:endParaRPr>
                    </a:p>
                  </a:txBody>
                  <a:tcPr marL="68596" marR="685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72,7%</a:t>
                      </a:r>
                    </a:p>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(5 004)</a:t>
                      </a:r>
                      <a:endParaRPr lang="en-US" sz="1400" dirty="0">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70%</a:t>
                      </a:r>
                    </a:p>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(4 602)</a:t>
                      </a:r>
                      <a:endParaRPr lang="en-US" sz="1400" dirty="0">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74,4%</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(4 724/6 353)</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dirty="0" smtClean="0">
                          <a:solidFill>
                            <a:schemeClr val="tx1"/>
                          </a:solidFill>
                          <a:latin typeface="Arial Narrow" panose="020B0606020202030204" pitchFamily="34" charset="0"/>
                          <a:cs typeface="Arial" panose="020B0604020202020204" pitchFamily="34" charset="0"/>
                        </a:rPr>
                        <a:t>6%</a:t>
                      </a:r>
                    </a:p>
                    <a:p>
                      <a:pPr algn="r"/>
                      <a:endParaRPr lang="en-US" sz="1400" dirty="0">
                        <a:solidFill>
                          <a:schemeClr val="tx1"/>
                        </a:solidFill>
                        <a:latin typeface="Arial Narrow" panose="020B0606020202030204" pitchFamily="34" charset="0"/>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710254"/>
                  </a:ext>
                </a:extLst>
              </a:tr>
              <a:tr h="589091">
                <a:tc>
                  <a:txBody>
                    <a:bodyPr/>
                    <a:lstStyle/>
                    <a:p>
                      <a:pPr marL="0" marR="0" indent="0">
                        <a:spcBef>
                          <a:spcPts val="0"/>
                        </a:spcBef>
                        <a:spcAft>
                          <a:spcPts val="0"/>
                        </a:spcAft>
                      </a:pPr>
                      <a:r>
                        <a:rPr lang="en-US" sz="1400" kern="1200" dirty="0">
                          <a:solidFill>
                            <a:schemeClr val="tx1"/>
                          </a:solidFill>
                          <a:latin typeface="Arial Narrow" panose="020B0606020202030204" pitchFamily="34" charset="0"/>
                          <a:ea typeface="Calibri"/>
                          <a:cs typeface="Times New Roman"/>
                        </a:rPr>
                        <a:t>Number of victims assisted at TCC sites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33 973</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29 800</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34 558</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16%</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589091">
                <a:tc>
                  <a:txBody>
                    <a:bodyPr/>
                    <a:lstStyle/>
                    <a:p>
                      <a:pPr marL="0" marR="0" indent="0">
                        <a:spcBef>
                          <a:spcPts val="0"/>
                        </a:spcBef>
                        <a:spcAft>
                          <a:spcPts val="0"/>
                        </a:spcAft>
                      </a:pPr>
                      <a:r>
                        <a:rPr lang="en-US" sz="1400" kern="1200" dirty="0">
                          <a:solidFill>
                            <a:schemeClr val="tx1"/>
                          </a:solidFill>
                          <a:latin typeface="Arial Narrow" panose="020B0606020202030204" pitchFamily="34" charset="0"/>
                          <a:ea typeface="Calibri"/>
                          <a:cs typeface="Times New Roman"/>
                        </a:rPr>
                        <a:t>Conviction rate  at TCC reported cases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74,5%</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(1 899)</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70%</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(1 633)</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73,5%</a:t>
                      </a:r>
                    </a:p>
                    <a:p>
                      <a:pPr algn="r"/>
                      <a:r>
                        <a:rPr lang="en-US" sz="1400" kern="1200" dirty="0" smtClean="0">
                          <a:solidFill>
                            <a:schemeClr val="tx1"/>
                          </a:solidFill>
                          <a:effectLst/>
                          <a:latin typeface="Arial Narrow" panose="020B0606020202030204" pitchFamily="34" charset="0"/>
                          <a:ea typeface="Calibri"/>
                          <a:cs typeface="Times New Roman"/>
                        </a:rPr>
                        <a:t>(1 636/2 225)</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5%</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a:xfrm>
            <a:off x="7010400" y="6444321"/>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30</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727953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0" y="-27384"/>
            <a:ext cx="9144000" cy="434313"/>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265263108"/>
              </p:ext>
            </p:extLst>
          </p:nvPr>
        </p:nvGraphicFramePr>
        <p:xfrm>
          <a:off x="466384" y="3156506"/>
          <a:ext cx="8199829" cy="2392621"/>
        </p:xfrm>
        <a:graphic>
          <a:graphicData uri="http://schemas.openxmlformats.org/drawingml/2006/table">
            <a:tbl>
              <a:tblPr/>
              <a:tblGrid>
                <a:gridCol w="2026996">
                  <a:extLst>
                    <a:ext uri="{9D8B030D-6E8A-4147-A177-3AD203B41FA5}">
                      <a16:colId xmlns:a16="http://schemas.microsoft.com/office/drawing/2014/main" xmlns="" val="1424212119"/>
                    </a:ext>
                  </a:extLst>
                </a:gridCol>
                <a:gridCol w="937485">
                  <a:extLst>
                    <a:ext uri="{9D8B030D-6E8A-4147-A177-3AD203B41FA5}">
                      <a16:colId xmlns:a16="http://schemas.microsoft.com/office/drawing/2014/main" xmlns="" val="2224712886"/>
                    </a:ext>
                  </a:extLst>
                </a:gridCol>
                <a:gridCol w="709448">
                  <a:extLst>
                    <a:ext uri="{9D8B030D-6E8A-4147-A177-3AD203B41FA5}">
                      <a16:colId xmlns:a16="http://schemas.microsoft.com/office/drawing/2014/main" xmlns="" val="2754183451"/>
                    </a:ext>
                  </a:extLst>
                </a:gridCol>
                <a:gridCol w="709448">
                  <a:extLst>
                    <a:ext uri="{9D8B030D-6E8A-4147-A177-3AD203B41FA5}">
                      <a16:colId xmlns:a16="http://schemas.microsoft.com/office/drawing/2014/main" xmlns="" val="829118656"/>
                    </a:ext>
                  </a:extLst>
                </a:gridCol>
                <a:gridCol w="709448">
                  <a:extLst>
                    <a:ext uri="{9D8B030D-6E8A-4147-A177-3AD203B41FA5}">
                      <a16:colId xmlns:a16="http://schemas.microsoft.com/office/drawing/2014/main" xmlns="" val="3334978995"/>
                    </a:ext>
                  </a:extLst>
                </a:gridCol>
                <a:gridCol w="560592">
                  <a:extLst>
                    <a:ext uri="{9D8B030D-6E8A-4147-A177-3AD203B41FA5}">
                      <a16:colId xmlns:a16="http://schemas.microsoft.com/office/drawing/2014/main" xmlns="" val="971362902"/>
                    </a:ext>
                  </a:extLst>
                </a:gridCol>
                <a:gridCol w="636603">
                  <a:extLst>
                    <a:ext uri="{9D8B030D-6E8A-4147-A177-3AD203B41FA5}">
                      <a16:colId xmlns:a16="http://schemas.microsoft.com/office/drawing/2014/main" xmlns="" val="1866690555"/>
                    </a:ext>
                  </a:extLst>
                </a:gridCol>
                <a:gridCol w="636603">
                  <a:extLst>
                    <a:ext uri="{9D8B030D-6E8A-4147-A177-3AD203B41FA5}">
                      <a16:colId xmlns:a16="http://schemas.microsoft.com/office/drawing/2014/main" xmlns="" val="2101192518"/>
                    </a:ext>
                  </a:extLst>
                </a:gridCol>
                <a:gridCol w="636603">
                  <a:extLst>
                    <a:ext uri="{9D8B030D-6E8A-4147-A177-3AD203B41FA5}">
                      <a16:colId xmlns:a16="http://schemas.microsoft.com/office/drawing/2014/main" xmlns="" val="1603620788"/>
                    </a:ext>
                  </a:extLst>
                </a:gridCol>
                <a:gridCol w="636603">
                  <a:extLst>
                    <a:ext uri="{9D8B030D-6E8A-4147-A177-3AD203B41FA5}">
                      <a16:colId xmlns:a16="http://schemas.microsoft.com/office/drawing/2014/main" xmlns="" val="1006305186"/>
                    </a:ext>
                  </a:extLst>
                </a:gridCol>
              </a:tblGrid>
              <a:tr h="1162861">
                <a:tc>
                  <a:txBody>
                    <a:bodyPr/>
                    <a:lstStyle/>
                    <a:p>
                      <a:pPr algn="ctr" fontAlgn="ctr"/>
                      <a:r>
                        <a:rPr lang="en-US" sz="1200" b="1" i="0" u="none" strike="noStrike">
                          <a:effectLst/>
                          <a:latin typeface="Arial Narrow" panose="020B0606020202030204" pitchFamily="34" charset="0"/>
                        </a:rPr>
                        <a:t>FY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2012/13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2013/14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dirty="0">
                          <a:effectLst/>
                          <a:latin typeface="Arial Narrow" panose="020B0606020202030204" pitchFamily="34" charset="0"/>
                        </a:rPr>
                        <a:t>2014/15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2015/16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2016/17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2017/18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2018/19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a:effectLst/>
                          <a:latin typeface="Arial Narrow" panose="020B0606020202030204" pitchFamily="34" charset="0"/>
                        </a:rPr>
                        <a:t>Projected change over prev yr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c>
                  <a:txBody>
                    <a:bodyPr/>
                    <a:lstStyle/>
                    <a:p>
                      <a:pPr algn="ctr" fontAlgn="ctr"/>
                      <a:r>
                        <a:rPr lang="en-US" sz="1200" b="1" i="0" u="none" strike="noStrike" dirty="0">
                          <a:effectLst/>
                          <a:latin typeface="Arial Narrow" panose="020B0606020202030204" pitchFamily="34" charset="0"/>
                        </a:rPr>
                        <a:t>Projected change over period</a:t>
                      </a:r>
                      <a:br>
                        <a:rPr lang="en-US" sz="1200" b="1" i="0" u="none" strike="noStrike" dirty="0">
                          <a:effectLst/>
                          <a:latin typeface="Arial Narrow" panose="020B0606020202030204" pitchFamily="34" charset="0"/>
                        </a:rPr>
                      </a:br>
                      <a:r>
                        <a:rPr lang="en-US" sz="1200" b="1" i="0" u="none" strike="noStrike" dirty="0" smtClean="0">
                          <a:effectLst/>
                          <a:latin typeface="Arial Narrow" panose="020B0606020202030204" pitchFamily="34" charset="0"/>
                        </a:rPr>
                        <a:t>2012/13-18/19</a:t>
                      </a:r>
                      <a:endParaRPr lang="en-US" sz="1200" b="1" i="0" u="none" strike="noStrike" dirty="0">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extLst>
                  <a:ext uri="{0D108BD9-81ED-4DB2-BD59-A6C34878D82A}">
                    <a16:rowId xmlns:a16="http://schemas.microsoft.com/office/drawing/2014/main" xmlns="" val="1601108706"/>
                  </a:ext>
                </a:extLst>
              </a:tr>
              <a:tr h="288000">
                <a:tc>
                  <a:txBody>
                    <a:bodyPr/>
                    <a:lstStyle/>
                    <a:p>
                      <a:pPr algn="ctr" fontAlgn="ctr"/>
                      <a:r>
                        <a:rPr lang="en-US" sz="1200" b="1" i="0" u="none" strike="noStrike" dirty="0">
                          <a:effectLst/>
                          <a:latin typeface="Arial Narrow" panose="020B0606020202030204" pitchFamily="34" charset="0"/>
                        </a:rPr>
                        <a:t>SEXUAL OFFENCES CONVICTION RATE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0" i="0" u="none" strike="noStrike">
                          <a:effectLst/>
                          <a:latin typeface="Arial Narrow" panose="020B0606020202030204" pitchFamily="34" charset="0"/>
                        </a:rPr>
                        <a:t>65,8%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67,1%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69,0%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effectLst/>
                          <a:latin typeface="Arial Narrow" panose="020B0606020202030204" pitchFamily="34" charset="0"/>
                        </a:rPr>
                        <a:t>70,1%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71,7%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72,7%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B050"/>
                          </a:solidFill>
                          <a:effectLst/>
                          <a:latin typeface="Arial Narrow" panose="020B0606020202030204" pitchFamily="34" charset="0"/>
                        </a:rPr>
                        <a:t>74,4%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effectLst/>
                          <a:latin typeface="Arial Narrow" panose="020B060602020203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US" sz="1200" b="0" i="0" u="none" strike="noStrike" dirty="0">
                          <a:effectLst/>
                          <a:latin typeface="Arial Narrow" panose="020B0606020202030204" pitchFamily="34" charset="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61448752"/>
                  </a:ext>
                </a:extLst>
              </a:tr>
              <a:tr h="288000">
                <a:tc>
                  <a:txBody>
                    <a:bodyPr/>
                    <a:lstStyle/>
                    <a:p>
                      <a:pPr algn="ctr" fontAlgn="ctr"/>
                      <a:r>
                        <a:rPr lang="en-US" sz="1200" b="1" i="0" u="none" strike="noStrike" dirty="0">
                          <a:effectLst/>
                          <a:latin typeface="Arial Narrow" panose="020B0606020202030204" pitchFamily="34" charset="0"/>
                        </a:rPr>
                        <a:t>CONVICTIONS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0" i="0" u="none" strike="noStrike">
                          <a:effectLst/>
                          <a:latin typeface="Arial Narrow" panose="020B0606020202030204" pitchFamily="34" charset="0"/>
                        </a:rPr>
                        <a:t>4 670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B050"/>
                          </a:solidFill>
                          <a:effectLst/>
                          <a:latin typeface="Arial Narrow" panose="020B0606020202030204" pitchFamily="34" charset="0"/>
                        </a:rPr>
                        <a:t>5 484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5 084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4 978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4 780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effectLst/>
                          <a:latin typeface="Arial Narrow" panose="020B0606020202030204" pitchFamily="34" charset="0"/>
                        </a:rPr>
                        <a:t>5 004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4 724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effectLst/>
                          <a:latin typeface="Arial Narrow" panose="020B0606020202030204" pitchFamily="34"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200" b="0" i="0" u="none" strike="noStrike" dirty="0">
                          <a:effectLst/>
                          <a:latin typeface="Arial Narrow" panose="020B060602020203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3614394400"/>
                  </a:ext>
                </a:extLst>
              </a:tr>
              <a:tr h="288000">
                <a:tc>
                  <a:txBody>
                    <a:bodyPr/>
                    <a:lstStyle/>
                    <a:p>
                      <a:pPr algn="ctr" fontAlgn="ctr"/>
                      <a:r>
                        <a:rPr lang="en-US" sz="1200" b="1" i="0" u="none" strike="noStrike" dirty="0">
                          <a:effectLst/>
                          <a:latin typeface="Arial Narrow" panose="020B0606020202030204" pitchFamily="34" charset="0"/>
                        </a:rPr>
                        <a:t>TCC CONVICTION RATE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0" i="0" u="none" strike="noStrike">
                          <a:effectLst/>
                          <a:latin typeface="Arial Narrow" panose="020B0606020202030204" pitchFamily="34" charset="0"/>
                        </a:rPr>
                        <a:t>61,0%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65,9%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68,4%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71,1%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B050"/>
                          </a:solidFill>
                          <a:effectLst/>
                          <a:latin typeface="Arial Narrow" panose="020B0606020202030204" pitchFamily="34" charset="0"/>
                        </a:rPr>
                        <a:t>74,5%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73,5%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effectLst/>
                          <a:latin typeface="Arial Narrow" panose="020B060602020203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200" b="0" i="0" u="none" strike="noStrike" dirty="0">
                          <a:effectLst/>
                          <a:latin typeface="Arial Narrow" panose="020B0606020202030204" pitchFamily="34" charset="0"/>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575821336"/>
                  </a:ext>
                </a:extLst>
              </a:tr>
              <a:tr h="288000">
                <a:tc>
                  <a:txBody>
                    <a:bodyPr/>
                    <a:lstStyle/>
                    <a:p>
                      <a:pPr algn="ctr" fontAlgn="ctr"/>
                      <a:r>
                        <a:rPr lang="en-US" sz="1200" b="1" i="0" u="none" strike="noStrike" dirty="0">
                          <a:effectLst/>
                          <a:latin typeface="Arial Narrow" panose="020B0606020202030204" pitchFamily="34" charset="0"/>
                        </a:rPr>
                        <a:t>TCC CONVICTIONS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0" i="0" u="none" strike="noStrike">
                          <a:effectLst/>
                          <a:latin typeface="Arial Narrow" panose="020B0606020202030204" pitchFamily="34" charset="0"/>
                        </a:rPr>
                        <a:t>2 248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2 357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2 285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2 340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2 334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B050"/>
                          </a:solidFill>
                          <a:effectLst/>
                          <a:latin typeface="Arial Narrow" panose="020B0606020202030204" pitchFamily="34" charset="0"/>
                        </a:rPr>
                        <a:t>2 549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effectLst/>
                          <a:latin typeface="Arial Narrow" panose="020B0606020202030204" pitchFamily="34" charset="0"/>
                        </a:rPr>
                        <a:t>2 225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effectLst/>
                          <a:latin typeface="Arial Narrow" panose="020B0606020202030204" pitchFamily="34" charset="0"/>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200" b="0" i="0" u="none" strike="noStrike" dirty="0">
                          <a:effectLst/>
                          <a:latin typeface="Arial Narrow" panose="020B060602020203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111950643"/>
                  </a:ext>
                </a:extLst>
              </a:tr>
            </a:tbl>
          </a:graphicData>
        </a:graphic>
      </p:graphicFrame>
      <p:sp>
        <p:nvSpPr>
          <p:cNvPr id="2" name="Slide Number Placeholder 1"/>
          <p:cNvSpPr>
            <a:spLocks noGrp="1"/>
          </p:cNvSpPr>
          <p:nvPr>
            <p:ph type="sldNum" sz="quarter" idx="12"/>
          </p:nvPr>
        </p:nvSpPr>
        <p:spPr>
          <a:xfrm>
            <a:off x="7010400" y="6479129"/>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31</a:t>
            </a:fld>
            <a:endParaRPr lang="en-US" sz="1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66384" y="572402"/>
            <a:ext cx="8242506" cy="2449696"/>
          </a:xfrm>
          <a:prstGeom prst="rect">
            <a:avLst/>
          </a:prstGeom>
        </p:spPr>
      </p:pic>
    </p:spTree>
    <p:extLst>
      <p:ext uri="{BB962C8B-B14F-4D97-AF65-F5344CB8AC3E}">
        <p14:creationId xmlns:p14="http://schemas.microsoft.com/office/powerpoint/2010/main" xmlns="" val="370560513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0" y="-27384"/>
            <a:ext cx="9144000" cy="434313"/>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p:nvSpPr>
        <p:spPr>
          <a:xfrm>
            <a:off x="294303" y="502688"/>
            <a:ext cx="8329016" cy="338554"/>
          </a:xfrm>
          <a:prstGeom prst="rect">
            <a:avLst/>
          </a:prstGeom>
          <a:noFill/>
        </p:spPr>
        <p:txBody>
          <a:bodyPr wrap="square" rtlCol="0">
            <a:spAutoFit/>
          </a:bodyPr>
          <a:lstStyle/>
          <a:p>
            <a:pPr marL="285750" indent="-285750">
              <a:buClr>
                <a:srgbClr val="A9810F"/>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Sentencing </a:t>
            </a:r>
            <a:r>
              <a:rPr lang="en-US" sz="1600" dirty="0">
                <a:latin typeface="Arial" panose="020B0604020202020204" pitchFamily="34" charset="0"/>
                <a:cs typeface="Arial" panose="020B0604020202020204" pitchFamily="34" charset="0"/>
              </a:rPr>
              <a:t>of TCC-cases for the past 3 FYs:</a:t>
            </a:r>
          </a:p>
        </p:txBody>
      </p:sp>
      <p:sp>
        <p:nvSpPr>
          <p:cNvPr id="5" name="Slide Number Placeholder 4"/>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32</a:t>
            </a:fld>
            <a:endParaRPr lang="en-US" sz="1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19432" y="1037273"/>
            <a:ext cx="8003887" cy="3724979"/>
          </a:xfrm>
          <a:prstGeom prst="rect">
            <a:avLst/>
          </a:prstGeom>
        </p:spPr>
      </p:pic>
    </p:spTree>
    <p:extLst>
      <p:ext uri="{BB962C8B-B14F-4D97-AF65-F5344CB8AC3E}">
        <p14:creationId xmlns:p14="http://schemas.microsoft.com/office/powerpoint/2010/main" xmlns="" val="240656211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0" y="-27384"/>
            <a:ext cx="9144000" cy="434313"/>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5" name="Slide Number Placeholder 4"/>
          <p:cNvSpPr>
            <a:spLocks noGrp="1"/>
          </p:cNvSpPr>
          <p:nvPr>
            <p:ph type="sldNum" sz="quarter" idx="12"/>
          </p:nvPr>
        </p:nvSpPr>
        <p:spPr>
          <a:xfrm>
            <a:off x="7010400" y="6471241"/>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33</a:t>
            </a:fld>
            <a:endParaRPr lang="en-US" sz="14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929" y="927493"/>
            <a:ext cx="8013911" cy="4042668"/>
          </a:xfrm>
          <a:prstGeom prst="rect">
            <a:avLst/>
          </a:prstGeom>
        </p:spPr>
      </p:pic>
    </p:spTree>
    <p:extLst>
      <p:ext uri="{BB962C8B-B14F-4D97-AF65-F5344CB8AC3E}">
        <p14:creationId xmlns:p14="http://schemas.microsoft.com/office/powerpoint/2010/main" xmlns="" val="272519629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0" y="-27384"/>
            <a:ext cx="9144000" cy="434313"/>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4" name="Rectangle 3"/>
          <p:cNvSpPr/>
          <p:nvPr/>
        </p:nvSpPr>
        <p:spPr>
          <a:xfrm>
            <a:off x="0" y="466435"/>
            <a:ext cx="9077325" cy="5078313"/>
          </a:xfrm>
          <a:prstGeom prst="rect">
            <a:avLst/>
          </a:prstGeom>
        </p:spPr>
        <p:txBody>
          <a:bodyPr wrap="square">
            <a:spAutoFit/>
          </a:bodyPr>
          <a:lstStyle/>
          <a:p>
            <a:pPr marL="285750" indent="-285750" algn="just">
              <a:lnSpc>
                <a:spcPct val="150000"/>
              </a:lnSpc>
              <a:buClr>
                <a:srgbClr val="A9810F"/>
              </a:buClr>
              <a:buFont typeface="Wingdings" panose="05000000000000000000" pitchFamily="2" charset="2"/>
              <a:buChar char="Ø"/>
            </a:pPr>
            <a:r>
              <a:rPr lang="en-ZA" b="1" dirty="0" smtClean="0">
                <a:latin typeface="Arial" panose="020B0604020202020204" pitchFamily="34" charset="0"/>
                <a:cs typeface="Arial" panose="020B0604020202020204" pitchFamily="34" charset="0"/>
              </a:rPr>
              <a:t>The NPA through the SOCA unit will strengthen the following initiatives:</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 </a:t>
            </a:r>
          </a:p>
          <a:p>
            <a:pPr marL="742950" lvl="1" indent="-285750" algn="just">
              <a:lnSpc>
                <a:spcPct val="150000"/>
              </a:lnSpc>
              <a:buClr>
                <a:schemeClr val="tx1"/>
              </a:buClr>
              <a:buFont typeface="Wingdings" panose="05000000000000000000" pitchFamily="2" charset="2"/>
              <a:buChar char="Ø"/>
            </a:pPr>
            <a:r>
              <a:rPr lang="en-ZA" dirty="0">
                <a:latin typeface="Arial" panose="020B0604020202020204" pitchFamily="34" charset="0"/>
                <a:cs typeface="Arial" panose="020B0604020202020204" pitchFamily="34" charset="0"/>
              </a:rPr>
              <a:t>R</a:t>
            </a:r>
            <a:r>
              <a:rPr lang="en-ZA" dirty="0" smtClean="0">
                <a:latin typeface="Arial" panose="020B0604020202020204" pitchFamily="34" charset="0"/>
                <a:cs typeface="Arial" panose="020B0604020202020204" pitchFamily="34" charset="0"/>
              </a:rPr>
              <a:t>eprioritise </a:t>
            </a:r>
            <a:r>
              <a:rPr lang="en-ZA" dirty="0">
                <a:latin typeface="Arial" panose="020B0604020202020204" pitchFamily="34" charset="0"/>
                <a:cs typeface="Arial" panose="020B0604020202020204" pitchFamily="34" charset="0"/>
              </a:rPr>
              <a:t>the seriousness of these cases</a:t>
            </a:r>
            <a:endParaRPr lang="en-US" dirty="0">
              <a:latin typeface="Arial" panose="020B0604020202020204" pitchFamily="34" charset="0"/>
              <a:cs typeface="Arial" panose="020B0604020202020204" pitchFamily="34" charset="0"/>
            </a:endParaRPr>
          </a:p>
          <a:p>
            <a:pPr marL="742950" lvl="1" indent="-285750" algn="just">
              <a:lnSpc>
                <a:spcPct val="150000"/>
              </a:lnSpc>
              <a:buClr>
                <a:schemeClr val="tx1"/>
              </a:buClr>
              <a:buFont typeface="Wingdings" panose="05000000000000000000" pitchFamily="2" charset="2"/>
              <a:buChar char="Ø"/>
            </a:pPr>
            <a:r>
              <a:rPr lang="en-ZA" dirty="0">
                <a:latin typeface="Arial" panose="020B0604020202020204" pitchFamily="34" charset="0"/>
                <a:cs typeface="Arial" panose="020B0604020202020204" pitchFamily="34" charset="0"/>
              </a:rPr>
              <a:t>Continuous stakeholder cooperation between SAPS and NPA is critical</a:t>
            </a:r>
          </a:p>
          <a:p>
            <a:pPr marL="742950" lvl="1" indent="-285750" algn="just">
              <a:lnSpc>
                <a:spcPct val="150000"/>
              </a:lnSpc>
              <a:buClr>
                <a:schemeClr val="tx1"/>
              </a:buClr>
              <a:buFont typeface="Wingdings" panose="05000000000000000000" pitchFamily="2" charset="2"/>
              <a:buChar char="Ø"/>
            </a:pPr>
            <a:r>
              <a:rPr lang="en-ZA" dirty="0">
                <a:latin typeface="Arial" panose="020B0604020202020204" pitchFamily="34" charset="0"/>
                <a:cs typeface="Arial" panose="020B0604020202020204" pitchFamily="34" charset="0"/>
              </a:rPr>
              <a:t>SAPS to review their SGBV strategy and update it accordingly</a:t>
            </a:r>
            <a:endParaRPr lang="en-US" dirty="0">
              <a:latin typeface="Arial" panose="020B0604020202020204" pitchFamily="34" charset="0"/>
              <a:cs typeface="Arial" panose="020B0604020202020204" pitchFamily="34" charset="0"/>
            </a:endParaRPr>
          </a:p>
          <a:p>
            <a:pPr marL="742950" lvl="1" indent="-285750" algn="just">
              <a:lnSpc>
                <a:spcPct val="150000"/>
              </a:lnSpc>
              <a:buClr>
                <a:schemeClr val="tx1"/>
              </a:buClr>
              <a:buFont typeface="Wingdings" panose="05000000000000000000" pitchFamily="2" charset="2"/>
              <a:buChar char="Ø"/>
            </a:pPr>
            <a:r>
              <a:rPr lang="en-ZA" dirty="0" smtClean="0">
                <a:latin typeface="Arial" panose="020B0604020202020204" pitchFamily="34" charset="0"/>
                <a:cs typeface="Arial" panose="020B0604020202020204" pitchFamily="34" charset="0"/>
              </a:rPr>
              <a:t>SAPS’ review of the current status of all SGBV dockets to determine shortfalls &amp; the way forward </a:t>
            </a:r>
            <a:endParaRPr lang="en-US" dirty="0" smtClean="0">
              <a:latin typeface="Arial" panose="020B0604020202020204" pitchFamily="34" charset="0"/>
              <a:cs typeface="Arial" panose="020B0604020202020204" pitchFamily="34" charset="0"/>
            </a:endParaRPr>
          </a:p>
          <a:p>
            <a:pPr marL="742950" lvl="1" indent="-285750" algn="just">
              <a:lnSpc>
                <a:spcPct val="150000"/>
              </a:lnSpc>
              <a:buClr>
                <a:schemeClr val="tx1"/>
              </a:buClr>
              <a:buFont typeface="Wingdings" panose="05000000000000000000" pitchFamily="2" charset="2"/>
              <a:buChar char="Ø"/>
            </a:pPr>
            <a:r>
              <a:rPr lang="en-ZA" dirty="0" smtClean="0">
                <a:latin typeface="Arial" panose="020B0604020202020204" pitchFamily="34" charset="0"/>
                <a:cs typeface="Arial" panose="020B0604020202020204" pitchFamily="34" charset="0"/>
              </a:rPr>
              <a:t>Develop and implement an action plan to address SGBV between SAPS &amp; NPA </a:t>
            </a:r>
          </a:p>
          <a:p>
            <a:pPr marL="742950" lvl="1" indent="-285750" algn="just">
              <a:lnSpc>
                <a:spcPct val="150000"/>
              </a:lnSpc>
              <a:buClr>
                <a:schemeClr val="tx1"/>
              </a:buClr>
              <a:buFont typeface="Wingdings" panose="05000000000000000000" pitchFamily="2" charset="2"/>
              <a:buChar char="Ø"/>
            </a:pPr>
            <a:r>
              <a:rPr lang="en-ZA" dirty="0" smtClean="0">
                <a:latin typeface="Arial" panose="020B0604020202020204" pitchFamily="34" charset="0"/>
                <a:cs typeface="Arial" panose="020B0604020202020204" pitchFamily="34" charset="0"/>
              </a:rPr>
              <a:t>Prosecutors to oppose bail in serious sexual offences cases - where bail is granted, prosecutors need to request stricter bail conditions </a:t>
            </a:r>
          </a:p>
          <a:p>
            <a:pPr marL="742950" lvl="1" indent="-285750" algn="just">
              <a:lnSpc>
                <a:spcPct val="150000"/>
              </a:lnSpc>
              <a:buClr>
                <a:schemeClr val="tx1"/>
              </a:buClr>
              <a:buFont typeface="Wingdings" panose="05000000000000000000" pitchFamily="2" charset="2"/>
              <a:buChar char="Ø"/>
            </a:pPr>
            <a:r>
              <a:rPr lang="en-ZA" dirty="0" smtClean="0">
                <a:latin typeface="Arial" panose="020B0604020202020204" pitchFamily="34" charset="0"/>
                <a:cs typeface="Arial" panose="020B0604020202020204" pitchFamily="34" charset="0"/>
              </a:rPr>
              <a:t>SAPS </a:t>
            </a:r>
            <a:r>
              <a:rPr lang="en-ZA" dirty="0">
                <a:latin typeface="Arial" panose="020B0604020202020204" pitchFamily="34" charset="0"/>
                <a:cs typeface="Arial" panose="020B0604020202020204" pitchFamily="34" charset="0"/>
              </a:rPr>
              <a:t>and NPA </a:t>
            </a:r>
            <a:r>
              <a:rPr lang="en-ZA" dirty="0" smtClean="0">
                <a:latin typeface="Arial" panose="020B0604020202020204" pitchFamily="34" charset="0"/>
                <a:cs typeface="Arial" panose="020B0604020202020204" pitchFamily="34" charset="0"/>
              </a:rPr>
              <a:t>play </a:t>
            </a:r>
            <a:r>
              <a:rPr lang="en-ZA" dirty="0">
                <a:latin typeface="Arial" panose="020B0604020202020204" pitchFamily="34" charset="0"/>
                <a:cs typeface="Arial" panose="020B0604020202020204" pitchFamily="34" charset="0"/>
              </a:rPr>
              <a:t>an essential role in bail pending the outcome of appeal applications, specifically in serious sexual offences (linked to Minimum Sentences) </a:t>
            </a:r>
          </a:p>
        </p:txBody>
      </p:sp>
      <p:sp>
        <p:nvSpPr>
          <p:cNvPr id="2" name="Slide Number Placeholder 1"/>
          <p:cNvSpPr>
            <a:spLocks noGrp="1"/>
          </p:cNvSpPr>
          <p:nvPr>
            <p:ph type="sldNum" sz="quarter" idx="12"/>
          </p:nvPr>
        </p:nvSpPr>
        <p:spPr>
          <a:xfrm>
            <a:off x="6943725" y="642488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34</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280169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0" y="-27384"/>
            <a:ext cx="9144000" cy="434313"/>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4" name="Rectangle 3"/>
          <p:cNvSpPr/>
          <p:nvPr/>
        </p:nvSpPr>
        <p:spPr>
          <a:xfrm>
            <a:off x="0" y="466435"/>
            <a:ext cx="9077325" cy="5355312"/>
          </a:xfrm>
          <a:prstGeom prst="rect">
            <a:avLst/>
          </a:prstGeom>
        </p:spPr>
        <p:txBody>
          <a:bodyPr wrap="square">
            <a:spAutoFit/>
          </a:bodyPr>
          <a:lstStyle/>
          <a:p>
            <a:pPr marL="285750" indent="-285750" algn="just">
              <a:lnSpc>
                <a:spcPct val="150000"/>
              </a:lnSpc>
              <a:buClr>
                <a:srgbClr val="A9810F"/>
              </a:buClr>
              <a:buFont typeface="Wingdings" panose="05000000000000000000" pitchFamily="2" charset="2"/>
              <a:buChar char="Ø"/>
            </a:pPr>
            <a:r>
              <a:rPr lang="en-ZA" b="1" dirty="0" smtClean="0">
                <a:latin typeface="Arial" panose="020B0604020202020204" pitchFamily="34" charset="0"/>
                <a:cs typeface="Arial" panose="020B0604020202020204" pitchFamily="34" charset="0"/>
              </a:rPr>
              <a:t>The NPA through the SOCA unit will strengthen the following initiatives (Cont.):</a:t>
            </a:r>
            <a:r>
              <a:rPr lang="en-ZA" b="1"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 </a:t>
            </a:r>
          </a:p>
          <a:p>
            <a:pPr marL="742950" lvl="1" indent="-285750" algn="just">
              <a:lnSpc>
                <a:spcPct val="150000"/>
              </a:lnSpc>
              <a:buClr>
                <a:schemeClr val="tx1"/>
              </a:buClr>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SAPS </a:t>
            </a:r>
            <a:r>
              <a:rPr lang="en-ZA" sz="1600" dirty="0">
                <a:latin typeface="Arial" panose="020B0604020202020204" pitchFamily="34" charset="0"/>
                <a:cs typeface="Arial" panose="020B0604020202020204" pitchFamily="34" charset="0"/>
              </a:rPr>
              <a:t>and NPA to ensure </a:t>
            </a:r>
            <a:r>
              <a:rPr lang="en-ZA" sz="1600" dirty="0" smtClean="0">
                <a:latin typeface="Arial" panose="020B0604020202020204" pitchFamily="34" charset="0"/>
                <a:cs typeface="Arial" panose="020B0604020202020204" pitchFamily="34" charset="0"/>
              </a:rPr>
              <a:t>an increase in dedicated investigators and prosecutors</a:t>
            </a:r>
          </a:p>
          <a:p>
            <a:pPr marL="742950" lvl="1" indent="-285750" algn="just">
              <a:lnSpc>
                <a:spcPct val="150000"/>
              </a:lnSpc>
              <a:buClr>
                <a:schemeClr val="tx1"/>
              </a:buClr>
              <a:buFont typeface="Wingdings" panose="05000000000000000000" pitchFamily="2" charset="2"/>
              <a:buChar char="Ø"/>
            </a:pPr>
            <a:r>
              <a:rPr lang="en-ZA" sz="1600" dirty="0">
                <a:latin typeface="Arial" panose="020B0604020202020204" pitchFamily="34" charset="0"/>
                <a:cs typeface="Arial" panose="020B0604020202020204" pitchFamily="34" charset="0"/>
              </a:rPr>
              <a:t>Prioritize the current skills development programme for investigators and prosecutors on sexual offences</a:t>
            </a:r>
          </a:p>
          <a:p>
            <a:pPr marL="742950" lvl="1" indent="-285750" algn="just">
              <a:lnSpc>
                <a:spcPct val="150000"/>
              </a:lnSpc>
              <a:buClr>
                <a:schemeClr val="tx1"/>
              </a:buClr>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Backlog </a:t>
            </a:r>
            <a:r>
              <a:rPr lang="en-ZA" sz="1600" dirty="0">
                <a:latin typeface="Arial" panose="020B0604020202020204" pitchFamily="34" charset="0"/>
                <a:cs typeface="Arial" panose="020B0604020202020204" pitchFamily="34" charset="0"/>
              </a:rPr>
              <a:t>of SGBV cases to be addressed collectively</a:t>
            </a:r>
          </a:p>
          <a:p>
            <a:pPr marL="742950" lvl="1" indent="-285750" algn="just">
              <a:lnSpc>
                <a:spcPct val="150000"/>
              </a:lnSpc>
              <a:buClr>
                <a:schemeClr val="tx1"/>
              </a:buClr>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The provision/regular </a:t>
            </a:r>
            <a:r>
              <a:rPr lang="en-ZA" sz="1600" dirty="0">
                <a:latin typeface="Arial" panose="020B0604020202020204" pitchFamily="34" charset="0"/>
                <a:cs typeface="Arial" panose="020B0604020202020204" pitchFamily="34" charset="0"/>
              </a:rPr>
              <a:t>availability of the sexual offences rape crime kits was addressed by SAPS</a:t>
            </a:r>
          </a:p>
          <a:p>
            <a:pPr marL="742950" lvl="1" indent="-285750" algn="just">
              <a:lnSpc>
                <a:spcPct val="150000"/>
              </a:lnSpc>
              <a:buClr>
                <a:schemeClr val="tx1"/>
              </a:buClr>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SAPS </a:t>
            </a:r>
            <a:r>
              <a:rPr lang="en-ZA" sz="1600" dirty="0">
                <a:latin typeface="Arial" panose="020B0604020202020204" pitchFamily="34" charset="0"/>
                <a:cs typeface="Arial" panose="020B0604020202020204" pitchFamily="34" charset="0"/>
              </a:rPr>
              <a:t>will implement a “stabilization project” in Limpopo in relation to the quality of investigations to address the current low conviction rates                           </a:t>
            </a:r>
            <a:endParaRPr lang="en-US" sz="1600" dirty="0">
              <a:latin typeface="Arial" panose="020B0604020202020204" pitchFamily="34" charset="0"/>
              <a:cs typeface="Arial" panose="020B0604020202020204" pitchFamily="34" charset="0"/>
            </a:endParaRPr>
          </a:p>
          <a:p>
            <a:pPr marL="742950" lvl="1" indent="-285750" algn="just">
              <a:lnSpc>
                <a:spcPct val="150000"/>
              </a:lnSpc>
              <a:buClr>
                <a:schemeClr val="tx1"/>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Roll </a:t>
            </a:r>
            <a:r>
              <a:rPr lang="en-US" sz="1600" dirty="0">
                <a:latin typeface="Arial" panose="020B0604020202020204" pitchFamily="34" charset="0"/>
                <a:cs typeface="Arial" panose="020B0604020202020204" pitchFamily="34" charset="0"/>
              </a:rPr>
              <a:t>out of Sexual Offences Courts in conjunction with the DoJ&amp;CD  </a:t>
            </a:r>
          </a:p>
          <a:p>
            <a:pPr marL="742950" lvl="1" indent="-285750" algn="just">
              <a:lnSpc>
                <a:spcPct val="150000"/>
              </a:lnSpc>
              <a:buClr>
                <a:schemeClr val="tx1"/>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Internal </a:t>
            </a:r>
            <a:r>
              <a:rPr lang="en-US" sz="1600" dirty="0">
                <a:latin typeface="Arial" panose="020B0604020202020204" pitchFamily="34" charset="0"/>
                <a:cs typeface="Arial" panose="020B0604020202020204" pitchFamily="34" charset="0"/>
              </a:rPr>
              <a:t>communication with feedback on sexual offence cases prosecuted and sentencing in the divisions as compiled by </a:t>
            </a:r>
            <a:r>
              <a:rPr lang="en-US" sz="1600" dirty="0" smtClean="0">
                <a:latin typeface="Arial" panose="020B0604020202020204" pitchFamily="34" charset="0"/>
                <a:cs typeface="Arial" panose="020B0604020202020204" pitchFamily="34" charset="0"/>
              </a:rPr>
              <a:t>NPA Communications unit </a:t>
            </a:r>
            <a:r>
              <a:rPr lang="en-US" sz="1600" dirty="0">
                <a:latin typeface="Arial" panose="020B0604020202020204" pitchFamily="34" charset="0"/>
                <a:cs typeface="Arial" panose="020B0604020202020204" pitchFamily="34" charset="0"/>
              </a:rPr>
              <a:t> </a:t>
            </a:r>
          </a:p>
          <a:p>
            <a:pPr marL="1200150" lvl="2" indent="-285750" algn="just">
              <a:lnSpc>
                <a:spcPct val="150000"/>
              </a:lnSpc>
              <a:buClr>
                <a:schemeClr val="tx1"/>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43725" y="642488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35</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680927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2" name="Rectangle 1"/>
          <p:cNvSpPr/>
          <p:nvPr/>
        </p:nvSpPr>
        <p:spPr>
          <a:xfrm>
            <a:off x="216656" y="2705645"/>
            <a:ext cx="8615948" cy="3277820"/>
          </a:xfrm>
          <a:prstGeom prst="rect">
            <a:avLst/>
          </a:prstGeom>
        </p:spPr>
        <p:txBody>
          <a:bodyPr wrap="square">
            <a:spAutoFit/>
          </a:bodyPr>
          <a:lstStyle/>
          <a:p>
            <a:pPr marL="171450" indent="-171450" algn="just">
              <a:lnSpc>
                <a:spcPct val="150000"/>
              </a:lnSpc>
              <a:buClr>
                <a:srgbClr val="A9810F"/>
              </a:buClr>
              <a:buFont typeface="Wingdings" panose="05000000000000000000" pitchFamily="2" charset="2"/>
              <a:buChar char="Ø"/>
            </a:pPr>
            <a:r>
              <a:rPr lang="en-ZA" altLang="en-US" dirty="0" smtClean="0">
                <a:latin typeface="Arial" panose="020B0604020202020204" pitchFamily="34" charset="0"/>
                <a:cs typeface="Arial" panose="020B0604020202020204" pitchFamily="34" charset="0"/>
              </a:rPr>
              <a:t>A 78,3% </a:t>
            </a:r>
            <a:r>
              <a:rPr lang="en-ZA" altLang="en-US" dirty="0">
                <a:latin typeface="Arial" panose="020B0604020202020204" pitchFamily="34" charset="0"/>
                <a:cs typeface="Arial" panose="020B0604020202020204" pitchFamily="34" charset="0"/>
              </a:rPr>
              <a:t>conviction rate in murder prosecutions </a:t>
            </a:r>
            <a:r>
              <a:rPr lang="en-ZA" altLang="en-US" dirty="0" smtClean="0">
                <a:latin typeface="Arial" panose="020B0604020202020204" pitchFamily="34" charset="0"/>
                <a:cs typeface="Arial" panose="020B0604020202020204" pitchFamily="34" charset="0"/>
              </a:rPr>
              <a:t>was achieved by </a:t>
            </a:r>
            <a:r>
              <a:rPr lang="en-ZA" altLang="en-US" dirty="0">
                <a:latin typeface="Arial" panose="020B0604020202020204" pitchFamily="34" charset="0"/>
                <a:cs typeface="Arial" panose="020B0604020202020204" pitchFamily="34" charset="0"/>
              </a:rPr>
              <a:t>finalising </a:t>
            </a:r>
            <a:r>
              <a:rPr lang="en-ZA" altLang="en-US" dirty="0" smtClean="0">
                <a:latin typeface="Arial" panose="020B0604020202020204" pitchFamily="34" charset="0"/>
                <a:cs typeface="Arial" panose="020B0604020202020204" pitchFamily="34" charset="0"/>
              </a:rPr>
              <a:t>4 458 </a:t>
            </a:r>
            <a:r>
              <a:rPr lang="en-ZA" altLang="en-US" dirty="0">
                <a:latin typeface="Arial" panose="020B0604020202020204" pitchFamily="34" charset="0"/>
                <a:cs typeface="Arial" panose="020B0604020202020204" pitchFamily="34" charset="0"/>
              </a:rPr>
              <a:t>verdict cases with </a:t>
            </a:r>
            <a:r>
              <a:rPr lang="en-ZA" altLang="en-US" dirty="0" smtClean="0">
                <a:latin typeface="Arial" panose="020B0604020202020204" pitchFamily="34" charset="0"/>
                <a:cs typeface="Arial" panose="020B0604020202020204" pitchFamily="34" charset="0"/>
              </a:rPr>
              <a:t>3 492 </a:t>
            </a:r>
            <a:r>
              <a:rPr lang="en-ZA" altLang="en-US" dirty="0">
                <a:latin typeface="Arial" panose="020B0604020202020204" pitchFamily="34" charset="0"/>
                <a:cs typeface="Arial" panose="020B0604020202020204" pitchFamily="34" charset="0"/>
              </a:rPr>
              <a:t>convictions </a:t>
            </a:r>
            <a:r>
              <a:rPr lang="en-ZA" altLang="en-US" dirty="0" smtClean="0">
                <a:latin typeface="Arial" panose="020B0604020202020204" pitchFamily="34" charset="0"/>
                <a:cs typeface="Arial" panose="020B0604020202020204" pitchFamily="34" charset="0"/>
              </a:rPr>
              <a:t>(4 458 murder verdict cases relate to 4 645 counts of murder - this constitutes on average 1.04 counts per murder case)</a:t>
            </a:r>
          </a:p>
          <a:p>
            <a:pPr algn="just">
              <a:lnSpc>
                <a:spcPct val="150000"/>
              </a:lnSpc>
              <a:buClr>
                <a:srgbClr val="A9810F"/>
              </a:buClr>
            </a:pPr>
            <a:endParaRPr lang="en-ZA" altLang="en-US" dirty="0" smtClean="0">
              <a:latin typeface="Arial" panose="020B0604020202020204" pitchFamily="34" charset="0"/>
              <a:cs typeface="Arial" panose="020B0604020202020204" pitchFamily="34" charset="0"/>
            </a:endParaRPr>
          </a:p>
          <a:p>
            <a:pPr marL="171450" indent="-171450" algn="just">
              <a:lnSpc>
                <a:spcPct val="150000"/>
              </a:lnSpc>
              <a:buClr>
                <a:srgbClr val="A9810F"/>
              </a:buClr>
              <a:buFont typeface="Wingdings" panose="05000000000000000000" pitchFamily="2" charset="2"/>
              <a:buChar char="Ø"/>
            </a:pPr>
            <a:r>
              <a:rPr lang="en-ZA" alt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Inherent </a:t>
            </a:r>
            <a:r>
              <a:rPr lang="en-US" dirty="0">
                <a:latin typeface="Arial" panose="020B0604020202020204" pitchFamily="34" charset="0"/>
                <a:cs typeface="Arial" panose="020B0604020202020204" pitchFamily="34" charset="0"/>
              </a:rPr>
              <a:t>challenges </a:t>
            </a:r>
            <a:r>
              <a:rPr lang="en-US" dirty="0" smtClean="0">
                <a:latin typeface="Arial" panose="020B0604020202020204" pitchFamily="34" charset="0"/>
                <a:cs typeface="Arial" panose="020B0604020202020204" pitchFamily="34" charset="0"/>
              </a:rPr>
              <a:t>hamper successful </a:t>
            </a:r>
            <a:r>
              <a:rPr lang="en-US" dirty="0">
                <a:latin typeface="Arial" panose="020B0604020202020204" pitchFamily="34" charset="0"/>
                <a:cs typeface="Arial" panose="020B0604020202020204" pitchFamily="34" charset="0"/>
              </a:rPr>
              <a:t>prosecution of </a:t>
            </a:r>
            <a:r>
              <a:rPr lang="en-US" dirty="0" smtClean="0">
                <a:latin typeface="Arial" panose="020B0604020202020204" pitchFamily="34" charset="0"/>
                <a:cs typeface="Arial" panose="020B0604020202020204" pitchFamily="34" charset="0"/>
              </a:rPr>
              <a:t>violent protests - NPA </a:t>
            </a:r>
            <a:r>
              <a:rPr lang="en-US" dirty="0">
                <a:latin typeface="Arial" panose="020B0604020202020204" pitchFamily="34" charset="0"/>
                <a:cs typeface="Arial" panose="020B0604020202020204" pitchFamily="34" charset="0"/>
              </a:rPr>
              <a:t>obtained 95 convictions from 138 verdict </a:t>
            </a:r>
            <a:r>
              <a:rPr lang="en-US" dirty="0" smtClean="0">
                <a:latin typeface="Arial" panose="020B0604020202020204" pitchFamily="34" charset="0"/>
                <a:cs typeface="Arial" panose="020B0604020202020204" pitchFamily="34" charset="0"/>
              </a:rPr>
              <a:t>cases, representing a 68,8</a:t>
            </a:r>
            <a:r>
              <a:rPr lang="en-US" dirty="0">
                <a:latin typeface="Arial" panose="020B0604020202020204" pitchFamily="34" charset="0"/>
                <a:cs typeface="Arial" panose="020B0604020202020204" pitchFamily="34" charset="0"/>
              </a:rPr>
              <a:t>% conviction </a:t>
            </a:r>
            <a:r>
              <a:rPr lang="en-US" dirty="0" smtClean="0">
                <a:latin typeface="Arial" panose="020B0604020202020204" pitchFamily="34" charset="0"/>
                <a:cs typeface="Arial" panose="020B0604020202020204" pitchFamily="34" charset="0"/>
              </a:rPr>
              <a:t>rate</a:t>
            </a:r>
            <a:endParaRPr lang="en-ZA" altLang="en-US" dirty="0" smtClean="0">
              <a:latin typeface="Arial" panose="020B0604020202020204" pitchFamily="34" charset="0"/>
              <a:cs typeface="Arial" panose="020B0604020202020204" pitchFamily="34" charset="0"/>
            </a:endParaRPr>
          </a:p>
          <a:p>
            <a:pPr marL="171450" indent="-171450" algn="just">
              <a:buClr>
                <a:srgbClr val="A9810F"/>
              </a:buClr>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696622324"/>
              </p:ext>
            </p:extLst>
          </p:nvPr>
        </p:nvGraphicFramePr>
        <p:xfrm>
          <a:off x="248159" y="571500"/>
          <a:ext cx="8615949" cy="2134145"/>
        </p:xfrm>
        <a:graphic>
          <a:graphicData uri="http://schemas.openxmlformats.org/drawingml/2006/table">
            <a:tbl>
              <a:tblPr/>
              <a:tblGrid>
                <a:gridCol w="3273191">
                  <a:extLst>
                    <a:ext uri="{9D8B030D-6E8A-4147-A177-3AD203B41FA5}">
                      <a16:colId xmlns:a16="http://schemas.microsoft.com/office/drawing/2014/main" xmlns="" val="20001"/>
                    </a:ext>
                  </a:extLst>
                </a:gridCol>
                <a:gridCol w="1440998">
                  <a:extLst>
                    <a:ext uri="{9D8B030D-6E8A-4147-A177-3AD203B41FA5}">
                      <a16:colId xmlns:a16="http://schemas.microsoft.com/office/drawing/2014/main" xmlns="" val="20002"/>
                    </a:ext>
                  </a:extLst>
                </a:gridCol>
                <a:gridCol w="1062336">
                  <a:extLst>
                    <a:ext uri="{9D8B030D-6E8A-4147-A177-3AD203B41FA5}">
                      <a16:colId xmlns:a16="http://schemas.microsoft.com/office/drawing/2014/main" xmlns="" val="20003"/>
                    </a:ext>
                  </a:extLst>
                </a:gridCol>
                <a:gridCol w="1419712">
                  <a:extLst>
                    <a:ext uri="{9D8B030D-6E8A-4147-A177-3AD203B41FA5}">
                      <a16:colId xmlns:a16="http://schemas.microsoft.com/office/drawing/2014/main" xmlns="" val="20004"/>
                    </a:ext>
                  </a:extLst>
                </a:gridCol>
                <a:gridCol w="1419712">
                  <a:extLst>
                    <a:ext uri="{9D8B030D-6E8A-4147-A177-3AD203B41FA5}">
                      <a16:colId xmlns:a16="http://schemas.microsoft.com/office/drawing/2014/main" xmlns="" val="518772354"/>
                    </a:ext>
                  </a:extLst>
                </a:gridCol>
              </a:tblGrid>
              <a:tr h="955963">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89091">
                <a:tc>
                  <a:txBody>
                    <a:bodyPr/>
                    <a:lstStyle/>
                    <a:p>
                      <a:pPr marL="0" marR="0" algn="l" defTabSz="457200" rtl="0" eaLnBrk="1" latinLnBrk="0" hangingPunct="1">
                        <a:lnSpc>
                          <a:spcPct val="100000"/>
                        </a:lnSpc>
                        <a:spcBef>
                          <a:spcPts val="0"/>
                        </a:spcBef>
                        <a:spcAft>
                          <a:spcPts val="0"/>
                        </a:spcAft>
                        <a:tabLst>
                          <a:tab pos="4968875" algn="ctr"/>
                        </a:tabLst>
                      </a:pPr>
                      <a:r>
                        <a:rPr lang="en-US" sz="1400" kern="1200" dirty="0" smtClean="0">
                          <a:solidFill>
                            <a:schemeClr val="tx1"/>
                          </a:solidFill>
                          <a:latin typeface="Arial Narrow" panose="020B0606020202030204" pitchFamily="34" charset="0"/>
                          <a:ea typeface="Calibri"/>
                          <a:cs typeface="Times New Roman"/>
                        </a:rPr>
                        <a:t>Conviction rate in murder prosecutions</a:t>
                      </a:r>
                      <a:endParaRPr lang="en-US" sz="1400" kern="1200" dirty="0">
                        <a:solidFill>
                          <a:schemeClr val="tx1"/>
                        </a:solidFill>
                        <a:latin typeface="Arial Narrow" panose="020B0606020202030204" pitchFamily="34" charset="0"/>
                        <a:ea typeface="Calibri"/>
                        <a:cs typeface="Times New Roman"/>
                      </a:endParaRPr>
                    </a:p>
                  </a:txBody>
                  <a:tcPr marL="68596" marR="685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77,7%</a:t>
                      </a:r>
                    </a:p>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(3 601)</a:t>
                      </a:r>
                      <a:endParaRPr lang="en-US" sz="1400" dirty="0">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75%</a:t>
                      </a:r>
                    </a:p>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(3 404)</a:t>
                      </a:r>
                      <a:endParaRPr lang="en-US" sz="1400" dirty="0">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78,3%</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(3 492/4 458)</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dirty="0" smtClean="0">
                          <a:solidFill>
                            <a:schemeClr val="tx1"/>
                          </a:solidFill>
                          <a:latin typeface="Arial Narrow" panose="020B0606020202030204" pitchFamily="34" charset="0"/>
                          <a:cs typeface="Arial" panose="020B0604020202020204" pitchFamily="34" charset="0"/>
                        </a:rPr>
                        <a:t>4%</a:t>
                      </a:r>
                      <a:endParaRPr lang="en-US" sz="1400" dirty="0">
                        <a:solidFill>
                          <a:schemeClr val="tx1"/>
                        </a:solidFill>
                        <a:latin typeface="Arial Narrow" panose="020B0606020202030204" pitchFamily="34" charset="0"/>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18897613"/>
                  </a:ext>
                </a:extLst>
              </a:tr>
              <a:tr h="589091">
                <a:tc>
                  <a:txBody>
                    <a:bodyPr/>
                    <a:lstStyle/>
                    <a:p>
                      <a:pPr marL="0" marR="0" indent="0">
                        <a:spcBef>
                          <a:spcPts val="0"/>
                        </a:spcBef>
                        <a:spcAft>
                          <a:spcPts val="0"/>
                        </a:spcAft>
                      </a:pPr>
                      <a:r>
                        <a:rPr lang="en-US" sz="1400" kern="1200" dirty="0">
                          <a:solidFill>
                            <a:schemeClr val="tx1"/>
                          </a:solidFill>
                          <a:latin typeface="Arial Narrow" panose="020B0606020202030204" pitchFamily="34" charset="0"/>
                          <a:ea typeface="Calibri"/>
                          <a:cs typeface="Times New Roman"/>
                        </a:rPr>
                        <a:t>Conviction rate in violent protests and industrial action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68,8%</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(88)</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74%</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Calibri"/>
                          <a:cs typeface="Times New Roman"/>
                        </a:rPr>
                        <a:t>(75)</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68,8%</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(95/138)</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(7%)</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29710254"/>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36</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1217925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1540"/>
            <a:ext cx="9175275" cy="493819"/>
          </a:xfrm>
          <a:prstGeom prst="rect">
            <a:avLst/>
          </a:prstGeom>
        </p:spPr>
      </p:pic>
      <p:sp>
        <p:nvSpPr>
          <p:cNvPr id="7"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2" name="Rectangle 1"/>
          <p:cNvSpPr/>
          <p:nvPr/>
        </p:nvSpPr>
        <p:spPr>
          <a:xfrm>
            <a:off x="248160" y="2543175"/>
            <a:ext cx="8552940" cy="3200876"/>
          </a:xfrm>
          <a:prstGeom prst="rect">
            <a:avLst/>
          </a:prstGeom>
        </p:spPr>
        <p:txBody>
          <a:bodyPr wrap="square">
            <a:spAutoFit/>
          </a:bodyPr>
          <a:lstStyle/>
          <a:p>
            <a:pPr marL="285750" indent="-285750">
              <a:lnSpc>
                <a:spcPct val="150000"/>
              </a:lnSpc>
              <a:spcBef>
                <a:spcPct val="0"/>
              </a:spcBef>
              <a:spcAft>
                <a:spcPts val="1200"/>
              </a:spcAft>
              <a:buClr>
                <a:srgbClr val="A9810F"/>
              </a:buClr>
              <a:buFont typeface="Wingdings" panose="05000000000000000000" pitchFamily="2" charset="2"/>
              <a:buChar char="Ø"/>
              <a:defRPr/>
            </a:pPr>
            <a:r>
              <a:rPr lang="en-ZA" altLang="en-US" sz="1600" dirty="0" smtClean="0">
                <a:latin typeface="Arial" panose="020B0604020202020204" pitchFamily="34" charset="0"/>
                <a:cs typeface="Arial" panose="020B0604020202020204" pitchFamily="34" charset="0"/>
              </a:rPr>
              <a:t>NPA </a:t>
            </a:r>
            <a:r>
              <a:rPr lang="en-ZA" altLang="en-US" sz="1600" dirty="0">
                <a:latin typeface="Arial" panose="020B0604020202020204" pitchFamily="34" charset="0"/>
                <a:cs typeface="Arial" panose="020B0604020202020204" pitchFamily="34" charset="0"/>
              </a:rPr>
              <a:t>finalised 1 916 trio crime cases with a verdict </a:t>
            </a:r>
            <a:r>
              <a:rPr lang="en-ZA" altLang="en-US" sz="1600" dirty="0" smtClean="0">
                <a:latin typeface="Arial" panose="020B0604020202020204" pitchFamily="34" charset="0"/>
                <a:cs typeface="Arial" panose="020B0604020202020204" pitchFamily="34" charset="0"/>
              </a:rPr>
              <a:t>obtaining </a:t>
            </a:r>
            <a:r>
              <a:rPr lang="en-ZA" altLang="en-US" sz="1600" dirty="0">
                <a:latin typeface="Arial" panose="020B0604020202020204" pitchFamily="34" charset="0"/>
                <a:cs typeface="Arial" panose="020B0604020202020204" pitchFamily="34" charset="0"/>
              </a:rPr>
              <a:t>1 578 </a:t>
            </a:r>
            <a:r>
              <a:rPr lang="en-ZA" altLang="en-US" sz="1600" dirty="0" smtClean="0">
                <a:latin typeface="Arial" panose="020B0604020202020204" pitchFamily="34" charset="0"/>
                <a:cs typeface="Arial" panose="020B0604020202020204" pitchFamily="34" charset="0"/>
              </a:rPr>
              <a:t>convictions - the </a:t>
            </a:r>
            <a:r>
              <a:rPr lang="en-ZA" altLang="en-US" sz="1600" dirty="0">
                <a:latin typeface="Arial" panose="020B0604020202020204" pitchFamily="34" charset="0"/>
                <a:cs typeface="Arial" panose="020B0604020202020204" pitchFamily="34" charset="0"/>
              </a:rPr>
              <a:t>1 916 verdict cases comprise 2 048 trio counts (1 050 counts of house robbery, 608 counts of business robbery </a:t>
            </a:r>
            <a:r>
              <a:rPr lang="en-ZA" altLang="en-US" sz="1600" dirty="0" smtClean="0">
                <a:latin typeface="Arial" panose="020B0604020202020204" pitchFamily="34" charset="0"/>
                <a:cs typeface="Arial" panose="020B0604020202020204" pitchFamily="34" charset="0"/>
              </a:rPr>
              <a:t>&amp; 390 </a:t>
            </a:r>
            <a:r>
              <a:rPr lang="en-ZA" altLang="en-US" sz="1600" dirty="0">
                <a:latin typeface="Arial" panose="020B0604020202020204" pitchFamily="34" charset="0"/>
                <a:cs typeface="Arial" panose="020B0604020202020204" pitchFamily="34" charset="0"/>
              </a:rPr>
              <a:t>counts of vehicle robbery and hijacking</a:t>
            </a:r>
            <a:r>
              <a:rPr lang="en-ZA" altLang="en-US" sz="1600" dirty="0" smtClean="0">
                <a:latin typeface="Arial" panose="020B0604020202020204" pitchFamily="34" charset="0"/>
                <a:cs typeface="Arial" panose="020B0604020202020204" pitchFamily="34" charset="0"/>
              </a:rPr>
              <a:t>)</a:t>
            </a:r>
          </a:p>
          <a:p>
            <a:pPr marL="285750" indent="-285750" algn="just">
              <a:lnSpc>
                <a:spcPct val="150000"/>
              </a:lnSpc>
              <a:spcBef>
                <a:spcPct val="0"/>
              </a:spcBef>
              <a:spcAft>
                <a:spcPts val="1200"/>
              </a:spcAft>
              <a:buClr>
                <a:srgbClr val="A9810F"/>
              </a:buClr>
              <a:buFont typeface="Wingdings" panose="05000000000000000000" pitchFamily="2" charset="2"/>
              <a:buChar char="Ø"/>
              <a:defRPr/>
            </a:pPr>
            <a:r>
              <a:rPr lang="en-ZA" altLang="en-US" sz="1600" dirty="0" smtClean="0">
                <a:latin typeface="Arial" panose="020B0604020202020204" pitchFamily="34" charset="0"/>
                <a:cs typeface="Arial" panose="020B0604020202020204" pitchFamily="34" charset="0"/>
              </a:rPr>
              <a:t>Challenges which </a:t>
            </a:r>
            <a:r>
              <a:rPr lang="en-ZA" altLang="en-US" sz="1600" dirty="0">
                <a:latin typeface="Arial" panose="020B0604020202020204" pitchFamily="34" charset="0"/>
                <a:cs typeface="Arial" panose="020B0604020202020204" pitchFamily="34" charset="0"/>
              </a:rPr>
              <a:t>negatively impacted on performance </a:t>
            </a:r>
            <a:r>
              <a:rPr lang="en-ZA" altLang="en-US" sz="1600" dirty="0" smtClean="0">
                <a:latin typeface="Arial" panose="020B0604020202020204" pitchFamily="34" charset="0"/>
                <a:cs typeface="Arial" panose="020B0604020202020204" pitchFamily="34" charset="0"/>
              </a:rPr>
              <a:t>include:  </a:t>
            </a:r>
            <a:r>
              <a:rPr lang="en-ZA" altLang="en-US" sz="1600" dirty="0">
                <a:latin typeface="Arial" panose="020B0604020202020204" pitchFamily="34" charset="0"/>
                <a:cs typeface="Arial" panose="020B0604020202020204" pitchFamily="34" charset="0"/>
              </a:rPr>
              <a:t>the reluctance of witnesses to testify, incomplete investigations, incomplete collection of evidence at the scene of the crime, </a:t>
            </a:r>
            <a:r>
              <a:rPr lang="en-ZA" altLang="en-US" sz="1600" dirty="0" smtClean="0">
                <a:latin typeface="Arial" panose="020B0604020202020204" pitchFamily="34" charset="0"/>
                <a:cs typeface="Arial" panose="020B0604020202020204" pitchFamily="34" charset="0"/>
              </a:rPr>
              <a:t>absence </a:t>
            </a:r>
            <a:r>
              <a:rPr lang="en-ZA" altLang="en-US" sz="1600" dirty="0">
                <a:latin typeface="Arial" panose="020B0604020202020204" pitchFamily="34" charset="0"/>
                <a:cs typeface="Arial" panose="020B0604020202020204" pitchFamily="34" charset="0"/>
              </a:rPr>
              <a:t>of corroborating evidence concerning the identity of the offender, discrepancies between the evidence of state witnesses and representations that can result in the withdrawal of </a:t>
            </a:r>
            <a:r>
              <a:rPr lang="en-ZA" altLang="en-US" sz="1600" dirty="0" smtClean="0">
                <a:latin typeface="Arial" panose="020B0604020202020204" pitchFamily="34" charset="0"/>
                <a:cs typeface="Arial" panose="020B0604020202020204" pitchFamily="34" charset="0"/>
              </a:rPr>
              <a:t>cases</a:t>
            </a:r>
            <a:endParaRPr lang="en-ZA" altLang="en-US" sz="16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513724618"/>
              </p:ext>
            </p:extLst>
          </p:nvPr>
        </p:nvGraphicFramePr>
        <p:xfrm>
          <a:off x="252379" y="888848"/>
          <a:ext cx="8615949" cy="1545054"/>
        </p:xfrm>
        <a:graphic>
          <a:graphicData uri="http://schemas.openxmlformats.org/drawingml/2006/table">
            <a:tbl>
              <a:tblPr/>
              <a:tblGrid>
                <a:gridCol w="3273191">
                  <a:extLst>
                    <a:ext uri="{9D8B030D-6E8A-4147-A177-3AD203B41FA5}">
                      <a16:colId xmlns:a16="http://schemas.microsoft.com/office/drawing/2014/main" xmlns="" val="20001"/>
                    </a:ext>
                  </a:extLst>
                </a:gridCol>
                <a:gridCol w="1440998">
                  <a:extLst>
                    <a:ext uri="{9D8B030D-6E8A-4147-A177-3AD203B41FA5}">
                      <a16:colId xmlns:a16="http://schemas.microsoft.com/office/drawing/2014/main" xmlns="" val="20002"/>
                    </a:ext>
                  </a:extLst>
                </a:gridCol>
                <a:gridCol w="1062336">
                  <a:extLst>
                    <a:ext uri="{9D8B030D-6E8A-4147-A177-3AD203B41FA5}">
                      <a16:colId xmlns:a16="http://schemas.microsoft.com/office/drawing/2014/main" xmlns="" val="20003"/>
                    </a:ext>
                  </a:extLst>
                </a:gridCol>
                <a:gridCol w="1419712">
                  <a:extLst>
                    <a:ext uri="{9D8B030D-6E8A-4147-A177-3AD203B41FA5}">
                      <a16:colId xmlns:a16="http://schemas.microsoft.com/office/drawing/2014/main" xmlns="" val="20004"/>
                    </a:ext>
                  </a:extLst>
                </a:gridCol>
                <a:gridCol w="1419712">
                  <a:extLst>
                    <a:ext uri="{9D8B030D-6E8A-4147-A177-3AD203B41FA5}">
                      <a16:colId xmlns:a16="http://schemas.microsoft.com/office/drawing/2014/main" xmlns="" val="518772354"/>
                    </a:ext>
                  </a:extLst>
                </a:gridCol>
              </a:tblGrid>
              <a:tr h="955963">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89091">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kern="1200" dirty="0" smtClean="0">
                          <a:solidFill>
                            <a:schemeClr val="tx1"/>
                          </a:solidFill>
                          <a:latin typeface="Arial Narrow" panose="020B0606020202030204" pitchFamily="34" charset="0"/>
                          <a:ea typeface="Calibri"/>
                          <a:cs typeface="Times New Roman"/>
                        </a:rPr>
                        <a:t>Conviction rate in trio crimes</a:t>
                      </a:r>
                      <a:endParaRPr lang="en-US" sz="1400" kern="1200" dirty="0" smtClean="0">
                        <a:solidFill>
                          <a:schemeClr val="tx1"/>
                        </a:solidFill>
                        <a:latin typeface="Arial Narrow" panose="020B0606020202030204" pitchFamily="34" charset="0"/>
                        <a:ea typeface="Calibri"/>
                        <a:cs typeface="Times New Roman"/>
                      </a:endParaRPr>
                    </a:p>
                  </a:txBody>
                  <a:tcPr marL="68596" marR="685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82,9%</a:t>
                      </a:r>
                    </a:p>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(1 723)</a:t>
                      </a:r>
                      <a:endParaRPr lang="en-US" sz="1400" dirty="0">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85%</a:t>
                      </a:r>
                    </a:p>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Arial" panose="020B0604020202020204" pitchFamily="34" charset="0"/>
                        </a:rPr>
                        <a:t>(1 579)</a:t>
                      </a:r>
                      <a:endParaRPr lang="en-US" sz="1400" dirty="0">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82,4%</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Arial" panose="020B0604020202020204" pitchFamily="34" charset="0"/>
                        </a:rPr>
                        <a:t>(1 578/1 916)</a:t>
                      </a:r>
                      <a:endParaRPr lang="en-US" sz="1400" kern="1200" dirty="0">
                        <a:solidFill>
                          <a:schemeClr val="tx1"/>
                        </a:solidFill>
                        <a:effectLst/>
                        <a:latin typeface="Arial Narrow" panose="020B0606020202030204" pitchFamily="34" charset="0"/>
                        <a:ea typeface="Times New Roman"/>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dirty="0" smtClean="0">
                          <a:latin typeface="Arial Narrow" panose="020B0606020202030204" pitchFamily="34" charset="0"/>
                          <a:cs typeface="Arial" panose="020B0604020202020204" pitchFamily="34" charset="0"/>
                        </a:rPr>
                        <a:t>(3%)</a:t>
                      </a:r>
                      <a:endParaRPr lang="en-US" sz="1400" dirty="0">
                        <a:latin typeface="Arial Narrow" panose="020B0606020202030204" pitchFamily="34" charset="0"/>
                        <a:cs typeface="Arial" panose="020B0604020202020204" pitchFamily="34" charset="0"/>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a:xfrm>
            <a:off x="7010400" y="6453098"/>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37</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229927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400" b="1">
                <a:solidFill>
                  <a:schemeClr val="bg1"/>
                </a:solidFill>
              </a:rPr>
              <a:pPr/>
              <a:t>38</a:t>
            </a:fld>
            <a:endParaRPr lang="en-US" altLang="en-US" sz="1000" b="1" dirty="0">
              <a:solidFill>
                <a:schemeClr val="bg1"/>
              </a:solidFill>
            </a:endParaRPr>
          </a:p>
        </p:txBody>
      </p:sp>
      <p:sp>
        <p:nvSpPr>
          <p:cNvPr id="23555" name="Content Placeholder 4"/>
          <p:cNvSpPr>
            <a:spLocks noGrp="1"/>
          </p:cNvSpPr>
          <p:nvPr>
            <p:ph idx="4294967295"/>
          </p:nvPr>
        </p:nvSpPr>
        <p:spPr>
          <a:xfrm>
            <a:off x="116523" y="406929"/>
            <a:ext cx="8684577" cy="5490952"/>
          </a:xfrm>
          <a:prstGeom prst="rect">
            <a:avLst/>
          </a:prstGeom>
        </p:spPr>
        <p:txBody>
          <a:bodyPr>
            <a:noAutofit/>
          </a:bodyPr>
          <a:lstStyle/>
          <a:p>
            <a:pPr marL="57150" lvl="2" indent="0" algn="just">
              <a:lnSpc>
                <a:spcPct val="150000"/>
              </a:lnSpc>
              <a:buSzPct val="80000"/>
              <a:buNone/>
              <a:defRPr/>
            </a:pPr>
            <a:r>
              <a:rPr lang="en-US" sz="1300" b="1" dirty="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p>
            <a:pPr marL="57150" lvl="2" indent="0" algn="just">
              <a:lnSpc>
                <a:spcPct val="150000"/>
              </a:lnSpc>
              <a:buSzPct val="80000"/>
              <a:buNone/>
              <a:defRPr/>
            </a:pPr>
            <a:endParaRPr lang="en-US" sz="13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1540"/>
            <a:ext cx="9175275" cy="493819"/>
          </a:xfrm>
          <a:prstGeom prst="rect">
            <a:avLst/>
          </a:prstGeom>
        </p:spPr>
      </p:pic>
      <p:sp>
        <p:nvSpPr>
          <p:cNvPr id="7" name="Title 1"/>
          <p:cNvSpPr txBox="1">
            <a:spLocks/>
          </p:cNvSpPr>
          <p:nvPr/>
        </p:nvSpPr>
        <p:spPr>
          <a:xfrm>
            <a:off x="0" y="-83991"/>
            <a:ext cx="9175275" cy="526270"/>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a:solidFill>
                  <a:schemeClr val="bg1"/>
                </a:solidFill>
                <a:latin typeface="Arial" panose="020B0604020202020204" pitchFamily="34" charset="0"/>
                <a:ea typeface="+mj-ea"/>
                <a:cs typeface="Arial" panose="020B0604020202020204" pitchFamily="34" charset="0"/>
              </a:rPr>
              <a:t>SUB-PROGRAMME 1: NATIONAL PROSECUTIONS </a:t>
            </a:r>
            <a:r>
              <a:rPr lang="en-GB" sz="2000" b="1" cap="small" dirty="0" smtClean="0">
                <a:solidFill>
                  <a:schemeClr val="bg1"/>
                </a:solidFill>
                <a:latin typeface="Arial" panose="020B0604020202020204" pitchFamily="34" charset="0"/>
                <a:ea typeface="+mj-ea"/>
                <a:cs typeface="Arial" panose="020B0604020202020204" pitchFamily="34" charset="0"/>
              </a:rPr>
              <a:t>SERVICE (NPS)</a:t>
            </a:r>
            <a:endParaRPr lang="en-GB" sz="20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08645496"/>
              </p:ext>
            </p:extLst>
          </p:nvPr>
        </p:nvGraphicFramePr>
        <p:xfrm>
          <a:off x="185152" y="4252592"/>
          <a:ext cx="8615948" cy="1515215"/>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965838">
                  <a:extLst>
                    <a:ext uri="{9D8B030D-6E8A-4147-A177-3AD203B41FA5}">
                      <a16:colId xmlns:a16="http://schemas.microsoft.com/office/drawing/2014/main" xmlns="" val="3383824586"/>
                    </a:ext>
                  </a:extLst>
                </a:gridCol>
                <a:gridCol w="1883370">
                  <a:extLst>
                    <a:ext uri="{9D8B030D-6E8A-4147-A177-3AD203B41FA5}">
                      <a16:colId xmlns:a16="http://schemas.microsoft.com/office/drawing/2014/main" xmlns="" val="1999558652"/>
                    </a:ext>
                  </a:extLst>
                </a:gridCol>
                <a:gridCol w="1883370">
                  <a:extLst>
                    <a:ext uri="{9D8B030D-6E8A-4147-A177-3AD203B41FA5}">
                      <a16:colId xmlns:a16="http://schemas.microsoft.com/office/drawing/2014/main" xmlns="" val="2134775005"/>
                    </a:ext>
                  </a:extLst>
                </a:gridCol>
                <a:gridCol w="1883370">
                  <a:extLst>
                    <a:ext uri="{9D8B030D-6E8A-4147-A177-3AD203B41FA5}">
                      <a16:colId xmlns:a16="http://schemas.microsoft.com/office/drawing/2014/main" xmlns="" val="189578025"/>
                    </a:ext>
                  </a:extLst>
                </a:gridCol>
              </a:tblGrid>
              <a:tr h="303043">
                <a:tc>
                  <a:txBody>
                    <a:bodyPr/>
                    <a:lstStyle/>
                    <a:p>
                      <a:pPr algn="r">
                        <a:lnSpc>
                          <a:spcPct val="107000"/>
                        </a:lnSpc>
                        <a:spcAft>
                          <a:spcPts val="0"/>
                        </a:spcAft>
                      </a:pPr>
                      <a:r>
                        <a:rPr lang="en-ZA"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CONVICTIONS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AQUITTALS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CONVICTION RATE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xmlns="" val="64483864"/>
                  </a:ext>
                </a:extLst>
              </a:tr>
              <a:tr h="303043">
                <a:tc>
                  <a:txBody>
                    <a:bodyPr/>
                    <a:lstStyle/>
                    <a:p>
                      <a:pPr algn="r">
                        <a:lnSpc>
                          <a:spcPct val="107000"/>
                        </a:lnSpc>
                        <a:spcAft>
                          <a:spcPts val="0"/>
                        </a:spcAft>
                      </a:pPr>
                      <a:r>
                        <a:rPr lang="en-ZA" sz="1400" b="1">
                          <a:effectLst/>
                          <a:latin typeface="Arial Narrow" panose="020B0606020202030204" pitchFamily="34" charset="0"/>
                          <a:ea typeface="Times New Roman" panose="02020603050405020304" pitchFamily="18" charset="0"/>
                          <a:cs typeface="Arial" panose="020B0604020202020204" pitchFamily="34" charset="0"/>
                        </a:rPr>
                        <a:t>HOUSE ROBBERIES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1 045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a:lnSpc>
                          <a:spcPct val="107000"/>
                        </a:lnSpc>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175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85,7%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92D050"/>
                    </a:solidFill>
                  </a:tcPr>
                </a:tc>
                <a:extLst>
                  <a:ext uri="{0D108BD9-81ED-4DB2-BD59-A6C34878D82A}">
                    <a16:rowId xmlns:a16="http://schemas.microsoft.com/office/drawing/2014/main" xmlns="" val="257146428"/>
                  </a:ext>
                </a:extLst>
              </a:tr>
              <a:tr h="303043">
                <a:tc>
                  <a:txBody>
                    <a:bodyPr/>
                    <a:lstStyle/>
                    <a:p>
                      <a:pPr algn="r">
                        <a:lnSpc>
                          <a:spcPct val="107000"/>
                        </a:lnSpc>
                        <a:spcAft>
                          <a:spcPts val="0"/>
                        </a:spcAft>
                      </a:pPr>
                      <a:r>
                        <a:rPr lang="en-ZA" sz="1400" b="1">
                          <a:effectLst/>
                          <a:latin typeface="Arial Narrow" panose="020B0606020202030204" pitchFamily="34" charset="0"/>
                          <a:ea typeface="Times New Roman" panose="02020603050405020304" pitchFamily="18" charset="0"/>
                          <a:cs typeface="Arial" panose="020B0604020202020204" pitchFamily="34" charset="0"/>
                        </a:rPr>
                        <a:t>BUSINESS ROBBERIES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601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7000"/>
                        </a:lnSpc>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126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82,7%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6565"/>
                    </a:solidFill>
                  </a:tcPr>
                </a:tc>
                <a:extLst>
                  <a:ext uri="{0D108BD9-81ED-4DB2-BD59-A6C34878D82A}">
                    <a16:rowId xmlns:a16="http://schemas.microsoft.com/office/drawing/2014/main" xmlns="" val="3473815559"/>
                  </a:ext>
                </a:extLst>
              </a:tr>
              <a:tr h="303043">
                <a:tc>
                  <a:txBody>
                    <a:bodyPr/>
                    <a:lstStyle/>
                    <a:p>
                      <a:pPr algn="r">
                        <a:lnSpc>
                          <a:spcPct val="107000"/>
                        </a:lnSpc>
                        <a:spcAft>
                          <a:spcPts val="0"/>
                        </a:spcAft>
                      </a:pPr>
                      <a:r>
                        <a:rPr lang="en-ZA" sz="1400" b="1" dirty="0">
                          <a:effectLst/>
                          <a:latin typeface="Arial Narrow" panose="020B0606020202030204" pitchFamily="34" charset="0"/>
                          <a:ea typeface="Times New Roman" panose="02020603050405020304" pitchFamily="18" charset="0"/>
                          <a:cs typeface="Arial" panose="020B0604020202020204" pitchFamily="34" charset="0"/>
                        </a:rPr>
                        <a:t>VEHICLE ROBBERY/HI-JACKING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382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a:lnSpc>
                          <a:spcPct val="107000"/>
                        </a:lnSpc>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93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80,4%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6565"/>
                    </a:solidFill>
                  </a:tcPr>
                </a:tc>
                <a:extLst>
                  <a:ext uri="{0D108BD9-81ED-4DB2-BD59-A6C34878D82A}">
                    <a16:rowId xmlns:a16="http://schemas.microsoft.com/office/drawing/2014/main" xmlns="" val="1925796145"/>
                  </a:ext>
                </a:extLst>
              </a:tr>
              <a:tr h="303043">
                <a:tc>
                  <a:txBody>
                    <a:bodyPr/>
                    <a:lstStyle/>
                    <a:p>
                      <a:pPr algn="r">
                        <a:lnSpc>
                          <a:spcPct val="107000"/>
                        </a:lnSpc>
                        <a:spcAft>
                          <a:spcPts val="0"/>
                        </a:spcAft>
                      </a:pPr>
                      <a:r>
                        <a:rPr lang="en-ZA" sz="1400" b="1">
                          <a:effectLst/>
                          <a:latin typeface="Arial Narrow" panose="020B0606020202030204" pitchFamily="34" charset="0"/>
                          <a:ea typeface="Times New Roman" panose="02020603050405020304" pitchFamily="18" charset="0"/>
                          <a:cs typeface="Arial" panose="020B0604020202020204" pitchFamily="34" charset="0"/>
                        </a:rPr>
                        <a:t>TOTAL TRIO COUNTS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2 028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Narrow" panose="020B0606020202030204" pitchFamily="34" charset="0"/>
                          <a:ea typeface="Times New Roman" panose="02020603050405020304" pitchFamily="18" charset="0"/>
                          <a:cs typeface="Arial" panose="020B0604020202020204" pitchFamily="34" charset="0"/>
                        </a:rPr>
                        <a:t>394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83,7%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565"/>
                    </a:solidFill>
                  </a:tcPr>
                </a:tc>
                <a:extLst>
                  <a:ext uri="{0D108BD9-81ED-4DB2-BD59-A6C34878D82A}">
                    <a16:rowId xmlns:a16="http://schemas.microsoft.com/office/drawing/2014/main" xmlns="" val="2338832402"/>
                  </a:ext>
                </a:extLst>
              </a:tr>
            </a:tbl>
          </a:graphicData>
        </a:graphic>
      </p:graphicFrame>
      <p:sp>
        <p:nvSpPr>
          <p:cNvPr id="5" name="TextBox 4"/>
          <p:cNvSpPr txBox="1"/>
          <p:nvPr/>
        </p:nvSpPr>
        <p:spPr>
          <a:xfrm>
            <a:off x="270876" y="3337560"/>
            <a:ext cx="3688476" cy="923330"/>
          </a:xfrm>
          <a:prstGeom prst="rect">
            <a:avLst/>
          </a:prstGeom>
          <a:noFill/>
        </p:spPr>
        <p:txBody>
          <a:bodyPr wrap="square" rtlCol="0">
            <a:spAutoFit/>
          </a:bodyPr>
          <a:lstStyle/>
          <a:p>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Trio counts overview:</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85152" y="638787"/>
            <a:ext cx="8615948" cy="3018813"/>
          </a:xfrm>
          <a:prstGeom prst="rect">
            <a:avLst/>
          </a:prstGeom>
        </p:spPr>
      </p:pic>
    </p:spTree>
    <p:extLst>
      <p:ext uri="{BB962C8B-B14F-4D97-AF65-F5344CB8AC3E}">
        <p14:creationId xmlns:p14="http://schemas.microsoft.com/office/powerpoint/2010/main" xmlns="" val="120460182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smtClean="0">
                <a:solidFill>
                  <a:schemeClr val="bg1"/>
                </a:solidFill>
                <a:latin typeface="Arial" panose="020B0604020202020204" pitchFamily="34" charset="0"/>
                <a:ea typeface="+mj-ea"/>
                <a:cs typeface="Arial" panose="020B0604020202020204" pitchFamily="34" charset="0"/>
              </a:rPr>
              <a:t>SUB-PROGRAMME 2: ASSET FORFEITURE UNIT (AFU)</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9" name="Rectangle 8"/>
          <p:cNvSpPr/>
          <p:nvPr/>
        </p:nvSpPr>
        <p:spPr>
          <a:xfrm>
            <a:off x="248160" y="2906427"/>
            <a:ext cx="8539162" cy="2539157"/>
          </a:xfrm>
          <a:prstGeom prst="rect">
            <a:avLst/>
          </a:prstGeom>
        </p:spPr>
        <p:txBody>
          <a:bodyPr wrap="square">
            <a:spAutoFit/>
          </a:bodyPr>
          <a:lstStyle/>
          <a:p>
            <a:pPr marL="171450" indent="-171450" algn="just">
              <a:lnSpc>
                <a:spcPct val="150000"/>
              </a:lnSpc>
              <a:buClr>
                <a:srgbClr val="A9810F"/>
              </a:buCl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Litigation </a:t>
            </a:r>
            <a:r>
              <a:rPr lang="en-US" dirty="0">
                <a:solidFill>
                  <a:srgbClr val="000000"/>
                </a:solidFill>
                <a:latin typeface="Arial" panose="020B0604020202020204" pitchFamily="34" charset="0"/>
                <a:cs typeface="Arial" panose="020B0604020202020204" pitchFamily="34" charset="0"/>
              </a:rPr>
              <a:t>and </a:t>
            </a:r>
            <a:r>
              <a:rPr lang="en-US" dirty="0" smtClean="0">
                <a:solidFill>
                  <a:srgbClr val="000000"/>
                </a:solidFill>
                <a:latin typeface="Arial" panose="020B0604020202020204" pitchFamily="34" charset="0"/>
                <a:cs typeface="Arial" panose="020B0604020202020204" pitchFamily="34" charset="0"/>
              </a:rPr>
              <a:t>settlement </a:t>
            </a:r>
            <a:r>
              <a:rPr lang="en-US" dirty="0">
                <a:solidFill>
                  <a:srgbClr val="000000"/>
                </a:solidFill>
                <a:latin typeface="Arial" panose="020B0604020202020204" pitchFamily="34" charset="0"/>
                <a:cs typeface="Arial" panose="020B0604020202020204" pitchFamily="34" charset="0"/>
              </a:rPr>
              <a:t>of high value state capture </a:t>
            </a:r>
            <a:r>
              <a:rPr lang="en-US" dirty="0" smtClean="0">
                <a:solidFill>
                  <a:srgbClr val="000000"/>
                </a:solidFill>
                <a:latin typeface="Arial" panose="020B0604020202020204" pitchFamily="34" charset="0"/>
                <a:cs typeface="Arial" panose="020B0604020202020204" pitchFamily="34" charset="0"/>
              </a:rPr>
              <a:t>matters take long </a:t>
            </a:r>
            <a:r>
              <a:rPr lang="en-US" dirty="0">
                <a:solidFill>
                  <a:srgbClr val="000000"/>
                </a:solidFill>
                <a:latin typeface="Arial" panose="020B0604020202020204" pitchFamily="34" charset="0"/>
                <a:cs typeface="Arial" panose="020B0604020202020204" pitchFamily="34" charset="0"/>
              </a:rPr>
              <a:t>to </a:t>
            </a:r>
            <a:r>
              <a:rPr lang="en-US" dirty="0" err="1">
                <a:solidFill>
                  <a:srgbClr val="000000"/>
                </a:solidFill>
                <a:latin typeface="Arial" panose="020B0604020202020204" pitchFamily="34" charset="0"/>
                <a:cs typeface="Arial" panose="020B0604020202020204" pitchFamily="34" charset="0"/>
              </a:rPr>
              <a:t>finalise</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due to the size/complexity </a:t>
            </a:r>
            <a:r>
              <a:rPr lang="en-US" dirty="0">
                <a:solidFill>
                  <a:srgbClr val="000000"/>
                </a:solidFill>
                <a:latin typeface="Arial" panose="020B0604020202020204" pitchFamily="34" charset="0"/>
                <a:cs typeface="Arial" panose="020B0604020202020204" pitchFamily="34" charset="0"/>
              </a:rPr>
              <a:t>of </a:t>
            </a:r>
            <a:r>
              <a:rPr lang="en-US" dirty="0" smtClean="0">
                <a:solidFill>
                  <a:srgbClr val="000000"/>
                </a:solidFill>
                <a:latin typeface="Arial" panose="020B0604020202020204" pitchFamily="34" charset="0"/>
                <a:cs typeface="Arial" panose="020B0604020202020204" pitchFamily="34" charset="0"/>
              </a:rPr>
              <a:t>cases</a:t>
            </a:r>
          </a:p>
          <a:p>
            <a:pPr marL="171450" indent="-171450" algn="just">
              <a:lnSpc>
                <a:spcPct val="150000"/>
              </a:lnSpc>
              <a:buClr>
                <a:srgbClr val="A9810F"/>
              </a:buClr>
              <a:buFont typeface="Wingdings" panose="05000000000000000000" pitchFamily="2" charset="2"/>
              <a:buChar char="Ø"/>
            </a:pPr>
            <a:r>
              <a:rPr lang="en-ZA" dirty="0">
                <a:solidFill>
                  <a:srgbClr val="000000"/>
                </a:solidFill>
                <a:latin typeface="Arial" panose="020B0604020202020204" pitchFamily="34" charset="0"/>
                <a:cs typeface="Arial" panose="020B0604020202020204" pitchFamily="34" charset="0"/>
              </a:rPr>
              <a:t>S</a:t>
            </a:r>
            <a:r>
              <a:rPr lang="en-ZA" dirty="0" smtClean="0">
                <a:solidFill>
                  <a:srgbClr val="000000"/>
                </a:solidFill>
                <a:latin typeface="Arial" panose="020B0604020202020204" pitchFamily="34" charset="0"/>
                <a:cs typeface="Arial" panose="020B0604020202020204" pitchFamily="34" charset="0"/>
              </a:rPr>
              <a:t>trengthen section 18 initiatives in the DPPs offices</a:t>
            </a:r>
          </a:p>
          <a:p>
            <a:pPr marL="171450" indent="-171450" algn="just">
              <a:lnSpc>
                <a:spcPct val="150000"/>
              </a:lnSpc>
              <a:buClr>
                <a:srgbClr val="A9810F"/>
              </a:buClr>
              <a:buFont typeface="Wingdings" panose="05000000000000000000" pitchFamily="2" charset="2"/>
              <a:buChar char="Ø"/>
            </a:pPr>
            <a:r>
              <a:rPr lang="en-ZA" dirty="0">
                <a:solidFill>
                  <a:srgbClr val="000000"/>
                </a:solidFill>
                <a:latin typeface="Arial" panose="020B0604020202020204" pitchFamily="34" charset="0"/>
                <a:cs typeface="Arial" panose="020B0604020202020204" pitchFamily="34" charset="0"/>
              </a:rPr>
              <a:t>C</a:t>
            </a:r>
            <a:r>
              <a:rPr lang="en-ZA" dirty="0" smtClean="0">
                <a:solidFill>
                  <a:srgbClr val="000000"/>
                </a:solidFill>
                <a:latin typeface="Arial" panose="020B0604020202020204" pitchFamily="34" charset="0"/>
                <a:cs typeface="Arial" panose="020B0604020202020204" pitchFamily="34" charset="0"/>
              </a:rPr>
              <a:t>ontinue </a:t>
            </a:r>
            <a:r>
              <a:rPr lang="en-ZA" dirty="0">
                <a:solidFill>
                  <a:srgbClr val="000000"/>
                </a:solidFill>
                <a:latin typeface="Arial" panose="020B0604020202020204" pitchFamily="34" charset="0"/>
                <a:cs typeface="Arial" panose="020B0604020202020204" pitchFamily="34" charset="0"/>
              </a:rPr>
              <a:t>to engage with stakeholders to ensure relevant cases are </a:t>
            </a:r>
            <a:r>
              <a:rPr lang="en-ZA" dirty="0" smtClean="0">
                <a:solidFill>
                  <a:srgbClr val="000000"/>
                </a:solidFill>
                <a:latin typeface="Arial" panose="020B0604020202020204" pitchFamily="34" charset="0"/>
                <a:cs typeface="Arial" panose="020B0604020202020204" pitchFamily="34" charset="0"/>
              </a:rPr>
              <a:t>referred </a:t>
            </a:r>
          </a:p>
          <a:p>
            <a:pPr marL="171450" indent="-171450" algn="just">
              <a:lnSpc>
                <a:spcPct val="150000"/>
              </a:lnSpc>
              <a:buClr>
                <a:srgbClr val="A9810F"/>
              </a:buClr>
              <a:buFont typeface="Wingdings" panose="05000000000000000000" pitchFamily="2" charset="2"/>
              <a:buChar char="Ø"/>
            </a:pPr>
            <a:r>
              <a:rPr lang="en-US" dirty="0">
                <a:latin typeface="Arial" panose="020B0604020202020204" pitchFamily="34" charset="0"/>
                <a:cs typeface="Arial" panose="020B0604020202020204" pitchFamily="34" charset="0"/>
              </a:rPr>
              <a:t>The high vacancy rate within the AFU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71450" indent="-171450" algn="just">
              <a:lnSpc>
                <a:spcPct val="150000"/>
              </a:lnSpc>
              <a:buClr>
                <a:srgbClr val="A9810F"/>
              </a:buClr>
              <a:buFont typeface="Wingdings" panose="05000000000000000000" pitchFamily="2" charset="2"/>
              <a:buChar char="Ø"/>
            </a:pPr>
            <a:endParaRPr lang="en-ZA" sz="1600" dirty="0">
              <a:solidFill>
                <a:srgbClr val="00000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876449395"/>
              </p:ext>
            </p:extLst>
          </p:nvPr>
        </p:nvGraphicFramePr>
        <p:xfrm>
          <a:off x="248160" y="920440"/>
          <a:ext cx="8539162" cy="1985888"/>
        </p:xfrm>
        <a:graphic>
          <a:graphicData uri="http://schemas.openxmlformats.org/drawingml/2006/table">
            <a:tbl>
              <a:tblPr/>
              <a:tblGrid>
                <a:gridCol w="3244020">
                  <a:extLst>
                    <a:ext uri="{9D8B030D-6E8A-4147-A177-3AD203B41FA5}">
                      <a16:colId xmlns:a16="http://schemas.microsoft.com/office/drawing/2014/main" xmlns="" val="20001"/>
                    </a:ext>
                  </a:extLst>
                </a:gridCol>
                <a:gridCol w="1428156">
                  <a:extLst>
                    <a:ext uri="{9D8B030D-6E8A-4147-A177-3AD203B41FA5}">
                      <a16:colId xmlns:a16="http://schemas.microsoft.com/office/drawing/2014/main" xmlns="" val="20002"/>
                    </a:ext>
                  </a:extLst>
                </a:gridCol>
                <a:gridCol w="1167644">
                  <a:extLst>
                    <a:ext uri="{9D8B030D-6E8A-4147-A177-3AD203B41FA5}">
                      <a16:colId xmlns:a16="http://schemas.microsoft.com/office/drawing/2014/main" xmlns="" val="20003"/>
                    </a:ext>
                  </a:extLst>
                </a:gridCol>
                <a:gridCol w="1292283">
                  <a:extLst>
                    <a:ext uri="{9D8B030D-6E8A-4147-A177-3AD203B41FA5}">
                      <a16:colId xmlns:a16="http://schemas.microsoft.com/office/drawing/2014/main" xmlns="" val="20004"/>
                    </a:ext>
                  </a:extLst>
                </a:gridCol>
                <a:gridCol w="1407059">
                  <a:extLst>
                    <a:ext uri="{9D8B030D-6E8A-4147-A177-3AD203B41FA5}">
                      <a16:colId xmlns:a16="http://schemas.microsoft.com/office/drawing/2014/main" xmlns="" val="518772354"/>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632944">
                <a:tc>
                  <a:txBody>
                    <a:bodyPr/>
                    <a:lstStyle/>
                    <a:p>
                      <a:pPr marL="0" marR="0" algn="just">
                        <a:lnSpc>
                          <a:spcPct val="115000"/>
                        </a:lnSpc>
                        <a:spcBef>
                          <a:spcPts val="0"/>
                        </a:spcBef>
                        <a:spcAft>
                          <a:spcPts val="0"/>
                        </a:spcAft>
                      </a:pPr>
                      <a:r>
                        <a:rPr lang="en-ZA" sz="1400" baseline="0" dirty="0" smtClean="0">
                          <a:effectLst/>
                          <a:latin typeface="Arial Narrow" panose="020B0606020202030204" pitchFamily="34" charset="0"/>
                          <a:ea typeface="Times New Roman"/>
                          <a:cs typeface="Times New Roman"/>
                        </a:rPr>
                        <a:t>Number of completed forfeiture cases</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563</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500</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495</a:t>
                      </a:r>
                      <a:endParaRPr lang="en-US" sz="1400" kern="1200" dirty="0">
                        <a:solidFill>
                          <a:schemeClr val="tx1"/>
                        </a:solidFill>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(1%)</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29710254"/>
                  </a:ext>
                </a:extLst>
              </a:tr>
              <a:tr h="632944">
                <a:tc>
                  <a:txBody>
                    <a:bodyPr/>
                    <a:lstStyle/>
                    <a:p>
                      <a:pPr marL="0" marR="0" algn="just">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Value of completed forfeiture cases</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R350.95m</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R6bn</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R3.13bn</a:t>
                      </a:r>
                      <a:endParaRPr lang="en-US" sz="1400" kern="1200" dirty="0">
                        <a:solidFill>
                          <a:schemeClr val="tx1"/>
                        </a:solidFill>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(48%)</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2" name="Rectangle 1"/>
          <p:cNvSpPr/>
          <p:nvPr/>
        </p:nvSpPr>
        <p:spPr>
          <a:xfrm>
            <a:off x="248160" y="554849"/>
            <a:ext cx="8539162" cy="369332"/>
          </a:xfrm>
          <a:prstGeom prst="rect">
            <a:avLst/>
          </a:prstGeom>
        </p:spPr>
        <p:txBody>
          <a:bodyPr wrap="square">
            <a:spAutoFit/>
          </a:bodyPr>
          <a:lstStyle/>
          <a:p>
            <a:pPr defTabSz="422041">
              <a:spcBef>
                <a:spcPct val="0"/>
              </a:spcBef>
              <a:defRPr/>
            </a:pPr>
            <a:r>
              <a:rPr lang="en-ZA" altLang="en-US" b="1" dirty="0">
                <a:latin typeface="Arial" panose="020B0604020202020204" pitchFamily="34" charset="0"/>
                <a:cs typeface="Arial" panose="020B0604020202020204" pitchFamily="34" charset="0"/>
              </a:rPr>
              <a:t>Strategic Objective </a:t>
            </a:r>
            <a:r>
              <a:rPr lang="en-ZA" altLang="en-US" b="1" dirty="0" smtClean="0">
                <a:latin typeface="Arial" panose="020B0604020202020204" pitchFamily="34" charset="0"/>
                <a:cs typeface="Arial" panose="020B0604020202020204" pitchFamily="34" charset="0"/>
              </a:rPr>
              <a:t>2: Ensure that profit is removed from crime</a:t>
            </a:r>
            <a:endParaRPr lang="en-ZA"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39</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9128309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4294967295"/>
          </p:nvPr>
        </p:nvSpPr>
        <p:spPr bwMode="auto">
          <a:xfrm>
            <a:off x="246888" y="675276"/>
            <a:ext cx="8650224" cy="492820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pPr marL="316531" lvl="2" indent="-316531" algn="just" defTabSz="422041" fontAlgn="auto">
              <a:lnSpc>
                <a:spcPct val="170000"/>
              </a:lnSpc>
              <a:spcAft>
                <a:spcPts val="0"/>
              </a:spcAft>
              <a:buClr>
                <a:srgbClr val="CE9B18"/>
              </a:buClr>
              <a:buSzPct val="80000"/>
              <a:buFont typeface="Wingdings" pitchFamily="2" charset="2"/>
              <a:buChar char="Ø"/>
              <a:defRPr/>
            </a:pPr>
            <a:r>
              <a:rPr lang="en-ZA" altLang="en-US" sz="1600" b="1" dirty="0">
                <a:solidFill>
                  <a:prstClr val="black"/>
                </a:solidFill>
                <a:latin typeface="Arial" panose="020B0604020202020204" pitchFamily="34" charset="0"/>
                <a:cs typeface="Arial" panose="020B0604020202020204" pitchFamily="34" charset="0"/>
              </a:rPr>
              <a:t>National Prosecutions Service (NPS) </a:t>
            </a:r>
            <a:r>
              <a:rPr lang="en-ZA" altLang="en-US" sz="1600" dirty="0">
                <a:solidFill>
                  <a:prstClr val="black"/>
                </a:solidFill>
                <a:latin typeface="Arial" panose="020B0604020202020204" pitchFamily="34" charset="0"/>
                <a:cs typeface="Arial" panose="020B0604020202020204" pitchFamily="34" charset="0"/>
              </a:rPr>
              <a:t>- general </a:t>
            </a:r>
            <a:r>
              <a:rPr lang="en-ZA" altLang="en-US" sz="1600" dirty="0" smtClean="0">
                <a:solidFill>
                  <a:prstClr val="black"/>
                </a:solidFill>
                <a:latin typeface="Arial" panose="020B0604020202020204" pitchFamily="34" charset="0"/>
                <a:cs typeface="Arial" panose="020B0604020202020204" pitchFamily="34" charset="0"/>
              </a:rPr>
              <a:t>&amp; </a:t>
            </a:r>
            <a:r>
              <a:rPr lang="en-ZA" altLang="en-US" sz="1600" dirty="0">
                <a:solidFill>
                  <a:prstClr val="black"/>
                </a:solidFill>
                <a:latin typeface="Arial" panose="020B0604020202020204" pitchFamily="34" charset="0"/>
                <a:cs typeface="Arial" panose="020B0604020202020204" pitchFamily="34" charset="0"/>
              </a:rPr>
              <a:t>specialised prosecutions, including:</a:t>
            </a:r>
          </a:p>
          <a:p>
            <a:pPr marL="773731" lvl="3" indent="-316531" algn="just" defTabSz="422041">
              <a:lnSpc>
                <a:spcPct val="170000"/>
              </a:lnSpc>
              <a:buClr>
                <a:srgbClr val="CE9B18"/>
              </a:buClr>
              <a:buSzPct val="80000"/>
              <a:buFont typeface="Wingdings" pitchFamily="2" charset="2"/>
              <a:buChar char="Ø"/>
              <a:defRPr/>
            </a:pPr>
            <a:r>
              <a:rPr lang="en-GB" sz="1600" dirty="0">
                <a:solidFill>
                  <a:prstClr val="black"/>
                </a:solidFill>
                <a:latin typeface="Arial" panose="020B0604020202020204" pitchFamily="34" charset="0"/>
                <a:cs typeface="Arial" panose="020B0604020202020204" pitchFamily="34" charset="0"/>
              </a:rPr>
              <a:t>The Sexual Offences and Community Affairs Unit (SOCA)</a:t>
            </a:r>
          </a:p>
          <a:p>
            <a:pPr marL="773731" lvl="3" indent="-316531" algn="just" defTabSz="422041">
              <a:lnSpc>
                <a:spcPct val="170000"/>
              </a:lnSpc>
              <a:buClr>
                <a:srgbClr val="CE9B18"/>
              </a:buClr>
              <a:buSzPct val="80000"/>
              <a:buFont typeface="Wingdings" pitchFamily="2" charset="2"/>
              <a:buChar char="Ø"/>
              <a:defRPr/>
            </a:pPr>
            <a:r>
              <a:rPr lang="en-GB" sz="1600" dirty="0">
                <a:solidFill>
                  <a:prstClr val="black"/>
                </a:solidFill>
                <a:latin typeface="Arial" panose="020B0604020202020204" pitchFamily="34" charset="0"/>
                <a:cs typeface="Arial" panose="020B0604020202020204" pitchFamily="34" charset="0"/>
              </a:rPr>
              <a:t>Specialised Commercial </a:t>
            </a:r>
            <a:r>
              <a:rPr lang="en-GB" sz="1600" dirty="0" smtClean="0">
                <a:solidFill>
                  <a:prstClr val="black"/>
                </a:solidFill>
                <a:latin typeface="Arial" panose="020B0604020202020204" pitchFamily="34" charset="0"/>
                <a:cs typeface="Arial" panose="020B0604020202020204" pitchFamily="34" charset="0"/>
              </a:rPr>
              <a:t>Crimes </a:t>
            </a:r>
            <a:r>
              <a:rPr lang="en-GB" sz="1600" dirty="0">
                <a:solidFill>
                  <a:prstClr val="black"/>
                </a:solidFill>
                <a:latin typeface="Arial" panose="020B0604020202020204" pitchFamily="34" charset="0"/>
                <a:cs typeface="Arial" panose="020B0604020202020204" pitchFamily="34" charset="0"/>
              </a:rPr>
              <a:t>Unit (SCCU) </a:t>
            </a:r>
          </a:p>
          <a:p>
            <a:pPr marL="773731" lvl="3" indent="-316531" algn="just" defTabSz="422041">
              <a:lnSpc>
                <a:spcPct val="170000"/>
              </a:lnSpc>
              <a:buClr>
                <a:srgbClr val="CE9B18"/>
              </a:buClr>
              <a:buSzPct val="80000"/>
              <a:buFont typeface="Wingdings" pitchFamily="2" charset="2"/>
              <a:buChar char="Ø"/>
              <a:defRPr/>
            </a:pPr>
            <a:r>
              <a:rPr lang="en-GB" sz="1600" dirty="0">
                <a:solidFill>
                  <a:prstClr val="black"/>
                </a:solidFill>
                <a:latin typeface="Arial" panose="020B0604020202020204" pitchFamily="34" charset="0"/>
                <a:cs typeface="Arial" panose="020B0604020202020204" pitchFamily="34" charset="0"/>
              </a:rPr>
              <a:t>The Priority Crimes Litigation Unit (PCLU) </a:t>
            </a:r>
            <a:endParaRPr lang="en-GB" sz="1600" dirty="0" smtClean="0">
              <a:solidFill>
                <a:prstClr val="black"/>
              </a:solidFill>
              <a:latin typeface="Arial" panose="020B0604020202020204" pitchFamily="34" charset="0"/>
              <a:cs typeface="Arial" panose="020B0604020202020204" pitchFamily="34" charset="0"/>
            </a:endParaRPr>
          </a:p>
          <a:p>
            <a:pPr marL="316531" lvl="2" indent="-316531" algn="just" defTabSz="422041">
              <a:lnSpc>
                <a:spcPct val="170000"/>
              </a:lnSpc>
              <a:buClr>
                <a:srgbClr val="CE9B18"/>
              </a:buClr>
              <a:buSzPct val="80000"/>
              <a:buFont typeface="Wingdings" pitchFamily="2" charset="2"/>
              <a:buChar char="Ø"/>
              <a:defRPr/>
            </a:pPr>
            <a:r>
              <a:rPr lang="en-GB" sz="1600" b="1" dirty="0" smtClean="0">
                <a:solidFill>
                  <a:prstClr val="black"/>
                </a:solidFill>
                <a:latin typeface="Arial" panose="020B0604020202020204" pitchFamily="34" charset="0"/>
                <a:cs typeface="Arial" panose="020B0604020202020204" pitchFamily="34" charset="0"/>
              </a:rPr>
              <a:t>Asset </a:t>
            </a:r>
            <a:r>
              <a:rPr lang="en-GB" sz="1600" b="1" dirty="0">
                <a:solidFill>
                  <a:prstClr val="black"/>
                </a:solidFill>
                <a:latin typeface="Arial" panose="020B0604020202020204" pitchFamily="34" charset="0"/>
                <a:cs typeface="Arial" panose="020B0604020202020204" pitchFamily="34" charset="0"/>
              </a:rPr>
              <a:t>Forfeiture Unit (AFU</a:t>
            </a:r>
            <a:r>
              <a:rPr lang="en-GB" sz="1600" b="1" dirty="0" smtClean="0">
                <a:solidFill>
                  <a:prstClr val="black"/>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seizes assets that are the proceeds of </a:t>
            </a:r>
            <a:r>
              <a:rPr lang="en-GB" sz="1600" dirty="0" smtClean="0">
                <a:solidFill>
                  <a:prstClr val="black"/>
                </a:solidFill>
                <a:latin typeface="Arial" panose="020B0604020202020204" pitchFamily="34" charset="0"/>
                <a:cs typeface="Arial" panose="020B0604020202020204" pitchFamily="34" charset="0"/>
              </a:rPr>
              <a:t>crime/have been part of an offence through a criminal/civil process</a:t>
            </a:r>
          </a:p>
          <a:p>
            <a:pPr marL="316531" lvl="0" indent="-316531" algn="just" defTabSz="422041" fontAlgn="auto">
              <a:lnSpc>
                <a:spcPct val="170000"/>
              </a:lnSpc>
              <a:spcAft>
                <a:spcPts val="0"/>
              </a:spcAft>
              <a:buClr>
                <a:srgbClr val="CE9B18"/>
              </a:buClr>
              <a:buFont typeface="Wingdings" pitchFamily="2" charset="2"/>
              <a:buChar char="Ø"/>
              <a:defRPr/>
            </a:pPr>
            <a:r>
              <a:rPr lang="en-GB" sz="1600" b="1" dirty="0" smtClean="0">
                <a:solidFill>
                  <a:prstClr val="black"/>
                </a:solidFill>
                <a:latin typeface="Arial" panose="020B0604020202020204" pitchFamily="34" charset="0"/>
                <a:cs typeface="Arial" panose="020B0604020202020204" pitchFamily="34" charset="0"/>
              </a:rPr>
              <a:t>Office </a:t>
            </a:r>
            <a:r>
              <a:rPr lang="en-GB" sz="1600" b="1" dirty="0">
                <a:solidFill>
                  <a:prstClr val="black"/>
                </a:solidFill>
                <a:latin typeface="Arial" panose="020B0604020202020204" pitchFamily="34" charset="0"/>
                <a:cs typeface="Arial" panose="020B0604020202020204" pitchFamily="34" charset="0"/>
              </a:rPr>
              <a:t>for Witness Protection (OWP) </a:t>
            </a:r>
            <a:r>
              <a:rPr lang="en-GB" sz="1600" dirty="0">
                <a:solidFill>
                  <a:prstClr val="black"/>
                </a:solidFill>
                <a:latin typeface="Arial" panose="020B0604020202020204" pitchFamily="34" charset="0"/>
                <a:cs typeface="Arial" panose="020B0604020202020204" pitchFamily="34" charset="0"/>
              </a:rPr>
              <a:t>provides for temporary protection, </a:t>
            </a:r>
            <a:r>
              <a:rPr lang="en-GB" sz="1600" dirty="0" smtClean="0">
                <a:solidFill>
                  <a:prstClr val="black"/>
                </a:solidFill>
                <a:latin typeface="Arial" panose="020B0604020202020204" pitchFamily="34" charset="0"/>
                <a:cs typeface="Arial" panose="020B0604020202020204" pitchFamily="34" charset="0"/>
              </a:rPr>
              <a:t>support </a:t>
            </a:r>
            <a:r>
              <a:rPr lang="en-GB" sz="1600" dirty="0">
                <a:solidFill>
                  <a:prstClr val="black"/>
                </a:solidFill>
                <a:latin typeface="Arial" panose="020B0604020202020204" pitchFamily="34" charset="0"/>
                <a:cs typeface="Arial" panose="020B0604020202020204" pitchFamily="34" charset="0"/>
              </a:rPr>
              <a:t>and related services to vulnerable and intimidated witnesses and related persons in </a:t>
            </a:r>
            <a:r>
              <a:rPr lang="en-GB" sz="1600" dirty="0" smtClean="0">
                <a:solidFill>
                  <a:prstClr val="black"/>
                </a:solidFill>
                <a:latin typeface="Arial" panose="020B0604020202020204" pitchFamily="34" charset="0"/>
                <a:cs typeface="Arial" panose="020B0604020202020204" pitchFamily="34" charset="0"/>
              </a:rPr>
              <a:t>judicial </a:t>
            </a:r>
            <a:r>
              <a:rPr lang="en-GB" sz="1600" dirty="0">
                <a:solidFill>
                  <a:prstClr val="black"/>
                </a:solidFill>
                <a:latin typeface="Arial" panose="020B0604020202020204" pitchFamily="34" charset="0"/>
                <a:cs typeface="Arial" panose="020B0604020202020204" pitchFamily="34" charset="0"/>
              </a:rPr>
              <a:t>proceedings </a:t>
            </a:r>
            <a:r>
              <a:rPr lang="en-GB" sz="1600" dirty="0" smtClean="0">
                <a:solidFill>
                  <a:prstClr val="black"/>
                </a:solidFill>
                <a:latin typeface="Arial" panose="020B0604020202020204" pitchFamily="34" charset="0"/>
                <a:cs typeface="Arial" panose="020B0604020202020204" pitchFamily="34" charset="0"/>
              </a:rPr>
              <a:t>in terms of the Witness Protection Act, 1998</a:t>
            </a:r>
          </a:p>
          <a:p>
            <a:pPr marL="316531" indent="-316531" algn="just" defTabSz="422041">
              <a:lnSpc>
                <a:spcPct val="170000"/>
              </a:lnSpc>
              <a:buClr>
                <a:srgbClr val="CE9B18"/>
              </a:buClr>
              <a:buFont typeface="Wingdings" pitchFamily="2" charset="2"/>
              <a:buChar char="Ø"/>
              <a:defRPr/>
            </a:pPr>
            <a:r>
              <a:rPr lang="en-GB" sz="1600" b="1" dirty="0">
                <a:solidFill>
                  <a:prstClr val="black"/>
                </a:solidFill>
                <a:latin typeface="Arial" panose="020B0604020202020204" pitchFamily="34" charset="0"/>
                <a:cs typeface="Arial" panose="020B0604020202020204" pitchFamily="34" charset="0"/>
              </a:rPr>
              <a:t>Support Services </a:t>
            </a:r>
            <a:r>
              <a:rPr lang="en-ZA" altLang="en-US" sz="1600" dirty="0">
                <a:solidFill>
                  <a:prstClr val="black"/>
                </a:solidFill>
                <a:latin typeface="Arial" panose="020B0604020202020204" pitchFamily="34" charset="0"/>
                <a:cs typeface="Arial" panose="020B0604020202020204" pitchFamily="34" charset="0"/>
              </a:rPr>
              <a:t>provides </a:t>
            </a:r>
            <a:r>
              <a:rPr lang="en-ZA" altLang="en-US" sz="1600" dirty="0" smtClean="0">
                <a:solidFill>
                  <a:prstClr val="black"/>
                </a:solidFill>
                <a:latin typeface="Arial" panose="020B0604020202020204" pitchFamily="34" charset="0"/>
                <a:cs typeface="Arial" panose="020B0604020202020204" pitchFamily="34" charset="0"/>
              </a:rPr>
              <a:t>administrative </a:t>
            </a:r>
            <a:r>
              <a:rPr lang="en-ZA" altLang="en-US" sz="1600" dirty="0">
                <a:solidFill>
                  <a:prstClr val="black"/>
                </a:solidFill>
                <a:latin typeface="Arial" panose="020B0604020202020204" pitchFamily="34" charset="0"/>
                <a:cs typeface="Arial" panose="020B0604020202020204" pitchFamily="34" charset="0"/>
              </a:rPr>
              <a:t>support services to the </a:t>
            </a:r>
            <a:r>
              <a:rPr lang="en-ZA" altLang="en-US" sz="1600" dirty="0" smtClean="0">
                <a:solidFill>
                  <a:prstClr val="black"/>
                </a:solidFill>
                <a:latin typeface="Arial" panose="020B0604020202020204" pitchFamily="34" charset="0"/>
                <a:cs typeface="Arial" panose="020B0604020202020204" pitchFamily="34" charset="0"/>
              </a:rPr>
              <a:t>NPA</a:t>
            </a:r>
          </a:p>
          <a:p>
            <a:pPr marL="0" lvl="2" indent="0" defTabSz="422041" fontAlgn="auto">
              <a:lnSpc>
                <a:spcPct val="150000"/>
              </a:lnSpc>
              <a:spcAft>
                <a:spcPts val="0"/>
              </a:spcAft>
              <a:buSzPct val="80000"/>
              <a:buNone/>
              <a:defRPr/>
            </a:pPr>
            <a:endParaRPr lang="en-GB" sz="1600" dirty="0">
              <a:solidFill>
                <a:prstClr val="black"/>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0"/>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300" b="1" cap="small" dirty="0" smtClean="0">
                <a:solidFill>
                  <a:schemeClr val="bg1"/>
                </a:solidFill>
                <a:latin typeface="Arial" panose="020B0604020202020204" pitchFamily="34" charset="0"/>
                <a:cs typeface="Arial" panose="020B0604020202020204" pitchFamily="34" charset="0"/>
              </a:rPr>
              <a:t>INTRODUCTION</a:t>
            </a:r>
            <a:endParaRPr lang="en-GB" sz="2300" b="1" cap="small"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5717749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smtClean="0">
                <a:solidFill>
                  <a:schemeClr val="bg1"/>
                </a:solidFill>
                <a:latin typeface="Arial" panose="020B0604020202020204" pitchFamily="34" charset="0"/>
                <a:ea typeface="+mj-ea"/>
                <a:cs typeface="Arial" panose="020B0604020202020204" pitchFamily="34" charset="0"/>
              </a:rPr>
              <a:t>SUB-PROGRAMME 2: ASSET FORFEITURE UNIT (AFU)</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9" name="Rectangle 8"/>
          <p:cNvSpPr/>
          <p:nvPr/>
        </p:nvSpPr>
        <p:spPr>
          <a:xfrm>
            <a:off x="229234" y="2631956"/>
            <a:ext cx="8668511" cy="3416320"/>
          </a:xfrm>
          <a:prstGeom prst="rect">
            <a:avLst/>
          </a:prstGeom>
        </p:spPr>
        <p:txBody>
          <a:bodyPr wrap="square">
            <a:spAutoFit/>
          </a:bodyPr>
          <a:lstStyle/>
          <a:p>
            <a:pPr marL="171450" indent="-171450" algn="just">
              <a:lnSpc>
                <a:spcPct val="150000"/>
              </a:lnSpc>
              <a:buClr>
                <a:srgbClr val="A9810F"/>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Notwithstanding </a:t>
            </a:r>
            <a:r>
              <a:rPr lang="en-US" sz="1600" dirty="0">
                <a:latin typeface="Arial" panose="020B0604020202020204" pitchFamily="34" charset="0"/>
                <a:cs typeface="Arial" panose="020B0604020202020204" pitchFamily="34" charset="0"/>
              </a:rPr>
              <a:t>the over-achievement of the number of freezing orders target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value of freezing orders were significantly (96%) below </a:t>
            </a:r>
            <a:r>
              <a:rPr lang="en-US" sz="1600" dirty="0" smtClean="0">
                <a:latin typeface="Arial" panose="020B0604020202020204" pitchFamily="34" charset="0"/>
                <a:cs typeface="Arial" panose="020B0604020202020204" pitchFamily="34" charset="0"/>
              </a:rPr>
              <a:t>the target of R10bn</a:t>
            </a:r>
          </a:p>
          <a:p>
            <a:pPr marL="171450" indent="-171450" algn="just">
              <a:lnSpc>
                <a:spcPct val="150000"/>
              </a:lnSpc>
              <a:buClr>
                <a:srgbClr val="A9810F"/>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Undue delays in the finalisation of high value cases, especially state capture cases, due to performance inhibiting factors such as the complexity/extent of high value cases, delays in criminal investigations and a lack of financial investigator capacity, contributed to the non-achievement of the target</a:t>
            </a:r>
          </a:p>
          <a:p>
            <a:pPr marL="171450" indent="-171450" algn="just">
              <a:lnSpc>
                <a:spcPct val="150000"/>
              </a:lnSpc>
              <a:buClr>
                <a:srgbClr val="A9810F"/>
              </a:buClr>
              <a:buFont typeface="Wingdings" panose="05000000000000000000" pitchFamily="2" charset="2"/>
              <a:buChar char="Ø"/>
            </a:pPr>
            <a:r>
              <a:rPr lang="en-ZA" sz="1600" dirty="0" smtClean="0">
                <a:solidFill>
                  <a:srgbClr val="000000"/>
                </a:solidFill>
                <a:latin typeface="Arial" panose="020B0604020202020204" pitchFamily="34" charset="0"/>
                <a:cs typeface="Arial" panose="020B0604020202020204" pitchFamily="34" charset="0"/>
              </a:rPr>
              <a:t>Measures </a:t>
            </a:r>
            <a:r>
              <a:rPr lang="en-ZA" sz="1600" dirty="0">
                <a:solidFill>
                  <a:srgbClr val="000000"/>
                </a:solidFill>
                <a:latin typeface="Arial" panose="020B0604020202020204" pitchFamily="34" charset="0"/>
                <a:cs typeface="Arial" panose="020B0604020202020204" pitchFamily="34" charset="0"/>
              </a:rPr>
              <a:t>to speed up finalisation of high value state capture cases were implemented - staff was dedicated from regional offices to assist with state capture cases</a:t>
            </a:r>
          </a:p>
          <a:p>
            <a:pPr marL="171450" indent="-171450" algn="just">
              <a:lnSpc>
                <a:spcPct val="150000"/>
              </a:lnSpc>
              <a:buClr>
                <a:srgbClr val="A9810F"/>
              </a:buClr>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760943486"/>
              </p:ext>
            </p:extLst>
          </p:nvPr>
        </p:nvGraphicFramePr>
        <p:xfrm>
          <a:off x="248157" y="663599"/>
          <a:ext cx="8630666" cy="1985888"/>
        </p:xfrm>
        <a:graphic>
          <a:graphicData uri="http://schemas.openxmlformats.org/drawingml/2006/table">
            <a:tbl>
              <a:tblPr/>
              <a:tblGrid>
                <a:gridCol w="3278782">
                  <a:extLst>
                    <a:ext uri="{9D8B030D-6E8A-4147-A177-3AD203B41FA5}">
                      <a16:colId xmlns:a16="http://schemas.microsoft.com/office/drawing/2014/main" xmlns="" val="20001"/>
                    </a:ext>
                  </a:extLst>
                </a:gridCol>
                <a:gridCol w="1443460">
                  <a:extLst>
                    <a:ext uri="{9D8B030D-6E8A-4147-A177-3AD203B41FA5}">
                      <a16:colId xmlns:a16="http://schemas.microsoft.com/office/drawing/2014/main" xmlns="" val="20002"/>
                    </a:ext>
                  </a:extLst>
                </a:gridCol>
                <a:gridCol w="1180156">
                  <a:extLst>
                    <a:ext uri="{9D8B030D-6E8A-4147-A177-3AD203B41FA5}">
                      <a16:colId xmlns:a16="http://schemas.microsoft.com/office/drawing/2014/main" xmlns="" val="20003"/>
                    </a:ext>
                  </a:extLst>
                </a:gridCol>
                <a:gridCol w="1306131">
                  <a:extLst>
                    <a:ext uri="{9D8B030D-6E8A-4147-A177-3AD203B41FA5}">
                      <a16:colId xmlns:a16="http://schemas.microsoft.com/office/drawing/2014/main" xmlns="" val="20004"/>
                    </a:ext>
                  </a:extLst>
                </a:gridCol>
                <a:gridCol w="1422137">
                  <a:extLst>
                    <a:ext uri="{9D8B030D-6E8A-4147-A177-3AD203B41FA5}">
                      <a16:colId xmlns:a16="http://schemas.microsoft.com/office/drawing/2014/main" xmlns="" val="518772354"/>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632944">
                <a:tc>
                  <a:txBody>
                    <a:bodyPr/>
                    <a:lstStyle/>
                    <a:p>
                      <a:pPr marL="0" marR="0" algn="just">
                        <a:lnSpc>
                          <a:spcPct val="115000"/>
                        </a:lnSpc>
                        <a:spcBef>
                          <a:spcPts val="0"/>
                        </a:spcBef>
                        <a:spcAft>
                          <a:spcPts val="0"/>
                        </a:spcAft>
                      </a:pPr>
                      <a:r>
                        <a:rPr lang="en-ZA" sz="1400" baseline="0" dirty="0" smtClean="0">
                          <a:effectLst/>
                          <a:latin typeface="Arial Narrow" panose="020B0606020202030204" pitchFamily="34" charset="0"/>
                          <a:ea typeface="Times New Roman"/>
                          <a:cs typeface="Times New Roman"/>
                        </a:rPr>
                        <a:t>Number of freezing orders obtained</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324</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264</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273</a:t>
                      </a:r>
                      <a:endParaRPr lang="en-US" sz="1400" kern="1200" dirty="0">
                        <a:solidFill>
                          <a:schemeClr val="tx1"/>
                        </a:solidFill>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3%</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710254"/>
                  </a:ext>
                </a:extLst>
              </a:tr>
              <a:tr h="632944">
                <a:tc>
                  <a:txBody>
                    <a:bodyPr/>
                    <a:lstStyle/>
                    <a:p>
                      <a:pPr marL="0" marR="0" algn="just">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Value of freezing</a:t>
                      </a:r>
                      <a:r>
                        <a:rPr lang="en-ZA" sz="1400" baseline="0" dirty="0" smtClean="0">
                          <a:effectLst/>
                          <a:latin typeface="Arial Narrow" panose="020B0606020202030204" pitchFamily="34" charset="0"/>
                          <a:ea typeface="Calibri"/>
                          <a:cs typeface="Times New Roman"/>
                        </a:rPr>
                        <a:t> orders</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R4.4bn</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R10bn</a:t>
                      </a:r>
                      <a:endParaRPr lang="en-US" sz="1400" dirty="0">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R455m</a:t>
                      </a:r>
                      <a:endParaRPr lang="en-US" sz="1400" kern="1200" dirty="0">
                        <a:solidFill>
                          <a:schemeClr val="tx1"/>
                        </a:solidFill>
                        <a:effectLst/>
                        <a:latin typeface="Arial Narrow" panose="020B0606020202030204" pitchFamily="34" charset="0"/>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Calibri"/>
                          <a:cs typeface="Times New Roman"/>
                        </a:rPr>
                        <a:t>(96%)</a:t>
                      </a:r>
                      <a:endParaRPr lang="en-US" sz="1400" kern="1200" dirty="0">
                        <a:solidFill>
                          <a:schemeClr val="tx1"/>
                        </a:solidFill>
                        <a:effectLst/>
                        <a:latin typeface="Arial Narrow" panose="020B0606020202030204" pitchFamily="34" charset="0"/>
                        <a:ea typeface="Calibri"/>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40</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8741973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smtClean="0">
                <a:solidFill>
                  <a:schemeClr val="bg1"/>
                </a:solidFill>
                <a:latin typeface="Arial" panose="020B0604020202020204" pitchFamily="34" charset="0"/>
                <a:ea typeface="+mj-ea"/>
                <a:cs typeface="Arial" panose="020B0604020202020204" pitchFamily="34" charset="0"/>
              </a:rPr>
              <a:t>SUB-PROGRAMME 2: ASSET FORFEITURE UNIT</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9" name="Rectangle 8"/>
          <p:cNvSpPr/>
          <p:nvPr/>
        </p:nvSpPr>
        <p:spPr>
          <a:xfrm>
            <a:off x="246888" y="2573245"/>
            <a:ext cx="8641080" cy="2800767"/>
          </a:xfrm>
          <a:prstGeom prst="rect">
            <a:avLst/>
          </a:prstGeom>
        </p:spPr>
        <p:txBody>
          <a:bodyPr wrap="square">
            <a:spAutoFit/>
          </a:bodyPr>
          <a:lstStyle/>
          <a:p>
            <a:pPr marL="171450" indent="-171450" algn="just">
              <a:lnSpc>
                <a:spcPct val="150000"/>
              </a:lnSpc>
              <a:buClr>
                <a:srgbClr val="A9810F"/>
              </a:buClr>
              <a:buFont typeface="Wingdings" panose="05000000000000000000" pitchFamily="2" charset="2"/>
              <a:buChar char="Ø"/>
            </a:pPr>
            <a:r>
              <a:rPr lang="en-ZA" dirty="0" smtClean="0">
                <a:latin typeface="Arial" panose="020B0604020202020204" pitchFamily="34" charset="0"/>
                <a:cs typeface="Arial" panose="020B0604020202020204" pitchFamily="34" charset="0"/>
              </a:rPr>
              <a:t>Concerted efforts are being made to improve the finalisation rate of cases in the ACTT</a:t>
            </a:r>
            <a:endParaRPr lang="en-ZA" dirty="0">
              <a:latin typeface="Arial" panose="020B0604020202020204" pitchFamily="34" charset="0"/>
              <a:cs typeface="Arial" panose="020B0604020202020204" pitchFamily="34" charset="0"/>
            </a:endParaRPr>
          </a:p>
          <a:p>
            <a:pPr marL="171450" indent="-171450" algn="just">
              <a:lnSpc>
                <a:spcPct val="150000"/>
              </a:lnSpc>
              <a:buClr>
                <a:srgbClr val="A9810F"/>
              </a:buClr>
              <a:buFont typeface="Wingdings" panose="05000000000000000000" pitchFamily="2" charset="2"/>
              <a:buChar char="Ø"/>
            </a:pPr>
            <a:r>
              <a:rPr lang="en-US" dirty="0" smtClean="0">
                <a:latin typeface="Arial" panose="020B0604020202020204" pitchFamily="34" charset="0"/>
                <a:cs typeface="Arial" panose="020B0604020202020204" pitchFamily="34" charset="0"/>
              </a:rPr>
              <a:t>Recoveries </a:t>
            </a:r>
            <a:r>
              <a:rPr lang="en-US" dirty="0">
                <a:latin typeface="Arial" panose="020B0604020202020204" pitchFamily="34" charset="0"/>
                <a:cs typeface="Arial" panose="020B0604020202020204" pitchFamily="34" charset="0"/>
              </a:rPr>
              <a:t>in terms of POCA to the value of </a:t>
            </a:r>
            <a:r>
              <a:rPr lang="en-US" dirty="0" smtClean="0">
                <a:latin typeface="Arial" panose="020B0604020202020204" pitchFamily="34" charset="0"/>
                <a:cs typeface="Arial" panose="020B0604020202020204" pitchFamily="34" charset="0"/>
              </a:rPr>
              <a:t>R3.05bn </a:t>
            </a:r>
            <a:r>
              <a:rPr lang="en-US" dirty="0">
                <a:latin typeface="Arial" panose="020B0604020202020204" pitchFamily="34" charset="0"/>
                <a:cs typeface="Arial" panose="020B0604020202020204" pitchFamily="34" charset="0"/>
              </a:rPr>
              <a:t>were obtained, </a:t>
            </a:r>
            <a:r>
              <a:rPr lang="en-US" dirty="0" smtClean="0">
                <a:latin typeface="Arial" panose="020B0604020202020204" pitchFamily="34" charset="0"/>
                <a:cs typeface="Arial" panose="020B0604020202020204" pitchFamily="34" charset="0"/>
              </a:rPr>
              <a:t>exceeding the </a:t>
            </a:r>
            <a:r>
              <a:rPr lang="en-US" dirty="0">
                <a:latin typeface="Arial" panose="020B0604020202020204" pitchFamily="34" charset="0"/>
                <a:cs typeface="Arial" panose="020B0604020202020204" pitchFamily="34" charset="0"/>
              </a:rPr>
              <a:t>target of </a:t>
            </a:r>
            <a:r>
              <a:rPr lang="en-US" dirty="0" smtClean="0">
                <a:latin typeface="Arial" panose="020B0604020202020204" pitchFamily="34" charset="0"/>
                <a:cs typeface="Arial" panose="020B0604020202020204" pitchFamily="34" charset="0"/>
              </a:rPr>
              <a:t>R3bn by 2% - an increased focus on the completion of high value cases using Chapter 6, contributed to the over-achievement of the target</a:t>
            </a:r>
          </a:p>
          <a:p>
            <a:pPr marL="171450" indent="-171450" algn="just">
              <a:buClr>
                <a:srgbClr val="A9810F"/>
              </a:buClr>
              <a:buFont typeface="Wingdings" panose="05000000000000000000" pitchFamily="2" charset="2"/>
              <a:buChar char="Ø"/>
            </a:pPr>
            <a:endParaRPr lang="en-US" sz="1400" dirty="0">
              <a:solidFill>
                <a:srgbClr val="000000"/>
              </a:solidFill>
              <a:latin typeface="Arial" panose="020B0604020202020204" pitchFamily="34" charset="0"/>
              <a:cs typeface="Arial" panose="020B0604020202020204" pitchFamily="34" charset="0"/>
            </a:endParaRPr>
          </a:p>
          <a:p>
            <a:pPr algn="just" fontAlgn="t"/>
            <a:endParaRPr lang="en-ZA" sz="1400" dirty="0">
              <a:solidFill>
                <a:srgbClr val="000000"/>
              </a:solidFill>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41666593"/>
              </p:ext>
            </p:extLst>
          </p:nvPr>
        </p:nvGraphicFramePr>
        <p:xfrm>
          <a:off x="248158" y="571500"/>
          <a:ext cx="8639809" cy="1985190"/>
        </p:xfrm>
        <a:graphic>
          <a:graphicData uri="http://schemas.openxmlformats.org/drawingml/2006/table">
            <a:tbl>
              <a:tblPr/>
              <a:tblGrid>
                <a:gridCol w="3282256">
                  <a:extLst>
                    <a:ext uri="{9D8B030D-6E8A-4147-A177-3AD203B41FA5}">
                      <a16:colId xmlns:a16="http://schemas.microsoft.com/office/drawing/2014/main" xmlns="" val="20001"/>
                    </a:ext>
                  </a:extLst>
                </a:gridCol>
                <a:gridCol w="1444989">
                  <a:extLst>
                    <a:ext uri="{9D8B030D-6E8A-4147-A177-3AD203B41FA5}">
                      <a16:colId xmlns:a16="http://schemas.microsoft.com/office/drawing/2014/main" xmlns="" val="20002"/>
                    </a:ext>
                  </a:extLst>
                </a:gridCol>
                <a:gridCol w="1343718">
                  <a:extLst>
                    <a:ext uri="{9D8B030D-6E8A-4147-A177-3AD203B41FA5}">
                      <a16:colId xmlns:a16="http://schemas.microsoft.com/office/drawing/2014/main" xmlns="" val="20003"/>
                    </a:ext>
                  </a:extLst>
                </a:gridCol>
                <a:gridCol w="1275624">
                  <a:extLst>
                    <a:ext uri="{9D8B030D-6E8A-4147-A177-3AD203B41FA5}">
                      <a16:colId xmlns:a16="http://schemas.microsoft.com/office/drawing/2014/main" xmlns="" val="20004"/>
                    </a:ext>
                  </a:extLst>
                </a:gridCol>
                <a:gridCol w="1293222">
                  <a:extLst>
                    <a:ext uri="{9D8B030D-6E8A-4147-A177-3AD203B41FA5}">
                      <a16:colId xmlns:a16="http://schemas.microsoft.com/office/drawing/2014/main" xmlns="" val="518772354"/>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677073">
                <a:tc>
                  <a:txBody>
                    <a:bodyPr/>
                    <a:lstStyle/>
                    <a:p>
                      <a:pPr marL="0" marR="0" algn="just">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Value of freezing orders obtained relating to corruption where</a:t>
                      </a:r>
                      <a:r>
                        <a:rPr lang="en-ZA" sz="1400" baseline="0" dirty="0" smtClean="0">
                          <a:effectLst/>
                          <a:latin typeface="Arial Narrow" panose="020B0606020202030204" pitchFamily="34" charset="0"/>
                          <a:ea typeface="Calibri"/>
                          <a:cs typeface="Times New Roman"/>
                        </a:rPr>
                        <a:t> the amount involved is more than R5 million</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R3.8bn</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R8bn</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R262m</a:t>
                      </a:r>
                      <a:endParaRPr lang="en-US" sz="1400" kern="1200" dirty="0">
                        <a:solidFill>
                          <a:schemeClr val="tx1"/>
                        </a:solidFill>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(97%)</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52909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400" dirty="0" smtClean="0">
                          <a:effectLst/>
                          <a:latin typeface="Arial Narrow" panose="020B0606020202030204" pitchFamily="34" charset="0"/>
                          <a:ea typeface="Calibri"/>
                          <a:cs typeface="Times New Roman"/>
                        </a:rPr>
                        <a:t>Value of recoveries in terms of POCA</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a:r>
                        <a:rPr lang="en-ZA" sz="1400" kern="1200" dirty="0" smtClean="0">
                          <a:solidFill>
                            <a:schemeClr val="tx1"/>
                          </a:solidFill>
                          <a:effectLst/>
                          <a:latin typeface="Arial Narrow" panose="020B0606020202030204" pitchFamily="34" charset="0"/>
                          <a:ea typeface="Times New Roman"/>
                          <a:cs typeface="Times New Roman"/>
                        </a:rPr>
                        <a:t>R302.8m</a:t>
                      </a:r>
                      <a:endParaRPr lang="en-ZA" sz="1400" kern="1200" dirty="0">
                        <a:solidFill>
                          <a:schemeClr val="tx1"/>
                        </a:solidFill>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R3bn</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dirty="0" smtClean="0">
                          <a:effectLst/>
                          <a:latin typeface="Arial Narrow" panose="020B0606020202030204" pitchFamily="34" charset="0"/>
                          <a:ea typeface="Times New Roman"/>
                          <a:cs typeface="Times New Roman"/>
                        </a:rPr>
                        <a:t>R3.05bn</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2%</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41</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552245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smtClean="0">
                <a:solidFill>
                  <a:schemeClr val="bg1"/>
                </a:solidFill>
                <a:latin typeface="Arial" panose="020B0604020202020204" pitchFamily="34" charset="0"/>
                <a:ea typeface="+mj-ea"/>
                <a:cs typeface="Arial" panose="020B0604020202020204" pitchFamily="34" charset="0"/>
              </a:rPr>
              <a:t>SUB-PROGRAMME 2: ASSET FORFEITURE UNIT</a:t>
            </a:r>
            <a:endParaRPr lang="en-GB" sz="20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686732604"/>
              </p:ext>
            </p:extLst>
          </p:nvPr>
        </p:nvGraphicFramePr>
        <p:xfrm>
          <a:off x="248158" y="472678"/>
          <a:ext cx="8639809" cy="2771129"/>
        </p:xfrm>
        <a:graphic>
          <a:graphicData uri="http://schemas.openxmlformats.org/drawingml/2006/table">
            <a:tbl>
              <a:tblPr/>
              <a:tblGrid>
                <a:gridCol w="3282256">
                  <a:extLst>
                    <a:ext uri="{9D8B030D-6E8A-4147-A177-3AD203B41FA5}">
                      <a16:colId xmlns:a16="http://schemas.microsoft.com/office/drawing/2014/main" xmlns="" val="20001"/>
                    </a:ext>
                  </a:extLst>
                </a:gridCol>
                <a:gridCol w="1444989">
                  <a:extLst>
                    <a:ext uri="{9D8B030D-6E8A-4147-A177-3AD203B41FA5}">
                      <a16:colId xmlns:a16="http://schemas.microsoft.com/office/drawing/2014/main" xmlns="" val="20002"/>
                    </a:ext>
                  </a:extLst>
                </a:gridCol>
                <a:gridCol w="1250163">
                  <a:extLst>
                    <a:ext uri="{9D8B030D-6E8A-4147-A177-3AD203B41FA5}">
                      <a16:colId xmlns:a16="http://schemas.microsoft.com/office/drawing/2014/main" xmlns="" val="20003"/>
                    </a:ext>
                  </a:extLst>
                </a:gridCol>
                <a:gridCol w="1238758">
                  <a:extLst>
                    <a:ext uri="{9D8B030D-6E8A-4147-A177-3AD203B41FA5}">
                      <a16:colId xmlns:a16="http://schemas.microsoft.com/office/drawing/2014/main" xmlns="" val="20004"/>
                    </a:ext>
                  </a:extLst>
                </a:gridCol>
                <a:gridCol w="1423643">
                  <a:extLst>
                    <a:ext uri="{9D8B030D-6E8A-4147-A177-3AD203B41FA5}">
                      <a16:colId xmlns:a16="http://schemas.microsoft.com/office/drawing/2014/main" xmlns="" val="518772354"/>
                    </a:ext>
                  </a:extLst>
                </a:gridCol>
              </a:tblGrid>
              <a:tr h="609608">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452260">
                <a:tc>
                  <a:txBody>
                    <a:bodyPr/>
                    <a:lstStyle/>
                    <a:p>
                      <a:pPr marL="0" marR="0" algn="just">
                        <a:lnSpc>
                          <a:spcPct val="115000"/>
                        </a:lnSpc>
                        <a:spcBef>
                          <a:spcPts val="0"/>
                        </a:spcBef>
                        <a:spcAft>
                          <a:spcPts val="0"/>
                        </a:spcAft>
                      </a:pPr>
                      <a:r>
                        <a:rPr lang="en-ZA" sz="1400" dirty="0" smtClean="0">
                          <a:effectLst/>
                          <a:latin typeface="Arial Narrow" panose="020B0606020202030204" pitchFamily="34" charset="0"/>
                          <a:ea typeface="Calibri"/>
                          <a:cs typeface="Times New Roman"/>
                        </a:rPr>
                        <a:t>Success rate of litigated</a:t>
                      </a:r>
                      <a:r>
                        <a:rPr lang="en-ZA" sz="1400" baseline="0" dirty="0" smtClean="0">
                          <a:effectLst/>
                          <a:latin typeface="Arial Narrow" panose="020B0606020202030204" pitchFamily="34" charset="0"/>
                          <a:ea typeface="Calibri"/>
                          <a:cs typeface="Times New Roman"/>
                        </a:rPr>
                        <a:t> cases</a:t>
                      </a:r>
                      <a:endParaRPr lang="en-US" sz="1400" dirty="0">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ZA" sz="1400" kern="1200" dirty="0" smtClean="0">
                          <a:solidFill>
                            <a:schemeClr val="tx1"/>
                          </a:solidFill>
                          <a:effectLst/>
                          <a:latin typeface="Arial Narrow" panose="020B0606020202030204" pitchFamily="34" charset="0"/>
                          <a:ea typeface="Times New Roman"/>
                          <a:cs typeface="Times New Roman"/>
                        </a:rPr>
                        <a:t>99,1%</a:t>
                      </a:r>
                    </a:p>
                    <a:p>
                      <a:pPr marL="0" marR="0" algn="r" defTabSz="457200" rtl="0" eaLnBrk="1" latinLnBrk="0" hangingPunct="1">
                        <a:lnSpc>
                          <a:spcPct val="115000"/>
                        </a:lnSpc>
                        <a:spcBef>
                          <a:spcPts val="0"/>
                        </a:spcBef>
                        <a:spcAft>
                          <a:spcPts val="0"/>
                        </a:spcAft>
                      </a:pPr>
                      <a:r>
                        <a:rPr lang="en-ZA" sz="1400" kern="1200" dirty="0" smtClean="0">
                          <a:solidFill>
                            <a:schemeClr val="tx1"/>
                          </a:solidFill>
                          <a:effectLst/>
                          <a:latin typeface="Arial Narrow" panose="020B0606020202030204" pitchFamily="34" charset="0"/>
                          <a:ea typeface="Times New Roman"/>
                          <a:cs typeface="Times New Roman"/>
                        </a:rPr>
                        <a:t>(557/562)</a:t>
                      </a:r>
                      <a:endParaRPr lang="en-US" sz="1400" kern="1200" dirty="0">
                        <a:solidFill>
                          <a:schemeClr val="tx1"/>
                        </a:solidFill>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ZA" sz="1400" kern="1200" smtClean="0">
                          <a:solidFill>
                            <a:schemeClr val="tx1"/>
                          </a:solidFill>
                          <a:effectLst/>
                          <a:latin typeface="Arial Narrow" panose="020B0606020202030204" pitchFamily="34" charset="0"/>
                          <a:ea typeface="Times New Roman"/>
                          <a:cs typeface="Times New Roman"/>
                        </a:rPr>
                        <a:t>93%</a:t>
                      </a:r>
                      <a:endParaRPr lang="en-ZA" sz="1400" kern="1200" dirty="0" smtClean="0">
                        <a:solidFill>
                          <a:schemeClr val="tx1"/>
                        </a:solidFill>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98%</a:t>
                      </a:r>
                    </a:p>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(497/507)</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5%</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710254"/>
                  </a:ext>
                </a:extLst>
              </a:tr>
              <a:tr h="821512">
                <a:tc>
                  <a:txBody>
                    <a:bodyPr/>
                    <a:lstStyle/>
                    <a:p>
                      <a:pPr marL="0" marR="0" indent="0">
                        <a:spcBef>
                          <a:spcPts val="0"/>
                        </a:spcBef>
                        <a:spcAft>
                          <a:spcPts val="0"/>
                        </a:spcAft>
                      </a:pPr>
                      <a:r>
                        <a:rPr lang="en-US" sz="1400" b="0" dirty="0">
                          <a:effectLst/>
                          <a:latin typeface="Arial Narrow" panose="020B0606020202030204" pitchFamily="34" charset="0"/>
                          <a:ea typeface="Times New Roman" panose="02020603050405020304" pitchFamily="18" charset="0"/>
                          <a:cs typeface="Arial" panose="020B0604020202020204" pitchFamily="34" charset="0"/>
                        </a:rPr>
                        <a:t>Value of recoveries relating to corruption where the amount involved is more than R5 million (proceeds of crime and government losses)</a:t>
                      </a:r>
                      <a:endParaRPr lang="en-US" sz="14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R2.54m</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R2.5bn</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R2.84bn</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14%</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81880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Times New Roman"/>
                          <a:cs typeface="Times New Roman"/>
                        </a:rPr>
                        <a:t>Value of recoveries for government officials convicted of corruption and other related offences</a:t>
                      </a:r>
                      <a:endParaRPr lang="en-US" sz="1400" kern="1200" dirty="0" smtClean="0">
                        <a:solidFill>
                          <a:schemeClr val="tx1"/>
                        </a:solidFill>
                        <a:effectLst/>
                        <a:latin typeface="Arial Narrow" panose="020B0606020202030204" pitchFamily="34" charset="0"/>
                        <a:ea typeface="Times New Roman"/>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R410k</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R2.4m</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R172k</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defTabSz="457200" rtl="0" eaLnBrk="1" latinLnBrk="0" hangingPunct="1">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(93%)</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248159" y="3394286"/>
            <a:ext cx="8639808" cy="2354491"/>
          </a:xfrm>
          <a:prstGeom prst="rect">
            <a:avLst/>
          </a:prstGeom>
        </p:spPr>
        <p:txBody>
          <a:bodyPr wrap="square">
            <a:spAutoFit/>
          </a:bodyPr>
          <a:lstStyle/>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400" dirty="0" smtClean="0">
                <a:latin typeface="Arial" panose="020B0604020202020204" pitchFamily="34" charset="0"/>
                <a:ea typeface="Times New Roman" panose="02020603050405020304" pitchFamily="18" charset="0"/>
                <a:cs typeface="Arial" panose="020B0604020202020204" pitchFamily="34" charset="0"/>
              </a:rPr>
              <a:t>Good screening processes &amp; consistent high quality litigation cases contributed to the good performance</a:t>
            </a: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400" dirty="0" smtClean="0">
                <a:latin typeface="Arial" panose="020B0604020202020204" pitchFamily="34" charset="0"/>
                <a:ea typeface="Times New Roman" panose="02020603050405020304" pitchFamily="18" charset="0"/>
                <a:cs typeface="Arial" panose="020B0604020202020204" pitchFamily="34" charset="0"/>
              </a:rPr>
              <a:t>Recoveries made in the state capture cases contributed to this outstanding performance</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400" dirty="0" smtClean="0">
                <a:latin typeface="Arial" panose="020B0604020202020204" pitchFamily="34" charset="0"/>
                <a:ea typeface="Times New Roman" panose="02020603050405020304" pitchFamily="18" charset="0"/>
                <a:cs typeface="Arial" panose="020B0604020202020204" pitchFamily="34" charset="0"/>
              </a:rPr>
              <a:t>While AFU obtained some restraining orders involving complex high value matters, only a few convictions were obtained for which confiscation orders could be secured - AFU is engaging stakeholders to ensure prioritisation &amp; finalisation of convictions in corruption cases involving government officials, as well as that relevant cases are referred to the AFU</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42</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698022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388331"/>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eaLnBrk="1" fontAlgn="auto" hangingPunct="1">
              <a:spcBef>
                <a:spcPts val="0"/>
              </a:spcBef>
              <a:spcAft>
                <a:spcPts val="0"/>
              </a:spcAft>
              <a:defRPr/>
            </a:pPr>
            <a:r>
              <a:rPr lang="en-GB" sz="2000" b="1" cap="small" dirty="0" smtClean="0">
                <a:solidFill>
                  <a:schemeClr val="bg1"/>
                </a:solidFill>
                <a:latin typeface="Arial" panose="020B0604020202020204" pitchFamily="34" charset="0"/>
                <a:ea typeface="+mj-ea"/>
                <a:cs typeface="Arial" panose="020B0604020202020204" pitchFamily="34" charset="0"/>
              </a:rPr>
              <a:t>SUB-PROGRAMME 3: OFFICE FOR WITNESS PROTECTION</a:t>
            </a:r>
            <a:endParaRPr lang="en-GB" sz="20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3538832"/>
              </p:ext>
            </p:extLst>
          </p:nvPr>
        </p:nvGraphicFramePr>
        <p:xfrm>
          <a:off x="219456" y="430465"/>
          <a:ext cx="8659368" cy="3121574"/>
        </p:xfrm>
        <a:graphic>
          <a:graphicData uri="http://schemas.openxmlformats.org/drawingml/2006/table">
            <a:tbl>
              <a:tblPr/>
              <a:tblGrid>
                <a:gridCol w="3289686">
                  <a:extLst>
                    <a:ext uri="{9D8B030D-6E8A-4147-A177-3AD203B41FA5}">
                      <a16:colId xmlns:a16="http://schemas.microsoft.com/office/drawing/2014/main" xmlns="" val="20001"/>
                    </a:ext>
                  </a:extLst>
                </a:gridCol>
                <a:gridCol w="1448261">
                  <a:extLst>
                    <a:ext uri="{9D8B030D-6E8A-4147-A177-3AD203B41FA5}">
                      <a16:colId xmlns:a16="http://schemas.microsoft.com/office/drawing/2014/main" xmlns="" val="20002"/>
                    </a:ext>
                  </a:extLst>
                </a:gridCol>
                <a:gridCol w="1067689">
                  <a:extLst>
                    <a:ext uri="{9D8B030D-6E8A-4147-A177-3AD203B41FA5}">
                      <a16:colId xmlns:a16="http://schemas.microsoft.com/office/drawing/2014/main" xmlns="" val="20003"/>
                    </a:ext>
                  </a:extLst>
                </a:gridCol>
                <a:gridCol w="1426866">
                  <a:extLst>
                    <a:ext uri="{9D8B030D-6E8A-4147-A177-3AD203B41FA5}">
                      <a16:colId xmlns:a16="http://schemas.microsoft.com/office/drawing/2014/main" xmlns="" val="20004"/>
                    </a:ext>
                  </a:extLst>
                </a:gridCol>
                <a:gridCol w="1426866">
                  <a:extLst>
                    <a:ext uri="{9D8B030D-6E8A-4147-A177-3AD203B41FA5}">
                      <a16:colId xmlns:a16="http://schemas.microsoft.com/office/drawing/2014/main" xmlns="" val="518772354"/>
                    </a:ext>
                  </a:extLst>
                </a:gridCol>
              </a:tblGrid>
              <a:tr h="72000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400" b="1" kern="1200" dirty="0" smtClean="0">
                          <a:solidFill>
                            <a:schemeClr val="tx1"/>
                          </a:solidFill>
                          <a:latin typeface="Arial Narrow" panose="020B0606020202030204" pitchFamily="34" charset="0"/>
                          <a:ea typeface="Calibri"/>
                          <a:cs typeface="Times New Roman"/>
                        </a:rPr>
                        <a:t>Performance  Indicator</a:t>
                      </a:r>
                    </a:p>
                  </a:txBody>
                  <a:tcPr marL="48196" marR="481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2017/18</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Planned Target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400" b="1" dirty="0">
                          <a:latin typeface="Arial Narrow" panose="020B0606020202030204" pitchFamily="34" charset="0"/>
                          <a:ea typeface="Calibri"/>
                          <a:cs typeface="Times New Roman"/>
                        </a:rPr>
                        <a:t>Actual Achievement </a:t>
                      </a:r>
                      <a:r>
                        <a:rPr lang="en-ZA" sz="1400" b="1" dirty="0" smtClean="0">
                          <a:latin typeface="Arial Narrow" panose="020B0606020202030204" pitchFamily="34" charset="0"/>
                          <a:ea typeface="Calibri"/>
                          <a:cs typeface="Times New Roman"/>
                        </a:rPr>
                        <a:t>2018/19</a:t>
                      </a:r>
                      <a:endParaRPr lang="en-ZA" sz="1400" b="1" dirty="0">
                        <a:latin typeface="Arial Narrow" panose="020B0606020202030204" pitchFamily="34" charset="0"/>
                        <a:ea typeface="Calibri"/>
                        <a:cs typeface="Times New Roman"/>
                      </a:endParaRP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algn="ctr" defTabSz="457200" rtl="0" eaLnBrk="1" latinLnBrk="0" hangingPunct="1">
                        <a:lnSpc>
                          <a:spcPct val="100000"/>
                        </a:lnSpc>
                        <a:spcAft>
                          <a:spcPts val="0"/>
                        </a:spcAft>
                        <a:tabLst>
                          <a:tab pos="4968875" algn="ctr"/>
                        </a:tabLst>
                      </a:pPr>
                      <a:r>
                        <a:rPr lang="en-ZA" sz="1400" b="1" kern="1200" dirty="0" smtClean="0">
                          <a:solidFill>
                            <a:schemeClr val="tx1"/>
                          </a:solidFill>
                          <a:latin typeface="Arial Narrow" panose="020B0606020202030204" pitchFamily="34" charset="0"/>
                          <a:ea typeface="Calibri"/>
                          <a:cs typeface="Times New Roman"/>
                        </a:rPr>
                        <a:t>% Deviation from target</a:t>
                      </a:r>
                    </a:p>
                  </a:txBody>
                  <a:tcPr marL="48196" marR="4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964826">
                <a:tc>
                  <a:txBody>
                    <a:bodyPr/>
                    <a:lstStyle/>
                    <a:p>
                      <a:pPr marL="0" marR="0" algn="just">
                        <a:lnSpc>
                          <a:spcPct val="100000"/>
                        </a:lnSpc>
                        <a:spcBef>
                          <a:spcPts val="0"/>
                        </a:spcBef>
                        <a:spcAft>
                          <a:spcPts val="0"/>
                        </a:spcAft>
                      </a:pPr>
                      <a:r>
                        <a:rPr lang="en-ZA" sz="1400" dirty="0" smtClean="0">
                          <a:effectLst/>
                          <a:latin typeface="Arial Narrow" panose="020B0606020202030204" pitchFamily="34" charset="0"/>
                          <a:ea typeface="Times New Roman"/>
                          <a:cs typeface="Times New Roman"/>
                        </a:rPr>
                        <a:t>Number</a:t>
                      </a:r>
                      <a:r>
                        <a:rPr lang="en-ZA" sz="1400" baseline="0" dirty="0" smtClean="0">
                          <a:effectLst/>
                          <a:latin typeface="Arial Narrow" panose="020B0606020202030204" pitchFamily="34" charset="0"/>
                          <a:ea typeface="Times New Roman"/>
                          <a:cs typeface="Times New Roman"/>
                        </a:rPr>
                        <a:t> of witnesses and related persons threatened, harmed or killed while on the Witness Protection Programme</a:t>
                      </a:r>
                      <a:endParaRPr lang="en-US" sz="1400" dirty="0">
                        <a:effectLst/>
                        <a:latin typeface="Arial Narrow" panose="020B0606020202030204" pitchFamily="34" charset="0"/>
                        <a:ea typeface="Times New Roman"/>
                        <a:cs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0</a:t>
                      </a:r>
                      <a:endParaRPr lang="en-US" sz="1400" kern="1200" dirty="0">
                        <a:solidFill>
                          <a:schemeClr val="tx1"/>
                        </a:solidFill>
                        <a:effectLst/>
                        <a:latin typeface="Arial Narrow" panose="020B0606020202030204" pitchFamily="34" charset="0"/>
                        <a:ea typeface="Times New Roman"/>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0</a:t>
                      </a:r>
                      <a:endParaRPr lang="en-US" sz="1400" kern="1200" dirty="0">
                        <a:solidFill>
                          <a:schemeClr val="tx1"/>
                        </a:solidFill>
                        <a:effectLst/>
                        <a:latin typeface="Arial Narrow" panose="020B0606020202030204" pitchFamily="34" charset="0"/>
                        <a:ea typeface="Times New Roman"/>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0</a:t>
                      </a:r>
                      <a:endParaRPr lang="en-US" sz="1400" kern="1200" dirty="0">
                        <a:solidFill>
                          <a:schemeClr val="tx1"/>
                        </a:solidFill>
                        <a:effectLst/>
                        <a:latin typeface="Arial Narrow" panose="020B0606020202030204" pitchFamily="34" charset="0"/>
                        <a:ea typeface="Times New Roman"/>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Times New Roman"/>
                          <a:cs typeface="Times New Roman"/>
                        </a:rPr>
                        <a:t>0%</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710254"/>
                  </a:ext>
                </a:extLst>
              </a:tr>
              <a:tr h="718374">
                <a:tc>
                  <a:txBody>
                    <a:bodyPr/>
                    <a:lstStyle/>
                    <a:p>
                      <a:pPr marL="0" marR="0" indent="0" algn="just" defTabSz="457200" rtl="0" eaLnBrk="1" latinLnBrk="0" hangingPunct="1">
                        <a:lnSpc>
                          <a:spcPct val="100000"/>
                        </a:lnSpc>
                        <a:spcBef>
                          <a:spcPts val="0"/>
                        </a:spcBef>
                        <a:spcAft>
                          <a:spcPts val="0"/>
                        </a:spcAft>
                      </a:pPr>
                      <a:r>
                        <a:rPr lang="en-US" sz="1400" kern="1200" dirty="0">
                          <a:solidFill>
                            <a:schemeClr val="tx1"/>
                          </a:solidFill>
                          <a:effectLst/>
                          <a:latin typeface="Arial Narrow" panose="020B0606020202030204" pitchFamily="34" charset="0"/>
                          <a:ea typeface="Times New Roman"/>
                          <a:cs typeface="Times New Roman"/>
                        </a:rPr>
                        <a:t>Percentage of witnesses and related persons that walked off the </a:t>
                      </a:r>
                      <a:r>
                        <a:rPr lang="en-US" sz="1400" kern="1200" dirty="0" smtClean="0">
                          <a:solidFill>
                            <a:schemeClr val="tx1"/>
                          </a:solidFill>
                          <a:effectLst/>
                          <a:latin typeface="Arial Narrow" panose="020B0606020202030204" pitchFamily="34" charset="0"/>
                          <a:ea typeface="Times New Roman"/>
                          <a:cs typeface="Times New Roman"/>
                        </a:rPr>
                        <a:t>Witness </a:t>
                      </a:r>
                      <a:r>
                        <a:rPr lang="en-US" sz="1400" kern="1200" dirty="0">
                          <a:solidFill>
                            <a:schemeClr val="tx1"/>
                          </a:solidFill>
                          <a:effectLst/>
                          <a:latin typeface="Arial Narrow" panose="020B0606020202030204" pitchFamily="34" charset="0"/>
                          <a:ea typeface="Times New Roman"/>
                          <a:cs typeface="Times New Roman"/>
                        </a:rPr>
                        <a:t>P</a:t>
                      </a:r>
                      <a:r>
                        <a:rPr lang="en-US" sz="1400" kern="1200" dirty="0" smtClean="0">
                          <a:solidFill>
                            <a:schemeClr val="tx1"/>
                          </a:solidFill>
                          <a:effectLst/>
                          <a:latin typeface="Arial Narrow" panose="020B0606020202030204" pitchFamily="34" charset="0"/>
                          <a:ea typeface="Times New Roman"/>
                          <a:cs typeface="Times New Roman"/>
                        </a:rPr>
                        <a:t>rotection </a:t>
                      </a:r>
                      <a:r>
                        <a:rPr lang="en-US" sz="1400" kern="1200" dirty="0">
                          <a:solidFill>
                            <a:schemeClr val="tx1"/>
                          </a:solidFill>
                          <a:effectLst/>
                          <a:latin typeface="Arial Narrow" panose="020B0606020202030204" pitchFamily="34" charset="0"/>
                          <a:ea typeface="Times New Roman"/>
                          <a:cs typeface="Times New Roman"/>
                        </a:rPr>
                        <a:t>P</a:t>
                      </a:r>
                      <a:r>
                        <a:rPr lang="en-US" sz="1400" kern="1200" dirty="0" smtClean="0">
                          <a:solidFill>
                            <a:schemeClr val="tx1"/>
                          </a:solidFill>
                          <a:effectLst/>
                          <a:latin typeface="Arial Narrow" panose="020B0606020202030204" pitchFamily="34" charset="0"/>
                          <a:ea typeface="Times New Roman"/>
                          <a:cs typeface="Times New Roman"/>
                        </a:rPr>
                        <a:t>rogramme</a:t>
                      </a:r>
                      <a:endParaRPr lang="en-US" sz="1400" kern="1200" dirty="0">
                        <a:solidFill>
                          <a:schemeClr val="tx1"/>
                        </a:solidFill>
                        <a:effectLst/>
                        <a:latin typeface="Arial Narrow" panose="020B0606020202030204"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a:r>
                        <a:rPr lang="en-US" sz="1400" kern="1200" dirty="0" smtClean="0">
                          <a:solidFill>
                            <a:schemeClr val="tx1"/>
                          </a:solidFill>
                          <a:effectLst/>
                          <a:latin typeface="Arial Narrow" panose="020B0606020202030204" pitchFamily="34" charset="0"/>
                          <a:ea typeface="Times New Roman"/>
                          <a:cs typeface="Times New Roman"/>
                        </a:rPr>
                        <a:t>1,2%</a:t>
                      </a:r>
                    </a:p>
                    <a:p>
                      <a:pPr algn="r"/>
                      <a:r>
                        <a:rPr lang="en-US" sz="1400" kern="1200" dirty="0" smtClean="0">
                          <a:solidFill>
                            <a:schemeClr val="tx1"/>
                          </a:solidFill>
                          <a:effectLst/>
                          <a:latin typeface="Arial Narrow" panose="020B0606020202030204" pitchFamily="34" charset="0"/>
                          <a:ea typeface="Times New Roman"/>
                          <a:cs typeface="Times New Roman"/>
                        </a:rPr>
                        <a:t>(9/772)</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Times New Roman"/>
                          <a:cs typeface="Times New Roman"/>
                        </a:rPr>
                        <a:t>1,5%</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Times New Roman"/>
                          <a:cs typeface="Times New Roman"/>
                        </a:rPr>
                        <a:t>0,6%</a:t>
                      </a:r>
                    </a:p>
                    <a:p>
                      <a:pPr algn="r"/>
                      <a:r>
                        <a:rPr lang="en-US" sz="1400" kern="1200" dirty="0" smtClean="0">
                          <a:solidFill>
                            <a:schemeClr val="tx1"/>
                          </a:solidFill>
                          <a:effectLst/>
                          <a:latin typeface="Arial Narrow" panose="020B0606020202030204" pitchFamily="34" charset="0"/>
                          <a:ea typeface="Times New Roman"/>
                          <a:cs typeface="Times New Roman"/>
                        </a:rPr>
                        <a:t>(4/669)</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Times New Roman"/>
                          <a:cs typeface="Times New Roman"/>
                        </a:rPr>
                        <a:t>(60%)</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18374">
                <a:tc>
                  <a:txBody>
                    <a:bodyPr/>
                    <a:lstStyle/>
                    <a:p>
                      <a:pPr marL="0" marR="0" indent="0" algn="just" defTabSz="457200" rtl="0" eaLnBrk="1" latinLnBrk="0" hangingPunct="1">
                        <a:lnSpc>
                          <a:spcPct val="100000"/>
                        </a:lnSpc>
                        <a:spcBef>
                          <a:spcPts val="0"/>
                        </a:spcBef>
                        <a:spcAft>
                          <a:spcPts val="0"/>
                        </a:spcAft>
                      </a:pPr>
                      <a:r>
                        <a:rPr lang="en-US" sz="1400" kern="1200" dirty="0">
                          <a:solidFill>
                            <a:schemeClr val="tx1"/>
                          </a:solidFill>
                          <a:effectLst/>
                          <a:latin typeface="Arial Narrow" panose="020B0606020202030204" pitchFamily="34" charset="0"/>
                          <a:ea typeface="Times New Roman"/>
                          <a:cs typeface="Times New Roman"/>
                        </a:rPr>
                        <a:t>Percentage of witnesses and related persons successfully discharged and resettled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100%</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100%</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100%</a:t>
                      </a:r>
                    </a:p>
                    <a:p>
                      <a:pPr marL="0" marR="0" algn="r">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a:cs typeface="Times New Roman"/>
                        </a:rPr>
                        <a:t>(166/166)</a:t>
                      </a:r>
                      <a:endParaRPr lang="en-US" sz="1400" kern="1200" dirty="0">
                        <a:solidFill>
                          <a:schemeClr val="tx1"/>
                        </a:solidFill>
                        <a:effectLst/>
                        <a:latin typeface="Arial Narrow" panose="020B0606020202030204" pitchFamily="34" charset="0"/>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r>
                        <a:rPr lang="en-US" sz="1400" kern="1200" dirty="0" smtClean="0">
                          <a:solidFill>
                            <a:schemeClr val="tx1"/>
                          </a:solidFill>
                          <a:effectLst/>
                          <a:latin typeface="Arial Narrow" panose="020B0606020202030204" pitchFamily="34" charset="0"/>
                          <a:ea typeface="Times New Roman"/>
                          <a:cs typeface="Times New Roman"/>
                        </a:rPr>
                        <a:t>0%</a:t>
                      </a:r>
                      <a:endParaRPr lang="en-US" sz="1400" kern="1200" dirty="0">
                        <a:solidFill>
                          <a:schemeClr val="tx1"/>
                        </a:solidFill>
                        <a:effectLst/>
                        <a:latin typeface="Arial Narrow" panose="020B0606020202030204" pitchFamily="34" charset="0"/>
                        <a:ea typeface="Times New Roman"/>
                        <a:cs typeface="Times New Roman"/>
                      </a:endParaRPr>
                    </a:p>
                  </a:txBody>
                  <a:tcPr marL="68596" marR="68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219456" y="3884447"/>
            <a:ext cx="8659368" cy="1787925"/>
          </a:xfrm>
          <a:prstGeom prst="rect">
            <a:avLst/>
          </a:prstGeom>
        </p:spPr>
        <p:txBody>
          <a:bodyPr wrap="square">
            <a:spAutoFit/>
          </a:bodyPr>
          <a:lstStyle/>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250" dirty="0" smtClean="0">
                <a:latin typeface="Arial" panose="020B0604020202020204" pitchFamily="34" charset="0"/>
                <a:ea typeface="Times New Roman" panose="02020603050405020304" pitchFamily="18" charset="0"/>
                <a:cs typeface="Arial" panose="020B0604020202020204" pitchFamily="34" charset="0"/>
              </a:rPr>
              <a:t>During the 2018/19 financial year 389 witnesses and 280 related persons were managed on the Witness Protection Programme (WPP) - none of these witnesses &amp; related persons was threatened, harmed or killed while on the WPP</a:t>
            </a: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250" dirty="0" smtClean="0">
                <a:latin typeface="Arial" panose="020B0604020202020204" pitchFamily="34" charset="0"/>
                <a:ea typeface="Times New Roman" panose="02020603050405020304" pitchFamily="18" charset="0"/>
                <a:cs typeface="Arial" panose="020B0604020202020204" pitchFamily="34" charset="0"/>
              </a:rPr>
              <a:t>48 accused persons were convicted, with 2 life terms and 669 sentences of direct imprisonment imposed in cases in which witnesses on the WPP testified</a:t>
            </a: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250" dirty="0" smtClean="0">
                <a:latin typeface="Arial" panose="020B0604020202020204" pitchFamily="34" charset="0"/>
                <a:ea typeface="Times New Roman" panose="02020603050405020304" pitchFamily="18" charset="0"/>
                <a:cs typeface="Arial" panose="020B0604020202020204" pitchFamily="34" charset="0"/>
              </a:rPr>
              <a:t>Four witnesses, </a:t>
            </a:r>
            <a:r>
              <a:rPr lang="en-US" sz="1250" dirty="0">
                <a:latin typeface="Arial" panose="020B0604020202020204" pitchFamily="34" charset="0"/>
                <a:ea typeface="Times New Roman" panose="02020603050405020304" pitchFamily="18" charset="0"/>
                <a:cs typeface="Arial" panose="020B0604020202020204" pitchFamily="34" charset="0"/>
              </a:rPr>
              <a:t>who no longer wanted to be on the programme, left the programme voluntarily and without </a:t>
            </a:r>
            <a:r>
              <a:rPr lang="en-US" sz="1250" dirty="0" smtClean="0">
                <a:latin typeface="Arial" panose="020B0604020202020204" pitchFamily="34" charset="0"/>
                <a:ea typeface="Times New Roman" panose="02020603050405020304" pitchFamily="18" charset="0"/>
                <a:cs typeface="Arial" panose="020B0604020202020204" pitchFamily="34" charset="0"/>
              </a:rPr>
              <a:t>notice</a:t>
            </a: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250" dirty="0" smtClean="0">
                <a:latin typeface="Arial" panose="020B0604020202020204" pitchFamily="34" charset="0"/>
                <a:ea typeface="Times New Roman" panose="02020603050405020304" pitchFamily="18" charset="0"/>
                <a:cs typeface="Arial" panose="020B0604020202020204" pitchFamily="34" charset="0"/>
              </a:rPr>
              <a:t>90 witnesses </a:t>
            </a:r>
            <a:r>
              <a:rPr lang="en-US" sz="1250" dirty="0">
                <a:latin typeface="Arial" panose="020B0604020202020204" pitchFamily="34" charset="0"/>
                <a:ea typeface="Times New Roman" panose="02020603050405020304" pitchFamily="18" charset="0"/>
                <a:cs typeface="Arial" panose="020B0604020202020204" pitchFamily="34" charset="0"/>
              </a:rPr>
              <a:t>and </a:t>
            </a:r>
            <a:r>
              <a:rPr lang="en-US" sz="1250" dirty="0" smtClean="0">
                <a:latin typeface="Arial" panose="020B0604020202020204" pitchFamily="34" charset="0"/>
                <a:ea typeface="Times New Roman" panose="02020603050405020304" pitchFamily="18" charset="0"/>
                <a:cs typeface="Arial" panose="020B0604020202020204" pitchFamily="34" charset="0"/>
              </a:rPr>
              <a:t>76 related persons (100%) were </a:t>
            </a:r>
            <a:r>
              <a:rPr lang="en-US" sz="1250" dirty="0">
                <a:latin typeface="Arial" panose="020B0604020202020204" pitchFamily="34" charset="0"/>
                <a:ea typeface="Times New Roman" panose="02020603050405020304" pitchFamily="18" charset="0"/>
                <a:cs typeface="Arial" panose="020B0604020202020204" pitchFamily="34" charset="0"/>
              </a:rPr>
              <a:t>successfully discharged and </a:t>
            </a:r>
            <a:r>
              <a:rPr lang="en-US" sz="1250" dirty="0" smtClean="0">
                <a:latin typeface="Arial" panose="020B0604020202020204" pitchFamily="34" charset="0"/>
                <a:ea typeface="Times New Roman" panose="02020603050405020304" pitchFamily="18" charset="0"/>
                <a:cs typeface="Arial" panose="020B0604020202020204" pitchFamily="34" charset="0"/>
              </a:rPr>
              <a:t>resettled</a:t>
            </a:r>
            <a:endParaRPr lang="en-US" sz="125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a:xfrm>
            <a:off x="7010400" y="6446039"/>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43</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7678302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 y="496996"/>
            <a:ext cx="8778240" cy="5231689"/>
          </a:xfrm>
          <a:prstGeom prst="rect">
            <a:avLst/>
          </a:prstGeom>
        </p:spPr>
        <p:txBody>
          <a:bodyPr wrap="square">
            <a:spAutoFit/>
          </a:bodyPr>
          <a:lstStyle/>
          <a:p>
            <a:pPr marL="285750" marR="0" lvl="0" indent="-285750" algn="just">
              <a:lnSpc>
                <a:spcPct val="150000"/>
              </a:lnSpc>
              <a:spcBef>
                <a:spcPts val="0"/>
              </a:spcBef>
              <a:spcAft>
                <a:spcPts val="0"/>
              </a:spcAft>
              <a:buClr>
                <a:srgbClr val="A9810F"/>
              </a:buClr>
              <a:buFont typeface="Wingdings" panose="05000000000000000000" pitchFamily="2" charset="2"/>
              <a:buChar char="Ø"/>
              <a:tabLst>
                <a:tab pos="457200" algn="l"/>
                <a:tab pos="1076325" algn="l"/>
              </a:tabLst>
            </a:pPr>
            <a:r>
              <a:rPr lang="en-ZA" sz="1400" dirty="0" smtClean="0">
                <a:latin typeface="Arial" panose="020B0604020202020204" pitchFamily="34" charset="0"/>
                <a:ea typeface="Times New Roman" panose="02020603050405020304" pitchFamily="18" charset="0"/>
                <a:cs typeface="Arial" panose="020B0604020202020204" pitchFamily="34" charset="0"/>
              </a:rPr>
              <a:t>The </a:t>
            </a:r>
            <a:r>
              <a:rPr lang="en-ZA" sz="1400" dirty="0">
                <a:latin typeface="Arial" panose="020B0604020202020204" pitchFamily="34" charset="0"/>
                <a:ea typeface="Times New Roman" panose="02020603050405020304" pitchFamily="18" charset="0"/>
                <a:cs typeface="Arial" panose="020B0604020202020204" pitchFamily="34" charset="0"/>
              </a:rPr>
              <a:t>NPA made a decision to prosecute </a:t>
            </a:r>
            <a:r>
              <a:rPr lang="en-ZA" sz="1400" dirty="0" smtClean="0">
                <a:latin typeface="Arial" panose="020B0604020202020204" pitchFamily="34" charset="0"/>
                <a:ea typeface="Times New Roman" panose="02020603050405020304" pitchFamily="18" charset="0"/>
                <a:cs typeface="Arial" panose="020B0604020202020204" pitchFamily="34" charset="0"/>
              </a:rPr>
              <a:t>Rodriquez </a:t>
            </a:r>
            <a:r>
              <a:rPr lang="en-ZA" sz="1400" dirty="0">
                <a:latin typeface="Arial" panose="020B0604020202020204" pitchFamily="34" charset="0"/>
                <a:ea typeface="Times New Roman" panose="02020603050405020304" pitchFamily="18" charset="0"/>
                <a:cs typeface="Arial" panose="020B0604020202020204" pitchFamily="34" charset="0"/>
              </a:rPr>
              <a:t>in the well known Timol </a:t>
            </a:r>
            <a:r>
              <a:rPr lang="en-ZA" sz="1400" dirty="0" smtClean="0">
                <a:latin typeface="Arial" panose="020B0604020202020204" pitchFamily="34" charset="0"/>
                <a:ea typeface="Times New Roman" panose="02020603050405020304" pitchFamily="18" charset="0"/>
                <a:cs typeface="Arial" panose="020B0604020202020204" pitchFamily="34" charset="0"/>
              </a:rPr>
              <a:t>case and successfully </a:t>
            </a:r>
            <a:r>
              <a:rPr lang="en-ZA" sz="1400" dirty="0">
                <a:latin typeface="Arial" panose="020B0604020202020204" pitchFamily="34" charset="0"/>
                <a:ea typeface="Times New Roman" panose="02020603050405020304" pitchFamily="18" charset="0"/>
                <a:cs typeface="Arial" panose="020B0604020202020204" pitchFamily="34" charset="0"/>
              </a:rPr>
              <a:t>dealt with </a:t>
            </a:r>
            <a:r>
              <a:rPr lang="en-ZA" sz="1400" dirty="0" smtClean="0">
                <a:latin typeface="Arial" panose="020B0604020202020204" pitchFamily="34" charset="0"/>
                <a:ea typeface="Times New Roman" panose="02020603050405020304" pitchFamily="18" charset="0"/>
                <a:cs typeface="Arial" panose="020B0604020202020204" pitchFamily="34" charset="0"/>
              </a:rPr>
              <a:t>an application </a:t>
            </a:r>
            <a:r>
              <a:rPr lang="en-ZA" sz="1400" dirty="0">
                <a:latin typeface="Arial" panose="020B0604020202020204" pitchFamily="34" charset="0"/>
                <a:ea typeface="Times New Roman" panose="02020603050405020304" pitchFamily="18" charset="0"/>
                <a:cs typeface="Arial" panose="020B0604020202020204" pitchFamily="34" charset="0"/>
              </a:rPr>
              <a:t>for a stay of prosecution and the </a:t>
            </a:r>
            <a:r>
              <a:rPr lang="en-ZA" sz="1400" dirty="0" smtClean="0">
                <a:latin typeface="Arial" panose="020B0604020202020204" pitchFamily="34" charset="0"/>
                <a:ea typeface="Times New Roman" panose="02020603050405020304" pitchFamily="18" charset="0"/>
                <a:cs typeface="Arial" panose="020B0604020202020204" pitchFamily="34" charset="0"/>
              </a:rPr>
              <a:t>matter </a:t>
            </a:r>
            <a:r>
              <a:rPr lang="en-ZA" sz="1400" dirty="0">
                <a:latin typeface="Arial" panose="020B0604020202020204" pitchFamily="34" charset="0"/>
                <a:ea typeface="Times New Roman" panose="02020603050405020304" pitchFamily="18" charset="0"/>
                <a:cs typeface="Arial" panose="020B0604020202020204" pitchFamily="34" charset="0"/>
              </a:rPr>
              <a:t>is </a:t>
            </a:r>
            <a:r>
              <a:rPr lang="en-ZA" sz="1400" dirty="0" smtClean="0">
                <a:latin typeface="Arial" panose="020B0604020202020204" pitchFamily="34" charset="0"/>
                <a:ea typeface="Times New Roman" panose="02020603050405020304" pitchFamily="18" charset="0"/>
                <a:cs typeface="Arial" panose="020B0604020202020204" pitchFamily="34" charset="0"/>
              </a:rPr>
              <a:t>proceeding</a:t>
            </a:r>
            <a:endParaRPr lang="en-ZA" sz="14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a:lnSpc>
                <a:spcPct val="150000"/>
              </a:lnSpc>
              <a:spcBef>
                <a:spcPts val="0"/>
              </a:spcBef>
              <a:spcAft>
                <a:spcPts val="0"/>
              </a:spcAft>
              <a:buClr>
                <a:srgbClr val="A9810F"/>
              </a:buClr>
              <a:buFont typeface="Wingdings" panose="05000000000000000000" pitchFamily="2" charset="2"/>
              <a:buChar char="Ø"/>
              <a:tabLst>
                <a:tab pos="457200" algn="l"/>
                <a:tab pos="1076325" algn="l"/>
              </a:tabLst>
            </a:pPr>
            <a:r>
              <a:rPr lang="en-ZA" sz="1400" dirty="0">
                <a:latin typeface="Arial" panose="020B0604020202020204" pitchFamily="34" charset="0"/>
                <a:ea typeface="Times New Roman" panose="02020603050405020304" pitchFamily="18" charset="0"/>
                <a:cs typeface="Arial" panose="020B0604020202020204" pitchFamily="34" charset="0"/>
              </a:rPr>
              <a:t>The prosecution of former security branch members for the kidnapping and murder of Nokuthula Simelane has not </a:t>
            </a:r>
            <a:r>
              <a:rPr lang="en-ZA" sz="1400" dirty="0" smtClean="0">
                <a:latin typeface="Arial" panose="020B0604020202020204" pitchFamily="34" charset="0"/>
                <a:ea typeface="Times New Roman" panose="02020603050405020304" pitchFamily="18" charset="0"/>
                <a:cs typeface="Arial" panose="020B0604020202020204" pitchFamily="34" charset="0"/>
              </a:rPr>
              <a:t>proceeded </a:t>
            </a:r>
            <a:r>
              <a:rPr lang="en-ZA" sz="1400" dirty="0">
                <a:latin typeface="Arial" panose="020B0604020202020204" pitchFamily="34" charset="0"/>
                <a:ea typeface="Times New Roman" panose="02020603050405020304" pitchFamily="18" charset="0"/>
                <a:cs typeface="Arial" panose="020B0604020202020204" pitchFamily="34" charset="0"/>
              </a:rPr>
              <a:t>due to repeated </a:t>
            </a:r>
            <a:r>
              <a:rPr lang="en-ZA" sz="1400" dirty="0" smtClean="0">
                <a:latin typeface="Arial" panose="020B0604020202020204" pitchFamily="34" charset="0"/>
                <a:ea typeface="Times New Roman" panose="02020603050405020304" pitchFamily="18" charset="0"/>
                <a:cs typeface="Arial" panose="020B0604020202020204" pitchFamily="34" charset="0"/>
              </a:rPr>
              <a:t>legal challenges</a:t>
            </a:r>
            <a:endParaRPr lang="en-ZA" sz="1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50000"/>
              </a:lnSpc>
              <a:spcBef>
                <a:spcPts val="0"/>
              </a:spcBef>
              <a:spcAft>
                <a:spcPts val="0"/>
              </a:spcAft>
              <a:tabLst>
                <a:tab pos="457200" algn="l"/>
                <a:tab pos="1076325" algn="l"/>
              </a:tabLst>
            </a:pPr>
            <a:endParaRPr lang="en-ZA" sz="1400" b="1" dirty="0" smtClean="0">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50000"/>
              </a:lnSpc>
              <a:spcBef>
                <a:spcPts val="0"/>
              </a:spcBef>
              <a:spcAft>
                <a:spcPts val="0"/>
              </a:spcAft>
              <a:tabLst>
                <a:tab pos="457200" algn="l"/>
                <a:tab pos="1076325" algn="l"/>
              </a:tabLst>
            </a:pPr>
            <a:r>
              <a:rPr lang="en-ZA" sz="1400" b="1" dirty="0" smtClean="0">
                <a:latin typeface="Arial" panose="020B0604020202020204" pitchFamily="34" charset="0"/>
                <a:ea typeface="Times New Roman" panose="02020603050405020304" pitchFamily="18" charset="0"/>
                <a:cs typeface="Arial" panose="020B0604020202020204" pitchFamily="34" charset="0"/>
              </a:rPr>
              <a:t>The </a:t>
            </a:r>
            <a:r>
              <a:rPr lang="en-ZA" sz="1400" b="1" dirty="0">
                <a:latin typeface="Arial" panose="020B0604020202020204" pitchFamily="34" charset="0"/>
                <a:ea typeface="Times New Roman" panose="02020603050405020304" pitchFamily="18" charset="0"/>
                <a:cs typeface="Arial" panose="020B0604020202020204" pitchFamily="34" charset="0"/>
              </a:rPr>
              <a:t>Missing Persons Task Team (MPTT</a:t>
            </a:r>
            <a:r>
              <a:rPr lang="en-ZA" sz="1400" b="1"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50000"/>
              </a:lnSpc>
              <a:buClr>
                <a:srgbClr val="A9810F"/>
              </a:buClr>
              <a:buFont typeface="Wingdings" panose="05000000000000000000" pitchFamily="2" charset="2"/>
              <a:buChar char="Ø"/>
              <a:tabLst>
                <a:tab pos="457200" algn="l"/>
                <a:tab pos="1076325" algn="l"/>
              </a:tabLst>
            </a:pPr>
            <a:r>
              <a:rPr lang="en-GB" sz="1400" dirty="0">
                <a:latin typeface="Arial" panose="020B0604020202020204" pitchFamily="34" charset="0"/>
                <a:ea typeface="Times New Roman" panose="02020603050405020304" pitchFamily="18" charset="0"/>
                <a:cs typeface="Arial" panose="020B0604020202020204" pitchFamily="34" charset="0"/>
              </a:rPr>
              <a:t>The MPTT made significant progress with the Gallows Exhumation Project in that 15 extra bodies were </a:t>
            </a:r>
            <a:r>
              <a:rPr lang="en-GB" sz="1400" dirty="0" smtClean="0">
                <a:latin typeface="Arial" panose="020B0604020202020204" pitchFamily="34" charset="0"/>
                <a:ea typeface="Times New Roman" panose="02020603050405020304" pitchFamily="18" charset="0"/>
                <a:cs typeface="Arial" panose="020B0604020202020204" pitchFamily="34" charset="0"/>
              </a:rPr>
              <a:t>exhumed</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Clr>
                <a:srgbClr val="A9810F"/>
              </a:buClr>
              <a:buFont typeface="Wingdings" panose="05000000000000000000" pitchFamily="2" charset="2"/>
              <a:buChar char="Ø"/>
              <a:tabLst>
                <a:tab pos="457200" algn="l"/>
                <a:tab pos="1076325" algn="l"/>
              </a:tabLst>
            </a:pPr>
            <a:r>
              <a:rPr lang="en-GB" sz="1400" dirty="0">
                <a:latin typeface="Arial" panose="020B0604020202020204" pitchFamily="34" charset="0"/>
                <a:ea typeface="Times New Roman" panose="02020603050405020304" pitchFamily="18" charset="0"/>
                <a:cs typeface="Arial" panose="020B0604020202020204" pitchFamily="34" charset="0"/>
              </a:rPr>
              <a:t>The Minister approved a request by the Angolan Government that the MPTT conduct the exhumation of the remains of the former UNITA leader Jonas </a:t>
            </a:r>
            <a:r>
              <a:rPr lang="en-GB" sz="1400" dirty="0" smtClean="0">
                <a:latin typeface="Arial" panose="020B0604020202020204" pitchFamily="34" charset="0"/>
                <a:ea typeface="Times New Roman" panose="02020603050405020304" pitchFamily="18" charset="0"/>
                <a:cs typeface="Arial" panose="020B0604020202020204" pitchFamily="34" charset="0"/>
              </a:rPr>
              <a:t>Savimbi, his </a:t>
            </a:r>
            <a:r>
              <a:rPr lang="en-GB" sz="1400" dirty="0">
                <a:latin typeface="Arial" panose="020B0604020202020204" pitchFamily="34" charset="0"/>
                <a:ea typeface="Times New Roman" panose="02020603050405020304" pitchFamily="18" charset="0"/>
                <a:cs typeface="Arial" panose="020B0604020202020204" pitchFamily="34" charset="0"/>
              </a:rPr>
              <a:t>remains were recovered and his identity confirmed by DNA </a:t>
            </a:r>
            <a:r>
              <a:rPr lang="en-GB" sz="1400" dirty="0" smtClean="0">
                <a:latin typeface="Arial" panose="020B0604020202020204" pitchFamily="34" charset="0"/>
                <a:ea typeface="Times New Roman" panose="02020603050405020304" pitchFamily="18" charset="0"/>
                <a:cs typeface="Arial" panose="020B0604020202020204" pitchFamily="34" charset="0"/>
              </a:rPr>
              <a:t>tests</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Clr>
                <a:srgbClr val="A9810F"/>
              </a:buClr>
              <a:buFont typeface="Wingdings" panose="05000000000000000000" pitchFamily="2" charset="2"/>
              <a:buChar char="Ø"/>
              <a:tabLst>
                <a:tab pos="457200" algn="l"/>
                <a:tab pos="1076325" algn="l"/>
              </a:tabLst>
            </a:pPr>
            <a:r>
              <a:rPr lang="en-GB" sz="1400" dirty="0">
                <a:latin typeface="Arial" panose="020B0604020202020204" pitchFamily="34" charset="0"/>
                <a:ea typeface="Times New Roman" panose="02020603050405020304" pitchFamily="18" charset="0"/>
                <a:cs typeface="Arial" panose="020B0604020202020204" pitchFamily="34" charset="0"/>
              </a:rPr>
              <a:t>18 </a:t>
            </a:r>
            <a:r>
              <a:rPr lang="en-GB" sz="1400" dirty="0" smtClean="0">
                <a:latin typeface="Arial" panose="020B0604020202020204" pitchFamily="34" charset="0"/>
                <a:ea typeface="Times New Roman" panose="02020603050405020304" pitchFamily="18" charset="0"/>
                <a:cs typeface="Arial" panose="020B0604020202020204" pitchFamily="34" charset="0"/>
              </a:rPr>
              <a:t>other remains </a:t>
            </a:r>
            <a:r>
              <a:rPr lang="en-GB" sz="1400" dirty="0">
                <a:latin typeface="Arial" panose="020B0604020202020204" pitchFamily="34" charset="0"/>
                <a:ea typeface="Times New Roman" panose="02020603050405020304" pitchFamily="18" charset="0"/>
                <a:cs typeface="Arial" panose="020B0604020202020204" pitchFamily="34" charset="0"/>
              </a:rPr>
              <a:t>were exhumed and positively identified</a:t>
            </a: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400" dirty="0">
                <a:latin typeface="Arial" panose="020B0604020202020204" pitchFamily="34" charset="0"/>
                <a:ea typeface="Times New Roman" panose="02020603050405020304" pitchFamily="18" charset="0"/>
                <a:cs typeface="Arial" panose="020B0604020202020204" pitchFamily="34" charset="0"/>
              </a:rPr>
              <a:t>In 4 cases it was established the deceased died in </a:t>
            </a:r>
            <a:r>
              <a:rPr lang="en-US" sz="1400" dirty="0" smtClean="0">
                <a:latin typeface="Arial" panose="020B0604020202020204" pitchFamily="34" charset="0"/>
                <a:ea typeface="Times New Roman" panose="02020603050405020304" pitchFamily="18" charset="0"/>
                <a:cs typeface="Arial" panose="020B0604020202020204" pitchFamily="34" charset="0"/>
              </a:rPr>
              <a:t>neighboring </a:t>
            </a:r>
            <a:r>
              <a:rPr lang="en-US" sz="1400" dirty="0">
                <a:latin typeface="Arial" panose="020B0604020202020204" pitchFamily="34" charset="0"/>
                <a:ea typeface="Times New Roman" panose="02020603050405020304" pitchFamily="18" charset="0"/>
                <a:cs typeface="Arial" panose="020B0604020202020204" pitchFamily="34" charset="0"/>
              </a:rPr>
              <a:t>States and no further action can be taken in the absence of an executive decision authorising exhumations in such foreign </a:t>
            </a:r>
            <a:r>
              <a:rPr lang="en-US" sz="1400" dirty="0" smtClean="0">
                <a:latin typeface="Arial" panose="020B0604020202020204" pitchFamily="34" charset="0"/>
                <a:ea typeface="Times New Roman" panose="02020603050405020304" pitchFamily="18" charset="0"/>
                <a:cs typeface="Arial" panose="020B0604020202020204" pitchFamily="34" charset="0"/>
              </a:rPr>
              <a:t>States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Clr>
                <a:srgbClr val="A9810F"/>
              </a:buClr>
              <a:buFont typeface="Wingdings" panose="05000000000000000000" pitchFamily="2" charset="2"/>
              <a:buChar char="Ø"/>
              <a:tabLst>
                <a:tab pos="457200" algn="l"/>
                <a:tab pos="1076325" algn="l"/>
              </a:tabLst>
            </a:pPr>
            <a:r>
              <a:rPr lang="en-US" sz="1400" dirty="0">
                <a:latin typeface="Arial" panose="020B0604020202020204" pitchFamily="34" charset="0"/>
                <a:ea typeface="Times New Roman" panose="02020603050405020304" pitchFamily="18" charset="0"/>
                <a:cs typeface="Arial" panose="020B0604020202020204" pitchFamily="34" charset="0"/>
              </a:rPr>
              <a:t>9 other cases were closed as the remains could not be located </a:t>
            </a:r>
          </a:p>
          <a:p>
            <a:pPr marL="285750" marR="0" lvl="0" indent="-285750" algn="just">
              <a:lnSpc>
                <a:spcPct val="170000"/>
              </a:lnSpc>
              <a:spcBef>
                <a:spcPts val="0"/>
              </a:spcBef>
              <a:spcAft>
                <a:spcPts val="0"/>
              </a:spcAft>
              <a:buFont typeface="Arial" panose="020B0604020202020204" pitchFamily="34" charset="0"/>
              <a:buChar char="•"/>
              <a:tabLst>
                <a:tab pos="457200" algn="l"/>
                <a:tab pos="1076325" algn="l"/>
              </a:tabLst>
            </a:pPr>
            <a:endParaRPr lang="en-US" sz="1300" b="1" dirty="0" smtClean="0">
              <a:solidFill>
                <a:srgbClr val="FF0000"/>
              </a:solidFill>
              <a:latin typeface="Arial Narrow" panose="020B0606020202030204" pitchFamily="34" charset="0"/>
              <a:ea typeface="Times New Roman" panose="02020603050405020304" pitchFamily="18" charset="0"/>
            </a:endParaRPr>
          </a:p>
        </p:txBody>
      </p:sp>
      <p:sp>
        <p:nvSpPr>
          <p:cNvPr id="5" name="Rectangle 4"/>
          <p:cNvSpPr/>
          <p:nvPr/>
        </p:nvSpPr>
        <p:spPr>
          <a:xfrm>
            <a:off x="0" y="0"/>
            <a:ext cx="9144000" cy="400110"/>
          </a:xfrm>
          <a:prstGeom prst="rect">
            <a:avLst/>
          </a:prstGeom>
          <a:solidFill>
            <a:schemeClr val="bg1">
              <a:lumMod val="50000"/>
            </a:schemeClr>
          </a:solidFill>
          <a:scene3d>
            <a:camera prst="orthographicFront"/>
            <a:lightRig rig="threePt" dir="t"/>
          </a:scene3d>
          <a:sp3d>
            <a:bevelT prst="angle"/>
          </a:sp3d>
        </p:spPr>
        <p:txBody>
          <a:bodyPr wrap="square">
            <a:spAutoFit/>
          </a:bodyPr>
          <a:lstStyle/>
          <a:p>
            <a:pPr marL="0" marR="0" lvl="0" indent="0" algn="ctr" defTabSz="422041">
              <a:lnSpc>
                <a:spcPct val="100000"/>
              </a:lnSpc>
              <a:spcBef>
                <a:spcPct val="0"/>
              </a:spcBef>
              <a:buClrTx/>
              <a:buSzTx/>
              <a:tabLst/>
              <a:defRPr/>
            </a:pPr>
            <a:r>
              <a:rPr lang="en-GB" sz="2000" b="1" dirty="0" smtClean="0">
                <a:solidFill>
                  <a:schemeClr val="bg1"/>
                </a:solidFill>
                <a:latin typeface="Arial" panose="020B0604020202020204" pitchFamily="34" charset="0"/>
                <a:ea typeface="+mj-ea"/>
                <a:cs typeface="Arial" panose="020B0604020202020204" pitchFamily="34" charset="0"/>
              </a:rPr>
              <a:t>PRIORITY CRIME LITIGATION</a:t>
            </a:r>
            <a:endParaRPr lang="en-GB" sz="2000" b="1" dirty="0">
              <a:solidFill>
                <a:schemeClr val="bg1"/>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44</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4207827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102" y="355389"/>
            <a:ext cx="8368697" cy="5791329"/>
          </a:xfrm>
          <a:prstGeom prst="rect">
            <a:avLst/>
          </a:prstGeom>
        </p:spPr>
        <p:txBody>
          <a:bodyPr wrap="square">
            <a:spAutoFit/>
          </a:bodyPr>
          <a:lstStyle/>
          <a:p>
            <a:pPr marL="0" lvl="2" algn="just">
              <a:lnSpc>
                <a:spcPct val="150000"/>
              </a:lnSpc>
              <a:buSzPct val="80000"/>
              <a:defRPr/>
            </a:pPr>
            <a:r>
              <a:rPr lang="en-ZA" sz="1400" b="1" dirty="0" smtClean="0">
                <a:latin typeface="Arial" panose="020B0604020202020204" pitchFamily="34" charset="0"/>
                <a:ea typeface="Times New Roman" panose="02020603050405020304" pitchFamily="18" charset="0"/>
                <a:cs typeface="Arial" panose="020B0604020202020204" pitchFamily="34" charset="0"/>
              </a:rPr>
              <a:t>LAD provides legal </a:t>
            </a:r>
            <a:r>
              <a:rPr lang="en-ZA" sz="1400" b="1" dirty="0">
                <a:latin typeface="Arial" panose="020B0604020202020204" pitchFamily="34" charset="0"/>
                <a:ea typeface="Times New Roman" panose="02020603050405020304" pitchFamily="18" charset="0"/>
                <a:cs typeface="Arial" panose="020B0604020202020204" pitchFamily="34" charset="0"/>
              </a:rPr>
              <a:t>advice,</a:t>
            </a:r>
            <a:r>
              <a:rPr lang="en-GB" sz="1400" b="1" dirty="0">
                <a:latin typeface="Arial" panose="020B0604020202020204" pitchFamily="34" charset="0"/>
                <a:ea typeface="Times New Roman" panose="02020603050405020304" pitchFamily="18" charset="0"/>
                <a:cs typeface="Arial" panose="020B0604020202020204" pitchFamily="34" charset="0"/>
              </a:rPr>
              <a:t> </a:t>
            </a:r>
            <a:r>
              <a:rPr lang="en-GB" sz="1400" b="1" dirty="0" smtClean="0">
                <a:latin typeface="Arial" panose="020B0604020202020204" pitchFamily="34" charset="0"/>
                <a:ea typeface="Times New Roman" panose="02020603050405020304" pitchFamily="18" charset="0"/>
                <a:cs typeface="Arial" panose="020B0604020202020204" pitchFamily="34" charset="0"/>
              </a:rPr>
              <a:t>monitors</a:t>
            </a:r>
            <a:r>
              <a:rPr lang="en-ZA" sz="1400" b="1" dirty="0" smtClean="0">
                <a:latin typeface="Arial" panose="020B0604020202020204" pitchFamily="34" charset="0"/>
                <a:ea typeface="Times New Roman" panose="02020603050405020304" pitchFamily="18" charset="0"/>
                <a:cs typeface="Arial" panose="020B0604020202020204" pitchFamily="34" charset="0"/>
              </a:rPr>
              <a:t> </a:t>
            </a:r>
            <a:r>
              <a:rPr lang="en-ZA" sz="1400" b="1" dirty="0">
                <a:latin typeface="Arial" panose="020B0604020202020204" pitchFamily="34" charset="0"/>
                <a:ea typeface="Times New Roman" panose="02020603050405020304" pitchFamily="18" charset="0"/>
                <a:cs typeface="Arial" panose="020B0604020202020204" pitchFamily="34" charset="0"/>
              </a:rPr>
              <a:t>and </a:t>
            </a:r>
            <a:r>
              <a:rPr lang="en-ZA" sz="1400" b="1" dirty="0" smtClean="0">
                <a:latin typeface="Arial" panose="020B0604020202020204" pitchFamily="34" charset="0"/>
                <a:ea typeface="Times New Roman" panose="02020603050405020304" pitchFamily="18" charset="0"/>
                <a:cs typeface="Arial" panose="020B0604020202020204" pitchFamily="34" charset="0"/>
              </a:rPr>
              <a:t>manages </a:t>
            </a:r>
            <a:r>
              <a:rPr lang="en-ZA" sz="1400" b="1" dirty="0">
                <a:latin typeface="Arial" panose="020B0604020202020204" pitchFamily="34" charset="0"/>
                <a:ea typeface="Times New Roman" panose="02020603050405020304" pitchFamily="18" charset="0"/>
                <a:cs typeface="Arial" panose="020B0604020202020204" pitchFamily="34" charset="0"/>
              </a:rPr>
              <a:t>civil litigation matters, </a:t>
            </a:r>
            <a:r>
              <a:rPr lang="en-ZA" sz="1400" b="1" dirty="0" smtClean="0">
                <a:latin typeface="Arial" panose="020B0604020202020204" pitchFamily="34" charset="0"/>
                <a:ea typeface="Times New Roman" panose="02020603050405020304" pitchFamily="18" charset="0"/>
                <a:cs typeface="Arial" panose="020B0604020202020204" pitchFamily="34" charset="0"/>
              </a:rPr>
              <a:t>renders </a:t>
            </a:r>
            <a:r>
              <a:rPr lang="en-ZA" sz="1400" b="1" dirty="0">
                <a:latin typeface="Arial" panose="020B0604020202020204" pitchFamily="34" charset="0"/>
                <a:ea typeface="Times New Roman" panose="02020603050405020304" pitchFamily="18" charset="0"/>
                <a:cs typeface="Arial" panose="020B0604020202020204" pitchFamily="34" charset="0"/>
              </a:rPr>
              <a:t>assistance to the </a:t>
            </a:r>
            <a:r>
              <a:rPr lang="en-ZA" sz="1400" b="1" dirty="0" smtClean="0">
                <a:latin typeface="Arial" panose="020B0604020202020204" pitchFamily="34" charset="0"/>
                <a:ea typeface="Times New Roman" panose="02020603050405020304" pitchFamily="18" charset="0"/>
                <a:cs typeface="Arial" panose="020B0604020202020204" pitchFamily="34" charset="0"/>
              </a:rPr>
              <a:t>NDPP and </a:t>
            </a:r>
            <a:r>
              <a:rPr lang="en-ZA" sz="1400" b="1" dirty="0">
                <a:latin typeface="Arial" panose="020B0604020202020204" pitchFamily="34" charset="0"/>
                <a:ea typeface="Times New Roman" panose="02020603050405020304" pitchFamily="18" charset="0"/>
                <a:cs typeface="Arial" panose="020B0604020202020204" pitchFamily="34" charset="0"/>
              </a:rPr>
              <a:t>the NPA in general through legal opinions on case law and high profile cases, and various external </a:t>
            </a:r>
            <a:r>
              <a:rPr lang="en-ZA" sz="1400" b="1" dirty="0" smtClean="0">
                <a:latin typeface="Arial" panose="020B0604020202020204" pitchFamily="34" charset="0"/>
                <a:ea typeface="Times New Roman" panose="02020603050405020304" pitchFamily="18" charset="0"/>
                <a:cs typeface="Arial" panose="020B0604020202020204" pitchFamily="34" charset="0"/>
              </a:rPr>
              <a:t>parties </a:t>
            </a:r>
          </a:p>
          <a:p>
            <a:pPr marL="0" lvl="2" algn="just">
              <a:lnSpc>
                <a:spcPct val="150000"/>
              </a:lnSpc>
              <a:buSzPct val="80000"/>
              <a:defRPr/>
            </a:pPr>
            <a:endParaRPr lang="en-ZA" sz="1400" dirty="0">
              <a:latin typeface="Arial" panose="020B0604020202020204" pitchFamily="34" charset="0"/>
              <a:ea typeface="Times New Roman" panose="02020603050405020304" pitchFamily="18" charset="0"/>
              <a:cs typeface="Arial" panose="020B0604020202020204" pitchFamily="34" charset="0"/>
            </a:endParaRPr>
          </a:p>
          <a:p>
            <a:pPr marL="0" lvl="2" algn="just">
              <a:lnSpc>
                <a:spcPct val="150000"/>
              </a:lnSpc>
              <a:buSzPct val="80000"/>
              <a:defRPr/>
            </a:pPr>
            <a:r>
              <a:rPr lang="en-GB" altLang="en-US" sz="1400" b="1" dirty="0" smtClean="0">
                <a:latin typeface="Arial" panose="020B0604020202020204" pitchFamily="34" charset="0"/>
                <a:cs typeface="Arial" panose="020B0604020202020204" pitchFamily="34" charset="0"/>
              </a:rPr>
              <a:t>Civil </a:t>
            </a:r>
            <a:r>
              <a:rPr lang="en-GB" altLang="en-US" sz="1400" b="1" dirty="0">
                <a:latin typeface="Arial" panose="020B0604020202020204" pitchFamily="34" charset="0"/>
                <a:cs typeface="Arial" panose="020B0604020202020204" pitchFamily="34" charset="0"/>
              </a:rPr>
              <a:t>Claims</a:t>
            </a:r>
          </a:p>
          <a:p>
            <a:pPr marL="285750" indent="-285750" algn="just">
              <a:lnSpc>
                <a:spcPct val="150000"/>
              </a:lnSpc>
              <a:buClr>
                <a:srgbClr val="C59247"/>
              </a:buClr>
              <a:buFont typeface="Wingdings" panose="05000000000000000000" pitchFamily="2" charset="2"/>
              <a:buChar char="Ø"/>
              <a:tabLst>
                <a:tab pos="285750" algn="l"/>
              </a:tabLst>
            </a:pPr>
            <a:r>
              <a:rPr lang="en-GB" sz="1400" dirty="0">
                <a:latin typeface="Arial" panose="020B0604020202020204" pitchFamily="34" charset="0"/>
                <a:ea typeface="Times New Roman" panose="02020603050405020304" pitchFamily="18" charset="0"/>
                <a:cs typeface="Arial" panose="020B0604020202020204" pitchFamily="34" charset="0"/>
              </a:rPr>
              <a:t>LAD achieved its best ever performance in </a:t>
            </a:r>
            <a:r>
              <a:rPr lang="en-GB" sz="1400" dirty="0" smtClean="0">
                <a:latin typeface="Arial" panose="020B0604020202020204" pitchFamily="34" charset="0"/>
                <a:ea typeface="Times New Roman" panose="02020603050405020304" pitchFamily="18" charset="0"/>
                <a:cs typeface="Arial" panose="020B0604020202020204" pitchFamily="34" charset="0"/>
              </a:rPr>
              <a:t>2018/19 by dealing with </a:t>
            </a:r>
            <a:r>
              <a:rPr lang="en-GB" sz="1400" dirty="0">
                <a:latin typeface="Arial" panose="020B0604020202020204" pitchFamily="34" charset="0"/>
                <a:ea typeface="Times New Roman" panose="02020603050405020304" pitchFamily="18" charset="0"/>
                <a:cs typeface="Arial" panose="020B0604020202020204" pitchFamily="34" charset="0"/>
              </a:rPr>
              <a:t>1 861 </a:t>
            </a:r>
            <a:r>
              <a:rPr lang="en-GB" sz="1400" dirty="0" smtClean="0">
                <a:latin typeface="Arial" panose="020B0604020202020204" pitchFamily="34" charset="0"/>
                <a:ea typeface="Times New Roman" panose="02020603050405020304" pitchFamily="18" charset="0"/>
                <a:cs typeface="Arial" panose="020B0604020202020204" pitchFamily="34" charset="0"/>
              </a:rPr>
              <a:t>cases, </a:t>
            </a:r>
            <a:r>
              <a:rPr lang="en-GB" sz="1400" dirty="0">
                <a:latin typeface="Arial" panose="020B0604020202020204" pitchFamily="34" charset="0"/>
                <a:ea typeface="Times New Roman" panose="02020603050405020304" pitchFamily="18" charset="0"/>
                <a:cs typeface="Arial" panose="020B0604020202020204" pitchFamily="34" charset="0"/>
              </a:rPr>
              <a:t>an increase of 7.4</a:t>
            </a:r>
            <a:r>
              <a:rPr lang="en-GB" sz="1400" dirty="0" smtClean="0">
                <a:latin typeface="Arial" panose="020B0604020202020204" pitchFamily="34" charset="0"/>
                <a:ea typeface="Times New Roman" panose="02020603050405020304" pitchFamily="18" charset="0"/>
                <a:cs typeface="Arial" panose="020B0604020202020204" pitchFamily="34" charset="0"/>
              </a:rPr>
              <a:t>% compared to 1 732 in the previous reporting period</a:t>
            </a:r>
          </a:p>
          <a:p>
            <a:pPr marL="285750" indent="-285750" algn="just">
              <a:lnSpc>
                <a:spcPct val="150000"/>
              </a:lnSpc>
              <a:buClr>
                <a:srgbClr val="C59247"/>
              </a:buClr>
              <a:buFont typeface="Wingdings" panose="05000000000000000000" pitchFamily="2" charset="2"/>
              <a:buChar char="Ø"/>
              <a:tabLst>
                <a:tab pos="285750" algn="l"/>
              </a:tabLst>
            </a:pPr>
            <a:r>
              <a:rPr lang="en-GB" sz="1400" dirty="0" smtClean="0">
                <a:latin typeface="Arial" panose="020B0604020202020204" pitchFamily="34" charset="0"/>
                <a:ea typeface="Times New Roman" panose="02020603050405020304" pitchFamily="18" charset="0"/>
                <a:cs typeface="Arial" panose="020B0604020202020204" pitchFamily="34" charset="0"/>
              </a:rPr>
              <a:t>The LAD saved the NPA R163.9m of the R177.4m claimed (92.4%) </a:t>
            </a:r>
          </a:p>
          <a:p>
            <a:pPr indent="-285750" algn="just">
              <a:lnSpc>
                <a:spcPct val="150000"/>
              </a:lnSpc>
              <a:buFont typeface="Arial" panose="020B0604020202020204" pitchFamily="34" charset="0"/>
              <a:buChar char="•"/>
              <a:tabLst>
                <a:tab pos="285750" algn="l"/>
              </a:tabLst>
            </a:pPr>
            <a:endParaRPr lang="en-GB" sz="1400"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tabLst>
                <a:tab pos="0" algn="l"/>
                <a:tab pos="993775" algn="l"/>
              </a:tabLst>
              <a:defRPr/>
            </a:pPr>
            <a:r>
              <a:rPr lang="en-GB" sz="1400" b="1" dirty="0" smtClean="0">
                <a:latin typeface="Arial" panose="020B0604020202020204" pitchFamily="34" charset="0"/>
                <a:ea typeface="Times New Roman" panose="02020603050405020304" pitchFamily="18" charset="0"/>
                <a:cs typeface="Arial" panose="020B0604020202020204" pitchFamily="34" charset="0"/>
              </a:rPr>
              <a:t>Applications and Agreements</a:t>
            </a:r>
            <a:endParaRPr lang="en-ZA" sz="1400" b="1" dirty="0">
              <a:latin typeface="Arial" panose="020B0604020202020204" pitchFamily="34" charset="0"/>
              <a:cs typeface="Arial" panose="020B0604020202020204" pitchFamily="34" charset="0"/>
            </a:endParaRPr>
          </a:p>
          <a:p>
            <a:pPr marL="285750" indent="-285750" algn="just">
              <a:lnSpc>
                <a:spcPct val="150000"/>
              </a:lnSpc>
              <a:buClr>
                <a:srgbClr val="C59247"/>
              </a:buClr>
              <a:buFont typeface="Wingdings" panose="05000000000000000000" pitchFamily="2" charset="2"/>
              <a:buChar char="Ø"/>
              <a:tabLst>
                <a:tab pos="0" algn="l"/>
                <a:tab pos="993775" algn="l"/>
              </a:tabLst>
              <a:defRPr/>
            </a:pPr>
            <a:r>
              <a:rPr lang="en-GB" sz="1400" dirty="0" smtClean="0">
                <a:latin typeface="Arial" panose="020B0604020202020204" pitchFamily="34" charset="0"/>
                <a:cs typeface="Arial" panose="020B0604020202020204" pitchFamily="34" charset="0"/>
              </a:rPr>
              <a:t>280 applications </a:t>
            </a:r>
            <a:r>
              <a:rPr lang="en-GB" sz="1400" dirty="0">
                <a:latin typeface="Arial" panose="020B0604020202020204" pitchFamily="34" charset="0"/>
                <a:cs typeface="Arial" panose="020B0604020202020204" pitchFamily="34" charset="0"/>
              </a:rPr>
              <a:t>received and </a:t>
            </a:r>
            <a:r>
              <a:rPr lang="en-GB" sz="1400" dirty="0" smtClean="0">
                <a:latin typeface="Arial" panose="020B0604020202020204" pitchFamily="34" charset="0"/>
                <a:cs typeface="Arial" panose="020B0604020202020204" pitchFamily="34" charset="0"/>
              </a:rPr>
              <a:t>dealt with, compared </a:t>
            </a:r>
            <a:r>
              <a:rPr lang="en-GB" sz="1400" dirty="0">
                <a:latin typeface="Arial" panose="020B0604020202020204" pitchFamily="34" charset="0"/>
                <a:cs typeface="Arial" panose="020B0604020202020204" pitchFamily="34" charset="0"/>
              </a:rPr>
              <a:t>to </a:t>
            </a:r>
            <a:r>
              <a:rPr lang="en-GB" sz="1400" dirty="0" smtClean="0">
                <a:latin typeface="Arial" panose="020B0604020202020204" pitchFamily="34" charset="0"/>
                <a:cs typeface="Arial" panose="020B0604020202020204" pitchFamily="34" charset="0"/>
              </a:rPr>
              <a:t>250 in the previous year</a:t>
            </a:r>
            <a:endParaRPr lang="en-GB" sz="1400" dirty="0">
              <a:latin typeface="Arial" panose="020B0604020202020204" pitchFamily="34" charset="0"/>
              <a:cs typeface="Arial" panose="020B0604020202020204" pitchFamily="34" charset="0"/>
            </a:endParaRPr>
          </a:p>
          <a:p>
            <a:pPr marL="285750" indent="-285750" algn="just">
              <a:lnSpc>
                <a:spcPct val="150000"/>
              </a:lnSpc>
              <a:buClr>
                <a:srgbClr val="C59247"/>
              </a:buClr>
              <a:buFont typeface="Wingdings" panose="05000000000000000000" pitchFamily="2" charset="2"/>
              <a:buChar char="Ø"/>
              <a:tabLst>
                <a:tab pos="0" algn="l"/>
                <a:tab pos="993775" algn="l"/>
              </a:tabLst>
              <a:defRPr/>
            </a:pPr>
            <a:r>
              <a:rPr lang="en-GB" sz="1400" dirty="0" smtClean="0">
                <a:latin typeface="Arial" panose="020B0604020202020204" pitchFamily="34" charset="0"/>
                <a:ea typeface="Times New Roman" panose="02020603050405020304" pitchFamily="18" charset="0"/>
                <a:cs typeface="Arial" panose="020B0604020202020204" pitchFamily="34" charset="0"/>
              </a:rPr>
              <a:t>38 service level agreements </a:t>
            </a:r>
            <a:r>
              <a:rPr lang="en-GB" sz="1400" dirty="0">
                <a:latin typeface="Arial" panose="020B0604020202020204" pitchFamily="34" charset="0"/>
                <a:ea typeface="Times New Roman" panose="02020603050405020304" pitchFamily="18" charset="0"/>
                <a:cs typeface="Arial" panose="020B0604020202020204" pitchFamily="34" charset="0"/>
              </a:rPr>
              <a:t>were vetted in </a:t>
            </a:r>
            <a:r>
              <a:rPr lang="en-GB" sz="1400" dirty="0" smtClean="0">
                <a:latin typeface="Arial" panose="020B0604020202020204" pitchFamily="34" charset="0"/>
                <a:ea typeface="Times New Roman" panose="02020603050405020304" pitchFamily="18" charset="0"/>
                <a:cs typeface="Arial" panose="020B0604020202020204" pitchFamily="34" charset="0"/>
              </a:rPr>
              <a:t>2018/19 </a:t>
            </a:r>
            <a:r>
              <a:rPr lang="en-GB" sz="1400" dirty="0">
                <a:latin typeface="Arial" panose="020B0604020202020204" pitchFamily="34" charset="0"/>
                <a:ea typeface="Times New Roman" panose="02020603050405020304" pitchFamily="18" charset="0"/>
                <a:cs typeface="Arial" panose="020B0604020202020204" pitchFamily="34" charset="0"/>
              </a:rPr>
              <a:t>compared to </a:t>
            </a:r>
            <a:r>
              <a:rPr lang="en-GB" sz="1400" dirty="0" smtClean="0">
                <a:latin typeface="Arial" panose="020B0604020202020204" pitchFamily="34" charset="0"/>
                <a:ea typeface="Times New Roman" panose="02020603050405020304" pitchFamily="18" charset="0"/>
                <a:cs typeface="Arial" panose="020B0604020202020204" pitchFamily="34" charset="0"/>
              </a:rPr>
              <a:t>46 service level agreements </a:t>
            </a:r>
            <a:r>
              <a:rPr lang="en-GB" sz="1400" dirty="0">
                <a:latin typeface="Arial" panose="020B0604020202020204" pitchFamily="34" charset="0"/>
                <a:ea typeface="Times New Roman" panose="02020603050405020304" pitchFamily="18" charset="0"/>
                <a:cs typeface="Arial" panose="020B0604020202020204" pitchFamily="34" charset="0"/>
              </a:rPr>
              <a:t>in </a:t>
            </a:r>
            <a:r>
              <a:rPr lang="en-GB" sz="1400" dirty="0" smtClean="0">
                <a:latin typeface="Arial" panose="020B0604020202020204" pitchFamily="34" charset="0"/>
                <a:ea typeface="Times New Roman" panose="02020603050405020304" pitchFamily="18" charset="0"/>
                <a:cs typeface="Arial" panose="020B0604020202020204" pitchFamily="34" charset="0"/>
              </a:rPr>
              <a:t>2017/18</a:t>
            </a:r>
          </a:p>
          <a:p>
            <a:pPr marL="285750" indent="-285750" algn="just">
              <a:lnSpc>
                <a:spcPct val="150000"/>
              </a:lnSpc>
              <a:buFont typeface="Arial" panose="020B0604020202020204" pitchFamily="34" charset="0"/>
              <a:buChar char="•"/>
              <a:tabLst>
                <a:tab pos="0" algn="l"/>
                <a:tab pos="993775" algn="l"/>
              </a:tabLst>
              <a:defRPr/>
            </a:pPr>
            <a:endParaRPr lang="en-GB" sz="14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GB" sz="1400" b="1" dirty="0">
                <a:latin typeface="Arial" panose="020B0604020202020204" pitchFamily="34" charset="0"/>
                <a:ea typeface="Times New Roman" panose="02020603050405020304" pitchFamily="18" charset="0"/>
                <a:cs typeface="Arial" panose="020B0604020202020204" pitchFamily="34" charset="0"/>
              </a:rPr>
              <a:t>Percentage of </a:t>
            </a:r>
            <a:r>
              <a:rPr lang="en-GB" sz="1400" b="1" dirty="0" smtClean="0">
                <a:latin typeface="Arial" panose="020B0604020202020204" pitchFamily="34" charset="0"/>
                <a:ea typeface="Times New Roman" panose="02020603050405020304" pitchFamily="18" charset="0"/>
                <a:cs typeface="Arial" panose="020B0604020202020204" pitchFamily="34" charset="0"/>
              </a:rPr>
              <a:t>Civil Claims Won</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800"/>
              </a:spcAft>
              <a:buClr>
                <a:srgbClr val="C59247"/>
              </a:buClr>
              <a:buFont typeface="Wingdings" panose="05000000000000000000" pitchFamily="2" charset="2"/>
              <a:buChar char="Ø"/>
            </a:pPr>
            <a:r>
              <a:rPr lang="en-GB" sz="1400" dirty="0" smtClean="0">
                <a:latin typeface="Arial" panose="020B0604020202020204" pitchFamily="34" charset="0"/>
                <a:ea typeface="Times New Roman" panose="02020603050405020304" pitchFamily="18" charset="0"/>
                <a:cs typeface="Arial" panose="020B0604020202020204" pitchFamily="34" charset="0"/>
              </a:rPr>
              <a:t>LAD </a:t>
            </a:r>
            <a:r>
              <a:rPr lang="en-GB" sz="1400" dirty="0">
                <a:latin typeface="Arial" panose="020B0604020202020204" pitchFamily="34" charset="0"/>
                <a:ea typeface="Times New Roman" panose="02020603050405020304" pitchFamily="18" charset="0"/>
                <a:cs typeface="Arial" panose="020B0604020202020204" pitchFamily="34" charset="0"/>
              </a:rPr>
              <a:t>won 62 out of 82 cases, which is </a:t>
            </a:r>
            <a:r>
              <a:rPr lang="en-GB" sz="1400" dirty="0" smtClean="0">
                <a:latin typeface="Arial" panose="020B0604020202020204" pitchFamily="34" charset="0"/>
                <a:ea typeface="Times New Roman" panose="02020603050405020304" pitchFamily="18" charset="0"/>
                <a:cs typeface="Arial" panose="020B0604020202020204" pitchFamily="34" charset="0"/>
              </a:rPr>
              <a:t>20,6</a:t>
            </a:r>
            <a:r>
              <a:rPr lang="en-GB" sz="1400" dirty="0">
                <a:latin typeface="Arial" panose="020B0604020202020204" pitchFamily="34" charset="0"/>
                <a:ea typeface="Times New Roman" panose="02020603050405020304" pitchFamily="18" charset="0"/>
                <a:cs typeface="Arial" panose="020B0604020202020204" pitchFamily="34" charset="0"/>
              </a:rPr>
              <a:t>% above the target of 55</a:t>
            </a:r>
            <a:r>
              <a:rPr lang="en-GB" sz="1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0" y="-44721"/>
            <a:ext cx="9144000" cy="400110"/>
          </a:xfrm>
          <a:prstGeom prst="rect">
            <a:avLst/>
          </a:prstGeom>
          <a:solidFill>
            <a:schemeClr val="bg1">
              <a:lumMod val="50000"/>
            </a:schemeClr>
          </a:solidFill>
          <a:scene3d>
            <a:camera prst="orthographicFront"/>
            <a:lightRig rig="threePt" dir="t"/>
          </a:scene3d>
          <a:sp3d>
            <a:bevelT prst="angle"/>
          </a:sp3d>
        </p:spPr>
        <p:txBody>
          <a:bodyPr wrap="square">
            <a:spAutoFit/>
          </a:bodyPr>
          <a:lstStyle/>
          <a:p>
            <a:pPr marL="0" marR="0" lvl="0" indent="0" algn="ctr" defTabSz="422041">
              <a:lnSpc>
                <a:spcPct val="100000"/>
              </a:lnSpc>
              <a:spcBef>
                <a:spcPct val="0"/>
              </a:spcBef>
              <a:buClrTx/>
              <a:buSzTx/>
              <a:tabLst/>
              <a:defRPr/>
            </a:pPr>
            <a:r>
              <a:rPr lang="en-GB" sz="2000" b="1" dirty="0" smtClean="0">
                <a:solidFill>
                  <a:schemeClr val="bg1"/>
                </a:solidFill>
                <a:latin typeface="Arial" panose="020B0604020202020204" pitchFamily="34" charset="0"/>
                <a:ea typeface="+mj-ea"/>
                <a:cs typeface="Arial" panose="020B0604020202020204" pitchFamily="34" charset="0"/>
              </a:rPr>
              <a:t>LEGAL AFFAIRS DIVISION</a:t>
            </a:r>
            <a:endParaRPr lang="en-GB" sz="2000" b="1" dirty="0">
              <a:solidFill>
                <a:schemeClr val="bg1"/>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a:xfrm>
            <a:off x="6937686" y="646750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45</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3094803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8114" y="1089912"/>
            <a:ext cx="8680146" cy="3653538"/>
          </a:xfrm>
          <a:prstGeom prst="rect">
            <a:avLst/>
          </a:prstGeom>
          <a:solidFill>
            <a:schemeClr val="bg1">
              <a:lumMod val="85000"/>
            </a:schemeClr>
          </a:solidFill>
          <a:ln w="28575">
            <a:solidFill>
              <a:srgbClr val="A9810F"/>
            </a:solidFill>
          </a:ln>
          <a:scene3d>
            <a:camera prst="orthographicFront"/>
            <a:lightRig rig="threePt" dir="t"/>
          </a:scene3d>
          <a:sp3d>
            <a:bevelT prst="convex"/>
            <a:bevelB/>
          </a:sp3d>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defRPr/>
            </a:pPr>
            <a:endParaRPr lang="en-ZA" sz="3600" b="1" dirty="0" smtClean="0">
              <a:effectLst>
                <a:outerShdw blurRad="38100" dist="38100" dir="2700000" algn="tl">
                  <a:srgbClr val="000000">
                    <a:alpha val="43137"/>
                  </a:srgbClr>
                </a:outerShdw>
              </a:effectLst>
            </a:endParaRPr>
          </a:p>
          <a:p>
            <a:pPr algn="ctr">
              <a:spcBef>
                <a:spcPct val="0"/>
              </a:spcBef>
              <a:buFontTx/>
              <a:buNone/>
              <a:defRPr/>
            </a:pPr>
            <a:endParaRPr lang="en-ZA" sz="3600" b="1" dirty="0" smtClean="0">
              <a:effectLst>
                <a:outerShdw blurRad="38100" dist="38100" dir="2700000" algn="tl">
                  <a:srgbClr val="000000">
                    <a:alpha val="43137"/>
                  </a:srgbClr>
                </a:outerShdw>
              </a:effectLst>
              <a:latin typeface="+mj-lt"/>
              <a:ea typeface="ＭＳ Ｐゴシック"/>
              <a:cs typeface="+mj-cs"/>
            </a:endParaRPr>
          </a:p>
          <a:p>
            <a:pPr algn="ctr">
              <a:spcBef>
                <a:spcPct val="0"/>
              </a:spcBef>
              <a:buFontTx/>
              <a:buNone/>
              <a:defRPr/>
            </a:pPr>
            <a:r>
              <a:rPr lang="en-ZA" sz="3600" b="1" dirty="0" smtClean="0">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rPr>
              <a:t>BUDGET OVERVIEW</a:t>
            </a:r>
          </a:p>
          <a:p>
            <a:pPr algn="ctr">
              <a:spcBef>
                <a:spcPct val="0"/>
              </a:spcBef>
              <a:buFontTx/>
              <a:buNone/>
              <a:defRPr/>
            </a:pPr>
            <a:endParaRPr lang="en-US" sz="3600" b="1" dirty="0">
              <a:effectLst>
                <a:outerShdw blurRad="38100" dist="38100" dir="2700000" algn="tl">
                  <a:srgbClr val="000000">
                    <a:alpha val="43137"/>
                  </a:srgbClr>
                </a:outerShdw>
              </a:effectLst>
              <a:latin typeface="+mj-lt"/>
              <a:ea typeface="ＭＳ Ｐゴシック"/>
              <a:cs typeface="+mj-cs"/>
            </a:endParaRPr>
          </a:p>
        </p:txBody>
      </p:sp>
      <p:sp>
        <p:nvSpPr>
          <p:cNvPr id="3" name="Slide Number Placeholder 2"/>
          <p:cNvSpPr>
            <a:spLocks noGrp="1"/>
          </p:cNvSpPr>
          <p:nvPr>
            <p:ph type="sldNum" sz="quarter" idx="12"/>
          </p:nvPr>
        </p:nvSpPr>
        <p:spPr>
          <a:xfrm>
            <a:off x="7010400" y="646178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46</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7210583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143000"/>
            <a:ext cx="914400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endParaRPr lang="en-US" sz="2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979407554"/>
              </p:ext>
            </p:extLst>
          </p:nvPr>
        </p:nvGraphicFramePr>
        <p:xfrm>
          <a:off x="75062" y="609953"/>
          <a:ext cx="8993875" cy="4385365"/>
        </p:xfrm>
        <a:graphic>
          <a:graphicData uri="http://schemas.openxmlformats.org/drawingml/2006/table">
            <a:tbl>
              <a:tblPr/>
              <a:tblGrid>
                <a:gridCol w="2442951">
                  <a:extLst>
                    <a:ext uri="{9D8B030D-6E8A-4147-A177-3AD203B41FA5}">
                      <a16:colId xmlns:a16="http://schemas.microsoft.com/office/drawing/2014/main" xmlns="" val="20000"/>
                    </a:ext>
                  </a:extLst>
                </a:gridCol>
                <a:gridCol w="1310185">
                  <a:extLst>
                    <a:ext uri="{9D8B030D-6E8A-4147-A177-3AD203B41FA5}">
                      <a16:colId xmlns:a16="http://schemas.microsoft.com/office/drawing/2014/main" xmlns="" val="20001"/>
                    </a:ext>
                  </a:extLst>
                </a:gridCol>
                <a:gridCol w="941695">
                  <a:extLst>
                    <a:ext uri="{9D8B030D-6E8A-4147-A177-3AD203B41FA5}">
                      <a16:colId xmlns:a16="http://schemas.microsoft.com/office/drawing/2014/main" xmlns="" val="20002"/>
                    </a:ext>
                  </a:extLst>
                </a:gridCol>
                <a:gridCol w="1214651">
                  <a:extLst>
                    <a:ext uri="{9D8B030D-6E8A-4147-A177-3AD203B41FA5}">
                      <a16:colId xmlns:a16="http://schemas.microsoft.com/office/drawing/2014/main" xmlns="" val="20003"/>
                    </a:ext>
                  </a:extLst>
                </a:gridCol>
                <a:gridCol w="1134191">
                  <a:extLst>
                    <a:ext uri="{9D8B030D-6E8A-4147-A177-3AD203B41FA5}">
                      <a16:colId xmlns:a16="http://schemas.microsoft.com/office/drawing/2014/main" xmlns="" val="20004"/>
                    </a:ext>
                  </a:extLst>
                </a:gridCol>
                <a:gridCol w="790143">
                  <a:extLst>
                    <a:ext uri="{9D8B030D-6E8A-4147-A177-3AD203B41FA5}">
                      <a16:colId xmlns:a16="http://schemas.microsoft.com/office/drawing/2014/main" xmlns="" val="20005"/>
                    </a:ext>
                  </a:extLst>
                </a:gridCol>
                <a:gridCol w="1160059">
                  <a:extLst>
                    <a:ext uri="{9D8B030D-6E8A-4147-A177-3AD203B41FA5}">
                      <a16:colId xmlns:a16="http://schemas.microsoft.com/office/drawing/2014/main" xmlns="" val="20006"/>
                    </a:ext>
                  </a:extLst>
                </a:gridCol>
              </a:tblGrid>
              <a:tr h="311623">
                <a:tc rowSpan="3">
                  <a:txBody>
                    <a:bodyPr/>
                    <a:lstStyle/>
                    <a:p>
                      <a:pPr algn="ctr" rtl="0" fontAlgn="ctr"/>
                      <a:r>
                        <a:rPr lang="en-ZA" sz="1400" b="1" i="0" u="none" strike="noStrike" dirty="0">
                          <a:solidFill>
                            <a:schemeClr val="tx1"/>
                          </a:solidFill>
                          <a:effectLst/>
                          <a:latin typeface="Arial Narrow" panose="020B0606020202030204" pitchFamily="34" charset="0"/>
                        </a:rPr>
                        <a:t>Economic classification</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gridSpan="6">
                  <a:txBody>
                    <a:bodyPr/>
                    <a:lstStyle/>
                    <a:p>
                      <a:pPr algn="ctr" rtl="0" fontAlgn="ctr"/>
                      <a:r>
                        <a:rPr lang="en-ZA" sz="1400" b="1" i="0" u="none" strike="noStrike" dirty="0" smtClean="0">
                          <a:solidFill>
                            <a:schemeClr val="tx1"/>
                          </a:solidFill>
                          <a:effectLst/>
                          <a:latin typeface="Arial Narrow" panose="020B0606020202030204" pitchFamily="34" charset="0"/>
                        </a:rPr>
                        <a:t>2018/19</a:t>
                      </a:r>
                      <a:endParaRPr lang="en-ZA" sz="1400" b="1" i="0" u="none" strike="noStrike" dirty="0">
                        <a:solidFill>
                          <a:schemeClr val="tx1"/>
                        </a:solidFill>
                        <a:effectLst/>
                        <a:latin typeface="Arial Narrow" panose="020B0606020202030204" pitchFamily="34" charset="0"/>
                      </a:endParaRP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18795">
                <a:tc vMerge="1">
                  <a:txBody>
                    <a:bodyPr/>
                    <a:lstStyle/>
                    <a:p>
                      <a:endParaRPr lang="en-ZA"/>
                    </a:p>
                  </a:txBody>
                  <a:tcPr/>
                </a:tc>
                <a:tc>
                  <a:txBody>
                    <a:bodyPr/>
                    <a:lstStyle/>
                    <a:p>
                      <a:pPr algn="ctr" rtl="0" fontAlgn="ctr"/>
                      <a:r>
                        <a:rPr lang="en-ZA" sz="1400" b="1" i="0" u="none" strike="noStrike" dirty="0">
                          <a:solidFill>
                            <a:schemeClr val="tx1"/>
                          </a:solidFill>
                          <a:effectLst/>
                          <a:latin typeface="Arial Narrow" panose="020B0606020202030204" pitchFamily="34" charset="0"/>
                        </a:rPr>
                        <a:t>Adjusted Appropriation</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Shifting / </a:t>
                      </a:r>
                      <a:r>
                        <a:rPr lang="en-ZA" sz="1400" b="1" i="0" u="none" strike="noStrike" dirty="0" err="1" smtClean="0">
                          <a:solidFill>
                            <a:schemeClr val="tx1"/>
                          </a:solidFill>
                          <a:effectLst/>
                          <a:latin typeface="Arial Narrow" panose="020B0606020202030204" pitchFamily="34" charset="0"/>
                        </a:rPr>
                        <a:t>Virement</a:t>
                      </a:r>
                      <a:endParaRPr lang="en-ZA" sz="1400" b="1" i="0" u="none" strike="noStrike" dirty="0">
                        <a:solidFill>
                          <a:schemeClr val="tx1"/>
                        </a:solidFill>
                        <a:effectLst/>
                        <a:latin typeface="Arial Narrow" panose="020B0606020202030204" pitchFamily="34" charset="0"/>
                      </a:endParaRP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Final </a:t>
                      </a:r>
                      <a:r>
                        <a:rPr lang="en-ZA" sz="1400" b="1" i="0" u="none" strike="noStrike" dirty="0" smtClean="0">
                          <a:solidFill>
                            <a:schemeClr val="tx1"/>
                          </a:solidFill>
                          <a:effectLst/>
                          <a:latin typeface="Arial Narrow" panose="020B0606020202030204" pitchFamily="34" charset="0"/>
                        </a:rPr>
                        <a:t>Appropriation</a:t>
                      </a:r>
                      <a:endParaRPr lang="en-ZA" sz="1400" b="1" i="0" u="none" strike="noStrike" dirty="0">
                        <a:solidFill>
                          <a:schemeClr val="tx1"/>
                        </a:solidFill>
                        <a:effectLst/>
                        <a:latin typeface="Arial Narrow" panose="020B0606020202030204" pitchFamily="34" charset="0"/>
                      </a:endParaRP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Actual Expenditure</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Variance</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Expenditure as % of final appropriation</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extLst>
                  <a:ext uri="{0D108BD9-81ED-4DB2-BD59-A6C34878D82A}">
                    <a16:rowId xmlns:a16="http://schemas.microsoft.com/office/drawing/2014/main" xmlns="" val="10001"/>
                  </a:ext>
                </a:extLst>
              </a:tr>
              <a:tr h="375426">
                <a:tc vMerge="1">
                  <a:txBody>
                    <a:bodyPr/>
                    <a:lstStyle/>
                    <a:p>
                      <a:endParaRPr lang="en-ZA"/>
                    </a:p>
                  </a:txBody>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chemeClr val="tx1"/>
                          </a:solidFill>
                          <a:effectLst/>
                          <a:latin typeface="Arial Narrow" panose="020B0606020202030204" pitchFamily="34" charset="0"/>
                        </a:rPr>
                        <a:t>R'000</a:t>
                      </a:r>
                      <a:r>
                        <a:rPr lang="en-ZA" sz="1400" b="1" i="0" u="none" strike="noStrike" dirty="0">
                          <a:solidFill>
                            <a:schemeClr val="tx1"/>
                          </a:solidFill>
                          <a:effectLst/>
                          <a:latin typeface="Arial Narrow" panose="020B0606020202030204" pitchFamily="34" charset="0"/>
                        </a:rPr>
                        <a:t> </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xmlns="" val="10002"/>
                  </a:ext>
                </a:extLst>
              </a:tr>
              <a:tr h="391071">
                <a:tc>
                  <a:txBody>
                    <a:bodyPr/>
                    <a:lstStyle/>
                    <a:p>
                      <a:pPr marL="92075" indent="0" algn="l" fontAlgn="ctr"/>
                      <a:r>
                        <a:rPr lang="en-ZA" sz="1400" b="0" i="0" u="none" strike="noStrike" dirty="0">
                          <a:solidFill>
                            <a:schemeClr val="tx1"/>
                          </a:solidFill>
                          <a:effectLst/>
                          <a:latin typeface="Arial Narrow" panose="020B0606020202030204" pitchFamily="34" charset="0"/>
                        </a:rPr>
                        <a:t>Compensation of employees</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240 126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77 101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317 227</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3 </a:t>
                      </a:r>
                      <a:r>
                        <a:rPr lang="en-ZA" sz="1400" b="0" i="0" u="none" strike="noStrike" kern="1200" dirty="0" smtClean="0">
                          <a:solidFill>
                            <a:srgbClr val="000000"/>
                          </a:solidFill>
                          <a:effectLst/>
                          <a:latin typeface="Arial Narrow" panose="020B0606020202030204" pitchFamily="34" charset="0"/>
                          <a:ea typeface="+mn-ea"/>
                          <a:cs typeface="+mn-cs"/>
                        </a:rPr>
                        <a:t>317 227</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3"/>
                  </a:ext>
                </a:extLst>
              </a:tr>
              <a:tr h="391071">
                <a:tc>
                  <a:txBody>
                    <a:bodyPr/>
                    <a:lstStyle/>
                    <a:p>
                      <a:pPr marL="92075" indent="0" algn="l" fontAlgn="ctr"/>
                      <a:r>
                        <a:rPr lang="en-ZA" sz="1400" b="0" i="0" u="none" strike="noStrike" dirty="0">
                          <a:solidFill>
                            <a:schemeClr val="tx1"/>
                          </a:solidFill>
                          <a:effectLst/>
                          <a:latin typeface="Arial Narrow" panose="020B0606020202030204" pitchFamily="34" charset="0"/>
                        </a:rPr>
                        <a:t>Goods and services</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360 422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72 815</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433 237</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433 237</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10004"/>
                  </a:ext>
                </a:extLst>
              </a:tr>
              <a:tr h="548740">
                <a:tc>
                  <a:txBody>
                    <a:bodyPr/>
                    <a:lstStyle/>
                    <a:p>
                      <a:pPr marL="92075" indent="0" algn="l" fontAlgn="ctr"/>
                      <a:r>
                        <a:rPr lang="en-ZA" sz="1400" b="0" i="0" u="none" strike="noStrike" dirty="0">
                          <a:solidFill>
                            <a:schemeClr val="tx1"/>
                          </a:solidFill>
                          <a:effectLst/>
                          <a:latin typeface="Arial Narrow" panose="020B0606020202030204" pitchFamily="34" charset="0"/>
                        </a:rPr>
                        <a:t>Departmental agencies and accounts</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9</a:t>
                      </a:r>
                      <a:r>
                        <a:rPr lang="en-ZA" sz="1400" b="0" i="0" u="none" strike="noStrike" kern="1200" dirty="0" smtClean="0">
                          <a:solidFill>
                            <a:schemeClr val="tx1"/>
                          </a:solidFill>
                          <a:effectLst/>
                          <a:latin typeface="Arial Narrow" panose="020B0606020202030204" pitchFamily="34" charset="0"/>
                          <a:ea typeface="+mn-ea"/>
                          <a:cs typeface="+mn-cs"/>
                        </a:rPr>
                        <a:t> 515</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9</a:t>
                      </a:r>
                      <a:r>
                        <a:rPr lang="en-ZA" sz="1400" b="0" i="0" u="none" strike="noStrike" kern="1200" baseline="0" dirty="0" smtClean="0">
                          <a:solidFill>
                            <a:schemeClr val="tx1"/>
                          </a:solidFill>
                          <a:effectLst/>
                          <a:latin typeface="Arial Narrow" panose="020B0606020202030204" pitchFamily="34" charset="0"/>
                          <a:ea typeface="+mn-ea"/>
                          <a:cs typeface="+mn-cs"/>
                        </a:rPr>
                        <a:t> 558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9 277</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281</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96,76%</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5"/>
                  </a:ext>
                </a:extLst>
              </a:tr>
              <a:tr h="391071">
                <a:tc>
                  <a:txBody>
                    <a:bodyPr/>
                    <a:lstStyle/>
                    <a:p>
                      <a:pPr marL="92075" indent="0" algn="l" fontAlgn="ctr"/>
                      <a:r>
                        <a:rPr lang="en-ZA" sz="1400" b="0" i="0" u="none" strike="noStrike" dirty="0">
                          <a:solidFill>
                            <a:schemeClr val="tx1"/>
                          </a:solidFill>
                          <a:effectLst/>
                          <a:latin typeface="Arial Narrow" panose="020B0606020202030204" pitchFamily="34" charset="0"/>
                        </a:rPr>
                        <a:t>Households</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8</a:t>
                      </a:r>
                      <a:r>
                        <a:rPr lang="en-ZA" sz="1400" b="0" i="0" u="none" strike="noStrike" kern="1200" dirty="0" smtClean="0">
                          <a:solidFill>
                            <a:schemeClr val="tx1"/>
                          </a:solidFill>
                          <a:effectLst/>
                          <a:latin typeface="Arial Narrow" panose="020B0606020202030204" pitchFamily="34" charset="0"/>
                          <a:ea typeface="+mn-ea"/>
                          <a:cs typeface="+mn-cs"/>
                        </a:rPr>
                        <a:t> 403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7</a:t>
                      </a:r>
                      <a:r>
                        <a:rPr lang="en-ZA" sz="1400" b="0" i="0" u="none" strike="noStrike" kern="1200" baseline="0" dirty="0" smtClean="0">
                          <a:solidFill>
                            <a:schemeClr val="tx1"/>
                          </a:solidFill>
                          <a:effectLst/>
                          <a:latin typeface="Arial Narrow" panose="020B0606020202030204" pitchFamily="34" charset="0"/>
                          <a:ea typeface="+mn-ea"/>
                          <a:cs typeface="+mn-cs"/>
                        </a:rPr>
                        <a:t> 197</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15 600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15 600</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10006"/>
                  </a:ext>
                </a:extLst>
              </a:tr>
              <a:tr h="391071">
                <a:tc>
                  <a:txBody>
                    <a:bodyPr/>
                    <a:lstStyle/>
                    <a:p>
                      <a:pPr marL="92075" indent="0" algn="l" fontAlgn="ctr"/>
                      <a:r>
                        <a:rPr lang="en-ZA" sz="1400" b="0" i="0" u="none" strike="noStrike" dirty="0">
                          <a:solidFill>
                            <a:schemeClr val="tx1"/>
                          </a:solidFill>
                          <a:effectLst/>
                          <a:latin typeface="Arial Narrow" panose="020B0606020202030204" pitchFamily="34" charset="0"/>
                        </a:rPr>
                        <a:t>Machinery and equipment</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30 383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-10 930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19 453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19 453</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7"/>
                  </a:ext>
                </a:extLst>
              </a:tr>
              <a:tr h="391071">
                <a:tc>
                  <a:txBody>
                    <a:bodyPr/>
                    <a:lstStyle/>
                    <a:p>
                      <a:pPr marL="92075" indent="0" algn="l" fontAlgn="ctr"/>
                      <a:r>
                        <a:rPr lang="en-ZA" sz="1400" b="0" i="0" u="none" strike="noStrike" dirty="0">
                          <a:solidFill>
                            <a:schemeClr val="tx1"/>
                          </a:solidFill>
                          <a:effectLst/>
                          <a:latin typeface="Arial Narrow" panose="020B0606020202030204" pitchFamily="34" charset="0"/>
                        </a:rPr>
                        <a:t>Payment for financial assets</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4 601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4 601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4 601</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4572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10008"/>
                  </a:ext>
                </a:extLst>
              </a:tr>
              <a:tr h="375426">
                <a:tc>
                  <a:txBody>
                    <a:bodyPr/>
                    <a:lstStyle/>
                    <a:p>
                      <a:pPr marL="92075" indent="0" algn="l" rtl="0" fontAlgn="b"/>
                      <a:r>
                        <a:rPr lang="en-ZA" sz="1400" b="1" i="0" u="none" strike="noStrike" dirty="0">
                          <a:solidFill>
                            <a:schemeClr val="tx1"/>
                          </a:solidFill>
                          <a:effectLst/>
                          <a:latin typeface="Arial Narrow" panose="020B0606020202030204" pitchFamily="34" charset="0"/>
                        </a:rPr>
                        <a:t>Total</a:t>
                      </a:r>
                    </a:p>
                  </a:txBody>
                  <a:tcPr marL="7793" marR="7793" marT="7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810F"/>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648 849</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150 827</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799 676</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1" i="0" u="none" strike="noStrike" kern="1200" dirty="0">
                          <a:solidFill>
                            <a:srgbClr val="000000"/>
                          </a:solidFill>
                          <a:effectLst/>
                          <a:latin typeface="Arial Narrow" panose="020B0606020202030204" pitchFamily="34" charset="0"/>
                          <a:ea typeface="+mn-ea"/>
                          <a:cs typeface="+mn-cs"/>
                        </a:rPr>
                        <a:t>3 </a:t>
                      </a:r>
                      <a:r>
                        <a:rPr lang="en-ZA" sz="1400" b="1" i="0" u="none" strike="noStrike" kern="1200" dirty="0" smtClean="0">
                          <a:solidFill>
                            <a:srgbClr val="000000"/>
                          </a:solidFill>
                          <a:effectLst/>
                          <a:latin typeface="Arial Narrow" panose="020B0606020202030204" pitchFamily="34" charset="0"/>
                          <a:ea typeface="+mn-ea"/>
                          <a:cs typeface="+mn-cs"/>
                        </a:rPr>
                        <a:t>799 395</a:t>
                      </a:r>
                      <a:endParaRPr lang="en-ZA"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1" i="0" u="none" strike="noStrike" kern="1200" dirty="0" smtClean="0">
                          <a:solidFill>
                            <a:srgbClr val="000000"/>
                          </a:solidFill>
                          <a:effectLst/>
                          <a:latin typeface="Arial Narrow" panose="020B0606020202030204" pitchFamily="34" charset="0"/>
                          <a:ea typeface="+mn-ea"/>
                          <a:cs typeface="+mn-cs"/>
                        </a:rPr>
                        <a:t>281</a:t>
                      </a:r>
                      <a:endParaRPr lang="en-ZA"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r" defTabSz="457200" rtl="0" eaLnBrk="1" fontAlgn="b" latinLnBrk="0" hangingPunct="1"/>
                      <a:r>
                        <a:rPr lang="en-ZA" sz="1400" b="1" i="0" u="none" strike="noStrike" kern="1200" dirty="0" smtClean="0">
                          <a:solidFill>
                            <a:srgbClr val="000000"/>
                          </a:solidFill>
                          <a:effectLst/>
                          <a:latin typeface="Arial Narrow" panose="020B0606020202030204" pitchFamily="34" charset="0"/>
                          <a:ea typeface="+mn-ea"/>
                          <a:cs typeface="+mn-cs"/>
                        </a:rPr>
                        <a:t>99,99%</a:t>
                      </a:r>
                      <a:endParaRPr lang="en-ZA"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9"/>
                  </a:ext>
                </a:extLst>
              </a:tr>
            </a:tbl>
          </a:graphicData>
        </a:graphic>
      </p:graphicFrame>
      <p:sp>
        <p:nvSpPr>
          <p:cNvPr id="5" name="Title 1"/>
          <p:cNvSpPr txBox="1">
            <a:spLocks/>
          </p:cNvSpPr>
          <p:nvPr/>
        </p:nvSpPr>
        <p:spPr>
          <a:xfrm>
            <a:off x="0" y="-27384"/>
            <a:ext cx="9144000" cy="527114"/>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1600" b="1" cap="small" dirty="0">
                <a:solidFill>
                  <a:schemeClr val="bg1"/>
                </a:solidFill>
                <a:latin typeface="Arial" panose="020B0604020202020204" pitchFamily="34" charset="0"/>
                <a:ea typeface="+mj-ea"/>
                <a:cs typeface="Arial" panose="020B0604020202020204" pitchFamily="34" charset="0"/>
              </a:rPr>
              <a:t>NPA Overall Budget vs Expenditure as at </a:t>
            </a:r>
            <a:r>
              <a:rPr lang="en-US" sz="1600" b="1" cap="small" dirty="0" smtClean="0">
                <a:solidFill>
                  <a:schemeClr val="bg1"/>
                </a:solidFill>
                <a:latin typeface="Arial" panose="020B0604020202020204" pitchFamily="34" charset="0"/>
                <a:ea typeface="+mj-ea"/>
                <a:cs typeface="Arial" panose="020B0604020202020204" pitchFamily="34" charset="0"/>
              </a:rPr>
              <a:t>31st </a:t>
            </a:r>
            <a:r>
              <a:rPr lang="en-US" sz="1600" b="1" cap="small" dirty="0">
                <a:solidFill>
                  <a:schemeClr val="bg1"/>
                </a:solidFill>
                <a:latin typeface="Arial" panose="020B0604020202020204" pitchFamily="34" charset="0"/>
                <a:ea typeface="+mj-ea"/>
                <a:cs typeface="Arial" panose="020B0604020202020204" pitchFamily="34" charset="0"/>
              </a:rPr>
              <a:t>of March 2019 per Economic Classification</a:t>
            </a:r>
          </a:p>
        </p:txBody>
      </p:sp>
      <p:sp>
        <p:nvSpPr>
          <p:cNvPr id="6" name="Slide Number Placeholder 5"/>
          <p:cNvSpPr>
            <a:spLocks noGrp="1"/>
          </p:cNvSpPr>
          <p:nvPr>
            <p:ph type="sldNum" sz="quarter" idx="12"/>
          </p:nvPr>
        </p:nvSpPr>
        <p:spPr>
          <a:xfrm>
            <a:off x="7010401" y="6459589"/>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47</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892461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839" y="1000032"/>
            <a:ext cx="914400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endParaRPr lang="en-US" sz="24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95149286"/>
              </p:ext>
            </p:extLst>
          </p:nvPr>
        </p:nvGraphicFramePr>
        <p:xfrm>
          <a:off x="228599" y="773277"/>
          <a:ext cx="8650225" cy="4379185"/>
        </p:xfrm>
        <a:graphic>
          <a:graphicData uri="http://schemas.openxmlformats.org/drawingml/2006/table">
            <a:tbl>
              <a:tblPr/>
              <a:tblGrid>
                <a:gridCol w="2501320">
                  <a:extLst>
                    <a:ext uri="{9D8B030D-6E8A-4147-A177-3AD203B41FA5}">
                      <a16:colId xmlns:a16="http://schemas.microsoft.com/office/drawing/2014/main" xmlns="" val="20000"/>
                    </a:ext>
                  </a:extLst>
                </a:gridCol>
                <a:gridCol w="1224457">
                  <a:extLst>
                    <a:ext uri="{9D8B030D-6E8A-4147-A177-3AD203B41FA5}">
                      <a16:colId xmlns:a16="http://schemas.microsoft.com/office/drawing/2014/main" xmlns="" val="20001"/>
                    </a:ext>
                  </a:extLst>
                </a:gridCol>
                <a:gridCol w="944962">
                  <a:extLst>
                    <a:ext uri="{9D8B030D-6E8A-4147-A177-3AD203B41FA5}">
                      <a16:colId xmlns:a16="http://schemas.microsoft.com/office/drawing/2014/main" xmlns="" val="20002"/>
                    </a:ext>
                  </a:extLst>
                </a:gridCol>
                <a:gridCol w="1176990">
                  <a:extLst>
                    <a:ext uri="{9D8B030D-6E8A-4147-A177-3AD203B41FA5}">
                      <a16:colId xmlns:a16="http://schemas.microsoft.com/office/drawing/2014/main" xmlns="" val="20003"/>
                    </a:ext>
                  </a:extLst>
                </a:gridCol>
                <a:gridCol w="979120">
                  <a:extLst>
                    <a:ext uri="{9D8B030D-6E8A-4147-A177-3AD203B41FA5}">
                      <a16:colId xmlns:a16="http://schemas.microsoft.com/office/drawing/2014/main" xmlns="" val="20004"/>
                    </a:ext>
                  </a:extLst>
                </a:gridCol>
                <a:gridCol w="718704">
                  <a:extLst>
                    <a:ext uri="{9D8B030D-6E8A-4147-A177-3AD203B41FA5}">
                      <a16:colId xmlns:a16="http://schemas.microsoft.com/office/drawing/2014/main" xmlns="" val="20005"/>
                    </a:ext>
                  </a:extLst>
                </a:gridCol>
                <a:gridCol w="1104672">
                  <a:extLst>
                    <a:ext uri="{9D8B030D-6E8A-4147-A177-3AD203B41FA5}">
                      <a16:colId xmlns:a16="http://schemas.microsoft.com/office/drawing/2014/main" xmlns="" val="20006"/>
                    </a:ext>
                  </a:extLst>
                </a:gridCol>
              </a:tblGrid>
              <a:tr h="411099">
                <a:tc rowSpan="3">
                  <a:txBody>
                    <a:bodyPr/>
                    <a:lstStyle/>
                    <a:p>
                      <a:pPr algn="ctr" rtl="0" fontAlgn="ctr"/>
                      <a:r>
                        <a:rPr lang="en-ZA" sz="1400" b="1" i="0" u="none" strike="noStrike" dirty="0" smtClean="0">
                          <a:solidFill>
                            <a:schemeClr val="tx1"/>
                          </a:solidFill>
                          <a:effectLst/>
                          <a:latin typeface="Arial Narrow" panose="020B0606020202030204" pitchFamily="34" charset="0"/>
                        </a:rPr>
                        <a:t>Sub-programme</a:t>
                      </a:r>
                      <a:endParaRPr lang="en-ZA" sz="1400" b="1" i="0" u="none" strike="noStrike" dirty="0">
                        <a:solidFill>
                          <a:schemeClr val="tx1"/>
                        </a:solidFill>
                        <a:effectLst/>
                        <a:latin typeface="Arial Narrow" panose="020B0606020202030204" pitchFamily="34" charset="0"/>
                      </a:endParaRP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gridSpan="6">
                  <a:txBody>
                    <a:bodyPr/>
                    <a:lstStyle/>
                    <a:p>
                      <a:pPr algn="ctr" rtl="0" fontAlgn="ctr"/>
                      <a:r>
                        <a:rPr lang="en-ZA" sz="1400" b="1" i="0" u="none" strike="noStrike" dirty="0" smtClean="0">
                          <a:solidFill>
                            <a:schemeClr val="tx1"/>
                          </a:solidFill>
                          <a:effectLst/>
                          <a:latin typeface="Arial Narrow" panose="020B0606020202030204" pitchFamily="34" charset="0"/>
                        </a:rPr>
                        <a:t>2018/19</a:t>
                      </a:r>
                      <a:endParaRPr lang="en-ZA" sz="1400" b="1" i="0" u="none" strike="noStrike" dirty="0">
                        <a:solidFill>
                          <a:schemeClr val="tx1"/>
                        </a:solidFill>
                        <a:effectLst/>
                        <a:latin typeface="Arial Narrow" panose="020B0606020202030204" pitchFamily="34" charset="0"/>
                      </a:endParaRPr>
                    </a:p>
                  </a:txBody>
                  <a:tcPr marL="7793" marR="7793" marT="7793"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44495">
                <a:tc vMerge="1">
                  <a:txBody>
                    <a:bodyPr/>
                    <a:lstStyle/>
                    <a:p>
                      <a:endParaRPr lang="en-ZA"/>
                    </a:p>
                  </a:txBody>
                  <a:tcPr/>
                </a:tc>
                <a:tc>
                  <a:txBody>
                    <a:bodyPr/>
                    <a:lstStyle/>
                    <a:p>
                      <a:pPr algn="ctr" rtl="0" fontAlgn="ctr"/>
                      <a:r>
                        <a:rPr lang="en-ZA" sz="1400" b="1" i="0" u="none" strike="noStrike" dirty="0">
                          <a:solidFill>
                            <a:schemeClr val="tx1"/>
                          </a:solidFill>
                          <a:effectLst/>
                          <a:latin typeface="Arial Narrow" panose="020B0606020202030204" pitchFamily="34" charset="0"/>
                        </a:rPr>
                        <a:t>Adjusted Appropriation</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Shifting / </a:t>
                      </a:r>
                      <a:r>
                        <a:rPr lang="en-ZA" sz="1400" b="1" i="0" u="none" strike="noStrike" dirty="0" err="1" smtClean="0">
                          <a:solidFill>
                            <a:schemeClr val="tx1"/>
                          </a:solidFill>
                          <a:effectLst/>
                          <a:latin typeface="Arial Narrow" panose="020B0606020202030204" pitchFamily="34" charset="0"/>
                        </a:rPr>
                        <a:t>Virement</a:t>
                      </a:r>
                      <a:endParaRPr lang="en-ZA" sz="1400" b="1" i="0" u="none" strike="noStrike" dirty="0">
                        <a:solidFill>
                          <a:schemeClr val="tx1"/>
                        </a:solidFill>
                        <a:effectLst/>
                        <a:latin typeface="Arial Narrow" panose="020B0606020202030204" pitchFamily="34" charset="0"/>
                      </a:endParaRP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Final Appropriation</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Actual Expenditure</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Variance</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a:solidFill>
                            <a:schemeClr val="tx1"/>
                          </a:solidFill>
                          <a:effectLst/>
                          <a:latin typeface="Arial Narrow" panose="020B0606020202030204" pitchFamily="34" charset="0"/>
                        </a:rPr>
                        <a:t>Expenditure as % of final appropriation</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extLst>
                  <a:ext uri="{0D108BD9-81ED-4DB2-BD59-A6C34878D82A}">
                    <a16:rowId xmlns:a16="http://schemas.microsoft.com/office/drawing/2014/main" xmlns="" val="10001"/>
                  </a:ext>
                </a:extLst>
              </a:tr>
              <a:tr h="411099">
                <a:tc vMerge="1">
                  <a:txBody>
                    <a:bodyPr/>
                    <a:lstStyle/>
                    <a:p>
                      <a:endParaRPr lang="en-ZA"/>
                    </a:p>
                  </a:txBody>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chemeClr val="tx1"/>
                          </a:solidFill>
                          <a:effectLst/>
                          <a:latin typeface="Arial Narrow" panose="020B0606020202030204" pitchFamily="34" charset="0"/>
                        </a:rPr>
                        <a:t>R'000</a:t>
                      </a:r>
                      <a:r>
                        <a:rPr lang="en-ZA" sz="1400" b="1" i="0" u="none" strike="noStrike" dirty="0">
                          <a:solidFill>
                            <a:schemeClr val="tx1"/>
                          </a:solidFill>
                          <a:effectLst/>
                          <a:latin typeface="Arial Narrow" panose="020B0606020202030204" pitchFamily="34" charset="0"/>
                        </a:rPr>
                        <a:t> </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a:t>
                      </a:r>
                    </a:p>
                  </a:txBody>
                  <a:tcPr marL="7793" marR="7793" marT="77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2"/>
                  </a:ext>
                </a:extLst>
              </a:tr>
              <a:tr h="621372">
                <a:tc>
                  <a:txBody>
                    <a:bodyPr/>
                    <a:lstStyle/>
                    <a:p>
                      <a:pPr algn="l" rtl="0" fontAlgn="b"/>
                      <a:r>
                        <a:rPr lang="en-ZA" sz="1400" b="0" i="0" u="none" strike="noStrike" dirty="0">
                          <a:solidFill>
                            <a:schemeClr val="tx1"/>
                          </a:solidFill>
                          <a:effectLst/>
                          <a:latin typeface="Arial Narrow"/>
                        </a:rPr>
                        <a:t> </a:t>
                      </a:r>
                      <a:r>
                        <a:rPr lang="en-ZA" sz="1400" b="0" i="0" u="none" strike="noStrike" dirty="0" smtClean="0">
                          <a:solidFill>
                            <a:schemeClr val="tx1"/>
                          </a:solidFill>
                          <a:effectLst/>
                          <a:latin typeface="Arial Narrow"/>
                        </a:rPr>
                        <a:t>    National </a:t>
                      </a:r>
                      <a:r>
                        <a:rPr lang="en-ZA" sz="1400" b="0" i="0" u="none" strike="noStrike" dirty="0">
                          <a:solidFill>
                            <a:schemeClr val="tx1"/>
                          </a:solidFill>
                          <a:effectLst/>
                          <a:latin typeface="Arial Narrow"/>
                        </a:rPr>
                        <a:t>Prosecutions Service </a:t>
                      </a:r>
                      <a:endParaRPr lang="en-ZA" sz="1400" b="0" i="0" u="none" strike="noStrike" dirty="0" smtClean="0">
                        <a:solidFill>
                          <a:schemeClr val="tx1"/>
                        </a:solidFill>
                        <a:effectLst/>
                        <a:latin typeface="Arial Narrow"/>
                      </a:endParaRPr>
                    </a:p>
                    <a:p>
                      <a:pPr algn="l" rtl="0" fontAlgn="b"/>
                      <a:r>
                        <a:rPr lang="en-ZA" sz="1400" b="0" i="0" u="none" strike="noStrike" dirty="0" smtClean="0">
                          <a:solidFill>
                            <a:schemeClr val="tx1"/>
                          </a:solidFill>
                          <a:effectLst/>
                          <a:latin typeface="Arial Narrow"/>
                        </a:rPr>
                        <a:t>     (</a:t>
                      </a:r>
                      <a:r>
                        <a:rPr lang="en-ZA" sz="1400" b="0" i="0" u="none" strike="noStrike" dirty="0">
                          <a:solidFill>
                            <a:schemeClr val="tx1"/>
                          </a:solidFill>
                          <a:effectLst/>
                          <a:latin typeface="Arial Narrow"/>
                        </a:rPr>
                        <a:t>NPS)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2 </a:t>
                      </a:r>
                      <a:r>
                        <a:rPr lang="en-ZA" sz="1400" b="0" i="0" u="none" strike="noStrike" kern="1200" dirty="0" smtClean="0">
                          <a:solidFill>
                            <a:schemeClr val="tx1"/>
                          </a:solidFill>
                          <a:effectLst/>
                          <a:latin typeface="Arial Narrow" panose="020B0606020202030204" pitchFamily="34" charset="0"/>
                          <a:ea typeface="+mn-ea"/>
                          <a:cs typeface="+mn-cs"/>
                        </a:rPr>
                        <a:t>960 676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98 076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a:t>
                      </a:r>
                      <a:r>
                        <a:rPr lang="en-ZA" sz="1400" b="0" i="0" u="none" strike="noStrike" kern="1200" dirty="0" smtClean="0">
                          <a:solidFill>
                            <a:schemeClr val="tx1"/>
                          </a:solidFill>
                          <a:effectLst/>
                          <a:latin typeface="Arial Narrow" panose="020B0606020202030204" pitchFamily="34" charset="0"/>
                          <a:ea typeface="+mn-ea"/>
                          <a:cs typeface="+mn-cs"/>
                        </a:rPr>
                        <a:t> 058 752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a:t>
                      </a:r>
                      <a:r>
                        <a:rPr lang="en-ZA" sz="1400" b="0" i="0" u="none" strike="noStrike" kern="1200" dirty="0" smtClean="0">
                          <a:solidFill>
                            <a:schemeClr val="tx1"/>
                          </a:solidFill>
                          <a:effectLst/>
                          <a:latin typeface="Arial Narrow" panose="020B0606020202030204" pitchFamily="34" charset="0"/>
                          <a:ea typeface="+mn-ea"/>
                          <a:cs typeface="+mn-cs"/>
                        </a:rPr>
                        <a:t> 058 752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504967">
                <a:tc>
                  <a:txBody>
                    <a:bodyPr/>
                    <a:lstStyle/>
                    <a:p>
                      <a:pPr algn="l" rtl="0" fontAlgn="b"/>
                      <a:r>
                        <a:rPr lang="en-ZA" sz="1400" b="0" i="0" u="none" strike="noStrike" dirty="0">
                          <a:solidFill>
                            <a:schemeClr val="tx1"/>
                          </a:solidFill>
                          <a:effectLst/>
                          <a:latin typeface="Arial Narrow"/>
                        </a:rPr>
                        <a:t> </a:t>
                      </a:r>
                      <a:r>
                        <a:rPr lang="en-ZA" sz="1400" b="0" i="0" u="none" strike="noStrike" dirty="0" smtClean="0">
                          <a:solidFill>
                            <a:schemeClr val="tx1"/>
                          </a:solidFill>
                          <a:effectLst/>
                          <a:latin typeface="Arial Narrow"/>
                        </a:rPr>
                        <a:t>    Asset </a:t>
                      </a:r>
                      <a:r>
                        <a:rPr lang="en-ZA" sz="1400" b="0" i="0" u="none" strike="noStrike" dirty="0">
                          <a:solidFill>
                            <a:schemeClr val="tx1"/>
                          </a:solidFill>
                          <a:effectLst/>
                          <a:latin typeface="Arial Narrow"/>
                        </a:rPr>
                        <a:t>Forfeiture Unit (</a:t>
                      </a:r>
                      <a:r>
                        <a:rPr lang="en-ZA" sz="1400" b="0" i="0" u="none" strike="noStrike" dirty="0" err="1">
                          <a:solidFill>
                            <a:schemeClr val="tx1"/>
                          </a:solidFill>
                          <a:effectLst/>
                          <a:latin typeface="Arial Narrow"/>
                        </a:rPr>
                        <a:t>AFU</a:t>
                      </a:r>
                      <a:r>
                        <a:rPr lang="en-ZA" sz="1400" b="0" i="0" u="none" strike="noStrike" dirty="0">
                          <a:solidFill>
                            <a:schemeClr val="tx1"/>
                          </a:solidFill>
                          <a:effectLst/>
                          <a:latin typeface="Arial Narrow"/>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130 933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-3 139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127 794</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127 794</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605894">
                <a:tc>
                  <a:txBody>
                    <a:bodyPr/>
                    <a:lstStyle/>
                    <a:p>
                      <a:pPr algn="l" rtl="0" fontAlgn="b"/>
                      <a:r>
                        <a:rPr lang="en-ZA" sz="1400" b="0" i="0" u="none" strike="noStrike" dirty="0">
                          <a:solidFill>
                            <a:schemeClr val="tx1"/>
                          </a:solidFill>
                          <a:effectLst/>
                          <a:latin typeface="Arial Narrow"/>
                        </a:rPr>
                        <a:t> </a:t>
                      </a:r>
                      <a:r>
                        <a:rPr lang="en-ZA" sz="1400" b="0" i="0" u="none" strike="noStrike" dirty="0" smtClean="0">
                          <a:solidFill>
                            <a:schemeClr val="tx1"/>
                          </a:solidFill>
                          <a:effectLst/>
                          <a:latin typeface="Arial Narrow"/>
                        </a:rPr>
                        <a:t>   Office </a:t>
                      </a:r>
                      <a:r>
                        <a:rPr lang="en-ZA" sz="1400" b="0" i="0" u="none" strike="noStrike" dirty="0">
                          <a:solidFill>
                            <a:schemeClr val="tx1"/>
                          </a:solidFill>
                          <a:effectLst/>
                          <a:latin typeface="Arial Narrow"/>
                        </a:rPr>
                        <a:t>for Witness </a:t>
                      </a:r>
                      <a:r>
                        <a:rPr lang="en-ZA" sz="1400" b="0" i="0" u="none" strike="noStrike" dirty="0" smtClean="0">
                          <a:solidFill>
                            <a:schemeClr val="tx1"/>
                          </a:solidFill>
                          <a:effectLst/>
                          <a:latin typeface="Arial Narrow"/>
                        </a:rPr>
                        <a:t>Protection</a:t>
                      </a:r>
                    </a:p>
                    <a:p>
                      <a:pPr algn="l" rtl="0" fontAlgn="b"/>
                      <a:r>
                        <a:rPr lang="en-ZA" sz="1400" b="0" i="0" u="none" strike="noStrike" dirty="0" smtClean="0">
                          <a:solidFill>
                            <a:schemeClr val="tx1"/>
                          </a:solidFill>
                          <a:effectLst/>
                          <a:latin typeface="Arial Narrow"/>
                        </a:rPr>
                        <a:t>    (</a:t>
                      </a:r>
                      <a:r>
                        <a:rPr lang="en-ZA" sz="1400" b="0" i="0" u="none" strike="noStrike" dirty="0" err="1">
                          <a:solidFill>
                            <a:schemeClr val="tx1"/>
                          </a:solidFill>
                          <a:effectLst/>
                          <a:latin typeface="Arial Narrow"/>
                        </a:rPr>
                        <a:t>OWP</a:t>
                      </a:r>
                      <a:r>
                        <a:rPr lang="en-ZA" sz="1400" b="0" i="0" u="none" strike="noStrike" dirty="0">
                          <a:solidFill>
                            <a:schemeClr val="tx1"/>
                          </a:solidFill>
                          <a:effectLst/>
                          <a:latin typeface="Arial Narrow"/>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152 329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41 210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193 539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193 539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526870">
                <a:tc>
                  <a:txBody>
                    <a:bodyPr/>
                    <a:lstStyle/>
                    <a:p>
                      <a:pPr algn="l" rtl="0" fontAlgn="b"/>
                      <a:r>
                        <a:rPr lang="en-ZA" sz="1400" b="0" i="0" u="none" strike="noStrike" dirty="0">
                          <a:solidFill>
                            <a:schemeClr val="tx1"/>
                          </a:solidFill>
                          <a:effectLst/>
                          <a:latin typeface="Arial Narrow"/>
                        </a:rPr>
                        <a:t> </a:t>
                      </a:r>
                      <a:r>
                        <a:rPr lang="en-ZA" sz="1400" b="0" i="0" u="none" strike="noStrike" dirty="0" smtClean="0">
                          <a:solidFill>
                            <a:schemeClr val="tx1"/>
                          </a:solidFill>
                          <a:effectLst/>
                          <a:latin typeface="Arial Narrow"/>
                        </a:rPr>
                        <a:t>    Support </a:t>
                      </a:r>
                      <a:r>
                        <a:rPr lang="en-ZA" sz="1400" b="0" i="0" u="none" strike="noStrike" dirty="0">
                          <a:solidFill>
                            <a:schemeClr val="tx1"/>
                          </a:solidFill>
                          <a:effectLst/>
                          <a:latin typeface="Arial Narrow"/>
                        </a:rPr>
                        <a:t>Services (SS)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404 911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14 680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419 591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419 310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281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99,93%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453389">
                <a:tc>
                  <a:txBody>
                    <a:bodyPr/>
                    <a:lstStyle/>
                    <a:p>
                      <a:pPr marL="177800" indent="0" algn="l" rtl="0" fontAlgn="t"/>
                      <a:r>
                        <a:rPr lang="en-ZA" sz="1400" b="1" i="0" u="none" strike="noStrike" dirty="0">
                          <a:solidFill>
                            <a:schemeClr val="tx1"/>
                          </a:solidFill>
                          <a:latin typeface="Arial Narrow" pitchFamily="34" charset="0"/>
                        </a:rPr>
                        <a:t>Grand Total</a:t>
                      </a:r>
                    </a:p>
                  </a:txBody>
                  <a:tcPr marL="7684" marR="7684" marT="83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648 849</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150 827</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799 676</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799 395</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281</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99,99%</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bl>
          </a:graphicData>
        </a:graphic>
      </p:graphicFrame>
      <p:sp>
        <p:nvSpPr>
          <p:cNvPr id="7" name="Title 1"/>
          <p:cNvSpPr txBox="1">
            <a:spLocks/>
          </p:cNvSpPr>
          <p:nvPr/>
        </p:nvSpPr>
        <p:spPr>
          <a:xfrm>
            <a:off x="0" y="15146"/>
            <a:ext cx="9144000" cy="577378"/>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b="1" cap="small" dirty="0">
                <a:solidFill>
                  <a:schemeClr val="bg1"/>
                </a:solidFill>
                <a:latin typeface="Arial" panose="020B0604020202020204" pitchFamily="34" charset="0"/>
                <a:ea typeface="+mj-ea"/>
                <a:cs typeface="Arial" panose="020B0604020202020204" pitchFamily="34" charset="0"/>
              </a:rPr>
              <a:t>NPA Overall Budget vs Expenditure as </a:t>
            </a:r>
            <a:r>
              <a:rPr lang="en-US" b="1" cap="small" dirty="0" smtClean="0">
                <a:solidFill>
                  <a:schemeClr val="bg1"/>
                </a:solidFill>
                <a:latin typeface="Arial" panose="020B0604020202020204" pitchFamily="34" charset="0"/>
                <a:ea typeface="+mj-ea"/>
                <a:cs typeface="Arial" panose="020B0604020202020204" pitchFamily="34" charset="0"/>
              </a:rPr>
              <a:t>at 31st </a:t>
            </a:r>
            <a:r>
              <a:rPr lang="en-US" b="1" cap="small" dirty="0">
                <a:solidFill>
                  <a:schemeClr val="bg1"/>
                </a:solidFill>
                <a:latin typeface="Arial" panose="020B0604020202020204" pitchFamily="34" charset="0"/>
                <a:ea typeface="+mj-ea"/>
                <a:cs typeface="Arial" panose="020B0604020202020204" pitchFamily="34" charset="0"/>
              </a:rPr>
              <a:t>of March 2019 per </a:t>
            </a:r>
            <a:endParaRPr lang="en-US" b="1" cap="small" dirty="0" smtClean="0">
              <a:solidFill>
                <a:schemeClr val="bg1"/>
              </a:solidFill>
              <a:latin typeface="Arial" panose="020B0604020202020204" pitchFamily="34" charset="0"/>
              <a:ea typeface="+mj-ea"/>
              <a:cs typeface="Arial" panose="020B0604020202020204" pitchFamily="34" charset="0"/>
            </a:endParaRPr>
          </a:p>
          <a:p>
            <a:pPr algn="ctr">
              <a:defRPr/>
            </a:pPr>
            <a:r>
              <a:rPr lang="en-US" b="1" cap="small" dirty="0" smtClean="0">
                <a:solidFill>
                  <a:schemeClr val="bg1"/>
                </a:solidFill>
                <a:latin typeface="Arial" panose="020B0604020202020204" pitchFamily="34" charset="0"/>
                <a:ea typeface="+mj-ea"/>
                <a:cs typeface="Arial" panose="020B0604020202020204" pitchFamily="34" charset="0"/>
              </a:rPr>
              <a:t>Sub-</a:t>
            </a:r>
            <a:r>
              <a:rPr lang="en-US" b="1" cap="small" dirty="0" err="1" smtClean="0">
                <a:solidFill>
                  <a:schemeClr val="bg1"/>
                </a:solidFill>
                <a:latin typeface="Arial" panose="020B0604020202020204" pitchFamily="34" charset="0"/>
                <a:ea typeface="+mj-ea"/>
                <a:cs typeface="Arial" panose="020B0604020202020204" pitchFamily="34" charset="0"/>
              </a:rPr>
              <a:t>Programme</a:t>
            </a:r>
            <a:endParaRPr lang="en-US" b="1" cap="small" dirty="0">
              <a:solidFill>
                <a:schemeClr val="bg1"/>
              </a:solidFill>
              <a:latin typeface="Arial" panose="020B0604020202020204" pitchFamily="34" charset="0"/>
              <a:ea typeface="+mj-ea"/>
              <a:cs typeface="Arial" panose="020B0604020202020204" pitchFamily="34" charset="0"/>
            </a:endParaRPr>
          </a:p>
        </p:txBody>
      </p:sp>
      <p:sp>
        <p:nvSpPr>
          <p:cNvPr id="4" name="Slide Number Placeholder 3"/>
          <p:cNvSpPr>
            <a:spLocks noGrp="1"/>
          </p:cNvSpPr>
          <p:nvPr>
            <p:ph type="sldNum" sz="quarter" idx="12"/>
          </p:nvPr>
        </p:nvSpPr>
        <p:spPr>
          <a:xfrm>
            <a:off x="7010400" y="6444840"/>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48</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866096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8114" y="1089912"/>
            <a:ext cx="8680146" cy="3653538"/>
          </a:xfrm>
          <a:prstGeom prst="rect">
            <a:avLst/>
          </a:prstGeom>
          <a:solidFill>
            <a:schemeClr val="bg1">
              <a:lumMod val="75000"/>
            </a:schemeClr>
          </a:solidFill>
          <a:ln w="28575">
            <a:solidFill>
              <a:srgbClr val="A9810F"/>
            </a:solidFill>
          </a:ln>
          <a:scene3d>
            <a:camera prst="orthographicFront"/>
            <a:lightRig rig="threePt" dir="t"/>
          </a:scene3d>
          <a:sp3d>
            <a:bevelT prst="convex"/>
            <a:bevelB/>
          </a:sp3d>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defRPr/>
            </a:pPr>
            <a:endParaRPr lang="en-ZA" sz="3600" b="1" dirty="0" smtClean="0">
              <a:effectLst>
                <a:outerShdw blurRad="38100" dist="38100" dir="2700000" algn="tl">
                  <a:srgbClr val="000000">
                    <a:alpha val="43137"/>
                  </a:srgbClr>
                </a:outerShdw>
              </a:effectLst>
            </a:endParaRPr>
          </a:p>
          <a:p>
            <a:pPr algn="ctr">
              <a:buFontTx/>
              <a:buNone/>
              <a:defRPr/>
            </a:pPr>
            <a:r>
              <a:rPr lang="en-ZA"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MTEF </a:t>
            </a:r>
            <a:r>
              <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Allocation</a:t>
            </a:r>
          </a:p>
          <a:p>
            <a:pPr algn="ctr">
              <a:buFontTx/>
              <a:buNone/>
              <a:defRPr/>
            </a:pPr>
            <a:r>
              <a:rPr lang="en-ZA"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2020/21 </a:t>
            </a:r>
            <a:r>
              <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2022/23</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49</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9208206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4"/>
          <p:cNvSpPr>
            <a:spLocks noGrp="1"/>
          </p:cNvSpPr>
          <p:nvPr>
            <p:ph idx="4294967295"/>
          </p:nvPr>
        </p:nvSpPr>
        <p:spPr>
          <a:xfrm>
            <a:off x="228600" y="783690"/>
            <a:ext cx="8659368" cy="5063988"/>
          </a:xfrm>
          <a:prstGeom prst="rect">
            <a:avLst/>
          </a:prstGeom>
        </p:spPr>
        <p:txBody>
          <a:bodyPr/>
          <a:lstStyle/>
          <a:p>
            <a:pPr marL="285750" lvl="1" algn="just">
              <a:lnSpc>
                <a:spcPct val="200000"/>
              </a:lnSpc>
              <a:buClr>
                <a:srgbClr val="A9810F"/>
              </a:buClr>
              <a:buFont typeface="Wingdings" panose="05000000000000000000" pitchFamily="2" charset="2"/>
              <a:buChar char="Ø"/>
            </a:pPr>
            <a:r>
              <a:rPr lang="en-ZA" altLang="en-US" sz="1500" b="1" dirty="0" smtClean="0">
                <a:latin typeface="Arial" panose="020B0604020202020204" pitchFamily="34" charset="0"/>
                <a:cs typeface="Arial" panose="020B0604020202020204" pitchFamily="34" charset="0"/>
              </a:rPr>
              <a:t>The National Development Plan 2030 (NDP): Government’s long term vision</a:t>
            </a:r>
          </a:p>
          <a:p>
            <a:pPr marL="285750" lvl="1" algn="just">
              <a:lnSpc>
                <a:spcPct val="200000"/>
              </a:lnSpc>
              <a:buClr>
                <a:srgbClr val="A9810F"/>
              </a:buClr>
              <a:buFont typeface="Wingdings" panose="05000000000000000000" pitchFamily="2" charset="2"/>
              <a:buChar char="Ø"/>
            </a:pPr>
            <a:r>
              <a:rPr lang="en-ZA" altLang="en-US" sz="1500" b="1" dirty="0" smtClean="0">
                <a:latin typeface="Arial" panose="020B0604020202020204" pitchFamily="34" charset="0"/>
                <a:cs typeface="Arial" panose="020B0604020202020204" pitchFamily="34" charset="0"/>
              </a:rPr>
              <a:t>Outcome 3 of the Medium Term Strategic Framework (MTSF): </a:t>
            </a:r>
          </a:p>
          <a:p>
            <a:pPr marL="0" lvl="1" indent="0" algn="ctr">
              <a:lnSpc>
                <a:spcPct val="200000"/>
              </a:lnSpc>
              <a:buNone/>
            </a:pPr>
            <a:r>
              <a:rPr lang="en-ZA" altLang="en-US" sz="1500" b="1" i="1" dirty="0" smtClean="0">
                <a:latin typeface="Arial" panose="020B0604020202020204" pitchFamily="34" charset="0"/>
                <a:cs typeface="Arial" panose="020B0604020202020204" pitchFamily="34" charset="0"/>
              </a:rPr>
              <a:t>“All people in South Africa are and feel safe”</a:t>
            </a:r>
          </a:p>
          <a:p>
            <a:pPr marL="0" lvl="1" indent="0" algn="just">
              <a:lnSpc>
                <a:spcPct val="150000"/>
              </a:lnSpc>
              <a:buFont typeface="Verdana" panose="020B0604030504040204" pitchFamily="34" charset="0"/>
              <a:buNone/>
            </a:pPr>
            <a:endParaRPr lang="en-ZA" altLang="en-US" sz="1500" dirty="0" smtClean="0">
              <a:latin typeface="Arial" panose="020B0604020202020204" pitchFamily="34" charset="0"/>
              <a:cs typeface="Arial" panose="020B0604020202020204" pitchFamily="34" charset="0"/>
            </a:endParaRPr>
          </a:p>
          <a:p>
            <a:pPr marL="0" lvl="1" indent="0" algn="just">
              <a:lnSpc>
                <a:spcPct val="150000"/>
              </a:lnSpc>
              <a:buFont typeface="Verdana" panose="020B0604030504040204" pitchFamily="34" charset="0"/>
              <a:buNone/>
            </a:pPr>
            <a:r>
              <a:rPr lang="en-ZA" altLang="en-US" sz="1500" dirty="0" smtClean="0">
                <a:latin typeface="Arial" panose="020B0604020202020204" pitchFamily="34" charset="0"/>
                <a:cs typeface="Arial" panose="020B0604020202020204" pitchFamily="34" charset="0"/>
              </a:rPr>
              <a:t>The </a:t>
            </a:r>
            <a:r>
              <a:rPr lang="en-ZA" altLang="en-US" sz="1500" dirty="0">
                <a:latin typeface="Arial" panose="020B0604020202020204" pitchFamily="34" charset="0"/>
                <a:cs typeface="Arial" panose="020B0604020202020204" pitchFamily="34" charset="0"/>
              </a:rPr>
              <a:t>NPA contributes to the achievement of the following </a:t>
            </a:r>
            <a:r>
              <a:rPr lang="en-ZA" altLang="en-US" sz="1500" dirty="0" smtClean="0">
                <a:latin typeface="Arial" panose="020B0604020202020204" pitchFamily="34" charset="0"/>
                <a:cs typeface="Arial" panose="020B0604020202020204" pitchFamily="34" charset="0"/>
              </a:rPr>
              <a:t>sub-outcomes </a:t>
            </a:r>
            <a:r>
              <a:rPr lang="en-ZA" altLang="en-US" sz="1500" dirty="0">
                <a:latin typeface="Arial" panose="020B0604020202020204" pitchFamily="34" charset="0"/>
                <a:cs typeface="Arial" panose="020B0604020202020204" pitchFamily="34" charset="0"/>
              </a:rPr>
              <a:t>of the </a:t>
            </a:r>
            <a:r>
              <a:rPr lang="en-ZA" altLang="en-US" sz="1500" dirty="0" smtClean="0">
                <a:latin typeface="Arial" panose="020B0604020202020204" pitchFamily="34" charset="0"/>
                <a:cs typeface="Arial" panose="020B0604020202020204" pitchFamily="34" charset="0"/>
              </a:rPr>
              <a:t>MTSF:</a:t>
            </a:r>
            <a:endParaRPr lang="en-ZA" altLang="en-US" sz="1500" dirty="0">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ZA" altLang="en-US" sz="1500" dirty="0">
                <a:latin typeface="Arial" panose="020B0604020202020204" pitchFamily="34" charset="0"/>
                <a:cs typeface="Arial" panose="020B0604020202020204" pitchFamily="34" charset="0"/>
              </a:rPr>
              <a:t>Outcome 1: Reduced level of contact crime</a:t>
            </a:r>
          </a:p>
          <a:p>
            <a:pPr algn="just">
              <a:lnSpc>
                <a:spcPct val="150000"/>
              </a:lnSpc>
              <a:buClr>
                <a:srgbClr val="CE9B18"/>
              </a:buClr>
              <a:buFont typeface="Wingdings" panose="05000000000000000000" pitchFamily="2" charset="2"/>
              <a:buChar char="Ø"/>
            </a:pPr>
            <a:r>
              <a:rPr lang="en-ZA" altLang="en-US" sz="1500" dirty="0">
                <a:latin typeface="Arial" panose="020B0604020202020204" pitchFamily="34" charset="0"/>
                <a:cs typeface="Arial" panose="020B0604020202020204" pitchFamily="34" charset="0"/>
              </a:rPr>
              <a:t>Outcome 2: An efficient and effective criminal justice system</a:t>
            </a:r>
          </a:p>
          <a:p>
            <a:pPr algn="just">
              <a:lnSpc>
                <a:spcPct val="150000"/>
              </a:lnSpc>
              <a:buClr>
                <a:srgbClr val="CE9B18"/>
              </a:buClr>
              <a:buFont typeface="Wingdings" panose="05000000000000000000" pitchFamily="2" charset="2"/>
              <a:buChar char="Ø"/>
            </a:pPr>
            <a:r>
              <a:rPr lang="en-ZA" altLang="en-US" sz="1500" dirty="0">
                <a:latin typeface="Arial" panose="020B0604020202020204" pitchFamily="34" charset="0"/>
                <a:cs typeface="Arial" panose="020B0604020202020204" pitchFamily="34" charset="0"/>
              </a:rPr>
              <a:t>Outcome 4: Secure cyber space</a:t>
            </a:r>
          </a:p>
          <a:p>
            <a:pPr algn="just">
              <a:lnSpc>
                <a:spcPct val="150000"/>
              </a:lnSpc>
              <a:buClr>
                <a:srgbClr val="CE9B18"/>
              </a:buClr>
              <a:buFont typeface="Wingdings" panose="05000000000000000000" pitchFamily="2" charset="2"/>
              <a:buChar char="Ø"/>
            </a:pPr>
            <a:r>
              <a:rPr lang="en-ZA" altLang="en-US" sz="1500" dirty="0">
                <a:latin typeface="Arial" panose="020B0604020202020204" pitchFamily="34" charset="0"/>
                <a:cs typeface="Arial" panose="020B0604020202020204" pitchFamily="34" charset="0"/>
              </a:rPr>
              <a:t>Outcome 5: Ensure domestic stability</a:t>
            </a:r>
          </a:p>
          <a:p>
            <a:pPr algn="just">
              <a:lnSpc>
                <a:spcPct val="150000"/>
              </a:lnSpc>
              <a:buClr>
                <a:srgbClr val="CE9B18"/>
              </a:buClr>
              <a:buFont typeface="Wingdings" panose="05000000000000000000" pitchFamily="2" charset="2"/>
              <a:buChar char="Ø"/>
            </a:pPr>
            <a:r>
              <a:rPr lang="en-ZA" altLang="en-US" sz="1500" dirty="0">
                <a:latin typeface="Arial" panose="020B0604020202020204" pitchFamily="34" charset="0"/>
                <a:cs typeface="Arial" panose="020B0604020202020204" pitchFamily="34" charset="0"/>
              </a:rPr>
              <a:t>Outcome 7: Corruption in the public and the private sectors </a:t>
            </a:r>
            <a:r>
              <a:rPr lang="en-ZA" altLang="en-US" sz="1500" dirty="0" smtClean="0">
                <a:latin typeface="Arial" panose="020B0604020202020204" pitchFamily="34" charset="0"/>
                <a:cs typeface="Arial" panose="020B0604020202020204" pitchFamily="34" charset="0"/>
              </a:rPr>
              <a:t>reduced</a:t>
            </a:r>
          </a:p>
          <a:p>
            <a:pPr algn="just">
              <a:lnSpc>
                <a:spcPct val="150000"/>
              </a:lnSpc>
              <a:buClr>
                <a:srgbClr val="CE9B18"/>
              </a:buClr>
              <a:buFont typeface="Wingdings" panose="05000000000000000000" pitchFamily="2" charset="2"/>
              <a:buChar char="Ø"/>
            </a:pPr>
            <a:endParaRPr lang="en-ZA" altLang="en-US" sz="1500" dirty="0" smtClean="0">
              <a:latin typeface="Arial" panose="020B0604020202020204" pitchFamily="34" charset="0"/>
              <a:cs typeface="Arial" panose="020B0604020202020204" pitchFamily="34" charset="0"/>
            </a:endParaRPr>
          </a:p>
          <a:p>
            <a:pPr marL="0" indent="0" algn="just" defTabSz="422041">
              <a:lnSpc>
                <a:spcPct val="150000"/>
              </a:lnSpc>
              <a:buClr>
                <a:srgbClr val="CE9B18"/>
              </a:buClr>
              <a:buNone/>
              <a:defRPr/>
            </a:pPr>
            <a:endParaRPr lang="en-ZA" sz="15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3716" y="0"/>
            <a:ext cx="9144000" cy="779859"/>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GB" sz="2000" b="1" cap="small" dirty="0" smtClean="0">
                <a:solidFill>
                  <a:schemeClr val="bg1"/>
                </a:solidFill>
                <a:latin typeface="Arial" panose="020B0604020202020204" pitchFamily="34" charset="0"/>
                <a:cs typeface="Arial" panose="020B0604020202020204" pitchFamily="34" charset="0"/>
              </a:rPr>
              <a:t>PROGRAMME 4: NATIONAL PROSECUTING AUTHORITY – POLICY MANDATE </a:t>
            </a:r>
            <a:endParaRPr lang="en-GB" sz="2000" b="1" cap="small"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7010400" y="6508422"/>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6980767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507585009"/>
              </p:ext>
            </p:extLst>
          </p:nvPr>
        </p:nvGraphicFramePr>
        <p:xfrm>
          <a:off x="272953" y="535948"/>
          <a:ext cx="8413846" cy="4528861"/>
        </p:xfrm>
        <a:graphic>
          <a:graphicData uri="http://schemas.openxmlformats.org/drawingml/2006/table">
            <a:tbl>
              <a:tblPr/>
              <a:tblGrid>
                <a:gridCol w="2607841">
                  <a:extLst>
                    <a:ext uri="{9D8B030D-6E8A-4147-A177-3AD203B41FA5}">
                      <a16:colId xmlns:a16="http://schemas.microsoft.com/office/drawing/2014/main" xmlns="" val="20000"/>
                    </a:ext>
                  </a:extLst>
                </a:gridCol>
                <a:gridCol w="1357846">
                  <a:extLst>
                    <a:ext uri="{9D8B030D-6E8A-4147-A177-3AD203B41FA5}">
                      <a16:colId xmlns:a16="http://schemas.microsoft.com/office/drawing/2014/main" xmlns="" val="20001"/>
                    </a:ext>
                  </a:extLst>
                </a:gridCol>
                <a:gridCol w="1059085">
                  <a:extLst>
                    <a:ext uri="{9D8B030D-6E8A-4147-A177-3AD203B41FA5}">
                      <a16:colId xmlns:a16="http://schemas.microsoft.com/office/drawing/2014/main" xmlns="" val="20002"/>
                    </a:ext>
                  </a:extLst>
                </a:gridCol>
                <a:gridCol w="1070854">
                  <a:extLst>
                    <a:ext uri="{9D8B030D-6E8A-4147-A177-3AD203B41FA5}">
                      <a16:colId xmlns:a16="http://schemas.microsoft.com/office/drawing/2014/main" xmlns="" val="20003"/>
                    </a:ext>
                  </a:extLst>
                </a:gridCol>
                <a:gridCol w="1159110">
                  <a:extLst>
                    <a:ext uri="{9D8B030D-6E8A-4147-A177-3AD203B41FA5}">
                      <a16:colId xmlns:a16="http://schemas.microsoft.com/office/drawing/2014/main" xmlns="" val="20004"/>
                    </a:ext>
                  </a:extLst>
                </a:gridCol>
                <a:gridCol w="1159110">
                  <a:extLst>
                    <a:ext uri="{9D8B030D-6E8A-4147-A177-3AD203B41FA5}">
                      <a16:colId xmlns:a16="http://schemas.microsoft.com/office/drawing/2014/main" xmlns="" val="20005"/>
                    </a:ext>
                  </a:extLst>
                </a:gridCol>
              </a:tblGrid>
              <a:tr h="458299">
                <a:tc rowSpan="2">
                  <a:txBody>
                    <a:bodyPr/>
                    <a:lstStyle/>
                    <a:p>
                      <a:pPr marL="92075" indent="0" algn="l" rtl="0" fontAlgn="t"/>
                      <a:r>
                        <a:rPr lang="en-ZA" sz="1400" b="1" i="0" u="none" strike="noStrike" dirty="0" err="1">
                          <a:solidFill>
                            <a:schemeClr val="tx1"/>
                          </a:solidFill>
                          <a:effectLst/>
                          <a:latin typeface="Arial Narrow" panose="020B0606020202030204" pitchFamily="34" charset="0"/>
                        </a:rPr>
                        <a:t>R’thousand</a:t>
                      </a:r>
                      <a:endParaRPr lang="en-ZA" sz="1400" b="1" i="0" u="none" strike="noStrike" dirty="0">
                        <a:solidFill>
                          <a:schemeClr val="tx1"/>
                        </a:solidFill>
                        <a:effectLst/>
                        <a:latin typeface="Arial Narrow" panose="020B0606020202030204" pitchFamily="34" charset="0"/>
                      </a:endParaRPr>
                    </a:p>
                  </a:txBody>
                  <a:tcPr marL="66049" marR="7339" marT="733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ctr" latinLnBrk="0" hangingPunct="1"/>
                      <a:r>
                        <a:rPr lang="en-ZA" sz="1400" b="1" i="0" u="none" strike="noStrike" kern="1200" dirty="0" smtClean="0">
                          <a:solidFill>
                            <a:schemeClr val="tx1"/>
                          </a:solidFill>
                          <a:effectLst/>
                          <a:latin typeface="Arial Narrow" panose="020B0606020202030204" pitchFamily="34" charset="0"/>
                          <a:ea typeface="+mn-ea"/>
                          <a:cs typeface="+mn-cs"/>
                        </a:rPr>
                        <a:t>2019/20</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ctr" latinLnBrk="0" hangingPunct="1"/>
                      <a:r>
                        <a:rPr lang="en-ZA" sz="1400" b="1" i="0" u="none" strike="noStrike" kern="1200" dirty="0" smtClean="0">
                          <a:solidFill>
                            <a:schemeClr val="tx1"/>
                          </a:solidFill>
                          <a:effectLst/>
                          <a:latin typeface="Arial Narrow" panose="020B0606020202030204" pitchFamily="34" charset="0"/>
                          <a:ea typeface="+mn-ea"/>
                          <a:cs typeface="+mn-cs"/>
                        </a:rPr>
                        <a:t>2020/21</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ctr" latinLnBrk="0" hangingPunct="1"/>
                      <a:r>
                        <a:rPr lang="en-ZA" sz="1400" b="1" i="0" u="none" strike="noStrike" kern="1200" dirty="0" smtClean="0">
                          <a:solidFill>
                            <a:schemeClr val="tx1"/>
                          </a:solidFill>
                          <a:effectLst/>
                          <a:latin typeface="Arial Narrow" panose="020B0606020202030204" pitchFamily="34" charset="0"/>
                          <a:ea typeface="+mn-ea"/>
                          <a:cs typeface="+mn-cs"/>
                        </a:rPr>
                        <a:t>2021/22</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ctr" latinLnBrk="0" hangingPunct="1"/>
                      <a:r>
                        <a:rPr lang="en-ZA" sz="1400" b="1" i="0" u="none" strike="noStrike" kern="1200" dirty="0" smtClean="0">
                          <a:solidFill>
                            <a:schemeClr val="tx1"/>
                          </a:solidFill>
                          <a:effectLst/>
                          <a:latin typeface="Arial Narrow" panose="020B0606020202030204" pitchFamily="34" charset="0"/>
                          <a:ea typeface="+mn-ea"/>
                          <a:cs typeface="+mn-cs"/>
                        </a:rPr>
                        <a:t>2022/23</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smtClean="0">
                          <a:solidFill>
                            <a:schemeClr val="tx1"/>
                          </a:solidFill>
                          <a:effectLst/>
                          <a:latin typeface="Arial Narrow" panose="020B0606020202030204" pitchFamily="34" charset="0"/>
                          <a:ea typeface="+mn-ea"/>
                          <a:cs typeface="+mn-cs"/>
                        </a:rPr>
                        <a:t>Average % increase over MTEF</a:t>
                      </a:r>
                    </a:p>
                    <a:p>
                      <a:pPr marL="0" algn="ctr" defTabSz="457200" rtl="0" eaLnBrk="1" fontAlgn="ctr" latinLnBrk="0" hangingPunct="1"/>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701760">
                <a:tc vMerge="1">
                  <a:txBody>
                    <a:bodyPr/>
                    <a:lstStyle/>
                    <a:p>
                      <a:endParaRPr lang="en-ZA"/>
                    </a:p>
                  </a:txBody>
                  <a:tcPr/>
                </a:tc>
                <a:tc>
                  <a:txBody>
                    <a:bodyPr/>
                    <a:lstStyle/>
                    <a:p>
                      <a:pPr marL="0" algn="ctr" defTabSz="457200" rtl="0" eaLnBrk="1" fontAlgn="ctr" latinLnBrk="0" hangingPunct="1"/>
                      <a:r>
                        <a:rPr lang="en-ZA" sz="1400" b="1" i="0" u="none" strike="noStrike" kern="1200" dirty="0">
                          <a:solidFill>
                            <a:schemeClr val="tx1"/>
                          </a:solidFill>
                          <a:effectLst/>
                          <a:latin typeface="Arial Narrow" panose="020B0606020202030204" pitchFamily="34" charset="0"/>
                          <a:ea typeface="+mn-ea"/>
                          <a:cs typeface="+mn-cs"/>
                        </a:rPr>
                        <a:t>Adjusted Appropriation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marL="0" algn="ctr" defTabSz="457200" rtl="0" eaLnBrk="1" fontAlgn="ctr" latinLnBrk="0" hangingPunct="1"/>
                      <a:r>
                        <a:rPr lang="en-ZA" sz="1400" b="1" i="0" u="none" strike="noStrike" kern="1200" dirty="0">
                          <a:solidFill>
                            <a:schemeClr val="tx1"/>
                          </a:solidFill>
                          <a:effectLst/>
                          <a:latin typeface="Arial Narrow" panose="020B0606020202030204" pitchFamily="34" charset="0"/>
                          <a:ea typeface="+mn-ea"/>
                          <a:cs typeface="+mn-cs"/>
                        </a:rPr>
                        <a:t>Medium Term estimates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endParaRPr lang="en-ZA"/>
                    </a:p>
                  </a:txBody>
                  <a:tcPr/>
                </a:tc>
                <a:tc vMerge="1">
                  <a:txBody>
                    <a:bodyPr/>
                    <a:lstStyle/>
                    <a:p>
                      <a:pPr marL="0" algn="ctr" defTabSz="457200" rtl="0" eaLnBrk="1" fontAlgn="ctr" latinLnBrk="0" hangingPunct="1"/>
                      <a:endParaRPr lang="en-ZA" sz="16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extLst>
                  <a:ext uri="{0D108BD9-81ED-4DB2-BD59-A6C34878D82A}">
                    <a16:rowId xmlns:a16="http://schemas.microsoft.com/office/drawing/2014/main" xmlns="" val="10001"/>
                  </a:ext>
                </a:extLst>
              </a:tr>
              <a:tr h="477394">
                <a:tc>
                  <a:txBody>
                    <a:bodyPr/>
                    <a:lstStyle/>
                    <a:p>
                      <a:pPr marL="92075" indent="0" algn="l" rtl="0" fontAlgn="b"/>
                      <a:r>
                        <a:rPr lang="en-ZA" sz="1400" b="0" i="0" u="none" strike="noStrike" dirty="0">
                          <a:solidFill>
                            <a:schemeClr val="tx1"/>
                          </a:solidFill>
                          <a:effectLst/>
                          <a:latin typeface="Arial Narrow" panose="020B0606020202030204" pitchFamily="34" charset="0"/>
                        </a:rPr>
                        <a:t>Compensation of employees</a:t>
                      </a: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486 309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643 758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887 469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4 031 089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4,97%</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477394">
                <a:tc>
                  <a:txBody>
                    <a:bodyPr/>
                    <a:lstStyle/>
                    <a:p>
                      <a:pPr marL="92075" indent="0" algn="l" rtl="0" fontAlgn="b"/>
                      <a:r>
                        <a:rPr lang="en-ZA" sz="1400" b="0" i="0" u="none" strike="noStrike" dirty="0">
                          <a:solidFill>
                            <a:schemeClr val="tx1"/>
                          </a:solidFill>
                          <a:effectLst/>
                          <a:latin typeface="Arial Narrow" panose="020B0606020202030204" pitchFamily="34" charset="0"/>
                        </a:rPr>
                        <a:t>Goods and services</a:t>
                      </a: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391 006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411 703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434 346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450 489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4,84%</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477394">
                <a:tc>
                  <a:txBody>
                    <a:bodyPr/>
                    <a:lstStyle/>
                    <a:p>
                      <a:pPr marL="92075" indent="0" algn="l" rtl="0" fontAlgn="b"/>
                      <a:r>
                        <a:rPr lang="en-ZA" sz="1400" b="0" i="0" u="none" strike="noStrike" dirty="0">
                          <a:solidFill>
                            <a:schemeClr val="tx1"/>
                          </a:solidFill>
                          <a:effectLst/>
                          <a:latin typeface="Arial Narrow" panose="020B0606020202030204" pitchFamily="34" charset="0"/>
                        </a:rPr>
                        <a:t>Households</a:t>
                      </a: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8 </a:t>
                      </a:r>
                      <a:r>
                        <a:rPr lang="en-ZA" sz="1400" b="0" i="0" u="none" strike="noStrike" kern="1200" dirty="0" smtClean="0">
                          <a:solidFill>
                            <a:schemeClr val="tx1"/>
                          </a:solidFill>
                          <a:effectLst/>
                          <a:latin typeface="Arial Narrow" panose="020B0606020202030204" pitchFamily="34" charset="0"/>
                          <a:ea typeface="+mn-ea"/>
                          <a:cs typeface="+mn-cs"/>
                        </a:rPr>
                        <a:t>874</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9</a:t>
                      </a:r>
                      <a:r>
                        <a:rPr lang="en-ZA" sz="1400" b="0" i="0" u="none" strike="noStrike" kern="1200" baseline="0" dirty="0" smtClean="0">
                          <a:solidFill>
                            <a:schemeClr val="tx1"/>
                          </a:solidFill>
                          <a:effectLst/>
                          <a:latin typeface="Arial Narrow" panose="020B0606020202030204" pitchFamily="34" charset="0"/>
                          <a:ea typeface="+mn-ea"/>
                          <a:cs typeface="+mn-cs"/>
                        </a:rPr>
                        <a:t> 362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9 </a:t>
                      </a:r>
                      <a:r>
                        <a:rPr lang="en-ZA" sz="1400" b="0" i="0" u="none" strike="noStrike" kern="1200" dirty="0" smtClean="0">
                          <a:solidFill>
                            <a:schemeClr val="tx1"/>
                          </a:solidFill>
                          <a:effectLst/>
                          <a:latin typeface="Arial Narrow" panose="020B0606020202030204" pitchFamily="34" charset="0"/>
                          <a:ea typeface="+mn-ea"/>
                          <a:cs typeface="+mn-cs"/>
                        </a:rPr>
                        <a:t>888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10 359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5,29%</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477394">
                <a:tc>
                  <a:txBody>
                    <a:bodyPr/>
                    <a:lstStyle/>
                    <a:p>
                      <a:pPr marL="92075" indent="0" algn="l" rtl="0" fontAlgn="b"/>
                      <a:r>
                        <a:rPr lang="en-ZA" sz="1400" b="0" i="0" u="none" strike="noStrike" dirty="0">
                          <a:solidFill>
                            <a:schemeClr val="tx1"/>
                          </a:solidFill>
                          <a:effectLst/>
                          <a:latin typeface="Arial Narrow" panose="020B0606020202030204" pitchFamily="34" charset="0"/>
                        </a:rPr>
                        <a:t>Machinery &amp; equipment</a:t>
                      </a: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32 900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35 534</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37 488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39 520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6,31%</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542628">
                <a:tc>
                  <a:txBody>
                    <a:bodyPr/>
                    <a:lstStyle/>
                    <a:p>
                      <a:pPr marL="92075" indent="0" algn="l" rtl="0" fontAlgn="b"/>
                      <a:r>
                        <a:rPr lang="en-ZA" sz="1400" b="0" i="0" u="none" strike="noStrike" dirty="0">
                          <a:solidFill>
                            <a:schemeClr val="tx1"/>
                          </a:solidFill>
                          <a:effectLst/>
                          <a:latin typeface="Arial Narrow" panose="020B0606020202030204" pitchFamily="34" charset="0"/>
                        </a:rPr>
                        <a:t>Departmental agencies and accounts</a:t>
                      </a: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10 048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10 </a:t>
                      </a:r>
                      <a:r>
                        <a:rPr lang="en-ZA" sz="1400" b="0" i="0" u="none" strike="noStrike" kern="1200" dirty="0" smtClean="0">
                          <a:solidFill>
                            <a:schemeClr val="tx1"/>
                          </a:solidFill>
                          <a:effectLst/>
                          <a:latin typeface="Arial Narrow" panose="020B0606020202030204" pitchFamily="34" charset="0"/>
                          <a:ea typeface="+mn-ea"/>
                          <a:cs typeface="+mn-cs"/>
                        </a:rPr>
                        <a:t>601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11</a:t>
                      </a:r>
                      <a:r>
                        <a:rPr lang="en-ZA" sz="1400" b="0" i="0" u="none" strike="noStrike" kern="1200" baseline="0" dirty="0" smtClean="0">
                          <a:solidFill>
                            <a:schemeClr val="tx1"/>
                          </a:solidFill>
                          <a:effectLst/>
                          <a:latin typeface="Arial Narrow" panose="020B0606020202030204" pitchFamily="34" charset="0"/>
                          <a:ea typeface="+mn-ea"/>
                          <a:cs typeface="+mn-cs"/>
                        </a:rPr>
                        <a:t> 195</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11 </a:t>
                      </a:r>
                      <a:r>
                        <a:rPr lang="en-ZA" sz="1400" b="0" i="0" u="none" strike="noStrike" kern="1200" dirty="0" smtClean="0">
                          <a:solidFill>
                            <a:schemeClr val="tx1"/>
                          </a:solidFill>
                          <a:effectLst/>
                          <a:latin typeface="Arial Narrow" panose="020B0606020202030204" pitchFamily="34" charset="0"/>
                          <a:ea typeface="+mn-ea"/>
                          <a:cs typeface="+mn-cs"/>
                        </a:rPr>
                        <a:t>611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rgbClr val="000000"/>
                          </a:solidFill>
                          <a:effectLst/>
                          <a:latin typeface="Arial Narrow" panose="020B0606020202030204" pitchFamily="34" charset="0"/>
                          <a:ea typeface="+mn-ea"/>
                          <a:cs typeface="+mn-cs"/>
                        </a:rPr>
                        <a:t>4,94%</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458299">
                <a:tc>
                  <a:txBody>
                    <a:bodyPr/>
                    <a:lstStyle/>
                    <a:p>
                      <a:pPr marL="92075" indent="0" algn="l" rtl="0" fontAlgn="b"/>
                      <a:r>
                        <a:rPr lang="en-ZA" sz="1400" b="1" i="0" u="none" strike="noStrike" dirty="0">
                          <a:solidFill>
                            <a:schemeClr val="tx1"/>
                          </a:solidFill>
                          <a:effectLst/>
                          <a:latin typeface="Arial Narrow" panose="020B0606020202030204" pitchFamily="34" charset="0"/>
                        </a:rPr>
                        <a:t>Total</a:t>
                      </a: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929 137</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4</a:t>
                      </a:r>
                      <a:r>
                        <a:rPr lang="en-ZA" sz="1400" b="1" i="0" u="none" strike="noStrike" kern="1200" dirty="0" smtClean="0">
                          <a:solidFill>
                            <a:schemeClr val="tx1"/>
                          </a:solidFill>
                          <a:effectLst/>
                          <a:latin typeface="Arial Narrow" panose="020B0606020202030204" pitchFamily="34" charset="0"/>
                          <a:ea typeface="+mn-ea"/>
                          <a:cs typeface="+mn-cs"/>
                        </a:rPr>
                        <a:t> 110 958</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4 </a:t>
                      </a:r>
                      <a:r>
                        <a:rPr lang="en-ZA" sz="1400" b="1" i="0" u="none" strike="noStrike" kern="1200" dirty="0" smtClean="0">
                          <a:solidFill>
                            <a:schemeClr val="tx1"/>
                          </a:solidFill>
                          <a:effectLst/>
                          <a:latin typeface="Arial Narrow" panose="020B0606020202030204" pitchFamily="34" charset="0"/>
                          <a:ea typeface="+mn-ea"/>
                          <a:cs typeface="+mn-cs"/>
                        </a:rPr>
                        <a:t>380 386</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4 </a:t>
                      </a:r>
                      <a:r>
                        <a:rPr lang="en-ZA" sz="1400" b="1" i="0" u="none" strike="noStrike" kern="1200" dirty="0" smtClean="0">
                          <a:solidFill>
                            <a:schemeClr val="tx1"/>
                          </a:solidFill>
                          <a:effectLst/>
                          <a:latin typeface="Arial Narrow" panose="020B0606020202030204" pitchFamily="34" charset="0"/>
                          <a:ea typeface="+mn-ea"/>
                          <a:cs typeface="+mn-cs"/>
                        </a:rPr>
                        <a:t>543 068</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smtClean="0">
                          <a:solidFill>
                            <a:srgbClr val="000000"/>
                          </a:solidFill>
                          <a:effectLst/>
                          <a:latin typeface="Arial Narrow" panose="020B0606020202030204" pitchFamily="34" charset="0"/>
                          <a:ea typeface="+mn-ea"/>
                          <a:cs typeface="+mn-cs"/>
                        </a:rPr>
                        <a:t>4,87%</a:t>
                      </a:r>
                      <a:endParaRPr lang="en-ZA"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458299">
                <a:tc>
                  <a:txBody>
                    <a:bodyPr/>
                    <a:lstStyle/>
                    <a:p>
                      <a:pPr algn="l" rtl="0" fontAlgn="b"/>
                      <a:endParaRPr lang="en-ZA" sz="1400" b="1" i="0" u="none" strike="noStrike" dirty="0">
                        <a:solidFill>
                          <a:schemeClr val="tx1"/>
                        </a:solidFill>
                        <a:effectLst/>
                        <a:latin typeface="Arial Narrow" panose="020B0606020202030204" pitchFamily="34" charset="0"/>
                      </a:endParaRPr>
                    </a:p>
                  </a:txBody>
                  <a:tcPr marL="7339" marR="7339" marT="7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1" i="0" u="none" strike="noStrike" kern="1200" dirty="0" smtClean="0">
                          <a:solidFill>
                            <a:schemeClr val="tx1"/>
                          </a:solidFill>
                          <a:effectLst/>
                          <a:latin typeface="Arial Narrow" panose="020B0606020202030204" pitchFamily="34" charset="0"/>
                          <a:ea typeface="+mn-ea"/>
                          <a:cs typeface="+mn-cs"/>
                        </a:rPr>
                        <a:t>3,41%</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1" i="0" u="none" strike="noStrike" kern="1200" dirty="0" smtClean="0">
                          <a:solidFill>
                            <a:schemeClr val="tx1"/>
                          </a:solidFill>
                          <a:effectLst/>
                          <a:latin typeface="Arial Narrow" panose="020B0606020202030204" pitchFamily="34" charset="0"/>
                          <a:ea typeface="+mn-ea"/>
                          <a:cs typeface="+mn-cs"/>
                        </a:rPr>
                        <a:t>4,63%</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1" i="0" u="none" strike="noStrike" kern="1200" dirty="0" smtClean="0">
                          <a:solidFill>
                            <a:schemeClr val="tx1"/>
                          </a:solidFill>
                          <a:effectLst/>
                          <a:latin typeface="Arial Narrow" panose="020B0606020202030204" pitchFamily="34" charset="0"/>
                          <a:ea typeface="+mn-ea"/>
                          <a:cs typeface="+mn-cs"/>
                        </a:rPr>
                        <a:t>6,55%</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1" i="0" u="none" strike="noStrike" kern="1200" dirty="0" smtClean="0">
                          <a:solidFill>
                            <a:schemeClr val="tx1"/>
                          </a:solidFill>
                          <a:effectLst/>
                          <a:latin typeface="Arial Narrow" panose="020B0606020202030204" pitchFamily="34" charset="0"/>
                          <a:ea typeface="+mn-ea"/>
                          <a:cs typeface="+mn-cs"/>
                        </a:rPr>
                        <a:t>3,71%</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1" i="0" u="none" strike="noStrike" kern="1200" dirty="0" smtClean="0">
                          <a:solidFill>
                            <a:schemeClr val="tx1"/>
                          </a:solidFill>
                          <a:effectLst/>
                          <a:latin typeface="Arial Narrow" panose="020B0606020202030204" pitchFamily="34" charset="0"/>
                          <a:ea typeface="+mn-ea"/>
                          <a:cs typeface="+mn-cs"/>
                        </a:rPr>
                        <a:t>4,87%</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316895877"/>
                  </a:ext>
                </a:extLst>
              </a:tr>
            </a:tbl>
          </a:graphicData>
        </a:graphic>
      </p:graphicFrame>
      <p:sp>
        <p:nvSpPr>
          <p:cNvPr id="6" name="Title 1"/>
          <p:cNvSpPr txBox="1">
            <a:spLocks/>
          </p:cNvSpPr>
          <p:nvPr/>
        </p:nvSpPr>
        <p:spPr>
          <a:xfrm>
            <a:off x="0" y="-27384"/>
            <a:ext cx="9144000" cy="473951"/>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2000" b="1" cap="small" dirty="0">
                <a:solidFill>
                  <a:schemeClr val="bg1"/>
                </a:solidFill>
                <a:latin typeface="Arial" panose="020B0604020202020204" pitchFamily="34" charset="0"/>
                <a:ea typeface="+mj-ea"/>
                <a:cs typeface="Arial" panose="020B0604020202020204" pitchFamily="34" charset="0"/>
              </a:rPr>
              <a:t>Overall Budget growth per Economic Classification: MTEF</a:t>
            </a:r>
          </a:p>
        </p:txBody>
      </p:sp>
      <p:sp>
        <p:nvSpPr>
          <p:cNvPr id="4" name="Slide Number Placeholder 3"/>
          <p:cNvSpPr>
            <a:spLocks noGrp="1"/>
          </p:cNvSpPr>
          <p:nvPr>
            <p:ph type="sldNum" sz="quarter" idx="12"/>
          </p:nvPr>
        </p:nvSpPr>
        <p:spPr>
          <a:xfrm>
            <a:off x="7010400" y="6470221"/>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50</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689073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341194" y="1195210"/>
          <a:ext cx="8345605" cy="4445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3356682395"/>
              </p:ext>
            </p:extLst>
          </p:nvPr>
        </p:nvGraphicFramePr>
        <p:xfrm>
          <a:off x="702398" y="1195210"/>
          <a:ext cx="7568766" cy="4445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1886969747"/>
              </p:ext>
            </p:extLst>
          </p:nvPr>
        </p:nvGraphicFramePr>
        <p:xfrm>
          <a:off x="950976" y="768261"/>
          <a:ext cx="7214616" cy="429363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0" y="-27384"/>
            <a:ext cx="9144000" cy="519586"/>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2000" b="1" cap="small" dirty="0">
                <a:solidFill>
                  <a:schemeClr val="bg1"/>
                </a:solidFill>
                <a:latin typeface="Arial" panose="020B0604020202020204" pitchFamily="34" charset="0"/>
                <a:ea typeface="+mj-ea"/>
                <a:cs typeface="Arial" panose="020B0604020202020204" pitchFamily="34" charset="0"/>
              </a:rPr>
              <a:t>Overall Budget split per Economic Classification – 2019/20</a:t>
            </a:r>
          </a:p>
        </p:txBody>
      </p:sp>
      <p:sp>
        <p:nvSpPr>
          <p:cNvPr id="3" name="Slide Number Placeholder 2"/>
          <p:cNvSpPr>
            <a:spLocks noGrp="1"/>
          </p:cNvSpPr>
          <p:nvPr>
            <p:ph type="sldNum" sz="quarter" idx="12"/>
          </p:nvPr>
        </p:nvSpPr>
        <p:spPr>
          <a:xfrm>
            <a:off x="7010400" y="6432288"/>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51</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82843043"/>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429752740"/>
              </p:ext>
            </p:extLst>
          </p:nvPr>
        </p:nvGraphicFramePr>
        <p:xfrm>
          <a:off x="247502" y="795033"/>
          <a:ext cx="8648995" cy="4279310"/>
        </p:xfrm>
        <a:graphic>
          <a:graphicData uri="http://schemas.openxmlformats.org/drawingml/2006/table">
            <a:tbl>
              <a:tblPr/>
              <a:tblGrid>
                <a:gridCol w="2422161">
                  <a:extLst>
                    <a:ext uri="{9D8B030D-6E8A-4147-A177-3AD203B41FA5}">
                      <a16:colId xmlns:a16="http://schemas.microsoft.com/office/drawing/2014/main" xmlns="" val="20000"/>
                    </a:ext>
                  </a:extLst>
                </a:gridCol>
                <a:gridCol w="1437812">
                  <a:extLst>
                    <a:ext uri="{9D8B030D-6E8A-4147-A177-3AD203B41FA5}">
                      <a16:colId xmlns:a16="http://schemas.microsoft.com/office/drawing/2014/main" xmlns="" val="20001"/>
                    </a:ext>
                  </a:extLst>
                </a:gridCol>
                <a:gridCol w="1117070">
                  <a:extLst>
                    <a:ext uri="{9D8B030D-6E8A-4147-A177-3AD203B41FA5}">
                      <a16:colId xmlns:a16="http://schemas.microsoft.com/office/drawing/2014/main" xmlns="" val="20002"/>
                    </a:ext>
                  </a:extLst>
                </a:gridCol>
                <a:gridCol w="1117070">
                  <a:extLst>
                    <a:ext uri="{9D8B030D-6E8A-4147-A177-3AD203B41FA5}">
                      <a16:colId xmlns:a16="http://schemas.microsoft.com/office/drawing/2014/main" xmlns="" val="20003"/>
                    </a:ext>
                  </a:extLst>
                </a:gridCol>
                <a:gridCol w="1117070">
                  <a:extLst>
                    <a:ext uri="{9D8B030D-6E8A-4147-A177-3AD203B41FA5}">
                      <a16:colId xmlns:a16="http://schemas.microsoft.com/office/drawing/2014/main" xmlns="" val="20004"/>
                    </a:ext>
                  </a:extLst>
                </a:gridCol>
                <a:gridCol w="1437812">
                  <a:extLst>
                    <a:ext uri="{9D8B030D-6E8A-4147-A177-3AD203B41FA5}">
                      <a16:colId xmlns:a16="http://schemas.microsoft.com/office/drawing/2014/main" xmlns="" val="20005"/>
                    </a:ext>
                  </a:extLst>
                </a:gridCol>
              </a:tblGrid>
              <a:tr h="531774">
                <a:tc rowSpan="2">
                  <a:txBody>
                    <a:bodyPr/>
                    <a:lstStyle/>
                    <a:p>
                      <a:pPr marL="92075" indent="0" algn="l" rtl="0" fontAlgn="t"/>
                      <a:r>
                        <a:rPr lang="en-ZA" sz="1400" b="1" i="0" u="none" strike="noStrike" dirty="0" err="1">
                          <a:solidFill>
                            <a:schemeClr val="tx1"/>
                          </a:solidFill>
                          <a:effectLst/>
                          <a:latin typeface="Arial Narrow" panose="020B0606020202030204" pitchFamily="34" charset="0"/>
                        </a:rPr>
                        <a:t>R’thousand</a:t>
                      </a:r>
                      <a:endParaRPr lang="en-ZA" sz="1400" b="1" i="0" u="none" strike="noStrike" dirty="0">
                        <a:solidFill>
                          <a:schemeClr val="tx1"/>
                        </a:solidFill>
                        <a:effectLst/>
                        <a:latin typeface="Arial Narrow" panose="020B0606020202030204" pitchFamily="34" charset="0"/>
                      </a:endParaRPr>
                    </a:p>
                  </a:txBody>
                  <a:tcPr marL="68076" marR="7564" marT="7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2019/20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2020/21</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2021/22</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2022/23</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rowSpan="2">
                  <a:txBody>
                    <a:bodyPr/>
                    <a:lstStyle/>
                    <a:p>
                      <a:pPr marL="0" algn="ctr" defTabSz="457200" rtl="0" eaLnBrk="1" fontAlgn="ctr" latinLnBrk="0" hangingPunct="1"/>
                      <a:r>
                        <a:rPr lang="en-ZA" sz="1400" b="1" i="0" u="none" strike="noStrike" kern="1200" dirty="0" smtClean="0">
                          <a:solidFill>
                            <a:schemeClr val="tx1"/>
                          </a:solidFill>
                          <a:effectLst/>
                          <a:latin typeface="Arial Narrow" panose="020B0606020202030204" pitchFamily="34" charset="0"/>
                          <a:ea typeface="+mn-ea"/>
                          <a:cs typeface="+mn-cs"/>
                        </a:rPr>
                        <a:t>Average % increase over MTEF</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53932">
                <a:tc vMerge="1">
                  <a:txBody>
                    <a:bodyPr/>
                    <a:lstStyle/>
                    <a:p>
                      <a:endParaRPr lang="en-ZA"/>
                    </a:p>
                  </a:txBody>
                  <a:tcPr/>
                </a:tc>
                <a:tc>
                  <a:txBody>
                    <a:bodyPr/>
                    <a:lstStyle/>
                    <a:p>
                      <a:pPr algn="ctr" rtl="0" fontAlgn="ctr"/>
                      <a:r>
                        <a:rPr lang="en-ZA" sz="1400" b="1" i="0" u="none" strike="noStrike" dirty="0">
                          <a:solidFill>
                            <a:schemeClr val="tx1"/>
                          </a:solidFill>
                          <a:effectLst/>
                          <a:latin typeface="Arial Narrow" panose="020B0606020202030204" pitchFamily="34" charset="0"/>
                        </a:rPr>
                        <a:t>Adjusted Appropriation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algn="ctr" rtl="0" fontAlgn="ctr"/>
                      <a:r>
                        <a:rPr lang="en-ZA" sz="1400" b="1" i="0" u="none" strike="noStrike" dirty="0">
                          <a:solidFill>
                            <a:schemeClr val="tx1"/>
                          </a:solidFill>
                          <a:effectLst/>
                          <a:latin typeface="Arial Narrow" panose="020B0606020202030204" pitchFamily="34" charset="0"/>
                        </a:rPr>
                        <a:t>Medium Term estimates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endParaRPr lang="en-ZA"/>
                    </a:p>
                  </a:txBody>
                  <a:tcPr/>
                </a:tc>
                <a:tc vMerge="1">
                  <a:txBody>
                    <a:bodyPr/>
                    <a:lstStyle/>
                    <a:p>
                      <a:pPr algn="l" fontAlgn="b"/>
                      <a:endParaRPr lang="en-ZA" sz="1000" b="0" i="0" u="none" strike="noStrike" dirty="0">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xmlns="" val="10001"/>
                  </a:ext>
                </a:extLst>
              </a:tr>
              <a:tr h="553932">
                <a:tc>
                  <a:txBody>
                    <a:bodyPr/>
                    <a:lstStyle/>
                    <a:p>
                      <a:pPr marL="92075" indent="0" algn="l" rtl="0" fontAlgn="b"/>
                      <a:r>
                        <a:rPr lang="en-ZA" sz="1400" b="0" i="0" u="none" strike="noStrike" dirty="0">
                          <a:solidFill>
                            <a:schemeClr val="tx1"/>
                          </a:solidFill>
                          <a:effectLst/>
                          <a:latin typeface="Arial Narrow" panose="020B0606020202030204" pitchFamily="34" charset="0"/>
                        </a:rPr>
                        <a:t>National Prosecutions Services</a:t>
                      </a:r>
                    </a:p>
                  </a:txBody>
                  <a:tcPr marL="7564" marR="7564" marT="7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a:t>
                      </a:r>
                      <a:r>
                        <a:rPr lang="en-ZA" sz="1400" b="0" i="0" u="none" strike="noStrike" kern="1200" dirty="0" smtClean="0">
                          <a:solidFill>
                            <a:schemeClr val="tx1"/>
                          </a:solidFill>
                          <a:effectLst/>
                          <a:latin typeface="Arial Narrow" panose="020B0606020202030204" pitchFamily="34" charset="0"/>
                          <a:ea typeface="+mn-ea"/>
                          <a:cs typeface="+mn-cs"/>
                        </a:rPr>
                        <a:t> 186 608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331 740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552 866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684 311</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4,96%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553932">
                <a:tc>
                  <a:txBody>
                    <a:bodyPr/>
                    <a:lstStyle/>
                    <a:p>
                      <a:pPr marL="92075" indent="0" algn="l" rtl="0" fontAlgn="b"/>
                      <a:r>
                        <a:rPr lang="en-ZA" sz="1400" b="0" i="0" u="none" strike="noStrike" dirty="0">
                          <a:solidFill>
                            <a:schemeClr val="tx1"/>
                          </a:solidFill>
                          <a:effectLst/>
                          <a:latin typeface="Arial Narrow" panose="020B0606020202030204" pitchFamily="34" charset="0"/>
                        </a:rPr>
                        <a:t>Asset Forfeiture Unit</a:t>
                      </a:r>
                    </a:p>
                  </a:txBody>
                  <a:tcPr marL="7564" marR="7564" marT="7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140 992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147 479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157 162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162 980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4,96%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553932">
                <a:tc>
                  <a:txBody>
                    <a:bodyPr/>
                    <a:lstStyle/>
                    <a:p>
                      <a:pPr marL="92075" indent="0" algn="l" rtl="0" fontAlgn="b"/>
                      <a:r>
                        <a:rPr lang="en-ZA" sz="1400" b="0" i="0" u="none" strike="noStrike" dirty="0">
                          <a:solidFill>
                            <a:schemeClr val="tx1"/>
                          </a:solidFill>
                          <a:effectLst/>
                          <a:latin typeface="Arial Narrow" panose="020B0606020202030204" pitchFamily="34" charset="0"/>
                        </a:rPr>
                        <a:t>Office for Witness Protection</a:t>
                      </a:r>
                    </a:p>
                  </a:txBody>
                  <a:tcPr marL="7564" marR="7564" marT="7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164 445</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172 437</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183 124</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189 937</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4,93%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553932">
                <a:tc>
                  <a:txBody>
                    <a:bodyPr/>
                    <a:lstStyle/>
                    <a:p>
                      <a:pPr marL="92075" indent="0" algn="l" rtl="0" fontAlgn="b"/>
                      <a:r>
                        <a:rPr lang="en-ZA" sz="1400" b="0" i="0" u="none" strike="noStrike" dirty="0">
                          <a:solidFill>
                            <a:schemeClr val="tx1"/>
                          </a:solidFill>
                          <a:effectLst/>
                          <a:latin typeface="Arial Narrow" panose="020B0606020202030204" pitchFamily="34" charset="0"/>
                        </a:rPr>
                        <a:t>Support Services</a:t>
                      </a:r>
                    </a:p>
                  </a:txBody>
                  <a:tcPr marL="7564" marR="7564" marT="7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437 092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459 302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487 234</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505 840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4,99%</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553932">
                <a:tc>
                  <a:txBody>
                    <a:bodyPr/>
                    <a:lstStyle/>
                    <a:p>
                      <a:pPr marL="92075" indent="0" algn="l" rtl="0" fontAlgn="b"/>
                      <a:r>
                        <a:rPr lang="en-ZA" sz="1400" b="0" i="0" u="none" strike="noStrike" dirty="0">
                          <a:solidFill>
                            <a:schemeClr val="tx1"/>
                          </a:solidFill>
                          <a:effectLst/>
                          <a:latin typeface="Arial Narrow" panose="020B0606020202030204" pitchFamily="34" charset="0"/>
                        </a:rPr>
                        <a:t> </a:t>
                      </a:r>
                      <a:r>
                        <a:rPr lang="en-ZA" sz="1400" b="0" i="0" u="none" strike="noStrike" dirty="0" smtClean="0">
                          <a:solidFill>
                            <a:schemeClr val="tx1"/>
                          </a:solidFill>
                          <a:effectLst/>
                          <a:latin typeface="Arial Narrow" panose="020B0606020202030204" pitchFamily="34" charset="0"/>
                        </a:rPr>
                        <a:t>Total</a:t>
                      </a:r>
                      <a:endParaRPr lang="en-ZA" sz="1400" b="0" i="0" u="none" strike="noStrike" dirty="0">
                        <a:solidFill>
                          <a:schemeClr val="tx1"/>
                        </a:solidFill>
                        <a:effectLst/>
                        <a:latin typeface="Arial Narrow" panose="020B0606020202030204" pitchFamily="34" charset="0"/>
                      </a:endParaRPr>
                    </a:p>
                  </a:txBody>
                  <a:tcPr marL="7564" marR="7564" marT="7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929 137</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4 110 958</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4 </a:t>
                      </a:r>
                      <a:r>
                        <a:rPr lang="en-ZA" sz="1400" b="1" i="0" u="none" strike="noStrike" kern="1200" dirty="0" smtClean="0">
                          <a:solidFill>
                            <a:schemeClr val="tx1"/>
                          </a:solidFill>
                          <a:effectLst/>
                          <a:latin typeface="Arial Narrow" panose="020B0606020202030204" pitchFamily="34" charset="0"/>
                          <a:ea typeface="+mn-ea"/>
                          <a:cs typeface="+mn-cs"/>
                        </a:rPr>
                        <a:t>380 386</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4 </a:t>
                      </a:r>
                      <a:r>
                        <a:rPr lang="en-ZA" sz="1400" b="1" i="0" u="none" strike="noStrike" kern="1200" dirty="0" smtClean="0">
                          <a:solidFill>
                            <a:schemeClr val="tx1"/>
                          </a:solidFill>
                          <a:effectLst/>
                          <a:latin typeface="Arial Narrow" panose="020B0606020202030204" pitchFamily="34" charset="0"/>
                          <a:ea typeface="+mn-ea"/>
                          <a:cs typeface="+mn-cs"/>
                        </a:rPr>
                        <a:t>543 068</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4,87%</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423944">
                <a:tc>
                  <a:txBody>
                    <a:bodyPr/>
                    <a:lstStyle/>
                    <a:p>
                      <a:pPr algn="l" fontAlgn="b"/>
                      <a:endParaRPr lang="en-ZA" sz="1400" b="0" i="0" u="none" strike="noStrike" dirty="0">
                        <a:solidFill>
                          <a:schemeClr val="tx1"/>
                        </a:solidFill>
                        <a:effectLst/>
                        <a:latin typeface="Arial Narrow" panose="020B0606020202030204" pitchFamily="34" charset="0"/>
                      </a:endParaRPr>
                    </a:p>
                  </a:txBody>
                  <a:tcPr marL="7564" marR="7564" marT="75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3,41%</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4,63%</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6,55%</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3,71%</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4,87%</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7" name="Title 1"/>
          <p:cNvSpPr txBox="1">
            <a:spLocks/>
          </p:cNvSpPr>
          <p:nvPr/>
        </p:nvSpPr>
        <p:spPr>
          <a:xfrm>
            <a:off x="0" y="934039"/>
            <a:ext cx="862965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3200" dirty="0">
              <a:effectLst>
                <a:outerShdw blurRad="38100" dist="38100" dir="2700000" algn="tl">
                  <a:srgbClr val="000000">
                    <a:alpha val="43137"/>
                  </a:srgbClr>
                </a:outerShdw>
              </a:effectLst>
              <a:latin typeface="Cambria" panose="02040503050406030204" pitchFamily="18" charset="0"/>
            </a:endParaRPr>
          </a:p>
        </p:txBody>
      </p:sp>
      <p:sp>
        <p:nvSpPr>
          <p:cNvPr id="3" name="TextBox 2"/>
          <p:cNvSpPr txBox="1"/>
          <p:nvPr/>
        </p:nvSpPr>
        <p:spPr>
          <a:xfrm>
            <a:off x="482792" y="5285833"/>
            <a:ext cx="8146859" cy="369332"/>
          </a:xfrm>
          <a:prstGeom prst="rect">
            <a:avLst/>
          </a:prstGeom>
          <a:solidFill>
            <a:schemeClr val="bg1"/>
          </a:solidFill>
        </p:spPr>
        <p:txBody>
          <a:bodyPr wrap="square" rtlCol="0">
            <a:spAutoFit/>
          </a:bodyPr>
          <a:lstStyle/>
          <a:p>
            <a:endParaRPr lang="en-ZA" dirty="0"/>
          </a:p>
        </p:txBody>
      </p:sp>
      <p:sp>
        <p:nvSpPr>
          <p:cNvPr id="8" name="Title 1"/>
          <p:cNvSpPr txBox="1">
            <a:spLocks/>
          </p:cNvSpPr>
          <p:nvPr/>
        </p:nvSpPr>
        <p:spPr>
          <a:xfrm>
            <a:off x="0" y="-27384"/>
            <a:ext cx="9144000" cy="527114"/>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2000" b="1" cap="small" dirty="0">
                <a:solidFill>
                  <a:schemeClr val="bg1"/>
                </a:solidFill>
                <a:latin typeface="Arial" panose="020B0604020202020204" pitchFamily="34" charset="0"/>
                <a:ea typeface="+mj-ea"/>
                <a:cs typeface="Arial" panose="020B0604020202020204" pitchFamily="34" charset="0"/>
              </a:rPr>
              <a:t>Overall Budget growth per sub programme: MTEF</a:t>
            </a:r>
          </a:p>
        </p:txBody>
      </p:sp>
      <p:sp>
        <p:nvSpPr>
          <p:cNvPr id="4" name="Slide Number Placeholder 3"/>
          <p:cNvSpPr>
            <a:spLocks noGrp="1"/>
          </p:cNvSpPr>
          <p:nvPr>
            <p:ph type="sldNum" sz="quarter" idx="12"/>
          </p:nvPr>
        </p:nvSpPr>
        <p:spPr>
          <a:xfrm>
            <a:off x="7010400" y="6426567"/>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52</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409221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4492" y="880110"/>
            <a:ext cx="8756062" cy="673798"/>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32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94524056"/>
              </p:ext>
            </p:extLst>
          </p:nvPr>
        </p:nvGraphicFramePr>
        <p:xfrm>
          <a:off x="246887" y="585502"/>
          <a:ext cx="8630980" cy="3773139"/>
        </p:xfrm>
        <a:graphic>
          <a:graphicData uri="http://schemas.openxmlformats.org/drawingml/2006/table">
            <a:tbl>
              <a:tblPr/>
              <a:tblGrid>
                <a:gridCol w="3903822">
                  <a:extLst>
                    <a:ext uri="{9D8B030D-6E8A-4147-A177-3AD203B41FA5}">
                      <a16:colId xmlns:a16="http://schemas.microsoft.com/office/drawing/2014/main" xmlns="" val="20000"/>
                    </a:ext>
                  </a:extLst>
                </a:gridCol>
                <a:gridCol w="1622576">
                  <a:extLst>
                    <a:ext uri="{9D8B030D-6E8A-4147-A177-3AD203B41FA5}">
                      <a16:colId xmlns:a16="http://schemas.microsoft.com/office/drawing/2014/main" xmlns="" val="20001"/>
                    </a:ext>
                  </a:extLst>
                </a:gridCol>
                <a:gridCol w="1622576">
                  <a:extLst>
                    <a:ext uri="{9D8B030D-6E8A-4147-A177-3AD203B41FA5}">
                      <a16:colId xmlns:a16="http://schemas.microsoft.com/office/drawing/2014/main" xmlns="" val="20002"/>
                    </a:ext>
                  </a:extLst>
                </a:gridCol>
                <a:gridCol w="1482006">
                  <a:extLst>
                    <a:ext uri="{9D8B030D-6E8A-4147-A177-3AD203B41FA5}">
                      <a16:colId xmlns:a16="http://schemas.microsoft.com/office/drawing/2014/main" xmlns="" val="20003"/>
                    </a:ext>
                  </a:extLst>
                </a:gridCol>
              </a:tblGrid>
              <a:tr h="482107">
                <a:tc rowSpan="2">
                  <a:txBody>
                    <a:bodyPr/>
                    <a:lstStyle/>
                    <a:p>
                      <a:pPr algn="ctr" rtl="0" fontAlgn="ctr"/>
                      <a:r>
                        <a:rPr lang="en-ZA" sz="1400" b="1" i="0" u="none" strike="noStrike" dirty="0">
                          <a:solidFill>
                            <a:schemeClr val="tx1"/>
                          </a:solidFill>
                          <a:effectLst/>
                          <a:latin typeface="Arial Narrow" panose="020B0606020202030204" pitchFamily="34" charset="0"/>
                        </a:rPr>
                        <a:t>PROGRAMMES 4:  NATIONAL PROSECUTING </a:t>
                      </a:r>
                      <a:r>
                        <a:rPr lang="en-ZA" sz="1400" b="1" i="0" u="none" strike="noStrike" dirty="0" smtClean="0">
                          <a:solidFill>
                            <a:schemeClr val="tx1"/>
                          </a:solidFill>
                          <a:effectLst/>
                          <a:latin typeface="Arial Narrow" panose="020B0606020202030204" pitchFamily="34" charset="0"/>
                        </a:rPr>
                        <a:t>AUTHORITY</a:t>
                      </a:r>
                    </a:p>
                    <a:p>
                      <a:pPr algn="ctr" rtl="0" fontAlgn="ctr"/>
                      <a:r>
                        <a:rPr lang="en-ZA" sz="1400" b="1" i="0" u="none" strike="noStrike" dirty="0" smtClean="0">
                          <a:solidFill>
                            <a:schemeClr val="tx1"/>
                          </a:solidFill>
                          <a:effectLst/>
                          <a:latin typeface="Arial Narrow" panose="020B0606020202030204" pitchFamily="34" charset="0"/>
                        </a:rPr>
                        <a:t>R’000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gridSpan="3">
                  <a:txBody>
                    <a:bodyPr/>
                    <a:lstStyle/>
                    <a:p>
                      <a:pPr algn="ctr" rtl="0" fontAlgn="ctr"/>
                      <a:r>
                        <a:rPr lang="en-ZA" sz="1400" b="1" i="0" u="none" strike="noStrike" dirty="0" smtClean="0">
                          <a:solidFill>
                            <a:schemeClr val="tx1"/>
                          </a:solidFill>
                          <a:effectLst/>
                          <a:latin typeface="Arial Narrow" panose="020B0606020202030204" pitchFamily="34" charset="0"/>
                        </a:rPr>
                        <a:t>2019/20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05218">
                <a:tc vMerge="1">
                  <a:txBody>
                    <a:bodyPr/>
                    <a:lstStyle/>
                    <a:p>
                      <a:endParaRPr lang="en-ZA"/>
                    </a:p>
                  </a:txBody>
                  <a:tcPr/>
                </a:tc>
                <a:tc>
                  <a:txBody>
                    <a:bodyPr/>
                    <a:lstStyle/>
                    <a:p>
                      <a:pPr algn="ctr" rtl="0" fontAlgn="ctr"/>
                      <a:r>
                        <a:rPr lang="en-ZA" sz="1400" b="1" i="0" u="none" strike="noStrike" dirty="0" smtClean="0">
                          <a:solidFill>
                            <a:schemeClr val="tx1"/>
                          </a:solidFill>
                          <a:effectLst/>
                          <a:latin typeface="Arial Narrow" panose="020B0606020202030204" pitchFamily="34" charset="0"/>
                        </a:rPr>
                        <a:t>ENE BUDGET </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PROJECTED EXPENDITURE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BUDGET SHORTFALL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1"/>
                  </a:ext>
                </a:extLst>
              </a:tr>
              <a:tr h="480995">
                <a:tc>
                  <a:txBody>
                    <a:bodyPr/>
                    <a:lstStyle/>
                    <a:p>
                      <a:pPr marL="92075" indent="0" algn="l" rtl="0" fontAlgn="b"/>
                      <a:r>
                        <a:rPr lang="en-ZA" sz="1400" b="0" i="0" u="none" strike="noStrike" dirty="0">
                          <a:solidFill>
                            <a:schemeClr val="tx1"/>
                          </a:solidFill>
                          <a:effectLst/>
                          <a:latin typeface="Arial Narrow" panose="020B0606020202030204" pitchFamily="34" charset="0"/>
                        </a:rPr>
                        <a:t>Compensation Of Employees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0" i="0" u="none" strike="noStrike" dirty="0">
                          <a:solidFill>
                            <a:schemeClr val="tx1"/>
                          </a:solidFill>
                          <a:effectLst/>
                          <a:latin typeface="Arial Narrow" panose="020B0606020202030204" pitchFamily="34" charset="0"/>
                        </a:rPr>
                        <a:t>3 </a:t>
                      </a:r>
                      <a:r>
                        <a:rPr lang="en-ZA" sz="1400" b="0" i="0" u="none" strike="noStrike" dirty="0" smtClean="0">
                          <a:solidFill>
                            <a:schemeClr val="tx1"/>
                          </a:solidFill>
                          <a:effectLst/>
                          <a:latin typeface="Arial Narrow" panose="020B0606020202030204" pitchFamily="34" charset="0"/>
                        </a:rPr>
                        <a:t>486 309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a:t>
                      </a:r>
                      <a:r>
                        <a:rPr lang="en-ZA" sz="1400" b="0" i="0" u="none" strike="noStrike" kern="1200" dirty="0" smtClean="0">
                          <a:solidFill>
                            <a:schemeClr val="tx1"/>
                          </a:solidFill>
                          <a:effectLst/>
                          <a:latin typeface="Arial Narrow" panose="020B0606020202030204" pitchFamily="34" charset="0"/>
                          <a:ea typeface="+mn-ea"/>
                          <a:cs typeface="+mn-cs"/>
                        </a:rPr>
                        <a:t>450 543</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35 766</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501037">
                <a:tc>
                  <a:txBody>
                    <a:bodyPr/>
                    <a:lstStyle/>
                    <a:p>
                      <a:pPr marL="92075" indent="0" algn="l" rtl="0" fontAlgn="b"/>
                      <a:r>
                        <a:rPr lang="en-ZA" sz="1400" b="0" i="0" u="none" strike="noStrike" dirty="0">
                          <a:solidFill>
                            <a:schemeClr val="tx1"/>
                          </a:solidFill>
                          <a:effectLst/>
                          <a:latin typeface="Arial Narrow" panose="020B0606020202030204" pitchFamily="34" charset="0"/>
                        </a:rPr>
                        <a:t>Goods And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0" i="0" u="none" strike="noStrike" dirty="0" smtClean="0">
                          <a:solidFill>
                            <a:schemeClr val="tx1"/>
                          </a:solidFill>
                          <a:effectLst/>
                          <a:latin typeface="Arial Narrow" panose="020B0606020202030204" pitchFamily="34" charset="0"/>
                        </a:rPr>
                        <a:t>391 006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451 478</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-60 472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513757">
                <a:tc>
                  <a:txBody>
                    <a:bodyPr/>
                    <a:lstStyle/>
                    <a:p>
                      <a:pPr marL="92075" indent="0" algn="l" rtl="0" fontAlgn="b"/>
                      <a:r>
                        <a:rPr lang="en-ZA" sz="1400" b="0" i="0" u="none" strike="noStrike" dirty="0">
                          <a:solidFill>
                            <a:schemeClr val="tx1"/>
                          </a:solidFill>
                          <a:effectLst/>
                          <a:latin typeface="Arial Narrow" panose="020B0606020202030204" pitchFamily="34" charset="0"/>
                        </a:rPr>
                        <a:t>Transfers &amp; Subsidies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0" i="0" u="none" strike="noStrike" dirty="0" smtClean="0">
                          <a:solidFill>
                            <a:schemeClr val="tx1"/>
                          </a:solidFill>
                          <a:effectLst/>
                          <a:latin typeface="Arial Narrow" panose="020B0606020202030204" pitchFamily="34" charset="0"/>
                        </a:rPr>
                        <a:t>18 922</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18 922</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501037">
                <a:tc>
                  <a:txBody>
                    <a:bodyPr/>
                    <a:lstStyle/>
                    <a:p>
                      <a:pPr marL="92075" indent="0" algn="l" rtl="0" fontAlgn="b"/>
                      <a:r>
                        <a:rPr lang="en-ZA" sz="1400" b="0" i="0" u="none" strike="noStrike" dirty="0">
                          <a:solidFill>
                            <a:schemeClr val="tx1"/>
                          </a:solidFill>
                          <a:effectLst/>
                          <a:latin typeface="Arial Narrow" panose="020B0606020202030204" pitchFamily="34" charset="0"/>
                        </a:rPr>
                        <a:t>Machinery And Equipment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0" i="0" u="none" strike="noStrike" dirty="0" smtClean="0">
                          <a:solidFill>
                            <a:schemeClr val="tx1"/>
                          </a:solidFill>
                          <a:effectLst/>
                          <a:latin typeface="Arial Narrow" panose="020B0606020202030204" pitchFamily="34" charset="0"/>
                        </a:rPr>
                        <a:t>32 900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32 900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0</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488988">
                <a:tc>
                  <a:txBody>
                    <a:bodyPr/>
                    <a:lstStyle/>
                    <a:p>
                      <a:pPr marL="92075" indent="0" algn="l" rtl="0" fontAlgn="b"/>
                      <a:r>
                        <a:rPr lang="en-ZA" sz="1400" b="1" i="0" u="none" strike="noStrike" dirty="0">
                          <a:solidFill>
                            <a:schemeClr val="tx1"/>
                          </a:solidFill>
                          <a:effectLst/>
                          <a:latin typeface="Arial Narrow" panose="020B0606020202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1" i="0" u="none" strike="noStrike" dirty="0">
                          <a:solidFill>
                            <a:schemeClr val="tx1"/>
                          </a:solidFill>
                          <a:effectLst/>
                          <a:latin typeface="Arial Narrow" panose="020B0606020202030204" pitchFamily="34" charset="0"/>
                        </a:rPr>
                        <a:t>3 </a:t>
                      </a:r>
                      <a:r>
                        <a:rPr lang="en-ZA" sz="1400" b="1" i="0" u="none" strike="noStrike" dirty="0" smtClean="0">
                          <a:solidFill>
                            <a:schemeClr val="tx1"/>
                          </a:solidFill>
                          <a:effectLst/>
                          <a:latin typeface="Arial Narrow" panose="020B0606020202030204" pitchFamily="34" charset="0"/>
                        </a:rPr>
                        <a:t>929 137</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 </a:t>
                      </a:r>
                      <a:r>
                        <a:rPr lang="en-ZA" sz="1400" b="1" i="0" u="none" strike="noStrike" kern="1200" dirty="0" smtClean="0">
                          <a:solidFill>
                            <a:schemeClr val="tx1"/>
                          </a:solidFill>
                          <a:effectLst/>
                          <a:latin typeface="Arial Narrow" panose="020B0606020202030204" pitchFamily="34" charset="0"/>
                          <a:ea typeface="+mn-ea"/>
                          <a:cs typeface="+mn-cs"/>
                        </a:rPr>
                        <a:t>953 843</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1" i="0" u="none" strike="noStrike" kern="1200" dirty="0" smtClean="0">
                          <a:solidFill>
                            <a:schemeClr val="tx1"/>
                          </a:solidFill>
                          <a:effectLst/>
                          <a:latin typeface="Arial Narrow" panose="020B0606020202030204" pitchFamily="34" charset="0"/>
                          <a:ea typeface="+mn-ea"/>
                          <a:cs typeface="+mn-cs"/>
                        </a:rPr>
                        <a:t>-24 706</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81828" y="4358641"/>
            <a:ext cx="8780344" cy="1569660"/>
          </a:xfrm>
          <a:prstGeom prst="rect">
            <a:avLst/>
          </a:prstGeom>
          <a:solidFill>
            <a:schemeClr val="bg1"/>
          </a:solidFill>
        </p:spPr>
        <p:txBody>
          <a:bodyPr wrap="square" rtlCol="0">
            <a:spAutoFit/>
          </a:bodyPr>
          <a:lstStyle/>
          <a:p>
            <a:pPr marL="342900" indent="-342900" algn="just">
              <a:lnSpc>
                <a:spcPct val="150000"/>
              </a:lnSpc>
              <a:buClr>
                <a:srgbClr val="C59247"/>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NPA is in process of advertising posts in line with anticipated saving and normal attrition rate</a:t>
            </a:r>
          </a:p>
          <a:p>
            <a:pPr marL="342900" indent="-342900" algn="just">
              <a:lnSpc>
                <a:spcPct val="150000"/>
              </a:lnSpc>
              <a:buClr>
                <a:srgbClr val="C59247"/>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NPA does not have a sufficient Goods &amp; Services Budget for contractual obligations which will have a negative impact on the payments to service providers</a:t>
            </a:r>
            <a:endParaRPr lang="en-ZA" sz="1600" dirty="0">
              <a:latin typeface="Arial" panose="020B0604020202020204" pitchFamily="34" charset="0"/>
              <a:cs typeface="Arial" panose="020B0604020202020204" pitchFamily="34" charset="0"/>
            </a:endParaRPr>
          </a:p>
        </p:txBody>
      </p:sp>
      <p:sp>
        <p:nvSpPr>
          <p:cNvPr id="7" name="Title 1"/>
          <p:cNvSpPr txBox="1">
            <a:spLocks/>
          </p:cNvSpPr>
          <p:nvPr/>
        </p:nvSpPr>
        <p:spPr>
          <a:xfrm>
            <a:off x="0" y="-27384"/>
            <a:ext cx="9144000" cy="479445"/>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2000" b="1" cap="small" dirty="0">
                <a:solidFill>
                  <a:schemeClr val="bg1"/>
                </a:solidFill>
                <a:latin typeface="Arial" panose="020B0604020202020204" pitchFamily="34" charset="0"/>
                <a:ea typeface="+mj-ea"/>
                <a:cs typeface="Arial" panose="020B0604020202020204" pitchFamily="34" charset="0"/>
              </a:rPr>
              <a:t>Budget vs Projected Expenditure for 2019/20</a:t>
            </a:r>
          </a:p>
        </p:txBody>
      </p:sp>
      <p:sp>
        <p:nvSpPr>
          <p:cNvPr id="4" name="Slide Number Placeholder 3"/>
          <p:cNvSpPr>
            <a:spLocks noGrp="1"/>
          </p:cNvSpPr>
          <p:nvPr>
            <p:ph type="sldNum" sz="quarter" idx="12"/>
          </p:nvPr>
        </p:nvSpPr>
        <p:spPr>
          <a:xfrm>
            <a:off x="7010400" y="6474337"/>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53</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3536068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465103092"/>
              </p:ext>
            </p:extLst>
          </p:nvPr>
        </p:nvGraphicFramePr>
        <p:xfrm>
          <a:off x="200369" y="641358"/>
          <a:ext cx="8657028" cy="3108694"/>
        </p:xfrm>
        <a:graphic>
          <a:graphicData uri="http://schemas.openxmlformats.org/drawingml/2006/table">
            <a:tbl>
              <a:tblPr/>
              <a:tblGrid>
                <a:gridCol w="3196632">
                  <a:extLst>
                    <a:ext uri="{9D8B030D-6E8A-4147-A177-3AD203B41FA5}">
                      <a16:colId xmlns:a16="http://schemas.microsoft.com/office/drawing/2014/main" xmlns="" val="20000"/>
                    </a:ext>
                  </a:extLst>
                </a:gridCol>
                <a:gridCol w="1181634">
                  <a:extLst>
                    <a:ext uri="{9D8B030D-6E8A-4147-A177-3AD203B41FA5}">
                      <a16:colId xmlns:a16="http://schemas.microsoft.com/office/drawing/2014/main" xmlns="" val="20001"/>
                    </a:ext>
                  </a:extLst>
                </a:gridCol>
                <a:gridCol w="1181634">
                  <a:extLst>
                    <a:ext uri="{9D8B030D-6E8A-4147-A177-3AD203B41FA5}">
                      <a16:colId xmlns:a16="http://schemas.microsoft.com/office/drawing/2014/main" xmlns="" val="20002"/>
                    </a:ext>
                  </a:extLst>
                </a:gridCol>
                <a:gridCol w="1032376">
                  <a:extLst>
                    <a:ext uri="{9D8B030D-6E8A-4147-A177-3AD203B41FA5}">
                      <a16:colId xmlns:a16="http://schemas.microsoft.com/office/drawing/2014/main" xmlns="" val="20003"/>
                    </a:ext>
                  </a:extLst>
                </a:gridCol>
                <a:gridCol w="1032376">
                  <a:extLst>
                    <a:ext uri="{9D8B030D-6E8A-4147-A177-3AD203B41FA5}">
                      <a16:colId xmlns:a16="http://schemas.microsoft.com/office/drawing/2014/main" xmlns="" val="20004"/>
                    </a:ext>
                  </a:extLst>
                </a:gridCol>
                <a:gridCol w="1032376">
                  <a:extLst>
                    <a:ext uri="{9D8B030D-6E8A-4147-A177-3AD203B41FA5}">
                      <a16:colId xmlns:a16="http://schemas.microsoft.com/office/drawing/2014/main" xmlns="" val="20005"/>
                    </a:ext>
                  </a:extLst>
                </a:gridCol>
              </a:tblGrid>
              <a:tr h="649766">
                <a:tc rowSpan="2">
                  <a:txBody>
                    <a:bodyPr/>
                    <a:lstStyle/>
                    <a:p>
                      <a:pPr algn="ctr" rtl="0" fontAlgn="ctr"/>
                      <a:r>
                        <a:rPr lang="en-ZA" sz="1400" b="1" i="0" u="none" strike="noStrike" dirty="0">
                          <a:solidFill>
                            <a:schemeClr val="tx1"/>
                          </a:solidFill>
                          <a:effectLst/>
                          <a:latin typeface="Arial Narrow" panose="020B0606020202030204" pitchFamily="34" charset="0"/>
                        </a:rPr>
                        <a:t>Compensation of Employees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2015/16</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2016/17</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2017/18</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2018/19</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2019/20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428408">
                <a:tc vMerge="1">
                  <a:txBody>
                    <a:bodyPr/>
                    <a:lstStyle/>
                    <a:p>
                      <a:endParaRPr lang="en-ZA"/>
                    </a:p>
                  </a:txBody>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a:solidFill>
                            <a:schemeClr val="tx1"/>
                          </a:solidFill>
                          <a:effectLst/>
                          <a:latin typeface="Arial Narrow" panose="020B0606020202030204" pitchFamily="34" charset="0"/>
                        </a:rPr>
                        <a:t>R'000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R'000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ZA" sz="1400" b="1" i="0" u="none" strike="noStrike" dirty="0" smtClean="0">
                          <a:solidFill>
                            <a:schemeClr val="tx1"/>
                          </a:solidFill>
                          <a:effectLst/>
                          <a:latin typeface="Arial Narrow" panose="020B0606020202030204" pitchFamily="34" charset="0"/>
                        </a:rPr>
                        <a:t>R'000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1"/>
                  </a:ext>
                </a:extLst>
              </a:tr>
              <a:tr h="676840">
                <a:tc>
                  <a:txBody>
                    <a:bodyPr/>
                    <a:lstStyle/>
                    <a:p>
                      <a:pPr marL="92075" indent="0" algn="l" fontAlgn="ctr"/>
                      <a:r>
                        <a:rPr lang="en-ZA" sz="1400" b="0" i="0" u="none" strike="noStrike" dirty="0">
                          <a:solidFill>
                            <a:schemeClr val="tx1"/>
                          </a:solidFill>
                          <a:effectLst/>
                          <a:latin typeface="Arial Narrow" panose="020B0606020202030204" pitchFamily="34" charset="0"/>
                        </a:rPr>
                        <a:t>Adjusted Appropriation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0" i="0" u="none" strike="noStrike" dirty="0">
                          <a:solidFill>
                            <a:schemeClr val="tx1"/>
                          </a:solidFill>
                          <a:effectLst/>
                          <a:latin typeface="Arial Narrow" panose="020B0606020202030204" pitchFamily="34" charset="0"/>
                        </a:rPr>
                        <a:t>2 </a:t>
                      </a:r>
                      <a:r>
                        <a:rPr lang="en-ZA" sz="1400" b="0" i="0" u="none" strike="noStrike" dirty="0" smtClean="0">
                          <a:solidFill>
                            <a:schemeClr val="tx1"/>
                          </a:solidFill>
                          <a:effectLst/>
                          <a:latin typeface="Arial Narrow" panose="020B0606020202030204" pitchFamily="34" charset="0"/>
                        </a:rPr>
                        <a:t>821 407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a:solidFill>
                            <a:schemeClr val="tx1"/>
                          </a:solidFill>
                          <a:effectLst/>
                          <a:latin typeface="Arial Narrow" panose="020B0606020202030204" pitchFamily="34" charset="0"/>
                        </a:rPr>
                        <a:t>3</a:t>
                      </a:r>
                      <a:r>
                        <a:rPr lang="en-ZA" sz="1400" b="0" i="0" u="none" strike="noStrike" dirty="0" smtClean="0">
                          <a:solidFill>
                            <a:schemeClr val="tx1"/>
                          </a:solidFill>
                          <a:effectLst/>
                          <a:latin typeface="Arial Narrow" panose="020B0606020202030204" pitchFamily="34" charset="0"/>
                        </a:rPr>
                        <a:t> 007 463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a:solidFill>
                            <a:schemeClr val="tx1"/>
                          </a:solidFill>
                          <a:effectLst/>
                          <a:latin typeface="Arial Narrow" panose="020B0606020202030204" pitchFamily="34" charset="0"/>
                        </a:rPr>
                        <a:t>3 </a:t>
                      </a:r>
                      <a:r>
                        <a:rPr lang="en-ZA" sz="1400" b="0" i="0" u="none" strike="noStrike" dirty="0" smtClean="0">
                          <a:solidFill>
                            <a:schemeClr val="tx1"/>
                          </a:solidFill>
                          <a:effectLst/>
                          <a:latin typeface="Arial Narrow" panose="020B0606020202030204" pitchFamily="34" charset="0"/>
                        </a:rPr>
                        <a:t>168 219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a:solidFill>
                            <a:schemeClr val="tx1"/>
                          </a:solidFill>
                          <a:effectLst/>
                          <a:latin typeface="Arial Narrow" panose="020B0606020202030204" pitchFamily="34" charset="0"/>
                        </a:rPr>
                        <a:t>3 </a:t>
                      </a:r>
                      <a:r>
                        <a:rPr lang="en-ZA" sz="1400" b="0" i="0" u="none" strike="noStrike" dirty="0" smtClean="0">
                          <a:solidFill>
                            <a:schemeClr val="tx1"/>
                          </a:solidFill>
                          <a:effectLst/>
                          <a:latin typeface="Arial Narrow" panose="020B0606020202030204" pitchFamily="34" charset="0"/>
                        </a:rPr>
                        <a:t>240 126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smtClean="0">
                          <a:solidFill>
                            <a:schemeClr val="tx1"/>
                          </a:solidFill>
                          <a:effectLst/>
                          <a:latin typeface="Arial Narrow" panose="020B0606020202030204" pitchFamily="34" charset="0"/>
                        </a:rPr>
                        <a:t>3 486 309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676840">
                <a:tc>
                  <a:txBody>
                    <a:bodyPr/>
                    <a:lstStyle/>
                    <a:p>
                      <a:pPr marL="92075" indent="0" algn="l" fontAlgn="ctr"/>
                      <a:r>
                        <a:rPr lang="en-ZA" sz="1400" b="0" i="0" u="none" strike="noStrike" dirty="0">
                          <a:solidFill>
                            <a:schemeClr val="tx1"/>
                          </a:solidFill>
                          <a:effectLst/>
                          <a:latin typeface="Arial Narrow" panose="020B0606020202030204" pitchFamily="34" charset="0"/>
                        </a:rPr>
                        <a:t>Actual Expenditure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0" i="0" u="none" strike="noStrike" dirty="0">
                          <a:solidFill>
                            <a:schemeClr val="tx1"/>
                          </a:solidFill>
                          <a:effectLst/>
                          <a:latin typeface="Arial Narrow" panose="020B0606020202030204" pitchFamily="34" charset="0"/>
                        </a:rPr>
                        <a:t>2 </a:t>
                      </a:r>
                      <a:r>
                        <a:rPr lang="en-ZA" sz="1400" b="0" i="0" u="none" strike="noStrike" dirty="0" smtClean="0">
                          <a:solidFill>
                            <a:schemeClr val="tx1"/>
                          </a:solidFill>
                          <a:effectLst/>
                          <a:latin typeface="Arial Narrow" panose="020B0606020202030204" pitchFamily="34" charset="0"/>
                        </a:rPr>
                        <a:t>835 971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chemeClr val="tx1"/>
                          </a:solidFill>
                          <a:effectLst/>
                          <a:latin typeface="Arial Narrow" panose="020B0606020202030204" pitchFamily="34" charset="0"/>
                        </a:rPr>
                        <a:t>3</a:t>
                      </a:r>
                      <a:r>
                        <a:rPr lang="en-ZA" sz="1400" b="0" i="0" u="none" strike="noStrike" dirty="0" smtClean="0">
                          <a:solidFill>
                            <a:schemeClr val="tx1"/>
                          </a:solidFill>
                          <a:effectLst/>
                          <a:latin typeface="Arial Narrow" panose="020B0606020202030204" pitchFamily="34" charset="0"/>
                        </a:rPr>
                        <a:t> 039 993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chemeClr val="tx1"/>
                          </a:solidFill>
                          <a:effectLst/>
                          <a:latin typeface="Arial Narrow" panose="020B0606020202030204" pitchFamily="34" charset="0"/>
                        </a:rPr>
                        <a:t>3 </a:t>
                      </a:r>
                      <a:r>
                        <a:rPr lang="en-ZA" sz="1400" b="0" i="0" u="none" strike="noStrike" dirty="0" smtClean="0">
                          <a:solidFill>
                            <a:schemeClr val="tx1"/>
                          </a:solidFill>
                          <a:effectLst/>
                          <a:latin typeface="Arial Narrow" panose="020B0606020202030204" pitchFamily="34" charset="0"/>
                        </a:rPr>
                        <a:t>202 753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chemeClr val="tx1"/>
                          </a:solidFill>
                          <a:effectLst/>
                          <a:latin typeface="Arial Narrow" panose="020B0606020202030204" pitchFamily="34" charset="0"/>
                        </a:rPr>
                        <a:t>3 </a:t>
                      </a:r>
                      <a:r>
                        <a:rPr lang="en-ZA" sz="1400" b="0" i="0" u="none" strike="noStrike" dirty="0" smtClean="0">
                          <a:solidFill>
                            <a:schemeClr val="tx1"/>
                          </a:solidFill>
                          <a:effectLst/>
                          <a:latin typeface="Arial Narrow" panose="020B0606020202030204" pitchFamily="34" charset="0"/>
                        </a:rPr>
                        <a:t>717 227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smtClean="0">
                          <a:solidFill>
                            <a:schemeClr val="tx1"/>
                          </a:solidFill>
                          <a:effectLst/>
                          <a:latin typeface="Arial Narrow" panose="020B0606020202030204" pitchFamily="34" charset="0"/>
                        </a:rPr>
                        <a:t>3 450 543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676840">
                <a:tc>
                  <a:txBody>
                    <a:bodyPr/>
                    <a:lstStyle/>
                    <a:p>
                      <a:pPr marL="92075" indent="0" algn="l" fontAlgn="ctr"/>
                      <a:r>
                        <a:rPr lang="en-ZA" sz="1400" b="1" i="0" u="none" strike="noStrike" dirty="0">
                          <a:solidFill>
                            <a:schemeClr val="tx1"/>
                          </a:solidFill>
                          <a:effectLst/>
                          <a:latin typeface="Arial Narrow" panose="020B0606020202030204" pitchFamily="34" charset="0"/>
                        </a:rPr>
                        <a:t>Variance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1" i="0" u="none" strike="noStrike" dirty="0" smtClean="0">
                          <a:solidFill>
                            <a:schemeClr val="tx1"/>
                          </a:solidFill>
                          <a:effectLst/>
                          <a:latin typeface="Arial Narrow" panose="020B0606020202030204" pitchFamily="34" charset="0"/>
                        </a:rPr>
                        <a:t>-14 564</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1" i="0" u="none" strike="noStrike" dirty="0" smtClean="0">
                          <a:solidFill>
                            <a:schemeClr val="tx1"/>
                          </a:solidFill>
                          <a:effectLst/>
                          <a:latin typeface="Arial Narrow" panose="020B0606020202030204" pitchFamily="34" charset="0"/>
                        </a:rPr>
                        <a:t>-32 530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1" i="0" u="none" strike="noStrike" dirty="0">
                          <a:solidFill>
                            <a:schemeClr val="tx1"/>
                          </a:solidFill>
                          <a:effectLst/>
                          <a:latin typeface="Arial Narrow" panose="020B0606020202030204" pitchFamily="34" charset="0"/>
                        </a:rPr>
                        <a:t>-</a:t>
                      </a:r>
                      <a:r>
                        <a:rPr lang="en-ZA" sz="1400" b="1" i="0" u="none" strike="noStrike" dirty="0" smtClean="0">
                          <a:solidFill>
                            <a:schemeClr val="tx1"/>
                          </a:solidFill>
                          <a:effectLst/>
                          <a:latin typeface="Arial Narrow" panose="020B0606020202030204" pitchFamily="34" charset="0"/>
                        </a:rPr>
                        <a:t>34 534</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1" i="0" u="none" strike="noStrike" dirty="0" smtClean="0">
                          <a:solidFill>
                            <a:schemeClr val="tx1"/>
                          </a:solidFill>
                          <a:effectLst/>
                          <a:latin typeface="Arial Narrow" panose="020B0606020202030204" pitchFamily="34" charset="0"/>
                        </a:rPr>
                        <a:t>-77 101</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1" i="0" u="none" strike="noStrike" dirty="0" smtClean="0">
                          <a:solidFill>
                            <a:schemeClr val="tx1"/>
                          </a:solidFill>
                          <a:effectLst/>
                          <a:latin typeface="Arial Narrow" panose="020B0606020202030204" pitchFamily="34" charset="0"/>
                        </a:rPr>
                        <a:t>35 766</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bl>
          </a:graphicData>
        </a:graphic>
      </p:graphicFrame>
      <p:sp>
        <p:nvSpPr>
          <p:cNvPr id="6" name="Title 1"/>
          <p:cNvSpPr txBox="1">
            <a:spLocks/>
          </p:cNvSpPr>
          <p:nvPr/>
        </p:nvSpPr>
        <p:spPr>
          <a:xfrm>
            <a:off x="245661" y="754881"/>
            <a:ext cx="8521149" cy="593788"/>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endParaRPr lang="en-US" sz="2800" dirty="0">
              <a:latin typeface="Cambria" panose="02040503050406030204" pitchFamily="18" charset="0"/>
            </a:endParaRPr>
          </a:p>
        </p:txBody>
      </p:sp>
      <p:sp>
        <p:nvSpPr>
          <p:cNvPr id="7" name="TextBox 6"/>
          <p:cNvSpPr txBox="1"/>
          <p:nvPr/>
        </p:nvSpPr>
        <p:spPr>
          <a:xfrm>
            <a:off x="245661" y="3958065"/>
            <a:ext cx="8611736" cy="1569660"/>
          </a:xfrm>
          <a:prstGeom prst="rect">
            <a:avLst/>
          </a:prstGeom>
          <a:solidFill>
            <a:schemeClr val="bg1"/>
          </a:solidFill>
        </p:spPr>
        <p:txBody>
          <a:bodyPr wrap="square" rtlCol="0">
            <a:spAutoFit/>
          </a:bodyPr>
          <a:lstStyle/>
          <a:p>
            <a:pPr marL="285750" indent="-285750" algn="just">
              <a:lnSpc>
                <a:spcPct val="150000"/>
              </a:lnSpc>
              <a:buClr>
                <a:srgbClr val="C59247"/>
              </a:buCl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Prior year’s shortfalls were funded through virements from NPA operational budget and  2018/19 shortfall through virement from DoJ&amp;CD  </a:t>
            </a:r>
          </a:p>
          <a:p>
            <a:pPr marL="285750" indent="-285750" algn="just">
              <a:lnSpc>
                <a:spcPct val="150000"/>
              </a:lnSpc>
              <a:buClr>
                <a:srgbClr val="C59247"/>
              </a:buClr>
              <a:buFont typeface="Wingdings" panose="05000000000000000000" pitchFamily="2" charset="2"/>
              <a:buChar char="Ø"/>
            </a:pPr>
            <a:r>
              <a:rPr lang="en-ZA" sz="1600" dirty="0">
                <a:latin typeface="Arial" panose="020B0604020202020204" pitchFamily="34" charset="0"/>
                <a:cs typeface="Arial" panose="020B0604020202020204" pitchFamily="34" charset="0"/>
              </a:rPr>
              <a:t>The NPA lost 73 officials from 1 April </a:t>
            </a:r>
            <a:r>
              <a:rPr lang="en-ZA" sz="1600" dirty="0" smtClean="0">
                <a:latin typeface="Arial" panose="020B0604020202020204" pitchFamily="34" charset="0"/>
                <a:cs typeface="Arial" panose="020B0604020202020204" pitchFamily="34" charset="0"/>
              </a:rPr>
              <a:t>to 31 </a:t>
            </a:r>
            <a:r>
              <a:rPr lang="en-ZA" sz="1600" dirty="0">
                <a:latin typeface="Arial" panose="020B0604020202020204" pitchFamily="34" charset="0"/>
                <a:cs typeface="Arial" panose="020B0604020202020204" pitchFamily="34" charset="0"/>
              </a:rPr>
              <a:t>August 2019 </a:t>
            </a:r>
            <a:r>
              <a:rPr lang="en-ZA" sz="1600" dirty="0" smtClean="0">
                <a:latin typeface="Arial" panose="020B0604020202020204" pitchFamily="34" charset="0"/>
                <a:cs typeface="Arial" panose="020B0604020202020204" pitchFamily="34" charset="0"/>
              </a:rPr>
              <a:t>which equals </a:t>
            </a:r>
            <a:r>
              <a:rPr lang="en-ZA" sz="1600" dirty="0">
                <a:latin typeface="Arial" panose="020B0604020202020204" pitchFamily="34" charset="0"/>
                <a:cs typeface="Arial" panose="020B0604020202020204" pitchFamily="34" charset="0"/>
              </a:rPr>
              <a:t>R42 </a:t>
            </a:r>
            <a:r>
              <a:rPr lang="en-ZA" sz="1600" dirty="0" smtClean="0">
                <a:latin typeface="Arial" panose="020B0604020202020204" pitchFamily="34" charset="0"/>
                <a:cs typeface="Arial" panose="020B0604020202020204" pitchFamily="34" charset="0"/>
              </a:rPr>
              <a:t>million</a:t>
            </a:r>
            <a:endParaRPr lang="en-ZA" sz="1600" dirty="0">
              <a:latin typeface="Arial" panose="020B0604020202020204" pitchFamily="34" charset="0"/>
              <a:cs typeface="Arial" panose="020B0604020202020204" pitchFamily="34" charset="0"/>
            </a:endParaRPr>
          </a:p>
          <a:p>
            <a:pPr marL="285750" indent="-285750" algn="just">
              <a:lnSpc>
                <a:spcPct val="150000"/>
              </a:lnSpc>
              <a:buClr>
                <a:srgbClr val="C59247"/>
              </a:buClr>
              <a:buFont typeface="Wingdings" panose="05000000000000000000" pitchFamily="2" charset="2"/>
              <a:buChar char="Ø"/>
            </a:pPr>
            <a:endParaRPr lang="en-ZA" sz="1600" dirty="0">
              <a:latin typeface="Arial" panose="020B0604020202020204" pitchFamily="34" charset="0"/>
              <a:cs typeface="Arial" panose="020B0604020202020204" pitchFamily="34" charset="0"/>
            </a:endParaRPr>
          </a:p>
        </p:txBody>
      </p:sp>
      <p:sp>
        <p:nvSpPr>
          <p:cNvPr id="8" name="Title 1"/>
          <p:cNvSpPr txBox="1">
            <a:spLocks/>
          </p:cNvSpPr>
          <p:nvPr/>
        </p:nvSpPr>
        <p:spPr>
          <a:xfrm>
            <a:off x="0" y="-27384"/>
            <a:ext cx="9144000" cy="388331"/>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2000" b="1" cap="small" dirty="0">
                <a:solidFill>
                  <a:schemeClr val="bg1"/>
                </a:solidFill>
                <a:latin typeface="Arial" panose="020B0604020202020204" pitchFamily="34" charset="0"/>
                <a:ea typeface="+mj-ea"/>
                <a:cs typeface="Arial" panose="020B0604020202020204" pitchFamily="34" charset="0"/>
              </a:rPr>
              <a:t>Historical Compensation of Employees Shortfall</a:t>
            </a:r>
          </a:p>
        </p:txBody>
      </p:sp>
      <p:sp>
        <p:nvSpPr>
          <p:cNvPr id="3" name="Slide Number Placeholder 2"/>
          <p:cNvSpPr>
            <a:spLocks noGrp="1"/>
          </p:cNvSpPr>
          <p:nvPr>
            <p:ph type="sldNum" sz="quarter" idx="12"/>
          </p:nvPr>
        </p:nvSpPr>
        <p:spPr>
          <a:xfrm>
            <a:off x="7010400" y="649951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54</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7817617"/>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491" y="323958"/>
            <a:ext cx="9143999" cy="595515"/>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endParaRPr lang="en-US" sz="32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552723591"/>
              </p:ext>
            </p:extLst>
          </p:nvPr>
        </p:nvGraphicFramePr>
        <p:xfrm>
          <a:off x="555524" y="919473"/>
          <a:ext cx="7245452" cy="2994491"/>
        </p:xfrm>
        <a:graphic>
          <a:graphicData uri="http://schemas.openxmlformats.org/drawingml/2006/table">
            <a:tbl>
              <a:tblPr/>
              <a:tblGrid>
                <a:gridCol w="5303147">
                  <a:extLst>
                    <a:ext uri="{9D8B030D-6E8A-4147-A177-3AD203B41FA5}">
                      <a16:colId xmlns:a16="http://schemas.microsoft.com/office/drawing/2014/main" xmlns="" val="3526911441"/>
                    </a:ext>
                  </a:extLst>
                </a:gridCol>
                <a:gridCol w="1942305">
                  <a:extLst>
                    <a:ext uri="{9D8B030D-6E8A-4147-A177-3AD203B41FA5}">
                      <a16:colId xmlns:a16="http://schemas.microsoft.com/office/drawing/2014/main" xmlns="" val="1050983087"/>
                    </a:ext>
                  </a:extLst>
                </a:gridCol>
              </a:tblGrid>
              <a:tr h="748480">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PROGRAMMES 4:  NATIONAL PROSECUTING AUTHORITY</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2019/20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extLst>
                  <a:ext uri="{0D108BD9-81ED-4DB2-BD59-A6C34878D82A}">
                    <a16:rowId xmlns:a16="http://schemas.microsoft.com/office/drawing/2014/main" xmlns="" val="2318608966"/>
                  </a:ext>
                </a:extLst>
              </a:tr>
              <a:tr h="553283">
                <a:tc>
                  <a:txBody>
                    <a:bodyPr/>
                    <a:lstStyle/>
                    <a:p>
                      <a:pPr marL="0" algn="l"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Investigating </a:t>
                      </a:r>
                      <a:r>
                        <a:rPr lang="en-ZA" sz="1400" b="0" i="0" u="none" strike="noStrike" kern="1200" dirty="0">
                          <a:solidFill>
                            <a:schemeClr val="tx1"/>
                          </a:solidFill>
                          <a:effectLst/>
                          <a:latin typeface="Arial Narrow" panose="020B0606020202030204" pitchFamily="34" charset="0"/>
                          <a:ea typeface="+mn-ea"/>
                          <a:cs typeface="Arial" panose="020B0604020202020204" pitchFamily="34" charset="0"/>
                        </a:rPr>
                        <a:t>Directorate</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38 000</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2940984678"/>
                  </a:ext>
                </a:extLst>
              </a:tr>
              <a:tr h="334127">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AFU </a:t>
                      </a:r>
                      <a:r>
                        <a:rPr lang="en-ZA" sz="1400" b="0" i="0" u="none" strike="noStrike" kern="1200" dirty="0" smtClean="0">
                          <a:solidFill>
                            <a:schemeClr val="tx1"/>
                          </a:solidFill>
                          <a:effectLst/>
                          <a:latin typeface="Arial Narrow" panose="020B0606020202030204" pitchFamily="34" charset="0"/>
                          <a:ea typeface="+mn-ea"/>
                          <a:cs typeface="+mn-cs"/>
                        </a:rPr>
                        <a:t>Capacity</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18 457</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42496176"/>
                  </a:ext>
                </a:extLst>
              </a:tr>
              <a:tr h="452867">
                <a:tc>
                  <a:txBody>
                    <a:bodyPr/>
                    <a:lstStyle/>
                    <a:p>
                      <a:pPr marL="0" algn="l"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SCCU Capacity</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7 280</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4294389858"/>
                  </a:ext>
                </a:extLst>
              </a:tr>
              <a:tr h="452867">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Safety, security and witness protection</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38 692</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2292132557"/>
                  </a:ext>
                </a:extLst>
              </a:tr>
              <a:tr h="452867">
                <a:tc>
                  <a:txBody>
                    <a:bodyPr/>
                    <a:lstStyle/>
                    <a:p>
                      <a:pPr marL="0" algn="l"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Total</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r" rtl="0" fontAlgn="b"/>
                      <a:r>
                        <a:rPr lang="en-ZA" sz="1400" b="1" i="0" u="none" strike="noStrike" dirty="0">
                          <a:solidFill>
                            <a:schemeClr val="tx1"/>
                          </a:solidFill>
                          <a:effectLst/>
                          <a:latin typeface="Arial Narrow" panose="020B0606020202030204" pitchFamily="34" charset="0"/>
                        </a:rPr>
                        <a:t>102 429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91263395"/>
                  </a:ext>
                </a:extLst>
              </a:tr>
            </a:tbl>
          </a:graphicData>
        </a:graphic>
      </p:graphicFrame>
      <p:sp>
        <p:nvSpPr>
          <p:cNvPr id="5" name="Title 1"/>
          <p:cNvSpPr txBox="1">
            <a:spLocks/>
          </p:cNvSpPr>
          <p:nvPr/>
        </p:nvSpPr>
        <p:spPr>
          <a:xfrm>
            <a:off x="0" y="0"/>
            <a:ext cx="9144000"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smtClean="0">
                <a:solidFill>
                  <a:schemeClr val="bg1"/>
                </a:solidFill>
                <a:latin typeface="Arial" panose="020B0604020202020204" pitchFamily="34" charset="0"/>
                <a:ea typeface="+mj-ea"/>
                <a:cs typeface="Arial" panose="020B0604020202020204" pitchFamily="34" charset="0"/>
              </a:rPr>
              <a:t>2019 AENE – Additional Funding Allocated</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6" name="Rectangle 5"/>
          <p:cNvSpPr/>
          <p:nvPr/>
        </p:nvSpPr>
        <p:spPr>
          <a:xfrm>
            <a:off x="419101" y="4237222"/>
            <a:ext cx="7381875" cy="872034"/>
          </a:xfrm>
          <a:prstGeom prst="rect">
            <a:avLst/>
          </a:prstGeom>
        </p:spPr>
        <p:txBody>
          <a:bodyPr wrap="square">
            <a:spAutoFit/>
          </a:bodyPr>
          <a:lstStyle/>
          <a:p>
            <a:pPr marL="285750" indent="-285750" algn="just">
              <a:lnSpc>
                <a:spcPct val="150000"/>
              </a:lnSpc>
              <a:buClr>
                <a:srgbClr val="C59247"/>
              </a:buClr>
              <a:buFont typeface="Wingdings" panose="05000000000000000000" pitchFamily="2" charset="2"/>
              <a:buChar char="Ø"/>
            </a:pPr>
            <a:r>
              <a:rPr lang="en-ZA" dirty="0">
                <a:latin typeface="Arial" panose="020B0604020202020204" pitchFamily="34" charset="0"/>
                <a:cs typeface="Arial" panose="020B0604020202020204" pitchFamily="34" charset="0"/>
              </a:rPr>
              <a:t>In process of filling posts within the Investigating Directorate, AFU and SCCU in line with additional AENE </a:t>
            </a:r>
            <a:r>
              <a:rPr lang="en-ZA" dirty="0" smtClean="0">
                <a:latin typeface="Arial" panose="020B0604020202020204" pitchFamily="34" charset="0"/>
                <a:cs typeface="Arial" panose="020B0604020202020204" pitchFamily="34" charset="0"/>
              </a:rPr>
              <a:t>allocations</a:t>
            </a:r>
            <a:endParaRPr lang="en-ZA"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7010400" y="6476533"/>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55</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90116489"/>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491" y="323958"/>
            <a:ext cx="9143999" cy="595515"/>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endParaRPr lang="en-US" sz="32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151366888"/>
              </p:ext>
            </p:extLst>
          </p:nvPr>
        </p:nvGraphicFramePr>
        <p:xfrm>
          <a:off x="175490" y="614040"/>
          <a:ext cx="8747283" cy="5072385"/>
        </p:xfrm>
        <a:graphic>
          <a:graphicData uri="http://schemas.openxmlformats.org/drawingml/2006/table">
            <a:tbl>
              <a:tblPr/>
              <a:tblGrid>
                <a:gridCol w="3589007">
                  <a:extLst>
                    <a:ext uri="{9D8B030D-6E8A-4147-A177-3AD203B41FA5}">
                      <a16:colId xmlns:a16="http://schemas.microsoft.com/office/drawing/2014/main" xmlns="" val="3526911441"/>
                    </a:ext>
                  </a:extLst>
                </a:gridCol>
                <a:gridCol w="1166797">
                  <a:extLst>
                    <a:ext uri="{9D8B030D-6E8A-4147-A177-3AD203B41FA5}">
                      <a16:colId xmlns:a16="http://schemas.microsoft.com/office/drawing/2014/main" xmlns="" val="1754731095"/>
                    </a:ext>
                  </a:extLst>
                </a:gridCol>
                <a:gridCol w="1270183">
                  <a:extLst>
                    <a:ext uri="{9D8B030D-6E8A-4147-A177-3AD203B41FA5}">
                      <a16:colId xmlns:a16="http://schemas.microsoft.com/office/drawing/2014/main" xmlns="" val="2876362916"/>
                    </a:ext>
                  </a:extLst>
                </a:gridCol>
                <a:gridCol w="1495420">
                  <a:extLst>
                    <a:ext uri="{9D8B030D-6E8A-4147-A177-3AD203B41FA5}">
                      <a16:colId xmlns:a16="http://schemas.microsoft.com/office/drawing/2014/main" xmlns="" val="379843573"/>
                    </a:ext>
                  </a:extLst>
                </a:gridCol>
                <a:gridCol w="1225876">
                  <a:extLst>
                    <a:ext uri="{9D8B030D-6E8A-4147-A177-3AD203B41FA5}">
                      <a16:colId xmlns:a16="http://schemas.microsoft.com/office/drawing/2014/main" xmlns="" val="633966521"/>
                    </a:ext>
                  </a:extLst>
                </a:gridCol>
              </a:tblGrid>
              <a:tr h="703502">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PROGRAMMES 4:  NATIONAL PROSECUTING AUTHORITY</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2020/21</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2021/22</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2022/23</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ct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Total MTEF Request (</a:t>
                      </a:r>
                      <a:r>
                        <a:rPr lang="en-ZA" sz="1400" b="1" i="0" u="none" strike="noStrike" kern="1200" dirty="0" smtClean="0">
                          <a:solidFill>
                            <a:schemeClr val="tx1"/>
                          </a:solidFill>
                          <a:effectLst/>
                          <a:latin typeface="Arial Narrow" panose="020B0606020202030204" pitchFamily="34" charset="0"/>
                          <a:ea typeface="+mn-ea"/>
                          <a:cs typeface="+mn-cs"/>
                        </a:rPr>
                        <a:t>Excl. 2019/20</a:t>
                      </a:r>
                      <a:r>
                        <a:rPr lang="en-ZA" sz="1400" b="1" i="0" u="none" strike="noStrike" kern="1200" dirty="0">
                          <a:solidFill>
                            <a:schemeClr val="tx1"/>
                          </a:solidFill>
                          <a:effectLst/>
                          <a:latin typeface="Arial Narrow" panose="020B0606020202030204" pitchFamily="34" charset="0"/>
                          <a:ea typeface="+mn-ea"/>
                          <a:cs typeface="+mn-cs"/>
                        </a:rPr>
                        <a:t>)</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extLst>
                  <a:ext uri="{0D108BD9-81ED-4DB2-BD59-A6C34878D82A}">
                    <a16:rowId xmlns:a16="http://schemas.microsoft.com/office/drawing/2014/main" xmlns="" val="2318608966"/>
                  </a:ext>
                </a:extLst>
              </a:tr>
              <a:tr h="668882">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Shortfall on Warm bodies 31/08/2019 (</a:t>
                      </a:r>
                      <a:r>
                        <a:rPr lang="en-ZA" sz="1400" b="0" i="0" u="none" strike="noStrike" kern="1200" dirty="0" smtClean="0">
                          <a:solidFill>
                            <a:schemeClr val="tx1"/>
                          </a:solidFill>
                          <a:effectLst/>
                          <a:latin typeface="Arial Narrow" panose="020B0606020202030204" pitchFamily="34" charset="0"/>
                          <a:ea typeface="+mn-ea"/>
                          <a:cs typeface="+mn-cs"/>
                        </a:rPr>
                        <a:t>Less 73 </a:t>
                      </a:r>
                      <a:r>
                        <a:rPr lang="en-ZA" sz="1400" b="0" i="0" u="none" strike="noStrike" kern="1200" dirty="0">
                          <a:solidFill>
                            <a:schemeClr val="tx1"/>
                          </a:solidFill>
                          <a:effectLst/>
                          <a:latin typeface="Arial Narrow" panose="020B0606020202030204" pitchFamily="34" charset="0"/>
                          <a:ea typeface="+mn-ea"/>
                          <a:cs typeface="+mn-cs"/>
                        </a:rPr>
                        <a:t>Officials)</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-3 554</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11 844</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-76 715</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-68 425</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2373637807"/>
                  </a:ext>
                </a:extLst>
              </a:tr>
              <a:tr h="425653">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Total for Aspirant Prosecutors </a:t>
                      </a:r>
                      <a:r>
                        <a:rPr lang="en-ZA" sz="1400" b="0" i="0" u="none" strike="noStrike" kern="1200" dirty="0" smtClean="0">
                          <a:solidFill>
                            <a:schemeClr val="tx1"/>
                          </a:solidFill>
                          <a:effectLst/>
                          <a:latin typeface="Arial Narrow" panose="020B0606020202030204" pitchFamily="34" charset="0"/>
                          <a:ea typeface="+mn-ea"/>
                          <a:cs typeface="+mn-cs"/>
                        </a:rPr>
                        <a:t>Programme</a:t>
                      </a:r>
                      <a:endParaRPr lang="en-ZA" sz="1400" b="0" i="0" u="none" strike="noStrike" kern="1200" dirty="0">
                        <a:solidFill>
                          <a:schemeClr val="tx1"/>
                        </a:solidFill>
                        <a:effectLst/>
                        <a:latin typeface="Arial Narrow" panose="020B0606020202030204" pitchFamily="34" charset="0"/>
                        <a:ea typeface="+mn-ea"/>
                        <a:cs typeface="+mn-cs"/>
                      </a:endParaRP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25 793</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66 530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112 062</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204 385</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4286139725"/>
                  </a:ext>
                </a:extLst>
              </a:tr>
              <a:tr h="425653">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158 Critical NPS posts </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91 478</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96 967</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96 967</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285 412</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3157596058"/>
                  </a:ext>
                </a:extLst>
              </a:tr>
              <a:tr h="425653">
                <a:tc>
                  <a:txBody>
                    <a:bodyPr/>
                    <a:lstStyle/>
                    <a:p>
                      <a:pPr marL="0" algn="l" defTabSz="457200" rtl="0" eaLnBrk="1" fontAlgn="b" latinLnBrk="0" hangingPunct="1"/>
                      <a:r>
                        <a:rPr lang="en-ZA" sz="1400" b="0" i="0" u="none" strike="noStrike" kern="1200" dirty="0" smtClean="0">
                          <a:solidFill>
                            <a:schemeClr val="tx1"/>
                          </a:solidFill>
                          <a:effectLst/>
                          <a:latin typeface="Arial Narrow" panose="020B0606020202030204" pitchFamily="34" charset="0"/>
                          <a:ea typeface="+mn-ea"/>
                          <a:cs typeface="+mn-cs"/>
                        </a:rPr>
                        <a:t>Investigating </a:t>
                      </a:r>
                      <a:r>
                        <a:rPr lang="en-ZA" sz="1400" b="0" i="0" u="none" strike="noStrike" kern="1200" dirty="0">
                          <a:solidFill>
                            <a:schemeClr val="tx1"/>
                          </a:solidFill>
                          <a:effectLst/>
                          <a:latin typeface="Arial Narrow" panose="020B0606020202030204" pitchFamily="34" charset="0"/>
                          <a:ea typeface="+mn-ea"/>
                          <a:cs typeface="+mn-cs"/>
                        </a:rPr>
                        <a:t>Directorate</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115 276</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126 601</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135 463</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377 341</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2940984678"/>
                  </a:ext>
                </a:extLst>
              </a:tr>
              <a:tr h="279714">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IT Servers</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 </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 </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 </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42496176"/>
                  </a:ext>
                </a:extLst>
              </a:tr>
              <a:tr h="425653">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AFU and SCCU Capacity</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94 793</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101 429</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108 529</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304 751</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4294389858"/>
                  </a:ext>
                </a:extLst>
              </a:tr>
              <a:tr h="425653">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Safety, security and witness protection</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37 450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40 072</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42 877</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120 399</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2292132557"/>
                  </a:ext>
                </a:extLst>
              </a:tr>
              <a:tr h="644559">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Operational Budget Shortfall (Revised after review)</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78 693</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90 180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111 176</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280 049</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577016716"/>
                  </a:ext>
                </a:extLst>
              </a:tr>
              <a:tr h="425653">
                <a:tc>
                  <a:txBody>
                    <a:bodyPr/>
                    <a:lstStyle/>
                    <a:p>
                      <a:pPr marL="0" algn="l"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Replacement of 4000 laptops</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30 000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a:solidFill>
                            <a:schemeClr val="tx1"/>
                          </a:solidFill>
                          <a:effectLst/>
                          <a:latin typeface="Arial Narrow" panose="020B0606020202030204" pitchFamily="34" charset="0"/>
                          <a:ea typeface="+mn-ea"/>
                          <a:cs typeface="+mn-cs"/>
                        </a:rPr>
                        <a:t>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35 000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400" b="0" i="0" u="none" strike="noStrike" kern="1200" dirty="0">
                          <a:solidFill>
                            <a:schemeClr val="tx1"/>
                          </a:solidFill>
                          <a:effectLst/>
                          <a:latin typeface="Arial Narrow" panose="020B0606020202030204" pitchFamily="34" charset="0"/>
                          <a:ea typeface="+mn-ea"/>
                          <a:cs typeface="+mn-cs"/>
                        </a:rPr>
                        <a:t>65 000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2483437086"/>
                  </a:ext>
                </a:extLst>
              </a:tr>
              <a:tr h="216727">
                <a:tc>
                  <a:txBody>
                    <a:bodyPr/>
                    <a:lstStyle/>
                    <a:p>
                      <a:pPr marL="0" algn="l"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Total</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356 212</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358 282</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433 046</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400" b="1" i="0" u="none" strike="noStrike" kern="1200" dirty="0">
                          <a:solidFill>
                            <a:schemeClr val="tx1"/>
                          </a:solidFill>
                          <a:effectLst/>
                          <a:latin typeface="Arial Narrow" panose="020B0606020202030204" pitchFamily="34" charset="0"/>
                          <a:ea typeface="+mn-ea"/>
                          <a:cs typeface="+mn-cs"/>
                        </a:rPr>
                        <a:t>1 147 540</a:t>
                      </a:r>
                    </a:p>
                  </a:txBody>
                  <a:tcPr marL="8450" marR="8450" marT="8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91263395"/>
                  </a:ext>
                </a:extLst>
              </a:tr>
            </a:tbl>
          </a:graphicData>
        </a:graphic>
      </p:graphicFrame>
      <p:sp>
        <p:nvSpPr>
          <p:cNvPr id="5" name="Title 1"/>
          <p:cNvSpPr txBox="1">
            <a:spLocks/>
          </p:cNvSpPr>
          <p:nvPr/>
        </p:nvSpPr>
        <p:spPr>
          <a:xfrm>
            <a:off x="0" y="0"/>
            <a:ext cx="9144000"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000" b="1" cap="small" dirty="0">
                <a:solidFill>
                  <a:schemeClr val="bg1"/>
                </a:solidFill>
                <a:latin typeface="Arial" panose="020B0604020202020204" pitchFamily="34" charset="0"/>
                <a:ea typeface="+mj-ea"/>
                <a:cs typeface="Arial" panose="020B0604020202020204" pitchFamily="34" charset="0"/>
              </a:rPr>
              <a:t>2020 MTEF Budget Request</a:t>
            </a:r>
          </a:p>
        </p:txBody>
      </p:sp>
      <p:sp>
        <p:nvSpPr>
          <p:cNvPr id="6" name="Slide Number Placeholder 5"/>
          <p:cNvSpPr>
            <a:spLocks noGrp="1"/>
          </p:cNvSpPr>
          <p:nvPr>
            <p:ph type="sldNum" sz="quarter" idx="12"/>
          </p:nvPr>
        </p:nvSpPr>
        <p:spPr>
          <a:xfrm>
            <a:off x="7010400" y="6472417"/>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56</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2565047"/>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37744" y="809835"/>
            <a:ext cx="8668512" cy="500517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buClr>
                <a:srgbClr val="C59247"/>
              </a:buClr>
              <a:buFont typeface="Wingdings" panose="05000000000000000000" pitchFamily="2" charset="2"/>
              <a:buChar char="Ø"/>
            </a:pPr>
            <a:r>
              <a:rPr lang="en-ZA" sz="1800" dirty="0">
                <a:latin typeface="Arial" panose="020B0604020202020204" pitchFamily="34" charset="0"/>
                <a:cs typeface="Arial" panose="020B0604020202020204" pitchFamily="34" charset="0"/>
              </a:rPr>
              <a:t>CoE Budget shortfall of </a:t>
            </a:r>
            <a:r>
              <a:rPr lang="en-ZA" sz="1800" dirty="0" smtClean="0">
                <a:latin typeface="Arial" panose="020B0604020202020204" pitchFamily="34" charset="0"/>
                <a:cs typeface="Arial" panose="020B0604020202020204" pitchFamily="34" charset="0"/>
              </a:rPr>
              <a:t>R68,4m based on number of personnel as at the end of August 2019 and </a:t>
            </a:r>
            <a:r>
              <a:rPr lang="en-ZA" sz="1800" dirty="0">
                <a:latin typeface="Arial" panose="020B0604020202020204" pitchFamily="34" charset="0"/>
                <a:cs typeface="Arial" panose="020B0604020202020204" pitchFamily="34" charset="0"/>
              </a:rPr>
              <a:t>operational budget shortfall of R 280m over MTEF </a:t>
            </a:r>
            <a:r>
              <a:rPr lang="en-ZA" sz="1800" dirty="0" smtClean="0">
                <a:latin typeface="Arial" panose="020B0604020202020204" pitchFamily="34" charset="0"/>
                <a:cs typeface="Arial" panose="020B0604020202020204" pitchFamily="34" charset="0"/>
              </a:rPr>
              <a:t>period</a:t>
            </a:r>
            <a:endParaRPr lang="en-ZA" sz="1800" dirty="0">
              <a:latin typeface="Arial" panose="020B0604020202020204" pitchFamily="34" charset="0"/>
              <a:cs typeface="Arial" panose="020B0604020202020204" pitchFamily="34" charset="0"/>
            </a:endParaRPr>
          </a:p>
          <a:p>
            <a:pPr algn="just">
              <a:lnSpc>
                <a:spcPct val="150000"/>
              </a:lnSpc>
              <a:buClr>
                <a:srgbClr val="C59247"/>
              </a:buClr>
              <a:buFont typeface="Wingdings" panose="05000000000000000000" pitchFamily="2" charset="2"/>
              <a:buChar char="Ø"/>
            </a:pPr>
            <a:r>
              <a:rPr lang="en-ZA" sz="1800" dirty="0" smtClean="0">
                <a:latin typeface="Arial" panose="020B0604020202020204" pitchFamily="34" charset="0"/>
                <a:cs typeface="Arial" panose="020B0604020202020204" pitchFamily="34" charset="0"/>
              </a:rPr>
              <a:t>Aspirant </a:t>
            </a:r>
            <a:r>
              <a:rPr lang="en-ZA" sz="1800" dirty="0">
                <a:latin typeface="Arial" panose="020B0604020202020204" pitchFamily="34" charset="0"/>
                <a:cs typeface="Arial" panose="020B0604020202020204" pitchFamily="34" charset="0"/>
              </a:rPr>
              <a:t>Prosecutors </a:t>
            </a:r>
            <a:r>
              <a:rPr lang="en-ZA" sz="1800" dirty="0" smtClean="0">
                <a:latin typeface="Arial" panose="020B0604020202020204" pitchFamily="34" charset="0"/>
                <a:cs typeface="Arial" panose="020B0604020202020204" pitchFamily="34" charset="0"/>
              </a:rPr>
              <a:t>Programme </a:t>
            </a:r>
            <a:r>
              <a:rPr lang="en-ZA" sz="1800" dirty="0">
                <a:latin typeface="Arial" panose="020B0604020202020204" pitchFamily="34" charset="0"/>
                <a:cs typeface="Arial" panose="020B0604020202020204" pitchFamily="34" charset="0"/>
              </a:rPr>
              <a:t>- R </a:t>
            </a:r>
            <a:r>
              <a:rPr lang="en-ZA" sz="1800" dirty="0" smtClean="0">
                <a:latin typeface="Arial" panose="020B0604020202020204" pitchFamily="34" charset="0"/>
                <a:cs typeface="Arial" panose="020B0604020202020204" pitchFamily="34" charset="0"/>
              </a:rPr>
              <a:t>204m </a:t>
            </a:r>
            <a:r>
              <a:rPr lang="en-ZA" sz="1800" dirty="0">
                <a:latin typeface="Arial" panose="020B0604020202020204" pitchFamily="34" charset="0"/>
                <a:cs typeface="Arial" panose="020B0604020202020204" pitchFamily="34" charset="0"/>
              </a:rPr>
              <a:t>over MTEF </a:t>
            </a:r>
            <a:r>
              <a:rPr lang="en-ZA" sz="1800" dirty="0" smtClean="0">
                <a:latin typeface="Arial" panose="020B0604020202020204" pitchFamily="34" charset="0"/>
                <a:cs typeface="Arial" panose="020B0604020202020204" pitchFamily="34" charset="0"/>
              </a:rPr>
              <a:t>period, three </a:t>
            </a:r>
            <a:r>
              <a:rPr lang="en-ZA" sz="1800" dirty="0">
                <a:latin typeface="Arial" panose="020B0604020202020204" pitchFamily="34" charset="0"/>
                <a:cs typeface="Arial" panose="020B0604020202020204" pitchFamily="34" charset="0"/>
              </a:rPr>
              <a:t>intakes of 100 Aspirants each and absorption of the Aspirants in the outer </a:t>
            </a:r>
            <a:r>
              <a:rPr lang="en-ZA" sz="1800" dirty="0" smtClean="0">
                <a:latin typeface="Arial" panose="020B0604020202020204" pitchFamily="34" charset="0"/>
                <a:cs typeface="Arial" panose="020B0604020202020204" pitchFamily="34" charset="0"/>
              </a:rPr>
              <a:t>years</a:t>
            </a:r>
            <a:endParaRPr lang="en-ZA" sz="1800" dirty="0">
              <a:latin typeface="Arial" panose="020B0604020202020204" pitchFamily="34" charset="0"/>
              <a:cs typeface="Arial" panose="020B0604020202020204" pitchFamily="34" charset="0"/>
            </a:endParaRPr>
          </a:p>
          <a:p>
            <a:pPr algn="just">
              <a:lnSpc>
                <a:spcPct val="150000"/>
              </a:lnSpc>
              <a:spcBef>
                <a:spcPts val="0"/>
              </a:spcBef>
              <a:buClr>
                <a:srgbClr val="C59247"/>
              </a:buClr>
              <a:buFont typeface="Wingdings" panose="05000000000000000000" pitchFamily="2" charset="2"/>
              <a:buChar char="Ø"/>
            </a:pPr>
            <a:r>
              <a:rPr lang="en-ZA" sz="1800" dirty="0" smtClean="0">
                <a:solidFill>
                  <a:prstClr val="black"/>
                </a:solidFill>
                <a:latin typeface="Arial" panose="020B0604020202020204" pitchFamily="34" charset="0"/>
                <a:cs typeface="Arial" panose="020B0604020202020204" pitchFamily="34" charset="0"/>
              </a:rPr>
              <a:t>NPA </a:t>
            </a:r>
            <a:r>
              <a:rPr lang="en-ZA" sz="1800" dirty="0">
                <a:solidFill>
                  <a:prstClr val="black"/>
                </a:solidFill>
                <a:latin typeface="Arial" panose="020B0604020202020204" pitchFamily="34" charset="0"/>
                <a:cs typeface="Arial" panose="020B0604020202020204" pitchFamily="34" charset="0"/>
              </a:rPr>
              <a:t>158 </a:t>
            </a:r>
            <a:r>
              <a:rPr lang="en-ZA" sz="1800" dirty="0" smtClean="0">
                <a:solidFill>
                  <a:prstClr val="black"/>
                </a:solidFill>
                <a:latin typeface="Arial" panose="020B0604020202020204" pitchFamily="34" charset="0"/>
                <a:cs typeface="Arial" panose="020B0604020202020204" pitchFamily="34" charset="0"/>
              </a:rPr>
              <a:t>critical </a:t>
            </a:r>
            <a:r>
              <a:rPr lang="en-ZA" sz="1800" dirty="0">
                <a:solidFill>
                  <a:prstClr val="black"/>
                </a:solidFill>
                <a:latin typeface="Arial" panose="020B0604020202020204" pitchFamily="34" charset="0"/>
                <a:cs typeface="Arial" panose="020B0604020202020204" pitchFamily="34" charset="0"/>
              </a:rPr>
              <a:t>posts – R 285m </a:t>
            </a:r>
            <a:r>
              <a:rPr lang="en-ZA" sz="1800" dirty="0">
                <a:latin typeface="Arial" panose="020B0604020202020204" pitchFamily="34" charset="0"/>
                <a:cs typeface="Arial" panose="020B0604020202020204" pitchFamily="34" charset="0"/>
              </a:rPr>
              <a:t>over MTEF </a:t>
            </a:r>
            <a:r>
              <a:rPr lang="en-ZA" sz="1800" dirty="0" smtClean="0">
                <a:latin typeface="Arial" panose="020B0604020202020204" pitchFamily="34" charset="0"/>
                <a:cs typeface="Arial" panose="020B0604020202020204" pitchFamily="34" charset="0"/>
              </a:rPr>
              <a:t>period</a:t>
            </a:r>
            <a:endParaRPr lang="en-ZA" sz="1800" dirty="0">
              <a:latin typeface="Arial" panose="020B0604020202020204" pitchFamily="34" charset="0"/>
              <a:cs typeface="Arial" panose="020B0604020202020204" pitchFamily="34" charset="0"/>
            </a:endParaRPr>
          </a:p>
          <a:p>
            <a:pPr algn="just">
              <a:lnSpc>
                <a:spcPct val="150000"/>
              </a:lnSpc>
              <a:spcBef>
                <a:spcPts val="0"/>
              </a:spcBef>
              <a:buClr>
                <a:srgbClr val="C59247"/>
              </a:buClr>
              <a:buFont typeface="Wingdings" panose="05000000000000000000" pitchFamily="2" charset="2"/>
              <a:buChar char="Ø"/>
            </a:pPr>
            <a:r>
              <a:rPr lang="en-ZA" sz="1800" dirty="0" smtClean="0">
                <a:solidFill>
                  <a:prstClr val="black"/>
                </a:solidFill>
                <a:latin typeface="Arial" panose="020B0604020202020204" pitchFamily="34" charset="0"/>
                <a:cs typeface="Arial" panose="020B0604020202020204" pitchFamily="34" charset="0"/>
              </a:rPr>
              <a:t>Establishment </a:t>
            </a:r>
            <a:r>
              <a:rPr lang="en-ZA" sz="1800" dirty="0">
                <a:solidFill>
                  <a:prstClr val="black"/>
                </a:solidFill>
                <a:latin typeface="Arial" panose="020B0604020202020204" pitchFamily="34" charset="0"/>
                <a:cs typeface="Arial" panose="020B0604020202020204" pitchFamily="34" charset="0"/>
              </a:rPr>
              <a:t>and capacitating the Investigating Directorate  – R 377m </a:t>
            </a:r>
            <a:r>
              <a:rPr lang="en-ZA" sz="1800" dirty="0">
                <a:latin typeface="Arial" panose="020B0604020202020204" pitchFamily="34" charset="0"/>
                <a:cs typeface="Arial" panose="020B0604020202020204" pitchFamily="34" charset="0"/>
              </a:rPr>
              <a:t>over MTEF </a:t>
            </a:r>
            <a:r>
              <a:rPr lang="en-ZA" sz="1800" dirty="0" smtClean="0">
                <a:latin typeface="Arial" panose="020B0604020202020204" pitchFamily="34" charset="0"/>
                <a:cs typeface="Arial" panose="020B0604020202020204" pitchFamily="34" charset="0"/>
              </a:rPr>
              <a:t>period</a:t>
            </a:r>
            <a:endParaRPr lang="en-ZA" sz="1800" dirty="0">
              <a:solidFill>
                <a:prstClr val="black"/>
              </a:solidFill>
              <a:latin typeface="Arial" panose="020B0604020202020204" pitchFamily="34" charset="0"/>
              <a:cs typeface="Arial" panose="020B0604020202020204" pitchFamily="34" charset="0"/>
            </a:endParaRPr>
          </a:p>
          <a:p>
            <a:pPr algn="just">
              <a:lnSpc>
                <a:spcPct val="150000"/>
              </a:lnSpc>
              <a:spcBef>
                <a:spcPts val="0"/>
              </a:spcBef>
              <a:buClr>
                <a:srgbClr val="C59247"/>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Capacitating </a:t>
            </a:r>
            <a:r>
              <a:rPr lang="en-GB" sz="1800" dirty="0">
                <a:solidFill>
                  <a:prstClr val="black"/>
                </a:solidFill>
                <a:latin typeface="Arial" panose="020B0604020202020204" pitchFamily="34" charset="0"/>
                <a:cs typeface="Arial" panose="020B0604020202020204" pitchFamily="34" charset="0"/>
              </a:rPr>
              <a:t>AFU, SCCU, Safety, security and witness protection Cab Memo – R425,1m over MTEF </a:t>
            </a:r>
            <a:r>
              <a:rPr lang="en-GB" sz="1800" dirty="0" smtClean="0">
                <a:solidFill>
                  <a:prstClr val="black"/>
                </a:solidFill>
                <a:latin typeface="Arial" panose="020B0604020202020204" pitchFamily="34" charset="0"/>
                <a:cs typeface="Arial" panose="020B0604020202020204" pitchFamily="34" charset="0"/>
              </a:rPr>
              <a:t>period</a:t>
            </a:r>
          </a:p>
          <a:p>
            <a:pPr algn="just">
              <a:lnSpc>
                <a:spcPct val="150000"/>
              </a:lnSpc>
              <a:spcBef>
                <a:spcPts val="0"/>
              </a:spcBef>
              <a:buClr>
                <a:srgbClr val="C59247"/>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Replacement of 4 000 laptops – R 65m</a:t>
            </a:r>
            <a:endParaRPr lang="en-GB" sz="1800" dirty="0">
              <a:solidFill>
                <a:prstClr val="black"/>
              </a:solidFill>
              <a:latin typeface="Arial" panose="020B0604020202020204" pitchFamily="34" charset="0"/>
              <a:cs typeface="Arial" panose="020B0604020202020204" pitchFamily="34" charset="0"/>
            </a:endParaRPr>
          </a:p>
          <a:p>
            <a:pPr marL="0" indent="0">
              <a:buNone/>
            </a:pPr>
            <a:endParaRPr lang="en-ZA" sz="3600" dirty="0"/>
          </a:p>
          <a:p>
            <a:pPr marL="0" indent="0">
              <a:buNone/>
            </a:pPr>
            <a:endParaRPr lang="en-ZA" sz="3600" dirty="0"/>
          </a:p>
          <a:p>
            <a:pPr lvl="1"/>
            <a:endParaRPr lang="en-ZA" dirty="0" smtClean="0"/>
          </a:p>
          <a:p>
            <a:pPr lvl="1"/>
            <a:endParaRPr lang="en-ZA" dirty="0" smtClean="0"/>
          </a:p>
          <a:p>
            <a:pPr marL="0" indent="0">
              <a:buFont typeface="Arial"/>
              <a:buNone/>
            </a:pPr>
            <a:endParaRPr lang="en-ZA" dirty="0" smtClean="0"/>
          </a:p>
          <a:p>
            <a:pPr marL="0" indent="0">
              <a:buFont typeface="Arial"/>
              <a:buNone/>
            </a:pPr>
            <a:endParaRPr lang="en-ZA" dirty="0" smtClean="0"/>
          </a:p>
          <a:p>
            <a:pPr marL="0" indent="0">
              <a:buFont typeface="Arial"/>
              <a:buNone/>
            </a:pPr>
            <a:endParaRPr lang="en-ZA" dirty="0"/>
          </a:p>
        </p:txBody>
      </p:sp>
      <p:sp>
        <p:nvSpPr>
          <p:cNvPr id="5" name="Title 1"/>
          <p:cNvSpPr txBox="1">
            <a:spLocks/>
          </p:cNvSpPr>
          <p:nvPr/>
        </p:nvSpPr>
        <p:spPr>
          <a:xfrm>
            <a:off x="16633" y="0"/>
            <a:ext cx="9144000" cy="539167"/>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000" b="1" cap="small" dirty="0" smtClean="0">
                <a:solidFill>
                  <a:schemeClr val="bg1"/>
                </a:solidFill>
                <a:latin typeface="Arial" panose="020B0604020202020204" pitchFamily="34" charset="0"/>
                <a:ea typeface="+mj-ea"/>
                <a:cs typeface="Arial" panose="020B0604020202020204" pitchFamily="34" charset="0"/>
              </a:rPr>
              <a:t>2020 MTEF BUDGET REQUEST</a:t>
            </a:r>
            <a:endParaRPr lang="en-GB" sz="2000" b="1" cap="small" dirty="0">
              <a:solidFill>
                <a:schemeClr val="bg1"/>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a:xfrm>
            <a:off x="7010400" y="6459589"/>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57</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127523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7189" y="500063"/>
            <a:ext cx="8412481" cy="543210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en-ZA" sz="1800" b="1" dirty="0" smtClean="0">
                <a:latin typeface="Arial" panose="020B0604020202020204" pitchFamily="34" charset="0"/>
                <a:cs typeface="Arial" panose="020B0604020202020204" pitchFamily="34" charset="0"/>
              </a:rPr>
              <a:t>Personnel Position</a:t>
            </a:r>
          </a:p>
          <a:p>
            <a:pPr algn="just">
              <a:lnSpc>
                <a:spcPct val="150000"/>
              </a:lnSpc>
              <a:buClr>
                <a:srgbClr val="C59247"/>
              </a:buClr>
              <a:buFont typeface="Wingdings" panose="05000000000000000000" pitchFamily="2" charset="2"/>
              <a:buChar char="Ø"/>
            </a:pPr>
            <a:r>
              <a:rPr lang="en-ZA" sz="1700" dirty="0" smtClean="0">
                <a:latin typeface="Arial" panose="020B0604020202020204" pitchFamily="34" charset="0"/>
                <a:cs typeface="Arial" panose="020B0604020202020204" pitchFamily="34" charset="0"/>
              </a:rPr>
              <a:t>COE ratio to goods and services is currently at 89:11</a:t>
            </a:r>
          </a:p>
          <a:p>
            <a:pPr algn="just">
              <a:lnSpc>
                <a:spcPct val="150000"/>
              </a:lnSpc>
              <a:buClr>
                <a:srgbClr val="C59247"/>
              </a:buClr>
              <a:buFont typeface="Wingdings" panose="05000000000000000000" pitchFamily="2" charset="2"/>
              <a:buChar char="Ø"/>
            </a:pPr>
            <a:r>
              <a:rPr lang="en-ZA" sz="1700" dirty="0" smtClean="0">
                <a:latin typeface="Arial" panose="020B0604020202020204" pitchFamily="34" charset="0"/>
                <a:cs typeface="Arial" panose="020B0604020202020204" pitchFamily="34" charset="0"/>
              </a:rPr>
              <a:t>The full moratorium on the filling of posts since 2015/2016 impacted on staff morale</a:t>
            </a:r>
            <a:endParaRPr lang="en-ZA" sz="1700" dirty="0">
              <a:latin typeface="Arial" panose="020B0604020202020204" pitchFamily="34" charset="0"/>
              <a:cs typeface="Arial" panose="020B0604020202020204" pitchFamily="34" charset="0"/>
            </a:endParaRPr>
          </a:p>
          <a:p>
            <a:pPr algn="just">
              <a:lnSpc>
                <a:spcPct val="150000"/>
              </a:lnSpc>
              <a:buClr>
                <a:srgbClr val="C59247"/>
              </a:buClr>
              <a:buFont typeface="Wingdings" panose="05000000000000000000" pitchFamily="2" charset="2"/>
              <a:buChar char="Ø"/>
            </a:pPr>
            <a:r>
              <a:rPr lang="en-ZA" sz="1700" dirty="0" smtClean="0">
                <a:latin typeface="Arial" panose="020B0604020202020204" pitchFamily="34" charset="0"/>
                <a:cs typeface="Arial" panose="020B0604020202020204" pitchFamily="34" charset="0"/>
              </a:rPr>
              <a:t>Vacancy rate = 21%</a:t>
            </a:r>
          </a:p>
          <a:p>
            <a:pPr algn="just">
              <a:lnSpc>
                <a:spcPct val="150000"/>
              </a:lnSpc>
              <a:buClr>
                <a:srgbClr val="C59247"/>
              </a:buClr>
              <a:buFont typeface="Wingdings" panose="05000000000000000000" pitchFamily="2" charset="2"/>
              <a:buChar char="Ø"/>
            </a:pPr>
            <a:r>
              <a:rPr lang="en-ZA" sz="1700" dirty="0" smtClean="0">
                <a:latin typeface="Arial" panose="020B0604020202020204" pitchFamily="34" charset="0"/>
                <a:cs typeface="Arial" panose="020B0604020202020204" pitchFamily="34" charset="0"/>
              </a:rPr>
              <a:t>Absenteeism, presenteeism </a:t>
            </a:r>
            <a:r>
              <a:rPr lang="en-ZA" sz="1700" dirty="0">
                <a:latin typeface="Arial" panose="020B0604020202020204" pitchFamily="34" charset="0"/>
                <a:cs typeface="Arial" panose="020B0604020202020204" pitchFamily="34" charset="0"/>
              </a:rPr>
              <a:t>and increased cost of Employee Wellness Programme (EWP) </a:t>
            </a:r>
            <a:r>
              <a:rPr lang="en-ZA" sz="1700" dirty="0" smtClean="0">
                <a:latin typeface="Arial" panose="020B0604020202020204" pitchFamily="34" charset="0"/>
                <a:cs typeface="Arial" panose="020B0604020202020204" pitchFamily="34" charset="0"/>
              </a:rPr>
              <a:t>services</a:t>
            </a:r>
          </a:p>
          <a:p>
            <a:pPr algn="just">
              <a:lnSpc>
                <a:spcPct val="150000"/>
              </a:lnSpc>
              <a:buClr>
                <a:srgbClr val="C59247"/>
              </a:buClr>
              <a:buFont typeface="Wingdings" panose="05000000000000000000" pitchFamily="2" charset="2"/>
              <a:buChar char="Ø"/>
            </a:pPr>
            <a:r>
              <a:rPr lang="en-ZA" sz="1700" dirty="0" smtClean="0">
                <a:latin typeface="Arial" panose="020B0604020202020204" pitchFamily="34" charset="0"/>
                <a:cs typeface="Arial" panose="020B0604020202020204" pitchFamily="34" charset="0"/>
              </a:rPr>
              <a:t>Suspension of the Aspirant Prosecutor Programme had a tremendous impact on the sustainability </a:t>
            </a:r>
            <a:r>
              <a:rPr lang="en-ZA" sz="1700" dirty="0">
                <a:latin typeface="Arial" panose="020B0604020202020204" pitchFamily="34" charset="0"/>
                <a:cs typeface="Arial" panose="020B0604020202020204" pitchFamily="34" charset="0"/>
              </a:rPr>
              <a:t>of the NPA prosecutorial </a:t>
            </a:r>
            <a:r>
              <a:rPr lang="en-ZA" sz="1700" dirty="0" smtClean="0">
                <a:latin typeface="Arial" panose="020B0604020202020204" pitchFamily="34" charset="0"/>
                <a:cs typeface="Arial" panose="020B0604020202020204" pitchFamily="34" charset="0"/>
              </a:rPr>
              <a:t>service delivery – reinstated in 2019</a:t>
            </a:r>
          </a:p>
          <a:p>
            <a:pPr algn="just">
              <a:lnSpc>
                <a:spcPct val="150000"/>
              </a:lnSpc>
              <a:buClr>
                <a:srgbClr val="C59247"/>
              </a:buClr>
              <a:buFont typeface="Wingdings" panose="05000000000000000000" pitchFamily="2" charset="2"/>
              <a:buChar char="Ø"/>
            </a:pPr>
            <a:r>
              <a:rPr lang="en-US" sz="1700" dirty="0" smtClean="0">
                <a:solidFill>
                  <a:prstClr val="black"/>
                </a:solidFill>
                <a:latin typeface="Arial" panose="020B0604020202020204" pitchFamily="34" charset="0"/>
                <a:cs typeface="Arial" panose="020B0604020202020204" pitchFamily="34" charset="0"/>
              </a:rPr>
              <a:t>Skills </a:t>
            </a:r>
            <a:r>
              <a:rPr lang="en-US" sz="1700" dirty="0">
                <a:solidFill>
                  <a:prstClr val="black"/>
                </a:solidFill>
                <a:latin typeface="Arial" panose="020B0604020202020204" pitchFamily="34" charset="0"/>
                <a:cs typeface="Arial" panose="020B0604020202020204" pitchFamily="34" charset="0"/>
              </a:rPr>
              <a:t>development programme was scaled down due to budgetary </a:t>
            </a:r>
            <a:r>
              <a:rPr lang="en-US" sz="1700" dirty="0" smtClean="0">
                <a:solidFill>
                  <a:prstClr val="black"/>
                </a:solidFill>
                <a:latin typeface="Arial" panose="020B0604020202020204" pitchFamily="34" charset="0"/>
                <a:cs typeface="Arial" panose="020B0604020202020204" pitchFamily="34" charset="0"/>
              </a:rPr>
              <a:t>constraints within the limits of the budget scenario - various programmes were offered and attended by 3 086 NPA staff</a:t>
            </a:r>
            <a:endParaRPr lang="en-US" sz="1700" dirty="0">
              <a:solidFill>
                <a:prstClr val="black"/>
              </a:solidFill>
              <a:latin typeface="Arial" panose="020B0604020202020204" pitchFamily="34" charset="0"/>
              <a:cs typeface="Arial" panose="020B0604020202020204" pitchFamily="34" charset="0"/>
            </a:endParaRPr>
          </a:p>
          <a:p>
            <a:pPr algn="just">
              <a:lnSpc>
                <a:spcPct val="150000"/>
              </a:lnSpc>
            </a:pPr>
            <a:endParaRPr lang="en-ZA" sz="1800" dirty="0" smtClean="0">
              <a:latin typeface="Arial" panose="020B0604020202020204" pitchFamily="34" charset="0"/>
              <a:cs typeface="Arial" panose="020B0604020202020204" pitchFamily="34" charset="0"/>
            </a:endParaRPr>
          </a:p>
          <a:p>
            <a:pPr algn="just">
              <a:lnSpc>
                <a:spcPct val="150000"/>
              </a:lnSpc>
            </a:pPr>
            <a:endParaRPr lang="en-ZA" sz="1800" dirty="0" smtClean="0">
              <a:latin typeface="Arial" panose="020B0604020202020204" pitchFamily="34" charset="0"/>
              <a:cs typeface="Arial" panose="020B0604020202020204" pitchFamily="34" charset="0"/>
            </a:endParaRPr>
          </a:p>
          <a:p>
            <a:pPr algn="just">
              <a:lnSpc>
                <a:spcPct val="150000"/>
              </a:lnSpc>
            </a:pPr>
            <a:endParaRPr lang="en-ZA" sz="1800" dirty="0" smtClean="0">
              <a:latin typeface="Arial" panose="020B0604020202020204" pitchFamily="34" charset="0"/>
              <a:cs typeface="Arial" panose="020B0604020202020204" pitchFamily="34" charset="0"/>
            </a:endParaRPr>
          </a:p>
        </p:txBody>
      </p:sp>
      <p:sp>
        <p:nvSpPr>
          <p:cNvPr id="5" name="Title 1"/>
          <p:cNvSpPr txBox="1">
            <a:spLocks/>
          </p:cNvSpPr>
          <p:nvPr/>
        </p:nvSpPr>
        <p:spPr>
          <a:xfrm>
            <a:off x="9525" y="0"/>
            <a:ext cx="9144000"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Arial" panose="020B0604020202020204" pitchFamily="34" charset="0"/>
                <a:ea typeface="+mj-ea"/>
                <a:cs typeface="Arial" panose="020B0604020202020204" pitchFamily="34" charset="0"/>
              </a:rPr>
              <a:t>resourcing</a:t>
            </a:r>
            <a:endParaRPr lang="en-GB" sz="2400" b="1" cap="small" dirty="0">
              <a:solidFill>
                <a:schemeClr val="bg1"/>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58</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06435275"/>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37744" y="809835"/>
            <a:ext cx="8668512" cy="500517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3600" dirty="0"/>
          </a:p>
          <a:p>
            <a:pPr marL="0" indent="0">
              <a:buNone/>
            </a:pPr>
            <a:endParaRPr lang="en-ZA" sz="3600" dirty="0"/>
          </a:p>
          <a:p>
            <a:pPr lvl="1"/>
            <a:endParaRPr lang="en-ZA" dirty="0" smtClean="0"/>
          </a:p>
          <a:p>
            <a:pPr lvl="1"/>
            <a:endParaRPr lang="en-ZA" dirty="0" smtClean="0"/>
          </a:p>
          <a:p>
            <a:pPr marL="0" indent="0">
              <a:buFont typeface="Arial"/>
              <a:buNone/>
            </a:pPr>
            <a:endParaRPr lang="en-ZA" dirty="0" smtClean="0"/>
          </a:p>
          <a:p>
            <a:pPr marL="0" indent="0">
              <a:buFont typeface="Arial"/>
              <a:buNone/>
            </a:pPr>
            <a:endParaRPr lang="en-ZA" dirty="0" smtClean="0"/>
          </a:p>
          <a:p>
            <a:pPr marL="0" indent="0">
              <a:buFont typeface="Arial"/>
              <a:buNone/>
            </a:pPr>
            <a:endParaRPr lang="en-ZA" dirty="0"/>
          </a:p>
        </p:txBody>
      </p:sp>
      <p:sp>
        <p:nvSpPr>
          <p:cNvPr id="5" name="Title 1"/>
          <p:cNvSpPr txBox="1">
            <a:spLocks/>
          </p:cNvSpPr>
          <p:nvPr/>
        </p:nvSpPr>
        <p:spPr>
          <a:xfrm>
            <a:off x="16633" y="39105"/>
            <a:ext cx="9144000"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Arial" panose="020B0604020202020204" pitchFamily="34" charset="0"/>
                <a:ea typeface="+mj-ea"/>
                <a:cs typeface="Arial" panose="020B0604020202020204" pitchFamily="34" charset="0"/>
              </a:rPr>
              <a:t>resourcing</a:t>
            </a:r>
            <a:endParaRPr lang="en-GB" sz="2400" b="1" cap="small" dirty="0">
              <a:solidFill>
                <a:schemeClr val="bg1"/>
              </a:solidFill>
              <a:latin typeface="Arial" panose="020B0604020202020204" pitchFamily="34" charset="0"/>
              <a:ea typeface="+mj-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880662261"/>
              </p:ext>
            </p:extLst>
          </p:nvPr>
        </p:nvGraphicFramePr>
        <p:xfrm>
          <a:off x="237744" y="539167"/>
          <a:ext cx="8668510" cy="5196945"/>
        </p:xfrm>
        <a:graphic>
          <a:graphicData uri="http://schemas.openxmlformats.org/drawingml/2006/table">
            <a:tbl>
              <a:tblPr firstRow="1" bandRow="1">
                <a:tableStyleId>{073A0DAA-6AF3-43AB-8588-CEC1D06C72B9}</a:tableStyleId>
              </a:tblPr>
              <a:tblGrid>
                <a:gridCol w="1968246">
                  <a:extLst>
                    <a:ext uri="{9D8B030D-6E8A-4147-A177-3AD203B41FA5}">
                      <a16:colId xmlns:a16="http://schemas.microsoft.com/office/drawing/2014/main" xmlns="" val="2176278615"/>
                    </a:ext>
                  </a:extLst>
                </a:gridCol>
                <a:gridCol w="1499158">
                  <a:extLst>
                    <a:ext uri="{9D8B030D-6E8A-4147-A177-3AD203B41FA5}">
                      <a16:colId xmlns:a16="http://schemas.microsoft.com/office/drawing/2014/main" xmlns="" val="20001"/>
                    </a:ext>
                  </a:extLst>
                </a:gridCol>
                <a:gridCol w="1733702">
                  <a:extLst>
                    <a:ext uri="{9D8B030D-6E8A-4147-A177-3AD203B41FA5}">
                      <a16:colId xmlns:a16="http://schemas.microsoft.com/office/drawing/2014/main" xmlns="" val="3630628879"/>
                    </a:ext>
                  </a:extLst>
                </a:gridCol>
                <a:gridCol w="1733702">
                  <a:extLst>
                    <a:ext uri="{9D8B030D-6E8A-4147-A177-3AD203B41FA5}">
                      <a16:colId xmlns:a16="http://schemas.microsoft.com/office/drawing/2014/main" xmlns="" val="637797445"/>
                    </a:ext>
                  </a:extLst>
                </a:gridCol>
                <a:gridCol w="1733702">
                  <a:extLst>
                    <a:ext uri="{9D8B030D-6E8A-4147-A177-3AD203B41FA5}">
                      <a16:colId xmlns:a16="http://schemas.microsoft.com/office/drawing/2014/main" xmlns="" val="4248886360"/>
                    </a:ext>
                  </a:extLst>
                </a:gridCol>
              </a:tblGrid>
              <a:tr h="326792">
                <a:tc gridSpan="5">
                  <a:txBody>
                    <a:bodyPr/>
                    <a:lstStyle/>
                    <a:p>
                      <a:pPr algn="ctr"/>
                      <a:r>
                        <a:rPr lang="en-ZA" sz="1400" dirty="0" smtClean="0">
                          <a:solidFill>
                            <a:schemeClr val="tx1"/>
                          </a:solidFill>
                          <a:latin typeface="Arial Narrow" panose="020B0606020202030204" pitchFamily="34" charset="0"/>
                          <a:cs typeface="Arial" panose="020B0604020202020204" pitchFamily="34" charset="0"/>
                        </a:rPr>
                        <a:t>BREAKDOWN OF TOTAL EMPLOYMENT IN THE NPA</a:t>
                      </a:r>
                      <a:endParaRPr lang="en-ZA" sz="14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hMerge="1">
                  <a:txBody>
                    <a:bodyPr/>
                    <a:lstStyle/>
                    <a:p>
                      <a:endParaRPr lang="en-US"/>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143586613"/>
                  </a:ext>
                </a:extLst>
              </a:tr>
              <a:tr h="422401">
                <a:tc>
                  <a:txBody>
                    <a:bodyPr/>
                    <a:lstStyle/>
                    <a:p>
                      <a:r>
                        <a:rPr lang="en-ZA" sz="1400" dirty="0" smtClean="0">
                          <a:latin typeface="Arial Narrow" panose="020B0606020202030204" pitchFamily="34" charset="0"/>
                          <a:cs typeface="Arial" panose="020B0604020202020204" pitchFamily="34" charset="0"/>
                        </a:rPr>
                        <a:t>2018/19</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FILLED</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VACA</a:t>
                      </a:r>
                      <a:r>
                        <a:rPr lang="en-ZA" sz="1400" baseline="0" dirty="0" smtClean="0">
                          <a:latin typeface="Arial Narrow" panose="020B0606020202030204" pitchFamily="34" charset="0"/>
                          <a:cs typeface="Arial" panose="020B0604020202020204" pitchFamily="34" charset="0"/>
                        </a:rPr>
                        <a:t>NT</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TOTAL</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VACANCY</a:t>
                      </a:r>
                      <a:r>
                        <a:rPr lang="en-ZA" sz="1400" baseline="0" dirty="0" smtClean="0">
                          <a:latin typeface="Arial Narrow" panose="020B0606020202030204" pitchFamily="34" charset="0"/>
                          <a:cs typeface="Arial" panose="020B0604020202020204" pitchFamily="34" charset="0"/>
                        </a:rPr>
                        <a:t> RATE</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3435790"/>
                  </a:ext>
                </a:extLst>
              </a:tr>
              <a:tr h="461766">
                <a:tc>
                  <a:txBody>
                    <a:bodyPr/>
                    <a:lstStyle/>
                    <a:p>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4 408</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1 142</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5</a:t>
                      </a:r>
                      <a:r>
                        <a:rPr lang="en-ZA" sz="1400" baseline="0" dirty="0" smtClean="0">
                          <a:latin typeface="Arial Narrow" panose="020B0606020202030204" pitchFamily="34" charset="0"/>
                          <a:cs typeface="Arial" panose="020B0604020202020204" pitchFamily="34" charset="0"/>
                        </a:rPr>
                        <a:t> 550</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21%</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82854899"/>
                  </a:ext>
                </a:extLst>
              </a:tr>
              <a:tr h="461766">
                <a:tc gridSpan="5">
                  <a:txBody>
                    <a:bodyPr/>
                    <a:lstStyle/>
                    <a:p>
                      <a:pPr algn="ctr"/>
                      <a:r>
                        <a:rPr lang="en-ZA" sz="1400" b="1" kern="1200" dirty="0" smtClean="0">
                          <a:solidFill>
                            <a:schemeClr val="tx1"/>
                          </a:solidFill>
                          <a:latin typeface="Arial Narrow" panose="020B0606020202030204" pitchFamily="34" charset="0"/>
                          <a:cs typeface="Arial" panose="020B0604020202020204" pitchFamily="34" charset="0"/>
                        </a:rPr>
                        <a:t>BREAKDOWN PER CORE RESPONSIBILITIES</a:t>
                      </a:r>
                      <a:endParaRPr lang="en-ZA" sz="1400" b="1" kern="1200" dirty="0">
                        <a:solidFill>
                          <a:schemeClr val="tx1"/>
                        </a:solidFill>
                        <a:latin typeface="Arial Narrow" panose="020B060602020203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hMerge="1">
                  <a:txBody>
                    <a:bodyPr/>
                    <a:lstStyle/>
                    <a:p>
                      <a:endParaRPr lang="en-US"/>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4147885266"/>
                  </a:ext>
                </a:extLst>
              </a:tr>
              <a:tr h="606882">
                <a:tc>
                  <a:txBody>
                    <a:bodyPr/>
                    <a:lstStyle/>
                    <a:p>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TOTAL</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FILLED</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VACANT</a:t>
                      </a:r>
                      <a:r>
                        <a:rPr lang="en-ZA" sz="1400" baseline="0" dirty="0" smtClean="0">
                          <a:latin typeface="Arial Narrow" panose="020B0606020202030204" pitchFamily="34" charset="0"/>
                          <a:cs typeface="Arial" panose="020B0604020202020204" pitchFamily="34" charset="0"/>
                        </a:rPr>
                        <a:t> &amp; UNFUNDED</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VACANCY</a:t>
                      </a:r>
                      <a:r>
                        <a:rPr lang="en-ZA" sz="1400" baseline="0" dirty="0" smtClean="0">
                          <a:latin typeface="Arial Narrow" panose="020B0606020202030204" pitchFamily="34" charset="0"/>
                          <a:cs typeface="Arial" panose="020B0604020202020204" pitchFamily="34" charset="0"/>
                        </a:rPr>
                        <a:t> RATE</a:t>
                      </a:r>
                      <a:endParaRPr lang="en-ZA" sz="1400" b="1"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4257744"/>
                  </a:ext>
                </a:extLst>
              </a:tr>
              <a:tr h="461766">
                <a:tc>
                  <a:txBody>
                    <a:bodyPr/>
                    <a:lstStyle/>
                    <a:p>
                      <a:r>
                        <a:rPr lang="en-ZA" sz="1400" dirty="0" smtClean="0">
                          <a:latin typeface="Arial Narrow" panose="020B0606020202030204" pitchFamily="34" charset="0"/>
                          <a:cs typeface="Arial" panose="020B0604020202020204" pitchFamily="34" charset="0"/>
                        </a:rPr>
                        <a:t>PROSECUTORS</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3 620</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2 958</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662</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18%</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5786696"/>
                  </a:ext>
                </a:extLst>
              </a:tr>
              <a:tr h="1241808">
                <a:tc>
                  <a:txBody>
                    <a:bodyPr/>
                    <a:lstStyle/>
                    <a:p>
                      <a:r>
                        <a:rPr lang="en-ZA" sz="1400" dirty="0" smtClean="0">
                          <a:latin typeface="Arial Narrow" panose="020B0606020202030204" pitchFamily="34" charset="0"/>
                          <a:cs typeface="Arial" panose="020B0604020202020204" pitchFamily="34" charset="0"/>
                        </a:rPr>
                        <a:t>LEGAL</a:t>
                      </a:r>
                      <a:r>
                        <a:rPr lang="en-ZA" sz="1400" baseline="0" dirty="0" smtClean="0">
                          <a:latin typeface="Arial Narrow" panose="020B0606020202030204" pitchFamily="34" charset="0"/>
                          <a:cs typeface="Arial" panose="020B0604020202020204" pitchFamily="34" charset="0"/>
                        </a:rPr>
                        <a:t> ADMINISTRATION SUPPORT (AFU INVESTIGATORS, CPO, VAO, ETC.</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249</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188</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61</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32%</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65013472"/>
                  </a:ext>
                </a:extLst>
              </a:tr>
              <a:tr h="606882">
                <a:tc>
                  <a:txBody>
                    <a:bodyPr/>
                    <a:lstStyle/>
                    <a:p>
                      <a:r>
                        <a:rPr lang="en-ZA" sz="1400" dirty="0" smtClean="0">
                          <a:latin typeface="Arial Narrow" panose="020B0606020202030204" pitchFamily="34" charset="0"/>
                          <a:cs typeface="Arial" panose="020B0604020202020204" pitchFamily="34" charset="0"/>
                        </a:rPr>
                        <a:t>ADMINISTRATIVE</a:t>
                      </a:r>
                      <a:r>
                        <a:rPr lang="en-ZA" sz="1400" baseline="0" dirty="0" smtClean="0">
                          <a:latin typeface="Arial Narrow" panose="020B0606020202030204" pitchFamily="34" charset="0"/>
                          <a:cs typeface="Arial" panose="020B0604020202020204" pitchFamily="34" charset="0"/>
                        </a:rPr>
                        <a:t> SUPPORT</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1 516</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1 113</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403</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27%</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6951619"/>
                  </a:ext>
                </a:extLst>
              </a:tr>
              <a:tr h="606882">
                <a:tc>
                  <a:txBody>
                    <a:bodyPr/>
                    <a:lstStyle/>
                    <a:p>
                      <a:r>
                        <a:rPr lang="en-ZA" sz="1400" dirty="0" smtClean="0">
                          <a:latin typeface="Arial Narrow" panose="020B0606020202030204" pitchFamily="34" charset="0"/>
                          <a:cs typeface="Arial" panose="020B0604020202020204" pitchFamily="34" charset="0"/>
                        </a:rPr>
                        <a:t>OWP (Incl.</a:t>
                      </a:r>
                      <a:r>
                        <a:rPr lang="en-ZA" sz="1400" baseline="0" dirty="0" smtClean="0">
                          <a:latin typeface="Arial Narrow" panose="020B0606020202030204" pitchFamily="34" charset="0"/>
                          <a:cs typeface="Arial" panose="020B0604020202020204" pitchFamily="34" charset="0"/>
                        </a:rPr>
                        <a:t> </a:t>
                      </a:r>
                      <a:r>
                        <a:rPr lang="en-ZA" sz="1400" dirty="0" smtClean="0">
                          <a:latin typeface="Arial Narrow" panose="020B0606020202030204" pitchFamily="34" charset="0"/>
                          <a:cs typeface="Arial" panose="020B0604020202020204" pitchFamily="34" charset="0"/>
                        </a:rPr>
                        <a:t>Administration)</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165</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149</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16</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latin typeface="Arial Narrow" panose="020B0606020202030204" pitchFamily="34" charset="0"/>
                          <a:cs typeface="Arial" panose="020B0604020202020204" pitchFamily="34" charset="0"/>
                        </a:rPr>
                        <a:t>10%</a:t>
                      </a:r>
                      <a:endParaRPr lang="en-ZA" sz="14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0334983"/>
                  </a:ext>
                </a:extLst>
              </a:tr>
            </a:tbl>
          </a:graphicData>
        </a:graphic>
      </p:graphicFrame>
      <p:sp>
        <p:nvSpPr>
          <p:cNvPr id="4" name="Slide Number Placeholder 3"/>
          <p:cNvSpPr>
            <a:spLocks noGrp="1"/>
          </p:cNvSpPr>
          <p:nvPr>
            <p:ph type="sldNum" sz="quarter" idx="12"/>
          </p:nvPr>
        </p:nvSpPr>
        <p:spPr>
          <a:xfrm>
            <a:off x="7010400" y="6470017"/>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59</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8405245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xmlns="" val="426900544"/>
              </p:ext>
            </p:extLst>
          </p:nvPr>
        </p:nvGraphicFramePr>
        <p:xfrm>
          <a:off x="182562" y="925829"/>
          <a:ext cx="8687118" cy="4897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14951"/>
            <a:ext cx="9144000" cy="74136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GB" sz="2000" b="1" cap="small" dirty="0">
                <a:solidFill>
                  <a:schemeClr val="bg1"/>
                </a:solidFill>
                <a:latin typeface="Arial" panose="020B0604020202020204" pitchFamily="34" charset="0"/>
                <a:cs typeface="Arial" panose="020B0604020202020204" pitchFamily="34" charset="0"/>
              </a:rPr>
              <a:t>PROGRAMME 4: NATIONAL PROSECUTING AUTHORITY – </a:t>
            </a:r>
            <a:r>
              <a:rPr lang="en-GB" sz="2000" b="1" cap="small" dirty="0" smtClean="0">
                <a:solidFill>
                  <a:schemeClr val="bg1"/>
                </a:solidFill>
                <a:latin typeface="Arial" panose="020B0604020202020204" pitchFamily="34" charset="0"/>
                <a:cs typeface="Arial" panose="020B0604020202020204" pitchFamily="34" charset="0"/>
              </a:rPr>
              <a:t>ORGANISATIONAL STRUCTURE</a:t>
            </a:r>
            <a:endParaRPr lang="en-GB" sz="2000" b="1" cap="small"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010400" y="6491421"/>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6</a:t>
            </a:fld>
            <a:endParaRPr lang="en-US" sz="14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477000" y="1131570"/>
            <a:ext cx="1718310" cy="931273"/>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Investigating Directorate</a:t>
            </a:r>
            <a:endParaRPr lang="en-ZA" sz="1200" b="1" dirty="0">
              <a:solidFill>
                <a:sysClr val="windowText" lastClr="000000"/>
              </a:solidFill>
              <a:latin typeface="Arial" panose="020B0604020202020204" pitchFamily="34" charset="0"/>
              <a:cs typeface="Arial" panose="020B0604020202020204" pitchFamily="34" charset="0"/>
            </a:endParaRPr>
          </a:p>
          <a:p>
            <a:pPr algn="ctr">
              <a:lnSpc>
                <a:spcPct val="150000"/>
              </a:lnSpc>
            </a:pPr>
            <a:r>
              <a:rPr lang="en-ZA" sz="1200" b="1" dirty="0" smtClean="0">
                <a:solidFill>
                  <a:sysClr val="windowText" lastClr="000000"/>
                </a:solidFill>
                <a:latin typeface="Arial" panose="020B0604020202020204" pitchFamily="34" charset="0"/>
                <a:cs typeface="Arial" panose="020B0604020202020204" pitchFamily="34" charset="0"/>
              </a:rPr>
              <a:t>Adv. </a:t>
            </a:r>
            <a:r>
              <a:rPr lang="en-ZA" sz="1200" b="1" dirty="0">
                <a:solidFill>
                  <a:sysClr val="windowText" lastClr="000000"/>
                </a:solidFill>
                <a:latin typeface="Arial" panose="020B0604020202020204" pitchFamily="34" charset="0"/>
                <a:cs typeface="Arial" panose="020B0604020202020204" pitchFamily="34" charset="0"/>
              </a:rPr>
              <a:t>H Cronje</a:t>
            </a:r>
            <a:endParaRPr lang="en-US" sz="1200" b="1" dirty="0">
              <a:solidFill>
                <a:sysClr val="windowText" lastClr="00000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5486400" y="1580333"/>
            <a:ext cx="990600" cy="1088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3109751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idx="4294967295"/>
          </p:nvPr>
        </p:nvSpPr>
        <p:spPr>
          <a:xfrm>
            <a:off x="411480" y="439803"/>
            <a:ext cx="5468938" cy="374650"/>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pPr algn="l" defTabSz="422041" fontAlgn="auto">
              <a:spcAft>
                <a:spcPts val="0"/>
              </a:spcAft>
              <a:defRPr/>
            </a:pPr>
            <a:r>
              <a:rPr lang="en-US" sz="1600" b="1" dirty="0" smtClean="0">
                <a:latin typeface="Arial" panose="020B0604020202020204" pitchFamily="34" charset="0"/>
                <a:cs typeface="Arial" panose="020B0604020202020204" pitchFamily="34" charset="0"/>
              </a:rPr>
              <a:t>Misconduct and disciplinary outcomes</a:t>
            </a:r>
            <a:endParaRPr lang="en-US" sz="1600" b="1" dirty="0">
              <a:latin typeface="Arial" panose="020B0604020202020204" pitchFamily="34" charset="0"/>
              <a:cs typeface="Arial" panose="020B0604020202020204" pitchFamily="34" charset="0"/>
            </a:endParaRPr>
          </a:p>
        </p:txBody>
      </p:sp>
      <p:sp>
        <p:nvSpPr>
          <p:cNvPr id="68612" name="Content Placeholder 4"/>
          <p:cNvSpPr>
            <a:spLocks noGrp="1"/>
          </p:cNvSpPr>
          <p:nvPr>
            <p:ph idx="4294967295"/>
          </p:nvPr>
        </p:nvSpPr>
        <p:spPr bwMode="auto">
          <a:xfrm>
            <a:off x="411480" y="640080"/>
            <a:ext cx="8275320" cy="5097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R="0">
              <a:lnSpc>
                <a:spcPct val="150000"/>
              </a:lnSpc>
              <a:spcBef>
                <a:spcPts val="0"/>
              </a:spcBef>
              <a:spcAft>
                <a:spcPts val="800"/>
              </a:spcAft>
              <a:buClr>
                <a:srgbClr val="C59247"/>
              </a:buClr>
              <a:buFont typeface="Wingdings" panose="05000000000000000000" pitchFamily="2" charset="2"/>
              <a:buChar char="Ø"/>
            </a:pPr>
            <a:r>
              <a:rPr lang="en-US" sz="1200" dirty="0">
                <a:latin typeface="Arial" panose="020B0604020202020204" pitchFamily="34" charset="0"/>
                <a:ea typeface="Times New Roman" panose="02020603050405020304" pitchFamily="18" charset="0"/>
                <a:cs typeface="Times New Roman" panose="02020603050405020304" pitchFamily="18" charset="0"/>
              </a:rPr>
              <a:t>N</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umber </a:t>
            </a:r>
            <a:r>
              <a:rPr lang="en-US" sz="1200" dirty="0">
                <a:latin typeface="Arial" panose="020B0604020202020204" pitchFamily="34" charset="0"/>
                <a:ea typeface="Times New Roman" panose="02020603050405020304" pitchFamily="18" charset="0"/>
                <a:cs typeface="Times New Roman" panose="02020603050405020304" pitchFamily="18" charset="0"/>
              </a:rPr>
              <a:t>of misconduct cases dealt with </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and nature </a:t>
            </a:r>
            <a:r>
              <a:rPr lang="en-US" sz="1200" dirty="0">
                <a:latin typeface="Arial" panose="020B0604020202020204" pitchFamily="34" charset="0"/>
                <a:ea typeface="Times New Roman" panose="02020603050405020304" pitchFamily="18" charset="0"/>
                <a:cs typeface="Times New Roman" panose="02020603050405020304" pitchFamily="18" charset="0"/>
              </a:rPr>
              <a:t>of finalisation</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 Most </a:t>
            </a:r>
            <a:r>
              <a:rPr lang="en-US" sz="1200" dirty="0">
                <a:latin typeface="Arial" panose="020B0604020202020204" pitchFamily="34" charset="0"/>
                <a:ea typeface="Times New Roman" panose="02020603050405020304" pitchFamily="18" charset="0"/>
                <a:cs typeface="Times New Roman" panose="02020603050405020304" pitchFamily="18" charset="0"/>
              </a:rPr>
              <a:t>of the cases were resolved through final written warnings followed by dismissals. </a:t>
            </a:r>
            <a:endParaRPr lang="en-US" sz="1200" dirty="0" smtClean="0">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r>
              <a:rPr lang="en-ZA" sz="900" b="1" dirty="0">
                <a:latin typeface="Arial Narrow" panose="020B0606020202030204" pitchFamily="34" charset="0"/>
                <a:ea typeface="Times New Roman" panose="02020603050405020304" pitchFamily="18" charset="0"/>
                <a:cs typeface="Times New Roman" panose="02020603050405020304" pitchFamily="18" charset="0"/>
              </a:rPr>
              <a:t>	</a:t>
            </a:r>
            <a:endParaRPr lang="en-ZA" sz="900" b="1"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endParaRPr lang="en-ZA" sz="900" b="1" i="1" dirty="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endParaRPr lang="en-ZA" sz="900" b="1" i="1"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endParaRPr lang="en-ZA" sz="900" b="1" i="1" dirty="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endParaRPr lang="en-US" sz="1100" i="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endParaRPr lang="en-GB" altLang="en-US" sz="11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endParaRPr lang="en-GB" altLang="en-US" sz="1100" dirty="0" smtClean="0">
              <a:latin typeface="Arial" panose="020B0604020202020204" pitchFamily="34" charset="0"/>
              <a:cs typeface="Arial" panose="020B0604020202020204" pitchFamily="34" charset="0"/>
            </a:endParaRPr>
          </a:p>
        </p:txBody>
      </p:sp>
      <p:sp>
        <p:nvSpPr>
          <p:cNvPr id="5" name="Rectangle 4"/>
          <p:cNvSpPr/>
          <p:nvPr/>
        </p:nvSpPr>
        <p:spPr>
          <a:xfrm>
            <a:off x="0" y="0"/>
            <a:ext cx="9144000" cy="461665"/>
          </a:xfrm>
          <a:prstGeom prst="rect">
            <a:avLst/>
          </a:prstGeom>
          <a:solidFill>
            <a:schemeClr val="bg1">
              <a:lumMod val="50000"/>
            </a:schemeClr>
          </a:solidFill>
          <a:scene3d>
            <a:camera prst="orthographicFront"/>
            <a:lightRig rig="threePt" dir="t"/>
          </a:scene3d>
          <a:sp3d>
            <a:bevelT prst="angle"/>
          </a:sp3d>
        </p:spPr>
        <p:txBody>
          <a:bodyPr wrap="square">
            <a:spAutoFit/>
          </a:bodyPr>
          <a:lstStyle/>
          <a:p>
            <a:pPr marL="0" marR="0" lvl="0" indent="0" algn="ctr" defTabSz="422041">
              <a:lnSpc>
                <a:spcPct val="100000"/>
              </a:lnSpc>
              <a:spcBef>
                <a:spcPct val="0"/>
              </a:spcBef>
              <a:buClrTx/>
              <a:buSzTx/>
              <a:tabLst/>
              <a:defRPr/>
            </a:pPr>
            <a:r>
              <a:rPr lang="en-GB" sz="2300" b="1" dirty="0" smtClean="0">
                <a:solidFill>
                  <a:schemeClr val="bg1"/>
                </a:solidFill>
                <a:latin typeface="Arial" panose="020B0604020202020204" pitchFamily="34" charset="0"/>
                <a:ea typeface="+mj-ea"/>
                <a:cs typeface="Arial" panose="020B0604020202020204" pitchFamily="34" charset="0"/>
              </a:rPr>
              <a:t>RESOURCING</a:t>
            </a:r>
            <a:endParaRPr lang="en-GB" sz="2300" b="1" dirty="0">
              <a:solidFill>
                <a:schemeClr val="bg1"/>
              </a:solidFill>
              <a:latin typeface="Arial" panose="020B0604020202020204" pitchFamily="34" charset="0"/>
              <a:ea typeface="+mj-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60430423"/>
              </p:ext>
            </p:extLst>
          </p:nvPr>
        </p:nvGraphicFramePr>
        <p:xfrm>
          <a:off x="590550" y="1338030"/>
          <a:ext cx="8001000" cy="4900544"/>
        </p:xfrm>
        <a:graphic>
          <a:graphicData uri="http://schemas.openxmlformats.org/drawingml/2006/table">
            <a:tbl>
              <a:tblPr firstRow="1" firstCol="1" bandRow="1">
                <a:tableStyleId>{D7AC3CCA-C797-4891-BE02-D94E43425B78}</a:tableStyleId>
              </a:tblPr>
              <a:tblGrid>
                <a:gridCol w="4431368">
                  <a:extLst>
                    <a:ext uri="{9D8B030D-6E8A-4147-A177-3AD203B41FA5}">
                      <a16:colId xmlns:a16="http://schemas.microsoft.com/office/drawing/2014/main" xmlns="" val="20000"/>
                    </a:ext>
                  </a:extLst>
                </a:gridCol>
                <a:gridCol w="1466098">
                  <a:extLst>
                    <a:ext uri="{9D8B030D-6E8A-4147-A177-3AD203B41FA5}">
                      <a16:colId xmlns:a16="http://schemas.microsoft.com/office/drawing/2014/main" xmlns="" val="20001"/>
                    </a:ext>
                  </a:extLst>
                </a:gridCol>
                <a:gridCol w="2103534">
                  <a:extLst>
                    <a:ext uri="{9D8B030D-6E8A-4147-A177-3AD203B41FA5}">
                      <a16:colId xmlns:a16="http://schemas.microsoft.com/office/drawing/2014/main" xmlns="" val="20002"/>
                    </a:ext>
                  </a:extLst>
                </a:gridCol>
              </a:tblGrid>
              <a:tr h="306284">
                <a:tc>
                  <a:txBody>
                    <a:bodyPr/>
                    <a:lstStyle/>
                    <a:p>
                      <a:pPr marL="0" marR="0">
                        <a:lnSpc>
                          <a:spcPct val="107000"/>
                        </a:lnSpc>
                        <a:spcBef>
                          <a:spcPts val="0"/>
                        </a:spcBef>
                        <a:spcAft>
                          <a:spcPts val="0"/>
                        </a:spcAft>
                      </a:pPr>
                      <a:r>
                        <a:rPr lang="en-US" sz="1300" dirty="0">
                          <a:effectLst/>
                          <a:latin typeface="Arial Narrow" panose="020B0606020202030204" pitchFamily="34" charset="0"/>
                        </a:rPr>
                        <a:t>Nature of misconduct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E46C0A"/>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Number of cases</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E46C0A"/>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E46C0A"/>
                    </a:solidFill>
                  </a:tcPr>
                </a:tc>
                <a:extLst>
                  <a:ext uri="{0D108BD9-81ED-4DB2-BD59-A6C34878D82A}">
                    <a16:rowId xmlns:a16="http://schemas.microsoft.com/office/drawing/2014/main" xmlns="" val="10000"/>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Negligence</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9</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5.6%</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1"/>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Bringing the name of the NPA  into disrepute</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2</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1.25%</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2"/>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Dishonesty</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4</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2.5%</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3"/>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Incapacity</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0.6%</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4"/>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Improper conduct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3</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1.87%</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5"/>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Reporting under influence</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3</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1.87%</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6"/>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Failure to comply with instruction</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3</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1.87%</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7"/>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Off duty misconduct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2</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1.25%</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8"/>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Breach of confidentiality</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a:effectLst/>
                          <a:latin typeface="Arial Narrow" panose="020B0606020202030204" pitchFamily="34" charset="0"/>
                        </a:rPr>
                        <a:t>1</a:t>
                      </a:r>
                      <a:endParaRPr lang="en-US" sz="13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0.6%</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09"/>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Sexual harassment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a:effectLst/>
                          <a:latin typeface="Arial Narrow" panose="020B0606020202030204" pitchFamily="34" charset="0"/>
                        </a:rPr>
                        <a:t>7</a:t>
                      </a:r>
                      <a:endParaRPr lang="en-US" sz="13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4.37%</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10"/>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Unethical conduct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1</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0.6%</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11"/>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Absenteeism</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a:effectLst/>
                          <a:latin typeface="Arial Narrow" panose="020B0606020202030204" pitchFamily="34" charset="0"/>
                        </a:rPr>
                        <a:t>7</a:t>
                      </a:r>
                      <a:endParaRPr lang="en-US" sz="13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4.4%</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12"/>
                  </a:ext>
                </a:extLst>
              </a:tr>
              <a:tr h="306284">
                <a:tc>
                  <a:txBody>
                    <a:bodyPr/>
                    <a:lstStyle/>
                    <a:p>
                      <a:pPr marL="0" marR="0" algn="just">
                        <a:lnSpc>
                          <a:spcPct val="150000"/>
                        </a:lnSpc>
                        <a:spcBef>
                          <a:spcPts val="0"/>
                        </a:spcBef>
                        <a:spcAft>
                          <a:spcPts val="0"/>
                        </a:spcAft>
                      </a:pPr>
                      <a:r>
                        <a:rPr lang="en-US" sz="1300" dirty="0">
                          <a:effectLst/>
                          <a:latin typeface="Arial Narrow" panose="020B0606020202030204" pitchFamily="34" charset="0"/>
                        </a:rPr>
                        <a:t>Financial misconduct (failure to declare financial interest)</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a:effectLst/>
                          <a:latin typeface="Arial Narrow" panose="020B0606020202030204" pitchFamily="34" charset="0"/>
                        </a:rPr>
                        <a:t>116</a:t>
                      </a:r>
                      <a:endParaRPr lang="en-US" sz="13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72.5%</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13"/>
                  </a:ext>
                </a:extLst>
              </a:tr>
              <a:tr h="306284">
                <a:tc>
                  <a:txBody>
                    <a:bodyPr/>
                    <a:lstStyle/>
                    <a:p>
                      <a:pPr marL="0" marR="0">
                        <a:lnSpc>
                          <a:spcPct val="107000"/>
                        </a:lnSpc>
                        <a:spcBef>
                          <a:spcPts val="0"/>
                        </a:spcBef>
                        <a:spcAft>
                          <a:spcPts val="0"/>
                        </a:spcAft>
                      </a:pPr>
                      <a:r>
                        <a:rPr lang="en-US" sz="1300" dirty="0">
                          <a:effectLst/>
                          <a:latin typeface="Arial Narrow" panose="020B0606020202030204" pitchFamily="34" charset="0"/>
                        </a:rPr>
                        <a:t>Non-compliance with policy</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a:effectLst/>
                          <a:latin typeface="Arial Narrow" panose="020B0606020202030204" pitchFamily="34" charset="0"/>
                        </a:rPr>
                        <a:t>1</a:t>
                      </a:r>
                      <a:endParaRPr lang="en-US" sz="13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dirty="0">
                          <a:effectLst/>
                          <a:latin typeface="Arial Narrow" panose="020B0606020202030204" pitchFamily="34" charset="0"/>
                        </a:rPr>
                        <a:t>0.6%</a:t>
                      </a:r>
                      <a:endParaRPr lang="en-US" sz="13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14"/>
                  </a:ext>
                </a:extLst>
              </a:tr>
              <a:tr h="306284">
                <a:tc>
                  <a:txBody>
                    <a:bodyPr/>
                    <a:lstStyle/>
                    <a:p>
                      <a:pPr algn="just">
                        <a:lnSpc>
                          <a:spcPct val="150000"/>
                        </a:lnSpc>
                        <a:spcAft>
                          <a:spcPts val="0"/>
                        </a:spcAft>
                      </a:pPr>
                      <a:r>
                        <a:rPr lang="en-US" sz="1300" dirty="0">
                          <a:effectLst/>
                          <a:latin typeface="Arial Narrow" panose="020B0606020202030204" pitchFamily="34" charset="0"/>
                        </a:rPr>
                        <a:t>TOTAL</a:t>
                      </a:r>
                      <a:endParaRPr lang="en-US" sz="1300" dirty="0">
                        <a:solidFill>
                          <a:schemeClr val="tx1"/>
                        </a:solidFill>
                        <a:effectLst/>
                        <a:latin typeface="Arial Narrow" panose="020B0606020202030204" pitchFamily="34" charset="0"/>
                        <a:ea typeface="Calibri" panose="020F0502020204030204" pitchFamily="34" charset="0"/>
                      </a:endParaRPr>
                    </a:p>
                  </a:txBody>
                  <a:tcPr marL="64402" marR="64402" marT="0" marB="0">
                    <a:solidFill>
                      <a:srgbClr val="A9810F"/>
                    </a:solidFill>
                  </a:tcPr>
                </a:tc>
                <a:tc>
                  <a:txBody>
                    <a:bodyPr/>
                    <a:lstStyle/>
                    <a:p>
                      <a:pPr marL="0" marR="0" algn="ctr">
                        <a:lnSpc>
                          <a:spcPct val="107000"/>
                        </a:lnSpc>
                        <a:spcBef>
                          <a:spcPts val="0"/>
                        </a:spcBef>
                        <a:spcAft>
                          <a:spcPts val="0"/>
                        </a:spcAft>
                      </a:pPr>
                      <a:r>
                        <a:rPr lang="en-US" sz="1300" b="1" dirty="0">
                          <a:effectLst/>
                          <a:latin typeface="Arial Narrow" panose="020B0606020202030204" pitchFamily="34" charset="0"/>
                        </a:rPr>
                        <a:t>160</a:t>
                      </a:r>
                      <a:endParaRPr lang="en-US" sz="13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tc>
                  <a:txBody>
                    <a:bodyPr/>
                    <a:lstStyle/>
                    <a:p>
                      <a:pPr marL="0" marR="0" algn="ctr">
                        <a:lnSpc>
                          <a:spcPct val="107000"/>
                        </a:lnSpc>
                        <a:spcBef>
                          <a:spcPts val="0"/>
                        </a:spcBef>
                        <a:spcAft>
                          <a:spcPts val="0"/>
                        </a:spcAft>
                      </a:pPr>
                      <a:r>
                        <a:rPr lang="en-US" sz="1300" b="1" dirty="0">
                          <a:effectLst/>
                          <a:latin typeface="Arial Narrow" panose="020B0606020202030204" pitchFamily="34" charset="0"/>
                        </a:rPr>
                        <a:t>100%</a:t>
                      </a:r>
                      <a:endParaRPr lang="en-US" sz="13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4402" marR="64402" marT="0" marB="0"/>
                </a:tc>
                <a:extLst>
                  <a:ext uri="{0D108BD9-81ED-4DB2-BD59-A6C34878D82A}">
                    <a16:rowId xmlns:a16="http://schemas.microsoft.com/office/drawing/2014/main" xmlns="" val="10015"/>
                  </a:ext>
                </a:extLst>
              </a:tr>
            </a:tbl>
          </a:graphicData>
        </a:graphic>
      </p:graphicFrame>
      <p:sp>
        <p:nvSpPr>
          <p:cNvPr id="2" name="Slide Number Placeholder 1"/>
          <p:cNvSpPr>
            <a:spLocks noGrp="1"/>
          </p:cNvSpPr>
          <p:nvPr>
            <p:ph type="sldNum" sz="quarter" idx="12"/>
          </p:nvPr>
        </p:nvSpPr>
        <p:spPr>
          <a:xfrm>
            <a:off x="7010400" y="6435680"/>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60</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878835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idx="4294967295"/>
          </p:nvPr>
        </p:nvSpPr>
        <p:spPr>
          <a:xfrm>
            <a:off x="411480" y="369530"/>
            <a:ext cx="5468938" cy="374650"/>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pPr algn="l" defTabSz="422041" fontAlgn="auto">
              <a:spcAft>
                <a:spcPts val="0"/>
              </a:spcAft>
              <a:defRPr/>
            </a:pPr>
            <a:r>
              <a:rPr lang="en-US" sz="1600" b="1" dirty="0" smtClean="0">
                <a:latin typeface="Arial" panose="020B0604020202020204" pitchFamily="34" charset="0"/>
                <a:cs typeface="Arial" panose="020B0604020202020204" pitchFamily="34" charset="0"/>
              </a:rPr>
              <a:t>Outcome of disciplinary hearings</a:t>
            </a:r>
            <a:endParaRPr lang="en-US" sz="1600" b="1" dirty="0">
              <a:latin typeface="Arial" panose="020B0604020202020204" pitchFamily="34" charset="0"/>
              <a:cs typeface="Arial" panose="020B0604020202020204" pitchFamily="34" charset="0"/>
            </a:endParaRPr>
          </a:p>
        </p:txBody>
      </p:sp>
      <p:sp>
        <p:nvSpPr>
          <p:cNvPr id="68612" name="Content Placeholder 4"/>
          <p:cNvSpPr>
            <a:spLocks noGrp="1"/>
          </p:cNvSpPr>
          <p:nvPr>
            <p:ph idx="4294967295"/>
          </p:nvPr>
        </p:nvSpPr>
        <p:spPr bwMode="auto">
          <a:xfrm>
            <a:off x="411480" y="640080"/>
            <a:ext cx="8275320" cy="5097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R="0">
              <a:lnSpc>
                <a:spcPct val="150000"/>
              </a:lnSpc>
              <a:spcBef>
                <a:spcPts val="0"/>
              </a:spcBef>
              <a:spcAft>
                <a:spcPts val="800"/>
              </a:spcAft>
              <a:buClr>
                <a:srgbClr val="C59247"/>
              </a:buClr>
              <a:buFont typeface="Wingdings" panose="05000000000000000000" pitchFamily="2" charset="2"/>
              <a:buChar char="Ø"/>
            </a:pPr>
            <a:r>
              <a:rPr lang="en-US" sz="1600" dirty="0" smtClean="0">
                <a:latin typeface="Arial" panose="020B0604020202020204" pitchFamily="34" charset="0"/>
                <a:ea typeface="Times New Roman" panose="02020603050405020304" pitchFamily="18" charset="0"/>
                <a:cs typeface="Arial" panose="020B0604020202020204" pitchFamily="34" charset="0"/>
              </a:rPr>
              <a:t>The table below </a:t>
            </a:r>
            <a:r>
              <a:rPr lang="en-US" sz="1600" dirty="0">
                <a:latin typeface="Arial" panose="020B0604020202020204" pitchFamily="34" charset="0"/>
                <a:ea typeface="Times New Roman" panose="02020603050405020304" pitchFamily="18" charset="0"/>
                <a:cs typeface="Arial" panose="020B0604020202020204" pitchFamily="34" charset="0"/>
              </a:rPr>
              <a:t>indicates the </a:t>
            </a:r>
            <a:r>
              <a:rPr lang="en-US" sz="1600" dirty="0" smtClean="0">
                <a:latin typeface="Arial" panose="020B0604020202020204" pitchFamily="34" charset="0"/>
                <a:ea typeface="Times New Roman" panose="02020603050405020304" pitchFamily="18" charset="0"/>
                <a:cs typeface="Arial" panose="020B0604020202020204" pitchFamily="34" charset="0"/>
              </a:rPr>
              <a:t>nature </a:t>
            </a:r>
            <a:r>
              <a:rPr lang="en-US" sz="1600" dirty="0">
                <a:latin typeface="Arial" panose="020B0604020202020204" pitchFamily="34" charset="0"/>
                <a:ea typeface="Times New Roman" panose="02020603050405020304" pitchFamily="18" charset="0"/>
                <a:cs typeface="Arial" panose="020B0604020202020204" pitchFamily="34" charset="0"/>
              </a:rPr>
              <a:t>of misconduct cases dealt with </a:t>
            </a:r>
            <a:r>
              <a:rPr lang="en-US" sz="1600" dirty="0" smtClean="0">
                <a:latin typeface="Arial" panose="020B0604020202020204" pitchFamily="34" charset="0"/>
                <a:ea typeface="Times New Roman" panose="02020603050405020304" pitchFamily="18" charset="0"/>
                <a:cs typeface="Arial" panose="020B0604020202020204" pitchFamily="34" charset="0"/>
              </a:rPr>
              <a:t>and finalised: </a:t>
            </a:r>
          </a:p>
          <a:p>
            <a:pPr marL="0" marR="0" indent="0">
              <a:lnSpc>
                <a:spcPct val="150000"/>
              </a:lnSpc>
              <a:spcBef>
                <a:spcPts val="0"/>
              </a:spcBef>
              <a:spcAft>
                <a:spcPts val="800"/>
              </a:spcAft>
              <a:buNone/>
            </a:pPr>
            <a:r>
              <a:rPr lang="en-ZA" sz="900" b="1" dirty="0">
                <a:latin typeface="Arial Narrow" panose="020B0606020202030204" pitchFamily="34" charset="0"/>
                <a:ea typeface="Times New Roman" panose="02020603050405020304" pitchFamily="18" charset="0"/>
                <a:cs typeface="Times New Roman" panose="02020603050405020304" pitchFamily="18" charset="0"/>
              </a:rPr>
              <a:t>	</a:t>
            </a:r>
            <a:endParaRPr lang="en-ZA" sz="900" b="1"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endParaRPr lang="en-ZA" altLang="en-US" sz="900" b="1" i="1" dirty="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smtClean="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smtClean="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smtClean="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smtClean="0">
              <a:latin typeface="Arial Narrow" panose="020B0606020202030204" pitchFamily="34" charset="0"/>
              <a:cs typeface="Times New Roman" panose="02020603050405020304" pitchFamily="18" charset="0"/>
            </a:endParaRPr>
          </a:p>
          <a:p>
            <a:pPr marL="0" marR="0" indent="0">
              <a:lnSpc>
                <a:spcPct val="150000"/>
              </a:lnSpc>
              <a:spcBef>
                <a:spcPts val="0"/>
              </a:spcBef>
              <a:spcAft>
                <a:spcPts val="800"/>
              </a:spcAft>
              <a:buNone/>
            </a:pPr>
            <a:endParaRPr lang="en-GB" altLang="en-US" sz="900" b="1" i="1" dirty="0">
              <a:latin typeface="Arial Narrow" panose="020B0606020202030204" pitchFamily="34" charset="0"/>
              <a:cs typeface="Times New Roman" panose="02020603050405020304" pitchFamily="18" charset="0"/>
            </a:endParaRPr>
          </a:p>
          <a:p>
            <a:pPr marL="0" lvl="0" indent="0" defTabSz="422041">
              <a:lnSpc>
                <a:spcPct val="150000"/>
              </a:lnSpc>
              <a:spcBef>
                <a:spcPts val="0"/>
              </a:spcBef>
              <a:buNone/>
              <a:defRPr/>
            </a:pPr>
            <a:r>
              <a:rPr lang="en-US" sz="1800" b="1" dirty="0" err="1">
                <a:solidFill>
                  <a:prstClr val="black"/>
                </a:solidFill>
                <a:latin typeface="Arial Narrow" panose="020B0606020202030204" pitchFamily="34" charset="0"/>
                <a:ea typeface="Times New Roman" panose="02020603050405020304" pitchFamily="18" charset="0"/>
              </a:rPr>
              <a:t>Labour</a:t>
            </a:r>
            <a:r>
              <a:rPr lang="en-US" sz="1800" b="1" dirty="0">
                <a:solidFill>
                  <a:prstClr val="black"/>
                </a:solidFill>
                <a:latin typeface="Arial Narrow" panose="020B0606020202030204" pitchFamily="34" charset="0"/>
                <a:ea typeface="Times New Roman" panose="02020603050405020304" pitchFamily="18" charset="0"/>
              </a:rPr>
              <a:t> </a:t>
            </a:r>
            <a:r>
              <a:rPr lang="en-US" sz="1800" b="1" dirty="0" smtClean="0">
                <a:solidFill>
                  <a:prstClr val="black"/>
                </a:solidFill>
                <a:latin typeface="Arial Narrow" panose="020B0606020202030204" pitchFamily="34" charset="0"/>
                <a:ea typeface="Times New Roman" panose="02020603050405020304" pitchFamily="18" charset="0"/>
              </a:rPr>
              <a:t>Matters</a:t>
            </a:r>
            <a:endParaRPr lang="en-US" sz="1800" b="1" dirty="0">
              <a:solidFill>
                <a:prstClr val="black"/>
              </a:solidFill>
              <a:latin typeface="Arial Narrow" panose="020B0606020202030204" pitchFamily="34" charset="0"/>
              <a:ea typeface="Times New Roman" panose="02020603050405020304" pitchFamily="18" charset="0"/>
            </a:endParaRPr>
          </a:p>
          <a:p>
            <a:pPr defTabSz="422041">
              <a:lnSpc>
                <a:spcPct val="150000"/>
              </a:lnSpc>
              <a:spcBef>
                <a:spcPts val="0"/>
              </a:spcBef>
              <a:buClr>
                <a:srgbClr val="C59247"/>
              </a:buClr>
              <a:buFont typeface="Wingdings" panose="05000000000000000000" pitchFamily="2" charset="2"/>
              <a:buChar char="Ø"/>
              <a:defRPr/>
            </a:pP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Grievances, total cases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178, </a:t>
            </a: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resolution rate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90%</a:t>
            </a:r>
            <a:endPar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defTabSz="422041">
              <a:lnSpc>
                <a:spcPct val="150000"/>
              </a:lnSpc>
              <a:spcBef>
                <a:spcPts val="0"/>
              </a:spcBef>
              <a:buClr>
                <a:srgbClr val="C59247"/>
              </a:buClr>
              <a:buFont typeface="Wingdings" panose="05000000000000000000" pitchFamily="2" charset="2"/>
              <a:buChar char="Ø"/>
              <a:defRPr/>
            </a:pP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Disputes, total cases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42, </a:t>
            </a: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success rate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98%</a:t>
            </a:r>
            <a:endPar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defTabSz="422041">
              <a:lnSpc>
                <a:spcPct val="150000"/>
              </a:lnSpc>
              <a:spcBef>
                <a:spcPts val="0"/>
              </a:spcBef>
              <a:buClr>
                <a:srgbClr val="C59247"/>
              </a:buClr>
              <a:buFont typeface="Wingdings" panose="05000000000000000000" pitchFamily="2" charset="2"/>
              <a:buChar char="Ø"/>
              <a:defRPr/>
            </a:pP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Precautionary suspensions, total cases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10, </a:t>
            </a: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cost of suspensions </a:t>
            </a:r>
            <a:r>
              <a:rPr lang="en-U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R7 710 008.64</a:t>
            </a:r>
            <a:endPar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50000"/>
              </a:lnSpc>
              <a:spcBef>
                <a:spcPts val="0"/>
              </a:spcBef>
              <a:spcAft>
                <a:spcPts val="800"/>
              </a:spcAft>
              <a:buNone/>
            </a:pPr>
            <a:endParaRPr lang="en-GB" altLang="en-US" sz="900" b="1" i="1" dirty="0" smtClean="0">
              <a:latin typeface="Arial" panose="020B0604020202020204" pitchFamily="34" charset="0"/>
              <a:cs typeface="Arial" panose="020B0604020202020204" pitchFamily="34" charset="0"/>
            </a:endParaRPr>
          </a:p>
          <a:p>
            <a:pPr marL="0" marR="0" indent="0">
              <a:lnSpc>
                <a:spcPct val="150000"/>
              </a:lnSpc>
              <a:spcBef>
                <a:spcPts val="0"/>
              </a:spcBef>
              <a:spcAft>
                <a:spcPts val="800"/>
              </a:spcAft>
              <a:buNone/>
            </a:pPr>
            <a:endParaRPr lang="en-GB" altLang="en-US" sz="11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endParaRPr lang="en-GB" altLang="en-US" sz="1100" dirty="0" smtClean="0">
              <a:latin typeface="Arial" panose="020B0604020202020204" pitchFamily="34" charset="0"/>
              <a:cs typeface="Arial" panose="020B0604020202020204" pitchFamily="34" charset="0"/>
            </a:endParaRPr>
          </a:p>
        </p:txBody>
      </p:sp>
      <p:sp>
        <p:nvSpPr>
          <p:cNvPr id="5" name="Rectangle 4"/>
          <p:cNvSpPr/>
          <p:nvPr/>
        </p:nvSpPr>
        <p:spPr>
          <a:xfrm>
            <a:off x="0" y="0"/>
            <a:ext cx="9144000" cy="400110"/>
          </a:xfrm>
          <a:prstGeom prst="rect">
            <a:avLst/>
          </a:prstGeom>
          <a:solidFill>
            <a:schemeClr val="bg1">
              <a:lumMod val="50000"/>
            </a:schemeClr>
          </a:solidFill>
          <a:scene3d>
            <a:camera prst="orthographicFront"/>
            <a:lightRig rig="threePt" dir="t"/>
          </a:scene3d>
          <a:sp3d>
            <a:bevelT prst="angle"/>
          </a:sp3d>
        </p:spPr>
        <p:txBody>
          <a:bodyPr wrap="square">
            <a:spAutoFit/>
          </a:bodyPr>
          <a:lstStyle/>
          <a:p>
            <a:pPr marL="0" marR="0" lvl="0" indent="0" algn="ctr" defTabSz="422041">
              <a:lnSpc>
                <a:spcPct val="100000"/>
              </a:lnSpc>
              <a:spcBef>
                <a:spcPct val="0"/>
              </a:spcBef>
              <a:buClrTx/>
              <a:buSzTx/>
              <a:tabLst/>
              <a:defRPr/>
            </a:pPr>
            <a:r>
              <a:rPr lang="en-GB" sz="2000" b="1" dirty="0" smtClean="0">
                <a:solidFill>
                  <a:schemeClr val="bg1"/>
                </a:solidFill>
                <a:latin typeface="Arial" panose="020B0604020202020204" pitchFamily="34" charset="0"/>
                <a:ea typeface="+mj-ea"/>
                <a:cs typeface="Arial" panose="020B0604020202020204" pitchFamily="34" charset="0"/>
              </a:rPr>
              <a:t>RESOURCING</a:t>
            </a:r>
            <a:endParaRPr lang="en-GB" sz="2000" b="1" dirty="0">
              <a:solidFill>
                <a:schemeClr val="bg1"/>
              </a:solidFill>
              <a:latin typeface="Arial" panose="020B0604020202020204" pitchFamily="34" charset="0"/>
              <a:ea typeface="+mj-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65543302"/>
              </p:ext>
            </p:extLst>
          </p:nvPr>
        </p:nvGraphicFramePr>
        <p:xfrm>
          <a:off x="867410" y="1347029"/>
          <a:ext cx="6683764" cy="2856260"/>
        </p:xfrm>
        <a:graphic>
          <a:graphicData uri="http://schemas.openxmlformats.org/drawingml/2006/table">
            <a:tbl>
              <a:tblPr firstRow="1" firstCol="1" bandRow="1">
                <a:tableStyleId>{D7AC3CCA-C797-4891-BE02-D94E43425B78}</a:tableStyleId>
              </a:tblPr>
              <a:tblGrid>
                <a:gridCol w="4015433">
                  <a:extLst>
                    <a:ext uri="{9D8B030D-6E8A-4147-A177-3AD203B41FA5}">
                      <a16:colId xmlns:a16="http://schemas.microsoft.com/office/drawing/2014/main" xmlns="" val="20000"/>
                    </a:ext>
                  </a:extLst>
                </a:gridCol>
                <a:gridCol w="1339965">
                  <a:extLst>
                    <a:ext uri="{9D8B030D-6E8A-4147-A177-3AD203B41FA5}">
                      <a16:colId xmlns:a16="http://schemas.microsoft.com/office/drawing/2014/main" xmlns="" val="20001"/>
                    </a:ext>
                  </a:extLst>
                </a:gridCol>
                <a:gridCol w="1328366">
                  <a:extLst>
                    <a:ext uri="{9D8B030D-6E8A-4147-A177-3AD203B41FA5}">
                      <a16:colId xmlns:a16="http://schemas.microsoft.com/office/drawing/2014/main" xmlns="" val="20002"/>
                    </a:ext>
                  </a:extLst>
                </a:gridCol>
              </a:tblGrid>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Outcomes of disciplinary hearings</a:t>
                      </a:r>
                      <a:endParaRPr lang="en-US" sz="1400" b="1"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E46C0A"/>
                    </a:solidFill>
                  </a:tcPr>
                </a:tc>
                <a:tc>
                  <a:txBody>
                    <a:bodyPr/>
                    <a:lstStyle/>
                    <a:p>
                      <a:pPr marL="0" marR="0" algn="ctr">
                        <a:lnSpc>
                          <a:spcPct val="107000"/>
                        </a:lnSpc>
                        <a:spcBef>
                          <a:spcPts val="0"/>
                        </a:spcBef>
                        <a:spcAft>
                          <a:spcPts val="0"/>
                        </a:spcAft>
                      </a:pPr>
                      <a:r>
                        <a:rPr lang="en-ZA" sz="1400" kern="1200">
                          <a:effectLst/>
                          <a:latin typeface="Arial Narrow" panose="020B0606020202030204" pitchFamily="34" charset="0"/>
                        </a:rPr>
                        <a:t>Number</a:t>
                      </a:r>
                      <a:endParaRPr lang="en-US" sz="1400" b="1" kern="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E46C0A"/>
                    </a:solidFill>
                  </a:tcPr>
                </a:tc>
                <a:tc>
                  <a:txBody>
                    <a:bodyPr/>
                    <a:lstStyle/>
                    <a:p>
                      <a:pPr marL="0" marR="0" algn="ctr">
                        <a:lnSpc>
                          <a:spcPct val="107000"/>
                        </a:lnSpc>
                        <a:spcBef>
                          <a:spcPts val="0"/>
                        </a:spcBef>
                        <a:spcAft>
                          <a:spcPts val="0"/>
                        </a:spcAft>
                      </a:pPr>
                      <a:r>
                        <a:rPr lang="en-ZA" sz="1400" kern="1200" dirty="0">
                          <a:effectLst/>
                          <a:latin typeface="Arial Narrow" panose="020B0606020202030204" pitchFamily="34" charset="0"/>
                        </a:rPr>
                        <a:t>% of total</a:t>
                      </a:r>
                      <a:endParaRPr lang="en-US" sz="1400" b="1"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E46C0A"/>
                    </a:solidFill>
                  </a:tcPr>
                </a:tc>
                <a:extLst>
                  <a:ext uri="{0D108BD9-81ED-4DB2-BD59-A6C34878D82A}">
                    <a16:rowId xmlns:a16="http://schemas.microsoft.com/office/drawing/2014/main" xmlns="" val="10000"/>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Corrective counselling</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0</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0%</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Written warning</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2</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12.5%</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Final written warning</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3</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18.75%</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3"/>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Suspension</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4</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25%</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Dismissal</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3</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18.75%</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5"/>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Not Guilty</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0</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0%</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6"/>
                  </a:ext>
                </a:extLst>
              </a:tr>
              <a:tr h="254230">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Case withdrawn</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2</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12.5%</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7"/>
                  </a:ext>
                </a:extLst>
              </a:tr>
              <a:tr h="254230">
                <a:tc>
                  <a:txBody>
                    <a:bodyPr/>
                    <a:lstStyle/>
                    <a:p>
                      <a:pPr marL="0" marR="0" algn="l">
                        <a:lnSpc>
                          <a:spcPct val="107000"/>
                        </a:lnSpc>
                        <a:spcBef>
                          <a:spcPts val="0"/>
                        </a:spcBef>
                        <a:spcAft>
                          <a:spcPts val="0"/>
                        </a:spcAft>
                      </a:pPr>
                      <a:r>
                        <a:rPr lang="en-ZA" sz="1400" kern="1200" dirty="0" smtClean="0">
                          <a:effectLst/>
                          <a:latin typeface="Arial Narrow" panose="020B0606020202030204" pitchFamily="34" charset="0"/>
                        </a:rPr>
                        <a:t>Closed</a:t>
                      </a:r>
                      <a:endParaRPr lang="en-US" sz="1400" b="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2</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smtClean="0">
                          <a:effectLst/>
                          <a:latin typeface="Arial Narrow" panose="020B0606020202030204" pitchFamily="34" charset="0"/>
                        </a:rPr>
                        <a:t>12.5%</a:t>
                      </a:r>
                      <a:endParaRPr lang="en-US" sz="14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8"/>
                  </a:ext>
                </a:extLst>
              </a:tr>
              <a:tr h="293475">
                <a:tc>
                  <a:txBody>
                    <a:bodyPr/>
                    <a:lstStyle/>
                    <a:p>
                      <a:pPr marL="0" marR="0" algn="l">
                        <a:lnSpc>
                          <a:spcPct val="107000"/>
                        </a:lnSpc>
                        <a:spcBef>
                          <a:spcPts val="0"/>
                        </a:spcBef>
                        <a:spcAft>
                          <a:spcPts val="0"/>
                        </a:spcAft>
                      </a:pPr>
                      <a:r>
                        <a:rPr lang="en-ZA" sz="1400" kern="1200" dirty="0">
                          <a:effectLst/>
                          <a:latin typeface="Arial Narrow" panose="020B0606020202030204" pitchFamily="34" charset="0"/>
                        </a:rPr>
                        <a:t>Total </a:t>
                      </a:r>
                      <a:endParaRPr lang="en-US" sz="1400" b="1"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solidFill>
                      <a:srgbClr val="A9810F"/>
                    </a:solidFill>
                  </a:tcPr>
                </a:tc>
                <a:tc>
                  <a:txBody>
                    <a:bodyPr/>
                    <a:lstStyle/>
                    <a:p>
                      <a:pPr marL="0" marR="0" algn="r">
                        <a:lnSpc>
                          <a:spcPct val="107000"/>
                        </a:lnSpc>
                        <a:spcBef>
                          <a:spcPts val="0"/>
                        </a:spcBef>
                        <a:spcAft>
                          <a:spcPts val="0"/>
                        </a:spcAft>
                      </a:pPr>
                      <a:r>
                        <a:rPr lang="en-ZA" sz="1400" kern="1200" dirty="0">
                          <a:effectLst/>
                          <a:latin typeface="Arial Narrow" panose="020B0606020202030204" pitchFamily="34" charset="0"/>
                        </a:rPr>
                        <a:t>41</a:t>
                      </a:r>
                      <a:endParaRPr lang="en-US" sz="1400" b="1"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ZA" sz="1400" kern="1200" dirty="0">
                          <a:effectLst/>
                          <a:latin typeface="Arial Narrow" panose="020B0606020202030204" pitchFamily="34" charset="0"/>
                        </a:rPr>
                        <a:t>100%</a:t>
                      </a:r>
                      <a:endParaRPr lang="en-US" sz="1400" b="1"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a:xfrm>
            <a:off x="7010400"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61</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0186722"/>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37744" y="519112"/>
            <a:ext cx="8668512" cy="58372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C59247"/>
              </a:buClr>
              <a:buFont typeface="Wingdings" panose="05000000000000000000" pitchFamily="2" charset="2"/>
              <a:buChar char="Ø"/>
            </a:pPr>
            <a:r>
              <a:rPr lang="en-GB" sz="1400" dirty="0" smtClean="0">
                <a:latin typeface="Arial" panose="020B0604020202020204" pitchFamily="34" charset="0"/>
                <a:ea typeface="Times New Roman" panose="02020603050405020304" pitchFamily="18" charset="0"/>
                <a:cs typeface="Arial" panose="020B0604020202020204" pitchFamily="34" charset="0"/>
              </a:rPr>
              <a:t>The </a:t>
            </a:r>
            <a:r>
              <a:rPr lang="en-GB" sz="1400" dirty="0">
                <a:latin typeface="Arial" panose="020B0604020202020204" pitchFamily="34" charset="0"/>
                <a:ea typeface="Times New Roman" panose="02020603050405020304" pitchFamily="18" charset="0"/>
                <a:cs typeface="Arial" panose="020B0604020202020204" pitchFamily="34" charset="0"/>
              </a:rPr>
              <a:t>Fraud and Corruption Directorate investigated and reported on 75% of its investigation cases and was also able to identify potential fraud and corruption risks through its structured detection </a:t>
            </a:r>
            <a:r>
              <a:rPr lang="en-GB" sz="1400" dirty="0" smtClean="0">
                <a:latin typeface="Arial" panose="020B0604020202020204" pitchFamily="34" charset="0"/>
                <a:ea typeface="Times New Roman" panose="02020603050405020304" pitchFamily="18" charset="0"/>
                <a:cs typeface="Arial" panose="020B0604020202020204" pitchFamily="34" charset="0"/>
              </a:rPr>
              <a:t>programme</a:t>
            </a:r>
          </a:p>
          <a:p>
            <a:pPr>
              <a:lnSpc>
                <a:spcPct val="150000"/>
              </a:lnSpc>
              <a:buClr>
                <a:srgbClr val="C59247"/>
              </a:buClr>
              <a:buFont typeface="Wingdings" panose="05000000000000000000" pitchFamily="2" charset="2"/>
              <a:buChar char="Ø"/>
            </a:pPr>
            <a:r>
              <a:rPr lang="en-GB" sz="1400" dirty="0" smtClean="0">
                <a:latin typeface="Arial" panose="020B0604020202020204" pitchFamily="34" charset="0"/>
                <a:ea typeface="Times New Roman" panose="02020603050405020304" pitchFamily="18" charset="0"/>
                <a:cs typeface="Arial" panose="020B0604020202020204" pitchFamily="34" charset="0"/>
              </a:rPr>
              <a:t>100</a:t>
            </a:r>
            <a:r>
              <a:rPr lang="en-GB" sz="1400" dirty="0">
                <a:latin typeface="Arial" panose="020B0604020202020204" pitchFamily="34" charset="0"/>
                <a:ea typeface="Times New Roman" panose="02020603050405020304" pitchFamily="18" charset="0"/>
                <a:cs typeface="Arial" panose="020B0604020202020204" pitchFamily="34" charset="0"/>
              </a:rPr>
              <a:t>% compliance </a:t>
            </a:r>
            <a:r>
              <a:rPr lang="en-GB" sz="1400" dirty="0" smtClean="0">
                <a:latin typeface="Arial" panose="020B0604020202020204" pitchFamily="34" charset="0"/>
                <a:ea typeface="Times New Roman" panose="02020603050405020304" pitchFamily="18" charset="0"/>
                <a:cs typeface="Arial" panose="020B0604020202020204" pitchFamily="34" charset="0"/>
              </a:rPr>
              <a:t>rate with </a:t>
            </a:r>
            <a:r>
              <a:rPr lang="en-GB" sz="1400" dirty="0">
                <a:latin typeface="Arial" panose="020B0604020202020204" pitchFamily="34" charset="0"/>
                <a:ea typeface="Times New Roman" panose="02020603050405020304" pitchFamily="18" charset="0"/>
                <a:cs typeface="Arial" panose="020B0604020202020204" pitchFamily="34" charset="0"/>
              </a:rPr>
              <a:t>the financial disclosures of SMS </a:t>
            </a:r>
            <a:r>
              <a:rPr lang="en-GB" sz="1400" dirty="0" smtClean="0">
                <a:latin typeface="Arial" panose="020B0604020202020204" pitchFamily="34" charset="0"/>
                <a:ea typeface="Times New Roman" panose="02020603050405020304" pitchFamily="18" charset="0"/>
                <a:cs typeface="Arial" panose="020B0604020202020204" pitchFamily="34" charset="0"/>
              </a:rPr>
              <a:t>members; </a:t>
            </a:r>
            <a:r>
              <a:rPr lang="en-GB" sz="1400" dirty="0" smtClean="0">
                <a:latin typeface="Arial" panose="020B0604020202020204" pitchFamily="34" charset="0"/>
                <a:cs typeface="Arial" panose="020B0604020202020204" pitchFamily="34" charset="0"/>
              </a:rPr>
              <a:t>86% compliance </a:t>
            </a:r>
            <a:r>
              <a:rPr lang="en-GB"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of level 12 Non-SMS members</a:t>
            </a:r>
          </a:p>
          <a:p>
            <a:pPr marL="0" indent="0">
              <a:buNone/>
            </a:pPr>
            <a:endParaRPr lang="en-ZA" sz="1400" dirty="0" smtClean="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pPr marL="0" indent="0">
              <a:buNone/>
            </a:pPr>
            <a:endParaRPr lang="en-ZA" sz="1400" dirty="0">
              <a:latin typeface="Arial" panose="020B0604020202020204" pitchFamily="34" charset="0"/>
              <a:cs typeface="Arial" panose="020B0604020202020204" pitchFamily="34" charset="0"/>
            </a:endParaRPr>
          </a:p>
          <a:p>
            <a:pPr lvl="1"/>
            <a:endParaRPr lang="en-ZA" sz="1400" dirty="0" smtClean="0">
              <a:latin typeface="Arial Narrow" panose="020B0606020202030204" pitchFamily="34" charset="0"/>
            </a:endParaRPr>
          </a:p>
          <a:p>
            <a:pPr lvl="1"/>
            <a:endParaRPr lang="en-ZA" sz="1400" dirty="0" smtClean="0">
              <a:latin typeface="Arial Narrow" panose="020B0606020202030204" pitchFamily="34" charset="0"/>
            </a:endParaRPr>
          </a:p>
          <a:p>
            <a:pPr marL="0" indent="0">
              <a:buFont typeface="Arial"/>
              <a:buNone/>
            </a:pPr>
            <a:endParaRPr lang="en-ZA" sz="1400" dirty="0" smtClean="0">
              <a:latin typeface="Arial Narrow" panose="020B0606020202030204" pitchFamily="34" charset="0"/>
            </a:endParaRPr>
          </a:p>
          <a:p>
            <a:pPr marL="0" indent="0">
              <a:buFont typeface="Arial"/>
              <a:buNone/>
            </a:pPr>
            <a:endParaRPr lang="en-ZA" sz="1400" dirty="0" smtClean="0">
              <a:latin typeface="Arial Narrow" panose="020B0606020202030204" pitchFamily="34" charset="0"/>
            </a:endParaRPr>
          </a:p>
          <a:p>
            <a:pPr marL="0" indent="0">
              <a:buFont typeface="Arial"/>
              <a:buNone/>
            </a:pPr>
            <a:endParaRPr lang="en-ZA" sz="1400" dirty="0">
              <a:latin typeface="Arial Narrow" panose="020B0606020202030204" pitchFamily="34" charset="0"/>
            </a:endParaRPr>
          </a:p>
        </p:txBody>
      </p:sp>
      <p:sp>
        <p:nvSpPr>
          <p:cNvPr id="5" name="Title 1"/>
          <p:cNvSpPr txBox="1">
            <a:spLocks/>
          </p:cNvSpPr>
          <p:nvPr/>
        </p:nvSpPr>
        <p:spPr>
          <a:xfrm>
            <a:off x="16633" y="-18191"/>
            <a:ext cx="9144000"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Arial" panose="020B0604020202020204" pitchFamily="34" charset="0"/>
                <a:ea typeface="+mj-ea"/>
                <a:cs typeface="Arial" panose="020B0604020202020204" pitchFamily="34" charset="0"/>
              </a:rPr>
              <a:t>INTEGRITY MANAGEMENT</a:t>
            </a:r>
            <a:endParaRPr lang="en-GB" sz="2400" b="1" cap="small" dirty="0">
              <a:solidFill>
                <a:schemeClr val="bg1"/>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a:xfrm>
            <a:off x="7010400" y="6444840"/>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62</a:t>
            </a:fld>
            <a:endParaRPr lang="en-US" sz="14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45690" y="1889677"/>
            <a:ext cx="8229600" cy="4555163"/>
          </a:xfrm>
          <a:prstGeom prst="rect">
            <a:avLst/>
          </a:prstGeom>
        </p:spPr>
      </p:pic>
    </p:spTree>
    <p:extLst>
      <p:ext uri="{BB962C8B-B14F-4D97-AF65-F5344CB8AC3E}">
        <p14:creationId xmlns:p14="http://schemas.microsoft.com/office/powerpoint/2010/main" xmlns="" val="617695794"/>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1268730"/>
            <a:ext cx="8343900" cy="954107"/>
          </a:xfrm>
          <a:prstGeom prst="rect">
            <a:avLst/>
          </a:prstGeom>
        </p:spPr>
        <p:txBody>
          <a:bodyPr wrap="square">
            <a:spAutoFit/>
          </a:bodyPr>
          <a:lstStyle/>
          <a:p>
            <a:pPr algn="just"/>
            <a:endParaRPr lang="en-ZA" sz="2800" dirty="0">
              <a:latin typeface="Arial" panose="020B0604020202020204" pitchFamily="34" charset="0"/>
              <a:cs typeface="Arial" panose="020B0604020202020204" pitchFamily="34" charset="0"/>
            </a:endParaRPr>
          </a:p>
          <a:p>
            <a:pPr algn="just"/>
            <a:endParaRPr lang="en-ZA" sz="2800" dirty="0">
              <a:latin typeface="Arial" panose="020B0604020202020204" pitchFamily="34" charset="0"/>
              <a:cs typeface="Arial" panose="020B0604020202020204" pitchFamily="34" charset="0"/>
            </a:endParaRPr>
          </a:p>
        </p:txBody>
      </p:sp>
      <p:sp>
        <p:nvSpPr>
          <p:cNvPr id="3" name="Rectangle 2"/>
          <p:cNvSpPr/>
          <p:nvPr/>
        </p:nvSpPr>
        <p:spPr>
          <a:xfrm>
            <a:off x="404787" y="38651"/>
            <a:ext cx="7238659" cy="523220"/>
          </a:xfrm>
          <a:prstGeom prst="rect">
            <a:avLst/>
          </a:prstGeom>
          <a:effectLst/>
        </p:spPr>
        <p:txBody>
          <a:bodyPr wrap="square">
            <a:spAutoFit/>
          </a:bodyPr>
          <a:lstStyle/>
          <a:p>
            <a:r>
              <a:rPr lang="en-ZA" sz="2800" b="1" dirty="0">
                <a:effectLst>
                  <a:outerShdw blurRad="38100" dist="38100" dir="2700000" algn="tl">
                    <a:srgbClr val="000000">
                      <a:alpha val="43137"/>
                    </a:srgbClr>
                  </a:outerShdw>
                </a:effectLst>
                <a:latin typeface="Cambria" panose="02040503050406030204" pitchFamily="18" charset="0"/>
                <a:ea typeface="ＭＳ Ｐゴシック"/>
              </a:rPr>
              <a:t>Key Challenges for </a:t>
            </a:r>
            <a:r>
              <a:rPr lang="en-ZA" sz="2800" b="1" dirty="0" smtClean="0">
                <a:effectLst>
                  <a:outerShdw blurRad="38100" dist="38100" dir="2700000" algn="tl">
                    <a:srgbClr val="000000">
                      <a:alpha val="43137"/>
                    </a:srgbClr>
                  </a:outerShdw>
                </a:effectLst>
                <a:latin typeface="Cambria" panose="02040503050406030204" pitchFamily="18" charset="0"/>
                <a:ea typeface="ＭＳ Ｐゴシック"/>
              </a:rPr>
              <a:t>NPA - Internal</a:t>
            </a:r>
            <a:endParaRPr lang="en-US" sz="2800" dirty="0">
              <a:latin typeface="Cambria" panose="02040503050406030204" pitchFamily="18" charset="0"/>
            </a:endParaRPr>
          </a:p>
        </p:txBody>
      </p:sp>
      <p:sp>
        <p:nvSpPr>
          <p:cNvPr id="4" name="Rectangle 3"/>
          <p:cNvSpPr/>
          <p:nvPr/>
        </p:nvSpPr>
        <p:spPr>
          <a:xfrm>
            <a:off x="437197" y="520914"/>
            <a:ext cx="8234855" cy="6232475"/>
          </a:xfrm>
          <a:prstGeom prst="rect">
            <a:avLst/>
          </a:prstGeom>
          <a:solidFill>
            <a:schemeClr val="bg1"/>
          </a:solidFill>
        </p:spPr>
        <p:txBody>
          <a:bodyPr wrap="square">
            <a:spAutoFit/>
          </a:bodyPr>
          <a:lstStyle/>
          <a:p>
            <a:pPr lvl="0" algn="just">
              <a:lnSpc>
                <a:spcPct val="150000"/>
              </a:lnSpc>
              <a:buClr>
                <a:srgbClr val="C59247"/>
              </a:buClr>
            </a:pPr>
            <a:r>
              <a:rPr lang="en-GB" sz="1400" dirty="0" smtClean="0">
                <a:latin typeface="Arial" panose="020B0604020202020204" pitchFamily="34" charset="0"/>
                <a:cs typeface="Arial" panose="020B0604020202020204" pitchFamily="34" charset="0"/>
              </a:rPr>
              <a:t>There are high expectations of the NPA, however, the following challenges exist: </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Clr>
                <a:srgbClr val="C59247"/>
              </a:buClr>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Lack of credibility</a:t>
            </a:r>
          </a:p>
          <a:p>
            <a:pPr marL="285750" indent="-285750" algn="just">
              <a:lnSpc>
                <a:spcPct val="150000"/>
              </a:lnSpc>
              <a:buClr>
                <a:srgbClr val="C59247"/>
              </a:buClr>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Divisions within the organisation</a:t>
            </a:r>
          </a:p>
          <a:p>
            <a:pPr marL="285750" indent="-285750" algn="just">
              <a:lnSpc>
                <a:spcPct val="150000"/>
              </a:lnSpc>
              <a:buClr>
                <a:srgbClr val="C59247"/>
              </a:buClr>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Severe budgetary limitations</a:t>
            </a:r>
            <a:endParaRPr lang="en-US" sz="1400" dirty="0" smtClean="0">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High vacancy rates</a:t>
            </a:r>
          </a:p>
          <a:p>
            <a:pPr marL="742950" lvl="1"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Low staff morale – Staff Survey</a:t>
            </a:r>
          </a:p>
          <a:p>
            <a:pPr marL="742950" lvl="1"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Limited professional development and training</a:t>
            </a:r>
          </a:p>
          <a:p>
            <a:pPr marL="285750" lvl="0" indent="-285750" algn="just">
              <a:lnSpc>
                <a:spcPct val="150000"/>
              </a:lnSpc>
              <a:buClr>
                <a:srgbClr val="C59247"/>
              </a:buClr>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Weakened sense of values and identity</a:t>
            </a:r>
          </a:p>
          <a:p>
            <a:pPr marL="285750" lvl="0" indent="-285750" algn="just">
              <a:lnSpc>
                <a:spcPct val="150000"/>
              </a:lnSpc>
              <a:buClr>
                <a:srgbClr val="C59247"/>
              </a:buClr>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Inefficiencies in the NPA (need enhancement)</a:t>
            </a:r>
          </a:p>
          <a:p>
            <a:pPr marL="285750" lvl="0" indent="-285750" algn="just">
              <a:lnSpc>
                <a:spcPct val="150000"/>
              </a:lnSpc>
              <a:buClr>
                <a:srgbClr val="C59247"/>
              </a:buClr>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Efficiency of the JCPS Cluster</a:t>
            </a:r>
          </a:p>
          <a:p>
            <a:pPr marL="628650" lvl="1" indent="-1714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Monitoring of performance</a:t>
            </a:r>
          </a:p>
          <a:p>
            <a:pPr marL="628650" lvl="1" indent="-1714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Lack of aligned and/or common targets within the JCPS cluster </a:t>
            </a:r>
          </a:p>
          <a:p>
            <a:pPr marL="628650" lvl="1" indent="-1714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Lack of allocation of dedicated resources and budget to manage JCPS cluster priorities</a:t>
            </a:r>
          </a:p>
          <a:p>
            <a:pPr marL="285750" lvl="0" indent="-285750" algn="just">
              <a:lnSpc>
                <a:spcPct val="150000"/>
              </a:lnSpc>
              <a:buClr>
                <a:srgbClr val="C59247"/>
              </a:buClr>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Challenges in the CJS</a:t>
            </a:r>
          </a:p>
          <a:p>
            <a:pPr marL="742950" lvl="1" indent="-2857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Capacity constraints within partners in the CJS</a:t>
            </a:r>
          </a:p>
          <a:p>
            <a:pPr marL="1200150" lvl="2" indent="-2857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Lack of resources – human, technical etc.</a:t>
            </a:r>
          </a:p>
          <a:p>
            <a:pPr marL="1200150" lvl="2" indent="-2857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Lack of skills</a:t>
            </a:r>
          </a:p>
          <a:p>
            <a:pPr marL="1200150" lvl="2" indent="-285750" algn="just">
              <a:lnSpc>
                <a:spcPct val="150000"/>
              </a:lnSpc>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Corruption</a:t>
            </a:r>
          </a:p>
          <a:p>
            <a:pPr marL="1200150" lvl="2" indent="-285750" algn="just">
              <a:lnSpc>
                <a:spcPct val="150000"/>
              </a:lnSpc>
              <a:buFont typeface="Wingdings" panose="05000000000000000000" pitchFamily="2" charset="2"/>
              <a:buChar char="Ø"/>
            </a:pPr>
            <a:r>
              <a:rPr lang="en-US" sz="1400" dirty="0" err="1" smtClean="0">
                <a:latin typeface="Arial" panose="020B0604020202020204" pitchFamily="34" charset="0"/>
                <a:cs typeface="Arial" panose="020B0604020202020204" pitchFamily="34" charset="0"/>
              </a:rPr>
              <a:t>Demoralisation</a:t>
            </a:r>
            <a:r>
              <a:rPr lang="en-US" sz="1400" dirty="0" smtClean="0">
                <a:latin typeface="Arial" panose="020B0604020202020204" pitchFamily="34" charset="0"/>
                <a:cs typeface="Arial" panose="020B0604020202020204" pitchFamily="34" charset="0"/>
              </a:rPr>
              <a:t> and apathy</a:t>
            </a:r>
          </a:p>
        </p:txBody>
      </p:sp>
      <p:sp>
        <p:nvSpPr>
          <p:cNvPr id="7" name="Title 1"/>
          <p:cNvSpPr txBox="1">
            <a:spLocks/>
          </p:cNvSpPr>
          <p:nvPr/>
        </p:nvSpPr>
        <p:spPr>
          <a:xfrm>
            <a:off x="16633" y="19050"/>
            <a:ext cx="9144000" cy="50006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Arial" panose="020B0604020202020204" pitchFamily="34" charset="0"/>
                <a:ea typeface="+mj-ea"/>
                <a:cs typeface="Arial" panose="020B0604020202020204" pitchFamily="34" charset="0"/>
              </a:rPr>
              <a:t>Key challenges</a:t>
            </a:r>
            <a:endParaRPr lang="en-GB" sz="2400" b="1" cap="small" dirty="0">
              <a:solidFill>
                <a:schemeClr val="bg1"/>
              </a:solidFill>
              <a:latin typeface="Arial" panose="020B0604020202020204" pitchFamily="34" charset="0"/>
              <a:ea typeface="+mj-ea"/>
              <a:cs typeface="Arial" panose="020B0604020202020204" pitchFamily="34" charset="0"/>
            </a:endParaRPr>
          </a:p>
        </p:txBody>
      </p:sp>
      <p:sp>
        <p:nvSpPr>
          <p:cNvPr id="5" name="Slide Number Placeholder 4"/>
          <p:cNvSpPr>
            <a:spLocks noGrp="1"/>
          </p:cNvSpPr>
          <p:nvPr>
            <p:ph type="sldNum" sz="quarter" idx="12"/>
          </p:nvPr>
        </p:nvSpPr>
        <p:spPr>
          <a:xfrm>
            <a:off x="6972286" y="640730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63</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9350849"/>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624" y="513647"/>
            <a:ext cx="5345741" cy="1015663"/>
          </a:xfrm>
          <a:prstGeom prst="rect">
            <a:avLst/>
          </a:prstGeom>
        </p:spPr>
        <p:txBody>
          <a:bodyPr wrap="square">
            <a:spAutoFit/>
          </a:bodyPr>
          <a:lstStyle/>
          <a:p>
            <a:pPr marL="0" indent="0" algn="ctr">
              <a:buNone/>
            </a:pPr>
            <a:r>
              <a:rPr lang="en-US" sz="6000" b="1" dirty="0">
                <a:solidFill>
                  <a:srgbClr val="CE9B18"/>
                </a:solidFill>
                <a:effectLst>
                  <a:outerShdw blurRad="38100" dist="38100" dir="2700000" algn="tl">
                    <a:srgbClr val="000000">
                      <a:alpha val="43137"/>
                    </a:srgbClr>
                  </a:outerShdw>
                </a:effectLst>
              </a:rPr>
              <a:t>Thank you</a:t>
            </a:r>
          </a:p>
        </p:txBody>
      </p:sp>
      <p:sp>
        <p:nvSpPr>
          <p:cNvPr id="3" name="Slide Number Placeholder 2"/>
          <p:cNvSpPr>
            <a:spLocks noGrp="1"/>
          </p:cNvSpPr>
          <p:nvPr>
            <p:ph type="sldNum" sz="quarter" idx="12"/>
          </p:nvPr>
        </p:nvSpPr>
        <p:spPr>
          <a:xfrm>
            <a:off x="7010400" y="6474337"/>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64</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67890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533053641"/>
              </p:ext>
            </p:extLst>
          </p:nvPr>
        </p:nvGraphicFramePr>
        <p:xfrm>
          <a:off x="530352" y="896112"/>
          <a:ext cx="8110728" cy="37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9144"/>
            <a:ext cx="9144000" cy="50287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US" sz="2200" b="1" cap="small" dirty="0" smtClean="0">
                <a:solidFill>
                  <a:schemeClr val="bg1"/>
                </a:solidFill>
                <a:latin typeface="Arial" panose="020B0604020202020204" pitchFamily="34" charset="0"/>
                <a:cs typeface="Arial" panose="020B0604020202020204" pitchFamily="34" charset="0"/>
              </a:rPr>
              <a:t>Directors and Special Directors of </a:t>
            </a:r>
            <a:r>
              <a:rPr lang="en-US" sz="2200" b="1" cap="small" dirty="0">
                <a:solidFill>
                  <a:schemeClr val="bg1"/>
                </a:solidFill>
                <a:latin typeface="Arial" panose="020B0604020202020204" pitchFamily="34" charset="0"/>
                <a:cs typeface="Arial" panose="020B0604020202020204" pitchFamily="34" charset="0"/>
              </a:rPr>
              <a:t>Public Prosecutions</a:t>
            </a:r>
            <a:endParaRPr lang="en-GB" sz="2200" b="1" cap="small"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49932" y="6470814"/>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7</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5550294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4294967295"/>
          </p:nvPr>
        </p:nvSpPr>
        <p:spPr bwMode="auto">
          <a:xfrm>
            <a:off x="389598" y="712708"/>
            <a:ext cx="8364803" cy="510921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pPr marL="447675" lvl="2" indent="-447675" algn="just" defTabSz="422041" fontAlgn="auto">
              <a:lnSpc>
                <a:spcPct val="150000"/>
              </a:lnSpc>
              <a:spcAft>
                <a:spcPts val="0"/>
              </a:spcAft>
              <a:buClr>
                <a:srgbClr val="C59247"/>
              </a:buClr>
              <a:buSzPct val="80000"/>
              <a:buFont typeface="Wingdings" pitchFamily="2" charset="2"/>
              <a:buChar char="Ø"/>
              <a:defRPr/>
            </a:pPr>
            <a:r>
              <a:rPr lang="en-GB" sz="1800" dirty="0" smtClean="0">
                <a:latin typeface="Arial" panose="020B0604020202020204" pitchFamily="34" charset="0"/>
                <a:cs typeface="Arial" panose="020B0604020202020204" pitchFamily="34" charset="0"/>
              </a:rPr>
              <a:t>The NPA’s success is critically dependent on its collaboration with all role players in the criminal justice system (CJS). </a:t>
            </a:r>
          </a:p>
          <a:p>
            <a:pPr marL="447675" lvl="2" indent="-447675" algn="just" defTabSz="422041" fontAlgn="auto">
              <a:lnSpc>
                <a:spcPct val="150000"/>
              </a:lnSpc>
              <a:spcAft>
                <a:spcPts val="0"/>
              </a:spcAft>
              <a:buClr>
                <a:srgbClr val="C59247"/>
              </a:buClr>
              <a:buSzPct val="80000"/>
              <a:buFont typeface="Wingdings" pitchFamily="2" charset="2"/>
              <a:buChar char="Ø"/>
              <a:defRPr/>
            </a:pPr>
            <a:r>
              <a:rPr lang="en-GB" sz="1800" dirty="0" smtClean="0">
                <a:latin typeface="Arial" panose="020B0604020202020204" pitchFamily="34" charset="0"/>
                <a:cs typeface="Arial" panose="020B0604020202020204" pitchFamily="34" charset="0"/>
              </a:rPr>
              <a:t>Ensuring that trial ready cases proceed timeously remains a major challenge</a:t>
            </a:r>
          </a:p>
          <a:p>
            <a:pPr marL="447675" lvl="2" indent="-447675" algn="just" defTabSz="422041" fontAlgn="auto">
              <a:lnSpc>
                <a:spcPct val="150000"/>
              </a:lnSpc>
              <a:spcAft>
                <a:spcPts val="0"/>
              </a:spcAft>
              <a:buClr>
                <a:srgbClr val="C59247"/>
              </a:buClr>
              <a:buSzPct val="80000"/>
              <a:buFont typeface="Wingdings" pitchFamily="2" charset="2"/>
              <a:buChar char="Ø"/>
              <a:defRPr/>
            </a:pPr>
            <a:r>
              <a:rPr lang="en-GB" sz="1800" dirty="0" smtClean="0">
                <a:latin typeface="Arial" panose="020B0604020202020204" pitchFamily="34" charset="0"/>
                <a:cs typeface="Arial" panose="020B0604020202020204" pitchFamily="34" charset="0"/>
              </a:rPr>
              <a:t>The inability to optimally utilise court hours and days, hampers performance</a:t>
            </a:r>
          </a:p>
          <a:p>
            <a:pPr marL="461963" lvl="2" indent="-461963" algn="just" defTabSz="422041">
              <a:lnSpc>
                <a:spcPct val="150000"/>
              </a:lnSpc>
              <a:buClr>
                <a:srgbClr val="C59247"/>
              </a:buClr>
              <a:buSzPct val="80000"/>
              <a:buFont typeface="Wingdings" panose="05000000000000000000" pitchFamily="2" charset="2"/>
              <a:buChar char="Ø"/>
              <a:defRPr/>
            </a:pPr>
            <a:r>
              <a:rPr lang="en-GB" sz="1800" dirty="0">
                <a:latin typeface="Arial" panose="020B0604020202020204" pitchFamily="34" charset="0"/>
                <a:cs typeface="Arial" panose="020B0604020202020204" pitchFamily="34" charset="0"/>
              </a:rPr>
              <a:t>NPA participates in various structures </a:t>
            </a:r>
            <a:r>
              <a:rPr lang="en-GB" sz="1800" dirty="0" smtClean="0">
                <a:latin typeface="Arial" panose="020B0604020202020204" pitchFamily="34" charset="0"/>
                <a:cs typeface="Arial" panose="020B0604020202020204" pitchFamily="34" charset="0"/>
              </a:rPr>
              <a:t>to collectively address operational challenges</a:t>
            </a:r>
          </a:p>
          <a:p>
            <a:pPr marL="461963" lvl="2" indent="-461963" algn="just" defTabSz="422041">
              <a:lnSpc>
                <a:spcPct val="150000"/>
              </a:lnSpc>
              <a:buClr>
                <a:srgbClr val="C59247"/>
              </a:buClr>
              <a:buSzPct val="80000"/>
              <a:buFont typeface="Wingdings" panose="05000000000000000000" pitchFamily="2" charset="2"/>
              <a:buChar char="Ø"/>
              <a:defRPr/>
            </a:pPr>
            <a:r>
              <a:rPr lang="en-GB" sz="1800" dirty="0" smtClean="0">
                <a:latin typeface="Arial" panose="020B0604020202020204" pitchFamily="34" charset="0"/>
                <a:cs typeface="Arial" panose="020B0604020202020204" pitchFamily="34" charset="0"/>
              </a:rPr>
              <a:t>Budgetary </a:t>
            </a:r>
            <a:r>
              <a:rPr lang="en-GB" sz="1800" dirty="0">
                <a:latin typeface="Arial" panose="020B0604020202020204" pitchFamily="34" charset="0"/>
                <a:cs typeface="Arial" panose="020B0604020202020204" pitchFamily="34" charset="0"/>
              </a:rPr>
              <a:t>constraints </a:t>
            </a:r>
            <a:r>
              <a:rPr lang="en-GB" sz="1800" dirty="0">
                <a:solidFill>
                  <a:prstClr val="black"/>
                </a:solidFill>
                <a:latin typeface="Arial" panose="020B0604020202020204" pitchFamily="34" charset="0"/>
                <a:cs typeface="Arial" panose="020B0604020202020204" pitchFamily="34" charset="0"/>
              </a:rPr>
              <a:t>resulted in vacant posts not being </a:t>
            </a:r>
            <a:r>
              <a:rPr lang="en-GB" sz="1800" dirty="0" smtClean="0">
                <a:solidFill>
                  <a:prstClr val="black"/>
                </a:solidFill>
                <a:latin typeface="Arial" panose="020B0604020202020204" pitchFamily="34" charset="0"/>
                <a:cs typeface="Arial" panose="020B0604020202020204" pitchFamily="34" charset="0"/>
              </a:rPr>
              <a:t>filled, placing severe </a:t>
            </a:r>
            <a:r>
              <a:rPr lang="en-GB" sz="1800" dirty="0" smtClean="0">
                <a:latin typeface="Arial" panose="020B0604020202020204" pitchFamily="34" charset="0"/>
                <a:cs typeface="Arial" panose="020B0604020202020204" pitchFamily="34" charset="0"/>
              </a:rPr>
              <a:t>strain on the NPA’s ability to function optimally and deliver mandatory services</a:t>
            </a:r>
          </a:p>
        </p:txBody>
      </p:sp>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latin typeface="Arial" panose="020B0604020202020204" pitchFamily="34" charset="0"/>
                <a:cs typeface="Arial" panose="020B0604020202020204" pitchFamily="34" charset="0"/>
              </a:rPr>
              <a:t>OPERATIONAL ENVIRONMENT</a:t>
            </a:r>
            <a:endParaRPr lang="en-GB" sz="2400" b="1" cap="small"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45266" y="6492875"/>
            <a:ext cx="2133600" cy="365125"/>
          </a:xfrm>
        </p:spPr>
        <p:txBody>
          <a:bodyPr/>
          <a:lstStyle/>
          <a:p>
            <a:fld id="{1612803A-3001-7B4B-A4AE-B92848C2B224}" type="slidenum">
              <a:rPr lang="en-US" sz="1400" b="1" smtClean="0">
                <a:solidFill>
                  <a:schemeClr val="bg1"/>
                </a:solidFill>
                <a:latin typeface="Arial" panose="020B0604020202020204" pitchFamily="34" charset="0"/>
                <a:cs typeface="Arial" panose="020B0604020202020204" pitchFamily="34" charset="0"/>
              </a:rPr>
              <a:pPr/>
              <a:t>8</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4186101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Content Placeholder 4"/>
          <p:cNvSpPr>
            <a:spLocks noGrp="1"/>
          </p:cNvSpPr>
          <p:nvPr>
            <p:ph idx="4294967295"/>
          </p:nvPr>
        </p:nvSpPr>
        <p:spPr bwMode="auto">
          <a:xfrm>
            <a:off x="91440" y="369332"/>
            <a:ext cx="8789670" cy="54485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400050" lvl="1" indent="-342900" algn="just">
              <a:lnSpc>
                <a:spcPct val="150000"/>
              </a:lnSpc>
              <a:buClr>
                <a:srgbClr val="C59247"/>
              </a:buClr>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rPr>
              <a:t>Representations</a:t>
            </a:r>
            <a:r>
              <a:rPr lang="en-US" altLang="en-US" sz="1800" dirty="0">
                <a:latin typeface="Arial" panose="020B0604020202020204" pitchFamily="34" charset="0"/>
                <a:cs typeface="Arial" panose="020B0604020202020204" pitchFamily="34" charset="0"/>
              </a:rPr>
              <a:t>: 867 received; 655 files finalised; 212 pending (75% clearance ratio) </a:t>
            </a:r>
          </a:p>
          <a:p>
            <a:pPr marL="400050" lvl="1" indent="-342900" algn="just">
              <a:lnSpc>
                <a:spcPct val="150000"/>
              </a:lnSpc>
              <a:buClr>
                <a:srgbClr val="C59247"/>
              </a:buClr>
              <a:buFont typeface="Wingdings" panose="05000000000000000000" pitchFamily="2" charset="2"/>
              <a:buChar char="Ø"/>
            </a:pPr>
            <a:r>
              <a:rPr lang="en-GB" sz="1800" b="1" dirty="0">
                <a:latin typeface="Arial" panose="020B0604020202020204" pitchFamily="34" charset="0"/>
                <a:cs typeface="Arial" panose="020B0604020202020204" pitchFamily="34" charset="0"/>
              </a:rPr>
              <a:t>Reviews</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Reviewed 137 decisions and confirmed the DPP decision in 130 instances </a:t>
            </a:r>
            <a:endParaRPr lang="en-US" sz="1800" dirty="0">
              <a:latin typeface="Arial" panose="020B0604020202020204" pitchFamily="34" charset="0"/>
              <a:cs typeface="Arial" panose="020B0604020202020204" pitchFamily="34" charset="0"/>
            </a:endParaRPr>
          </a:p>
          <a:p>
            <a:pPr marL="400050" lvl="1" indent="-342900" algn="just">
              <a:lnSpc>
                <a:spcPct val="150000"/>
              </a:lnSpc>
              <a:buClr>
                <a:srgbClr val="C59247"/>
              </a:buClr>
              <a:buFont typeface="Wingdings" panose="05000000000000000000" pitchFamily="2" charset="2"/>
              <a:buChar char="Ø"/>
            </a:pPr>
            <a:r>
              <a:rPr lang="en-GB" altLang="en-US" sz="1800" b="1" dirty="0">
                <a:latin typeface="Arial" panose="020B0604020202020204" pitchFamily="34" charset="0"/>
                <a:cs typeface="Arial" panose="020B0604020202020204" pitchFamily="34" charset="0"/>
              </a:rPr>
              <a:t>Centralisations</a:t>
            </a:r>
            <a:r>
              <a:rPr lang="en-GB" altLang="en-US" sz="1800" dirty="0">
                <a:latin typeface="Arial" panose="020B0604020202020204" pitchFamily="34" charset="0"/>
                <a:cs typeface="Arial" panose="020B0604020202020204" pitchFamily="34" charset="0"/>
              </a:rPr>
              <a:t>: 20 applications authorised</a:t>
            </a:r>
          </a:p>
          <a:p>
            <a:pPr marL="400050" lvl="1" indent="-342900" algn="just">
              <a:lnSpc>
                <a:spcPct val="150000"/>
              </a:lnSpc>
              <a:buClr>
                <a:srgbClr val="C59247"/>
              </a:buClr>
              <a:buFont typeface="Wingdings" panose="05000000000000000000" pitchFamily="2" charset="2"/>
              <a:buChar char="Ø"/>
            </a:pPr>
            <a:r>
              <a:rPr lang="en-GB" altLang="en-US" sz="1800" b="1" dirty="0">
                <a:latin typeface="Arial" panose="020B0604020202020204" pitchFamily="34" charset="0"/>
                <a:cs typeface="Arial" panose="020B0604020202020204" pitchFamily="34" charset="0"/>
              </a:rPr>
              <a:t>Mutual Legal Assistance and Memoranda of Understanding</a:t>
            </a:r>
            <a:r>
              <a:rPr lang="en-GB" altLang="en-US" sz="1800" dirty="0">
                <a:latin typeface="Arial" panose="020B0604020202020204" pitchFamily="34" charset="0"/>
                <a:cs typeface="Arial" panose="020B0604020202020204" pitchFamily="34" charset="0"/>
              </a:rPr>
              <a:t>: </a:t>
            </a:r>
          </a:p>
          <a:p>
            <a:pPr marL="800100" lvl="2" indent="-342900" algn="just">
              <a:lnSpc>
                <a:spcPct val="150000"/>
              </a:lnSpc>
              <a:buFont typeface="Wingdings" panose="05000000000000000000" pitchFamily="2" charset="2"/>
              <a:buChar char="Ø"/>
            </a:pPr>
            <a:r>
              <a:rPr lang="en-GB" altLang="en-US" sz="1800" dirty="0">
                <a:latin typeface="Arial" panose="020B0604020202020204" pitchFamily="34" charset="0"/>
                <a:cs typeface="Arial" panose="020B0604020202020204" pitchFamily="34" charset="0"/>
              </a:rPr>
              <a:t>110 new MLA requests received;  82 finalised</a:t>
            </a:r>
            <a:r>
              <a:rPr lang="en-US" altLang="en-US" sz="1800" dirty="0">
                <a:latin typeface="Arial" panose="020B0604020202020204" pitchFamily="34" charset="0"/>
                <a:cs typeface="Arial" panose="020B0604020202020204" pitchFamily="34" charset="0"/>
              </a:rPr>
              <a:t> </a:t>
            </a:r>
          </a:p>
          <a:p>
            <a:pPr marL="800100" lvl="2" indent="-342900" algn="just">
              <a:lnSpc>
                <a:spcPct val="150000"/>
              </a:lnSpc>
              <a:buFont typeface="Wingdings" panose="05000000000000000000" pitchFamily="2" charset="2"/>
              <a:buChar char="Ø"/>
            </a:pPr>
            <a:r>
              <a:rPr lang="en-US" altLang="en-US" sz="1800" dirty="0" err="1">
                <a:latin typeface="Arial" panose="020B0604020202020204" pitchFamily="34" charset="0"/>
                <a:cs typeface="Arial" panose="020B0604020202020204" pitchFamily="34" charset="0"/>
              </a:rPr>
              <a:t>MoUs</a:t>
            </a:r>
            <a:r>
              <a:rPr lang="en-US" altLang="en-US" sz="1800" dirty="0">
                <a:latin typeface="Arial" panose="020B0604020202020204" pitchFamily="34" charset="0"/>
                <a:cs typeface="Arial" panose="020B0604020202020204" pitchFamily="34" charset="0"/>
              </a:rPr>
              <a:t> concluded </a:t>
            </a:r>
            <a:r>
              <a:rPr lang="en-US" altLang="en-US" sz="1800" dirty="0" smtClean="0">
                <a:latin typeface="Arial" panose="020B0604020202020204" pitchFamily="34" charset="0"/>
                <a:cs typeface="Arial" panose="020B0604020202020204" pitchFamily="34" charset="0"/>
              </a:rPr>
              <a:t>with:</a:t>
            </a:r>
            <a:endParaRPr lang="en-US" altLang="en-US" sz="1800" dirty="0">
              <a:latin typeface="Arial" panose="020B0604020202020204" pitchFamily="34" charset="0"/>
              <a:cs typeface="Arial" panose="020B0604020202020204" pitchFamily="34" charset="0"/>
            </a:endParaRPr>
          </a:p>
          <a:p>
            <a:pPr marL="1257300" lvl="3" indent="-342900" algn="just">
              <a:lnSpc>
                <a:spcPct val="150000"/>
              </a:lnSpc>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Directorate of Public Prosecutions of the Republic of Botswana;</a:t>
            </a:r>
          </a:p>
          <a:p>
            <a:pPr marL="1257300" lvl="3" indent="-342900" algn="just">
              <a:lnSpc>
                <a:spcPct val="150000"/>
              </a:lnSpc>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Public Prosecution Office of the State of Palestine; and</a:t>
            </a:r>
          </a:p>
          <a:p>
            <a:pPr marL="1257300" lvl="3" indent="-342900" algn="just">
              <a:lnSpc>
                <a:spcPct val="150000"/>
              </a:lnSpc>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Supreme People’s Procuracy of the Socialist Republic of </a:t>
            </a:r>
            <a:r>
              <a:rPr lang="en-US" altLang="en-US" sz="1800" dirty="0" smtClean="0">
                <a:latin typeface="Arial" panose="020B0604020202020204" pitchFamily="34" charset="0"/>
                <a:cs typeface="Arial" panose="020B0604020202020204" pitchFamily="34" charset="0"/>
              </a:rPr>
              <a:t>Vietnam</a:t>
            </a:r>
            <a:endParaRPr lang="en-GB" altLang="en-US" sz="1800" dirty="0">
              <a:latin typeface="Arial" panose="020B0604020202020204" pitchFamily="34" charset="0"/>
              <a:cs typeface="Arial" panose="020B0604020202020204" pitchFamily="34" charset="0"/>
            </a:endParaRPr>
          </a:p>
        </p:txBody>
      </p:sp>
      <p:sp>
        <p:nvSpPr>
          <p:cNvPr id="6" name="Rectangle 5"/>
          <p:cNvSpPr/>
          <p:nvPr/>
        </p:nvSpPr>
        <p:spPr>
          <a:xfrm>
            <a:off x="0" y="0"/>
            <a:ext cx="9144000" cy="461665"/>
          </a:xfrm>
          <a:prstGeom prst="rect">
            <a:avLst/>
          </a:prstGeom>
          <a:solidFill>
            <a:schemeClr val="bg1">
              <a:lumMod val="50000"/>
            </a:schemeClr>
          </a:solidFill>
          <a:scene3d>
            <a:camera prst="orthographicFront"/>
            <a:lightRig rig="threePt" dir="t"/>
          </a:scene3d>
          <a:sp3d>
            <a:bevelT prst="angle"/>
          </a:sp3d>
        </p:spPr>
        <p:txBody>
          <a:bodyPr wrap="square">
            <a:spAutoFit/>
          </a:bodyPr>
          <a:lstStyle/>
          <a:p>
            <a:pPr marL="0" marR="0" lvl="0" indent="0" algn="ctr" defTabSz="422041">
              <a:lnSpc>
                <a:spcPct val="100000"/>
              </a:lnSpc>
              <a:spcBef>
                <a:spcPct val="0"/>
              </a:spcBef>
              <a:buClrTx/>
              <a:buSzTx/>
              <a:tabLst/>
              <a:defRPr/>
            </a:pPr>
            <a:r>
              <a:rPr lang="en-GB" sz="2300" b="1" dirty="0" smtClean="0">
                <a:solidFill>
                  <a:schemeClr val="bg1"/>
                </a:solidFill>
                <a:latin typeface="Arial" panose="020B0604020202020204" pitchFamily="34" charset="0"/>
                <a:ea typeface="+mj-ea"/>
                <a:cs typeface="Arial" panose="020B0604020202020204" pitchFamily="34" charset="0"/>
              </a:rPr>
              <a:t>NDPP IMMEDIATE OFFICE FUNCTION</a:t>
            </a:r>
            <a:endParaRPr lang="en-GB" sz="2300" b="1" dirty="0">
              <a:solidFill>
                <a:schemeClr val="bg1"/>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a:xfrm>
            <a:off x="7010400" y="6459589"/>
            <a:ext cx="2133600" cy="365125"/>
          </a:xfrm>
        </p:spPr>
        <p:txBody>
          <a:bodyPr/>
          <a:lstStyle/>
          <a:p>
            <a:fld id="{6880CF7A-546A-4C0C-9F52-16A1227F2927}" type="slidenum">
              <a:rPr lang="en-US" sz="1400" b="1" smtClean="0">
                <a:solidFill>
                  <a:schemeClr val="bg1"/>
                </a:solidFill>
                <a:latin typeface="Arial" panose="020B0604020202020204" pitchFamily="34" charset="0"/>
                <a:cs typeface="Arial" panose="020B0604020202020204" pitchFamily="34" charset="0"/>
              </a:rPr>
              <a:pPr/>
              <a:t>9</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185107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12786</TotalTime>
  <Words>6057</Words>
  <Application>Microsoft Office PowerPoint</Application>
  <PresentationFormat>On-screen Show (4:3)</PresentationFormat>
  <Paragraphs>1394</Paragraphs>
  <Slides>64</Slides>
  <Notes>31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Misconduct and disciplinary outcomes</vt:lpstr>
      <vt:lpstr>Outcome of disciplinary hearings</vt:lpstr>
      <vt:lpstr>Slide 62</vt:lpstr>
      <vt:lpstr>Slide 63</vt:lpstr>
      <vt:lpstr>Slide 64</vt:lpstr>
    </vt:vector>
  </TitlesOfParts>
  <Company>DOJ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Hambury</dc:creator>
  <cp:lastModifiedBy>PUMZA</cp:lastModifiedBy>
  <cp:revision>1035</cp:revision>
  <cp:lastPrinted>2019-10-10T05:54:22Z</cp:lastPrinted>
  <dcterms:created xsi:type="dcterms:W3CDTF">2015-10-23T07:29:27Z</dcterms:created>
  <dcterms:modified xsi:type="dcterms:W3CDTF">2019-10-16T08:32:01Z</dcterms:modified>
</cp:coreProperties>
</file>