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pdf" ContentType="application/pdf"/>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sldIdLst>
    <p:sldId id="257" r:id="rId2"/>
    <p:sldId id="264" r:id="rId3"/>
    <p:sldId id="456" r:id="rId4"/>
    <p:sldId id="430" r:id="rId5"/>
    <p:sldId id="448" r:id="rId6"/>
    <p:sldId id="453" r:id="rId7"/>
    <p:sldId id="436" r:id="rId8"/>
    <p:sldId id="431" r:id="rId9"/>
    <p:sldId id="389" r:id="rId10"/>
    <p:sldId id="432" r:id="rId11"/>
    <p:sldId id="449" r:id="rId12"/>
    <p:sldId id="435" r:id="rId13"/>
    <p:sldId id="455" r:id="rId14"/>
    <p:sldId id="392" r:id="rId15"/>
    <p:sldId id="433" r:id="rId16"/>
    <p:sldId id="450" r:id="rId17"/>
    <p:sldId id="452" r:id="rId18"/>
    <p:sldId id="380" r:id="rId19"/>
    <p:sldId id="382" r:id="rId20"/>
    <p:sldId id="417" r:id="rId21"/>
    <p:sldId id="278" r:id="rId22"/>
    <p:sldId id="265" r:id="rId23"/>
    <p:sldId id="414" r:id="rId24"/>
    <p:sldId id="416" r:id="rId25"/>
    <p:sldId id="418" r:id="rId26"/>
    <p:sldId id="413" r:id="rId27"/>
    <p:sldId id="419" r:id="rId28"/>
    <p:sldId id="429" r:id="rId29"/>
    <p:sldId id="297" r:id="rId30"/>
    <p:sldId id="279" r:id="rId31"/>
    <p:sldId id="421" r:id="rId32"/>
    <p:sldId id="451" r:id="rId33"/>
    <p:sldId id="427" r:id="rId34"/>
    <p:sldId id="422" r:id="rId35"/>
    <p:sldId id="423" r:id="rId36"/>
    <p:sldId id="424" r:id="rId37"/>
    <p:sldId id="280" r:id="rId38"/>
    <p:sldId id="267" r:id="rId39"/>
    <p:sldId id="273" r:id="rId40"/>
    <p:sldId id="308" r:id="rId41"/>
    <p:sldId id="310" r:id="rId42"/>
    <p:sldId id="311" r:id="rId43"/>
    <p:sldId id="312" r:id="rId44"/>
    <p:sldId id="281" r:id="rId45"/>
    <p:sldId id="323" r:id="rId46"/>
    <p:sldId id="324" r:id="rId47"/>
    <p:sldId id="274" r:id="rId48"/>
    <p:sldId id="327" r:id="rId49"/>
    <p:sldId id="457" r:id="rId50"/>
    <p:sldId id="458" r:id="rId51"/>
    <p:sldId id="459" r:id="rId52"/>
    <p:sldId id="460" r:id="rId53"/>
    <p:sldId id="437" r:id="rId54"/>
    <p:sldId id="438" r:id="rId55"/>
    <p:sldId id="439" r:id="rId56"/>
    <p:sldId id="440" r:id="rId57"/>
    <p:sldId id="441" r:id="rId58"/>
    <p:sldId id="277" r:id="rId59"/>
    <p:sldId id="276" r:id="rId60"/>
    <p:sldId id="461" r:id="rId61"/>
    <p:sldId id="402" r:id="rId62"/>
    <p:sldId id="329" r:id="rId63"/>
    <p:sldId id="454" r:id="rId64"/>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Arial" pitchFamily="-112" charset="0"/>
        <a:ea typeface="ＭＳ Ｐゴシック" pitchFamily="-112" charset="-128"/>
        <a:cs typeface="ＭＳ Ｐゴシック" pitchFamily="-112" charset="-128"/>
      </a:defRPr>
    </a:lvl1pPr>
    <a:lvl2pPr marL="457200" algn="l" defTabSz="457200" rtl="0" fontAlgn="base">
      <a:spcBef>
        <a:spcPct val="0"/>
      </a:spcBef>
      <a:spcAft>
        <a:spcPct val="0"/>
      </a:spcAft>
      <a:defRPr sz="2400" kern="1200">
        <a:solidFill>
          <a:schemeClr val="tx1"/>
        </a:solidFill>
        <a:latin typeface="Arial" pitchFamily="-112" charset="0"/>
        <a:ea typeface="ＭＳ Ｐゴシック" pitchFamily="-112" charset="-128"/>
        <a:cs typeface="ＭＳ Ｐゴシック" pitchFamily="-112" charset="-128"/>
      </a:defRPr>
    </a:lvl2pPr>
    <a:lvl3pPr marL="914400" algn="l" defTabSz="457200" rtl="0" fontAlgn="base">
      <a:spcBef>
        <a:spcPct val="0"/>
      </a:spcBef>
      <a:spcAft>
        <a:spcPct val="0"/>
      </a:spcAft>
      <a:defRPr sz="2400" kern="1200">
        <a:solidFill>
          <a:schemeClr val="tx1"/>
        </a:solidFill>
        <a:latin typeface="Arial" pitchFamily="-112" charset="0"/>
        <a:ea typeface="ＭＳ Ｐゴシック" pitchFamily="-112" charset="-128"/>
        <a:cs typeface="ＭＳ Ｐゴシック" pitchFamily="-112" charset="-128"/>
      </a:defRPr>
    </a:lvl3pPr>
    <a:lvl4pPr marL="1371600" algn="l" defTabSz="457200" rtl="0" fontAlgn="base">
      <a:spcBef>
        <a:spcPct val="0"/>
      </a:spcBef>
      <a:spcAft>
        <a:spcPct val="0"/>
      </a:spcAft>
      <a:defRPr sz="2400" kern="1200">
        <a:solidFill>
          <a:schemeClr val="tx1"/>
        </a:solidFill>
        <a:latin typeface="Arial" pitchFamily="-112" charset="0"/>
        <a:ea typeface="ＭＳ Ｐゴシック" pitchFamily="-112" charset="-128"/>
        <a:cs typeface="ＭＳ Ｐゴシック" pitchFamily="-112" charset="-128"/>
      </a:defRPr>
    </a:lvl4pPr>
    <a:lvl5pPr marL="1828800" algn="l" defTabSz="457200" rtl="0" fontAlgn="base">
      <a:spcBef>
        <a:spcPct val="0"/>
      </a:spcBef>
      <a:spcAft>
        <a:spcPct val="0"/>
      </a:spcAft>
      <a:defRPr sz="2400" kern="1200">
        <a:solidFill>
          <a:schemeClr val="tx1"/>
        </a:solidFill>
        <a:latin typeface="Arial" pitchFamily="-112" charset="0"/>
        <a:ea typeface="ＭＳ Ｐゴシック" pitchFamily="-112" charset="-128"/>
        <a:cs typeface="ＭＳ Ｐゴシック" pitchFamily="-112" charset="-128"/>
      </a:defRPr>
    </a:lvl5pPr>
    <a:lvl6pPr marL="2286000" algn="l" defTabSz="457200" rtl="0" eaLnBrk="1" latinLnBrk="0" hangingPunct="1">
      <a:defRPr sz="2400" kern="1200">
        <a:solidFill>
          <a:schemeClr val="tx1"/>
        </a:solidFill>
        <a:latin typeface="Arial" pitchFamily="-112" charset="0"/>
        <a:ea typeface="ＭＳ Ｐゴシック" pitchFamily="-112" charset="-128"/>
        <a:cs typeface="ＭＳ Ｐゴシック" pitchFamily="-112" charset="-128"/>
      </a:defRPr>
    </a:lvl6pPr>
    <a:lvl7pPr marL="2743200" algn="l" defTabSz="457200" rtl="0" eaLnBrk="1" latinLnBrk="0" hangingPunct="1">
      <a:defRPr sz="2400" kern="1200">
        <a:solidFill>
          <a:schemeClr val="tx1"/>
        </a:solidFill>
        <a:latin typeface="Arial" pitchFamily="-112" charset="0"/>
        <a:ea typeface="ＭＳ Ｐゴシック" pitchFamily="-112" charset="-128"/>
        <a:cs typeface="ＭＳ Ｐゴシック" pitchFamily="-112" charset="-128"/>
      </a:defRPr>
    </a:lvl7pPr>
    <a:lvl8pPr marL="3200400" algn="l" defTabSz="457200" rtl="0" eaLnBrk="1" latinLnBrk="0" hangingPunct="1">
      <a:defRPr sz="2400" kern="1200">
        <a:solidFill>
          <a:schemeClr val="tx1"/>
        </a:solidFill>
        <a:latin typeface="Arial" pitchFamily="-112" charset="0"/>
        <a:ea typeface="ＭＳ Ｐゴシック" pitchFamily="-112" charset="-128"/>
        <a:cs typeface="ＭＳ Ｐゴシック" pitchFamily="-112" charset="-128"/>
      </a:defRPr>
    </a:lvl8pPr>
    <a:lvl9pPr marL="3657600" algn="l" defTabSz="457200" rtl="0" eaLnBrk="1" latinLnBrk="0" hangingPunct="1">
      <a:defRPr sz="2400" kern="1200">
        <a:solidFill>
          <a:schemeClr val="tx1"/>
        </a:solidFill>
        <a:latin typeface="Arial" pitchFamily="-112" charset="0"/>
        <a:ea typeface="ＭＳ Ｐゴシック" pitchFamily="-112" charset="-128"/>
        <a:cs typeface="ＭＳ Ｐゴシック" pitchFamily="-112" charset="-128"/>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680">
          <p15:clr>
            <a:srgbClr val="A4A3A4"/>
          </p15:clr>
        </p15:guide>
        <p15:guide id="4" pos="14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00"/>
    <a:srgbClr val="CCFF33"/>
    <a:srgbClr val="FFFF00"/>
    <a:srgbClr val="663300"/>
    <a:srgbClr val="000099"/>
    <a:srgbClr val="99FF66"/>
    <a:srgbClr val="9966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77" autoAdjust="0"/>
    <p:restoredTop sz="90893" autoAdjust="0"/>
  </p:normalViewPr>
  <p:slideViewPr>
    <p:cSldViewPr snapToObjects="1" showGuides="1">
      <p:cViewPr varScale="1">
        <p:scale>
          <a:sx n="105" d="100"/>
          <a:sy n="105" d="100"/>
        </p:scale>
        <p:origin x="-1794" y="-96"/>
      </p:cViewPr>
      <p:guideLst>
        <p:guide orient="horz" pos="2160"/>
        <p:guide orient="horz" pos="680"/>
        <p:guide pos="2880"/>
        <p:guide pos="1474"/>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832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dirty="0">
                <a:latin typeface="Arial" panose="020B0604020202020204" pitchFamily="34" charset="0"/>
                <a:ea typeface="ＭＳ Ｐゴシック" pitchFamily="-109" charset="-128"/>
                <a:cs typeface="+mn-cs"/>
              </a:defRPr>
            </a:lvl1pPr>
          </a:lstStyle>
          <a:p>
            <a:pPr>
              <a:defRPr/>
            </a:pPr>
            <a:endParaRPr lang="en-GB"/>
          </a:p>
        </p:txBody>
      </p:sp>
      <p:sp>
        <p:nvSpPr>
          <p:cNvPr id="3" name="Date Placeholder 2"/>
          <p:cNvSpPr>
            <a:spLocks noGrp="1"/>
          </p:cNvSpPr>
          <p:nvPr>
            <p:ph type="dt" idx="1"/>
          </p:nvPr>
        </p:nvSpPr>
        <p:spPr>
          <a:xfrm>
            <a:off x="3970938" y="0"/>
            <a:ext cx="3037840" cy="46643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EBDB1F9-7F40-0F44-96E7-B085EB2F6728}" type="datetimeFigureOut">
              <a:rPr lang="en-GB"/>
              <a:pPr/>
              <a:t>16/10/2019</a:t>
            </a:fld>
            <a:endParaRPr lang="en-GB"/>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701041" y="4473892"/>
            <a:ext cx="5608320" cy="3660458"/>
          </a:xfrm>
          <a:prstGeom prst="rect">
            <a:avLst/>
          </a:prstGeom>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200" dirty="0">
                <a:latin typeface="Arial" panose="020B0604020202020204" pitchFamily="34" charset="0"/>
                <a:ea typeface="ＭＳ Ｐゴシック" pitchFamily="-109" charset="-128"/>
                <a:cs typeface="+mn-cs"/>
              </a:defRPr>
            </a:lvl1pPr>
          </a:lstStyle>
          <a:p>
            <a:pPr>
              <a:defRPr/>
            </a:pPr>
            <a:endParaRPr lang="en-GB"/>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E683D1-C184-5E43-9E2F-C91C0EBC5B8B}"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rtl="0" fontAlgn="base">
      <a:spcBef>
        <a:spcPct val="30000"/>
      </a:spcBef>
      <a:spcAft>
        <a:spcPct val="0"/>
      </a:spcAft>
      <a:defRPr sz="1200" kern="1200">
        <a:solidFill>
          <a:schemeClr val="tx1"/>
        </a:solidFill>
        <a:latin typeface="+mn-lt"/>
        <a:ea typeface="ＭＳ Ｐゴシック" pitchFamily="-112"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112"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112"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E683D1-C184-5E43-9E2F-C91C0EBC5B8B}" type="slidenum">
              <a:rPr lang="en-GB" smtClean="0"/>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E683D1-C184-5E43-9E2F-C91C0EBC5B8B}"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BE683D1-C184-5E43-9E2F-C91C0EBC5B8B}" type="slidenum">
              <a:rPr lang="en-GB" smtClean="0"/>
              <a:pPr/>
              <a:t>10</a:t>
            </a:fld>
            <a:endParaRPr lang="en-GB"/>
          </a:p>
        </p:txBody>
      </p:sp>
    </p:spTree>
    <p:extLst>
      <p:ext uri="{BB962C8B-B14F-4D97-AF65-F5344CB8AC3E}">
        <p14:creationId xmlns:p14="http://schemas.microsoft.com/office/powerpoint/2010/main" xmlns="" val="501633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BE683D1-C184-5E43-9E2F-C91C0EBC5B8B}" type="slidenum">
              <a:rPr lang="en-GB" smtClean="0"/>
              <a:pPr/>
              <a:t>32</a:t>
            </a:fld>
            <a:endParaRPr lang="en-GB"/>
          </a:p>
        </p:txBody>
      </p:sp>
    </p:spTree>
    <p:extLst>
      <p:ext uri="{BB962C8B-B14F-4D97-AF65-F5344CB8AC3E}">
        <p14:creationId xmlns:p14="http://schemas.microsoft.com/office/powerpoint/2010/main" xmlns="" val="777489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pPr>
              <a:spcBef>
                <a:spcPct val="0"/>
              </a:spcBef>
            </a:pPr>
            <a:endParaRPr lang="en-GB"/>
          </a:p>
        </p:txBody>
      </p:sp>
      <p:sp>
        <p:nvSpPr>
          <p:cNvPr id="71683" name="Slide Number Placeholder 3"/>
          <p:cNvSpPr>
            <a:spLocks noGrp="1"/>
          </p:cNvSpPr>
          <p:nvPr>
            <p:ph type="sldNum" sz="quarter" idx="5"/>
          </p:nvPr>
        </p:nvSpPr>
        <p:spPr bwMode="auto">
          <a:noFill/>
          <a:ln>
            <a:miter lim="800000"/>
            <a:headEnd/>
            <a:tailEnd/>
          </a:ln>
        </p:spPr>
        <p:txBody>
          <a:bodyPr/>
          <a:lstStyle/>
          <a:p>
            <a:fld id="{3B1A3622-7766-E644-B917-4FBCBA3F0183}" type="slidenum">
              <a:rPr lang="en-GB"/>
              <a:pPr/>
              <a:t>38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24ED587-9E9E-B244-A664-F91AB0A90892}" type="datetime1">
              <a:rPr lang="en-US"/>
              <a:pPr/>
              <a:t>10/16/2019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46010C5-0EEE-CC4E-8E27-1E2C290F580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059E51C-DBFA-1E45-B15B-17087C51EEB8}" type="datetime1">
              <a:rPr lang="en-US"/>
              <a:pPr/>
              <a:t>10/16/2019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5BE1B6C-4729-AA46-952D-75385F84A93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48CDA7-ABAB-D44A-AD0F-31DE9B31C14D}" type="datetime1">
              <a:rPr lang="en-US"/>
              <a:pPr/>
              <a:t>10/16/2019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4517F6C-264B-3B44-844D-DACDEC20968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8DCCD14-1E1C-EA4B-95F6-63471946C7FA}" type="datetime1">
              <a:rPr lang="en-US"/>
              <a:pPr/>
              <a:t>10/16/2019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14C568C-B8AB-0442-8D42-FB084974AD9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D877975-6960-584A-B131-0021079B6B64}" type="datetime1">
              <a:rPr lang="en-US"/>
              <a:pPr/>
              <a:t>10/16/2019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70BE887-CC5B-874E-AEB3-55DC3899B29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53F96DB-F323-8640-8AF0-4CD7F0980E6F}" type="datetime1">
              <a:rPr lang="en-US"/>
              <a:pPr/>
              <a:t>10/16/2019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4871292-3452-0C44-935E-0BB544132C0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83B981A5-ADB1-2346-AD45-5B5A6CA33B95}" type="datetime1">
              <a:rPr lang="en-US"/>
              <a:pPr/>
              <a:t>10/16/2019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F476A29-E48C-8140-AF7E-4D4BC093A33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E22AEEB-7587-9146-A2BC-41E93945896C}" type="datetime1">
              <a:rPr lang="en-US"/>
              <a:pPr/>
              <a:t>10/16/2019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5AED5D8-9607-744F-8B63-1B9F6B1A396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9B6C321-6B6F-9B4C-BB35-847F640AE74F}" type="datetime1">
              <a:rPr lang="en-US"/>
              <a:pPr/>
              <a:t>10/16/2019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7ABD334-3D89-854D-9492-250A063FE77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4B639FE-894E-E443-A32E-3BF20BB55D5F}" type="datetime1">
              <a:rPr lang="en-US"/>
              <a:pPr/>
              <a:t>10/16/2019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5B1EEFB-FCA6-5F4A-98B0-DF641C77728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9A20BB8-DF5D-D94E-A8E2-DEA6077DE38A}" type="datetime1">
              <a:rPr lang="en-US"/>
              <a:pPr/>
              <a:t>10/16/2019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3BE805A-A7B6-1E49-867E-FA8878088BB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2" charset="0"/>
              </a:defRPr>
            </a:lvl1pPr>
          </a:lstStyle>
          <a:p>
            <a:fld id="{7E76EFA7-9BCC-EC4F-A09B-994E4D179A84}" type="datetime1">
              <a:rPr lang="en-US"/>
              <a:pPr/>
              <a:t>10/16/2019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2" charset="0"/>
              </a:defRPr>
            </a:lvl1pPr>
          </a:lstStyle>
          <a:p>
            <a:fld id="{CF0157F4-3347-BD40-BE06-2E133042258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2" charset="-128"/>
          <a:cs typeface="ＭＳ Ｐゴシック" pitchFamily="-102" charset="-128"/>
        </a:defRPr>
      </a:lvl1pPr>
      <a:lvl2pPr algn="ctr" defTabSz="457200" rtl="0" eaLnBrk="0" fontAlgn="base" hangingPunct="0">
        <a:spcBef>
          <a:spcPct val="0"/>
        </a:spcBef>
        <a:spcAft>
          <a:spcPct val="0"/>
        </a:spcAft>
        <a:defRPr sz="4400">
          <a:solidFill>
            <a:schemeClr val="tx1"/>
          </a:solidFill>
          <a:latin typeface="Calibri" pitchFamily="-102" charset="0"/>
          <a:ea typeface="ＭＳ Ｐゴシック" pitchFamily="-102" charset="-128"/>
          <a:cs typeface="ＭＳ Ｐゴシック" pitchFamily="-102" charset="-128"/>
        </a:defRPr>
      </a:lvl2pPr>
      <a:lvl3pPr algn="ctr" defTabSz="457200" rtl="0" eaLnBrk="0" fontAlgn="base" hangingPunct="0">
        <a:spcBef>
          <a:spcPct val="0"/>
        </a:spcBef>
        <a:spcAft>
          <a:spcPct val="0"/>
        </a:spcAft>
        <a:defRPr sz="4400">
          <a:solidFill>
            <a:schemeClr val="tx1"/>
          </a:solidFill>
          <a:latin typeface="Calibri" pitchFamily="-102" charset="0"/>
          <a:ea typeface="ＭＳ Ｐゴシック" pitchFamily="-102" charset="-128"/>
          <a:cs typeface="ＭＳ Ｐゴシック" pitchFamily="-102" charset="-128"/>
        </a:defRPr>
      </a:lvl3pPr>
      <a:lvl4pPr algn="ctr" defTabSz="457200" rtl="0" eaLnBrk="0" fontAlgn="base" hangingPunct="0">
        <a:spcBef>
          <a:spcPct val="0"/>
        </a:spcBef>
        <a:spcAft>
          <a:spcPct val="0"/>
        </a:spcAft>
        <a:defRPr sz="4400">
          <a:solidFill>
            <a:schemeClr val="tx1"/>
          </a:solidFill>
          <a:latin typeface="Calibri" pitchFamily="-102" charset="0"/>
          <a:ea typeface="ＭＳ Ｐゴシック" pitchFamily="-102" charset="-128"/>
          <a:cs typeface="ＭＳ Ｐゴシック" pitchFamily="-102" charset="-128"/>
        </a:defRPr>
      </a:lvl4pPr>
      <a:lvl5pPr algn="ctr" defTabSz="457200" rtl="0" eaLnBrk="0" fontAlgn="base" hangingPunct="0">
        <a:spcBef>
          <a:spcPct val="0"/>
        </a:spcBef>
        <a:spcAft>
          <a:spcPct val="0"/>
        </a:spcAft>
        <a:defRPr sz="4400">
          <a:solidFill>
            <a:schemeClr val="tx1"/>
          </a:solidFill>
          <a:latin typeface="Calibri" pitchFamily="-102" charset="0"/>
          <a:ea typeface="ＭＳ Ｐゴシック" pitchFamily="-102" charset="-128"/>
          <a:cs typeface="ＭＳ Ｐゴシック" pitchFamily="-102" charset="-128"/>
        </a:defRPr>
      </a:lvl5pPr>
      <a:lvl6pPr marL="457200" algn="ctr" defTabSz="457200" rtl="0" eaLnBrk="1" fontAlgn="base" hangingPunct="1">
        <a:spcBef>
          <a:spcPct val="0"/>
        </a:spcBef>
        <a:spcAft>
          <a:spcPct val="0"/>
        </a:spcAft>
        <a:defRPr sz="4400">
          <a:solidFill>
            <a:schemeClr val="tx1"/>
          </a:solidFill>
          <a:latin typeface="Calibri" pitchFamily="-102" charset="0"/>
          <a:ea typeface="ＭＳ Ｐゴシック" pitchFamily="-102" charset="-128"/>
          <a:cs typeface="ＭＳ Ｐゴシック" pitchFamily="-102" charset="-128"/>
        </a:defRPr>
      </a:lvl6pPr>
      <a:lvl7pPr marL="914400" algn="ctr" defTabSz="457200" rtl="0" eaLnBrk="1" fontAlgn="base" hangingPunct="1">
        <a:spcBef>
          <a:spcPct val="0"/>
        </a:spcBef>
        <a:spcAft>
          <a:spcPct val="0"/>
        </a:spcAft>
        <a:defRPr sz="4400">
          <a:solidFill>
            <a:schemeClr val="tx1"/>
          </a:solidFill>
          <a:latin typeface="Calibri" pitchFamily="-102" charset="0"/>
          <a:ea typeface="ＭＳ Ｐゴシック" pitchFamily="-102" charset="-128"/>
          <a:cs typeface="ＭＳ Ｐゴシック" pitchFamily="-102" charset="-128"/>
        </a:defRPr>
      </a:lvl7pPr>
      <a:lvl8pPr marL="1371600" algn="ctr" defTabSz="457200" rtl="0" eaLnBrk="1" fontAlgn="base" hangingPunct="1">
        <a:spcBef>
          <a:spcPct val="0"/>
        </a:spcBef>
        <a:spcAft>
          <a:spcPct val="0"/>
        </a:spcAft>
        <a:defRPr sz="4400">
          <a:solidFill>
            <a:schemeClr val="tx1"/>
          </a:solidFill>
          <a:latin typeface="Calibri" pitchFamily="-102" charset="0"/>
          <a:ea typeface="ＭＳ Ｐゴシック" pitchFamily="-102" charset="-128"/>
          <a:cs typeface="ＭＳ Ｐゴシック" pitchFamily="-102" charset="-128"/>
        </a:defRPr>
      </a:lvl8pPr>
      <a:lvl9pPr marL="1828800" algn="ctr" defTabSz="457200" rtl="0" eaLnBrk="1" fontAlgn="base" hangingPunct="1">
        <a:spcBef>
          <a:spcPct val="0"/>
        </a:spcBef>
        <a:spcAft>
          <a:spcPct val="0"/>
        </a:spcAft>
        <a:defRPr sz="4400">
          <a:solidFill>
            <a:schemeClr val="tx1"/>
          </a:solidFill>
          <a:latin typeface="Calibri" pitchFamily="-102" charset="0"/>
          <a:ea typeface="ＭＳ Ｐゴシック" pitchFamily="-102" charset="-128"/>
          <a:cs typeface="ＭＳ Ｐゴシック" pitchFamily="-102" charset="-128"/>
        </a:defRPr>
      </a:lvl9pPr>
    </p:titleStyle>
    <p:bodyStyle>
      <a:lvl1pPr marL="342900" indent="-342900" algn="l" defTabSz="457200" rtl="0" eaLnBrk="0" fontAlgn="base" hangingPunct="0">
        <a:spcBef>
          <a:spcPct val="20000"/>
        </a:spcBef>
        <a:spcAft>
          <a:spcPct val="0"/>
        </a:spcAft>
        <a:buFont typeface="Arial" pitchFamily="-112" charset="0"/>
        <a:buChar char="•"/>
        <a:defRPr sz="3200" kern="1200">
          <a:solidFill>
            <a:schemeClr val="tx1"/>
          </a:solidFill>
          <a:latin typeface="+mn-lt"/>
          <a:ea typeface="ＭＳ Ｐゴシック" pitchFamily="-102" charset="-128"/>
          <a:cs typeface="ＭＳ Ｐゴシック" pitchFamily="-102" charset="-128"/>
        </a:defRPr>
      </a:lvl1pPr>
      <a:lvl2pPr marL="742950" indent="-285750" algn="l" defTabSz="457200" rtl="0" eaLnBrk="0" fontAlgn="base" hangingPunct="0">
        <a:spcBef>
          <a:spcPct val="20000"/>
        </a:spcBef>
        <a:spcAft>
          <a:spcPct val="0"/>
        </a:spcAft>
        <a:buFont typeface="Arial" pitchFamily="-112" charset="0"/>
        <a:buChar char="–"/>
        <a:defRPr sz="2800" kern="1200">
          <a:solidFill>
            <a:schemeClr val="tx1"/>
          </a:solidFill>
          <a:latin typeface="+mn-lt"/>
          <a:ea typeface="ＭＳ Ｐゴシック" pitchFamily="-102" charset="-128"/>
          <a:cs typeface="+mn-cs"/>
        </a:defRPr>
      </a:lvl2pPr>
      <a:lvl3pPr marL="1143000" indent="-228600" algn="l" defTabSz="457200" rtl="0" eaLnBrk="0" fontAlgn="base" hangingPunct="0">
        <a:spcBef>
          <a:spcPct val="20000"/>
        </a:spcBef>
        <a:spcAft>
          <a:spcPct val="0"/>
        </a:spcAft>
        <a:buFont typeface="Arial" pitchFamily="-112" charset="0"/>
        <a:buChar char="•"/>
        <a:defRPr sz="2400" kern="1200">
          <a:solidFill>
            <a:schemeClr val="tx1"/>
          </a:solidFill>
          <a:latin typeface="+mn-lt"/>
          <a:ea typeface="ＭＳ Ｐゴシック" pitchFamily="-102" charset="-128"/>
          <a:cs typeface="+mn-cs"/>
        </a:defRPr>
      </a:lvl3pPr>
      <a:lvl4pPr marL="1600200" indent="-228600" algn="l" defTabSz="457200" rtl="0" eaLnBrk="0" fontAlgn="base" hangingPunct="0">
        <a:spcBef>
          <a:spcPct val="20000"/>
        </a:spcBef>
        <a:spcAft>
          <a:spcPct val="0"/>
        </a:spcAft>
        <a:buFont typeface="Arial" pitchFamily="-112" charset="0"/>
        <a:buChar char="–"/>
        <a:defRPr sz="2000" kern="1200">
          <a:solidFill>
            <a:schemeClr val="tx1"/>
          </a:solidFill>
          <a:latin typeface="+mn-lt"/>
          <a:ea typeface="ＭＳ Ｐゴシック" pitchFamily="-102" charset="-128"/>
          <a:cs typeface="+mn-cs"/>
        </a:defRPr>
      </a:lvl4pPr>
      <a:lvl5pPr marL="2057400" indent="-228600" algn="l" defTabSz="457200" rtl="0" eaLnBrk="0" fontAlgn="base" hangingPunct="0">
        <a:spcBef>
          <a:spcPct val="20000"/>
        </a:spcBef>
        <a:spcAft>
          <a:spcPct val="0"/>
        </a:spcAft>
        <a:buFont typeface="Arial" pitchFamily="-112" charset="0"/>
        <a:buChar char="»"/>
        <a:defRPr sz="2000" kern="1200">
          <a:solidFill>
            <a:schemeClr val="tx1"/>
          </a:solidFill>
          <a:latin typeface="+mn-lt"/>
          <a:ea typeface="ＭＳ Ｐゴシック" pitchFamily="-10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7.pdf"/><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21.pdf"/><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d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df"/><Relationship Id="rId7" Type="http://schemas.openxmlformats.org/officeDocument/2006/relationships/image" Target="../media/image18.pd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6.pdf"/><Relationship Id="rId4" Type="http://schemas.openxmlformats.org/officeDocument/2006/relationships/image" Target="../media/image13.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074" name="Title 1"/>
          <p:cNvSpPr txBox="1">
            <a:spLocks/>
          </p:cNvSpPr>
          <p:nvPr/>
        </p:nvSpPr>
        <p:spPr bwMode="auto">
          <a:xfrm>
            <a:off x="-6" y="330203"/>
            <a:ext cx="9144001" cy="2921001"/>
          </a:xfrm>
          <a:prstGeom prst="rect">
            <a:avLst/>
          </a:prstGeom>
          <a:noFill/>
          <a:ln w="9525">
            <a:noFill/>
            <a:miter lim="800000"/>
            <a:headEnd/>
            <a:tailEnd/>
          </a:ln>
        </p:spPr>
        <p:txBody>
          <a:bodyPr>
            <a:prstTxWarp prst="textNoShape">
              <a:avLst/>
            </a:prstTxWarp>
          </a:bodyPr>
          <a:lstStyle/>
          <a:p>
            <a:pPr algn="ctr">
              <a:lnSpc>
                <a:spcPct val="150000"/>
              </a:lnSpc>
            </a:pPr>
            <a:r>
              <a:rPr lang="en-ZA" sz="3600" b="1" dirty="0">
                <a:solidFill>
                  <a:schemeClr val="accent3"/>
                </a:solidFill>
                <a:ea typeface="Arial" pitchFamily="-112" charset="0"/>
                <a:cs typeface="Arial" pitchFamily="-112" charset="0"/>
              </a:rPr>
              <a:t>Presentation to the </a:t>
            </a:r>
          </a:p>
          <a:p>
            <a:pPr algn="ctr">
              <a:lnSpc>
                <a:spcPct val="150000"/>
              </a:lnSpc>
              <a:spcAft>
                <a:spcPts val="600"/>
              </a:spcAft>
            </a:pPr>
            <a:r>
              <a:rPr lang="en-ZA" sz="3600" b="1" dirty="0">
                <a:solidFill>
                  <a:schemeClr val="accent3"/>
                </a:solidFill>
                <a:ea typeface="Arial" pitchFamily="-112" charset="0"/>
                <a:cs typeface="Arial" pitchFamily="-112" charset="0"/>
              </a:rPr>
              <a:t>Health Portfolio </a:t>
            </a:r>
            <a:r>
              <a:rPr lang="en-ZA" sz="3600" b="1" dirty="0" smtClean="0">
                <a:solidFill>
                  <a:schemeClr val="accent3"/>
                </a:solidFill>
                <a:ea typeface="Arial" pitchFamily="-112" charset="0"/>
                <a:cs typeface="Arial" pitchFamily="-112" charset="0"/>
              </a:rPr>
              <a:t>Committee</a:t>
            </a:r>
            <a:endParaRPr lang="en-ZA" sz="2800" b="1" dirty="0" smtClean="0">
              <a:solidFill>
                <a:schemeClr val="accent3"/>
              </a:solidFill>
              <a:ea typeface="Arial" pitchFamily="-112" charset="0"/>
              <a:cs typeface="Arial" pitchFamily="-112" charset="0"/>
            </a:endParaRPr>
          </a:p>
          <a:p>
            <a:pPr algn="ctr">
              <a:lnSpc>
                <a:spcPct val="150000"/>
              </a:lnSpc>
            </a:pPr>
            <a:r>
              <a:rPr lang="en-ZA" b="1" dirty="0">
                <a:solidFill>
                  <a:schemeClr val="accent3"/>
                </a:solidFill>
                <a:ea typeface="Arial" pitchFamily="-112" charset="0"/>
                <a:cs typeface="Arial" pitchFamily="-112" charset="0"/>
              </a:rPr>
              <a:t>NHLS Annual Report </a:t>
            </a:r>
            <a:r>
              <a:rPr lang="en-ZA" b="1" dirty="0" smtClean="0">
                <a:solidFill>
                  <a:schemeClr val="accent3"/>
                </a:solidFill>
                <a:ea typeface="Arial" pitchFamily="-112" charset="0"/>
                <a:cs typeface="Arial" pitchFamily="-112" charset="0"/>
              </a:rPr>
              <a:t>2018/19</a:t>
            </a:r>
            <a:endParaRPr lang="en-ZA" b="1" dirty="0">
              <a:solidFill>
                <a:schemeClr val="accent3"/>
              </a:solidFill>
              <a:ea typeface="Arial" pitchFamily="-112" charset="0"/>
              <a:cs typeface="Arial" pitchFamily="-112" charset="0"/>
            </a:endParaRPr>
          </a:p>
          <a:p>
            <a:pPr algn="ctr">
              <a:lnSpc>
                <a:spcPct val="150000"/>
              </a:lnSpc>
            </a:pPr>
            <a:r>
              <a:rPr lang="en-ZA" sz="2000" b="1" dirty="0">
                <a:solidFill>
                  <a:schemeClr val="accent3"/>
                </a:solidFill>
                <a:ea typeface="Arial" pitchFamily="-112" charset="0"/>
                <a:cs typeface="Arial" pitchFamily="-112" charset="0"/>
              </a:rPr>
              <a:t>Date</a:t>
            </a:r>
            <a:r>
              <a:rPr lang="en-ZA" sz="2000" b="1" dirty="0" smtClean="0">
                <a:solidFill>
                  <a:schemeClr val="accent3"/>
                </a:solidFill>
                <a:ea typeface="Arial" pitchFamily="-112" charset="0"/>
                <a:cs typeface="Arial" pitchFamily="-112" charset="0"/>
              </a:rPr>
              <a:t>: 15 October 2019</a:t>
            </a:r>
            <a:endParaRPr lang="en-US" sz="2000" dirty="0">
              <a:solidFill>
                <a:schemeClr val="accent3"/>
              </a:solidFill>
              <a:ea typeface="Arial" pitchFamily="-112" charset="0"/>
              <a:cs typeface="Arial" pitchFamily="-11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07504" y="188640"/>
            <a:ext cx="3001611" cy="646331"/>
          </a:xfrm>
          <a:prstGeom prst="rect">
            <a:avLst/>
          </a:prstGeom>
          <a:noFill/>
          <a:effectLst>
            <a:glow rad="228600">
              <a:schemeClr val="accent3">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wrap="square">
            <a:prstTxWarp prst="textNoShape">
              <a:avLst/>
            </a:prstTxWarp>
            <a:spAutoFit/>
          </a:bodyPr>
          <a:lstStyle/>
          <a:p>
            <a:pPr algn="ctr"/>
            <a:r>
              <a:rPr lang="en-ZA" sz="3600" b="1" dirty="0" smtClean="0">
                <a:solidFill>
                  <a:srgbClr val="000000"/>
                </a:solidFill>
                <a:latin typeface="Arial"/>
                <a:ea typeface="Arial" pitchFamily="-112" charset="0"/>
                <a:cs typeface="Arial"/>
              </a:rPr>
              <a:t>Our values</a:t>
            </a:r>
            <a:endParaRPr lang="en-GB" sz="3600" b="1" dirty="0">
              <a:solidFill>
                <a:srgbClr val="000000"/>
              </a:solidFill>
              <a:latin typeface="Arial"/>
              <a:ea typeface="Arial" pitchFamily="-112" charset="0"/>
              <a:cs typeface="Arial"/>
            </a:endParaRPr>
          </a:p>
        </p:txBody>
      </p:sp>
      <p:sp>
        <p:nvSpPr>
          <p:cNvPr id="6" name="Rectangle 5"/>
          <p:cNvSpPr/>
          <p:nvPr/>
        </p:nvSpPr>
        <p:spPr>
          <a:xfrm>
            <a:off x="2543186" y="1504528"/>
            <a:ext cx="5490722" cy="369332"/>
          </a:xfrm>
          <a:prstGeom prst="rect">
            <a:avLst/>
          </a:prstGeom>
        </p:spPr>
        <p:txBody>
          <a:bodyPr wrap="square">
            <a:spAutoFit/>
          </a:bodyPr>
          <a:lstStyle/>
          <a:p>
            <a:r>
              <a:rPr lang="en-ZA" sz="1800" dirty="0"/>
              <a:t>Caring</a:t>
            </a:r>
            <a:r>
              <a:rPr lang="en-ZA" sz="1800" dirty="0" smtClean="0"/>
              <a:t> about </a:t>
            </a:r>
            <a:r>
              <a:rPr lang="en-ZA" sz="1800" dirty="0"/>
              <a:t>the environment and society.</a:t>
            </a:r>
            <a:r>
              <a:rPr lang="en-US" sz="1800" dirty="0" smtClean="0"/>
              <a:t> </a:t>
            </a:r>
            <a:endParaRPr lang="en-US" sz="1800" dirty="0"/>
          </a:p>
        </p:txBody>
      </p:sp>
      <p:sp>
        <p:nvSpPr>
          <p:cNvPr id="7" name="Rectangle 6"/>
          <p:cNvSpPr/>
          <p:nvPr/>
        </p:nvSpPr>
        <p:spPr>
          <a:xfrm>
            <a:off x="2570116" y="2454796"/>
            <a:ext cx="5157646" cy="369332"/>
          </a:xfrm>
          <a:prstGeom prst="rect">
            <a:avLst/>
          </a:prstGeom>
        </p:spPr>
        <p:txBody>
          <a:bodyPr wrap="square">
            <a:spAutoFit/>
          </a:bodyPr>
          <a:lstStyle/>
          <a:p>
            <a:r>
              <a:rPr lang="en-ZA" sz="1800" dirty="0" smtClean="0"/>
              <a:t>All working </a:t>
            </a:r>
            <a:r>
              <a:rPr lang="en-ZA" sz="1800" dirty="0"/>
              <a:t>together towards a common goal</a:t>
            </a:r>
            <a:r>
              <a:rPr lang="en-ZA" sz="1600" dirty="0"/>
              <a:t>. </a:t>
            </a:r>
            <a:endParaRPr lang="en-US" sz="1600" dirty="0"/>
          </a:p>
        </p:txBody>
      </p:sp>
      <p:sp>
        <p:nvSpPr>
          <p:cNvPr id="10" name="Rectangle 9"/>
          <p:cNvSpPr/>
          <p:nvPr/>
        </p:nvSpPr>
        <p:spPr>
          <a:xfrm>
            <a:off x="2543186" y="3319264"/>
            <a:ext cx="7933470" cy="646331"/>
          </a:xfrm>
          <a:prstGeom prst="rect">
            <a:avLst/>
          </a:prstGeom>
        </p:spPr>
        <p:txBody>
          <a:bodyPr wrap="square">
            <a:spAutoFit/>
          </a:bodyPr>
          <a:lstStyle/>
          <a:p>
            <a:r>
              <a:rPr lang="en-ZA" sz="1800" dirty="0"/>
              <a:t>Valuing good work ethics and striving towards service </a:t>
            </a:r>
            <a:endParaRPr lang="en-ZA" sz="1800" dirty="0" smtClean="0"/>
          </a:p>
          <a:p>
            <a:r>
              <a:rPr lang="en-ZA" sz="1800" dirty="0" smtClean="0"/>
              <a:t>excellence for </a:t>
            </a:r>
            <a:r>
              <a:rPr lang="en-ZA" sz="1800" dirty="0"/>
              <a:t>customers</a:t>
            </a:r>
            <a:r>
              <a:rPr lang="en-ZA" sz="1800" i="1" dirty="0"/>
              <a:t>.</a:t>
            </a:r>
            <a:r>
              <a:rPr lang="en-US" sz="1800" i="1" dirty="0" smtClean="0"/>
              <a:t> </a:t>
            </a:r>
            <a:endParaRPr lang="en-US" sz="1800" i="1" dirty="0"/>
          </a:p>
        </p:txBody>
      </p:sp>
      <p:sp>
        <p:nvSpPr>
          <p:cNvPr id="11" name="Rectangle 10"/>
          <p:cNvSpPr/>
          <p:nvPr/>
        </p:nvSpPr>
        <p:spPr>
          <a:xfrm>
            <a:off x="2543186" y="4221088"/>
            <a:ext cx="7717445" cy="369332"/>
          </a:xfrm>
          <a:prstGeom prst="rect">
            <a:avLst/>
          </a:prstGeom>
        </p:spPr>
        <p:txBody>
          <a:bodyPr wrap="square">
            <a:spAutoFit/>
          </a:bodyPr>
          <a:lstStyle/>
          <a:p>
            <a:r>
              <a:rPr lang="en-ZA" sz="1800" dirty="0"/>
              <a:t>Looking forward to the future and growing </a:t>
            </a:r>
            <a:r>
              <a:rPr lang="en-ZA" sz="1800" dirty="0" smtClean="0"/>
              <a:t>together. </a:t>
            </a:r>
            <a:endParaRPr lang="en-US" sz="1800" dirty="0"/>
          </a:p>
        </p:txBody>
      </p:sp>
      <p:sp>
        <p:nvSpPr>
          <p:cNvPr id="12" name="Rectangle 11"/>
          <p:cNvSpPr/>
          <p:nvPr/>
        </p:nvSpPr>
        <p:spPr>
          <a:xfrm>
            <a:off x="2543186" y="5067761"/>
            <a:ext cx="7632226" cy="369332"/>
          </a:xfrm>
          <a:prstGeom prst="rect">
            <a:avLst/>
          </a:prstGeom>
        </p:spPr>
        <p:txBody>
          <a:bodyPr wrap="square">
            <a:spAutoFit/>
          </a:bodyPr>
          <a:lstStyle/>
          <a:p>
            <a:r>
              <a:rPr lang="en-ZA" sz="1800" dirty="0"/>
              <a:t>Pioneering relevant research solutions and training</a:t>
            </a:r>
            <a:r>
              <a:rPr lang="en-ZA" sz="1600" dirty="0"/>
              <a:t>.</a:t>
            </a:r>
            <a:r>
              <a:rPr lang="en-US" sz="1600" dirty="0" smtClean="0"/>
              <a:t> </a:t>
            </a:r>
            <a:endParaRPr lang="en-US" sz="1600" dirty="0"/>
          </a:p>
        </p:txBody>
      </p:sp>
      <p:sp>
        <p:nvSpPr>
          <p:cNvPr id="13" name="Rectangle 12"/>
          <p:cNvSpPr/>
          <p:nvPr/>
        </p:nvSpPr>
        <p:spPr>
          <a:xfrm>
            <a:off x="2543186" y="5867980"/>
            <a:ext cx="6949239" cy="369332"/>
          </a:xfrm>
          <a:prstGeom prst="rect">
            <a:avLst/>
          </a:prstGeom>
        </p:spPr>
        <p:txBody>
          <a:bodyPr wrap="square">
            <a:spAutoFit/>
          </a:bodyPr>
          <a:lstStyle/>
          <a:p>
            <a:r>
              <a:rPr lang="en-ZA" sz="1800" dirty="0"/>
              <a:t>Working with integrity and responsibility</a:t>
            </a:r>
            <a:r>
              <a:rPr lang="en-ZA" sz="1600" dirty="0"/>
              <a:t>.</a:t>
            </a:r>
            <a:r>
              <a:rPr lang="en-US" sz="1600" dirty="0" smtClean="0"/>
              <a:t> </a:t>
            </a:r>
            <a:endParaRPr lang="en-US" sz="1600" dirty="0"/>
          </a:p>
        </p:txBody>
      </p:sp>
      <p:pic>
        <p:nvPicPr>
          <p:cNvPr id="15" name="Picture 14"/>
          <p:cNvPicPr>
            <a:picLocks noChangeAspect="1"/>
          </p:cNvPicPr>
          <p:nvPr/>
        </p:nvPicPr>
        <p:blipFill>
          <a:blip r:embed="rId4">
            <a:alphaModFix amt="53000"/>
          </a:blip>
          <a:stretch>
            <a:fillRect/>
          </a:stretch>
        </p:blipFill>
        <p:spPr>
          <a:xfrm>
            <a:off x="-26387" y="880096"/>
            <a:ext cx="6413031" cy="111149"/>
          </a:xfrm>
          <a:prstGeom prst="rect">
            <a:avLst/>
          </a:prstGeom>
        </p:spPr>
      </p:pic>
      <p:sp>
        <p:nvSpPr>
          <p:cNvPr id="17"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10</a:t>
            </a:fld>
            <a:endParaRPr lang="en-US" sz="1600" dirty="0">
              <a:solidFill>
                <a:schemeClr val="bg1"/>
              </a:solidFill>
            </a:endParaRPr>
          </a:p>
        </p:txBody>
      </p:sp>
      <p:pic>
        <p:nvPicPr>
          <p:cNvPr id="16" name="Picture 1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285750" y="2060848"/>
            <a:ext cx="8572500" cy="38100"/>
          </a:xfrm>
          <a:prstGeom prst="rect">
            <a:avLst/>
          </a:prstGeom>
        </p:spPr>
      </p:pic>
      <p:pic>
        <p:nvPicPr>
          <p:cNvPr id="18" name="Picture 17"/>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252119" y="3060829"/>
            <a:ext cx="8572500" cy="38100"/>
          </a:xfrm>
          <a:prstGeom prst="rect">
            <a:avLst/>
          </a:prstGeom>
        </p:spPr>
      </p:pic>
      <p:pic>
        <p:nvPicPr>
          <p:cNvPr id="19" name="Picture 1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340341" y="4005064"/>
            <a:ext cx="8572500" cy="38100"/>
          </a:xfrm>
          <a:prstGeom prst="rect">
            <a:avLst/>
          </a:prstGeom>
        </p:spPr>
      </p:pic>
      <p:pic>
        <p:nvPicPr>
          <p:cNvPr id="20" name="Picture 19"/>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340341" y="4869160"/>
            <a:ext cx="8572500" cy="38100"/>
          </a:xfrm>
          <a:prstGeom prst="rect">
            <a:avLst/>
          </a:prstGeom>
        </p:spPr>
      </p:pic>
      <p:pic>
        <p:nvPicPr>
          <p:cNvPr id="21" name="Picture 20"/>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349052" y="5589240"/>
            <a:ext cx="8572500" cy="38100"/>
          </a:xfrm>
          <a:prstGeom prst="rect">
            <a:avLst/>
          </a:prstGeom>
        </p:spPr>
      </p:pic>
      <p:sp>
        <p:nvSpPr>
          <p:cNvPr id="23" name="Rectangle 22"/>
          <p:cNvSpPr/>
          <p:nvPr/>
        </p:nvSpPr>
        <p:spPr>
          <a:xfrm>
            <a:off x="531150" y="1475492"/>
            <a:ext cx="824865" cy="430887"/>
          </a:xfrm>
          <a:prstGeom prst="rect">
            <a:avLst/>
          </a:prstGeom>
        </p:spPr>
        <p:txBody>
          <a:bodyPr wrap="square">
            <a:spAutoFit/>
          </a:bodyPr>
          <a:lstStyle/>
          <a:p>
            <a:r>
              <a:rPr lang="en-ZA" sz="2200" b="1" dirty="0" smtClean="0">
                <a:solidFill>
                  <a:schemeClr val="accent3">
                    <a:lumMod val="75000"/>
                  </a:schemeClr>
                </a:solidFill>
              </a:rPr>
              <a:t>Care</a:t>
            </a:r>
            <a:endParaRPr lang="en-US" sz="1600" dirty="0"/>
          </a:p>
        </p:txBody>
      </p:sp>
      <p:sp>
        <p:nvSpPr>
          <p:cNvPr id="24" name="Rectangle 23"/>
          <p:cNvSpPr/>
          <p:nvPr/>
        </p:nvSpPr>
        <p:spPr>
          <a:xfrm>
            <a:off x="251520" y="2276872"/>
            <a:ext cx="1407523" cy="769441"/>
          </a:xfrm>
          <a:prstGeom prst="rect">
            <a:avLst/>
          </a:prstGeom>
        </p:spPr>
        <p:txBody>
          <a:bodyPr wrap="square">
            <a:spAutoFit/>
          </a:bodyPr>
          <a:lstStyle/>
          <a:p>
            <a:pPr algn="ctr"/>
            <a:r>
              <a:rPr lang="en-ZA" sz="2200" b="1" dirty="0" smtClean="0">
                <a:solidFill>
                  <a:schemeClr val="accent3">
                    <a:lumMod val="75000"/>
                  </a:schemeClr>
                </a:solidFill>
              </a:rPr>
              <a:t>Unity of  Purpose</a:t>
            </a:r>
            <a:endParaRPr lang="en-US" sz="2200" dirty="0"/>
          </a:p>
        </p:txBody>
      </p:sp>
      <p:sp>
        <p:nvSpPr>
          <p:cNvPr id="25" name="Rectangle 24"/>
          <p:cNvSpPr/>
          <p:nvPr/>
        </p:nvSpPr>
        <p:spPr>
          <a:xfrm>
            <a:off x="179512" y="3212976"/>
            <a:ext cx="1739062" cy="769441"/>
          </a:xfrm>
          <a:prstGeom prst="rect">
            <a:avLst/>
          </a:prstGeom>
        </p:spPr>
        <p:txBody>
          <a:bodyPr wrap="square">
            <a:spAutoFit/>
          </a:bodyPr>
          <a:lstStyle/>
          <a:p>
            <a:pPr algn="ctr"/>
            <a:r>
              <a:rPr lang="en-ZA" sz="2200" b="1" dirty="0" smtClean="0">
                <a:solidFill>
                  <a:schemeClr val="accent3">
                    <a:lumMod val="75000"/>
                  </a:schemeClr>
                </a:solidFill>
              </a:rPr>
              <a:t>Service</a:t>
            </a:r>
          </a:p>
          <a:p>
            <a:pPr algn="ctr"/>
            <a:r>
              <a:rPr lang="en-ZA" sz="2200" b="1" dirty="0" smtClean="0">
                <a:solidFill>
                  <a:schemeClr val="accent3">
                    <a:lumMod val="75000"/>
                  </a:schemeClr>
                </a:solidFill>
              </a:rPr>
              <a:t>Excellence</a:t>
            </a:r>
            <a:endParaRPr lang="en-US" sz="2200" dirty="0"/>
          </a:p>
        </p:txBody>
      </p:sp>
      <p:sp>
        <p:nvSpPr>
          <p:cNvPr id="27" name="Rectangle 26"/>
          <p:cNvSpPr/>
          <p:nvPr/>
        </p:nvSpPr>
        <p:spPr>
          <a:xfrm>
            <a:off x="-180528" y="4236478"/>
            <a:ext cx="2808312" cy="461665"/>
          </a:xfrm>
          <a:prstGeom prst="rect">
            <a:avLst/>
          </a:prstGeom>
        </p:spPr>
        <p:txBody>
          <a:bodyPr wrap="square">
            <a:spAutoFit/>
          </a:bodyPr>
          <a:lstStyle/>
          <a:p>
            <a:pPr algn="ctr"/>
            <a:r>
              <a:rPr lang="en-ZA" b="1" dirty="0" smtClean="0">
                <a:solidFill>
                  <a:schemeClr val="accent3">
                    <a:lumMod val="75000"/>
                  </a:schemeClr>
                </a:solidFill>
              </a:rPr>
              <a:t>Transformation</a:t>
            </a:r>
            <a:endParaRPr lang="en-US" dirty="0"/>
          </a:p>
        </p:txBody>
      </p:sp>
      <p:sp>
        <p:nvSpPr>
          <p:cNvPr id="28" name="Rectangle 27"/>
          <p:cNvSpPr/>
          <p:nvPr/>
        </p:nvSpPr>
        <p:spPr>
          <a:xfrm>
            <a:off x="251520" y="5006206"/>
            <a:ext cx="1739062" cy="430887"/>
          </a:xfrm>
          <a:prstGeom prst="rect">
            <a:avLst/>
          </a:prstGeom>
        </p:spPr>
        <p:txBody>
          <a:bodyPr wrap="square">
            <a:spAutoFit/>
          </a:bodyPr>
          <a:lstStyle/>
          <a:p>
            <a:pPr algn="ctr"/>
            <a:r>
              <a:rPr lang="en-ZA" sz="2200" b="1" dirty="0" smtClean="0">
                <a:solidFill>
                  <a:schemeClr val="accent3">
                    <a:lumMod val="75000"/>
                  </a:schemeClr>
                </a:solidFill>
              </a:rPr>
              <a:t>Innovation</a:t>
            </a:r>
            <a:endParaRPr lang="en-US" sz="2200" dirty="0"/>
          </a:p>
        </p:txBody>
      </p:sp>
      <p:sp>
        <p:nvSpPr>
          <p:cNvPr id="29" name="Rectangle 28"/>
          <p:cNvSpPr/>
          <p:nvPr/>
        </p:nvSpPr>
        <p:spPr>
          <a:xfrm>
            <a:off x="285750" y="5734417"/>
            <a:ext cx="1739062" cy="430887"/>
          </a:xfrm>
          <a:prstGeom prst="rect">
            <a:avLst/>
          </a:prstGeom>
        </p:spPr>
        <p:txBody>
          <a:bodyPr wrap="square">
            <a:spAutoFit/>
          </a:bodyPr>
          <a:lstStyle/>
          <a:p>
            <a:pPr algn="ctr"/>
            <a:r>
              <a:rPr lang="en-ZA" sz="2200" b="1" dirty="0" smtClean="0">
                <a:solidFill>
                  <a:schemeClr val="accent3">
                    <a:lumMod val="75000"/>
                  </a:schemeClr>
                </a:solidFill>
              </a:rPr>
              <a:t>Integrity</a:t>
            </a:r>
            <a:endParaRPr lang="en-US" sz="2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35" name="Group 34"/>
          <p:cNvGrpSpPr/>
          <p:nvPr/>
        </p:nvGrpSpPr>
        <p:grpSpPr>
          <a:xfrm>
            <a:off x="-297039" y="1839879"/>
            <a:ext cx="3716911" cy="1469033"/>
            <a:chOff x="1828800" y="2355464"/>
            <a:chExt cx="3098821" cy="1142651"/>
          </a:xfrm>
        </p:grpSpPr>
        <p:pic>
          <p:nvPicPr>
            <p:cNvPr id="11" name="Picture 10" descr="NHLS _PPT Template - Slide ReVamp_Sept 2019-24.png"/>
            <p:cNvPicPr>
              <a:picLocks noChangeAspect="1"/>
            </p:cNvPicPr>
            <p:nvPr/>
          </p:nvPicPr>
          <p:blipFill>
            <a:blip r:embed="rId3"/>
            <a:stretch>
              <a:fillRect/>
            </a:stretch>
          </p:blipFill>
          <p:spPr>
            <a:xfrm>
              <a:off x="1828800" y="2355464"/>
              <a:ext cx="3098821" cy="1142651"/>
            </a:xfrm>
            <a:prstGeom prst="rect">
              <a:avLst/>
            </a:prstGeom>
          </p:spPr>
        </p:pic>
        <p:pic>
          <p:nvPicPr>
            <p:cNvPr id="34" name="Picture 3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2205878" y="3071370"/>
              <a:ext cx="188371" cy="105660"/>
            </a:xfrm>
            <a:prstGeom prst="rect">
              <a:avLst/>
            </a:prstGeom>
          </p:spPr>
        </p:pic>
      </p:grpSp>
      <p:grpSp>
        <p:nvGrpSpPr>
          <p:cNvPr id="43" name="Group 42"/>
          <p:cNvGrpSpPr/>
          <p:nvPr/>
        </p:nvGrpSpPr>
        <p:grpSpPr>
          <a:xfrm>
            <a:off x="-181582" y="3235458"/>
            <a:ext cx="3509197" cy="1715086"/>
            <a:chOff x="-57965" y="4817332"/>
            <a:chExt cx="3049617" cy="1331939"/>
          </a:xfrm>
        </p:grpSpPr>
        <p:pic>
          <p:nvPicPr>
            <p:cNvPr id="42" name="Picture 4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203195" y="5638800"/>
              <a:ext cx="212159" cy="110323"/>
            </a:xfrm>
            <a:prstGeom prst="rect">
              <a:avLst/>
            </a:prstGeom>
          </p:spPr>
        </p:pic>
        <p:pic>
          <p:nvPicPr>
            <p:cNvPr id="25" name="Picture 24" descr="010-16.png"/>
            <p:cNvPicPr>
              <a:picLocks noChangeAspect="1"/>
            </p:cNvPicPr>
            <p:nvPr/>
          </p:nvPicPr>
          <p:blipFill>
            <a:blip r:embed="rId6"/>
            <a:stretch>
              <a:fillRect/>
            </a:stretch>
          </p:blipFill>
          <p:spPr>
            <a:xfrm>
              <a:off x="-57965" y="4817332"/>
              <a:ext cx="3049617" cy="1331939"/>
            </a:xfrm>
            <a:prstGeom prst="rect">
              <a:avLst/>
            </a:prstGeom>
          </p:spPr>
        </p:pic>
      </p:grpSp>
      <p:grpSp>
        <p:nvGrpSpPr>
          <p:cNvPr id="45" name="Group 44"/>
          <p:cNvGrpSpPr/>
          <p:nvPr/>
        </p:nvGrpSpPr>
        <p:grpSpPr>
          <a:xfrm>
            <a:off x="5593611" y="4805966"/>
            <a:ext cx="3712456" cy="1592718"/>
            <a:chOff x="5497170" y="4698615"/>
            <a:chExt cx="3323785" cy="1331939"/>
          </a:xfrm>
        </p:grpSpPr>
        <p:pic>
          <p:nvPicPr>
            <p:cNvPr id="31" name="Picture 30" descr="010-16.png"/>
            <p:cNvPicPr>
              <a:picLocks noChangeAspect="1"/>
            </p:cNvPicPr>
            <p:nvPr/>
          </p:nvPicPr>
          <p:blipFill>
            <a:blip r:embed="rId6"/>
            <a:stretch>
              <a:fillRect/>
            </a:stretch>
          </p:blipFill>
          <p:spPr>
            <a:xfrm>
              <a:off x="5497170" y="4698615"/>
              <a:ext cx="3323785" cy="1331939"/>
            </a:xfrm>
            <a:prstGeom prst="rect">
              <a:avLst/>
            </a:prstGeom>
          </p:spPr>
        </p:pic>
        <p:pic>
          <p:nvPicPr>
            <p:cNvPr id="44" name="Picture 4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5715000" y="5638800"/>
              <a:ext cx="212159" cy="110323"/>
            </a:xfrm>
            <a:prstGeom prst="rect">
              <a:avLst/>
            </a:prstGeom>
          </p:spPr>
        </p:pic>
      </p:grpSp>
      <p:grpSp>
        <p:nvGrpSpPr>
          <p:cNvPr id="52" name="Group 51"/>
          <p:cNvGrpSpPr/>
          <p:nvPr/>
        </p:nvGrpSpPr>
        <p:grpSpPr>
          <a:xfrm>
            <a:off x="2599631" y="3235458"/>
            <a:ext cx="3740028" cy="1633480"/>
            <a:chOff x="2872035" y="3293768"/>
            <a:chExt cx="3008694" cy="1314065"/>
          </a:xfrm>
        </p:grpSpPr>
        <p:pic>
          <p:nvPicPr>
            <p:cNvPr id="24" name="Picture 23" descr="010-17.png"/>
            <p:cNvPicPr>
              <a:picLocks noChangeAspect="1"/>
            </p:cNvPicPr>
            <p:nvPr/>
          </p:nvPicPr>
          <p:blipFill>
            <a:blip r:embed="rId7"/>
            <a:stretch>
              <a:fillRect/>
            </a:stretch>
          </p:blipFill>
          <p:spPr>
            <a:xfrm>
              <a:off x="2872035" y="3293768"/>
              <a:ext cx="3008694" cy="1314065"/>
            </a:xfrm>
            <a:prstGeom prst="rect">
              <a:avLst/>
            </a:prstGeom>
          </p:spPr>
        </p:pic>
        <p:pic>
          <p:nvPicPr>
            <p:cNvPr id="49" name="Picture 4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rot="369226">
              <a:off x="3047969" y="4230243"/>
              <a:ext cx="197965" cy="110323"/>
            </a:xfrm>
            <a:prstGeom prst="rect">
              <a:avLst/>
            </a:prstGeom>
          </p:spPr>
        </p:pic>
      </p:grpSp>
      <p:grpSp>
        <p:nvGrpSpPr>
          <p:cNvPr id="47" name="Group 46"/>
          <p:cNvGrpSpPr/>
          <p:nvPr/>
        </p:nvGrpSpPr>
        <p:grpSpPr>
          <a:xfrm>
            <a:off x="5772613" y="3212995"/>
            <a:ext cx="3686441" cy="1610075"/>
            <a:chOff x="5271182" y="3557103"/>
            <a:chExt cx="2936967" cy="1282738"/>
          </a:xfrm>
        </p:grpSpPr>
        <p:pic>
          <p:nvPicPr>
            <p:cNvPr id="21" name="Picture 20" descr="010-16.png"/>
            <p:cNvPicPr>
              <a:picLocks noChangeAspect="1"/>
            </p:cNvPicPr>
            <p:nvPr/>
          </p:nvPicPr>
          <p:blipFill>
            <a:blip r:embed="rId6"/>
            <a:stretch>
              <a:fillRect/>
            </a:stretch>
          </p:blipFill>
          <p:spPr>
            <a:xfrm>
              <a:off x="5271182" y="3557103"/>
              <a:ext cx="2936967" cy="1282738"/>
            </a:xfrm>
            <a:prstGeom prst="rect">
              <a:avLst/>
            </a:prstGeom>
          </p:spPr>
        </p:pic>
        <p:pic>
          <p:nvPicPr>
            <p:cNvPr id="46" name="Picture 4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5451553" y="4461676"/>
              <a:ext cx="187248" cy="110323"/>
            </a:xfrm>
            <a:prstGeom prst="rect">
              <a:avLst/>
            </a:prstGeom>
          </p:spPr>
        </p:pic>
      </p:grpSp>
      <p:pic>
        <p:nvPicPr>
          <p:cNvPr id="68" name="Picture 67" descr="Book-30.png"/>
          <p:cNvPicPr>
            <a:picLocks noChangeAspect="1"/>
          </p:cNvPicPr>
          <p:nvPr/>
        </p:nvPicPr>
        <p:blipFill>
          <a:blip r:embed="rId8"/>
          <a:stretch>
            <a:fillRect/>
          </a:stretch>
        </p:blipFill>
        <p:spPr>
          <a:xfrm>
            <a:off x="2752618" y="4838658"/>
            <a:ext cx="3661240" cy="1599068"/>
          </a:xfrm>
          <a:prstGeom prst="rect">
            <a:avLst/>
          </a:prstGeom>
        </p:spPr>
      </p:pic>
      <p:grpSp>
        <p:nvGrpSpPr>
          <p:cNvPr id="38" name="Group 37"/>
          <p:cNvGrpSpPr/>
          <p:nvPr/>
        </p:nvGrpSpPr>
        <p:grpSpPr>
          <a:xfrm>
            <a:off x="5857426" y="1803163"/>
            <a:ext cx="3436143" cy="1523105"/>
            <a:chOff x="6886922" y="2326947"/>
            <a:chExt cx="2638078" cy="1102053"/>
          </a:xfrm>
        </p:grpSpPr>
        <p:pic>
          <p:nvPicPr>
            <p:cNvPr id="10" name="Picture 9" descr="NHLS _PPT Template - Slide ReVamp_Sept 2019-23.png"/>
            <p:cNvPicPr>
              <a:picLocks noChangeAspect="1"/>
            </p:cNvPicPr>
            <p:nvPr/>
          </p:nvPicPr>
          <p:blipFill>
            <a:blip r:embed="rId9"/>
            <a:stretch>
              <a:fillRect/>
            </a:stretch>
          </p:blipFill>
          <p:spPr>
            <a:xfrm>
              <a:off x="6886922" y="2326947"/>
              <a:ext cx="2638078" cy="1102053"/>
            </a:xfrm>
            <a:prstGeom prst="rect">
              <a:avLst/>
            </a:prstGeom>
          </p:spPr>
        </p:pic>
        <p:pic>
          <p:nvPicPr>
            <p:cNvPr id="37" name="Picture 3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6984650" y="2965710"/>
              <a:ext cx="188371" cy="105660"/>
            </a:xfrm>
            <a:prstGeom prst="rect">
              <a:avLst/>
            </a:prstGeom>
          </p:spPr>
        </p:pic>
      </p:grpSp>
      <p:sp>
        <p:nvSpPr>
          <p:cNvPr id="4" name="TextBox 3"/>
          <p:cNvSpPr txBox="1"/>
          <p:nvPr/>
        </p:nvSpPr>
        <p:spPr>
          <a:xfrm>
            <a:off x="-1430824" y="244179"/>
            <a:ext cx="8445357" cy="646331"/>
          </a:xfrm>
          <a:prstGeom prst="rect">
            <a:avLst/>
          </a:prstGeom>
          <a:noFill/>
          <a:effectLst>
            <a:glow rad="228600">
              <a:schemeClr val="accent3">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a:prstTxWarp prst="textNoShape">
              <a:avLst/>
            </a:prstTxWarp>
            <a:spAutoFit/>
          </a:bodyPr>
          <a:lstStyle/>
          <a:p>
            <a:pPr algn="ctr"/>
            <a:r>
              <a:rPr lang="en-ZA" sz="3600" b="1" dirty="0" smtClean="0">
                <a:solidFill>
                  <a:srgbClr val="000000"/>
                </a:solidFill>
                <a:latin typeface="Arial"/>
                <a:ea typeface="Arial" pitchFamily="-112" charset="0"/>
                <a:cs typeface="Arial"/>
              </a:rPr>
              <a:t>The NHLS at a glance</a:t>
            </a:r>
            <a:endParaRPr lang="en-GB" sz="1800" b="1" dirty="0">
              <a:solidFill>
                <a:srgbClr val="FF0000"/>
              </a:solidFill>
              <a:latin typeface="Arial"/>
              <a:ea typeface="Arial" pitchFamily="-112" charset="0"/>
              <a:cs typeface="Arial"/>
            </a:endParaRPr>
          </a:p>
        </p:txBody>
      </p:sp>
      <p:pic>
        <p:nvPicPr>
          <p:cNvPr id="7" name="Picture 6" descr="NHLS _PPT Template - Slide ReVamp_Sept 2019-20.png"/>
          <p:cNvPicPr>
            <a:picLocks noChangeAspect="1"/>
          </p:cNvPicPr>
          <p:nvPr/>
        </p:nvPicPr>
        <p:blipFill>
          <a:blip r:embed="rId10"/>
          <a:stretch>
            <a:fillRect/>
          </a:stretch>
        </p:blipFill>
        <p:spPr>
          <a:xfrm>
            <a:off x="2726578" y="1549574"/>
            <a:ext cx="3474507" cy="1800141"/>
          </a:xfrm>
          <a:prstGeom prst="rect">
            <a:avLst/>
          </a:prstGeom>
        </p:spPr>
      </p:pic>
      <p:sp>
        <p:nvSpPr>
          <p:cNvPr id="15" name="TextBox 14"/>
          <p:cNvSpPr txBox="1"/>
          <p:nvPr/>
        </p:nvSpPr>
        <p:spPr>
          <a:xfrm>
            <a:off x="3911366" y="2064589"/>
            <a:ext cx="1837085" cy="800219"/>
          </a:xfrm>
          <a:prstGeom prst="rect">
            <a:avLst/>
          </a:prstGeom>
          <a:noFill/>
        </p:spPr>
        <p:txBody>
          <a:bodyPr wrap="square" rtlCol="0">
            <a:spAutoFit/>
          </a:bodyPr>
          <a:lstStyle/>
          <a:p>
            <a:pPr algn="ctr"/>
            <a:r>
              <a:rPr lang="en-US" sz="1800" b="1" dirty="0" smtClean="0"/>
              <a:t>7532</a:t>
            </a:r>
            <a:r>
              <a:rPr lang="en-US" sz="1800" dirty="0" smtClean="0"/>
              <a:t> </a:t>
            </a:r>
          </a:p>
          <a:p>
            <a:pPr algn="ctr"/>
            <a:r>
              <a:rPr lang="en-US" sz="1400" dirty="0" smtClean="0"/>
              <a:t>Total number of employees</a:t>
            </a:r>
            <a:endParaRPr lang="en-US" sz="1400" dirty="0"/>
          </a:p>
        </p:txBody>
      </p:sp>
      <p:sp>
        <p:nvSpPr>
          <p:cNvPr id="18" name="TextBox 17"/>
          <p:cNvSpPr txBox="1"/>
          <p:nvPr/>
        </p:nvSpPr>
        <p:spPr>
          <a:xfrm>
            <a:off x="897403" y="2137559"/>
            <a:ext cx="2060996" cy="800219"/>
          </a:xfrm>
          <a:prstGeom prst="rect">
            <a:avLst/>
          </a:prstGeom>
          <a:noFill/>
        </p:spPr>
        <p:txBody>
          <a:bodyPr wrap="square" rtlCol="0">
            <a:spAutoFit/>
          </a:bodyPr>
          <a:lstStyle/>
          <a:p>
            <a:pPr algn="ctr"/>
            <a:r>
              <a:rPr lang="en-US" sz="1800" b="1" dirty="0" smtClean="0"/>
              <a:t>94 404 922</a:t>
            </a:r>
            <a:r>
              <a:rPr lang="en-US" sz="1800" dirty="0" smtClean="0"/>
              <a:t> </a:t>
            </a:r>
          </a:p>
          <a:p>
            <a:pPr algn="ctr"/>
            <a:r>
              <a:rPr lang="en-US" sz="1400" dirty="0" smtClean="0"/>
              <a:t>Total test volumes</a:t>
            </a:r>
            <a:r>
              <a:rPr lang="en-US" sz="1400" dirty="0"/>
              <a:t> </a:t>
            </a:r>
            <a:r>
              <a:rPr lang="en-US" sz="1400" dirty="0" smtClean="0"/>
              <a:t>2018/19</a:t>
            </a:r>
            <a:endParaRPr lang="en-US" sz="1400" dirty="0"/>
          </a:p>
        </p:txBody>
      </p:sp>
      <p:sp>
        <p:nvSpPr>
          <p:cNvPr id="19" name="TextBox 18"/>
          <p:cNvSpPr txBox="1"/>
          <p:nvPr/>
        </p:nvSpPr>
        <p:spPr>
          <a:xfrm>
            <a:off x="6655058" y="2118478"/>
            <a:ext cx="2144732" cy="800219"/>
          </a:xfrm>
          <a:prstGeom prst="rect">
            <a:avLst/>
          </a:prstGeom>
          <a:noFill/>
        </p:spPr>
        <p:txBody>
          <a:bodyPr wrap="square" rtlCol="0">
            <a:spAutoFit/>
          </a:bodyPr>
          <a:lstStyle/>
          <a:p>
            <a:pPr algn="ctr"/>
            <a:r>
              <a:rPr lang="en-US" sz="1800" b="1" dirty="0" smtClean="0"/>
              <a:t>8.5 billion</a:t>
            </a:r>
            <a:r>
              <a:rPr lang="en-US" sz="1800" dirty="0" smtClean="0"/>
              <a:t> </a:t>
            </a:r>
          </a:p>
          <a:p>
            <a:pPr algn="ctr"/>
            <a:r>
              <a:rPr lang="en-US" sz="1400" dirty="0" smtClean="0"/>
              <a:t>Total revenue </a:t>
            </a:r>
          </a:p>
          <a:p>
            <a:pPr algn="ctr"/>
            <a:r>
              <a:rPr lang="en-US" sz="1400" dirty="0" smtClean="0"/>
              <a:t>2018/19</a:t>
            </a:r>
            <a:endParaRPr lang="en-US" sz="1400" dirty="0"/>
          </a:p>
        </p:txBody>
      </p:sp>
      <p:sp>
        <p:nvSpPr>
          <p:cNvPr id="16" name="TextBox 15"/>
          <p:cNvSpPr txBox="1"/>
          <p:nvPr/>
        </p:nvSpPr>
        <p:spPr>
          <a:xfrm>
            <a:off x="3667195" y="3641011"/>
            <a:ext cx="1788956" cy="1015663"/>
          </a:xfrm>
          <a:prstGeom prst="rect">
            <a:avLst/>
          </a:prstGeom>
          <a:noFill/>
        </p:spPr>
        <p:txBody>
          <a:bodyPr wrap="square" rtlCol="0">
            <a:spAutoFit/>
          </a:bodyPr>
          <a:lstStyle/>
          <a:p>
            <a:pPr algn="ctr"/>
            <a:r>
              <a:rPr lang="en-US" sz="1800" b="1" dirty="0" smtClean="0"/>
              <a:t>338</a:t>
            </a:r>
            <a:endParaRPr lang="en-US" sz="1800" dirty="0" smtClean="0"/>
          </a:p>
          <a:p>
            <a:pPr algn="ctr"/>
            <a:r>
              <a:rPr lang="en-US" sz="1400" dirty="0" smtClean="0"/>
              <a:t>Total number of </a:t>
            </a:r>
            <a:r>
              <a:rPr lang="en-GB" sz="1400" dirty="0" smtClean="0"/>
              <a:t>scholarships</a:t>
            </a:r>
            <a:r>
              <a:rPr lang="en-US" sz="1400" dirty="0" smtClean="0"/>
              <a:t> and bursaries awarded</a:t>
            </a:r>
            <a:endParaRPr lang="en-US" sz="1400" dirty="0"/>
          </a:p>
        </p:txBody>
      </p:sp>
      <p:sp>
        <p:nvSpPr>
          <p:cNvPr id="26" name="TextBox 25"/>
          <p:cNvSpPr txBox="1"/>
          <p:nvPr/>
        </p:nvSpPr>
        <p:spPr>
          <a:xfrm>
            <a:off x="785331" y="3533289"/>
            <a:ext cx="1752366" cy="1231106"/>
          </a:xfrm>
          <a:prstGeom prst="rect">
            <a:avLst/>
          </a:prstGeom>
          <a:noFill/>
        </p:spPr>
        <p:txBody>
          <a:bodyPr wrap="square" rtlCol="0">
            <a:spAutoFit/>
          </a:bodyPr>
          <a:lstStyle/>
          <a:p>
            <a:pPr algn="ctr"/>
            <a:r>
              <a:rPr lang="en-US" sz="1800" b="1" dirty="0" smtClean="0"/>
              <a:t>35</a:t>
            </a:r>
            <a:endParaRPr lang="en-US" sz="1800" dirty="0" smtClean="0"/>
          </a:p>
          <a:p>
            <a:pPr algn="ctr"/>
            <a:r>
              <a:rPr lang="en-US" sz="1400" dirty="0" smtClean="0"/>
              <a:t>Total number of intern medical scientists enlisted for training</a:t>
            </a:r>
            <a:endParaRPr lang="en-US" sz="1400" dirty="0"/>
          </a:p>
        </p:txBody>
      </p:sp>
      <p:sp>
        <p:nvSpPr>
          <p:cNvPr id="27" name="TextBox 26"/>
          <p:cNvSpPr txBox="1"/>
          <p:nvPr/>
        </p:nvSpPr>
        <p:spPr>
          <a:xfrm>
            <a:off x="486958" y="980728"/>
            <a:ext cx="4301066" cy="369332"/>
          </a:xfrm>
          <a:prstGeom prst="rect">
            <a:avLst/>
          </a:prstGeom>
          <a:noFill/>
        </p:spPr>
        <p:txBody>
          <a:bodyPr wrap="square">
            <a:prstTxWarp prst="textNoShape">
              <a:avLst/>
            </a:prstTxWarp>
            <a:spAutoFit/>
          </a:bodyPr>
          <a:lstStyle/>
          <a:p>
            <a:pPr marL="342900" indent="-342900">
              <a:spcAft>
                <a:spcPts val="600"/>
              </a:spcAft>
              <a:buClr>
                <a:srgbClr val="92D050"/>
              </a:buClr>
              <a:buSzPct val="140000"/>
            </a:pPr>
            <a:r>
              <a:rPr lang="en-ZA" sz="1800" dirty="0" smtClean="0">
                <a:solidFill>
                  <a:srgbClr val="000000"/>
                </a:solidFill>
                <a:latin typeface="Arial"/>
                <a:ea typeface="Arial" pitchFamily="-112" charset="0"/>
                <a:cs typeface="Arial"/>
              </a:rPr>
              <a:t>The NHLS is a Section 3A Public Entity.</a:t>
            </a:r>
          </a:p>
        </p:txBody>
      </p:sp>
      <p:sp>
        <p:nvSpPr>
          <p:cNvPr id="33" name="TextBox 32"/>
          <p:cNvSpPr txBox="1"/>
          <p:nvPr/>
        </p:nvSpPr>
        <p:spPr>
          <a:xfrm>
            <a:off x="6658860" y="5103045"/>
            <a:ext cx="1995766" cy="1015663"/>
          </a:xfrm>
          <a:prstGeom prst="rect">
            <a:avLst/>
          </a:prstGeom>
          <a:noFill/>
        </p:spPr>
        <p:txBody>
          <a:bodyPr wrap="square" rtlCol="0">
            <a:spAutoFit/>
          </a:bodyPr>
          <a:lstStyle/>
          <a:p>
            <a:pPr algn="ctr"/>
            <a:r>
              <a:rPr lang="en-US" sz="1800" b="1" dirty="0" smtClean="0"/>
              <a:t>90</a:t>
            </a:r>
            <a:endParaRPr lang="en-US" sz="1800" dirty="0" smtClean="0"/>
          </a:p>
          <a:p>
            <a:pPr algn="ctr"/>
            <a:r>
              <a:rPr lang="en-GB" sz="1400" dirty="0" smtClean="0"/>
              <a:t>Total number of</a:t>
            </a:r>
          </a:p>
          <a:p>
            <a:pPr algn="ctr"/>
            <a:r>
              <a:rPr lang="en-GB" sz="1400" dirty="0" smtClean="0"/>
              <a:t>SANAS accredited pathology laboratories</a:t>
            </a:r>
            <a:endParaRPr lang="en-US" sz="1400" dirty="0"/>
          </a:p>
        </p:txBody>
      </p:sp>
      <p:grpSp>
        <p:nvGrpSpPr>
          <p:cNvPr id="36" name="Group 35"/>
          <p:cNvGrpSpPr/>
          <p:nvPr/>
        </p:nvGrpSpPr>
        <p:grpSpPr>
          <a:xfrm>
            <a:off x="5132512" y="353075"/>
            <a:ext cx="3667278" cy="1544368"/>
            <a:chOff x="-304800" y="2418136"/>
            <a:chExt cx="2842691" cy="1119503"/>
          </a:xfrm>
        </p:grpSpPr>
        <p:pic>
          <p:nvPicPr>
            <p:cNvPr id="13" name="Picture 12" descr="NHLS _PPT Template - Slide ReVamp_Sept 2019-25-25.png"/>
            <p:cNvPicPr>
              <a:picLocks noChangeAspect="1"/>
            </p:cNvPicPr>
            <p:nvPr/>
          </p:nvPicPr>
          <p:blipFill>
            <a:blip r:embed="rId11"/>
            <a:stretch>
              <a:fillRect/>
            </a:stretch>
          </p:blipFill>
          <p:spPr>
            <a:xfrm>
              <a:off x="-304800" y="2418136"/>
              <a:ext cx="2842691" cy="1119503"/>
            </a:xfrm>
            <a:prstGeom prst="rect">
              <a:avLst/>
            </a:prstGeom>
          </p:spPr>
        </p:pic>
        <p:pic>
          <p:nvPicPr>
            <p:cNvPr id="32" name="Picture 3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4824" y="3124200"/>
              <a:ext cx="188371" cy="105660"/>
            </a:xfrm>
            <a:prstGeom prst="rect">
              <a:avLst/>
            </a:prstGeom>
          </p:spPr>
        </p:pic>
      </p:grpSp>
      <p:sp>
        <p:nvSpPr>
          <p:cNvPr id="39"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11</a:t>
            </a:fld>
            <a:endParaRPr lang="en-US" sz="1600" dirty="0">
              <a:solidFill>
                <a:schemeClr val="bg1"/>
              </a:solidFill>
            </a:endParaRPr>
          </a:p>
        </p:txBody>
      </p:sp>
      <p:grpSp>
        <p:nvGrpSpPr>
          <p:cNvPr id="60" name="Group 59"/>
          <p:cNvGrpSpPr/>
          <p:nvPr/>
        </p:nvGrpSpPr>
        <p:grpSpPr>
          <a:xfrm>
            <a:off x="-108520" y="4788854"/>
            <a:ext cx="3646139" cy="1592474"/>
            <a:chOff x="14824" y="4698615"/>
            <a:chExt cx="3049617" cy="1331939"/>
          </a:xfrm>
        </p:grpSpPr>
        <p:pic>
          <p:nvPicPr>
            <p:cNvPr id="61" name="Picture 60" descr="010-16.png"/>
            <p:cNvPicPr>
              <a:picLocks noChangeAspect="1"/>
            </p:cNvPicPr>
            <p:nvPr/>
          </p:nvPicPr>
          <p:blipFill>
            <a:blip r:embed="rId6"/>
            <a:stretch>
              <a:fillRect/>
            </a:stretch>
          </p:blipFill>
          <p:spPr>
            <a:xfrm>
              <a:off x="14824" y="4698615"/>
              <a:ext cx="3049617" cy="1331939"/>
            </a:xfrm>
            <a:prstGeom prst="rect">
              <a:avLst/>
            </a:prstGeom>
          </p:spPr>
        </p:pic>
        <p:pic>
          <p:nvPicPr>
            <p:cNvPr id="62" name="Picture 6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203195" y="5638800"/>
              <a:ext cx="212159" cy="110323"/>
            </a:xfrm>
            <a:prstGeom prst="rect">
              <a:avLst/>
            </a:prstGeom>
          </p:spPr>
        </p:pic>
      </p:grpSp>
      <p:sp>
        <p:nvSpPr>
          <p:cNvPr id="66" name="TextBox 65"/>
          <p:cNvSpPr txBox="1"/>
          <p:nvPr/>
        </p:nvSpPr>
        <p:spPr>
          <a:xfrm>
            <a:off x="1043608" y="5216133"/>
            <a:ext cx="1748247" cy="923330"/>
          </a:xfrm>
          <a:prstGeom prst="rect">
            <a:avLst/>
          </a:prstGeom>
          <a:noFill/>
        </p:spPr>
        <p:txBody>
          <a:bodyPr wrap="square" rtlCol="0">
            <a:spAutoFit/>
          </a:bodyPr>
          <a:lstStyle/>
          <a:p>
            <a:pPr algn="ctr"/>
            <a:r>
              <a:rPr lang="en-US" sz="1800" b="1" dirty="0" smtClean="0"/>
              <a:t>248</a:t>
            </a:r>
            <a:endParaRPr lang="en-US" sz="1800" dirty="0" smtClean="0"/>
          </a:p>
          <a:p>
            <a:pPr algn="ctr"/>
            <a:r>
              <a:rPr lang="en-US" sz="1200" dirty="0" smtClean="0"/>
              <a:t>Total number of medical Technologist enlisted for training</a:t>
            </a:r>
            <a:endParaRPr lang="en-US" sz="1200" dirty="0"/>
          </a:p>
        </p:txBody>
      </p:sp>
      <p:sp>
        <p:nvSpPr>
          <p:cNvPr id="67" name="TextBox 66"/>
          <p:cNvSpPr txBox="1"/>
          <p:nvPr/>
        </p:nvSpPr>
        <p:spPr>
          <a:xfrm>
            <a:off x="3903873" y="5229200"/>
            <a:ext cx="1748247" cy="1015663"/>
          </a:xfrm>
          <a:prstGeom prst="rect">
            <a:avLst/>
          </a:prstGeom>
          <a:noFill/>
        </p:spPr>
        <p:txBody>
          <a:bodyPr wrap="square" rtlCol="0">
            <a:spAutoFit/>
          </a:bodyPr>
          <a:lstStyle/>
          <a:p>
            <a:pPr algn="ctr"/>
            <a:r>
              <a:rPr lang="en-US" sz="1800" b="1" dirty="0" smtClean="0"/>
              <a:t>593</a:t>
            </a:r>
            <a:endParaRPr lang="en-US" sz="1800" dirty="0" smtClean="0"/>
          </a:p>
          <a:p>
            <a:pPr algn="ctr"/>
            <a:r>
              <a:rPr lang="en-US" sz="1400" dirty="0" smtClean="0"/>
              <a:t>Total number of </a:t>
            </a:r>
          </a:p>
          <a:p>
            <a:pPr algn="ctr"/>
            <a:r>
              <a:rPr lang="en-US" sz="1400" dirty="0" smtClean="0"/>
              <a:t>peer-reviewed articles</a:t>
            </a:r>
            <a:endParaRPr lang="en-US" sz="1400" dirty="0"/>
          </a:p>
        </p:txBody>
      </p:sp>
      <p:sp>
        <p:nvSpPr>
          <p:cNvPr id="22" name="TextBox 21"/>
          <p:cNvSpPr txBox="1"/>
          <p:nvPr/>
        </p:nvSpPr>
        <p:spPr>
          <a:xfrm>
            <a:off x="6902020" y="3577292"/>
            <a:ext cx="1893714" cy="1015663"/>
          </a:xfrm>
          <a:prstGeom prst="rect">
            <a:avLst/>
          </a:prstGeom>
          <a:noFill/>
        </p:spPr>
        <p:txBody>
          <a:bodyPr wrap="square" rtlCol="0">
            <a:spAutoFit/>
          </a:bodyPr>
          <a:lstStyle/>
          <a:p>
            <a:pPr algn="ctr"/>
            <a:r>
              <a:rPr lang="en-US" sz="1800" b="1" dirty="0" smtClean="0"/>
              <a:t>59</a:t>
            </a:r>
            <a:endParaRPr lang="en-US" sz="1800" dirty="0" smtClean="0"/>
          </a:p>
          <a:p>
            <a:pPr algn="ctr"/>
            <a:r>
              <a:rPr lang="en-US" sz="1400" dirty="0" smtClean="0"/>
              <a:t>Total number of registrars enlisted for training</a:t>
            </a:r>
            <a:endParaRPr lang="en-US" sz="1400" dirty="0"/>
          </a:p>
        </p:txBody>
      </p:sp>
      <p:sp>
        <p:nvSpPr>
          <p:cNvPr id="17" name="TextBox 16"/>
          <p:cNvSpPr txBox="1"/>
          <p:nvPr/>
        </p:nvSpPr>
        <p:spPr>
          <a:xfrm>
            <a:off x="6308256" y="658402"/>
            <a:ext cx="2106475" cy="800219"/>
          </a:xfrm>
          <a:prstGeom prst="rect">
            <a:avLst/>
          </a:prstGeom>
          <a:noFill/>
        </p:spPr>
        <p:txBody>
          <a:bodyPr wrap="square" rtlCol="0">
            <a:spAutoFit/>
          </a:bodyPr>
          <a:lstStyle/>
          <a:p>
            <a:pPr algn="ctr"/>
            <a:r>
              <a:rPr lang="en-US" sz="1800" b="1" dirty="0" smtClean="0"/>
              <a:t>268</a:t>
            </a:r>
            <a:r>
              <a:rPr lang="en-US" sz="1800" dirty="0" smtClean="0">
                <a:solidFill>
                  <a:srgbClr val="FF0000"/>
                </a:solidFill>
              </a:rPr>
              <a:t> </a:t>
            </a:r>
          </a:p>
          <a:p>
            <a:pPr algn="ctr"/>
            <a:r>
              <a:rPr lang="en-US" sz="1400" dirty="0" smtClean="0"/>
              <a:t>Total number of </a:t>
            </a:r>
          </a:p>
          <a:p>
            <a:pPr algn="ctr"/>
            <a:r>
              <a:rPr lang="en-US" sz="1400" dirty="0" smtClean="0"/>
              <a:t>laboratories</a:t>
            </a:r>
            <a:endParaRPr lang="en-US" sz="1400" dirty="0"/>
          </a:p>
        </p:txBody>
      </p:sp>
    </p:spTree>
    <p:extLst>
      <p:ext uri="{BB962C8B-B14F-4D97-AF65-F5344CB8AC3E}">
        <p14:creationId xmlns:p14="http://schemas.microsoft.com/office/powerpoint/2010/main" xmlns="" val="981056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243780" y="276752"/>
            <a:ext cx="8101780" cy="646331"/>
          </a:xfrm>
          <a:prstGeom prst="rect">
            <a:avLst/>
          </a:prstGeom>
          <a:noFill/>
          <a:effectLst>
            <a:glow rad="228600">
              <a:schemeClr val="accent3">
                <a:satMod val="175000"/>
                <a:alpha val="40000"/>
              </a:schemeClr>
            </a:glo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a:prstTxWarp prst="textNoShape">
              <a:avLst/>
            </a:prstTxWarp>
            <a:spAutoFit/>
          </a:bodyPr>
          <a:lstStyle/>
          <a:p>
            <a:pPr algn="ctr"/>
            <a:r>
              <a:rPr lang="en-GB" sz="3600" b="1" dirty="0" smtClean="0">
                <a:solidFill>
                  <a:schemeClr val="tx1"/>
                </a:solidFill>
                <a:effectLst>
                  <a:outerShdw blurRad="50800" dist="38100" dir="5400000">
                    <a:srgbClr val="000000">
                      <a:alpha val="43000"/>
                    </a:srgbClr>
                  </a:outerShdw>
                </a:effectLst>
                <a:latin typeface="Arial" panose="020B0604020202020204" pitchFamily="34" charset="0"/>
                <a:ea typeface="Arial" pitchFamily="-112" charset="0"/>
                <a:cs typeface="Arial" panose="020B0604020202020204" pitchFamily="34" charset="0"/>
              </a:rPr>
              <a:t>National footprint</a:t>
            </a:r>
            <a:endParaRPr lang="en-GB" sz="3600" b="1" dirty="0">
              <a:solidFill>
                <a:schemeClr val="tx1"/>
              </a:solidFill>
              <a:effectLst>
                <a:outerShdw blurRad="50800" dist="38100" dir="5400000">
                  <a:srgbClr val="000000">
                    <a:alpha val="43000"/>
                  </a:srgbClr>
                </a:outerShdw>
              </a:effectLst>
              <a:latin typeface="Arial" panose="020B0604020202020204" pitchFamily="34" charset="0"/>
              <a:ea typeface="Arial" pitchFamily="-112" charset="0"/>
              <a:cs typeface="Arial" panose="020B0604020202020204"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5465" y="1295400"/>
            <a:ext cx="8403735" cy="4840922"/>
          </a:xfrm>
          <a:prstGeom prst="rect">
            <a:avLst/>
          </a:prstGeom>
          <a:noFill/>
          <a:ln>
            <a:noFill/>
          </a:ln>
          <a:effectLst/>
          <a:extLst>
            <a:ext uri="{909E8E84-426E-40dd-AFC4-6F175D3DCCD1}">
              <a14:hiddenFill xmlns:mc="http://schemas.openxmlformats.org/markup-compatibility/2006" xmlns:mv="urn:schemas-microsoft-com:mac:vml" xmlns="" xmlns:a14="http://schemas.microsoft.com/office/drawing/2010/main">
                <a:solidFill>
                  <a:schemeClr val="accent1"/>
                </a:solidFill>
              </a14:hiddenFill>
            </a:ext>
            <a:ext uri="{91240B29-F687-4f45-9708-019B960494DF}">
              <a14:hiddenLine xmlns:mc="http://schemas.openxmlformats.org/markup-compatibility/2006" xmlns:mv="urn:schemas-microsoft-com:mac:vml" xmlns="" xmlns:a14="http://schemas.microsoft.com/office/drawing/2010/main" w="9525">
                <a:solidFill>
                  <a:schemeClr val="tx1"/>
                </a:solidFill>
                <a:miter lim="800000"/>
                <a:headEnd/>
                <a:tailEnd/>
              </a14:hiddenLine>
            </a:ext>
            <a:ext uri="{AF507438-7753-43e0-B8FC-AC1667EBCBE1}">
              <a14:hiddenEffects xmlns:mc="http://schemas.openxmlformats.org/markup-compatibility/2006" xmlns:mv="urn:schemas-microsoft-com:mac:vml" xmlns="" xmlns:a14="http://schemas.microsoft.com/office/drawing/2010/main">
                <a:effectLst>
                  <a:outerShdw dist="35921" dir="2700000" algn="ctr" rotWithShape="0">
                    <a:schemeClr val="bg2"/>
                  </a:outerShdw>
                </a:effectLst>
              </a14:hiddenEffects>
            </a:ext>
          </a:extLst>
        </p:spPr>
      </p:pic>
      <p:sp>
        <p:nvSpPr>
          <p:cNvPr id="8"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12</a:t>
            </a:fld>
            <a:endParaRPr lang="en-US" sz="1600" dirty="0">
              <a:solidFill>
                <a:schemeClr val="bg1"/>
              </a:solidFill>
            </a:endParaRPr>
          </a:p>
        </p:txBody>
      </p:sp>
      <p:pic>
        <p:nvPicPr>
          <p:cNvPr id="7" name="Picture 6"/>
          <p:cNvPicPr>
            <a:picLocks noChangeAspect="1"/>
          </p:cNvPicPr>
          <p:nvPr/>
        </p:nvPicPr>
        <p:blipFill>
          <a:blip r:embed="rId4">
            <a:alphaModFix amt="53000"/>
          </a:blip>
          <a:stretch>
            <a:fillRect/>
          </a:stretch>
        </p:blipFill>
        <p:spPr>
          <a:xfrm>
            <a:off x="-16714" y="990600"/>
            <a:ext cx="6612247" cy="114602"/>
          </a:xfrm>
          <a:prstGeom prst="rect">
            <a:avLst/>
          </a:prstGeom>
        </p:spPr>
      </p:pic>
    </p:spTree>
    <p:extLst>
      <p:ext uri="{BB962C8B-B14F-4D97-AF65-F5344CB8AC3E}">
        <p14:creationId xmlns:p14="http://schemas.microsoft.com/office/powerpoint/2010/main" xmlns="" val="696650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457200" y="276752"/>
            <a:ext cx="8101780" cy="523220"/>
          </a:xfrm>
          <a:prstGeom prst="rect">
            <a:avLst/>
          </a:prstGeom>
          <a:noFill/>
          <a:effectLst>
            <a:glow rad="228600">
              <a:schemeClr val="accent3">
                <a:satMod val="175000"/>
                <a:alpha val="40000"/>
              </a:schemeClr>
            </a:glo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a:prstTxWarp prst="textNoShape">
              <a:avLst/>
            </a:prstTxWarp>
            <a:spAutoFit/>
          </a:bodyPr>
          <a:lstStyle/>
          <a:p>
            <a:pPr algn="ctr"/>
            <a:r>
              <a:rPr lang="en-ZA" sz="2800" b="1" dirty="0" smtClean="0">
                <a:solidFill>
                  <a:schemeClr val="tx1"/>
                </a:solidFill>
                <a:latin typeface="Arial" panose="020B0604020202020204" pitchFamily="34" charset="0"/>
                <a:ea typeface="ＭＳ Ｐゴシック" pitchFamily="-112" charset="-128"/>
                <a:cs typeface="Arial" panose="020B0604020202020204" pitchFamily="34" charset="0"/>
              </a:rPr>
              <a:t>Private </a:t>
            </a:r>
            <a:r>
              <a:rPr lang="en-ZA" sz="2800" b="1" dirty="0">
                <a:solidFill>
                  <a:schemeClr val="tx1"/>
                </a:solidFill>
                <a:latin typeface="Arial" panose="020B0604020202020204" pitchFamily="34" charset="0"/>
                <a:ea typeface="ＭＳ Ｐゴシック" pitchFamily="-112" charset="-128"/>
                <a:cs typeface="Arial" panose="020B0604020202020204" pitchFamily="34" charset="0"/>
              </a:rPr>
              <a:t>Pathology </a:t>
            </a:r>
            <a:r>
              <a:rPr lang="en-ZA" sz="2800" b="1" dirty="0" smtClean="0">
                <a:solidFill>
                  <a:schemeClr val="tx1"/>
                </a:solidFill>
                <a:latin typeface="Arial" panose="020B0604020202020204" pitchFamily="34" charset="0"/>
                <a:ea typeface="ＭＳ Ｐゴシック" pitchFamily="-112" charset="-128"/>
                <a:cs typeface="Arial" panose="020B0604020202020204" pitchFamily="34" charset="0"/>
              </a:rPr>
              <a:t>market </a:t>
            </a:r>
            <a:r>
              <a:rPr lang="en-ZA" sz="2800" b="1" dirty="0">
                <a:solidFill>
                  <a:schemeClr val="tx1"/>
                </a:solidFill>
                <a:latin typeface="Arial" panose="020B0604020202020204" pitchFamily="34" charset="0"/>
                <a:ea typeface="ＭＳ Ｐゴシック" pitchFamily="-112" charset="-128"/>
                <a:cs typeface="Arial" panose="020B0604020202020204" pitchFamily="34" charset="0"/>
              </a:rPr>
              <a:t>compared to NHLS</a:t>
            </a:r>
            <a:endParaRPr lang="en-ZA" sz="2800" b="1" dirty="0" smtClean="0">
              <a:solidFill>
                <a:schemeClr val="tx1"/>
              </a:solidFill>
              <a:effectLst>
                <a:outerShdw blurRad="50800" dist="38100" dir="5400000">
                  <a:srgbClr val="000000">
                    <a:alpha val="43000"/>
                  </a:srgbClr>
                </a:outerShdw>
              </a:effectLst>
              <a:latin typeface="Arial" panose="020B0604020202020204" pitchFamily="34" charset="0"/>
              <a:ea typeface="Arial" pitchFamily="-112" charset="0"/>
              <a:cs typeface="Arial" panose="020B0604020202020204" pitchFamily="34" charset="0"/>
            </a:endParaRPr>
          </a:p>
        </p:txBody>
      </p:sp>
      <p:sp>
        <p:nvSpPr>
          <p:cNvPr id="5"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13</a:t>
            </a:fld>
            <a:endParaRPr lang="en-US" sz="1600" dirty="0">
              <a:solidFill>
                <a:schemeClr val="bg1"/>
              </a:solidFill>
            </a:endParaRPr>
          </a:p>
        </p:txBody>
      </p:sp>
      <p:graphicFrame>
        <p:nvGraphicFramePr>
          <p:cNvPr id="7" name="Content Placeholder 3">
            <a:extLst>
              <a:ext uri="{FF2B5EF4-FFF2-40B4-BE49-F238E27FC236}">
                <a16:creationId xmlns:a16="http://schemas.microsoft.com/office/drawing/2014/main" xmlns="" id="{5E79F379-132B-C04E-BAB4-4D75F5659A10}"/>
              </a:ext>
            </a:extLst>
          </p:cNvPr>
          <p:cNvGraphicFramePr>
            <a:graphicFrameLocks/>
          </p:cNvGraphicFramePr>
          <p:nvPr>
            <p:extLst>
              <p:ext uri="{D42A27DB-BD31-4B8C-83A1-F6EECF244321}">
                <p14:modId xmlns:p14="http://schemas.microsoft.com/office/powerpoint/2010/main" xmlns="" val="2489776509"/>
              </p:ext>
            </p:extLst>
          </p:nvPr>
        </p:nvGraphicFramePr>
        <p:xfrm>
          <a:off x="457200" y="1196752"/>
          <a:ext cx="8229600" cy="4663440"/>
        </p:xfrm>
        <a:graphic>
          <a:graphicData uri="http://schemas.openxmlformats.org/drawingml/2006/table">
            <a:tbl>
              <a:tblPr>
                <a:tableStyleId>{2D5ABB26-0587-4C30-8999-92F81FD0307C}</a:tableStyleId>
              </a:tblPr>
              <a:tblGrid>
                <a:gridCol w="2743200">
                  <a:extLst>
                    <a:ext uri="{9D8B030D-6E8A-4147-A177-3AD203B41FA5}">
                      <a16:colId xmlns:a16="http://schemas.microsoft.com/office/drawing/2014/main" xmlns="" val="3374226822"/>
                    </a:ext>
                  </a:extLst>
                </a:gridCol>
                <a:gridCol w="2743200">
                  <a:extLst>
                    <a:ext uri="{9D8B030D-6E8A-4147-A177-3AD203B41FA5}">
                      <a16:colId xmlns:a16="http://schemas.microsoft.com/office/drawing/2014/main" xmlns="" val="1935233377"/>
                    </a:ext>
                  </a:extLst>
                </a:gridCol>
                <a:gridCol w="2743200">
                  <a:extLst>
                    <a:ext uri="{9D8B030D-6E8A-4147-A177-3AD203B41FA5}">
                      <a16:colId xmlns:a16="http://schemas.microsoft.com/office/drawing/2014/main" xmlns="" val="91787307"/>
                    </a:ext>
                  </a:extLst>
                </a:gridCol>
              </a:tblGrid>
              <a:tr h="0">
                <a:tc>
                  <a:txBody>
                    <a:bodyPr/>
                    <a:lstStyle/>
                    <a:p>
                      <a:r>
                        <a:rPr lang="en-ZA" sz="1800" dirty="0">
                          <a:effectLst/>
                          <a:latin typeface="Arial" panose="020B0604020202020204" pitchFamily="34" charset="0"/>
                          <a:cs typeface="Arial" panose="020B0604020202020204" pitchFamily="34" charset="0"/>
                        </a:rPr>
                        <a:t>Category</a:t>
                      </a:r>
                      <a:endParaRPr lang="en-ZA" sz="1800" b="1" dirty="0">
                        <a:effectLst/>
                        <a:latin typeface="Arial" panose="020B0604020202020204" pitchFamily="34" charset="0"/>
                        <a:cs typeface="Arial" panose="020B0604020202020204" pitchFamily="34" charset="0"/>
                      </a:endParaRPr>
                    </a:p>
                  </a:txBody>
                  <a:tcPr marL="47625" marR="47625" marT="0" marB="0" anchor="ctr">
                    <a:lnB w="28575" cap="flat" cmpd="sng" algn="ctr">
                      <a:solidFill>
                        <a:schemeClr val="bg1"/>
                      </a:solidFill>
                      <a:prstDash val="solid"/>
                      <a:round/>
                      <a:headEnd type="none" w="med" len="med"/>
                      <a:tailEnd type="none" w="med" len="med"/>
                    </a:lnB>
                    <a:solidFill>
                      <a:schemeClr val="accent3"/>
                    </a:solidFill>
                  </a:tcPr>
                </a:tc>
                <a:tc>
                  <a:txBody>
                    <a:bodyPr/>
                    <a:lstStyle/>
                    <a:p>
                      <a:pPr algn="r"/>
                      <a:r>
                        <a:rPr lang="en-ZA" sz="1800" dirty="0">
                          <a:effectLst/>
                          <a:latin typeface="Arial" panose="020B0604020202020204" pitchFamily="34" charset="0"/>
                          <a:cs typeface="Arial" panose="020B0604020202020204" pitchFamily="34" charset="0"/>
                        </a:rPr>
                        <a:t>National Pathology Group (NPG)</a:t>
                      </a:r>
                      <a:endParaRPr lang="en-ZA" sz="1800" b="1" dirty="0">
                        <a:effectLst/>
                        <a:latin typeface="Arial" panose="020B0604020202020204" pitchFamily="34" charset="0"/>
                        <a:cs typeface="Arial" panose="020B0604020202020204" pitchFamily="34" charset="0"/>
                      </a:endParaRPr>
                    </a:p>
                  </a:txBody>
                  <a:tcPr marL="47625" marR="47625" marT="0" marB="0" anchor="ctr">
                    <a:lnB w="28575" cap="flat" cmpd="sng" algn="ctr">
                      <a:solidFill>
                        <a:schemeClr val="bg1"/>
                      </a:solidFill>
                      <a:prstDash val="solid"/>
                      <a:round/>
                      <a:headEnd type="none" w="med" len="med"/>
                      <a:tailEnd type="none" w="med" len="med"/>
                    </a:lnB>
                    <a:solidFill>
                      <a:schemeClr val="accent3"/>
                    </a:solidFill>
                  </a:tcPr>
                </a:tc>
                <a:tc>
                  <a:txBody>
                    <a:bodyPr/>
                    <a:lstStyle/>
                    <a:p>
                      <a:pPr algn="r"/>
                      <a:r>
                        <a:rPr lang="en-ZA" sz="1800" dirty="0">
                          <a:effectLst/>
                          <a:latin typeface="Arial" panose="020B0604020202020204" pitchFamily="34" charset="0"/>
                          <a:cs typeface="Arial" panose="020B0604020202020204" pitchFamily="34" charset="0"/>
                        </a:rPr>
                        <a:t>NHLS</a:t>
                      </a:r>
                      <a:endParaRPr lang="en-ZA" sz="1800" b="1" dirty="0">
                        <a:effectLst/>
                        <a:latin typeface="Arial" panose="020B0604020202020204" pitchFamily="34" charset="0"/>
                        <a:cs typeface="Arial" panose="020B0604020202020204" pitchFamily="34" charset="0"/>
                      </a:endParaRPr>
                    </a:p>
                  </a:txBody>
                  <a:tcPr marL="47625" marR="47625" marT="0" marB="0" anchor="ctr">
                    <a:lnB w="28575"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xmlns="" val="1752690295"/>
                  </a:ext>
                </a:extLst>
              </a:tr>
              <a:tr h="0">
                <a:tc>
                  <a:txBody>
                    <a:bodyPr/>
                    <a:lstStyle/>
                    <a:p>
                      <a:r>
                        <a:rPr lang="en-ZA" sz="1800" b="1" dirty="0">
                          <a:effectLst/>
                          <a:latin typeface="Arial" panose="020B0604020202020204" pitchFamily="34" charset="0"/>
                          <a:cs typeface="Arial" panose="020B0604020202020204" pitchFamily="34" charset="0"/>
                        </a:rPr>
                        <a:t>Total Number of Employees</a:t>
                      </a:r>
                    </a:p>
                  </a:txBody>
                  <a:tcPr marL="47625" marR="47625" marT="0" marB="0" anchor="ctr">
                    <a:lnT w="28575" cap="flat" cmpd="sng" algn="ctr">
                      <a:solidFill>
                        <a:schemeClr val="bg1"/>
                      </a:solidFill>
                      <a:prstDash val="solid"/>
                      <a:round/>
                      <a:headEnd type="none" w="med" len="med"/>
                      <a:tailEnd type="none" w="med" len="med"/>
                    </a:lnT>
                    <a:solidFill>
                      <a:schemeClr val="accent3">
                        <a:lumMod val="20000"/>
                        <a:lumOff val="80000"/>
                      </a:schemeClr>
                    </a:solidFill>
                  </a:tcPr>
                </a:tc>
                <a:tc>
                  <a:txBody>
                    <a:bodyPr/>
                    <a:lstStyle/>
                    <a:p>
                      <a:pPr algn="r"/>
                      <a:r>
                        <a:rPr lang="en-ZA" sz="1800" b="1" dirty="0">
                          <a:effectLst/>
                          <a:latin typeface="Arial" panose="020B0604020202020204" pitchFamily="34" charset="0"/>
                          <a:cs typeface="Arial" panose="020B0604020202020204" pitchFamily="34" charset="0"/>
                        </a:rPr>
                        <a:t>10 993</a:t>
                      </a:r>
                    </a:p>
                  </a:txBody>
                  <a:tcPr marL="47625" marR="47625" marT="0" marB="0" anchor="ctr">
                    <a:lnT w="28575" cap="flat" cmpd="sng" algn="ctr">
                      <a:solidFill>
                        <a:schemeClr val="bg1"/>
                      </a:solidFill>
                      <a:prstDash val="solid"/>
                      <a:round/>
                      <a:headEnd type="none" w="med" len="med"/>
                      <a:tailEnd type="none" w="med" len="med"/>
                    </a:lnT>
                    <a:solidFill>
                      <a:schemeClr val="accent3">
                        <a:lumMod val="20000"/>
                        <a:lumOff val="80000"/>
                      </a:schemeClr>
                    </a:solidFill>
                  </a:tcPr>
                </a:tc>
                <a:tc>
                  <a:txBody>
                    <a:bodyPr/>
                    <a:lstStyle/>
                    <a:p>
                      <a:pPr algn="r"/>
                      <a:r>
                        <a:rPr lang="en-ZA" sz="1800" b="1" dirty="0">
                          <a:effectLst/>
                          <a:latin typeface="Arial" panose="020B0604020202020204" pitchFamily="34" charset="0"/>
                          <a:cs typeface="Arial" panose="020B0604020202020204" pitchFamily="34" charset="0"/>
                        </a:rPr>
                        <a:t>7 101</a:t>
                      </a:r>
                    </a:p>
                  </a:txBody>
                  <a:tcPr marL="47625" marR="47625" marT="0" marB="0" anchor="ctr">
                    <a:lnT w="28575" cap="flat" cmpd="sng" algn="ctr">
                      <a:solidFill>
                        <a:schemeClr val="bg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xmlns="" val="2840920098"/>
                  </a:ext>
                </a:extLst>
              </a:tr>
              <a:tr h="0">
                <a:tc>
                  <a:txBody>
                    <a:bodyPr/>
                    <a:lstStyle/>
                    <a:p>
                      <a:r>
                        <a:rPr lang="en-ZA" sz="1800" b="1" dirty="0">
                          <a:effectLst/>
                          <a:latin typeface="Arial" panose="020B0604020202020204" pitchFamily="34" charset="0"/>
                          <a:cs typeface="Arial" panose="020B0604020202020204" pitchFamily="34" charset="0"/>
                        </a:rPr>
                        <a:t>Total Number of Pathologists</a:t>
                      </a:r>
                    </a:p>
                  </a:txBody>
                  <a:tcPr marL="47625" marR="47625" marT="0" marB="0" anchor="ctr">
                    <a:solidFill>
                      <a:schemeClr val="accent3">
                        <a:lumMod val="20000"/>
                        <a:lumOff val="80000"/>
                      </a:schemeClr>
                    </a:solidFill>
                  </a:tcPr>
                </a:tc>
                <a:tc>
                  <a:txBody>
                    <a:bodyPr/>
                    <a:lstStyle/>
                    <a:p>
                      <a:pPr algn="r"/>
                      <a:r>
                        <a:rPr lang="en-ZA" sz="1800" b="1" dirty="0">
                          <a:effectLst/>
                          <a:latin typeface="Arial" panose="020B0604020202020204" pitchFamily="34" charset="0"/>
                          <a:cs typeface="Arial" panose="020B0604020202020204" pitchFamily="34" charset="0"/>
                        </a:rPr>
                        <a:t>255</a:t>
                      </a:r>
                    </a:p>
                  </a:txBody>
                  <a:tcPr marL="47625" marR="47625" marT="0" marB="0" anchor="ctr">
                    <a:solidFill>
                      <a:schemeClr val="accent3">
                        <a:lumMod val="20000"/>
                        <a:lumOff val="80000"/>
                      </a:schemeClr>
                    </a:solidFill>
                  </a:tcPr>
                </a:tc>
                <a:tc>
                  <a:txBody>
                    <a:bodyPr/>
                    <a:lstStyle/>
                    <a:p>
                      <a:pPr algn="r"/>
                      <a:r>
                        <a:rPr lang="en-ZA" sz="1800" b="1" dirty="0">
                          <a:effectLst/>
                          <a:latin typeface="Arial" panose="020B0604020202020204" pitchFamily="34" charset="0"/>
                          <a:cs typeface="Arial" panose="020B0604020202020204" pitchFamily="34" charset="0"/>
                        </a:rPr>
                        <a:t>203</a:t>
                      </a:r>
                    </a:p>
                  </a:txBody>
                  <a:tcPr marL="47625" marR="47625" marT="0" marB="0" anchor="ctr">
                    <a:solidFill>
                      <a:schemeClr val="accent3">
                        <a:lumMod val="20000"/>
                        <a:lumOff val="80000"/>
                      </a:schemeClr>
                    </a:solidFill>
                  </a:tcPr>
                </a:tc>
                <a:extLst>
                  <a:ext uri="{0D108BD9-81ED-4DB2-BD59-A6C34878D82A}">
                    <a16:rowId xmlns:a16="http://schemas.microsoft.com/office/drawing/2014/main" xmlns="" val="3273176579"/>
                  </a:ext>
                </a:extLst>
              </a:tr>
              <a:tr h="0">
                <a:tc>
                  <a:txBody>
                    <a:bodyPr/>
                    <a:lstStyle/>
                    <a:p>
                      <a:r>
                        <a:rPr lang="en-ZA" sz="1800" b="1" dirty="0">
                          <a:effectLst/>
                          <a:latin typeface="Arial" panose="020B0604020202020204" pitchFamily="34" charset="0"/>
                          <a:cs typeface="Arial" panose="020B0604020202020204" pitchFamily="34" charset="0"/>
                        </a:rPr>
                        <a:t>Medical Scientists</a:t>
                      </a:r>
                    </a:p>
                  </a:txBody>
                  <a:tcPr marL="47625" marR="47625" marT="0" marB="0" anchor="ctr">
                    <a:solidFill>
                      <a:schemeClr val="accent3">
                        <a:lumMod val="20000"/>
                        <a:lumOff val="80000"/>
                      </a:schemeClr>
                    </a:solidFill>
                  </a:tcPr>
                </a:tc>
                <a:tc>
                  <a:txBody>
                    <a:bodyPr/>
                    <a:lstStyle/>
                    <a:p>
                      <a:pPr algn="r"/>
                      <a:r>
                        <a:rPr lang="en-ZA" sz="1800" b="1" dirty="0">
                          <a:effectLst/>
                          <a:latin typeface="Arial" panose="020B0604020202020204" pitchFamily="34" charset="0"/>
                          <a:cs typeface="Arial" panose="020B0604020202020204" pitchFamily="34" charset="0"/>
                        </a:rPr>
                        <a:t>51</a:t>
                      </a:r>
                    </a:p>
                  </a:txBody>
                  <a:tcPr marL="47625" marR="47625" marT="0" marB="0" anchor="ctr">
                    <a:solidFill>
                      <a:schemeClr val="accent3">
                        <a:lumMod val="20000"/>
                        <a:lumOff val="80000"/>
                      </a:schemeClr>
                    </a:solidFill>
                  </a:tcPr>
                </a:tc>
                <a:tc>
                  <a:txBody>
                    <a:bodyPr/>
                    <a:lstStyle/>
                    <a:p>
                      <a:pPr algn="r"/>
                      <a:r>
                        <a:rPr lang="en-ZA" sz="1800" b="1" dirty="0">
                          <a:effectLst/>
                          <a:latin typeface="Arial" panose="020B0604020202020204" pitchFamily="34" charset="0"/>
                          <a:cs typeface="Arial" panose="020B0604020202020204" pitchFamily="34" charset="0"/>
                        </a:rPr>
                        <a:t>224</a:t>
                      </a:r>
                    </a:p>
                  </a:txBody>
                  <a:tcPr marL="47625" marR="47625" marT="0" marB="0" anchor="ctr">
                    <a:solidFill>
                      <a:schemeClr val="accent3">
                        <a:lumMod val="20000"/>
                        <a:lumOff val="80000"/>
                      </a:schemeClr>
                    </a:solidFill>
                  </a:tcPr>
                </a:tc>
                <a:extLst>
                  <a:ext uri="{0D108BD9-81ED-4DB2-BD59-A6C34878D82A}">
                    <a16:rowId xmlns:a16="http://schemas.microsoft.com/office/drawing/2014/main" xmlns="" val="285077286"/>
                  </a:ext>
                </a:extLst>
              </a:tr>
              <a:tr h="0">
                <a:tc>
                  <a:txBody>
                    <a:bodyPr/>
                    <a:lstStyle/>
                    <a:p>
                      <a:r>
                        <a:rPr lang="en-ZA" sz="1800" b="1">
                          <a:effectLst/>
                          <a:latin typeface="Arial" panose="020B0604020202020204" pitchFamily="34" charset="0"/>
                          <a:cs typeface="Arial" panose="020B0604020202020204" pitchFamily="34" charset="0"/>
                        </a:rPr>
                        <a:t>Medical Technologist</a:t>
                      </a:r>
                    </a:p>
                  </a:txBody>
                  <a:tcPr marL="47625" marR="47625" marT="0" marB="0" anchor="ctr">
                    <a:solidFill>
                      <a:schemeClr val="accent3">
                        <a:lumMod val="20000"/>
                        <a:lumOff val="80000"/>
                      </a:schemeClr>
                    </a:solidFill>
                  </a:tcPr>
                </a:tc>
                <a:tc>
                  <a:txBody>
                    <a:bodyPr/>
                    <a:lstStyle/>
                    <a:p>
                      <a:pPr algn="r"/>
                      <a:r>
                        <a:rPr lang="en-ZA" sz="1800" b="1" dirty="0">
                          <a:effectLst/>
                          <a:latin typeface="Arial" panose="020B0604020202020204" pitchFamily="34" charset="0"/>
                          <a:cs typeface="Arial" panose="020B0604020202020204" pitchFamily="34" charset="0"/>
                        </a:rPr>
                        <a:t>1 560</a:t>
                      </a:r>
                    </a:p>
                  </a:txBody>
                  <a:tcPr marL="47625" marR="47625" marT="0" marB="0" anchor="ctr">
                    <a:solidFill>
                      <a:schemeClr val="accent3">
                        <a:lumMod val="20000"/>
                        <a:lumOff val="80000"/>
                      </a:schemeClr>
                    </a:solidFill>
                  </a:tcPr>
                </a:tc>
                <a:tc>
                  <a:txBody>
                    <a:bodyPr/>
                    <a:lstStyle/>
                    <a:p>
                      <a:pPr algn="r"/>
                      <a:r>
                        <a:rPr lang="en-ZA" sz="1800" b="1" dirty="0">
                          <a:effectLst/>
                          <a:latin typeface="Arial" panose="020B0604020202020204" pitchFamily="34" charset="0"/>
                          <a:cs typeface="Arial" panose="020B0604020202020204" pitchFamily="34" charset="0"/>
                        </a:rPr>
                        <a:t>1 473</a:t>
                      </a:r>
                    </a:p>
                  </a:txBody>
                  <a:tcPr marL="47625" marR="47625" marT="0" marB="0" anchor="ctr">
                    <a:solidFill>
                      <a:schemeClr val="accent3">
                        <a:lumMod val="20000"/>
                        <a:lumOff val="80000"/>
                      </a:schemeClr>
                    </a:solidFill>
                  </a:tcPr>
                </a:tc>
                <a:extLst>
                  <a:ext uri="{0D108BD9-81ED-4DB2-BD59-A6C34878D82A}">
                    <a16:rowId xmlns:a16="http://schemas.microsoft.com/office/drawing/2014/main" xmlns="" val="4066155204"/>
                  </a:ext>
                </a:extLst>
              </a:tr>
              <a:tr h="0">
                <a:tc>
                  <a:txBody>
                    <a:bodyPr/>
                    <a:lstStyle/>
                    <a:p>
                      <a:r>
                        <a:rPr lang="en-ZA" sz="1800" b="1">
                          <a:effectLst/>
                          <a:latin typeface="Arial" panose="020B0604020202020204" pitchFamily="34" charset="0"/>
                          <a:cs typeface="Arial" panose="020B0604020202020204" pitchFamily="34" charset="0"/>
                        </a:rPr>
                        <a:t>Medical Technician</a:t>
                      </a:r>
                    </a:p>
                  </a:txBody>
                  <a:tcPr marL="47625" marR="47625" marT="0" marB="0" anchor="ctr">
                    <a:solidFill>
                      <a:schemeClr val="accent3">
                        <a:lumMod val="20000"/>
                        <a:lumOff val="80000"/>
                      </a:schemeClr>
                    </a:solidFill>
                  </a:tcPr>
                </a:tc>
                <a:tc>
                  <a:txBody>
                    <a:bodyPr/>
                    <a:lstStyle/>
                    <a:p>
                      <a:pPr algn="r"/>
                      <a:r>
                        <a:rPr lang="en-ZA" sz="1800" b="1" dirty="0">
                          <a:effectLst/>
                          <a:latin typeface="Arial" panose="020B0604020202020204" pitchFamily="34" charset="0"/>
                          <a:cs typeface="Arial" panose="020B0604020202020204" pitchFamily="34" charset="0"/>
                        </a:rPr>
                        <a:t>868</a:t>
                      </a:r>
                    </a:p>
                  </a:txBody>
                  <a:tcPr marL="47625" marR="47625" marT="0" marB="0" anchor="ctr">
                    <a:solidFill>
                      <a:schemeClr val="accent3">
                        <a:lumMod val="20000"/>
                        <a:lumOff val="80000"/>
                      </a:schemeClr>
                    </a:solidFill>
                  </a:tcPr>
                </a:tc>
                <a:tc>
                  <a:txBody>
                    <a:bodyPr/>
                    <a:lstStyle/>
                    <a:p>
                      <a:pPr algn="r"/>
                      <a:r>
                        <a:rPr lang="en-ZA" sz="1800" b="1" dirty="0">
                          <a:effectLst/>
                          <a:latin typeface="Arial" panose="020B0604020202020204" pitchFamily="34" charset="0"/>
                          <a:cs typeface="Arial" panose="020B0604020202020204" pitchFamily="34" charset="0"/>
                        </a:rPr>
                        <a:t>859</a:t>
                      </a:r>
                    </a:p>
                  </a:txBody>
                  <a:tcPr marL="47625" marR="47625" marT="0" marB="0" anchor="ctr">
                    <a:solidFill>
                      <a:schemeClr val="accent3">
                        <a:lumMod val="20000"/>
                        <a:lumOff val="80000"/>
                      </a:schemeClr>
                    </a:solidFill>
                  </a:tcPr>
                </a:tc>
                <a:extLst>
                  <a:ext uri="{0D108BD9-81ED-4DB2-BD59-A6C34878D82A}">
                    <a16:rowId xmlns:a16="http://schemas.microsoft.com/office/drawing/2014/main" xmlns="" val="3145611271"/>
                  </a:ext>
                </a:extLst>
              </a:tr>
              <a:tr h="0">
                <a:tc>
                  <a:txBody>
                    <a:bodyPr/>
                    <a:lstStyle/>
                    <a:p>
                      <a:r>
                        <a:rPr lang="en-ZA" sz="1800" b="1">
                          <a:effectLst/>
                          <a:latin typeface="Arial" panose="020B0604020202020204" pitchFamily="34" charset="0"/>
                          <a:cs typeface="Arial" panose="020B0604020202020204" pitchFamily="34" charset="0"/>
                        </a:rPr>
                        <a:t>Phlebotomy Technician</a:t>
                      </a:r>
                    </a:p>
                  </a:txBody>
                  <a:tcPr marL="47625" marR="47625" marT="0" marB="0" anchor="ctr">
                    <a:solidFill>
                      <a:schemeClr val="accent3">
                        <a:lumMod val="20000"/>
                        <a:lumOff val="80000"/>
                      </a:schemeClr>
                    </a:solidFill>
                  </a:tcPr>
                </a:tc>
                <a:tc>
                  <a:txBody>
                    <a:bodyPr/>
                    <a:lstStyle/>
                    <a:p>
                      <a:pPr algn="r"/>
                      <a:r>
                        <a:rPr lang="en-ZA" sz="1800" b="1" dirty="0">
                          <a:effectLst/>
                          <a:latin typeface="Arial" panose="020B0604020202020204" pitchFamily="34" charset="0"/>
                          <a:cs typeface="Arial" panose="020B0604020202020204" pitchFamily="34" charset="0"/>
                        </a:rPr>
                        <a:t>172</a:t>
                      </a:r>
                    </a:p>
                  </a:txBody>
                  <a:tcPr marL="47625" marR="47625" marT="0" marB="0" anchor="ctr">
                    <a:solidFill>
                      <a:schemeClr val="accent3">
                        <a:lumMod val="20000"/>
                        <a:lumOff val="80000"/>
                      </a:schemeClr>
                    </a:solidFill>
                  </a:tcPr>
                </a:tc>
                <a:tc>
                  <a:txBody>
                    <a:bodyPr/>
                    <a:lstStyle/>
                    <a:p>
                      <a:pPr algn="r"/>
                      <a:r>
                        <a:rPr lang="en-ZA" sz="1800" b="1" dirty="0">
                          <a:effectLst/>
                          <a:latin typeface="Arial" panose="020B0604020202020204" pitchFamily="34" charset="0"/>
                          <a:cs typeface="Arial" panose="020B0604020202020204" pitchFamily="34" charset="0"/>
                        </a:rPr>
                        <a:t>248</a:t>
                      </a:r>
                    </a:p>
                  </a:txBody>
                  <a:tcPr marL="47625" marR="47625" marT="0" marB="0" anchor="ctr">
                    <a:solidFill>
                      <a:schemeClr val="accent3">
                        <a:lumMod val="20000"/>
                        <a:lumOff val="80000"/>
                      </a:schemeClr>
                    </a:solidFill>
                  </a:tcPr>
                </a:tc>
                <a:extLst>
                  <a:ext uri="{0D108BD9-81ED-4DB2-BD59-A6C34878D82A}">
                    <a16:rowId xmlns:a16="http://schemas.microsoft.com/office/drawing/2014/main" xmlns="" val="2795920474"/>
                  </a:ext>
                </a:extLst>
              </a:tr>
              <a:tr h="0">
                <a:tc>
                  <a:txBody>
                    <a:bodyPr/>
                    <a:lstStyle/>
                    <a:p>
                      <a:r>
                        <a:rPr lang="en-ZA" sz="1800" b="1">
                          <a:effectLst/>
                          <a:latin typeface="Arial" panose="020B0604020202020204" pitchFamily="34" charset="0"/>
                          <a:cs typeface="Arial" panose="020B0604020202020204" pitchFamily="34" charset="0"/>
                        </a:rPr>
                        <a:t>Nursing Sisters</a:t>
                      </a:r>
                    </a:p>
                  </a:txBody>
                  <a:tcPr marL="47625" marR="47625" marT="0" marB="0" anchor="ctr">
                    <a:solidFill>
                      <a:schemeClr val="accent3">
                        <a:lumMod val="20000"/>
                        <a:lumOff val="80000"/>
                      </a:schemeClr>
                    </a:solidFill>
                  </a:tcPr>
                </a:tc>
                <a:tc>
                  <a:txBody>
                    <a:bodyPr/>
                    <a:lstStyle/>
                    <a:p>
                      <a:pPr algn="r"/>
                      <a:r>
                        <a:rPr lang="en-ZA" sz="1800" b="1" dirty="0">
                          <a:effectLst/>
                          <a:latin typeface="Arial" panose="020B0604020202020204" pitchFamily="34" charset="0"/>
                          <a:cs typeface="Arial" panose="020B0604020202020204" pitchFamily="34" charset="0"/>
                        </a:rPr>
                        <a:t>2 390</a:t>
                      </a:r>
                    </a:p>
                  </a:txBody>
                  <a:tcPr marL="47625" marR="47625" marT="0" marB="0" anchor="ctr">
                    <a:solidFill>
                      <a:schemeClr val="accent3">
                        <a:lumMod val="20000"/>
                        <a:lumOff val="80000"/>
                      </a:schemeClr>
                    </a:solidFill>
                  </a:tcPr>
                </a:tc>
                <a:tc>
                  <a:txBody>
                    <a:bodyPr/>
                    <a:lstStyle/>
                    <a:p>
                      <a:pPr algn="r"/>
                      <a:r>
                        <a:rPr lang="en-ZA" sz="1800" b="1" dirty="0">
                          <a:effectLst/>
                          <a:latin typeface="Arial" panose="020B0604020202020204" pitchFamily="34" charset="0"/>
                          <a:cs typeface="Arial" panose="020B0604020202020204" pitchFamily="34" charset="0"/>
                        </a:rPr>
                        <a:t>42</a:t>
                      </a:r>
                    </a:p>
                  </a:txBody>
                  <a:tcPr marL="47625" marR="47625" marT="0" marB="0" anchor="ctr">
                    <a:solidFill>
                      <a:schemeClr val="accent3">
                        <a:lumMod val="20000"/>
                        <a:lumOff val="80000"/>
                      </a:schemeClr>
                    </a:solidFill>
                  </a:tcPr>
                </a:tc>
                <a:extLst>
                  <a:ext uri="{0D108BD9-81ED-4DB2-BD59-A6C34878D82A}">
                    <a16:rowId xmlns:a16="http://schemas.microsoft.com/office/drawing/2014/main" xmlns="" val="3555984090"/>
                  </a:ext>
                </a:extLst>
              </a:tr>
              <a:tr h="0">
                <a:tc>
                  <a:txBody>
                    <a:bodyPr/>
                    <a:lstStyle/>
                    <a:p>
                      <a:r>
                        <a:rPr lang="en-ZA" sz="1800" b="1">
                          <a:effectLst/>
                          <a:latin typeface="Arial" panose="020B0604020202020204" pitchFamily="34" charset="0"/>
                          <a:cs typeface="Arial" panose="020B0604020202020204" pitchFamily="34" charset="0"/>
                        </a:rPr>
                        <a:t>Tests done per day</a:t>
                      </a:r>
                    </a:p>
                  </a:txBody>
                  <a:tcPr marL="47625" marR="47625" marT="0" marB="0" anchor="ctr">
                    <a:solidFill>
                      <a:schemeClr val="accent3">
                        <a:lumMod val="20000"/>
                        <a:lumOff val="80000"/>
                      </a:schemeClr>
                    </a:solidFill>
                  </a:tcPr>
                </a:tc>
                <a:tc>
                  <a:txBody>
                    <a:bodyPr/>
                    <a:lstStyle/>
                    <a:p>
                      <a:pPr algn="r"/>
                      <a:r>
                        <a:rPr lang="en-ZA" sz="1800" b="1" dirty="0">
                          <a:effectLst/>
                          <a:latin typeface="Arial" panose="020B0604020202020204" pitchFamily="34" charset="0"/>
                          <a:cs typeface="Arial" panose="020B0604020202020204" pitchFamily="34" charset="0"/>
                        </a:rPr>
                        <a:t>200 000</a:t>
                      </a:r>
                    </a:p>
                  </a:txBody>
                  <a:tcPr marL="47625" marR="47625" marT="0" marB="0" anchor="ctr">
                    <a:solidFill>
                      <a:schemeClr val="accent3">
                        <a:lumMod val="20000"/>
                        <a:lumOff val="80000"/>
                      </a:schemeClr>
                    </a:solidFill>
                  </a:tcPr>
                </a:tc>
                <a:tc>
                  <a:txBody>
                    <a:bodyPr/>
                    <a:lstStyle/>
                    <a:p>
                      <a:pPr algn="r"/>
                      <a:r>
                        <a:rPr lang="en-ZA" sz="1800" b="1" dirty="0">
                          <a:effectLst/>
                          <a:latin typeface="Arial" panose="020B0604020202020204" pitchFamily="34" charset="0"/>
                          <a:cs typeface="Arial" panose="020B0604020202020204" pitchFamily="34" charset="0"/>
                        </a:rPr>
                        <a:t>344 537</a:t>
                      </a:r>
                    </a:p>
                  </a:txBody>
                  <a:tcPr marL="47625" marR="47625" marT="0" marB="0" anchor="ctr">
                    <a:solidFill>
                      <a:schemeClr val="accent3">
                        <a:lumMod val="20000"/>
                        <a:lumOff val="80000"/>
                      </a:schemeClr>
                    </a:solidFill>
                  </a:tcPr>
                </a:tc>
                <a:extLst>
                  <a:ext uri="{0D108BD9-81ED-4DB2-BD59-A6C34878D82A}">
                    <a16:rowId xmlns:a16="http://schemas.microsoft.com/office/drawing/2014/main" xmlns="" val="3245179611"/>
                  </a:ext>
                </a:extLst>
              </a:tr>
              <a:tr h="0">
                <a:tc>
                  <a:txBody>
                    <a:bodyPr/>
                    <a:lstStyle/>
                    <a:p>
                      <a:r>
                        <a:rPr lang="en-ZA" sz="1800" b="1">
                          <a:effectLst/>
                          <a:latin typeface="Arial" panose="020B0604020202020204" pitchFamily="34" charset="0"/>
                          <a:cs typeface="Arial" panose="020B0604020202020204" pitchFamily="34" charset="0"/>
                        </a:rPr>
                        <a:t>Tests done per annum</a:t>
                      </a:r>
                    </a:p>
                  </a:txBody>
                  <a:tcPr marL="47625" marR="47625" marT="0" marB="0" anchor="ctr">
                    <a:solidFill>
                      <a:schemeClr val="accent3">
                        <a:lumMod val="20000"/>
                        <a:lumOff val="80000"/>
                      </a:schemeClr>
                    </a:solidFill>
                  </a:tcPr>
                </a:tc>
                <a:tc>
                  <a:txBody>
                    <a:bodyPr/>
                    <a:lstStyle/>
                    <a:p>
                      <a:pPr algn="r"/>
                      <a:r>
                        <a:rPr lang="en-ZA" sz="1800" b="1" dirty="0">
                          <a:effectLst/>
                          <a:latin typeface="Arial" panose="020B0604020202020204" pitchFamily="34" charset="0"/>
                          <a:cs typeface="Arial" panose="020B0604020202020204" pitchFamily="34" charset="0"/>
                        </a:rPr>
                        <a:t>53 000 000</a:t>
                      </a:r>
                    </a:p>
                  </a:txBody>
                  <a:tcPr marL="47625" marR="47625" marT="0" marB="0" anchor="ctr">
                    <a:solidFill>
                      <a:schemeClr val="accent3">
                        <a:lumMod val="20000"/>
                        <a:lumOff val="80000"/>
                      </a:schemeClr>
                    </a:solidFill>
                  </a:tcPr>
                </a:tc>
                <a:tc>
                  <a:txBody>
                    <a:bodyPr/>
                    <a:lstStyle/>
                    <a:p>
                      <a:pPr algn="r"/>
                      <a:r>
                        <a:rPr lang="en-ZA" sz="1800" b="1" dirty="0">
                          <a:effectLst/>
                          <a:latin typeface="Arial" panose="020B0604020202020204" pitchFamily="34" charset="0"/>
                          <a:cs typeface="Arial" panose="020B0604020202020204" pitchFamily="34" charset="0"/>
                        </a:rPr>
                        <a:t>91 302 409</a:t>
                      </a:r>
                    </a:p>
                  </a:txBody>
                  <a:tcPr marL="47625" marR="47625" marT="0" marB="0" anchor="ctr">
                    <a:solidFill>
                      <a:schemeClr val="accent3">
                        <a:lumMod val="20000"/>
                        <a:lumOff val="80000"/>
                      </a:schemeClr>
                    </a:solidFill>
                  </a:tcPr>
                </a:tc>
                <a:extLst>
                  <a:ext uri="{0D108BD9-81ED-4DB2-BD59-A6C34878D82A}">
                    <a16:rowId xmlns:a16="http://schemas.microsoft.com/office/drawing/2014/main" xmlns="" val="1652361025"/>
                  </a:ext>
                </a:extLst>
              </a:tr>
              <a:tr h="0">
                <a:tc>
                  <a:txBody>
                    <a:bodyPr/>
                    <a:lstStyle/>
                    <a:p>
                      <a:r>
                        <a:rPr lang="en-ZA" sz="1800" b="1">
                          <a:effectLst/>
                          <a:latin typeface="Arial" panose="020B0604020202020204" pitchFamily="34" charset="0"/>
                          <a:cs typeface="Arial" panose="020B0604020202020204" pitchFamily="34" charset="0"/>
                        </a:rPr>
                        <a:t>Expenditure</a:t>
                      </a:r>
                    </a:p>
                  </a:txBody>
                  <a:tcPr marL="47625" marR="47625" marT="0" marB="0" anchor="ctr">
                    <a:solidFill>
                      <a:schemeClr val="accent3">
                        <a:lumMod val="20000"/>
                        <a:lumOff val="80000"/>
                      </a:schemeClr>
                    </a:solidFill>
                  </a:tcPr>
                </a:tc>
                <a:tc>
                  <a:txBody>
                    <a:bodyPr/>
                    <a:lstStyle/>
                    <a:p>
                      <a:pPr algn="r"/>
                      <a:r>
                        <a:rPr lang="en-ZA" sz="1800" b="1" dirty="0">
                          <a:effectLst/>
                          <a:latin typeface="Arial" panose="020B0604020202020204" pitchFamily="34" charset="0"/>
                          <a:cs typeface="Arial" panose="020B0604020202020204" pitchFamily="34" charset="0"/>
                        </a:rPr>
                        <a:t>8 160 000 000</a:t>
                      </a:r>
                    </a:p>
                  </a:txBody>
                  <a:tcPr marL="47625" marR="47625" marT="0" marB="0" anchor="ctr">
                    <a:solidFill>
                      <a:schemeClr val="accent3">
                        <a:lumMod val="20000"/>
                        <a:lumOff val="80000"/>
                      </a:schemeClr>
                    </a:solidFill>
                  </a:tcPr>
                </a:tc>
                <a:tc>
                  <a:txBody>
                    <a:bodyPr/>
                    <a:lstStyle/>
                    <a:p>
                      <a:pPr algn="r"/>
                      <a:r>
                        <a:rPr lang="en-ZA" sz="1800" b="1" dirty="0">
                          <a:effectLst/>
                          <a:latin typeface="Arial" panose="020B0604020202020204" pitchFamily="34" charset="0"/>
                          <a:cs typeface="Arial" panose="020B0604020202020204" pitchFamily="34" charset="0"/>
                        </a:rPr>
                        <a:t>7 094 905 000</a:t>
                      </a:r>
                    </a:p>
                  </a:txBody>
                  <a:tcPr marL="47625" marR="47625" marT="0" marB="0" anchor="ctr">
                    <a:solidFill>
                      <a:schemeClr val="accent3">
                        <a:lumMod val="20000"/>
                        <a:lumOff val="80000"/>
                      </a:schemeClr>
                    </a:solidFill>
                  </a:tcPr>
                </a:tc>
                <a:extLst>
                  <a:ext uri="{0D108BD9-81ED-4DB2-BD59-A6C34878D82A}">
                    <a16:rowId xmlns:a16="http://schemas.microsoft.com/office/drawing/2014/main" xmlns="" val="1830926490"/>
                  </a:ext>
                </a:extLst>
              </a:tr>
              <a:tr h="0">
                <a:tc>
                  <a:txBody>
                    <a:bodyPr/>
                    <a:lstStyle/>
                    <a:p>
                      <a:r>
                        <a:rPr lang="en-ZA" sz="1800" b="1">
                          <a:effectLst/>
                          <a:latin typeface="Arial" panose="020B0604020202020204" pitchFamily="34" charset="0"/>
                          <a:cs typeface="Arial" panose="020B0604020202020204" pitchFamily="34" charset="0"/>
                        </a:rPr>
                        <a:t>Exp/Test</a:t>
                      </a:r>
                    </a:p>
                  </a:txBody>
                  <a:tcPr marL="47625" marR="47625" marT="0" marB="0" anchor="ctr">
                    <a:solidFill>
                      <a:schemeClr val="accent3">
                        <a:lumMod val="20000"/>
                        <a:lumOff val="80000"/>
                      </a:schemeClr>
                    </a:solidFill>
                  </a:tcPr>
                </a:tc>
                <a:tc>
                  <a:txBody>
                    <a:bodyPr/>
                    <a:lstStyle/>
                    <a:p>
                      <a:pPr algn="r"/>
                      <a:r>
                        <a:rPr lang="en-ZA" sz="1800" b="1">
                          <a:effectLst/>
                          <a:latin typeface="Arial" panose="020B0604020202020204" pitchFamily="34" charset="0"/>
                          <a:cs typeface="Arial" panose="020B0604020202020204" pitchFamily="34" charset="0"/>
                        </a:rPr>
                        <a:t>154</a:t>
                      </a:r>
                    </a:p>
                  </a:txBody>
                  <a:tcPr marL="47625" marR="47625" marT="0" marB="0" anchor="ctr">
                    <a:solidFill>
                      <a:schemeClr val="accent3">
                        <a:lumMod val="20000"/>
                        <a:lumOff val="80000"/>
                      </a:schemeClr>
                    </a:solidFill>
                  </a:tcPr>
                </a:tc>
                <a:tc>
                  <a:txBody>
                    <a:bodyPr/>
                    <a:lstStyle/>
                    <a:p>
                      <a:pPr algn="r"/>
                      <a:r>
                        <a:rPr lang="en-ZA" sz="1800" b="1" dirty="0">
                          <a:effectLst/>
                          <a:latin typeface="Arial" panose="020B0604020202020204" pitchFamily="34" charset="0"/>
                          <a:cs typeface="Arial" panose="020B0604020202020204" pitchFamily="34" charset="0"/>
                        </a:rPr>
                        <a:t>78</a:t>
                      </a:r>
                    </a:p>
                  </a:txBody>
                  <a:tcPr marL="47625" marR="47625" marT="0" marB="0" anchor="ctr">
                    <a:solidFill>
                      <a:schemeClr val="accent3">
                        <a:lumMod val="20000"/>
                        <a:lumOff val="80000"/>
                      </a:schemeClr>
                    </a:solidFill>
                  </a:tcPr>
                </a:tc>
                <a:extLst>
                  <a:ext uri="{0D108BD9-81ED-4DB2-BD59-A6C34878D82A}">
                    <a16:rowId xmlns:a16="http://schemas.microsoft.com/office/drawing/2014/main" xmlns="" val="3926493540"/>
                  </a:ext>
                </a:extLst>
              </a:tr>
              <a:tr h="0">
                <a:tc>
                  <a:txBody>
                    <a:bodyPr/>
                    <a:lstStyle/>
                    <a:p>
                      <a:r>
                        <a:rPr lang="en-ZA" sz="1800" b="1">
                          <a:effectLst/>
                          <a:latin typeface="Arial" panose="020B0604020202020204" pitchFamily="34" charset="0"/>
                          <a:cs typeface="Arial" panose="020B0604020202020204" pitchFamily="34" charset="0"/>
                        </a:rPr>
                        <a:t>Total Population</a:t>
                      </a:r>
                    </a:p>
                  </a:txBody>
                  <a:tcPr marL="47625" marR="47625" marT="0" marB="0" anchor="ctr">
                    <a:solidFill>
                      <a:schemeClr val="accent3">
                        <a:lumMod val="20000"/>
                        <a:lumOff val="80000"/>
                      </a:schemeClr>
                    </a:solidFill>
                  </a:tcPr>
                </a:tc>
                <a:tc>
                  <a:txBody>
                    <a:bodyPr/>
                    <a:lstStyle/>
                    <a:p>
                      <a:pPr algn="r"/>
                      <a:r>
                        <a:rPr lang="en-ZA" sz="1800" b="1">
                          <a:effectLst/>
                          <a:latin typeface="Arial" panose="020B0604020202020204" pitchFamily="34" charset="0"/>
                          <a:cs typeface="Arial" panose="020B0604020202020204" pitchFamily="34" charset="0"/>
                        </a:rPr>
                        <a:t>11 624 966</a:t>
                      </a:r>
                    </a:p>
                  </a:txBody>
                  <a:tcPr marL="47625" marR="47625" marT="0" marB="0" anchor="ctr">
                    <a:solidFill>
                      <a:schemeClr val="accent3">
                        <a:lumMod val="20000"/>
                        <a:lumOff val="80000"/>
                      </a:schemeClr>
                    </a:solidFill>
                  </a:tcPr>
                </a:tc>
                <a:tc>
                  <a:txBody>
                    <a:bodyPr/>
                    <a:lstStyle/>
                    <a:p>
                      <a:pPr algn="r"/>
                      <a:r>
                        <a:rPr lang="en-ZA" sz="1800" b="1" dirty="0">
                          <a:effectLst/>
                          <a:latin typeface="Arial" panose="020B0604020202020204" pitchFamily="34" charset="0"/>
                          <a:cs typeface="Arial" panose="020B0604020202020204" pitchFamily="34" charset="0"/>
                        </a:rPr>
                        <a:t>46 499 860</a:t>
                      </a:r>
                    </a:p>
                  </a:txBody>
                  <a:tcPr marL="47625" marR="47625" marT="0" marB="0" anchor="ctr">
                    <a:solidFill>
                      <a:schemeClr val="accent3">
                        <a:lumMod val="20000"/>
                        <a:lumOff val="80000"/>
                      </a:schemeClr>
                    </a:solidFill>
                  </a:tcPr>
                </a:tc>
                <a:extLst>
                  <a:ext uri="{0D108BD9-81ED-4DB2-BD59-A6C34878D82A}">
                    <a16:rowId xmlns:a16="http://schemas.microsoft.com/office/drawing/2014/main" xmlns="" val="3989890739"/>
                  </a:ext>
                </a:extLst>
              </a:tr>
              <a:tr h="0">
                <a:tc>
                  <a:txBody>
                    <a:bodyPr/>
                    <a:lstStyle/>
                    <a:p>
                      <a:r>
                        <a:rPr lang="en-ZA" sz="1800" b="1">
                          <a:effectLst/>
                          <a:latin typeface="Arial" panose="020B0604020202020204" pitchFamily="34" charset="0"/>
                          <a:cs typeface="Arial" panose="020B0604020202020204" pitchFamily="34" charset="0"/>
                        </a:rPr>
                        <a:t>Per Capita Expenditure</a:t>
                      </a:r>
                    </a:p>
                  </a:txBody>
                  <a:tcPr marL="47625" marR="47625" marT="0" marB="0" anchor="ctr">
                    <a:solidFill>
                      <a:schemeClr val="accent3">
                        <a:lumMod val="20000"/>
                        <a:lumOff val="80000"/>
                      </a:schemeClr>
                    </a:solidFill>
                  </a:tcPr>
                </a:tc>
                <a:tc>
                  <a:txBody>
                    <a:bodyPr/>
                    <a:lstStyle/>
                    <a:p>
                      <a:pPr algn="r"/>
                      <a:r>
                        <a:rPr lang="en-ZA" sz="1800" b="1">
                          <a:effectLst/>
                          <a:latin typeface="Arial" panose="020B0604020202020204" pitchFamily="34" charset="0"/>
                          <a:cs typeface="Arial" panose="020B0604020202020204" pitchFamily="34" charset="0"/>
                        </a:rPr>
                        <a:t>702</a:t>
                      </a:r>
                    </a:p>
                  </a:txBody>
                  <a:tcPr marL="47625" marR="47625" marT="0" marB="0" anchor="ctr">
                    <a:solidFill>
                      <a:schemeClr val="accent3">
                        <a:lumMod val="20000"/>
                        <a:lumOff val="80000"/>
                      </a:schemeClr>
                    </a:solidFill>
                  </a:tcPr>
                </a:tc>
                <a:tc>
                  <a:txBody>
                    <a:bodyPr/>
                    <a:lstStyle/>
                    <a:p>
                      <a:pPr algn="r"/>
                      <a:r>
                        <a:rPr lang="en-ZA" sz="1800" b="1" dirty="0">
                          <a:effectLst/>
                          <a:latin typeface="Arial" panose="020B0604020202020204" pitchFamily="34" charset="0"/>
                          <a:cs typeface="Arial" panose="020B0604020202020204" pitchFamily="34" charset="0"/>
                        </a:rPr>
                        <a:t>153</a:t>
                      </a:r>
                    </a:p>
                  </a:txBody>
                  <a:tcPr marL="47625" marR="47625" marT="0" marB="0" anchor="ctr">
                    <a:solidFill>
                      <a:schemeClr val="accent3">
                        <a:lumMod val="20000"/>
                        <a:lumOff val="80000"/>
                      </a:schemeClr>
                    </a:solidFill>
                  </a:tcPr>
                </a:tc>
                <a:extLst>
                  <a:ext uri="{0D108BD9-81ED-4DB2-BD59-A6C34878D82A}">
                    <a16:rowId xmlns:a16="http://schemas.microsoft.com/office/drawing/2014/main" xmlns="" val="467469973"/>
                  </a:ext>
                </a:extLst>
              </a:tr>
            </a:tbl>
          </a:graphicData>
        </a:graphic>
      </p:graphicFrame>
    </p:spTree>
    <p:extLst>
      <p:ext uri="{BB962C8B-B14F-4D97-AF65-F5344CB8AC3E}">
        <p14:creationId xmlns:p14="http://schemas.microsoft.com/office/powerpoint/2010/main" xmlns="" val="592429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414867"/>
            <a:ext cx="9143999" cy="646331"/>
          </a:xfrm>
          <a:prstGeom prst="rect">
            <a:avLst/>
          </a:prstGeom>
          <a:noFill/>
          <a:effectLst>
            <a:glow rad="228600">
              <a:schemeClr val="accent3">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wrap="square">
            <a:prstTxWarp prst="textNoShape">
              <a:avLst/>
            </a:prstTxWarp>
            <a:spAutoFit/>
          </a:bodyPr>
          <a:lstStyle/>
          <a:p>
            <a:pPr algn="ctr"/>
            <a:r>
              <a:rPr lang="en-ZA" sz="3600" b="1" dirty="0">
                <a:solidFill>
                  <a:srgbClr val="000000"/>
                </a:solidFill>
                <a:effectLst>
                  <a:outerShdw blurRad="50800" dist="38100" dir="5400000">
                    <a:srgbClr val="000000">
                      <a:alpha val="43000"/>
                    </a:srgbClr>
                  </a:outerShdw>
                </a:effectLst>
                <a:latin typeface="Arial" pitchFamily="-112" charset="0"/>
                <a:ea typeface="Arial" pitchFamily="-112" charset="0"/>
                <a:cs typeface="Arial" pitchFamily="-112" charset="0"/>
              </a:rPr>
              <a:t>Strategic</a:t>
            </a:r>
            <a:r>
              <a:rPr lang="en-ZA" sz="3600" b="1" dirty="0">
                <a:solidFill>
                  <a:srgbClr val="000000"/>
                </a:solidFill>
                <a:latin typeface="Arial" pitchFamily="-112" charset="0"/>
                <a:ea typeface="Arial" pitchFamily="-112" charset="0"/>
                <a:cs typeface="Arial" pitchFamily="-112" charset="0"/>
              </a:rPr>
              <a:t> </a:t>
            </a:r>
            <a:r>
              <a:rPr lang="en-ZA" sz="3600" b="1" dirty="0" smtClean="0">
                <a:solidFill>
                  <a:srgbClr val="000000"/>
                </a:solidFill>
                <a:latin typeface="Arial" pitchFamily="-112" charset="0"/>
                <a:ea typeface="Arial" pitchFamily="-112" charset="0"/>
                <a:cs typeface="Arial" pitchFamily="-112" charset="0"/>
              </a:rPr>
              <a:t>overview</a:t>
            </a:r>
            <a:endParaRPr lang="en-GB" sz="3600" b="1" dirty="0">
              <a:solidFill>
                <a:srgbClr val="000000"/>
              </a:solidFill>
              <a:latin typeface="Arial" pitchFamily="-112" charset="0"/>
              <a:ea typeface="Arial" pitchFamily="-112" charset="0"/>
              <a:cs typeface="Arial" pitchFamily="-11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0625" y="1845399"/>
            <a:ext cx="8445250" cy="4031873"/>
          </a:xfrm>
          <a:prstGeom prst="rect">
            <a:avLst/>
          </a:prstGeom>
          <a:noFill/>
        </p:spPr>
        <p:txBody>
          <a:bodyPr wrap="square">
            <a:prstTxWarp prst="textNoShape">
              <a:avLst/>
            </a:prstTxWarp>
            <a:spAutoFit/>
          </a:bodyPr>
          <a:lstStyle/>
          <a:p>
            <a:pPr marL="342900" indent="-342900">
              <a:buClr>
                <a:srgbClr val="92D050"/>
              </a:buClr>
              <a:buSzPct val="140000"/>
            </a:pPr>
            <a:r>
              <a:rPr lang="en-ZA" sz="1800" b="1" dirty="0" smtClean="0">
                <a:solidFill>
                  <a:srgbClr val="336600"/>
                </a:solidFill>
                <a:latin typeface="Arial"/>
                <a:ea typeface="Arial" pitchFamily="-112" charset="0"/>
                <a:cs typeface="Arial"/>
              </a:rPr>
              <a:t>The </a:t>
            </a:r>
            <a:r>
              <a:rPr lang="en-ZA" sz="1800" b="1" dirty="0">
                <a:solidFill>
                  <a:srgbClr val="336600"/>
                </a:solidFill>
                <a:latin typeface="Arial"/>
                <a:ea typeface="Arial" pitchFamily="-112" charset="0"/>
                <a:cs typeface="Arial"/>
              </a:rPr>
              <a:t>Board</a:t>
            </a:r>
          </a:p>
          <a:p>
            <a:pPr marL="342900" indent="-342900"/>
            <a:endParaRPr lang="en-ZA" sz="1800" dirty="0">
              <a:solidFill>
                <a:srgbClr val="000000"/>
              </a:solidFill>
              <a:latin typeface="Arial"/>
              <a:ea typeface="Arial" pitchFamily="-112" charset="0"/>
              <a:cs typeface="Arial"/>
            </a:endParaRPr>
          </a:p>
          <a:p>
            <a:pPr marL="342900" indent="-342900">
              <a:buClr>
                <a:srgbClr val="92D050"/>
              </a:buClr>
              <a:buSzPct val="140000"/>
              <a:buFont typeface="Wingdings" pitchFamily="-112" charset="2"/>
              <a:buChar char="§"/>
            </a:pPr>
            <a:r>
              <a:rPr lang="en-ZA" sz="2200" dirty="0">
                <a:solidFill>
                  <a:srgbClr val="000000"/>
                </a:solidFill>
                <a:latin typeface="Arial"/>
                <a:ea typeface="Arial" pitchFamily="-112" charset="0"/>
                <a:cs typeface="Arial"/>
              </a:rPr>
              <a:t>The NHLS Board serves as the accounting authority in terms of Section 49 of </a:t>
            </a:r>
            <a:r>
              <a:rPr lang="en-ZA" sz="2200" dirty="0" smtClean="0">
                <a:solidFill>
                  <a:srgbClr val="000000"/>
                </a:solidFill>
                <a:latin typeface="Arial"/>
                <a:ea typeface="Arial" pitchFamily="-112" charset="0"/>
                <a:cs typeface="Arial"/>
              </a:rPr>
              <a:t> the </a:t>
            </a:r>
            <a:r>
              <a:rPr lang="en-ZA" sz="2200" dirty="0">
                <a:solidFill>
                  <a:srgbClr val="000000"/>
                </a:solidFill>
                <a:latin typeface="Arial"/>
                <a:ea typeface="Arial" pitchFamily="-112" charset="0"/>
                <a:cs typeface="Arial"/>
              </a:rPr>
              <a:t>Public Finance Management Act, 1999 (Act No. 1 of 1999).</a:t>
            </a:r>
          </a:p>
          <a:p>
            <a:pPr marL="342900" indent="-342900">
              <a:buClr>
                <a:srgbClr val="92D050"/>
              </a:buClr>
              <a:buSzPct val="140000"/>
            </a:pPr>
            <a:endParaRPr lang="en-ZA" sz="2200" dirty="0">
              <a:solidFill>
                <a:srgbClr val="000000"/>
              </a:solidFill>
              <a:latin typeface="Arial"/>
              <a:ea typeface="Arial" pitchFamily="-112" charset="0"/>
              <a:cs typeface="Arial"/>
            </a:endParaRPr>
          </a:p>
          <a:p>
            <a:pPr marL="342900" indent="-342900">
              <a:buClr>
                <a:srgbClr val="92D050"/>
              </a:buClr>
              <a:buSzPct val="140000"/>
              <a:buFont typeface="Wingdings" pitchFamily="-112" charset="2"/>
              <a:buChar char="§"/>
            </a:pPr>
            <a:r>
              <a:rPr lang="en-ZA" sz="2200" dirty="0">
                <a:solidFill>
                  <a:srgbClr val="000000"/>
                </a:solidFill>
                <a:latin typeface="Arial"/>
                <a:ea typeface="Arial" pitchFamily="-112" charset="0"/>
                <a:cs typeface="Arial"/>
              </a:rPr>
              <a:t>Responsible for providing strategic direction and leadership, ensuring good corporate governance and ethics, determining policy and agreeing on performance criteria.</a:t>
            </a:r>
          </a:p>
          <a:p>
            <a:pPr marL="342900" indent="-342900">
              <a:buClr>
                <a:srgbClr val="92D050"/>
              </a:buClr>
              <a:buSzPct val="140000"/>
            </a:pPr>
            <a:endParaRPr lang="en-ZA" sz="2200" dirty="0">
              <a:solidFill>
                <a:srgbClr val="000000"/>
              </a:solidFill>
              <a:latin typeface="Arial"/>
              <a:ea typeface="Arial" pitchFamily="-112" charset="0"/>
              <a:cs typeface="Arial"/>
            </a:endParaRPr>
          </a:p>
          <a:p>
            <a:pPr marL="342900" indent="-342900">
              <a:buClr>
                <a:srgbClr val="92D050"/>
              </a:buClr>
              <a:buSzPct val="140000"/>
              <a:buFont typeface="Wingdings" pitchFamily="-112" charset="2"/>
              <a:buChar char="§"/>
            </a:pPr>
            <a:r>
              <a:rPr lang="en-ZA" sz="2200" dirty="0">
                <a:solidFill>
                  <a:srgbClr val="000000"/>
                </a:solidFill>
                <a:latin typeface="Arial"/>
                <a:ea typeface="Arial" pitchFamily="-112" charset="0"/>
                <a:cs typeface="Arial"/>
              </a:rPr>
              <a:t>Board is supported by seven sub-committees to help it meet its mandate, without abdicating its own responsibilities. </a:t>
            </a:r>
            <a:endParaRPr lang="en-ZA" sz="2200" b="1" dirty="0">
              <a:solidFill>
                <a:srgbClr val="339933"/>
              </a:solidFill>
              <a:latin typeface="Arial"/>
              <a:ea typeface="Arial" pitchFamily="-112" charset="0"/>
              <a:cs typeface="Arial"/>
            </a:endParaRPr>
          </a:p>
        </p:txBody>
      </p:sp>
      <p:sp>
        <p:nvSpPr>
          <p:cNvPr id="4" name="TextBox 3"/>
          <p:cNvSpPr txBox="1"/>
          <p:nvPr/>
        </p:nvSpPr>
        <p:spPr>
          <a:xfrm>
            <a:off x="-48627" y="572869"/>
            <a:ext cx="5992228" cy="646331"/>
          </a:xfrm>
          <a:prstGeom prst="rect">
            <a:avLst/>
          </a:prstGeom>
          <a:noFill/>
          <a:effectLst>
            <a:glow rad="228600">
              <a:schemeClr val="accent3">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wrap="square">
            <a:prstTxWarp prst="textNoShape">
              <a:avLst/>
            </a:prstTxWarp>
            <a:spAutoFit/>
          </a:bodyPr>
          <a:lstStyle/>
          <a:p>
            <a:pPr algn="ctr"/>
            <a:r>
              <a:rPr lang="en-ZA" sz="3600" b="1" dirty="0">
                <a:solidFill>
                  <a:schemeClr val="tx1"/>
                </a:solidFill>
                <a:latin typeface="Arial" pitchFamily="-112" charset="0"/>
                <a:ea typeface="Arial" pitchFamily="-112" charset="0"/>
                <a:cs typeface="Arial" pitchFamily="-112" charset="0"/>
              </a:rPr>
              <a:t>Strategic overview</a:t>
            </a:r>
            <a:endParaRPr lang="en-GB" sz="3600" b="1" dirty="0">
              <a:solidFill>
                <a:schemeClr val="tx1"/>
              </a:solidFill>
              <a:latin typeface="Arial" pitchFamily="-112" charset="0"/>
              <a:ea typeface="Arial" pitchFamily="-112" charset="0"/>
              <a:cs typeface="Arial" pitchFamily="-112" charset="0"/>
            </a:endParaRPr>
          </a:p>
        </p:txBody>
      </p:sp>
      <p:pic>
        <p:nvPicPr>
          <p:cNvPr id="5" name="Picture 4"/>
          <p:cNvPicPr>
            <a:picLocks noChangeAspect="1"/>
          </p:cNvPicPr>
          <p:nvPr/>
        </p:nvPicPr>
        <p:blipFill>
          <a:blip r:embed="rId3">
            <a:alphaModFix amt="53000"/>
          </a:blip>
          <a:stretch>
            <a:fillRect/>
          </a:stretch>
        </p:blipFill>
        <p:spPr>
          <a:xfrm>
            <a:off x="-16714" y="1260451"/>
            <a:ext cx="6413031" cy="111149"/>
          </a:xfrm>
          <a:prstGeom prst="rect">
            <a:avLst/>
          </a:prstGeom>
        </p:spPr>
      </p:pic>
      <p:sp>
        <p:nvSpPr>
          <p:cNvPr id="7"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15</a:t>
            </a:fld>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187624" y="1272817"/>
            <a:ext cx="8445250" cy="5570756"/>
          </a:xfrm>
          <a:prstGeom prst="rect">
            <a:avLst/>
          </a:prstGeom>
          <a:noFill/>
        </p:spPr>
        <p:txBody>
          <a:bodyPr wrap="square">
            <a:prstTxWarp prst="textNoShape">
              <a:avLst/>
            </a:prstTxWarp>
            <a:spAutoFit/>
          </a:bodyPr>
          <a:lstStyle/>
          <a:p>
            <a:pPr>
              <a:lnSpc>
                <a:spcPct val="200000"/>
              </a:lnSpc>
            </a:pPr>
            <a:endParaRPr lang="en-ZA" sz="1600" b="1" dirty="0" smtClean="0"/>
          </a:p>
          <a:p>
            <a:pPr>
              <a:lnSpc>
                <a:spcPct val="200000"/>
              </a:lnSpc>
            </a:pPr>
            <a:r>
              <a:rPr lang="en-ZA" sz="1600" b="1" dirty="0" smtClean="0"/>
              <a:t>Prof Eric Buch </a:t>
            </a:r>
            <a:endParaRPr lang="en-ZA" sz="1600" dirty="0" smtClean="0"/>
          </a:p>
          <a:p>
            <a:pPr>
              <a:lnSpc>
                <a:spcPct val="200000"/>
              </a:lnSpc>
            </a:pPr>
            <a:r>
              <a:rPr lang="en-GB" sz="1600" b="1" dirty="0" smtClean="0">
                <a:solidFill>
                  <a:srgbClr val="336600"/>
                </a:solidFill>
                <a:latin typeface="Arial"/>
                <a:ea typeface="Arial" pitchFamily="-112" charset="0"/>
                <a:cs typeface="Arial"/>
              </a:rPr>
              <a:t>Chairpersons of the Committees</a:t>
            </a:r>
            <a:endParaRPr lang="en-ZA" sz="1600" dirty="0" smtClean="0"/>
          </a:p>
          <a:p>
            <a:pPr>
              <a:lnSpc>
                <a:spcPct val="200000"/>
              </a:lnSpc>
            </a:pPr>
            <a:r>
              <a:rPr lang="en-ZA" sz="1600" b="1" dirty="0" smtClean="0"/>
              <a:t>	</a:t>
            </a:r>
            <a:r>
              <a:rPr lang="en-ZA" sz="1600" b="1" dirty="0"/>
              <a:t>Prof Eric Buch </a:t>
            </a:r>
            <a:r>
              <a:rPr lang="en-ZA" sz="1600" dirty="0" smtClean="0"/>
              <a:t> - Governance, </a:t>
            </a:r>
            <a:r>
              <a:rPr lang="en-ZA" sz="1600" dirty="0"/>
              <a:t>Social </a:t>
            </a:r>
            <a:r>
              <a:rPr lang="en-ZA" sz="1600" dirty="0" smtClean="0"/>
              <a:t>and Ethics Committee</a:t>
            </a:r>
            <a:endParaRPr lang="en-ZA" sz="1600" b="1" dirty="0" smtClean="0"/>
          </a:p>
          <a:p>
            <a:pPr>
              <a:lnSpc>
                <a:spcPct val="200000"/>
              </a:lnSpc>
            </a:pPr>
            <a:r>
              <a:rPr lang="en-ZA" sz="1600" b="1" dirty="0"/>
              <a:t>	</a:t>
            </a:r>
            <a:r>
              <a:rPr lang="en-ZA" sz="1600" b="1" dirty="0" smtClean="0"/>
              <a:t>Nelisiwe Mkhize </a:t>
            </a:r>
            <a:r>
              <a:rPr lang="en-ZA" sz="1600" dirty="0" smtClean="0"/>
              <a:t>-</a:t>
            </a:r>
            <a:r>
              <a:rPr lang="en-ZA" sz="1600" b="1" dirty="0" smtClean="0"/>
              <a:t> </a:t>
            </a:r>
            <a:r>
              <a:rPr lang="en-GB" sz="1600" dirty="0" smtClean="0"/>
              <a:t>Remuneration and Human Resources Committee</a:t>
            </a:r>
            <a:r>
              <a:rPr lang="en-ZA" sz="1600" dirty="0" smtClean="0"/>
              <a:t> </a:t>
            </a:r>
          </a:p>
          <a:p>
            <a:pPr>
              <a:lnSpc>
                <a:spcPct val="200000"/>
              </a:lnSpc>
            </a:pPr>
            <a:r>
              <a:rPr lang="en-ZA" sz="1600" b="1" dirty="0" smtClean="0"/>
              <a:t>	Mr Ian </a:t>
            </a:r>
            <a:r>
              <a:rPr lang="en-ZA" sz="1600" b="1" dirty="0"/>
              <a:t>van der </a:t>
            </a:r>
            <a:r>
              <a:rPr lang="en-ZA" sz="1600" b="1" dirty="0" smtClean="0"/>
              <a:t>Merwe</a:t>
            </a:r>
            <a:r>
              <a:rPr lang="en-ZA" sz="1600" dirty="0" smtClean="0"/>
              <a:t> - Finance </a:t>
            </a:r>
            <a:r>
              <a:rPr lang="en-ZA" sz="1600" dirty="0"/>
              <a:t>committee </a:t>
            </a:r>
            <a:r>
              <a:rPr lang="en-ZA" sz="1600" dirty="0" smtClean="0"/>
              <a:t> </a:t>
            </a:r>
          </a:p>
          <a:p>
            <a:pPr>
              <a:lnSpc>
                <a:spcPct val="200000"/>
              </a:lnSpc>
            </a:pPr>
            <a:r>
              <a:rPr lang="en-ZA" sz="1600" b="1" dirty="0" smtClean="0"/>
              <a:t>	Dr </a:t>
            </a:r>
            <a:r>
              <a:rPr lang="en-ZA" sz="1600" b="1" dirty="0"/>
              <a:t>Tim Tucker </a:t>
            </a:r>
            <a:r>
              <a:rPr lang="en-ZA" sz="1600" dirty="0" smtClean="0"/>
              <a:t>- </a:t>
            </a:r>
            <a:r>
              <a:rPr lang="en-GB" sz="1600" dirty="0" smtClean="0"/>
              <a:t>National </a:t>
            </a:r>
            <a:r>
              <a:rPr lang="en-GB" sz="1600" dirty="0"/>
              <a:t>Academic and Pathology </a:t>
            </a:r>
            <a:r>
              <a:rPr lang="en-GB" sz="1600" dirty="0" smtClean="0"/>
              <a:t>Committee</a:t>
            </a:r>
            <a:r>
              <a:rPr lang="en-ZA" sz="1600" dirty="0" smtClean="0"/>
              <a:t> </a:t>
            </a:r>
            <a:endParaRPr lang="en-ZA" sz="1600" b="1" dirty="0"/>
          </a:p>
          <a:p>
            <a:pPr>
              <a:lnSpc>
                <a:spcPct val="200000"/>
              </a:lnSpc>
            </a:pPr>
            <a:r>
              <a:rPr lang="en-ZA" sz="1600" b="1" dirty="0" smtClean="0"/>
              <a:t>	Dr </a:t>
            </a:r>
            <a:r>
              <a:rPr lang="en-ZA" sz="1600" b="1" dirty="0"/>
              <a:t>Monde </a:t>
            </a:r>
            <a:r>
              <a:rPr lang="en-ZA" sz="1600" b="1" dirty="0" smtClean="0"/>
              <a:t>Tom </a:t>
            </a:r>
            <a:r>
              <a:rPr lang="en-ZA" sz="1600" dirty="0" smtClean="0"/>
              <a:t>- Audit </a:t>
            </a:r>
            <a:r>
              <a:rPr lang="en-ZA" sz="1600" dirty="0"/>
              <a:t>and Risk </a:t>
            </a:r>
          </a:p>
          <a:p>
            <a:pPr>
              <a:lnSpc>
                <a:spcPct val="200000"/>
              </a:lnSpc>
            </a:pPr>
            <a:r>
              <a:rPr lang="en-ZA" sz="1600" b="1" dirty="0" smtClean="0"/>
              <a:t>	Prof </a:t>
            </a:r>
            <a:r>
              <a:rPr lang="en-ZA" sz="1600" b="1" dirty="0"/>
              <a:t>Mary </a:t>
            </a:r>
            <a:r>
              <a:rPr lang="en-ZA" sz="1600" b="1" dirty="0" smtClean="0"/>
              <a:t>Ross </a:t>
            </a:r>
            <a:r>
              <a:rPr lang="en-ZA" sz="1600" dirty="0" smtClean="0"/>
              <a:t>- Research </a:t>
            </a:r>
            <a:r>
              <a:rPr lang="en-ZA" sz="1600" dirty="0"/>
              <a:t>and Innovation Committee </a:t>
            </a:r>
            <a:endParaRPr lang="en-ZA" sz="1600" dirty="0" smtClean="0"/>
          </a:p>
          <a:p>
            <a:pPr>
              <a:lnSpc>
                <a:spcPct val="200000"/>
              </a:lnSpc>
            </a:pPr>
            <a:r>
              <a:rPr lang="en-ZA" sz="1600" b="1" dirty="0"/>
              <a:t>	</a:t>
            </a:r>
            <a:endParaRPr lang="en-ZA" sz="1600" dirty="0"/>
          </a:p>
          <a:p>
            <a:pPr marL="342900" indent="-342900">
              <a:buClr>
                <a:srgbClr val="92D050"/>
              </a:buClr>
              <a:buSzPct val="140000"/>
            </a:pPr>
            <a:endParaRPr lang="en-ZA" sz="1800" b="1" dirty="0">
              <a:solidFill>
                <a:srgbClr val="336600"/>
              </a:solidFill>
              <a:latin typeface="Arial"/>
              <a:ea typeface="Arial" pitchFamily="-112" charset="0"/>
              <a:cs typeface="Arial"/>
            </a:endParaRPr>
          </a:p>
          <a:p>
            <a:pPr marL="342900" indent="-342900"/>
            <a:endParaRPr lang="en-ZA" sz="1800" dirty="0">
              <a:solidFill>
                <a:srgbClr val="000000"/>
              </a:solidFill>
              <a:latin typeface="Arial"/>
              <a:ea typeface="Arial" pitchFamily="-112" charset="0"/>
              <a:cs typeface="Arial"/>
            </a:endParaRPr>
          </a:p>
        </p:txBody>
      </p:sp>
      <p:sp>
        <p:nvSpPr>
          <p:cNvPr id="4" name="TextBox 3"/>
          <p:cNvSpPr txBox="1"/>
          <p:nvPr/>
        </p:nvSpPr>
        <p:spPr>
          <a:xfrm>
            <a:off x="-48628" y="332657"/>
            <a:ext cx="7716971" cy="1015663"/>
          </a:xfrm>
          <a:prstGeom prst="rect">
            <a:avLst/>
          </a:prstGeom>
          <a:noFill/>
          <a:effectLst>
            <a:glow rad="228600">
              <a:schemeClr val="accent3">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wrap="square">
            <a:prstTxWarp prst="textNoShape">
              <a:avLst/>
            </a:prstTxWarp>
            <a:spAutoFit/>
          </a:bodyPr>
          <a:lstStyle/>
          <a:p>
            <a:pPr algn="ctr"/>
            <a:r>
              <a:rPr lang="en-ZA" b="1" dirty="0">
                <a:solidFill>
                  <a:schemeClr val="tx1"/>
                </a:solidFill>
                <a:latin typeface="Arial" pitchFamily="-112" charset="0"/>
                <a:ea typeface="Arial" pitchFamily="-112" charset="0"/>
                <a:cs typeface="Arial" pitchFamily="-112" charset="0"/>
              </a:rPr>
              <a:t>Strategic </a:t>
            </a:r>
            <a:r>
              <a:rPr lang="en-ZA" b="1" dirty="0" smtClean="0">
                <a:solidFill>
                  <a:schemeClr val="tx1"/>
                </a:solidFill>
                <a:latin typeface="Arial" pitchFamily="-112" charset="0"/>
                <a:ea typeface="Arial" pitchFamily="-112" charset="0"/>
                <a:cs typeface="Arial" pitchFamily="-112" charset="0"/>
              </a:rPr>
              <a:t>overview: </a:t>
            </a:r>
            <a:r>
              <a:rPr lang="en-ZA" b="1" dirty="0">
                <a:solidFill>
                  <a:srgbClr val="336600"/>
                </a:solidFill>
                <a:latin typeface="Arial"/>
                <a:ea typeface="Arial" pitchFamily="-112" charset="0"/>
                <a:cs typeface="Arial"/>
              </a:rPr>
              <a:t>Composition of the Board</a:t>
            </a:r>
          </a:p>
          <a:p>
            <a:pPr algn="ctr"/>
            <a:endParaRPr lang="en-GB" sz="3600" b="1" dirty="0">
              <a:solidFill>
                <a:schemeClr val="tx1"/>
              </a:solidFill>
              <a:latin typeface="Arial" pitchFamily="-112" charset="0"/>
              <a:ea typeface="Arial" pitchFamily="-112" charset="0"/>
              <a:cs typeface="Arial" pitchFamily="-112" charset="0"/>
            </a:endParaRPr>
          </a:p>
        </p:txBody>
      </p:sp>
      <p:pic>
        <p:nvPicPr>
          <p:cNvPr id="5" name="Picture 4"/>
          <p:cNvPicPr>
            <a:picLocks noChangeAspect="1"/>
          </p:cNvPicPr>
          <p:nvPr/>
        </p:nvPicPr>
        <p:blipFill>
          <a:blip r:embed="rId3">
            <a:alphaModFix amt="53000"/>
          </a:blip>
          <a:stretch>
            <a:fillRect/>
          </a:stretch>
        </p:blipFill>
        <p:spPr>
          <a:xfrm>
            <a:off x="-16714" y="1020238"/>
            <a:ext cx="6413031" cy="111149"/>
          </a:xfrm>
          <a:prstGeom prst="rect">
            <a:avLst/>
          </a:prstGeom>
        </p:spPr>
      </p:pic>
      <p:sp>
        <p:nvSpPr>
          <p:cNvPr id="7"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16</a:t>
            </a:fld>
            <a:endParaRPr lang="en-US" sz="1600" dirty="0">
              <a:solidFill>
                <a:schemeClr val="bg1"/>
              </a:solidFill>
            </a:endParaRPr>
          </a:p>
        </p:txBody>
      </p:sp>
      <p:cxnSp>
        <p:nvCxnSpPr>
          <p:cNvPr id="8" name="Straight Connector 7"/>
          <p:cNvCxnSpPr/>
          <p:nvPr/>
        </p:nvCxnSpPr>
        <p:spPr>
          <a:xfrm>
            <a:off x="567083" y="1556792"/>
            <a:ext cx="0" cy="5182670"/>
          </a:xfrm>
          <a:prstGeom prst="line">
            <a:avLst/>
          </a:prstGeom>
          <a:ln w="3175" cap="rnd" cmpd="sng">
            <a:solidFill>
              <a:schemeClr val="accent3"/>
            </a:solidFill>
            <a:prstDash val="sysDash"/>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67083" y="1556792"/>
            <a:ext cx="548533" cy="0"/>
          </a:xfrm>
          <a:prstGeom prst="line">
            <a:avLst/>
          </a:prstGeom>
          <a:ln w="3175">
            <a:solidFill>
              <a:schemeClr val="accent3"/>
            </a:solidFill>
            <a:prstDash val="sysDash"/>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endCxn id="16" idx="2"/>
          </p:cNvCxnSpPr>
          <p:nvPr/>
        </p:nvCxnSpPr>
        <p:spPr>
          <a:xfrm>
            <a:off x="567083" y="2060848"/>
            <a:ext cx="404517" cy="0"/>
          </a:xfrm>
          <a:prstGeom prst="line">
            <a:avLst/>
          </a:prstGeom>
          <a:ln w="3175">
            <a:solidFill>
              <a:schemeClr val="accent3"/>
            </a:solidFill>
            <a:prstDash val="sysDash"/>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endCxn id="18" idx="2"/>
          </p:cNvCxnSpPr>
          <p:nvPr/>
        </p:nvCxnSpPr>
        <p:spPr>
          <a:xfrm>
            <a:off x="567083" y="3068960"/>
            <a:ext cx="836565" cy="0"/>
          </a:xfrm>
          <a:prstGeom prst="line">
            <a:avLst/>
          </a:prstGeom>
          <a:ln w="3175">
            <a:solidFill>
              <a:schemeClr val="accent3"/>
            </a:solidFill>
            <a:prstDash val="sysDash"/>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flipV="1">
            <a:off x="1403648" y="2996952"/>
            <a:ext cx="144016"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a:p>
        </p:txBody>
      </p:sp>
      <p:sp>
        <p:nvSpPr>
          <p:cNvPr id="16" name="Oval 15"/>
          <p:cNvSpPr/>
          <p:nvPr/>
        </p:nvSpPr>
        <p:spPr>
          <a:xfrm flipV="1">
            <a:off x="971600" y="1988840"/>
            <a:ext cx="144016"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a:p>
        </p:txBody>
      </p:sp>
      <p:cxnSp>
        <p:nvCxnSpPr>
          <p:cNvPr id="33" name="Straight Connector 32"/>
          <p:cNvCxnSpPr/>
          <p:nvPr/>
        </p:nvCxnSpPr>
        <p:spPr>
          <a:xfrm>
            <a:off x="567083" y="3573016"/>
            <a:ext cx="836565" cy="0"/>
          </a:xfrm>
          <a:prstGeom prst="line">
            <a:avLst/>
          </a:prstGeom>
          <a:ln w="3175">
            <a:solidFill>
              <a:schemeClr val="accent3"/>
            </a:solidFill>
            <a:prstDash val="sysDash"/>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72931" y="4005064"/>
            <a:ext cx="836565" cy="0"/>
          </a:xfrm>
          <a:prstGeom prst="line">
            <a:avLst/>
          </a:prstGeom>
          <a:ln w="3175">
            <a:solidFill>
              <a:schemeClr val="accent3"/>
            </a:solidFill>
            <a:prstDash val="sysDash"/>
          </a:ln>
        </p:spPr>
        <p:style>
          <a:lnRef idx="2">
            <a:schemeClr val="accent1"/>
          </a:lnRef>
          <a:fillRef idx="0">
            <a:schemeClr val="accent1"/>
          </a:fillRef>
          <a:effectRef idx="1">
            <a:schemeClr val="accent1"/>
          </a:effectRef>
          <a:fontRef idx="minor">
            <a:schemeClr val="tx1"/>
          </a:fontRef>
        </p:style>
      </p:cxnSp>
      <p:sp>
        <p:nvSpPr>
          <p:cNvPr id="19" name="Oval 18"/>
          <p:cNvSpPr/>
          <p:nvPr/>
        </p:nvSpPr>
        <p:spPr>
          <a:xfrm flipV="1">
            <a:off x="1403648" y="3501008"/>
            <a:ext cx="144016"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a:p>
        </p:txBody>
      </p:sp>
      <p:sp>
        <p:nvSpPr>
          <p:cNvPr id="20" name="Oval 19"/>
          <p:cNvSpPr/>
          <p:nvPr/>
        </p:nvSpPr>
        <p:spPr>
          <a:xfrm flipV="1">
            <a:off x="1403648" y="3933056"/>
            <a:ext cx="144016"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a:p>
        </p:txBody>
      </p:sp>
      <p:cxnSp>
        <p:nvCxnSpPr>
          <p:cNvPr id="35" name="Straight Connector 34"/>
          <p:cNvCxnSpPr/>
          <p:nvPr/>
        </p:nvCxnSpPr>
        <p:spPr>
          <a:xfrm>
            <a:off x="567083" y="4509120"/>
            <a:ext cx="836565" cy="0"/>
          </a:xfrm>
          <a:prstGeom prst="line">
            <a:avLst/>
          </a:prstGeom>
          <a:ln w="3175">
            <a:solidFill>
              <a:schemeClr val="accent3"/>
            </a:solidFill>
            <a:prstDash val="sysDash"/>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flipV="1">
            <a:off x="1403648" y="4437112"/>
            <a:ext cx="144016"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a:p>
        </p:txBody>
      </p:sp>
      <p:cxnSp>
        <p:nvCxnSpPr>
          <p:cNvPr id="36" name="Straight Connector 35"/>
          <p:cNvCxnSpPr/>
          <p:nvPr/>
        </p:nvCxnSpPr>
        <p:spPr>
          <a:xfrm>
            <a:off x="582769" y="5013176"/>
            <a:ext cx="836565" cy="0"/>
          </a:xfrm>
          <a:prstGeom prst="line">
            <a:avLst/>
          </a:prstGeom>
          <a:ln w="3175">
            <a:solidFill>
              <a:schemeClr val="accent3"/>
            </a:solidFill>
            <a:prstDash val="sysDash"/>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582769" y="5517232"/>
            <a:ext cx="836565" cy="0"/>
          </a:xfrm>
          <a:prstGeom prst="line">
            <a:avLst/>
          </a:prstGeom>
          <a:ln w="3175">
            <a:solidFill>
              <a:schemeClr val="accent3"/>
            </a:solidFill>
            <a:prstDash val="sysDash"/>
          </a:ln>
        </p:spPr>
        <p:style>
          <a:lnRef idx="2">
            <a:schemeClr val="accent1"/>
          </a:lnRef>
          <a:fillRef idx="0">
            <a:schemeClr val="accent1"/>
          </a:fillRef>
          <a:effectRef idx="1">
            <a:schemeClr val="accent1"/>
          </a:effectRef>
          <a:fontRef idx="minor">
            <a:schemeClr val="tx1"/>
          </a:fontRef>
        </p:style>
      </p:cxnSp>
      <p:sp>
        <p:nvSpPr>
          <p:cNvPr id="22" name="Oval 21"/>
          <p:cNvSpPr/>
          <p:nvPr/>
        </p:nvSpPr>
        <p:spPr>
          <a:xfrm flipV="1">
            <a:off x="1403648" y="4941168"/>
            <a:ext cx="144016"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a:p>
        </p:txBody>
      </p:sp>
      <p:sp>
        <p:nvSpPr>
          <p:cNvPr id="24" name="Oval 23"/>
          <p:cNvSpPr/>
          <p:nvPr/>
        </p:nvSpPr>
        <p:spPr>
          <a:xfrm flipV="1">
            <a:off x="1403648" y="5445224"/>
            <a:ext cx="144016"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a:p>
        </p:txBody>
      </p:sp>
      <p:sp>
        <p:nvSpPr>
          <p:cNvPr id="39" name="Rectangle 38"/>
          <p:cNvSpPr/>
          <p:nvPr/>
        </p:nvSpPr>
        <p:spPr>
          <a:xfrm>
            <a:off x="1069743" y="1348320"/>
            <a:ext cx="2658100" cy="416011"/>
          </a:xfrm>
          <a:prstGeom prst="rect">
            <a:avLst/>
          </a:prstGeom>
        </p:spPr>
        <p:txBody>
          <a:bodyPr wrap="none">
            <a:spAutoFit/>
          </a:bodyPr>
          <a:lstStyle/>
          <a:p>
            <a:pPr marL="342900" indent="-342900">
              <a:lnSpc>
                <a:spcPct val="150000"/>
              </a:lnSpc>
              <a:buClr>
                <a:srgbClr val="92D050"/>
              </a:buClr>
              <a:buSzPct val="140000"/>
            </a:pPr>
            <a:r>
              <a:rPr lang="en-GB" sz="1600" b="1" dirty="0">
                <a:solidFill>
                  <a:srgbClr val="336600"/>
                </a:solidFill>
                <a:latin typeface="Arial"/>
                <a:ea typeface="Arial" pitchFamily="-112" charset="0"/>
                <a:cs typeface="Arial"/>
              </a:rPr>
              <a:t>Chairperson of the Board</a:t>
            </a:r>
            <a:endParaRPr lang="en-ZA" sz="1600" b="1" dirty="0">
              <a:solidFill>
                <a:srgbClr val="336600"/>
              </a:solidFill>
              <a:latin typeface="Arial"/>
              <a:ea typeface="Arial" pitchFamily="-112" charset="0"/>
              <a:cs typeface="Arial"/>
            </a:endParaRPr>
          </a:p>
        </p:txBody>
      </p:sp>
    </p:spTree>
    <p:extLst>
      <p:ext uri="{BB962C8B-B14F-4D97-AF65-F5344CB8AC3E}">
        <p14:creationId xmlns:p14="http://schemas.microsoft.com/office/powerpoint/2010/main" xmlns="" val="682002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187624" y="1272817"/>
            <a:ext cx="8445250" cy="4524315"/>
          </a:xfrm>
          <a:prstGeom prst="rect">
            <a:avLst/>
          </a:prstGeom>
          <a:noFill/>
        </p:spPr>
        <p:txBody>
          <a:bodyPr wrap="square">
            <a:prstTxWarp prst="textNoShape">
              <a:avLst/>
            </a:prstTxWarp>
            <a:spAutoFit/>
          </a:bodyPr>
          <a:lstStyle/>
          <a:p>
            <a:pPr>
              <a:lnSpc>
                <a:spcPct val="200000"/>
              </a:lnSpc>
            </a:pPr>
            <a:endParaRPr lang="en-ZA" sz="1600" b="1" dirty="0" smtClean="0"/>
          </a:p>
          <a:p>
            <a:pPr>
              <a:lnSpc>
                <a:spcPct val="200000"/>
              </a:lnSpc>
            </a:pPr>
            <a:r>
              <a:rPr lang="en-ZA" sz="1600" b="1" dirty="0" smtClean="0"/>
              <a:t>	Prof </a:t>
            </a:r>
            <a:r>
              <a:rPr lang="en-ZA" sz="1600" b="1" dirty="0"/>
              <a:t>Larry Obi </a:t>
            </a:r>
            <a:endParaRPr lang="en-ZA" sz="1600" b="1" dirty="0" smtClean="0"/>
          </a:p>
          <a:p>
            <a:pPr>
              <a:lnSpc>
                <a:spcPct val="200000"/>
              </a:lnSpc>
            </a:pPr>
            <a:r>
              <a:rPr lang="en-ZA" sz="1600" b="1" dirty="0"/>
              <a:t>	</a:t>
            </a:r>
            <a:r>
              <a:rPr lang="en-ZA" sz="1600" b="1" dirty="0" smtClean="0"/>
              <a:t>Mr </a:t>
            </a:r>
            <a:r>
              <a:rPr lang="en-ZA" sz="1600" b="1" dirty="0"/>
              <a:t>Ben </a:t>
            </a:r>
            <a:r>
              <a:rPr lang="en-ZA" sz="1600" b="1" dirty="0" smtClean="0"/>
              <a:t>Durham</a:t>
            </a:r>
          </a:p>
          <a:p>
            <a:pPr marL="342900" indent="-342900">
              <a:lnSpc>
                <a:spcPct val="200000"/>
              </a:lnSpc>
            </a:pPr>
            <a:r>
              <a:rPr lang="en-ZA" sz="1600" b="1" dirty="0" smtClean="0"/>
              <a:t>		Dr </a:t>
            </a:r>
            <a:r>
              <a:rPr lang="en-ZA" sz="1600" b="1" dirty="0"/>
              <a:t>Gerhard </a:t>
            </a:r>
            <a:r>
              <a:rPr lang="en-ZA" sz="1600" b="1" dirty="0" err="1" smtClean="0"/>
              <a:t>Goosen</a:t>
            </a:r>
            <a:endParaRPr lang="en-ZA" sz="1600" b="1" dirty="0" smtClean="0"/>
          </a:p>
          <a:p>
            <a:pPr marL="342900" indent="-342900">
              <a:lnSpc>
                <a:spcPct val="200000"/>
              </a:lnSpc>
            </a:pPr>
            <a:r>
              <a:rPr lang="en-ZA" sz="1600" b="1" dirty="0" smtClean="0"/>
              <a:t>		Mr </a:t>
            </a:r>
            <a:r>
              <a:rPr lang="en-ZA" sz="1600" b="1" dirty="0"/>
              <a:t>Michael </a:t>
            </a:r>
            <a:r>
              <a:rPr lang="en-ZA" sz="1600" b="1" dirty="0" err="1" smtClean="0"/>
              <a:t>Shingange</a:t>
            </a:r>
            <a:r>
              <a:rPr lang="en-ZA" sz="1600" b="1" dirty="0"/>
              <a:t> </a:t>
            </a:r>
            <a:endParaRPr lang="en-ZA" sz="1600" b="1" dirty="0" smtClean="0"/>
          </a:p>
          <a:p>
            <a:pPr marL="342900" indent="-342900">
              <a:lnSpc>
                <a:spcPct val="200000"/>
              </a:lnSpc>
            </a:pPr>
            <a:r>
              <a:rPr lang="en-ZA" sz="1600" b="1" dirty="0" smtClean="0"/>
              <a:t>		Dr </a:t>
            </a:r>
            <a:r>
              <a:rPr lang="en-ZA" sz="1600" b="1" dirty="0" err="1"/>
              <a:t>Zwelibanzi</a:t>
            </a:r>
            <a:r>
              <a:rPr lang="en-ZA" sz="1600" b="1" dirty="0"/>
              <a:t> </a:t>
            </a:r>
            <a:r>
              <a:rPr lang="en-ZA" sz="1600" b="1" dirty="0" err="1" smtClean="0"/>
              <a:t>Mavuso</a:t>
            </a:r>
            <a:endParaRPr lang="en-ZA" sz="1600" b="1" dirty="0" smtClean="0"/>
          </a:p>
          <a:p>
            <a:pPr marL="342900" indent="-342900">
              <a:lnSpc>
                <a:spcPct val="200000"/>
              </a:lnSpc>
            </a:pPr>
            <a:r>
              <a:rPr lang="en-GB" sz="1600" b="1" dirty="0">
                <a:solidFill>
                  <a:srgbClr val="000000"/>
                </a:solidFill>
                <a:latin typeface="Arial"/>
                <a:ea typeface="Arial" pitchFamily="-112" charset="0"/>
                <a:cs typeface="Arial"/>
              </a:rPr>
              <a:t>	</a:t>
            </a:r>
            <a:r>
              <a:rPr lang="en-ZA" sz="1600" b="1" dirty="0"/>
              <a:t> </a:t>
            </a:r>
            <a:r>
              <a:rPr lang="en-ZA" sz="1600" b="1" dirty="0" smtClean="0"/>
              <a:t>	Dr </a:t>
            </a:r>
            <a:r>
              <a:rPr lang="en-ZA" sz="1600" b="1" dirty="0" err="1"/>
              <a:t>Balekile</a:t>
            </a:r>
            <a:r>
              <a:rPr lang="en-ZA" sz="1600" b="1" dirty="0"/>
              <a:t> </a:t>
            </a:r>
            <a:r>
              <a:rPr lang="en-ZA" sz="1600" b="1" dirty="0" err="1" smtClean="0"/>
              <a:t>Mzangwa</a:t>
            </a:r>
            <a:endParaRPr lang="en-ZA" sz="1600" b="1" dirty="0" smtClean="0"/>
          </a:p>
          <a:p>
            <a:pPr marL="342900" indent="-342900">
              <a:lnSpc>
                <a:spcPct val="200000"/>
              </a:lnSpc>
            </a:pPr>
            <a:r>
              <a:rPr lang="en-GB" sz="1600" b="1" dirty="0">
                <a:solidFill>
                  <a:srgbClr val="000000"/>
                </a:solidFill>
                <a:latin typeface="Arial"/>
                <a:ea typeface="Arial" pitchFamily="-112" charset="0"/>
                <a:cs typeface="Arial"/>
              </a:rPr>
              <a:t>	</a:t>
            </a:r>
            <a:r>
              <a:rPr lang="en-ZA" sz="1600" b="1" dirty="0"/>
              <a:t> </a:t>
            </a:r>
            <a:r>
              <a:rPr lang="en-ZA" sz="1600" b="1" dirty="0" smtClean="0"/>
              <a:t>	Ms </a:t>
            </a:r>
            <a:r>
              <a:rPr lang="en-ZA" sz="1600" b="1" dirty="0" err="1"/>
              <a:t>Sphiwe</a:t>
            </a:r>
            <a:r>
              <a:rPr lang="en-ZA" sz="1600" b="1" dirty="0"/>
              <a:t> </a:t>
            </a:r>
            <a:r>
              <a:rPr lang="en-ZA" sz="1600" b="1" dirty="0" err="1" smtClean="0"/>
              <a:t>Mayinga</a:t>
            </a:r>
            <a:endParaRPr lang="en-ZA" sz="1600" b="1" dirty="0" smtClean="0"/>
          </a:p>
          <a:p>
            <a:pPr marL="342900" indent="-342900">
              <a:lnSpc>
                <a:spcPct val="200000"/>
              </a:lnSpc>
            </a:pPr>
            <a:r>
              <a:rPr lang="en-ZA" sz="1600" b="1" dirty="0">
                <a:solidFill>
                  <a:srgbClr val="000000"/>
                </a:solidFill>
                <a:latin typeface="Arial"/>
                <a:ea typeface="Arial" pitchFamily="-112" charset="0"/>
                <a:cs typeface="Arial"/>
              </a:rPr>
              <a:t> </a:t>
            </a:r>
            <a:r>
              <a:rPr lang="en-ZA" sz="1600" b="1" dirty="0" smtClean="0">
                <a:solidFill>
                  <a:srgbClr val="000000"/>
                </a:solidFill>
                <a:latin typeface="Arial"/>
                <a:ea typeface="Arial" pitchFamily="-112" charset="0"/>
                <a:cs typeface="Arial"/>
              </a:rPr>
              <a:t>		Dr Kamy Chetty</a:t>
            </a:r>
            <a:endParaRPr lang="en-ZA" sz="1600" dirty="0">
              <a:solidFill>
                <a:srgbClr val="000000"/>
              </a:solidFill>
              <a:latin typeface="Arial"/>
              <a:ea typeface="Arial" pitchFamily="-112" charset="0"/>
              <a:cs typeface="Arial"/>
            </a:endParaRPr>
          </a:p>
        </p:txBody>
      </p:sp>
      <p:sp>
        <p:nvSpPr>
          <p:cNvPr id="4" name="TextBox 3"/>
          <p:cNvSpPr txBox="1"/>
          <p:nvPr/>
        </p:nvSpPr>
        <p:spPr>
          <a:xfrm>
            <a:off x="-48628" y="332657"/>
            <a:ext cx="8365044" cy="1015663"/>
          </a:xfrm>
          <a:prstGeom prst="rect">
            <a:avLst/>
          </a:prstGeom>
          <a:noFill/>
          <a:effectLst>
            <a:glow rad="228600">
              <a:schemeClr val="accent3">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wrap="square">
            <a:prstTxWarp prst="textNoShape">
              <a:avLst/>
            </a:prstTxWarp>
            <a:spAutoFit/>
          </a:bodyPr>
          <a:lstStyle/>
          <a:p>
            <a:pPr algn="ctr"/>
            <a:r>
              <a:rPr lang="en-ZA" b="1" dirty="0">
                <a:solidFill>
                  <a:schemeClr val="tx1"/>
                </a:solidFill>
                <a:latin typeface="Arial" pitchFamily="-112" charset="0"/>
                <a:ea typeface="Arial" pitchFamily="-112" charset="0"/>
                <a:cs typeface="Arial" pitchFamily="-112" charset="0"/>
              </a:rPr>
              <a:t>Strategic </a:t>
            </a:r>
            <a:r>
              <a:rPr lang="en-ZA" b="1" dirty="0" smtClean="0">
                <a:solidFill>
                  <a:schemeClr val="tx1"/>
                </a:solidFill>
                <a:latin typeface="Arial" pitchFamily="-112" charset="0"/>
                <a:ea typeface="Arial" pitchFamily="-112" charset="0"/>
                <a:cs typeface="Arial" pitchFamily="-112" charset="0"/>
              </a:rPr>
              <a:t>overview: </a:t>
            </a:r>
            <a:r>
              <a:rPr lang="en-ZA" b="1" dirty="0">
                <a:solidFill>
                  <a:srgbClr val="336600"/>
                </a:solidFill>
                <a:latin typeface="Arial"/>
                <a:ea typeface="Arial" pitchFamily="-112" charset="0"/>
                <a:cs typeface="Arial"/>
              </a:rPr>
              <a:t>Composition of the </a:t>
            </a:r>
            <a:r>
              <a:rPr lang="en-ZA" b="1" dirty="0" smtClean="0">
                <a:solidFill>
                  <a:srgbClr val="336600"/>
                </a:solidFill>
                <a:latin typeface="Arial"/>
                <a:ea typeface="Arial" pitchFamily="-112" charset="0"/>
                <a:cs typeface="Arial"/>
              </a:rPr>
              <a:t>Board (</a:t>
            </a:r>
            <a:r>
              <a:rPr lang="en-ZA" b="1" dirty="0" err="1" smtClean="0">
                <a:solidFill>
                  <a:srgbClr val="336600"/>
                </a:solidFill>
                <a:latin typeface="Arial"/>
                <a:ea typeface="Arial" pitchFamily="-112" charset="0"/>
                <a:cs typeface="Arial"/>
              </a:rPr>
              <a:t>cont</a:t>
            </a:r>
            <a:r>
              <a:rPr lang="en-ZA" b="1" dirty="0" smtClean="0">
                <a:solidFill>
                  <a:srgbClr val="336600"/>
                </a:solidFill>
                <a:latin typeface="Arial"/>
                <a:ea typeface="Arial" pitchFamily="-112" charset="0"/>
                <a:cs typeface="Arial"/>
              </a:rPr>
              <a:t>)</a:t>
            </a:r>
            <a:endParaRPr lang="en-ZA" b="1" dirty="0">
              <a:solidFill>
                <a:srgbClr val="336600"/>
              </a:solidFill>
              <a:latin typeface="Arial"/>
              <a:ea typeface="Arial" pitchFamily="-112" charset="0"/>
              <a:cs typeface="Arial"/>
            </a:endParaRPr>
          </a:p>
          <a:p>
            <a:pPr algn="ctr"/>
            <a:endParaRPr lang="en-GB" sz="3600" b="1" dirty="0">
              <a:solidFill>
                <a:schemeClr val="tx1"/>
              </a:solidFill>
              <a:latin typeface="Arial" pitchFamily="-112" charset="0"/>
              <a:ea typeface="Arial" pitchFamily="-112" charset="0"/>
              <a:cs typeface="Arial" pitchFamily="-112" charset="0"/>
            </a:endParaRPr>
          </a:p>
        </p:txBody>
      </p:sp>
      <p:pic>
        <p:nvPicPr>
          <p:cNvPr id="5" name="Picture 4"/>
          <p:cNvPicPr>
            <a:picLocks noChangeAspect="1"/>
          </p:cNvPicPr>
          <p:nvPr/>
        </p:nvPicPr>
        <p:blipFill>
          <a:blip r:embed="rId3">
            <a:alphaModFix amt="53000"/>
          </a:blip>
          <a:stretch>
            <a:fillRect/>
          </a:stretch>
        </p:blipFill>
        <p:spPr>
          <a:xfrm>
            <a:off x="-16714" y="1020238"/>
            <a:ext cx="6413031" cy="111149"/>
          </a:xfrm>
          <a:prstGeom prst="rect">
            <a:avLst/>
          </a:prstGeom>
        </p:spPr>
      </p:pic>
      <p:sp>
        <p:nvSpPr>
          <p:cNvPr id="7"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17</a:t>
            </a:fld>
            <a:endParaRPr lang="en-US" sz="1600" dirty="0">
              <a:solidFill>
                <a:schemeClr val="bg1"/>
              </a:solidFill>
            </a:endParaRPr>
          </a:p>
        </p:txBody>
      </p:sp>
      <p:cxnSp>
        <p:nvCxnSpPr>
          <p:cNvPr id="8" name="Straight Connector 7"/>
          <p:cNvCxnSpPr/>
          <p:nvPr/>
        </p:nvCxnSpPr>
        <p:spPr>
          <a:xfrm>
            <a:off x="567083" y="1131387"/>
            <a:ext cx="15686" cy="4385845"/>
          </a:xfrm>
          <a:prstGeom prst="line">
            <a:avLst/>
          </a:prstGeom>
          <a:ln w="3175" cap="rnd" cmpd="sng">
            <a:solidFill>
              <a:schemeClr val="accent3"/>
            </a:solidFill>
            <a:prstDash val="sysDash"/>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67083" y="1556792"/>
            <a:ext cx="548533" cy="0"/>
          </a:xfrm>
          <a:prstGeom prst="line">
            <a:avLst/>
          </a:prstGeom>
          <a:ln w="3175">
            <a:solidFill>
              <a:schemeClr val="accent3"/>
            </a:solidFill>
            <a:prstDash val="sysDash"/>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endCxn id="18" idx="2"/>
          </p:cNvCxnSpPr>
          <p:nvPr/>
        </p:nvCxnSpPr>
        <p:spPr>
          <a:xfrm>
            <a:off x="567083" y="2060848"/>
            <a:ext cx="836565" cy="0"/>
          </a:xfrm>
          <a:prstGeom prst="line">
            <a:avLst/>
          </a:prstGeom>
          <a:ln w="3175">
            <a:solidFill>
              <a:schemeClr val="accent3"/>
            </a:solidFill>
            <a:prstDash val="sysDash"/>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flipV="1">
            <a:off x="1403648" y="1988840"/>
            <a:ext cx="144016"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a:p>
        </p:txBody>
      </p:sp>
      <p:cxnSp>
        <p:nvCxnSpPr>
          <p:cNvPr id="33" name="Straight Connector 32"/>
          <p:cNvCxnSpPr/>
          <p:nvPr/>
        </p:nvCxnSpPr>
        <p:spPr>
          <a:xfrm>
            <a:off x="567083" y="2564904"/>
            <a:ext cx="836565" cy="0"/>
          </a:xfrm>
          <a:prstGeom prst="line">
            <a:avLst/>
          </a:prstGeom>
          <a:ln w="3175">
            <a:solidFill>
              <a:schemeClr val="accent3"/>
            </a:solidFill>
            <a:prstDash val="sysDash"/>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72931" y="3068960"/>
            <a:ext cx="836565" cy="0"/>
          </a:xfrm>
          <a:prstGeom prst="line">
            <a:avLst/>
          </a:prstGeom>
          <a:ln w="3175">
            <a:solidFill>
              <a:schemeClr val="accent3"/>
            </a:solidFill>
            <a:prstDash val="sysDash"/>
          </a:ln>
        </p:spPr>
        <p:style>
          <a:lnRef idx="2">
            <a:schemeClr val="accent1"/>
          </a:lnRef>
          <a:fillRef idx="0">
            <a:schemeClr val="accent1"/>
          </a:fillRef>
          <a:effectRef idx="1">
            <a:schemeClr val="accent1"/>
          </a:effectRef>
          <a:fontRef idx="minor">
            <a:schemeClr val="tx1"/>
          </a:fontRef>
        </p:style>
      </p:cxnSp>
      <p:sp>
        <p:nvSpPr>
          <p:cNvPr id="19" name="Oval 18"/>
          <p:cNvSpPr/>
          <p:nvPr/>
        </p:nvSpPr>
        <p:spPr>
          <a:xfrm flipV="1">
            <a:off x="1403648" y="2492896"/>
            <a:ext cx="144016"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a:p>
        </p:txBody>
      </p:sp>
      <p:sp>
        <p:nvSpPr>
          <p:cNvPr id="20" name="Oval 19"/>
          <p:cNvSpPr/>
          <p:nvPr/>
        </p:nvSpPr>
        <p:spPr>
          <a:xfrm flipV="1">
            <a:off x="1403648" y="2996952"/>
            <a:ext cx="144016"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a:p>
        </p:txBody>
      </p:sp>
      <p:cxnSp>
        <p:nvCxnSpPr>
          <p:cNvPr id="35" name="Straight Connector 34"/>
          <p:cNvCxnSpPr/>
          <p:nvPr/>
        </p:nvCxnSpPr>
        <p:spPr>
          <a:xfrm>
            <a:off x="567083" y="3573016"/>
            <a:ext cx="836565" cy="0"/>
          </a:xfrm>
          <a:prstGeom prst="line">
            <a:avLst/>
          </a:prstGeom>
          <a:ln w="3175">
            <a:solidFill>
              <a:schemeClr val="accent3"/>
            </a:solidFill>
            <a:prstDash val="sysDash"/>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flipV="1">
            <a:off x="1403648" y="3501008"/>
            <a:ext cx="144016"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a:p>
        </p:txBody>
      </p:sp>
      <p:cxnSp>
        <p:nvCxnSpPr>
          <p:cNvPr id="36" name="Straight Connector 35"/>
          <p:cNvCxnSpPr/>
          <p:nvPr/>
        </p:nvCxnSpPr>
        <p:spPr>
          <a:xfrm>
            <a:off x="582769" y="4005064"/>
            <a:ext cx="836565" cy="0"/>
          </a:xfrm>
          <a:prstGeom prst="line">
            <a:avLst/>
          </a:prstGeom>
          <a:ln w="3175">
            <a:solidFill>
              <a:schemeClr val="accent3"/>
            </a:solidFill>
            <a:prstDash val="sysDash"/>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582769" y="4509120"/>
            <a:ext cx="836565" cy="0"/>
          </a:xfrm>
          <a:prstGeom prst="line">
            <a:avLst/>
          </a:prstGeom>
          <a:ln w="3175">
            <a:solidFill>
              <a:schemeClr val="accent3"/>
            </a:solidFill>
            <a:prstDash val="sysDash"/>
          </a:ln>
        </p:spPr>
        <p:style>
          <a:lnRef idx="2">
            <a:schemeClr val="accent1"/>
          </a:lnRef>
          <a:fillRef idx="0">
            <a:schemeClr val="accent1"/>
          </a:fillRef>
          <a:effectRef idx="1">
            <a:schemeClr val="accent1"/>
          </a:effectRef>
          <a:fontRef idx="minor">
            <a:schemeClr val="tx1"/>
          </a:fontRef>
        </p:style>
      </p:cxnSp>
      <p:sp>
        <p:nvSpPr>
          <p:cNvPr id="22" name="Oval 21"/>
          <p:cNvSpPr/>
          <p:nvPr/>
        </p:nvSpPr>
        <p:spPr>
          <a:xfrm flipV="1">
            <a:off x="1403648" y="3933056"/>
            <a:ext cx="144016"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a:p>
        </p:txBody>
      </p:sp>
      <p:sp>
        <p:nvSpPr>
          <p:cNvPr id="24" name="Oval 23"/>
          <p:cNvSpPr/>
          <p:nvPr/>
        </p:nvSpPr>
        <p:spPr>
          <a:xfrm flipV="1">
            <a:off x="1403648" y="4437112"/>
            <a:ext cx="144016"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a:p>
        </p:txBody>
      </p:sp>
      <p:sp>
        <p:nvSpPr>
          <p:cNvPr id="39" name="Rectangle 38"/>
          <p:cNvSpPr/>
          <p:nvPr/>
        </p:nvSpPr>
        <p:spPr>
          <a:xfrm>
            <a:off x="1069743" y="1348320"/>
            <a:ext cx="2590774" cy="461665"/>
          </a:xfrm>
          <a:prstGeom prst="rect">
            <a:avLst/>
          </a:prstGeom>
        </p:spPr>
        <p:txBody>
          <a:bodyPr wrap="none">
            <a:spAutoFit/>
          </a:bodyPr>
          <a:lstStyle/>
          <a:p>
            <a:pPr marL="342900" indent="-342900">
              <a:lnSpc>
                <a:spcPct val="150000"/>
              </a:lnSpc>
              <a:buClr>
                <a:srgbClr val="92D050"/>
              </a:buClr>
              <a:buSzPct val="140000"/>
            </a:pPr>
            <a:r>
              <a:rPr lang="en-GB" sz="1600" b="1" dirty="0" smtClean="0">
                <a:solidFill>
                  <a:srgbClr val="336600"/>
                </a:solidFill>
                <a:latin typeface="Arial"/>
                <a:ea typeface="Arial" pitchFamily="-112" charset="0"/>
                <a:cs typeface="Arial"/>
              </a:rPr>
              <a:t> Current Board Members</a:t>
            </a:r>
            <a:endParaRPr lang="en-ZA" sz="1600" b="1" dirty="0">
              <a:solidFill>
                <a:srgbClr val="336600"/>
              </a:solidFill>
              <a:latin typeface="Arial"/>
              <a:ea typeface="Arial" pitchFamily="-112" charset="0"/>
              <a:cs typeface="Arial"/>
            </a:endParaRPr>
          </a:p>
        </p:txBody>
      </p:sp>
      <p:cxnSp>
        <p:nvCxnSpPr>
          <p:cNvPr id="23" name="Straight Connector 22"/>
          <p:cNvCxnSpPr/>
          <p:nvPr/>
        </p:nvCxnSpPr>
        <p:spPr>
          <a:xfrm>
            <a:off x="582769" y="5013176"/>
            <a:ext cx="836565" cy="0"/>
          </a:xfrm>
          <a:prstGeom prst="line">
            <a:avLst/>
          </a:prstGeom>
          <a:ln w="3175">
            <a:solidFill>
              <a:schemeClr val="accent3"/>
            </a:solidFill>
            <a:prstDash val="sysDash"/>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flipV="1">
            <a:off x="1403648" y="4941168"/>
            <a:ext cx="144016"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a:p>
        </p:txBody>
      </p:sp>
      <p:cxnSp>
        <p:nvCxnSpPr>
          <p:cNvPr id="26" name="Straight Connector 25"/>
          <p:cNvCxnSpPr/>
          <p:nvPr/>
        </p:nvCxnSpPr>
        <p:spPr>
          <a:xfrm>
            <a:off x="611560" y="5517232"/>
            <a:ext cx="836565" cy="0"/>
          </a:xfrm>
          <a:prstGeom prst="line">
            <a:avLst/>
          </a:prstGeom>
          <a:ln w="3175">
            <a:solidFill>
              <a:schemeClr val="accent3"/>
            </a:solidFill>
            <a:prstDash val="sysDash"/>
          </a:ln>
        </p:spPr>
        <p:style>
          <a:lnRef idx="2">
            <a:schemeClr val="accent1"/>
          </a:lnRef>
          <a:fillRef idx="0">
            <a:schemeClr val="accent1"/>
          </a:fillRef>
          <a:effectRef idx="1">
            <a:schemeClr val="accent1"/>
          </a:effectRef>
          <a:fontRef idx="minor">
            <a:schemeClr val="tx1"/>
          </a:fontRef>
        </p:style>
      </p:cxnSp>
      <p:sp>
        <p:nvSpPr>
          <p:cNvPr id="27" name="Oval 26"/>
          <p:cNvSpPr/>
          <p:nvPr/>
        </p:nvSpPr>
        <p:spPr>
          <a:xfrm flipV="1">
            <a:off x="1432439" y="5445224"/>
            <a:ext cx="144016"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961212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81000" y="1634067"/>
            <a:ext cx="8558704" cy="3970318"/>
          </a:xfrm>
          <a:prstGeom prst="rect">
            <a:avLst/>
          </a:prstGeom>
          <a:noFill/>
        </p:spPr>
        <p:txBody>
          <a:bodyPr vert="horz" wrap="square">
            <a:prstTxWarp prst="textNoShape">
              <a:avLst/>
            </a:prstTxWarp>
            <a:spAutoFit/>
          </a:bodyPr>
          <a:lstStyle/>
          <a:p>
            <a:pPr algn="just">
              <a:lnSpc>
                <a:spcPct val="150000"/>
              </a:lnSpc>
              <a:buClr>
                <a:srgbClr val="99CC00"/>
              </a:buClr>
              <a:buSzPct val="140000"/>
            </a:pPr>
            <a:r>
              <a:rPr lang="en-ZA" b="1" dirty="0">
                <a:solidFill>
                  <a:srgbClr val="003300"/>
                </a:solidFill>
                <a:latin typeface="Calibri" pitchFamily="-112" charset="0"/>
                <a:ea typeface="Arial" pitchFamily="-112" charset="0"/>
                <a:cs typeface="Arial" pitchFamily="-112" charset="0"/>
              </a:rPr>
              <a:t>Internal leadership </a:t>
            </a:r>
            <a:r>
              <a:rPr lang="en-ZA" b="1" dirty="0" smtClean="0">
                <a:solidFill>
                  <a:srgbClr val="003300"/>
                </a:solidFill>
                <a:latin typeface="Calibri" pitchFamily="-112" charset="0"/>
                <a:ea typeface="Arial" pitchFamily="-112" charset="0"/>
                <a:cs typeface="Arial" pitchFamily="-112" charset="0"/>
              </a:rPr>
              <a:t>updates</a:t>
            </a:r>
            <a:r>
              <a:rPr lang="en-ZA" sz="1800" dirty="0" smtClean="0">
                <a:latin typeface="Arial"/>
                <a:ea typeface="Arial" pitchFamily="-112" charset="0"/>
                <a:cs typeface="Arial"/>
              </a:rPr>
              <a:t>.</a:t>
            </a:r>
          </a:p>
          <a:p>
            <a:pPr marL="742950" lvl="1" indent="-285750">
              <a:lnSpc>
                <a:spcPct val="150000"/>
              </a:lnSpc>
              <a:buClr>
                <a:srgbClr val="99CC00"/>
              </a:buClr>
              <a:buSzPct val="140000"/>
              <a:buFont typeface="Wingdings" panose="05000000000000000000" pitchFamily="2" charset="2"/>
              <a:buChar char="§"/>
            </a:pPr>
            <a:r>
              <a:rPr lang="en-ZA" sz="1800" dirty="0" smtClean="0">
                <a:latin typeface="Arial"/>
                <a:ea typeface="Arial" pitchFamily="-112" charset="0"/>
                <a:cs typeface="Arial"/>
              </a:rPr>
              <a:t>Disciplinary </a:t>
            </a:r>
            <a:r>
              <a:rPr lang="en-ZA" sz="1800" dirty="0">
                <a:latin typeface="Arial"/>
                <a:ea typeface="Arial" pitchFamily="-112" charset="0"/>
                <a:cs typeface="Arial"/>
              </a:rPr>
              <a:t>proceedings against suspended CEO and </a:t>
            </a:r>
            <a:r>
              <a:rPr lang="en-ZA" sz="1800" dirty="0" smtClean="0">
                <a:latin typeface="Arial"/>
                <a:ea typeface="Arial" pitchFamily="-112" charset="0"/>
                <a:cs typeface="Arial"/>
              </a:rPr>
              <a:t>CFO and other officials </a:t>
            </a:r>
            <a:r>
              <a:rPr lang="en-ZA" sz="1800" dirty="0">
                <a:latin typeface="Arial"/>
                <a:ea typeface="Arial" pitchFamily="-112" charset="0"/>
                <a:cs typeface="Arial"/>
              </a:rPr>
              <a:t>have been</a:t>
            </a:r>
            <a:r>
              <a:rPr lang="en-ZA" sz="1800" dirty="0" smtClean="0">
                <a:latin typeface="Arial"/>
                <a:ea typeface="Arial" pitchFamily="-112" charset="0"/>
                <a:cs typeface="Arial"/>
              </a:rPr>
              <a:t> finalised.</a:t>
            </a:r>
          </a:p>
          <a:p>
            <a:pPr marL="742950" lvl="1" indent="-285750">
              <a:lnSpc>
                <a:spcPct val="150000"/>
              </a:lnSpc>
              <a:buClr>
                <a:srgbClr val="99CC00"/>
              </a:buClr>
              <a:buSzPct val="140000"/>
              <a:buFont typeface="Wingdings" panose="05000000000000000000" pitchFamily="2" charset="2"/>
              <a:buChar char="§"/>
            </a:pPr>
            <a:r>
              <a:rPr lang="en-ZA" sz="1800" dirty="0" smtClean="0">
                <a:latin typeface="Arial"/>
                <a:ea typeface="Arial" pitchFamily="-112" charset="0"/>
                <a:cs typeface="Arial"/>
              </a:rPr>
              <a:t>Suspended CEO and CFO and other officials have been dismissed.</a:t>
            </a:r>
          </a:p>
          <a:p>
            <a:pPr lvl="1">
              <a:lnSpc>
                <a:spcPct val="150000"/>
              </a:lnSpc>
              <a:buClr>
                <a:srgbClr val="99CC00"/>
              </a:buClr>
              <a:buSzPct val="140000"/>
              <a:buFont typeface="Wingdings" pitchFamily="-112" charset="2"/>
              <a:buChar char="§"/>
            </a:pPr>
            <a:r>
              <a:rPr lang="en-ZA" sz="1800" dirty="0" smtClean="0">
                <a:latin typeface="Arial"/>
                <a:ea typeface="Arial" pitchFamily="-112" charset="0"/>
                <a:cs typeface="Arial"/>
              </a:rPr>
              <a:t>  In </a:t>
            </a:r>
            <a:r>
              <a:rPr lang="en-ZA" sz="1800" dirty="0">
                <a:latin typeface="Arial"/>
                <a:ea typeface="Arial" pitchFamily="-112" charset="0"/>
                <a:cs typeface="Arial"/>
              </a:rPr>
              <a:t>the process of appointing key personnel: CEO, CFO and CIO.</a:t>
            </a:r>
            <a:endParaRPr lang="en-ZA" sz="1800" dirty="0" smtClean="0">
              <a:latin typeface="Arial"/>
              <a:ea typeface="Arial" pitchFamily="-112" charset="0"/>
              <a:cs typeface="Arial"/>
            </a:endParaRPr>
          </a:p>
          <a:p>
            <a:pPr lvl="1">
              <a:lnSpc>
                <a:spcPct val="150000"/>
              </a:lnSpc>
              <a:buClr>
                <a:srgbClr val="99CC00"/>
              </a:buClr>
              <a:buSzPct val="140000"/>
              <a:buFont typeface="Wingdings" pitchFamily="-112" charset="2"/>
              <a:buChar char="§"/>
            </a:pPr>
            <a:r>
              <a:rPr lang="en-ZA" sz="1800" dirty="0" smtClean="0">
                <a:latin typeface="Arial"/>
                <a:ea typeface="Arial" pitchFamily="-112" charset="0"/>
                <a:cs typeface="Arial"/>
              </a:rPr>
              <a:t>  NHLS </a:t>
            </a:r>
            <a:r>
              <a:rPr lang="en-ZA" sz="1800" dirty="0">
                <a:latin typeface="Arial"/>
                <a:ea typeface="Arial" pitchFamily="-112" charset="0"/>
                <a:cs typeface="Arial"/>
              </a:rPr>
              <a:t>improved on all functions and processes that enable it to carry out its</a:t>
            </a:r>
            <a:r>
              <a:rPr lang="en-ZA" sz="1800" dirty="0" smtClean="0">
                <a:latin typeface="Arial"/>
                <a:ea typeface="Arial" pitchFamily="-112" charset="0"/>
                <a:cs typeface="Arial"/>
              </a:rPr>
              <a:t>  </a:t>
            </a:r>
          </a:p>
          <a:p>
            <a:pPr lvl="1">
              <a:lnSpc>
                <a:spcPct val="150000"/>
              </a:lnSpc>
              <a:buClr>
                <a:srgbClr val="99CC00"/>
              </a:buClr>
              <a:buSzPct val="140000"/>
            </a:pPr>
            <a:r>
              <a:rPr lang="en-ZA" sz="1800" dirty="0" smtClean="0">
                <a:latin typeface="Arial"/>
                <a:ea typeface="Arial" pitchFamily="-112" charset="0"/>
                <a:cs typeface="Arial"/>
              </a:rPr>
              <a:t>     mandate more </a:t>
            </a:r>
            <a:r>
              <a:rPr lang="en-ZA" sz="1800" dirty="0">
                <a:latin typeface="Arial"/>
                <a:ea typeface="Arial" pitchFamily="-112" charset="0"/>
                <a:cs typeface="Arial"/>
              </a:rPr>
              <a:t>effectively and efficiently</a:t>
            </a:r>
            <a:r>
              <a:rPr lang="en-ZA" sz="1800" dirty="0" smtClean="0">
                <a:latin typeface="Arial"/>
                <a:ea typeface="Arial" pitchFamily="-112" charset="0"/>
                <a:cs typeface="Arial"/>
              </a:rPr>
              <a:t>.</a:t>
            </a:r>
          </a:p>
          <a:p>
            <a:pPr marL="742950" lvl="1" indent="-285750">
              <a:lnSpc>
                <a:spcPct val="150000"/>
              </a:lnSpc>
              <a:buClr>
                <a:srgbClr val="99CC00"/>
              </a:buClr>
              <a:buSzPct val="140000"/>
              <a:buFont typeface="Wingdings" panose="05000000000000000000" pitchFamily="2" charset="2"/>
              <a:buChar char="§"/>
            </a:pPr>
            <a:r>
              <a:rPr lang="en-ZA" sz="1800" dirty="0" smtClean="0">
                <a:solidFill>
                  <a:prstClr val="black"/>
                </a:solidFill>
                <a:latin typeface="Arial"/>
                <a:ea typeface="Arial" pitchFamily="-112" charset="0"/>
                <a:cs typeface="Arial"/>
              </a:rPr>
              <a:t>Stability has been brought to the organisation in its finances, management and governance areas.</a:t>
            </a:r>
            <a:endParaRPr lang="en-GB" sz="1800" dirty="0">
              <a:latin typeface="Calibri" pitchFamily="-112" charset="0"/>
            </a:endParaRPr>
          </a:p>
        </p:txBody>
      </p:sp>
      <p:sp>
        <p:nvSpPr>
          <p:cNvPr id="8" name="TextBox 7"/>
          <p:cNvSpPr txBox="1"/>
          <p:nvPr/>
        </p:nvSpPr>
        <p:spPr>
          <a:xfrm>
            <a:off x="504239" y="508000"/>
            <a:ext cx="6203878" cy="646331"/>
          </a:xfrm>
          <a:prstGeom prst="rect">
            <a:avLst/>
          </a:prstGeom>
          <a:noFill/>
          <a:effectLst/>
          <a:scene3d>
            <a:camera prst="orthographicFront"/>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wrap="square">
            <a:prstTxWarp prst="textNoShape">
              <a:avLst/>
            </a:prstTxWarp>
            <a:spAutoFit/>
          </a:bodyPr>
          <a:lstStyle/>
          <a:p>
            <a:pPr algn="ctr"/>
            <a:r>
              <a:rPr lang="en-ZA" sz="3600" b="1" dirty="0" smtClean="0">
                <a:solidFill>
                  <a:srgbClr val="000000"/>
                </a:solidFill>
                <a:effectLst>
                  <a:outerShdw blurRad="50800" dist="38100" dir="5400000">
                    <a:srgbClr val="000000">
                      <a:alpha val="43000"/>
                    </a:srgbClr>
                  </a:outerShdw>
                </a:effectLst>
                <a:latin typeface="Arial"/>
                <a:ea typeface="Arial" pitchFamily="-112" charset="0"/>
                <a:cs typeface="Arial"/>
              </a:rPr>
              <a:t>Strategic overview (cont)</a:t>
            </a:r>
            <a:endParaRPr lang="en-GB" sz="3600" b="1" dirty="0">
              <a:solidFill>
                <a:srgbClr val="000000"/>
              </a:solidFill>
              <a:effectLst>
                <a:outerShdw blurRad="50800" dist="38100" dir="5400000">
                  <a:srgbClr val="000000">
                    <a:alpha val="43000"/>
                  </a:srgbClr>
                </a:outerShdw>
              </a:effectLst>
              <a:latin typeface="Arial"/>
              <a:ea typeface="Arial" pitchFamily="-112" charset="0"/>
              <a:cs typeface="Arial"/>
            </a:endParaRPr>
          </a:p>
        </p:txBody>
      </p:sp>
      <p:pic>
        <p:nvPicPr>
          <p:cNvPr id="7" name="Picture 6"/>
          <p:cNvPicPr>
            <a:picLocks noChangeAspect="1"/>
          </p:cNvPicPr>
          <p:nvPr/>
        </p:nvPicPr>
        <p:blipFill>
          <a:blip r:embed="rId3">
            <a:alphaModFix amt="53000"/>
          </a:blip>
          <a:stretch>
            <a:fillRect/>
          </a:stretch>
        </p:blipFill>
        <p:spPr>
          <a:xfrm>
            <a:off x="-16714" y="1221887"/>
            <a:ext cx="6413031" cy="111149"/>
          </a:xfrm>
          <a:prstGeom prst="rect">
            <a:avLst/>
          </a:prstGeom>
        </p:spPr>
      </p:pic>
      <p:sp>
        <p:nvSpPr>
          <p:cNvPr id="9"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18</a:t>
            </a:fld>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60868" y="1549400"/>
            <a:ext cx="8873066" cy="4362733"/>
          </a:xfrm>
          <a:prstGeom prst="rect">
            <a:avLst/>
          </a:prstGeom>
          <a:noFill/>
        </p:spPr>
        <p:txBody>
          <a:bodyPr wrap="square">
            <a:spAutoFit/>
          </a:bodyPr>
          <a:lstStyle/>
          <a:p>
            <a:pPr algn="just">
              <a:lnSpc>
                <a:spcPct val="150000"/>
              </a:lnSpc>
              <a:buClr>
                <a:srgbClr val="99CC00"/>
              </a:buClr>
              <a:buSzPct val="140000"/>
              <a:defRPr/>
            </a:pPr>
            <a:r>
              <a:rPr lang="en-ZA" sz="1800" b="1" dirty="0">
                <a:solidFill>
                  <a:srgbClr val="003300"/>
                </a:solidFill>
                <a:latin typeface="Arial"/>
                <a:cs typeface="Arial"/>
              </a:rPr>
              <a:t>Key Initiatives </a:t>
            </a:r>
          </a:p>
          <a:p>
            <a:pPr marL="800100" lvl="1" indent="-342900">
              <a:lnSpc>
                <a:spcPct val="150000"/>
              </a:lnSpc>
              <a:buClr>
                <a:srgbClr val="99CC00"/>
              </a:buClr>
              <a:buSzPct val="140000"/>
              <a:buFont typeface="Wingdings" panose="05000000000000000000" pitchFamily="2" charset="2"/>
              <a:buChar char="§"/>
              <a:defRPr/>
            </a:pPr>
            <a:r>
              <a:rPr lang="en-ZA" sz="1800" dirty="0">
                <a:latin typeface="Arial"/>
                <a:cs typeface="Arial"/>
              </a:rPr>
              <a:t>NHLS continues to offer high quality, affordable services with proven value for money.</a:t>
            </a:r>
          </a:p>
          <a:p>
            <a:pPr marL="800100" lvl="1" indent="-342900">
              <a:lnSpc>
                <a:spcPct val="150000"/>
              </a:lnSpc>
              <a:buClr>
                <a:srgbClr val="99CC00"/>
              </a:buClr>
              <a:buSzPct val="140000"/>
              <a:buFont typeface="Wingdings" panose="05000000000000000000" pitchFamily="2" charset="2"/>
              <a:buChar char="§"/>
              <a:defRPr/>
            </a:pPr>
            <a:r>
              <a:rPr lang="en-ZA" sz="1800" dirty="0">
                <a:latin typeface="Arial"/>
                <a:cs typeface="Arial"/>
              </a:rPr>
              <a:t>Focussed attention on service delivery improvement as evidenced by the improved turnaround times for most of the tests.</a:t>
            </a:r>
          </a:p>
          <a:p>
            <a:pPr marL="800100" lvl="1" indent="-342900">
              <a:lnSpc>
                <a:spcPct val="150000"/>
              </a:lnSpc>
              <a:buClr>
                <a:srgbClr val="99CC00"/>
              </a:buClr>
              <a:buSzPct val="140000"/>
              <a:buFont typeface="Wingdings" panose="05000000000000000000" pitchFamily="2" charset="2"/>
              <a:buChar char="§"/>
              <a:defRPr/>
            </a:pPr>
            <a:r>
              <a:rPr lang="en-ZA" sz="1800" dirty="0">
                <a:latin typeface="Arial"/>
                <a:cs typeface="Arial"/>
              </a:rPr>
              <a:t>Financial sustainability and performance has been greatly improved.</a:t>
            </a:r>
          </a:p>
          <a:p>
            <a:pPr marL="800100" lvl="1" indent="-342900">
              <a:lnSpc>
                <a:spcPct val="150000"/>
              </a:lnSpc>
              <a:buClr>
                <a:srgbClr val="99CC00"/>
              </a:buClr>
              <a:buSzPct val="140000"/>
              <a:buFont typeface="Wingdings" panose="05000000000000000000" pitchFamily="2" charset="2"/>
              <a:buChar char="§"/>
              <a:defRPr/>
            </a:pPr>
            <a:r>
              <a:rPr lang="en-ZA" sz="1800" dirty="0">
                <a:latin typeface="Arial"/>
                <a:cs typeface="Arial"/>
              </a:rPr>
              <a:t>Improved relations with organised labour and harmonisation of labour relations.</a:t>
            </a:r>
          </a:p>
          <a:p>
            <a:pPr marL="800100" lvl="1" indent="-342900">
              <a:lnSpc>
                <a:spcPct val="150000"/>
              </a:lnSpc>
              <a:buClr>
                <a:srgbClr val="99CC00"/>
              </a:buClr>
              <a:buSzPct val="140000"/>
              <a:buFont typeface="Wingdings" panose="05000000000000000000" pitchFamily="2" charset="2"/>
              <a:buChar char="§"/>
              <a:defRPr/>
            </a:pPr>
            <a:r>
              <a:rPr lang="en-ZA" sz="1800" dirty="0">
                <a:latin typeface="Arial"/>
                <a:cs typeface="Arial"/>
              </a:rPr>
              <a:t>Key focus on ensuring SANAS accreditation, which shows acceleration of accreditation in preparation for NHI.</a:t>
            </a:r>
          </a:p>
        </p:txBody>
      </p:sp>
      <p:sp>
        <p:nvSpPr>
          <p:cNvPr id="8" name="TextBox 7"/>
          <p:cNvSpPr txBox="1"/>
          <p:nvPr/>
        </p:nvSpPr>
        <p:spPr>
          <a:xfrm>
            <a:off x="361334" y="465671"/>
            <a:ext cx="6725266" cy="646331"/>
          </a:xfrm>
          <a:prstGeom prst="rect">
            <a:avLst/>
          </a:prstGeom>
          <a:noFill/>
          <a:effectLst>
            <a:glow rad="228600">
              <a:schemeClr val="accent3">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wrap="square">
            <a:prstTxWarp prst="textNoShape">
              <a:avLst/>
            </a:prstTxWarp>
            <a:spAutoFit/>
          </a:bodyPr>
          <a:lstStyle/>
          <a:p>
            <a:pPr algn="ctr"/>
            <a:r>
              <a:rPr lang="en-ZA" sz="3600" b="1" dirty="0">
                <a:solidFill>
                  <a:srgbClr val="000000"/>
                </a:solidFill>
                <a:effectLst>
                  <a:outerShdw blurRad="50800" dist="38100" dir="5400000">
                    <a:srgbClr val="000000">
                      <a:alpha val="43000"/>
                    </a:srgbClr>
                  </a:outerShdw>
                </a:effectLst>
                <a:latin typeface="Arial" pitchFamily="-112" charset="0"/>
                <a:ea typeface="Arial" pitchFamily="-112" charset="0"/>
                <a:cs typeface="Arial" pitchFamily="-112" charset="0"/>
              </a:rPr>
              <a:t>Strategic overview (cont.</a:t>
            </a:r>
            <a:r>
              <a:rPr lang="en-ZA" sz="3600" b="1" dirty="0">
                <a:solidFill>
                  <a:srgbClr val="000000"/>
                </a:solidFill>
                <a:latin typeface="Arial" pitchFamily="-112" charset="0"/>
                <a:ea typeface="Arial" pitchFamily="-112" charset="0"/>
                <a:cs typeface="Arial" pitchFamily="-112" charset="0"/>
              </a:rPr>
              <a:t>)</a:t>
            </a:r>
            <a:endParaRPr lang="en-GB" sz="3600" b="1" dirty="0">
              <a:solidFill>
                <a:srgbClr val="000000"/>
              </a:solidFill>
              <a:latin typeface="Arial" pitchFamily="-112" charset="0"/>
              <a:ea typeface="Arial" pitchFamily="-112" charset="0"/>
              <a:cs typeface="Arial" pitchFamily="-112" charset="0"/>
            </a:endParaRPr>
          </a:p>
        </p:txBody>
      </p:sp>
      <p:pic>
        <p:nvPicPr>
          <p:cNvPr id="7" name="Picture 6"/>
          <p:cNvPicPr>
            <a:picLocks noChangeAspect="1"/>
          </p:cNvPicPr>
          <p:nvPr/>
        </p:nvPicPr>
        <p:blipFill>
          <a:blip r:embed="rId3">
            <a:alphaModFix amt="53000"/>
          </a:blip>
          <a:stretch>
            <a:fillRect/>
          </a:stretch>
        </p:blipFill>
        <p:spPr>
          <a:xfrm>
            <a:off x="-16714" y="1221887"/>
            <a:ext cx="6413031" cy="111149"/>
          </a:xfrm>
          <a:prstGeom prst="rect">
            <a:avLst/>
          </a:prstGeom>
        </p:spPr>
      </p:pic>
      <p:sp>
        <p:nvSpPr>
          <p:cNvPr id="9"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19</a:t>
            </a:fld>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762000" y="533400"/>
            <a:ext cx="6574918" cy="646331"/>
          </a:xfrm>
          <a:prstGeom prst="rect">
            <a:avLst/>
          </a:prstGeom>
          <a:noFill/>
          <a:effectLst>
            <a:glow rad="228600">
              <a:schemeClr val="accent3">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a:prstTxWarp prst="textNoShape">
              <a:avLst/>
            </a:prstTxWarp>
            <a:spAutoFit/>
          </a:bodyPr>
          <a:lstStyle/>
          <a:p>
            <a:pPr algn="ctr"/>
            <a:r>
              <a:rPr lang="en-ZA" sz="3600" b="1" dirty="0" smtClean="0">
                <a:solidFill>
                  <a:schemeClr val="accent3"/>
                </a:solidFill>
              </a:rPr>
              <a:t>NHLS Team Present</a:t>
            </a:r>
            <a:endParaRPr lang="en-ZA" sz="3600" b="1" dirty="0">
              <a:solidFill>
                <a:schemeClr val="accent3"/>
              </a:solidFill>
            </a:endParaRPr>
          </a:p>
        </p:txBody>
      </p:sp>
      <p:sp>
        <p:nvSpPr>
          <p:cNvPr id="5126"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2</a:t>
            </a:fld>
            <a:endParaRPr lang="en-US" sz="1600" dirty="0">
              <a:solidFill>
                <a:schemeClr val="bg1"/>
              </a:solidFill>
            </a:endParaRPr>
          </a:p>
        </p:txBody>
      </p:sp>
      <p:sp>
        <p:nvSpPr>
          <p:cNvPr id="16" name="Rectangle 15"/>
          <p:cNvSpPr/>
          <p:nvPr/>
        </p:nvSpPr>
        <p:spPr>
          <a:xfrm>
            <a:off x="486362" y="1359235"/>
            <a:ext cx="8784975" cy="5740033"/>
          </a:xfrm>
          <a:prstGeom prst="rect">
            <a:avLst/>
          </a:prstGeom>
        </p:spPr>
        <p:txBody>
          <a:bodyPr wrap="square">
            <a:spAutoFit/>
          </a:bodyPr>
          <a:lstStyle/>
          <a:p>
            <a:pPr>
              <a:lnSpc>
                <a:spcPct val="120000"/>
              </a:lnSpc>
              <a:spcAft>
                <a:spcPts val="600"/>
              </a:spcAft>
            </a:pPr>
            <a:r>
              <a:rPr lang="en-ZA" sz="2000" b="1" dirty="0">
                <a:latin typeface="Arial"/>
                <a:cs typeface="Arial"/>
              </a:rPr>
              <a:t>Prof Eric Buch			</a:t>
            </a:r>
            <a:r>
              <a:rPr lang="en-ZA" sz="2000" b="1" dirty="0" smtClean="0">
                <a:latin typeface="Arial"/>
                <a:cs typeface="Arial"/>
              </a:rPr>
              <a:t>		Board </a:t>
            </a:r>
            <a:r>
              <a:rPr lang="en-ZA" sz="2000" b="1" dirty="0">
                <a:latin typeface="Arial"/>
                <a:cs typeface="Arial"/>
              </a:rPr>
              <a:t>Chairperson</a:t>
            </a:r>
          </a:p>
          <a:p>
            <a:pPr>
              <a:lnSpc>
                <a:spcPct val="120000"/>
              </a:lnSpc>
              <a:spcAft>
                <a:spcPts val="600"/>
              </a:spcAft>
            </a:pPr>
            <a:r>
              <a:rPr lang="en-ZA" sz="2000" b="1" dirty="0">
                <a:latin typeface="Arial"/>
                <a:cs typeface="Arial"/>
              </a:rPr>
              <a:t>Ms Nelisiwe Mkhize			Chairperson: RHRC</a:t>
            </a:r>
          </a:p>
          <a:p>
            <a:pPr>
              <a:lnSpc>
                <a:spcPct val="120000"/>
              </a:lnSpc>
              <a:spcAft>
                <a:spcPts val="600"/>
              </a:spcAft>
            </a:pPr>
            <a:r>
              <a:rPr lang="en-ZA" sz="2000" b="1" dirty="0">
                <a:latin typeface="Arial"/>
                <a:cs typeface="Arial"/>
              </a:rPr>
              <a:t>Mr Ian van der Merwe	</a:t>
            </a:r>
            <a:r>
              <a:rPr lang="en-ZA" sz="2000" b="1" dirty="0" smtClean="0">
                <a:latin typeface="Arial"/>
                <a:cs typeface="Arial"/>
              </a:rPr>
              <a:t>		Chairperson</a:t>
            </a:r>
            <a:r>
              <a:rPr lang="en-ZA" sz="2000" b="1" dirty="0">
                <a:latin typeface="Arial"/>
                <a:cs typeface="Arial"/>
              </a:rPr>
              <a:t>: Finance </a:t>
            </a:r>
            <a:r>
              <a:rPr lang="en-ZA" sz="2000" b="1" dirty="0" smtClean="0">
                <a:latin typeface="Arial"/>
                <a:cs typeface="Arial"/>
              </a:rPr>
              <a:t>Committee</a:t>
            </a:r>
          </a:p>
          <a:p>
            <a:pPr>
              <a:lnSpc>
                <a:spcPct val="120000"/>
              </a:lnSpc>
              <a:spcAft>
                <a:spcPts val="600"/>
              </a:spcAft>
            </a:pPr>
            <a:r>
              <a:rPr lang="en-ZA" sz="2000" b="1" dirty="0" smtClean="0">
                <a:latin typeface="Arial"/>
                <a:cs typeface="Arial"/>
              </a:rPr>
              <a:t>Ms Simphiwe </a:t>
            </a:r>
            <a:r>
              <a:rPr lang="en-ZA" sz="2000" b="1" dirty="0" err="1" smtClean="0">
                <a:latin typeface="Arial"/>
                <a:cs typeface="Arial"/>
              </a:rPr>
              <a:t>Mayinga</a:t>
            </a:r>
            <a:r>
              <a:rPr lang="en-ZA" sz="2000" b="1" dirty="0" smtClean="0">
                <a:latin typeface="Arial"/>
                <a:cs typeface="Arial"/>
              </a:rPr>
              <a:t>			Board Member</a:t>
            </a:r>
            <a:endParaRPr lang="en-ZA" sz="2000" b="1" dirty="0">
              <a:latin typeface="Arial"/>
              <a:cs typeface="Arial"/>
            </a:endParaRPr>
          </a:p>
          <a:p>
            <a:pPr>
              <a:lnSpc>
                <a:spcPct val="120000"/>
              </a:lnSpc>
              <a:spcAft>
                <a:spcPts val="600"/>
              </a:spcAft>
            </a:pPr>
            <a:r>
              <a:rPr lang="en-ZA" sz="2000" b="1" dirty="0">
                <a:latin typeface="Arial"/>
                <a:cs typeface="Arial"/>
              </a:rPr>
              <a:t>Dr Karmani Chetty		</a:t>
            </a:r>
            <a:r>
              <a:rPr lang="en-ZA" sz="2000" b="1" dirty="0" smtClean="0">
                <a:latin typeface="Arial"/>
                <a:cs typeface="Arial"/>
              </a:rPr>
              <a:t>		Acting </a:t>
            </a:r>
            <a:r>
              <a:rPr lang="en-ZA" sz="2000" b="1" dirty="0">
                <a:latin typeface="Arial"/>
                <a:cs typeface="Arial"/>
              </a:rPr>
              <a:t>CEO</a:t>
            </a:r>
          </a:p>
          <a:p>
            <a:pPr>
              <a:lnSpc>
                <a:spcPct val="120000"/>
              </a:lnSpc>
              <a:spcAft>
                <a:spcPts val="600"/>
              </a:spcAft>
            </a:pPr>
            <a:r>
              <a:rPr lang="en-ZA" sz="2000" b="1" dirty="0">
                <a:latin typeface="Arial"/>
                <a:cs typeface="Arial"/>
              </a:rPr>
              <a:t>Mr Michael Sass				Acting CFO</a:t>
            </a:r>
          </a:p>
          <a:p>
            <a:pPr>
              <a:lnSpc>
                <a:spcPct val="120000"/>
              </a:lnSpc>
              <a:spcAft>
                <a:spcPts val="600"/>
              </a:spcAft>
            </a:pPr>
            <a:r>
              <a:rPr lang="en-ZA" sz="2000" b="1" dirty="0">
                <a:latin typeface="Arial"/>
                <a:cs typeface="Arial"/>
              </a:rPr>
              <a:t>Prof Koleka Mlisana			AARQA Executive</a:t>
            </a:r>
          </a:p>
          <a:p>
            <a:pPr>
              <a:lnSpc>
                <a:spcPct val="120000"/>
              </a:lnSpc>
              <a:spcAft>
                <a:spcPts val="600"/>
              </a:spcAft>
            </a:pPr>
            <a:r>
              <a:rPr lang="en-ZA" sz="2000" b="1" dirty="0">
                <a:latin typeface="Arial"/>
                <a:cs typeface="Arial"/>
              </a:rPr>
              <a:t>Ms Violet Gabashane			Senior Manager </a:t>
            </a:r>
            <a:r>
              <a:rPr lang="en-ZA" sz="2000" b="1" dirty="0" smtClean="0">
                <a:latin typeface="Arial"/>
                <a:cs typeface="Arial"/>
              </a:rPr>
              <a:t>M&amp;E</a:t>
            </a:r>
          </a:p>
          <a:p>
            <a:pPr>
              <a:lnSpc>
                <a:spcPct val="120000"/>
              </a:lnSpc>
              <a:spcAft>
                <a:spcPts val="600"/>
              </a:spcAft>
            </a:pPr>
            <a:r>
              <a:rPr lang="en-ZA" sz="2000" b="1" dirty="0" smtClean="0">
                <a:latin typeface="Arial"/>
                <a:cs typeface="Arial"/>
              </a:rPr>
              <a:t>Dr Mojaki Mosia				HR Executive</a:t>
            </a:r>
          </a:p>
          <a:p>
            <a:pPr>
              <a:lnSpc>
                <a:spcPct val="120000"/>
              </a:lnSpc>
              <a:spcAft>
                <a:spcPts val="600"/>
              </a:spcAft>
            </a:pPr>
            <a:r>
              <a:rPr lang="en-ZA" sz="2000" b="1" dirty="0" smtClean="0">
                <a:latin typeface="Arial"/>
                <a:cs typeface="Arial"/>
              </a:rPr>
              <a:t>Mr Mpho Mphelo				Company Secretary</a:t>
            </a:r>
          </a:p>
          <a:p>
            <a:pPr>
              <a:lnSpc>
                <a:spcPct val="120000"/>
              </a:lnSpc>
              <a:spcAft>
                <a:spcPts val="600"/>
              </a:spcAft>
            </a:pPr>
            <a:r>
              <a:rPr lang="en-ZA" sz="2000" b="1" dirty="0" smtClean="0">
                <a:latin typeface="Arial"/>
                <a:cs typeface="Arial"/>
              </a:rPr>
              <a:t>Ms Nasima Mohamed			Area Manager</a:t>
            </a:r>
            <a:endParaRPr lang="en-ZA" sz="2000" b="1" dirty="0">
              <a:latin typeface="Arial"/>
              <a:cs typeface="Arial"/>
            </a:endParaRPr>
          </a:p>
          <a:p>
            <a:pPr>
              <a:lnSpc>
                <a:spcPct val="120000"/>
              </a:lnSpc>
            </a:pPr>
            <a:endParaRPr lang="en-ZA" sz="2000" b="1" dirty="0">
              <a:latin typeface="Calibri"/>
            </a:endParaRPr>
          </a:p>
          <a:p>
            <a:pPr>
              <a:lnSpc>
                <a:spcPct val="120000"/>
              </a:lnSpc>
            </a:pPr>
            <a:endParaRPr lang="en-ZA" sz="2000" b="1" dirty="0">
              <a:latin typeface="Calibri"/>
            </a:endParaRPr>
          </a:p>
        </p:txBody>
      </p:sp>
      <p:pic>
        <p:nvPicPr>
          <p:cNvPr id="17" name="Picture 16"/>
          <p:cNvPicPr>
            <a:picLocks noChangeAspect="1"/>
          </p:cNvPicPr>
          <p:nvPr/>
        </p:nvPicPr>
        <p:blipFill>
          <a:blip r:embed="rId4">
            <a:alphaModFix amt="53000"/>
          </a:blip>
          <a:stretch>
            <a:fillRect/>
          </a:stretch>
        </p:blipFill>
        <p:spPr>
          <a:xfrm>
            <a:off x="-16714" y="1306557"/>
            <a:ext cx="6612247" cy="11460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58247" y="1641472"/>
            <a:ext cx="8633353" cy="4505325"/>
          </a:xfrm>
          <a:prstGeom prst="rect">
            <a:avLst/>
          </a:prstGeom>
          <a:noFill/>
        </p:spPr>
        <p:txBody>
          <a:bodyPr wrap="square">
            <a:spAutoFit/>
          </a:bodyPr>
          <a:lstStyle/>
          <a:p>
            <a:pPr algn="just">
              <a:lnSpc>
                <a:spcPct val="150000"/>
              </a:lnSpc>
              <a:buClr>
                <a:srgbClr val="99CC00"/>
              </a:buClr>
              <a:buSzPct val="140000"/>
              <a:defRPr/>
            </a:pPr>
            <a:r>
              <a:rPr lang="en-ZA" b="1" dirty="0">
                <a:solidFill>
                  <a:srgbClr val="003300"/>
                </a:solidFill>
                <a:latin typeface="Arial"/>
                <a:cs typeface="Arial"/>
              </a:rPr>
              <a:t>Key </a:t>
            </a:r>
            <a:r>
              <a:rPr lang="en-ZA" b="1" dirty="0" smtClean="0">
                <a:solidFill>
                  <a:srgbClr val="003300"/>
                </a:solidFill>
                <a:latin typeface="Arial"/>
                <a:cs typeface="Arial"/>
              </a:rPr>
              <a:t>initiatives</a:t>
            </a:r>
            <a:endParaRPr lang="en-ZA" b="1" dirty="0">
              <a:solidFill>
                <a:srgbClr val="003300"/>
              </a:solidFill>
              <a:latin typeface="Arial"/>
              <a:cs typeface="Arial"/>
            </a:endParaRPr>
          </a:p>
          <a:p>
            <a:pPr marL="800100" lvl="1" indent="-342900">
              <a:lnSpc>
                <a:spcPct val="150000"/>
              </a:lnSpc>
              <a:buClr>
                <a:srgbClr val="99CC00"/>
              </a:buClr>
              <a:buSzPct val="140000"/>
              <a:buFont typeface="Wingdings" panose="05000000000000000000" pitchFamily="2" charset="2"/>
              <a:buChar char="§"/>
              <a:defRPr/>
            </a:pPr>
            <a:r>
              <a:rPr lang="en-ZA" sz="1800" dirty="0">
                <a:latin typeface="Arial"/>
                <a:cs typeface="Arial"/>
              </a:rPr>
              <a:t>Improved internal operational efficiencies.</a:t>
            </a:r>
          </a:p>
          <a:p>
            <a:pPr marL="800100" lvl="1" indent="-342900">
              <a:lnSpc>
                <a:spcPct val="150000"/>
              </a:lnSpc>
              <a:buClr>
                <a:srgbClr val="99CC00"/>
              </a:buClr>
              <a:buSzPct val="140000"/>
              <a:buFont typeface="Wingdings" panose="05000000000000000000" pitchFamily="2" charset="2"/>
              <a:buChar char="§"/>
              <a:defRPr/>
            </a:pPr>
            <a:r>
              <a:rPr lang="en-ZA" sz="1800" dirty="0">
                <a:latin typeface="Arial"/>
                <a:cs typeface="Arial"/>
              </a:rPr>
              <a:t>Systems improvements in </a:t>
            </a:r>
            <a:r>
              <a:rPr lang="en-ZA" sz="1800" dirty="0" smtClean="0">
                <a:latin typeface="Arial"/>
                <a:cs typeface="Arial"/>
              </a:rPr>
              <a:t>procurement.</a:t>
            </a:r>
            <a:endParaRPr lang="en-ZA" sz="1800" dirty="0">
              <a:latin typeface="Arial"/>
              <a:cs typeface="Arial"/>
            </a:endParaRPr>
          </a:p>
          <a:p>
            <a:pPr marL="800100" lvl="1" indent="-342900">
              <a:lnSpc>
                <a:spcPct val="150000"/>
              </a:lnSpc>
              <a:buClr>
                <a:srgbClr val="99CC00"/>
              </a:buClr>
              <a:buSzPct val="140000"/>
              <a:buFont typeface="Wingdings" panose="05000000000000000000" pitchFamily="2" charset="2"/>
              <a:buChar char="§"/>
              <a:defRPr/>
            </a:pPr>
            <a:r>
              <a:rPr lang="en-ZA" sz="1800" dirty="0">
                <a:latin typeface="Arial"/>
                <a:cs typeface="Arial"/>
              </a:rPr>
              <a:t>Improved policies and systems in Information Technology are being put in place to radically modernise the NHLS IT infrastructure.</a:t>
            </a:r>
          </a:p>
          <a:p>
            <a:pPr marL="800100" lvl="1" indent="-342900">
              <a:lnSpc>
                <a:spcPct val="150000"/>
              </a:lnSpc>
              <a:buClr>
                <a:srgbClr val="99CC00"/>
              </a:buClr>
              <a:buSzPct val="140000"/>
              <a:buFont typeface="Wingdings" panose="05000000000000000000" pitchFamily="2" charset="2"/>
              <a:buChar char="§"/>
              <a:defRPr/>
            </a:pPr>
            <a:r>
              <a:rPr lang="en-ZA" sz="1800" dirty="0">
                <a:latin typeface="Arial"/>
                <a:cs typeface="Arial"/>
              </a:rPr>
              <a:t>The National Institute for Communicable Diseases </a:t>
            </a:r>
            <a:r>
              <a:rPr lang="en-ZA" sz="1800" dirty="0" smtClean="0">
                <a:latin typeface="Arial"/>
                <a:cs typeface="Arial"/>
              </a:rPr>
              <a:t>continues </a:t>
            </a:r>
            <a:r>
              <a:rPr lang="en-ZA" sz="1800" dirty="0">
                <a:latin typeface="Arial"/>
                <a:cs typeface="Arial"/>
              </a:rPr>
              <a:t>to play an exceptional role in health surveillance.</a:t>
            </a:r>
          </a:p>
          <a:p>
            <a:pPr marL="800100" lvl="1" indent="-342900">
              <a:lnSpc>
                <a:spcPct val="150000"/>
              </a:lnSpc>
              <a:buClr>
                <a:srgbClr val="99CC00"/>
              </a:buClr>
              <a:buSzPct val="140000"/>
              <a:buFont typeface="Wingdings" panose="05000000000000000000" pitchFamily="2" charset="2"/>
              <a:buChar char="§"/>
              <a:defRPr/>
            </a:pPr>
            <a:r>
              <a:rPr lang="en-ZA" sz="1800" dirty="0">
                <a:latin typeface="Arial"/>
                <a:cs typeface="Arial"/>
              </a:rPr>
              <a:t>The National Institute for Occupational Health </a:t>
            </a:r>
            <a:r>
              <a:rPr lang="en-ZA" sz="1800" dirty="0" smtClean="0">
                <a:latin typeface="Arial"/>
                <a:cs typeface="Arial"/>
              </a:rPr>
              <a:t>continues </a:t>
            </a:r>
            <a:r>
              <a:rPr lang="en-ZA" sz="1800" dirty="0">
                <a:latin typeface="Arial"/>
                <a:cs typeface="Arial"/>
              </a:rPr>
              <a:t>to play a niche role in Occupational Health and Safety.</a:t>
            </a:r>
          </a:p>
          <a:p>
            <a:pPr marL="800100" lvl="1" indent="-342900">
              <a:lnSpc>
                <a:spcPct val="150000"/>
              </a:lnSpc>
              <a:buClr>
                <a:srgbClr val="99CC00"/>
              </a:buClr>
              <a:buSzPct val="140000"/>
              <a:buFont typeface="Wingdings" panose="05000000000000000000" pitchFamily="2" charset="2"/>
              <a:buChar char="§"/>
              <a:defRPr/>
            </a:pPr>
            <a:r>
              <a:rPr lang="en-ZA" sz="1800" dirty="0" smtClean="0">
                <a:latin typeface="Arial"/>
                <a:cs typeface="Arial"/>
              </a:rPr>
              <a:t>Established strategic </a:t>
            </a:r>
            <a:r>
              <a:rPr lang="en-ZA" sz="1800" dirty="0">
                <a:latin typeface="Arial"/>
                <a:cs typeface="Arial"/>
              </a:rPr>
              <a:t>relationships with a number of partners. </a:t>
            </a:r>
          </a:p>
        </p:txBody>
      </p:sp>
      <p:sp>
        <p:nvSpPr>
          <p:cNvPr id="8" name="TextBox 7"/>
          <p:cNvSpPr txBox="1"/>
          <p:nvPr/>
        </p:nvSpPr>
        <p:spPr>
          <a:xfrm>
            <a:off x="426756" y="465666"/>
            <a:ext cx="6507444" cy="646331"/>
          </a:xfrm>
          <a:prstGeom prst="rect">
            <a:avLst/>
          </a:prstGeom>
          <a:noFill/>
          <a:effectLst>
            <a:glow rad="228600">
              <a:schemeClr val="accent3">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wrap="square">
            <a:prstTxWarp prst="textNoShape">
              <a:avLst/>
            </a:prstTxWarp>
            <a:spAutoFit/>
          </a:bodyPr>
          <a:lstStyle/>
          <a:p>
            <a:pPr algn="ctr"/>
            <a:r>
              <a:rPr lang="en-ZA" sz="3600" b="1" dirty="0" smtClean="0">
                <a:solidFill>
                  <a:srgbClr val="000000"/>
                </a:solidFill>
                <a:effectLst>
                  <a:outerShdw blurRad="50800" dist="38100" dir="5400000">
                    <a:srgbClr val="000000">
                      <a:alpha val="43000"/>
                    </a:srgbClr>
                  </a:outerShdw>
                </a:effectLst>
                <a:latin typeface="Arial" pitchFamily="-112" charset="0"/>
                <a:ea typeface="Arial" pitchFamily="-112" charset="0"/>
                <a:cs typeface="Arial" pitchFamily="-112" charset="0"/>
              </a:rPr>
              <a:t>Strategic overview (cont.)</a:t>
            </a:r>
            <a:endParaRPr lang="en-GB" sz="3600" b="1" dirty="0">
              <a:solidFill>
                <a:srgbClr val="000000"/>
              </a:solidFill>
              <a:effectLst>
                <a:outerShdw blurRad="50800" dist="38100" dir="5400000">
                  <a:srgbClr val="000000">
                    <a:alpha val="43000"/>
                  </a:srgbClr>
                </a:outerShdw>
              </a:effectLst>
              <a:latin typeface="Arial" pitchFamily="-112" charset="0"/>
              <a:ea typeface="Arial" pitchFamily="-112" charset="0"/>
              <a:cs typeface="Arial" pitchFamily="-112" charset="0"/>
            </a:endParaRPr>
          </a:p>
        </p:txBody>
      </p:sp>
      <p:pic>
        <p:nvPicPr>
          <p:cNvPr id="7" name="Picture 6"/>
          <p:cNvPicPr>
            <a:picLocks noChangeAspect="1"/>
          </p:cNvPicPr>
          <p:nvPr/>
        </p:nvPicPr>
        <p:blipFill>
          <a:blip r:embed="rId3">
            <a:alphaModFix amt="53000"/>
          </a:blip>
          <a:stretch>
            <a:fillRect/>
          </a:stretch>
        </p:blipFill>
        <p:spPr>
          <a:xfrm>
            <a:off x="-16714" y="1221887"/>
            <a:ext cx="6413031" cy="111149"/>
          </a:xfrm>
          <a:prstGeom prst="rect">
            <a:avLst/>
          </a:prstGeom>
        </p:spPr>
      </p:pic>
      <p:sp>
        <p:nvSpPr>
          <p:cNvPr id="9"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20</a:t>
            </a:fld>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338" name="Title 1"/>
          <p:cNvSpPr txBox="1">
            <a:spLocks/>
          </p:cNvSpPr>
          <p:nvPr/>
        </p:nvSpPr>
        <p:spPr bwMode="auto">
          <a:xfrm>
            <a:off x="0" y="550333"/>
            <a:ext cx="9143999" cy="1103842"/>
          </a:xfrm>
          <a:prstGeom prst="rect">
            <a:avLst/>
          </a:prstGeom>
          <a:noFill/>
          <a:ln w="28575">
            <a:noFill/>
            <a:miter lim="800000"/>
            <a:headEnd/>
            <a:tailEnd/>
          </a:ln>
        </p:spPr>
        <p:txBody>
          <a:bodyPr>
            <a:prstTxWarp prst="textNoShape">
              <a:avLst/>
            </a:prstTxWarp>
          </a:bodyPr>
          <a:lstStyle/>
          <a:p>
            <a:pPr algn="ctr">
              <a:lnSpc>
                <a:spcPct val="150000"/>
              </a:lnSpc>
            </a:pPr>
            <a:r>
              <a:rPr lang="en-US" sz="3600" b="1" dirty="0">
                <a:solidFill>
                  <a:srgbClr val="000000"/>
                </a:solidFill>
                <a:effectLst>
                  <a:outerShdw blurRad="50800" dist="38100" dir="5400000">
                    <a:srgbClr val="000000">
                      <a:alpha val="43000"/>
                    </a:srgbClr>
                  </a:outerShdw>
                </a:effectLst>
                <a:ea typeface="Arial" pitchFamily="-112" charset="0"/>
                <a:cs typeface="Arial" pitchFamily="-112" charset="0"/>
              </a:rPr>
              <a:t>Part 2: Performance</a:t>
            </a:r>
            <a:r>
              <a:rPr lang="en-US" sz="3600" b="1" dirty="0" smtClean="0">
                <a:solidFill>
                  <a:srgbClr val="000000"/>
                </a:solidFill>
                <a:effectLst>
                  <a:outerShdw blurRad="50800" dist="38100" dir="5400000">
                    <a:srgbClr val="000000">
                      <a:alpha val="43000"/>
                    </a:srgbClr>
                  </a:outerShdw>
                </a:effectLst>
                <a:ea typeface="Arial" pitchFamily="-112" charset="0"/>
                <a:cs typeface="Arial" pitchFamily="-112" charset="0"/>
              </a:rPr>
              <a:t> </a:t>
            </a:r>
            <a:r>
              <a:rPr lang="en-US" sz="3600" b="1" dirty="0" smtClean="0">
                <a:effectLst>
                  <a:outerShdw blurRad="50800" dist="38100" dir="5400000">
                    <a:srgbClr val="000000">
                      <a:alpha val="43000"/>
                    </a:srgbClr>
                  </a:outerShdw>
                </a:effectLst>
                <a:ea typeface="Arial" pitchFamily="-112" charset="0"/>
                <a:cs typeface="Arial" pitchFamily="-112" charset="0"/>
              </a:rPr>
              <a:t>highlights </a:t>
            </a:r>
            <a:endParaRPr lang="en-US" sz="3600" b="1" dirty="0">
              <a:effectLst>
                <a:outerShdw blurRad="50800" dist="38100" dir="5400000">
                  <a:srgbClr val="000000">
                    <a:alpha val="43000"/>
                  </a:srgbClr>
                </a:outerShdw>
              </a:effectLst>
              <a:ea typeface="Arial" pitchFamily="-112" charset="0"/>
              <a:cs typeface="Arial" pitchFamily="-112" charset="0"/>
            </a:endParaRPr>
          </a:p>
          <a:p>
            <a:pPr algn="ctr"/>
            <a:endParaRPr lang="en-US" sz="3600" dirty="0">
              <a:solidFill>
                <a:srgbClr val="000000"/>
              </a:solidFill>
              <a:latin typeface="Myriad Pro" pitchFamily="-112" charset="0"/>
              <a:ea typeface="Arial" pitchFamily="-112" charset="0"/>
              <a:cs typeface="Arial" pitchFamily="-112"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11106" y="1388533"/>
            <a:ext cx="8428094" cy="5078313"/>
          </a:xfrm>
          <a:prstGeom prst="rect">
            <a:avLst/>
          </a:prstGeom>
          <a:noFill/>
        </p:spPr>
        <p:txBody>
          <a:bodyPr vert="horz" wrap="square">
            <a:spAutoFit/>
          </a:bodyPr>
          <a:lstStyle/>
          <a:p>
            <a:pPr algn="just">
              <a:lnSpc>
                <a:spcPct val="150000"/>
              </a:lnSpc>
              <a:buClr>
                <a:srgbClr val="99CC00"/>
              </a:buClr>
              <a:buSzPct val="140000"/>
              <a:defRPr/>
            </a:pPr>
            <a:r>
              <a:rPr lang="en-ZA" sz="1800" b="1" dirty="0">
                <a:solidFill>
                  <a:srgbClr val="003300"/>
                </a:solidFill>
                <a:latin typeface="Arial"/>
                <a:cs typeface="Arial"/>
              </a:rPr>
              <a:t>Finances:</a:t>
            </a:r>
          </a:p>
          <a:p>
            <a:pPr marL="742950" lvl="1" indent="-285750" algn="just">
              <a:lnSpc>
                <a:spcPct val="150000"/>
              </a:lnSpc>
              <a:buClr>
                <a:srgbClr val="99CC00"/>
              </a:buClr>
              <a:buSzPct val="140000"/>
              <a:buFont typeface="Wingdings" panose="05000000000000000000" pitchFamily="2" charset="2"/>
              <a:buChar char="§"/>
              <a:defRPr/>
            </a:pPr>
            <a:r>
              <a:rPr lang="en-ZA" sz="1800" b="1" dirty="0">
                <a:latin typeface="Arial"/>
                <a:cs typeface="Arial"/>
              </a:rPr>
              <a:t>Financial stability: </a:t>
            </a:r>
            <a:r>
              <a:rPr lang="en-ZA" sz="1800" dirty="0">
                <a:latin typeface="Arial"/>
                <a:cs typeface="Arial"/>
              </a:rPr>
              <a:t> NHLS financial situation  improved  significantly in the 2018/19  financial year.</a:t>
            </a:r>
          </a:p>
          <a:p>
            <a:pPr marL="742950" lvl="1" indent="-285750" algn="just">
              <a:lnSpc>
                <a:spcPct val="150000"/>
              </a:lnSpc>
              <a:buClr>
                <a:srgbClr val="99CC00"/>
              </a:buClr>
              <a:buSzPct val="140000"/>
              <a:buFont typeface="Wingdings" panose="05000000000000000000" pitchFamily="2" charset="2"/>
              <a:buChar char="§"/>
              <a:defRPr/>
            </a:pPr>
            <a:r>
              <a:rPr lang="en-ZA" sz="1800" b="1" dirty="0">
                <a:latin typeface="Arial"/>
                <a:cs typeface="Arial"/>
              </a:rPr>
              <a:t>Provincial debt: </a:t>
            </a:r>
            <a:r>
              <a:rPr lang="en-ZA" sz="1800" dirty="0">
                <a:latin typeface="Arial"/>
                <a:cs typeface="Arial"/>
              </a:rPr>
              <a:t>Through extensive negotiations </a:t>
            </a:r>
            <a:r>
              <a:rPr lang="en-ZA" sz="1800" dirty="0" smtClean="0">
                <a:latin typeface="Arial"/>
                <a:cs typeface="Arial"/>
              </a:rPr>
              <a:t>a number of provinces have </a:t>
            </a:r>
            <a:r>
              <a:rPr lang="en-ZA" sz="1800" dirty="0">
                <a:latin typeface="Arial"/>
                <a:cs typeface="Arial"/>
              </a:rPr>
              <a:t>substantially reduced their historic debt.</a:t>
            </a:r>
          </a:p>
          <a:p>
            <a:pPr marL="742950" lvl="1" indent="-285750" algn="just">
              <a:lnSpc>
                <a:spcPct val="150000"/>
              </a:lnSpc>
              <a:buClr>
                <a:srgbClr val="99CC00"/>
              </a:buClr>
              <a:buSzPct val="140000"/>
              <a:buFont typeface="Wingdings" panose="05000000000000000000" pitchFamily="2" charset="2"/>
              <a:buChar char="§"/>
              <a:defRPr/>
            </a:pPr>
            <a:r>
              <a:rPr lang="en-ZA" sz="1800" b="1" dirty="0">
                <a:latin typeface="Arial"/>
                <a:cs typeface="Arial"/>
              </a:rPr>
              <a:t>Current debt: </a:t>
            </a:r>
            <a:r>
              <a:rPr lang="en-ZA" sz="1800" dirty="0">
                <a:latin typeface="Arial"/>
                <a:cs typeface="Arial"/>
              </a:rPr>
              <a:t>Most provinces are adequately paying for current consumption. </a:t>
            </a:r>
          </a:p>
          <a:p>
            <a:pPr marL="742950" lvl="1" indent="-285750" algn="just">
              <a:lnSpc>
                <a:spcPct val="150000"/>
              </a:lnSpc>
              <a:buClr>
                <a:srgbClr val="99CC00"/>
              </a:buClr>
              <a:buSzPct val="140000"/>
              <a:buFont typeface="Wingdings" panose="05000000000000000000" pitchFamily="2" charset="2"/>
              <a:buChar char="§"/>
              <a:defRPr/>
            </a:pPr>
            <a:r>
              <a:rPr lang="en-ZA" sz="1800" b="1" dirty="0">
                <a:latin typeface="Arial"/>
                <a:cs typeface="Arial"/>
              </a:rPr>
              <a:t>Settlement agreement: </a:t>
            </a:r>
            <a:r>
              <a:rPr lang="en-ZA" sz="1800" dirty="0">
                <a:latin typeface="Arial"/>
                <a:cs typeface="Arial"/>
              </a:rPr>
              <a:t>A settlement agreement was reached with the Gauteng Department of Health (</a:t>
            </a:r>
            <a:r>
              <a:rPr lang="en-ZA" sz="1800" dirty="0" err="1">
                <a:latin typeface="Arial"/>
                <a:cs typeface="Arial"/>
              </a:rPr>
              <a:t>GDoH</a:t>
            </a:r>
            <a:r>
              <a:rPr lang="en-ZA" sz="1800" dirty="0" smtClean="0">
                <a:latin typeface="Arial"/>
                <a:cs typeface="Arial"/>
              </a:rPr>
              <a:t>) in 2017/18. Thus far, two instalments have been received and the department has improved on its payment </a:t>
            </a:r>
            <a:r>
              <a:rPr lang="en-ZA" sz="1800" dirty="0">
                <a:latin typeface="Arial"/>
                <a:cs typeface="Arial"/>
              </a:rPr>
              <a:t>for </a:t>
            </a:r>
            <a:r>
              <a:rPr lang="en-ZA" sz="1800" dirty="0" smtClean="0">
                <a:latin typeface="Arial"/>
                <a:cs typeface="Arial"/>
              </a:rPr>
              <a:t>current consumption.</a:t>
            </a:r>
          </a:p>
          <a:p>
            <a:pPr marL="742950" lvl="1" indent="-285750" algn="just">
              <a:lnSpc>
                <a:spcPct val="150000"/>
              </a:lnSpc>
              <a:buClr>
                <a:srgbClr val="99CC00"/>
              </a:buClr>
              <a:buSzPct val="140000"/>
              <a:buFont typeface="Wingdings" panose="05000000000000000000" pitchFamily="2" charset="2"/>
              <a:buChar char="§"/>
              <a:defRPr/>
            </a:pPr>
            <a:r>
              <a:rPr lang="en-ZA" sz="1800" b="1" dirty="0" smtClean="0">
                <a:latin typeface="Arial"/>
                <a:cs typeface="Arial"/>
              </a:rPr>
              <a:t>Audit Outcome</a:t>
            </a:r>
            <a:r>
              <a:rPr lang="en-ZA" sz="1800" dirty="0" smtClean="0">
                <a:latin typeface="Arial"/>
                <a:cs typeface="Arial"/>
              </a:rPr>
              <a:t>: Improved from Qualified to Unqualified</a:t>
            </a:r>
            <a:endParaRPr lang="en-ZA" sz="1800" dirty="0">
              <a:latin typeface="Arial"/>
              <a:cs typeface="Arial"/>
            </a:endParaRPr>
          </a:p>
        </p:txBody>
      </p:sp>
      <p:sp>
        <p:nvSpPr>
          <p:cNvPr id="9" name="TextBox 8"/>
          <p:cNvSpPr txBox="1"/>
          <p:nvPr/>
        </p:nvSpPr>
        <p:spPr>
          <a:xfrm>
            <a:off x="89043" y="333360"/>
            <a:ext cx="8445357" cy="646331"/>
          </a:xfrm>
          <a:prstGeom prst="rect">
            <a:avLst/>
          </a:prstGeom>
          <a:noFill/>
          <a:effectLst>
            <a:glow rad="228600">
              <a:schemeClr val="accent3">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a:prstTxWarp prst="textNoShape">
              <a:avLst/>
            </a:prstTxWarp>
            <a:spAutoFit/>
          </a:bodyPr>
          <a:lstStyle/>
          <a:p>
            <a:pPr algn="ctr"/>
            <a:r>
              <a:rPr lang="en-ZA" sz="3600" b="1" dirty="0">
                <a:solidFill>
                  <a:srgbClr val="000000"/>
                </a:solidFill>
                <a:latin typeface="Arial" pitchFamily="-112" charset="0"/>
                <a:ea typeface="Arial" pitchFamily="-112" charset="0"/>
                <a:cs typeface="Arial" pitchFamily="-112" charset="0"/>
              </a:rPr>
              <a:t>Summary of key achievements </a:t>
            </a:r>
            <a:endParaRPr lang="en-GB" sz="3600" b="1" dirty="0">
              <a:solidFill>
                <a:srgbClr val="000000"/>
              </a:solidFill>
              <a:latin typeface="Arial" pitchFamily="-112" charset="0"/>
              <a:ea typeface="Arial" pitchFamily="-112" charset="0"/>
              <a:cs typeface="Arial" pitchFamily="-112" charset="0"/>
            </a:endParaRPr>
          </a:p>
        </p:txBody>
      </p:sp>
      <p:pic>
        <p:nvPicPr>
          <p:cNvPr id="10" name="Picture 9"/>
          <p:cNvPicPr>
            <a:picLocks noChangeAspect="1"/>
          </p:cNvPicPr>
          <p:nvPr/>
        </p:nvPicPr>
        <p:blipFill>
          <a:blip r:embed="rId3">
            <a:alphaModFix amt="53000"/>
          </a:blip>
          <a:stretch>
            <a:fillRect/>
          </a:stretch>
        </p:blipFill>
        <p:spPr>
          <a:xfrm>
            <a:off x="-16714" y="1027083"/>
            <a:ext cx="7882247" cy="136613"/>
          </a:xfrm>
          <a:prstGeom prst="rect">
            <a:avLst/>
          </a:prstGeom>
        </p:spPr>
      </p:pic>
      <p:sp>
        <p:nvSpPr>
          <p:cNvPr id="11"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22</a:t>
            </a:fld>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81000" y="1327153"/>
            <a:ext cx="8457864" cy="5247590"/>
          </a:xfrm>
          <a:prstGeom prst="rect">
            <a:avLst/>
          </a:prstGeom>
          <a:noFill/>
        </p:spPr>
        <p:txBody>
          <a:bodyPr wrap="square">
            <a:prstTxWarp prst="textNoShape">
              <a:avLst/>
            </a:prstTxWarp>
            <a:spAutoFit/>
          </a:bodyPr>
          <a:lstStyle/>
          <a:p>
            <a:pPr algn="just">
              <a:lnSpc>
                <a:spcPct val="150000"/>
              </a:lnSpc>
              <a:buClr>
                <a:srgbClr val="99CC00"/>
              </a:buClr>
              <a:buSzPct val="140000"/>
            </a:pPr>
            <a:r>
              <a:rPr lang="en-ZA" sz="2000" b="1" dirty="0">
                <a:solidFill>
                  <a:srgbClr val="003300"/>
                </a:solidFill>
                <a:latin typeface="Arial"/>
                <a:ea typeface="Arial" pitchFamily="-112" charset="0"/>
                <a:cs typeface="Arial"/>
              </a:rPr>
              <a:t>Fin</a:t>
            </a:r>
            <a:r>
              <a:rPr lang="en-ZA" sz="1800" b="1" dirty="0">
                <a:solidFill>
                  <a:srgbClr val="003300"/>
                </a:solidFill>
                <a:latin typeface="Arial"/>
                <a:ea typeface="Arial" pitchFamily="-112" charset="0"/>
                <a:cs typeface="Arial"/>
              </a:rPr>
              <a:t>ances:</a:t>
            </a:r>
            <a:endParaRPr lang="en-ZA" sz="1800" b="1" dirty="0" smtClean="0">
              <a:solidFill>
                <a:srgbClr val="003300"/>
              </a:solidFill>
              <a:latin typeface="Arial"/>
              <a:ea typeface="Arial" pitchFamily="-112" charset="0"/>
              <a:cs typeface="Arial"/>
            </a:endParaRPr>
          </a:p>
          <a:p>
            <a:pPr lvl="1" algn="just">
              <a:lnSpc>
                <a:spcPct val="150000"/>
              </a:lnSpc>
              <a:spcAft>
                <a:spcPts val="600"/>
              </a:spcAft>
              <a:buClr>
                <a:srgbClr val="99CC00"/>
              </a:buClr>
              <a:buSzPct val="140000"/>
              <a:buFont typeface="Wingdings" pitchFamily="-112" charset="2"/>
              <a:buChar char="§"/>
            </a:pPr>
            <a:r>
              <a:rPr lang="en-ZA" sz="1800" b="1" dirty="0" smtClean="0">
                <a:latin typeface="Arial"/>
                <a:ea typeface="Arial" pitchFamily="-112" charset="0"/>
                <a:cs typeface="Arial"/>
              </a:rPr>
              <a:t>  Revenue </a:t>
            </a:r>
            <a:r>
              <a:rPr lang="en-ZA" sz="1800" b="1" dirty="0">
                <a:latin typeface="Arial"/>
                <a:ea typeface="Arial" pitchFamily="-112" charset="0"/>
                <a:cs typeface="Arial"/>
              </a:rPr>
              <a:t>and other income</a:t>
            </a:r>
            <a:r>
              <a:rPr lang="en-ZA" sz="1800" b="1" dirty="0">
                <a:solidFill>
                  <a:srgbClr val="003300"/>
                </a:solidFill>
                <a:latin typeface="Arial"/>
                <a:ea typeface="Arial" pitchFamily="-112" charset="0"/>
                <a:cs typeface="Arial"/>
              </a:rPr>
              <a:t>: </a:t>
            </a:r>
            <a:r>
              <a:rPr lang="en-ZA" sz="1800" dirty="0">
                <a:solidFill>
                  <a:srgbClr val="000000"/>
                </a:solidFill>
                <a:latin typeface="Arial"/>
                <a:ea typeface="Arial" pitchFamily="-112" charset="0"/>
                <a:cs typeface="Arial"/>
              </a:rPr>
              <a:t>Grew from </a:t>
            </a:r>
            <a:r>
              <a:rPr lang="en-ZA" sz="1800" dirty="0" smtClean="0">
                <a:latin typeface="Arial"/>
                <a:ea typeface="Arial" pitchFamily="-112" charset="0"/>
                <a:cs typeface="Arial"/>
              </a:rPr>
              <a:t>R7.9 </a:t>
            </a:r>
            <a:r>
              <a:rPr lang="en-ZA" sz="1800" dirty="0">
                <a:latin typeface="Arial"/>
                <a:ea typeface="Arial" pitchFamily="-112" charset="0"/>
                <a:cs typeface="Arial"/>
              </a:rPr>
              <a:t>billion to </a:t>
            </a:r>
            <a:r>
              <a:rPr lang="en-ZA" sz="1800" dirty="0" smtClean="0">
                <a:latin typeface="Arial"/>
                <a:ea typeface="Arial" pitchFamily="-112" charset="0"/>
                <a:cs typeface="Arial"/>
              </a:rPr>
              <a:t>R8.5 </a:t>
            </a:r>
            <a:r>
              <a:rPr lang="en-ZA" sz="1800" dirty="0">
                <a:latin typeface="Arial"/>
                <a:ea typeface="Arial" pitchFamily="-112" charset="0"/>
                <a:cs typeface="Arial"/>
              </a:rPr>
              <a:t>billion</a:t>
            </a:r>
            <a:r>
              <a:rPr lang="en-ZA" sz="1800" dirty="0">
                <a:solidFill>
                  <a:srgbClr val="000000"/>
                </a:solidFill>
                <a:latin typeface="Arial"/>
                <a:ea typeface="Arial" pitchFamily="-112" charset="0"/>
                <a:cs typeface="Arial"/>
              </a:rPr>
              <a:t>, with</a:t>
            </a:r>
            <a:r>
              <a:rPr lang="en-ZA" sz="1800" dirty="0" smtClean="0">
                <a:solidFill>
                  <a:srgbClr val="000000"/>
                </a:solidFill>
                <a:latin typeface="Arial"/>
                <a:ea typeface="Arial" pitchFamily="-112" charset="0"/>
                <a:cs typeface="Arial"/>
              </a:rPr>
              <a:t>  </a:t>
            </a:r>
          </a:p>
          <a:p>
            <a:pPr lvl="1" algn="just">
              <a:lnSpc>
                <a:spcPct val="150000"/>
              </a:lnSpc>
              <a:spcAft>
                <a:spcPts val="600"/>
              </a:spcAft>
              <a:buClr>
                <a:srgbClr val="99CC00"/>
              </a:buClr>
              <a:buSzPct val="140000"/>
            </a:pPr>
            <a:r>
              <a:rPr lang="en-ZA" sz="1800" dirty="0" smtClean="0">
                <a:solidFill>
                  <a:srgbClr val="000000"/>
                </a:solidFill>
                <a:latin typeface="Arial"/>
                <a:ea typeface="Arial" pitchFamily="-112" charset="0"/>
                <a:cs typeface="Arial"/>
              </a:rPr>
              <a:t>     provinces </a:t>
            </a:r>
            <a:r>
              <a:rPr lang="en-ZA" sz="1800" dirty="0">
                <a:solidFill>
                  <a:srgbClr val="000000"/>
                </a:solidFill>
                <a:latin typeface="Arial"/>
                <a:ea typeface="Arial" pitchFamily="-112" charset="0"/>
                <a:cs typeface="Arial"/>
              </a:rPr>
              <a:t>accounting for </a:t>
            </a:r>
            <a:r>
              <a:rPr lang="en-ZA" sz="1800" dirty="0" smtClean="0">
                <a:solidFill>
                  <a:srgbClr val="000000"/>
                </a:solidFill>
                <a:latin typeface="Arial"/>
                <a:ea typeface="Arial" pitchFamily="-112" charset="0"/>
                <a:cs typeface="Arial"/>
              </a:rPr>
              <a:t>87% </a:t>
            </a:r>
            <a:r>
              <a:rPr lang="en-ZA" sz="1800" dirty="0">
                <a:solidFill>
                  <a:srgbClr val="000000"/>
                </a:solidFill>
                <a:latin typeface="Arial"/>
                <a:ea typeface="Arial" pitchFamily="-112" charset="0"/>
                <a:cs typeface="Arial"/>
              </a:rPr>
              <a:t>of total revenue generated.</a:t>
            </a:r>
            <a:endParaRPr lang="en-ZA" sz="1800" dirty="0" smtClean="0">
              <a:solidFill>
                <a:srgbClr val="000000"/>
              </a:solidFill>
              <a:latin typeface="Arial"/>
              <a:ea typeface="Arial" pitchFamily="-112" charset="0"/>
              <a:cs typeface="Arial"/>
            </a:endParaRPr>
          </a:p>
          <a:p>
            <a:pPr lvl="1" algn="just">
              <a:lnSpc>
                <a:spcPct val="150000"/>
              </a:lnSpc>
              <a:spcAft>
                <a:spcPts val="600"/>
              </a:spcAft>
              <a:buClr>
                <a:srgbClr val="99CC00"/>
              </a:buClr>
              <a:buSzPct val="140000"/>
              <a:buFont typeface="Wingdings" pitchFamily="-112" charset="2"/>
              <a:buChar char="§"/>
            </a:pPr>
            <a:r>
              <a:rPr lang="en-ZA" sz="1800" b="1" dirty="0" smtClean="0">
                <a:latin typeface="Arial"/>
                <a:ea typeface="Arial" pitchFamily="-112" charset="0"/>
                <a:cs typeface="Arial"/>
              </a:rPr>
              <a:t>  Surplus</a:t>
            </a:r>
            <a:r>
              <a:rPr lang="en-ZA" sz="1800" b="1" dirty="0">
                <a:solidFill>
                  <a:srgbClr val="003300"/>
                </a:solidFill>
                <a:latin typeface="Arial"/>
                <a:ea typeface="Arial" pitchFamily="-112" charset="0"/>
                <a:cs typeface="Arial"/>
              </a:rPr>
              <a:t>:</a:t>
            </a:r>
            <a:r>
              <a:rPr lang="en-ZA" sz="1800" dirty="0">
                <a:solidFill>
                  <a:srgbClr val="000000"/>
                </a:solidFill>
                <a:latin typeface="Arial"/>
                <a:ea typeface="Arial" pitchFamily="-112" charset="0"/>
                <a:cs typeface="Arial"/>
              </a:rPr>
              <a:t> Amounting to R996 </a:t>
            </a:r>
            <a:r>
              <a:rPr lang="en-ZA" sz="1800" dirty="0" smtClean="0">
                <a:solidFill>
                  <a:srgbClr val="000000"/>
                </a:solidFill>
                <a:latin typeface="Arial"/>
                <a:ea typeface="Arial" pitchFamily="-112" charset="0"/>
                <a:cs typeface="Arial"/>
              </a:rPr>
              <a:t>million.</a:t>
            </a:r>
          </a:p>
          <a:p>
            <a:pPr lvl="1" algn="just">
              <a:lnSpc>
                <a:spcPct val="150000"/>
              </a:lnSpc>
              <a:spcAft>
                <a:spcPts val="600"/>
              </a:spcAft>
              <a:buClr>
                <a:srgbClr val="99CC00"/>
              </a:buClr>
              <a:buSzPct val="140000"/>
              <a:buFont typeface="Wingdings" pitchFamily="-112" charset="2"/>
              <a:buChar char="§"/>
            </a:pPr>
            <a:r>
              <a:rPr lang="en-ZA" sz="1800" b="1" dirty="0" smtClean="0">
                <a:solidFill>
                  <a:srgbClr val="000000"/>
                </a:solidFill>
                <a:latin typeface="Arial"/>
                <a:ea typeface="Arial" pitchFamily="-112" charset="0"/>
                <a:cs typeface="Arial"/>
              </a:rPr>
              <a:t>  Cash Flow: </a:t>
            </a:r>
            <a:r>
              <a:rPr lang="en-ZA" sz="1800" dirty="0">
                <a:latin typeface="Arial"/>
                <a:ea typeface="Arial" pitchFamily="-112" charset="0"/>
                <a:cs typeface="Arial"/>
              </a:rPr>
              <a:t>Increased revenue collection coupled with effective cost</a:t>
            </a:r>
            <a:r>
              <a:rPr lang="en-ZA" sz="1800" dirty="0" smtClean="0">
                <a:latin typeface="Arial"/>
                <a:ea typeface="Arial" pitchFamily="-112" charset="0"/>
                <a:cs typeface="Arial"/>
              </a:rPr>
              <a:t>- </a:t>
            </a:r>
          </a:p>
          <a:p>
            <a:pPr lvl="1" algn="just">
              <a:lnSpc>
                <a:spcPct val="150000"/>
              </a:lnSpc>
              <a:spcAft>
                <a:spcPts val="600"/>
              </a:spcAft>
              <a:buClr>
                <a:srgbClr val="99CC00"/>
              </a:buClr>
              <a:buSzPct val="140000"/>
            </a:pPr>
            <a:r>
              <a:rPr lang="en-ZA" sz="1800" dirty="0" smtClean="0">
                <a:latin typeface="Arial"/>
                <a:ea typeface="Arial" pitchFamily="-112" charset="0"/>
                <a:cs typeface="Arial"/>
              </a:rPr>
              <a:t>  containment resulted </a:t>
            </a:r>
            <a:r>
              <a:rPr lang="en-ZA" sz="1800" dirty="0">
                <a:latin typeface="Arial"/>
                <a:ea typeface="Arial" pitchFamily="-112" charset="0"/>
                <a:cs typeface="Arial"/>
              </a:rPr>
              <a:t>in better cash flow </a:t>
            </a:r>
            <a:r>
              <a:rPr lang="en-ZA" sz="1800" dirty="0" smtClean="0">
                <a:latin typeface="Arial"/>
                <a:ea typeface="Arial" pitchFamily="-112" charset="0"/>
                <a:cs typeface="Arial"/>
              </a:rPr>
              <a:t>and ensured the </a:t>
            </a:r>
            <a:r>
              <a:rPr lang="en-ZA" sz="1800" dirty="0">
                <a:latin typeface="Arial"/>
                <a:ea typeface="Arial" pitchFamily="-112" charset="0"/>
                <a:cs typeface="Arial"/>
              </a:rPr>
              <a:t>4 month</a:t>
            </a:r>
            <a:r>
              <a:rPr lang="en-ZA" sz="1800" dirty="0" smtClean="0">
                <a:latin typeface="Arial"/>
                <a:ea typeface="Arial" pitchFamily="-112" charset="0"/>
                <a:cs typeface="Arial"/>
              </a:rPr>
              <a:t> 	reserves </a:t>
            </a:r>
            <a:r>
              <a:rPr lang="en-ZA" sz="1800" dirty="0">
                <a:latin typeface="Arial"/>
                <a:ea typeface="Arial" pitchFamily="-112" charset="0"/>
                <a:cs typeface="Arial"/>
              </a:rPr>
              <a:t>(~R2b)</a:t>
            </a:r>
            <a:r>
              <a:rPr lang="en-ZA" sz="1800" dirty="0" smtClean="0">
                <a:latin typeface="Arial"/>
                <a:ea typeface="Arial" pitchFamily="-112" charset="0"/>
                <a:cs typeface="Arial"/>
              </a:rPr>
              <a:t> needed  </a:t>
            </a:r>
            <a:r>
              <a:rPr lang="en-ZA" sz="1800" dirty="0">
                <a:latin typeface="Arial"/>
                <a:ea typeface="Arial" pitchFamily="-112" charset="0"/>
                <a:cs typeface="Arial"/>
              </a:rPr>
              <a:t>to ensure stability</a:t>
            </a:r>
            <a:r>
              <a:rPr lang="en-ZA" sz="1800" dirty="0">
                <a:solidFill>
                  <a:srgbClr val="000000"/>
                </a:solidFill>
                <a:latin typeface="Arial"/>
                <a:ea typeface="Arial" pitchFamily="-112" charset="0"/>
                <a:cs typeface="Arial"/>
              </a:rPr>
              <a:t>.</a:t>
            </a:r>
            <a:endParaRPr lang="en-ZA" sz="1800" dirty="0" smtClean="0">
              <a:solidFill>
                <a:srgbClr val="000000"/>
              </a:solidFill>
              <a:latin typeface="Arial"/>
              <a:ea typeface="Arial" pitchFamily="-112" charset="0"/>
              <a:cs typeface="Arial"/>
            </a:endParaRPr>
          </a:p>
          <a:p>
            <a:pPr lvl="1" algn="just">
              <a:lnSpc>
                <a:spcPct val="150000"/>
              </a:lnSpc>
              <a:spcAft>
                <a:spcPts val="600"/>
              </a:spcAft>
              <a:buClr>
                <a:srgbClr val="99CC00"/>
              </a:buClr>
              <a:buSzPct val="140000"/>
              <a:buFont typeface="Wingdings" pitchFamily="-112" charset="2"/>
              <a:buChar char="§"/>
            </a:pPr>
            <a:r>
              <a:rPr lang="en-ZA" sz="1800" b="1" dirty="0" smtClean="0">
                <a:solidFill>
                  <a:srgbClr val="000000"/>
                </a:solidFill>
                <a:latin typeface="Arial"/>
                <a:ea typeface="Arial" pitchFamily="-112" charset="0"/>
                <a:cs typeface="Arial"/>
              </a:rPr>
              <a:t>  Creditors days: </a:t>
            </a:r>
            <a:r>
              <a:rPr lang="en-ZA" sz="1800" dirty="0">
                <a:solidFill>
                  <a:srgbClr val="000000"/>
                </a:solidFill>
                <a:latin typeface="Arial"/>
                <a:ea typeface="Arial" pitchFamily="-112" charset="0"/>
                <a:cs typeface="Arial"/>
              </a:rPr>
              <a:t>reduced from 59 days to 29 </a:t>
            </a:r>
            <a:r>
              <a:rPr lang="en-ZA" sz="1800" dirty="0" smtClean="0">
                <a:solidFill>
                  <a:srgbClr val="000000"/>
                </a:solidFill>
                <a:latin typeface="Arial"/>
                <a:ea typeface="Arial" pitchFamily="-112" charset="0"/>
                <a:cs typeface="Arial"/>
              </a:rPr>
              <a:t>days and SMMEs are 	prioritised for payment. </a:t>
            </a:r>
          </a:p>
          <a:p>
            <a:pPr lvl="1" algn="just">
              <a:lnSpc>
                <a:spcPct val="150000"/>
              </a:lnSpc>
              <a:spcAft>
                <a:spcPts val="600"/>
              </a:spcAft>
              <a:buClr>
                <a:srgbClr val="99CC00"/>
              </a:buClr>
              <a:buSzPct val="140000"/>
              <a:buFont typeface="Wingdings" pitchFamily="-112" charset="2"/>
              <a:buChar char="§"/>
            </a:pPr>
            <a:r>
              <a:rPr lang="en-ZA" sz="1800" b="1" dirty="0" smtClean="0">
                <a:solidFill>
                  <a:srgbClr val="000000"/>
                </a:solidFill>
                <a:latin typeface="Arial"/>
                <a:ea typeface="Arial" pitchFamily="-112" charset="0"/>
                <a:cs typeface="Arial"/>
              </a:rPr>
              <a:t>  Debtors days: </a:t>
            </a:r>
            <a:r>
              <a:rPr lang="en-ZA" sz="1800" dirty="0">
                <a:solidFill>
                  <a:srgbClr val="000000"/>
                </a:solidFill>
                <a:latin typeface="Arial"/>
                <a:ea typeface="Arial" pitchFamily="-112" charset="0"/>
                <a:cs typeface="Arial"/>
              </a:rPr>
              <a:t>reduced substantially </a:t>
            </a:r>
            <a:r>
              <a:rPr lang="en-ZA" sz="1800" dirty="0" smtClean="0">
                <a:solidFill>
                  <a:srgbClr val="000000"/>
                </a:solidFill>
                <a:latin typeface="Arial"/>
                <a:ea typeface="Arial" pitchFamily="-112" charset="0"/>
                <a:cs typeface="Arial"/>
              </a:rPr>
              <a:t>and some of the high </a:t>
            </a:r>
          </a:p>
          <a:p>
            <a:pPr lvl="1" algn="just">
              <a:lnSpc>
                <a:spcPct val="150000"/>
              </a:lnSpc>
              <a:spcAft>
                <a:spcPts val="600"/>
              </a:spcAft>
              <a:buClr>
                <a:srgbClr val="99CC00"/>
              </a:buClr>
              <a:buSzPct val="140000"/>
            </a:pPr>
            <a:r>
              <a:rPr lang="en-ZA" sz="1800" dirty="0" smtClean="0">
                <a:solidFill>
                  <a:srgbClr val="000000"/>
                </a:solidFill>
                <a:latin typeface="Arial"/>
                <a:ea typeface="Arial" pitchFamily="-112" charset="0"/>
                <a:cs typeface="Arial"/>
              </a:rPr>
              <a:t>     value </a:t>
            </a:r>
            <a:r>
              <a:rPr lang="en-ZA" sz="1800" dirty="0">
                <a:solidFill>
                  <a:srgbClr val="000000"/>
                </a:solidFill>
                <a:latin typeface="Arial"/>
                <a:ea typeface="Arial" pitchFamily="-112" charset="0"/>
                <a:cs typeface="Arial"/>
              </a:rPr>
              <a:t>long outstanding </a:t>
            </a:r>
            <a:r>
              <a:rPr lang="en-ZA" sz="1800" dirty="0" smtClean="0">
                <a:solidFill>
                  <a:srgbClr val="000000"/>
                </a:solidFill>
                <a:latin typeface="Arial"/>
                <a:ea typeface="Arial" pitchFamily="-112" charset="0"/>
                <a:cs typeface="Arial"/>
              </a:rPr>
              <a:t>debt has been settled.</a:t>
            </a:r>
            <a:endParaRPr lang="en-ZA" sz="1800" dirty="0">
              <a:solidFill>
                <a:srgbClr val="000000"/>
              </a:solidFill>
              <a:latin typeface="Arial"/>
              <a:cs typeface="Arial"/>
            </a:endParaRPr>
          </a:p>
        </p:txBody>
      </p:sp>
      <p:sp>
        <p:nvSpPr>
          <p:cNvPr id="8" name="TextBox 7"/>
          <p:cNvSpPr txBox="1"/>
          <p:nvPr/>
        </p:nvSpPr>
        <p:spPr>
          <a:xfrm>
            <a:off x="533400" y="333360"/>
            <a:ext cx="8445357" cy="615553"/>
          </a:xfrm>
          <a:prstGeom prst="rect">
            <a:avLst/>
          </a:prstGeom>
          <a:noFill/>
          <a:effectLst>
            <a:glow rad="228600">
              <a:schemeClr val="accent3">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a:prstTxWarp prst="textNoShape">
              <a:avLst/>
            </a:prstTxWarp>
            <a:spAutoFit/>
          </a:bodyPr>
          <a:lstStyle/>
          <a:p>
            <a:pPr algn="ctr"/>
            <a:r>
              <a:rPr lang="en-ZA" sz="3400" b="1" dirty="0">
                <a:solidFill>
                  <a:srgbClr val="000000"/>
                </a:solidFill>
                <a:latin typeface="Arial" pitchFamily="-112" charset="0"/>
                <a:ea typeface="Arial" pitchFamily="-112" charset="0"/>
                <a:cs typeface="Arial" pitchFamily="-112" charset="0"/>
              </a:rPr>
              <a:t>Summary of key </a:t>
            </a:r>
            <a:r>
              <a:rPr lang="en-ZA" sz="3400" b="1" dirty="0" smtClean="0">
                <a:solidFill>
                  <a:srgbClr val="000000"/>
                </a:solidFill>
                <a:latin typeface="Arial" pitchFamily="-112" charset="0"/>
                <a:ea typeface="Arial" pitchFamily="-112" charset="0"/>
                <a:cs typeface="Arial" pitchFamily="-112" charset="0"/>
              </a:rPr>
              <a:t>achievements (cont) </a:t>
            </a:r>
            <a:endParaRPr lang="en-GB" sz="3400" b="1" dirty="0">
              <a:solidFill>
                <a:srgbClr val="000000"/>
              </a:solidFill>
              <a:latin typeface="Arial" pitchFamily="-112" charset="0"/>
              <a:ea typeface="Arial" pitchFamily="-112" charset="0"/>
              <a:cs typeface="Arial" pitchFamily="-112" charset="0"/>
            </a:endParaRPr>
          </a:p>
        </p:txBody>
      </p:sp>
      <p:pic>
        <p:nvPicPr>
          <p:cNvPr id="7" name="Picture 6"/>
          <p:cNvPicPr>
            <a:picLocks noChangeAspect="1"/>
          </p:cNvPicPr>
          <p:nvPr/>
        </p:nvPicPr>
        <p:blipFill>
          <a:blip r:embed="rId3">
            <a:alphaModFix amt="53000"/>
          </a:blip>
          <a:stretch>
            <a:fillRect/>
          </a:stretch>
        </p:blipFill>
        <p:spPr>
          <a:xfrm>
            <a:off x="-16714" y="1027083"/>
            <a:ext cx="7882247" cy="136613"/>
          </a:xfrm>
          <a:prstGeom prst="rect">
            <a:avLst/>
          </a:prstGeom>
        </p:spPr>
      </p:pic>
      <p:sp>
        <p:nvSpPr>
          <p:cNvPr id="9"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23</a:t>
            </a:fld>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98519" y="1507067"/>
            <a:ext cx="8549148" cy="5909310"/>
          </a:xfrm>
          <a:prstGeom prst="rect">
            <a:avLst/>
          </a:prstGeom>
          <a:noFill/>
        </p:spPr>
        <p:txBody>
          <a:bodyPr wrap="square">
            <a:prstTxWarp prst="textNoShape">
              <a:avLst/>
            </a:prstTxWarp>
            <a:spAutoFit/>
          </a:bodyPr>
          <a:lstStyle/>
          <a:p>
            <a:pPr algn="just">
              <a:lnSpc>
                <a:spcPct val="150000"/>
              </a:lnSpc>
              <a:buClr>
                <a:srgbClr val="99CC00"/>
              </a:buClr>
              <a:buSzPct val="140000"/>
            </a:pPr>
            <a:r>
              <a:rPr lang="en-ZA" sz="1800" b="1" dirty="0">
                <a:solidFill>
                  <a:srgbClr val="003300"/>
                </a:solidFill>
                <a:latin typeface="Arial"/>
                <a:ea typeface="Arial" pitchFamily="-112" charset="0"/>
                <a:cs typeface="Arial"/>
              </a:rPr>
              <a:t>Systems Improvement</a:t>
            </a:r>
            <a:endParaRPr lang="en-ZA" sz="1800" b="1" dirty="0" smtClean="0">
              <a:solidFill>
                <a:srgbClr val="003300"/>
              </a:solidFill>
              <a:latin typeface="Arial"/>
              <a:ea typeface="Arial" pitchFamily="-112" charset="0"/>
              <a:cs typeface="Arial"/>
            </a:endParaRPr>
          </a:p>
          <a:p>
            <a:pPr lvl="1" algn="just">
              <a:lnSpc>
                <a:spcPct val="150000"/>
              </a:lnSpc>
              <a:buClr>
                <a:srgbClr val="99CC00"/>
              </a:buClr>
              <a:buSzPct val="140000"/>
              <a:buFont typeface="Wingdings" pitchFamily="-112" charset="2"/>
              <a:buChar char="§"/>
            </a:pPr>
            <a:r>
              <a:rPr lang="en-ZA" sz="1800" b="1" dirty="0" smtClean="0">
                <a:latin typeface="Arial"/>
                <a:ea typeface="Arial" pitchFamily="-112" charset="0"/>
                <a:cs typeface="Arial"/>
              </a:rPr>
              <a:t>  Procurement</a:t>
            </a:r>
            <a:r>
              <a:rPr lang="en-ZA" sz="1800" b="1" dirty="0">
                <a:latin typeface="Arial"/>
                <a:ea typeface="Arial" pitchFamily="-112" charset="0"/>
                <a:cs typeface="Arial"/>
              </a:rPr>
              <a:t>: </a:t>
            </a:r>
            <a:r>
              <a:rPr lang="en-ZA" sz="1800" dirty="0">
                <a:latin typeface="Arial"/>
                <a:ea typeface="Arial" pitchFamily="-112" charset="0"/>
                <a:cs typeface="Arial"/>
              </a:rPr>
              <a:t>Electronic Contract Management System</a:t>
            </a:r>
            <a:r>
              <a:rPr lang="en-ZA" sz="1800" b="1" dirty="0">
                <a:latin typeface="Arial"/>
                <a:ea typeface="Arial" pitchFamily="-112" charset="0"/>
                <a:cs typeface="Arial"/>
              </a:rPr>
              <a:t> </a:t>
            </a:r>
            <a:r>
              <a:rPr lang="en-ZA" sz="1800" dirty="0">
                <a:latin typeface="Arial"/>
                <a:ea typeface="Arial" pitchFamily="-112" charset="0"/>
                <a:cs typeface="Arial"/>
              </a:rPr>
              <a:t>was</a:t>
            </a:r>
            <a:r>
              <a:rPr lang="en-ZA" sz="1800" b="1" dirty="0">
                <a:latin typeface="Arial"/>
                <a:ea typeface="Arial" pitchFamily="-112" charset="0"/>
                <a:cs typeface="Arial"/>
              </a:rPr>
              <a:t> </a:t>
            </a:r>
            <a:r>
              <a:rPr lang="en-ZA" sz="1800" dirty="0">
                <a:latin typeface="Arial"/>
                <a:ea typeface="Arial" pitchFamily="-112" charset="0"/>
                <a:cs typeface="Arial"/>
              </a:rPr>
              <a:t>procured and</a:t>
            </a:r>
            <a:r>
              <a:rPr lang="en-ZA" sz="1800" dirty="0" smtClean="0">
                <a:latin typeface="Arial"/>
                <a:ea typeface="Arial" pitchFamily="-112" charset="0"/>
                <a:cs typeface="Arial"/>
              </a:rPr>
              <a:t> </a:t>
            </a:r>
          </a:p>
          <a:p>
            <a:pPr lvl="1" algn="just">
              <a:lnSpc>
                <a:spcPct val="150000"/>
              </a:lnSpc>
              <a:buClr>
                <a:srgbClr val="99CC00"/>
              </a:buClr>
              <a:buSzPct val="140000"/>
            </a:pPr>
            <a:r>
              <a:rPr lang="en-ZA" sz="1800" dirty="0" smtClean="0">
                <a:latin typeface="Arial"/>
                <a:ea typeface="Arial" pitchFamily="-112" charset="0"/>
                <a:cs typeface="Arial"/>
              </a:rPr>
              <a:t>    is </a:t>
            </a:r>
            <a:r>
              <a:rPr lang="en-ZA" sz="1800" dirty="0">
                <a:latin typeface="Arial"/>
                <a:ea typeface="Arial" pitchFamily="-112" charset="0"/>
                <a:cs typeface="Arial"/>
              </a:rPr>
              <a:t>being implemented</a:t>
            </a:r>
            <a:r>
              <a:rPr lang="en-ZA" sz="1800" dirty="0" smtClean="0">
                <a:latin typeface="Arial"/>
                <a:ea typeface="Arial" pitchFamily="-112" charset="0"/>
                <a:cs typeface="Arial"/>
              </a:rPr>
              <a:t>.</a:t>
            </a:r>
          </a:p>
          <a:p>
            <a:pPr lvl="1" algn="just">
              <a:lnSpc>
                <a:spcPct val="150000"/>
              </a:lnSpc>
              <a:buClr>
                <a:srgbClr val="99CC00"/>
              </a:buClr>
              <a:buSzPct val="140000"/>
            </a:pPr>
            <a:endParaRPr lang="en-ZA" sz="1800" dirty="0" smtClean="0">
              <a:latin typeface="Arial"/>
              <a:ea typeface="Arial" pitchFamily="-112" charset="0"/>
              <a:cs typeface="Arial"/>
            </a:endParaRPr>
          </a:p>
          <a:p>
            <a:pPr lvl="1" algn="just">
              <a:lnSpc>
                <a:spcPct val="150000"/>
              </a:lnSpc>
              <a:buClr>
                <a:srgbClr val="99CC00"/>
              </a:buClr>
              <a:buSzPct val="140000"/>
              <a:buFont typeface="Wingdings" pitchFamily="-112" charset="2"/>
              <a:buChar char="§"/>
            </a:pPr>
            <a:r>
              <a:rPr lang="en-ZA" sz="1800" b="1" dirty="0" smtClean="0">
                <a:latin typeface="Arial"/>
                <a:ea typeface="Arial" pitchFamily="-112" charset="0"/>
                <a:cs typeface="Arial"/>
              </a:rPr>
              <a:t>  Information </a:t>
            </a:r>
            <a:r>
              <a:rPr lang="en-ZA" sz="1800" b="1" dirty="0">
                <a:latin typeface="Arial"/>
                <a:ea typeface="Arial" pitchFamily="-112" charset="0"/>
                <a:cs typeface="Arial"/>
              </a:rPr>
              <a:t>Technology</a:t>
            </a:r>
            <a:r>
              <a:rPr lang="en-ZA" sz="1800" dirty="0">
                <a:latin typeface="Arial"/>
                <a:ea typeface="Arial" pitchFamily="-112" charset="0"/>
                <a:cs typeface="Arial"/>
              </a:rPr>
              <a:t>:</a:t>
            </a:r>
          </a:p>
          <a:p>
            <a:pPr marL="1200150" lvl="2" indent="-285750" algn="just">
              <a:lnSpc>
                <a:spcPct val="150000"/>
              </a:lnSpc>
              <a:buClr>
                <a:srgbClr val="99CC00"/>
              </a:buClr>
              <a:buSzPct val="140000"/>
              <a:buFont typeface="Wingdings" pitchFamily="-112" charset="2"/>
              <a:buChar char="§"/>
            </a:pPr>
            <a:r>
              <a:rPr lang="en-ZA" sz="1800" dirty="0">
                <a:latin typeface="Arial"/>
                <a:cs typeface="Arial"/>
              </a:rPr>
              <a:t>Upgrade of the </a:t>
            </a:r>
            <a:r>
              <a:rPr lang="en-ZA" sz="1800" dirty="0" smtClean="0">
                <a:latin typeface="Arial"/>
                <a:cs typeface="Arial"/>
              </a:rPr>
              <a:t>Laboratory Information System (LIS) </a:t>
            </a:r>
            <a:r>
              <a:rPr lang="en-ZA" sz="1800" dirty="0">
                <a:latin typeface="Arial"/>
                <a:cs typeface="Arial"/>
              </a:rPr>
              <a:t>to the latest version, to improve user functionality;</a:t>
            </a:r>
          </a:p>
          <a:p>
            <a:pPr marL="1200150" lvl="2" indent="-285750" algn="just">
              <a:lnSpc>
                <a:spcPct val="150000"/>
              </a:lnSpc>
              <a:buClr>
                <a:srgbClr val="99CC00"/>
              </a:buClr>
              <a:buSzPct val="140000"/>
              <a:buFont typeface="Wingdings" pitchFamily="-112" charset="2"/>
              <a:buChar char="§"/>
            </a:pPr>
            <a:r>
              <a:rPr lang="en-ZA" sz="1800" dirty="0">
                <a:latin typeface="Arial"/>
                <a:cs typeface="Arial"/>
              </a:rPr>
              <a:t>Integration of the LIS with the Health Patient Registration System (HPRS</a:t>
            </a:r>
            <a:r>
              <a:rPr lang="en-ZA" sz="1800" dirty="0" smtClean="0">
                <a:latin typeface="Arial"/>
                <a:cs typeface="Arial"/>
              </a:rPr>
              <a:t>)</a:t>
            </a:r>
            <a:r>
              <a:rPr lang="en-ZA" sz="1800" dirty="0" smtClean="0">
                <a:latin typeface="Arial"/>
                <a:ea typeface="Arial" pitchFamily="-112" charset="0"/>
                <a:cs typeface="Arial"/>
              </a:rPr>
              <a:t>.</a:t>
            </a:r>
          </a:p>
          <a:p>
            <a:pPr marL="1200150" lvl="2" indent="-285750" algn="just">
              <a:lnSpc>
                <a:spcPct val="150000"/>
              </a:lnSpc>
              <a:buClr>
                <a:srgbClr val="99CC00"/>
              </a:buClr>
              <a:buSzPct val="140000"/>
              <a:buFont typeface="Wingdings" pitchFamily="-112" charset="2"/>
              <a:buChar char="§"/>
            </a:pPr>
            <a:r>
              <a:rPr lang="en-ZA" sz="1800" dirty="0" smtClean="0">
                <a:latin typeface="Arial"/>
                <a:ea typeface="Arial" pitchFamily="-112" charset="0"/>
                <a:cs typeface="Arial"/>
              </a:rPr>
              <a:t>Partnership with South African National Research and Educational Network (</a:t>
            </a:r>
            <a:r>
              <a:rPr lang="en-ZA" sz="1800" dirty="0" err="1" smtClean="0">
                <a:latin typeface="Arial"/>
                <a:ea typeface="Arial" pitchFamily="-112" charset="0"/>
                <a:cs typeface="Arial"/>
              </a:rPr>
              <a:t>SANReN</a:t>
            </a:r>
            <a:r>
              <a:rPr lang="en-ZA" sz="1800" dirty="0" smtClean="0">
                <a:latin typeface="Arial"/>
                <a:ea typeface="Arial" pitchFamily="-112" charset="0"/>
                <a:cs typeface="Arial"/>
              </a:rPr>
              <a:t>) to improve bandwidth and speed.</a:t>
            </a:r>
          </a:p>
          <a:p>
            <a:pPr marL="1200150" lvl="2" indent="-285750" algn="just">
              <a:lnSpc>
                <a:spcPct val="150000"/>
              </a:lnSpc>
              <a:buClr>
                <a:srgbClr val="99CC00"/>
              </a:buClr>
              <a:buSzPct val="140000"/>
              <a:buFont typeface="Wingdings" pitchFamily="-112" charset="2"/>
              <a:buChar char="§"/>
            </a:pPr>
            <a:endParaRPr lang="en-ZA" sz="1800" dirty="0">
              <a:latin typeface="Arial"/>
              <a:ea typeface="Arial" pitchFamily="-112" charset="0"/>
              <a:cs typeface="Arial"/>
            </a:endParaRPr>
          </a:p>
          <a:p>
            <a:pPr marL="742950" lvl="1" indent="-285750" algn="just">
              <a:lnSpc>
                <a:spcPct val="150000"/>
              </a:lnSpc>
              <a:buClr>
                <a:srgbClr val="99CC00"/>
              </a:buClr>
              <a:buSzPct val="140000"/>
              <a:buFont typeface="Wingdings" pitchFamily="-112" charset="2"/>
              <a:buChar char="§"/>
            </a:pPr>
            <a:endParaRPr lang="en-ZA" sz="1800" dirty="0">
              <a:ea typeface="Arial" pitchFamily="-112" charset="0"/>
              <a:cs typeface="Arial" pitchFamily="-112" charset="0"/>
            </a:endParaRPr>
          </a:p>
          <a:p>
            <a:pPr algn="just">
              <a:lnSpc>
                <a:spcPct val="150000"/>
              </a:lnSpc>
              <a:buClr>
                <a:srgbClr val="99CC00"/>
              </a:buClr>
              <a:buSzPct val="140000"/>
              <a:buFont typeface="Wingdings" pitchFamily="-112" charset="2"/>
              <a:buChar char="§"/>
            </a:pPr>
            <a:endParaRPr lang="en-ZA" sz="1800" dirty="0">
              <a:solidFill>
                <a:srgbClr val="000000"/>
              </a:solidFill>
              <a:latin typeface="Calibri" pitchFamily="-112" charset="0"/>
            </a:endParaRPr>
          </a:p>
        </p:txBody>
      </p:sp>
      <p:sp>
        <p:nvSpPr>
          <p:cNvPr id="15" name="TextBox 14"/>
          <p:cNvSpPr txBox="1"/>
          <p:nvPr/>
        </p:nvSpPr>
        <p:spPr>
          <a:xfrm>
            <a:off x="533400" y="333360"/>
            <a:ext cx="8445357" cy="615553"/>
          </a:xfrm>
          <a:prstGeom prst="rect">
            <a:avLst/>
          </a:prstGeom>
          <a:noFill/>
          <a:effectLst>
            <a:glow rad="228600">
              <a:schemeClr val="accent3">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a:prstTxWarp prst="textNoShape">
              <a:avLst/>
            </a:prstTxWarp>
            <a:spAutoFit/>
          </a:bodyPr>
          <a:lstStyle/>
          <a:p>
            <a:pPr algn="ctr"/>
            <a:r>
              <a:rPr lang="en-ZA" sz="3400" b="1" dirty="0">
                <a:solidFill>
                  <a:srgbClr val="000000"/>
                </a:solidFill>
                <a:latin typeface="Arial" pitchFamily="-112" charset="0"/>
                <a:ea typeface="Arial" pitchFamily="-112" charset="0"/>
                <a:cs typeface="Arial" pitchFamily="-112" charset="0"/>
              </a:rPr>
              <a:t>Summary of key </a:t>
            </a:r>
            <a:r>
              <a:rPr lang="en-ZA" sz="3400" b="1" dirty="0" smtClean="0">
                <a:solidFill>
                  <a:srgbClr val="000000"/>
                </a:solidFill>
                <a:latin typeface="Arial" pitchFamily="-112" charset="0"/>
                <a:ea typeface="Arial" pitchFamily="-112" charset="0"/>
                <a:cs typeface="Arial" pitchFamily="-112" charset="0"/>
              </a:rPr>
              <a:t>achievements (cont) </a:t>
            </a:r>
            <a:endParaRPr lang="en-GB" sz="3400" b="1" dirty="0">
              <a:solidFill>
                <a:srgbClr val="000000"/>
              </a:solidFill>
              <a:latin typeface="Arial" pitchFamily="-112" charset="0"/>
              <a:ea typeface="Arial" pitchFamily="-112" charset="0"/>
              <a:cs typeface="Arial" pitchFamily="-112" charset="0"/>
            </a:endParaRPr>
          </a:p>
        </p:txBody>
      </p:sp>
      <p:pic>
        <p:nvPicPr>
          <p:cNvPr id="16" name="Picture 15"/>
          <p:cNvPicPr>
            <a:picLocks noChangeAspect="1"/>
          </p:cNvPicPr>
          <p:nvPr/>
        </p:nvPicPr>
        <p:blipFill>
          <a:blip r:embed="rId3">
            <a:alphaModFix amt="53000"/>
          </a:blip>
          <a:stretch>
            <a:fillRect/>
          </a:stretch>
        </p:blipFill>
        <p:spPr>
          <a:xfrm>
            <a:off x="-16714" y="1027083"/>
            <a:ext cx="7882247" cy="136613"/>
          </a:xfrm>
          <a:prstGeom prst="rect">
            <a:avLst/>
          </a:prstGeom>
        </p:spPr>
      </p:pic>
      <p:sp>
        <p:nvSpPr>
          <p:cNvPr id="17"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24</a:t>
            </a:fld>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8258" y="1481667"/>
            <a:ext cx="8285618" cy="4306307"/>
          </a:xfrm>
          <a:prstGeom prst="rect">
            <a:avLst/>
          </a:prstGeom>
          <a:noFill/>
        </p:spPr>
        <p:txBody>
          <a:bodyPr wrap="square">
            <a:prstTxWarp prst="textNoShape">
              <a:avLst/>
            </a:prstTxWarp>
            <a:spAutoFit/>
          </a:bodyPr>
          <a:lstStyle/>
          <a:p>
            <a:pPr algn="just">
              <a:lnSpc>
                <a:spcPct val="150000"/>
              </a:lnSpc>
              <a:buClr>
                <a:srgbClr val="99CC00"/>
              </a:buClr>
              <a:buSzPct val="140000"/>
            </a:pPr>
            <a:r>
              <a:rPr lang="en-ZA" sz="1800" b="1" dirty="0">
                <a:solidFill>
                  <a:srgbClr val="003300"/>
                </a:solidFill>
                <a:latin typeface="Arial"/>
                <a:ea typeface="Arial" pitchFamily="-112" charset="0"/>
                <a:cs typeface="Arial"/>
              </a:rPr>
              <a:t>Service delivery</a:t>
            </a:r>
          </a:p>
          <a:p>
            <a:pPr algn="just">
              <a:lnSpc>
                <a:spcPts val="100"/>
              </a:lnSpc>
              <a:buClr>
                <a:srgbClr val="99CC00"/>
              </a:buClr>
              <a:buSzPct val="140000"/>
            </a:pPr>
            <a:endParaRPr lang="en-ZA" sz="1800" b="1" dirty="0" smtClean="0">
              <a:solidFill>
                <a:srgbClr val="003300"/>
              </a:solidFill>
              <a:latin typeface="Arial"/>
              <a:ea typeface="Arial" pitchFamily="-112" charset="0"/>
              <a:cs typeface="Arial"/>
            </a:endParaRPr>
          </a:p>
          <a:p>
            <a:pPr marL="742950" lvl="1" indent="-285750" algn="just">
              <a:lnSpc>
                <a:spcPct val="150000"/>
              </a:lnSpc>
              <a:spcAft>
                <a:spcPts val="1200"/>
              </a:spcAft>
              <a:buClr>
                <a:srgbClr val="99CC00"/>
              </a:buClr>
              <a:buSzPct val="140000"/>
              <a:buFont typeface="Wingdings" panose="05000000000000000000" pitchFamily="2" charset="2"/>
              <a:buChar char="§"/>
            </a:pPr>
            <a:r>
              <a:rPr lang="en-GB" sz="1800" dirty="0" smtClean="0">
                <a:latin typeface="Arial"/>
                <a:cs typeface="Arial"/>
              </a:rPr>
              <a:t>NHLS </a:t>
            </a:r>
            <a:r>
              <a:rPr lang="en-GB" sz="1800" dirty="0">
                <a:latin typeface="Arial"/>
                <a:cs typeface="Arial"/>
              </a:rPr>
              <a:t>delivered the test results within the set turnaround </a:t>
            </a:r>
            <a:r>
              <a:rPr lang="en-GB" sz="1800" dirty="0" smtClean="0">
                <a:latin typeface="Arial"/>
                <a:cs typeface="Arial"/>
              </a:rPr>
              <a:t>times for most of the tests.</a:t>
            </a:r>
            <a:endParaRPr lang="en-ZA" sz="1800" dirty="0" smtClean="0">
              <a:solidFill>
                <a:srgbClr val="000000"/>
              </a:solidFill>
              <a:latin typeface="Arial"/>
              <a:ea typeface="Arial" pitchFamily="-112" charset="0"/>
              <a:cs typeface="Arial"/>
            </a:endParaRPr>
          </a:p>
          <a:p>
            <a:pPr lvl="1" algn="just">
              <a:lnSpc>
                <a:spcPct val="150000"/>
              </a:lnSpc>
              <a:spcAft>
                <a:spcPts val="1200"/>
              </a:spcAft>
              <a:buClr>
                <a:srgbClr val="99CC00"/>
              </a:buClr>
              <a:buSzPct val="140000"/>
              <a:buFont typeface="Wingdings" pitchFamily="-112" charset="2"/>
              <a:buChar char="§"/>
            </a:pPr>
            <a:r>
              <a:rPr lang="en-ZA" sz="1800" dirty="0" smtClean="0">
                <a:latin typeface="Arial"/>
                <a:cs typeface="Arial"/>
              </a:rPr>
              <a:t>  The </a:t>
            </a:r>
            <a:r>
              <a:rPr lang="en-ZA" sz="1800" dirty="0">
                <a:latin typeface="Arial"/>
                <a:cs typeface="Arial"/>
              </a:rPr>
              <a:t>test volumes increased by 2%, from 92 486 362 in the </a:t>
            </a:r>
            <a:r>
              <a:rPr lang="en-ZA" sz="1800" dirty="0" smtClean="0">
                <a:latin typeface="Arial"/>
                <a:cs typeface="Arial"/>
              </a:rPr>
              <a:t>2017/2018. </a:t>
            </a:r>
          </a:p>
          <a:p>
            <a:pPr lvl="1" algn="just">
              <a:lnSpc>
                <a:spcPct val="150000"/>
              </a:lnSpc>
              <a:spcAft>
                <a:spcPts val="1200"/>
              </a:spcAft>
              <a:buClr>
                <a:srgbClr val="99CC00"/>
              </a:buClr>
              <a:buSzPct val="140000"/>
            </a:pPr>
            <a:r>
              <a:rPr lang="en-ZA" sz="1800" dirty="0" smtClean="0">
                <a:latin typeface="Arial"/>
                <a:cs typeface="Arial"/>
              </a:rPr>
              <a:t>    financial </a:t>
            </a:r>
            <a:r>
              <a:rPr lang="en-ZA" sz="1800" dirty="0">
                <a:latin typeface="Arial"/>
                <a:cs typeface="Arial"/>
              </a:rPr>
              <a:t>year, to 94 404 922 in the 2018/2019 financial year</a:t>
            </a:r>
            <a:r>
              <a:rPr lang="en-GB" sz="1800" dirty="0">
                <a:latin typeface="Arial"/>
                <a:cs typeface="Arial"/>
              </a:rPr>
              <a:t>. </a:t>
            </a:r>
            <a:endParaRPr lang="en-GB" sz="1800" dirty="0" smtClean="0">
              <a:latin typeface="Arial"/>
              <a:cs typeface="Arial"/>
            </a:endParaRPr>
          </a:p>
          <a:p>
            <a:pPr marL="742950" lvl="1" indent="-285750" algn="just">
              <a:lnSpc>
                <a:spcPct val="150000"/>
              </a:lnSpc>
              <a:spcAft>
                <a:spcPts val="1200"/>
              </a:spcAft>
              <a:buClr>
                <a:srgbClr val="99CC00"/>
              </a:buClr>
              <a:buSzPct val="140000"/>
              <a:buFont typeface="Wingdings" panose="05000000000000000000" pitchFamily="2" charset="2"/>
              <a:buChar char="§"/>
            </a:pPr>
            <a:r>
              <a:rPr lang="en-GB" sz="1800" dirty="0" smtClean="0">
                <a:latin typeface="Arial"/>
                <a:cs typeface="Arial"/>
              </a:rPr>
              <a:t>The </a:t>
            </a:r>
            <a:r>
              <a:rPr lang="en-GB" sz="1800" dirty="0">
                <a:latin typeface="Arial"/>
                <a:cs typeface="Arial"/>
              </a:rPr>
              <a:t>set target for NHLS Annual Performance Plan is that 75% of HIV </a:t>
            </a:r>
            <a:r>
              <a:rPr lang="en-GB" sz="1800" dirty="0" smtClean="0">
                <a:latin typeface="Arial"/>
                <a:cs typeface="Arial"/>
              </a:rPr>
              <a:t>Viral Load (VL)</a:t>
            </a:r>
            <a:r>
              <a:rPr lang="en-GB" sz="1800" dirty="0">
                <a:latin typeface="Arial"/>
                <a:cs typeface="Arial"/>
              </a:rPr>
              <a:t> </a:t>
            </a:r>
            <a:r>
              <a:rPr lang="en-GB" sz="1800" dirty="0" smtClean="0">
                <a:latin typeface="Arial"/>
                <a:cs typeface="Arial"/>
              </a:rPr>
              <a:t>should </a:t>
            </a:r>
            <a:r>
              <a:rPr lang="en-GB" sz="1800" dirty="0">
                <a:latin typeface="Arial"/>
                <a:cs typeface="Arial"/>
              </a:rPr>
              <a:t>be tested within 96 hours. This target was </a:t>
            </a:r>
            <a:r>
              <a:rPr lang="en-GB" sz="1800" dirty="0" smtClean="0">
                <a:latin typeface="Arial"/>
                <a:cs typeface="Arial"/>
              </a:rPr>
              <a:t>exceeded </a:t>
            </a:r>
            <a:r>
              <a:rPr lang="en-GB" sz="1800" dirty="0">
                <a:latin typeface="Arial"/>
                <a:cs typeface="Arial"/>
              </a:rPr>
              <a:t>with ˃80% of</a:t>
            </a:r>
            <a:r>
              <a:rPr lang="en-GB" sz="1800" dirty="0" smtClean="0">
                <a:latin typeface="Arial"/>
                <a:cs typeface="Arial"/>
              </a:rPr>
              <a:t> HIV </a:t>
            </a:r>
            <a:r>
              <a:rPr lang="en-GB" sz="1800" dirty="0">
                <a:latin typeface="Arial"/>
                <a:cs typeface="Arial"/>
              </a:rPr>
              <a:t>VL processed within the requested time </a:t>
            </a:r>
            <a:r>
              <a:rPr lang="en-GB" sz="1800" dirty="0" smtClean="0">
                <a:latin typeface="Arial"/>
                <a:cs typeface="Arial"/>
              </a:rPr>
              <a:t>period</a:t>
            </a:r>
            <a:r>
              <a:rPr lang="en-GB" sz="1800" dirty="0">
                <a:solidFill>
                  <a:srgbClr val="000000"/>
                </a:solidFill>
                <a:latin typeface="Arial"/>
                <a:ea typeface="Arial" pitchFamily="-112" charset="0"/>
                <a:cs typeface="Arial"/>
              </a:rPr>
              <a:t>. </a:t>
            </a:r>
          </a:p>
        </p:txBody>
      </p:sp>
      <p:sp>
        <p:nvSpPr>
          <p:cNvPr id="14" name="TextBox 13"/>
          <p:cNvSpPr txBox="1"/>
          <p:nvPr/>
        </p:nvSpPr>
        <p:spPr>
          <a:xfrm>
            <a:off x="533400" y="333360"/>
            <a:ext cx="8445357" cy="615553"/>
          </a:xfrm>
          <a:prstGeom prst="rect">
            <a:avLst/>
          </a:prstGeom>
          <a:noFill/>
          <a:effectLst>
            <a:glow rad="228600">
              <a:schemeClr val="accent3">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a:prstTxWarp prst="textNoShape">
              <a:avLst/>
            </a:prstTxWarp>
            <a:spAutoFit/>
          </a:bodyPr>
          <a:lstStyle/>
          <a:p>
            <a:pPr algn="ctr"/>
            <a:r>
              <a:rPr lang="en-ZA" sz="3400" b="1" dirty="0">
                <a:solidFill>
                  <a:srgbClr val="000000"/>
                </a:solidFill>
                <a:latin typeface="Arial" pitchFamily="-112" charset="0"/>
                <a:ea typeface="Arial" pitchFamily="-112" charset="0"/>
                <a:cs typeface="Arial" pitchFamily="-112" charset="0"/>
              </a:rPr>
              <a:t>Summary of key </a:t>
            </a:r>
            <a:r>
              <a:rPr lang="en-ZA" sz="3400" b="1" dirty="0" smtClean="0">
                <a:solidFill>
                  <a:srgbClr val="000000"/>
                </a:solidFill>
                <a:latin typeface="Arial" pitchFamily="-112" charset="0"/>
                <a:ea typeface="Arial" pitchFamily="-112" charset="0"/>
                <a:cs typeface="Arial" pitchFamily="-112" charset="0"/>
              </a:rPr>
              <a:t>achievements (cont) </a:t>
            </a:r>
            <a:endParaRPr lang="en-GB" sz="3400" b="1" dirty="0">
              <a:solidFill>
                <a:srgbClr val="000000"/>
              </a:solidFill>
              <a:latin typeface="Arial" pitchFamily="-112" charset="0"/>
              <a:ea typeface="Arial" pitchFamily="-112" charset="0"/>
              <a:cs typeface="Arial" pitchFamily="-112" charset="0"/>
            </a:endParaRPr>
          </a:p>
        </p:txBody>
      </p:sp>
      <p:pic>
        <p:nvPicPr>
          <p:cNvPr id="15" name="Picture 14"/>
          <p:cNvPicPr>
            <a:picLocks noChangeAspect="1"/>
          </p:cNvPicPr>
          <p:nvPr/>
        </p:nvPicPr>
        <p:blipFill>
          <a:blip r:embed="rId3">
            <a:alphaModFix amt="53000"/>
          </a:blip>
          <a:stretch>
            <a:fillRect/>
          </a:stretch>
        </p:blipFill>
        <p:spPr>
          <a:xfrm>
            <a:off x="-16714" y="1027083"/>
            <a:ext cx="7882247" cy="136613"/>
          </a:xfrm>
          <a:prstGeom prst="rect">
            <a:avLst/>
          </a:prstGeom>
        </p:spPr>
      </p:pic>
      <p:sp>
        <p:nvSpPr>
          <p:cNvPr id="16"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25</a:t>
            </a:fld>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81000" y="1297171"/>
            <a:ext cx="8295143" cy="5232202"/>
          </a:xfrm>
          <a:prstGeom prst="rect">
            <a:avLst/>
          </a:prstGeom>
          <a:noFill/>
        </p:spPr>
        <p:txBody>
          <a:bodyPr wrap="square">
            <a:prstTxWarp prst="textNoShape">
              <a:avLst/>
            </a:prstTxWarp>
            <a:spAutoFit/>
          </a:bodyPr>
          <a:lstStyle/>
          <a:p>
            <a:pPr algn="just">
              <a:lnSpc>
                <a:spcPct val="150000"/>
              </a:lnSpc>
              <a:buClr>
                <a:srgbClr val="99CC00"/>
              </a:buClr>
              <a:buSzPct val="140000"/>
            </a:pPr>
            <a:r>
              <a:rPr lang="en-ZA" sz="1800" b="1" dirty="0">
                <a:solidFill>
                  <a:srgbClr val="003300"/>
                </a:solidFill>
                <a:latin typeface="Arial"/>
                <a:ea typeface="Arial" pitchFamily="-112" charset="0"/>
                <a:cs typeface="Arial"/>
              </a:rPr>
              <a:t>Academic Affairs, Research and Quality </a:t>
            </a:r>
            <a:r>
              <a:rPr lang="en-ZA" sz="1800" b="1" dirty="0" smtClean="0">
                <a:solidFill>
                  <a:srgbClr val="003300"/>
                </a:solidFill>
                <a:latin typeface="Arial"/>
                <a:ea typeface="Arial" pitchFamily="-112" charset="0"/>
                <a:cs typeface="Arial"/>
              </a:rPr>
              <a:t>Assurance</a:t>
            </a:r>
          </a:p>
          <a:p>
            <a:pPr algn="just">
              <a:lnSpc>
                <a:spcPct val="150000"/>
              </a:lnSpc>
              <a:buClr>
                <a:srgbClr val="99CC00"/>
              </a:buClr>
              <a:buSzPct val="140000"/>
            </a:pPr>
            <a:endParaRPr lang="en-ZA" sz="1800" b="1" dirty="0" smtClean="0">
              <a:solidFill>
                <a:srgbClr val="003300"/>
              </a:solidFill>
              <a:latin typeface="Arial"/>
              <a:ea typeface="Arial" pitchFamily="-112" charset="0"/>
              <a:cs typeface="Arial"/>
            </a:endParaRPr>
          </a:p>
          <a:p>
            <a:pPr lvl="1" algn="just">
              <a:spcAft>
                <a:spcPts val="600"/>
              </a:spcAft>
              <a:buClr>
                <a:srgbClr val="99CC00"/>
              </a:buClr>
              <a:buSzPct val="140000"/>
              <a:buFont typeface="Wingdings" pitchFamily="-112" charset="2"/>
              <a:buChar char="§"/>
            </a:pPr>
            <a:r>
              <a:rPr lang="en-ZA" sz="1800" b="1" dirty="0" smtClean="0">
                <a:latin typeface="Arial"/>
                <a:ea typeface="Arial" pitchFamily="-112" charset="0"/>
                <a:cs typeface="Arial"/>
              </a:rPr>
              <a:t>  Scientists</a:t>
            </a:r>
            <a:r>
              <a:rPr lang="en-ZA" sz="1800" b="1" dirty="0">
                <a:latin typeface="Arial"/>
                <a:ea typeface="Arial" pitchFamily="-112" charset="0"/>
                <a:cs typeface="Arial"/>
              </a:rPr>
              <a:t>:</a:t>
            </a:r>
            <a:r>
              <a:rPr lang="en-ZA" sz="1800" dirty="0">
                <a:latin typeface="Arial"/>
                <a:ea typeface="Arial" pitchFamily="-112" charset="0"/>
                <a:cs typeface="Arial"/>
              </a:rPr>
              <a:t> Number of intern scientists increased by 38% from 47 to </a:t>
            </a:r>
            <a:r>
              <a:rPr lang="en-ZA" sz="1800" dirty="0" smtClean="0">
                <a:latin typeface="Arial"/>
                <a:ea typeface="Arial" pitchFamily="-112" charset="0"/>
                <a:cs typeface="Arial"/>
              </a:rPr>
              <a:t>a  </a:t>
            </a:r>
          </a:p>
          <a:p>
            <a:pPr lvl="1" algn="just">
              <a:spcAft>
                <a:spcPts val="600"/>
              </a:spcAft>
              <a:buClr>
                <a:srgbClr val="99CC00"/>
              </a:buClr>
              <a:buSzPct val="140000"/>
            </a:pPr>
            <a:r>
              <a:rPr lang="en-ZA" sz="1800" dirty="0">
                <a:latin typeface="Arial"/>
                <a:ea typeface="Arial" pitchFamily="-112" charset="0"/>
                <a:cs typeface="Arial"/>
              </a:rPr>
              <a:t> </a:t>
            </a:r>
            <a:r>
              <a:rPr lang="en-ZA" sz="1800" dirty="0" smtClean="0">
                <a:latin typeface="Arial"/>
                <a:ea typeface="Arial" pitchFamily="-112" charset="0"/>
                <a:cs typeface="Arial"/>
              </a:rPr>
              <a:t>    total of 65</a:t>
            </a:r>
            <a:r>
              <a:rPr lang="en-ZA" sz="1800" dirty="0">
                <a:latin typeface="Arial"/>
                <a:ea typeface="Arial" pitchFamily="-112" charset="0"/>
                <a:cs typeface="Arial"/>
              </a:rPr>
              <a:t>.</a:t>
            </a:r>
            <a:endParaRPr lang="en-ZA" sz="1800" dirty="0" smtClean="0">
              <a:latin typeface="Arial"/>
              <a:ea typeface="Arial" pitchFamily="-112" charset="0"/>
              <a:cs typeface="Arial"/>
            </a:endParaRPr>
          </a:p>
          <a:p>
            <a:pPr lvl="1" algn="just">
              <a:spcAft>
                <a:spcPts val="600"/>
              </a:spcAft>
              <a:buClr>
                <a:srgbClr val="99CC00"/>
              </a:buClr>
              <a:buSzPct val="140000"/>
              <a:buFont typeface="Wingdings" pitchFamily="-112" charset="2"/>
              <a:buChar char="§"/>
            </a:pPr>
            <a:r>
              <a:rPr lang="en-ZA" sz="1800" b="1" dirty="0" smtClean="0">
                <a:latin typeface="Arial"/>
                <a:ea typeface="Arial" pitchFamily="-112" charset="0"/>
                <a:cs typeface="Arial"/>
              </a:rPr>
              <a:t>   Journal </a:t>
            </a:r>
            <a:r>
              <a:rPr lang="en-ZA" sz="1800" b="1" dirty="0">
                <a:latin typeface="Arial"/>
                <a:ea typeface="Arial" pitchFamily="-112" charset="0"/>
                <a:cs typeface="Arial"/>
              </a:rPr>
              <a:t>articles:</a:t>
            </a:r>
            <a:r>
              <a:rPr lang="en-ZA" sz="1800" dirty="0">
                <a:latin typeface="Arial"/>
                <a:ea typeface="Arial" pitchFamily="-112" charset="0"/>
                <a:cs typeface="Arial"/>
              </a:rPr>
              <a:t> 593 journal articles were published by NHLS in</a:t>
            </a:r>
            <a:r>
              <a:rPr lang="en-ZA" sz="1800" dirty="0" smtClean="0">
                <a:latin typeface="Arial"/>
                <a:ea typeface="Arial" pitchFamily="-112" charset="0"/>
                <a:cs typeface="Arial"/>
              </a:rPr>
              <a:t> </a:t>
            </a:r>
          </a:p>
          <a:p>
            <a:pPr lvl="1" algn="just">
              <a:spcAft>
                <a:spcPts val="600"/>
              </a:spcAft>
              <a:buClr>
                <a:srgbClr val="99CC00"/>
              </a:buClr>
              <a:buSzPct val="140000"/>
            </a:pPr>
            <a:r>
              <a:rPr lang="en-ZA" sz="1800" dirty="0" smtClean="0">
                <a:latin typeface="Arial"/>
                <a:ea typeface="Arial" pitchFamily="-112" charset="0"/>
                <a:cs typeface="Arial"/>
              </a:rPr>
              <a:t>     collaboration </a:t>
            </a:r>
            <a:r>
              <a:rPr lang="en-ZA" sz="1800" dirty="0">
                <a:latin typeface="Arial"/>
                <a:ea typeface="Arial" pitchFamily="-112" charset="0"/>
                <a:cs typeface="Arial"/>
              </a:rPr>
              <a:t>with its academic partners.</a:t>
            </a:r>
            <a:endParaRPr lang="en-ZA" sz="1800" dirty="0" smtClean="0">
              <a:latin typeface="Arial"/>
              <a:ea typeface="Arial" pitchFamily="-112" charset="0"/>
              <a:cs typeface="Arial"/>
            </a:endParaRPr>
          </a:p>
          <a:p>
            <a:pPr lvl="1" algn="just">
              <a:spcAft>
                <a:spcPts val="600"/>
              </a:spcAft>
              <a:buClr>
                <a:srgbClr val="99CC00"/>
              </a:buClr>
              <a:buSzPct val="140000"/>
              <a:buFont typeface="Wingdings" pitchFamily="-112" charset="2"/>
              <a:buChar char="§"/>
            </a:pPr>
            <a:r>
              <a:rPr lang="en-ZA" sz="1800" b="1" dirty="0" smtClean="0">
                <a:latin typeface="Arial"/>
                <a:ea typeface="Arial" pitchFamily="-112" charset="0"/>
                <a:cs typeface="Arial"/>
              </a:rPr>
              <a:t>   SANAS </a:t>
            </a:r>
            <a:r>
              <a:rPr lang="en-ZA" sz="1800" b="1" dirty="0">
                <a:latin typeface="Arial"/>
                <a:ea typeface="Arial" pitchFamily="-112" charset="0"/>
                <a:cs typeface="Arial"/>
              </a:rPr>
              <a:t>accredited laboratories:</a:t>
            </a:r>
            <a:r>
              <a:rPr lang="en-ZA" sz="1800" dirty="0">
                <a:latin typeface="Arial"/>
                <a:ea typeface="Arial" pitchFamily="-112" charset="0"/>
                <a:cs typeface="Arial"/>
              </a:rPr>
              <a:t> </a:t>
            </a:r>
            <a:r>
              <a:rPr lang="en-GB" sz="1800" dirty="0">
                <a:latin typeface="Arial"/>
                <a:cs typeface="Arial"/>
              </a:rPr>
              <a:t>21 new pathology laboratories</a:t>
            </a:r>
            <a:r>
              <a:rPr lang="en-GB" sz="1800" dirty="0" smtClean="0">
                <a:latin typeface="Arial"/>
                <a:cs typeface="Arial"/>
              </a:rPr>
              <a:t> </a:t>
            </a:r>
          </a:p>
          <a:p>
            <a:pPr lvl="1" algn="just">
              <a:spcAft>
                <a:spcPts val="600"/>
              </a:spcAft>
              <a:buClr>
                <a:srgbClr val="99CC00"/>
              </a:buClr>
              <a:buSzPct val="140000"/>
            </a:pPr>
            <a:r>
              <a:rPr lang="en-GB" sz="1800" dirty="0" smtClean="0">
                <a:latin typeface="Arial"/>
                <a:cs typeface="Arial"/>
              </a:rPr>
              <a:t>     accredited </a:t>
            </a:r>
            <a:r>
              <a:rPr lang="en-GB" sz="1800" dirty="0">
                <a:latin typeface="Arial"/>
                <a:cs typeface="Arial"/>
              </a:rPr>
              <a:t>by the SANAS</a:t>
            </a:r>
            <a:r>
              <a:rPr lang="en-ZA" sz="1800" dirty="0" smtClean="0">
                <a:latin typeface="Arial"/>
                <a:ea typeface="Arial" pitchFamily="-112" charset="0"/>
                <a:cs typeface="Arial"/>
              </a:rPr>
              <a:t>. A total of 90 Pathology laboratories  </a:t>
            </a:r>
          </a:p>
          <a:p>
            <a:pPr lvl="1" algn="just">
              <a:spcAft>
                <a:spcPts val="600"/>
              </a:spcAft>
              <a:buClr>
                <a:srgbClr val="99CC00"/>
              </a:buClr>
              <a:buSzPct val="140000"/>
            </a:pPr>
            <a:r>
              <a:rPr lang="en-ZA" sz="1800" dirty="0">
                <a:latin typeface="Arial"/>
                <a:ea typeface="Arial" pitchFamily="-112" charset="0"/>
                <a:cs typeface="Arial"/>
              </a:rPr>
              <a:t> </a:t>
            </a:r>
            <a:r>
              <a:rPr lang="en-ZA" sz="1800" dirty="0" smtClean="0">
                <a:latin typeface="Arial"/>
                <a:ea typeface="Arial" pitchFamily="-112" charset="0"/>
                <a:cs typeface="Arial"/>
              </a:rPr>
              <a:t>    accredited by SANAS.</a:t>
            </a:r>
          </a:p>
          <a:p>
            <a:pPr lvl="1" algn="just">
              <a:spcAft>
                <a:spcPts val="600"/>
              </a:spcAft>
              <a:buClr>
                <a:srgbClr val="99CC00"/>
              </a:buClr>
              <a:buSzPct val="140000"/>
              <a:buFont typeface="Wingdings" pitchFamily="-112" charset="2"/>
              <a:buChar char="§"/>
            </a:pPr>
            <a:r>
              <a:rPr lang="en-ZA" sz="1800" b="1" dirty="0" smtClean="0">
                <a:latin typeface="Arial"/>
                <a:ea typeface="Arial" pitchFamily="-112" charset="0"/>
                <a:cs typeface="Arial"/>
              </a:rPr>
              <a:t>   Proficiency </a:t>
            </a:r>
            <a:r>
              <a:rPr lang="en-ZA" sz="1800" b="1" dirty="0">
                <a:latin typeface="Arial"/>
                <a:ea typeface="Arial" pitchFamily="-112" charset="0"/>
                <a:cs typeface="Arial"/>
              </a:rPr>
              <a:t>Testing Schemes:</a:t>
            </a:r>
            <a:r>
              <a:rPr lang="en-ZA" sz="1800" dirty="0">
                <a:latin typeface="Arial"/>
                <a:ea typeface="Arial" pitchFamily="-112" charset="0"/>
                <a:cs typeface="Arial"/>
              </a:rPr>
              <a:t> 96% of reporting laboratories achieved</a:t>
            </a:r>
            <a:r>
              <a:rPr lang="en-ZA" sz="1800" dirty="0" smtClean="0">
                <a:latin typeface="Arial"/>
                <a:ea typeface="Arial" pitchFamily="-112" charset="0"/>
                <a:cs typeface="Arial"/>
              </a:rPr>
              <a:t> </a:t>
            </a:r>
          </a:p>
          <a:p>
            <a:pPr lvl="1" algn="just">
              <a:spcAft>
                <a:spcPts val="600"/>
              </a:spcAft>
              <a:buClr>
                <a:srgbClr val="99CC00"/>
              </a:buClr>
              <a:buSzPct val="140000"/>
            </a:pPr>
            <a:r>
              <a:rPr lang="en-ZA" sz="1800" dirty="0" smtClean="0">
                <a:latin typeface="Arial"/>
                <a:ea typeface="Arial" pitchFamily="-112" charset="0"/>
                <a:cs typeface="Arial"/>
              </a:rPr>
              <a:t>     results </a:t>
            </a:r>
            <a:r>
              <a:rPr lang="en-ZA" sz="1800" dirty="0">
                <a:latin typeface="Arial"/>
                <a:ea typeface="Arial" pitchFamily="-112" charset="0"/>
                <a:cs typeface="Arial"/>
              </a:rPr>
              <a:t>above 80%.</a:t>
            </a:r>
            <a:endParaRPr lang="en-ZA" sz="1800" dirty="0" smtClean="0">
              <a:latin typeface="Arial"/>
              <a:ea typeface="Arial" pitchFamily="-112" charset="0"/>
              <a:cs typeface="Arial"/>
            </a:endParaRPr>
          </a:p>
          <a:p>
            <a:pPr lvl="1" algn="just">
              <a:spcAft>
                <a:spcPts val="600"/>
              </a:spcAft>
              <a:buClr>
                <a:srgbClr val="99CC00"/>
              </a:buClr>
              <a:buSzPct val="140000"/>
              <a:buFont typeface="Wingdings" pitchFamily="-112" charset="2"/>
              <a:buChar char="§"/>
            </a:pPr>
            <a:r>
              <a:rPr lang="en-ZA" sz="1800" dirty="0" smtClean="0">
                <a:latin typeface="Arial"/>
                <a:ea typeface="Arial" pitchFamily="-112" charset="0"/>
                <a:cs typeface="Arial"/>
              </a:rPr>
              <a:t>   Rollout </a:t>
            </a:r>
            <a:r>
              <a:rPr lang="en-ZA" sz="1800" dirty="0">
                <a:latin typeface="Arial"/>
                <a:ea typeface="Arial" pitchFamily="-112" charset="0"/>
                <a:cs typeface="Arial"/>
              </a:rPr>
              <a:t>of the web-based Academic Affairs and Research Management</a:t>
            </a:r>
            <a:r>
              <a:rPr lang="en-ZA" sz="1800" dirty="0" smtClean="0">
                <a:latin typeface="Arial"/>
                <a:ea typeface="Arial" pitchFamily="-112" charset="0"/>
                <a:cs typeface="Arial"/>
              </a:rPr>
              <a:t> </a:t>
            </a:r>
          </a:p>
          <a:p>
            <a:pPr lvl="1" algn="just">
              <a:spcAft>
                <a:spcPts val="600"/>
              </a:spcAft>
              <a:buClr>
                <a:srgbClr val="99CC00"/>
              </a:buClr>
              <a:buSzPct val="140000"/>
            </a:pPr>
            <a:r>
              <a:rPr lang="en-ZA" sz="1800" dirty="0" smtClean="0">
                <a:latin typeface="Arial"/>
                <a:ea typeface="Arial" pitchFamily="-112" charset="0"/>
                <a:cs typeface="Arial"/>
              </a:rPr>
              <a:t>     System </a:t>
            </a:r>
            <a:r>
              <a:rPr lang="en-ZA" sz="1800" dirty="0">
                <a:latin typeface="Arial"/>
                <a:ea typeface="Arial" pitchFamily="-112" charset="0"/>
                <a:cs typeface="Arial"/>
              </a:rPr>
              <a:t>(AARMS), to enable online research applications management.</a:t>
            </a:r>
          </a:p>
          <a:p>
            <a:pPr algn="just">
              <a:lnSpc>
                <a:spcPct val="150000"/>
              </a:lnSpc>
              <a:buClr>
                <a:srgbClr val="99CC00"/>
              </a:buClr>
              <a:buSzPct val="140000"/>
            </a:pPr>
            <a:endParaRPr lang="en-ZA" sz="1800" b="1" dirty="0">
              <a:ea typeface="Arial" pitchFamily="-112" charset="0"/>
              <a:cs typeface="Arial" pitchFamily="-112" charset="0"/>
            </a:endParaRPr>
          </a:p>
        </p:txBody>
      </p:sp>
      <p:sp>
        <p:nvSpPr>
          <p:cNvPr id="4" name="TextBox 3"/>
          <p:cNvSpPr txBox="1"/>
          <p:nvPr/>
        </p:nvSpPr>
        <p:spPr>
          <a:xfrm>
            <a:off x="622443" y="245533"/>
            <a:ext cx="8445357" cy="615553"/>
          </a:xfrm>
          <a:prstGeom prst="rect">
            <a:avLst/>
          </a:prstGeom>
          <a:noFill/>
          <a:effectLst>
            <a:glow rad="228600">
              <a:schemeClr val="accent3">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a:prstTxWarp prst="textNoShape">
              <a:avLst/>
            </a:prstTxWarp>
            <a:spAutoFit/>
          </a:bodyPr>
          <a:lstStyle/>
          <a:p>
            <a:pPr algn="ctr"/>
            <a:r>
              <a:rPr lang="en-ZA" sz="3400" b="1" dirty="0">
                <a:solidFill>
                  <a:schemeClr val="tx1"/>
                </a:solidFill>
                <a:effectLst>
                  <a:outerShdw blurRad="50800" dist="38100" dir="5400000">
                    <a:srgbClr val="000000">
                      <a:alpha val="43000"/>
                    </a:srgbClr>
                  </a:outerShdw>
                </a:effectLst>
                <a:latin typeface="Arial"/>
                <a:ea typeface="Arial" pitchFamily="-112" charset="0"/>
                <a:cs typeface="Arial"/>
              </a:rPr>
              <a:t>Summary</a:t>
            </a:r>
            <a:r>
              <a:rPr lang="en-ZA" sz="3400" b="1" dirty="0">
                <a:solidFill>
                  <a:schemeClr val="tx1"/>
                </a:solidFill>
                <a:latin typeface="Arial"/>
                <a:ea typeface="Arial" pitchFamily="-112" charset="0"/>
                <a:cs typeface="Arial"/>
              </a:rPr>
              <a:t> of key </a:t>
            </a:r>
            <a:r>
              <a:rPr lang="en-ZA" sz="3400" b="1" dirty="0" smtClean="0">
                <a:solidFill>
                  <a:schemeClr val="tx1"/>
                </a:solidFill>
                <a:latin typeface="Arial"/>
                <a:ea typeface="Arial" pitchFamily="-112" charset="0"/>
                <a:cs typeface="Arial"/>
              </a:rPr>
              <a:t>achievements (cont.) </a:t>
            </a:r>
            <a:endParaRPr lang="en-GB" sz="3400" b="1" dirty="0">
              <a:solidFill>
                <a:schemeClr val="tx1"/>
              </a:solidFill>
              <a:latin typeface="Arial"/>
              <a:ea typeface="Arial" pitchFamily="-112" charset="0"/>
              <a:cs typeface="Arial"/>
            </a:endParaRPr>
          </a:p>
        </p:txBody>
      </p:sp>
      <p:pic>
        <p:nvPicPr>
          <p:cNvPr id="6" name="Picture 5"/>
          <p:cNvPicPr>
            <a:picLocks noChangeAspect="1"/>
          </p:cNvPicPr>
          <p:nvPr/>
        </p:nvPicPr>
        <p:blipFill>
          <a:blip r:embed="rId3">
            <a:alphaModFix amt="53000"/>
          </a:blip>
          <a:stretch>
            <a:fillRect/>
          </a:stretch>
        </p:blipFill>
        <p:spPr>
          <a:xfrm>
            <a:off x="-16714" y="1027083"/>
            <a:ext cx="7882247" cy="136613"/>
          </a:xfrm>
          <a:prstGeom prst="rect">
            <a:avLst/>
          </a:prstGeom>
        </p:spPr>
      </p:pic>
      <p:sp>
        <p:nvSpPr>
          <p:cNvPr id="8"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26</a:t>
            </a:fld>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48783" y="1524792"/>
            <a:ext cx="7914217" cy="4893647"/>
          </a:xfrm>
          <a:prstGeom prst="rect">
            <a:avLst/>
          </a:prstGeom>
          <a:noFill/>
        </p:spPr>
        <p:txBody>
          <a:bodyPr wrap="square">
            <a:spAutoFit/>
          </a:bodyPr>
          <a:lstStyle/>
          <a:p>
            <a:pPr algn="just">
              <a:lnSpc>
                <a:spcPct val="150000"/>
              </a:lnSpc>
              <a:buClr>
                <a:srgbClr val="99CC00"/>
              </a:buClr>
              <a:buSzPct val="140000"/>
              <a:defRPr/>
            </a:pPr>
            <a:r>
              <a:rPr lang="en-ZA" sz="1800" b="1" dirty="0">
                <a:solidFill>
                  <a:schemeClr val="accent3">
                    <a:lumMod val="50000"/>
                  </a:schemeClr>
                </a:solidFill>
                <a:latin typeface="Arial"/>
                <a:cs typeface="Arial"/>
              </a:rPr>
              <a:t>Surveillance of Communicable </a:t>
            </a:r>
            <a:r>
              <a:rPr lang="en-ZA" sz="1800" b="1" dirty="0" smtClean="0">
                <a:solidFill>
                  <a:schemeClr val="accent3">
                    <a:lumMod val="50000"/>
                  </a:schemeClr>
                </a:solidFill>
                <a:latin typeface="Arial"/>
                <a:cs typeface="Arial"/>
              </a:rPr>
              <a:t>Diseases</a:t>
            </a:r>
          </a:p>
          <a:p>
            <a:pPr marL="285750" indent="-285750" algn="just">
              <a:lnSpc>
                <a:spcPct val="150000"/>
              </a:lnSpc>
              <a:spcAft>
                <a:spcPts val="600"/>
              </a:spcAft>
              <a:buClr>
                <a:srgbClr val="99CC00"/>
              </a:buClr>
              <a:buSzPct val="140000"/>
              <a:buFont typeface="Wingdings" panose="05000000000000000000" pitchFamily="2" charset="2"/>
              <a:buChar char="§"/>
              <a:defRPr/>
            </a:pPr>
            <a:r>
              <a:rPr lang="en-ZA" sz="1800" b="1" dirty="0">
                <a:latin typeface="Arial"/>
                <a:cs typeface="Arial"/>
              </a:rPr>
              <a:t>Tuberculosis:</a:t>
            </a:r>
            <a:r>
              <a:rPr lang="en-ZA" sz="1800" dirty="0">
                <a:latin typeface="Arial"/>
                <a:cs typeface="Arial"/>
              </a:rPr>
              <a:t> </a:t>
            </a:r>
            <a:r>
              <a:rPr lang="en-GB" sz="1800" dirty="0">
                <a:latin typeface="Arial"/>
                <a:cs typeface="Arial"/>
              </a:rPr>
              <a:t>The Centre for TB (CTB) </a:t>
            </a:r>
            <a:r>
              <a:rPr lang="en-GB" sz="1800" dirty="0">
                <a:latin typeface="Arial"/>
                <a:ea typeface="ＭＳ Ｐゴシック" pitchFamily="-109" charset="-128"/>
                <a:cs typeface="Arial"/>
              </a:rPr>
              <a:t>completed the first ever national TB prevalence survey and </a:t>
            </a:r>
            <a:r>
              <a:rPr lang="en-GB" sz="1800" dirty="0" smtClean="0">
                <a:latin typeface="Arial"/>
                <a:ea typeface="ＭＳ Ｐゴシック" pitchFamily="-109" charset="-128"/>
                <a:cs typeface="Arial"/>
              </a:rPr>
              <a:t>the data is </a:t>
            </a:r>
            <a:r>
              <a:rPr lang="en-GB" sz="1800" dirty="0">
                <a:latin typeface="Arial"/>
                <a:ea typeface="ＭＳ Ｐゴシック" pitchFamily="-109" charset="-128"/>
                <a:cs typeface="Arial"/>
              </a:rPr>
              <a:t>being used to find the missing TB patients</a:t>
            </a:r>
            <a:r>
              <a:rPr lang="en-GB" sz="1800" dirty="0" smtClean="0">
                <a:latin typeface="Arial"/>
                <a:ea typeface="ＭＳ Ｐゴシック" pitchFamily="-109" charset="-128"/>
                <a:cs typeface="Arial"/>
              </a:rPr>
              <a:t>.</a:t>
            </a:r>
            <a:endParaRPr lang="en-ZA" sz="1800" dirty="0" smtClean="0">
              <a:latin typeface="Arial"/>
              <a:cs typeface="Arial"/>
            </a:endParaRPr>
          </a:p>
          <a:p>
            <a:pPr marL="285750" indent="-285750" algn="just">
              <a:lnSpc>
                <a:spcPct val="150000"/>
              </a:lnSpc>
              <a:spcAft>
                <a:spcPts val="600"/>
              </a:spcAft>
              <a:buClr>
                <a:srgbClr val="99CC00"/>
              </a:buClr>
              <a:buSzPct val="140000"/>
              <a:buFont typeface="Wingdings" panose="05000000000000000000" pitchFamily="2" charset="2"/>
              <a:buChar char="§"/>
              <a:defRPr/>
            </a:pPr>
            <a:r>
              <a:rPr lang="en-ZA" sz="1800" b="1" dirty="0">
                <a:latin typeface="Arial"/>
                <a:cs typeface="Arial"/>
              </a:rPr>
              <a:t>Malaria:</a:t>
            </a:r>
            <a:r>
              <a:rPr lang="en-ZA" sz="1800" dirty="0">
                <a:latin typeface="Arial"/>
                <a:cs typeface="Arial"/>
              </a:rPr>
              <a:t> </a:t>
            </a:r>
            <a:r>
              <a:rPr lang="en-GB" sz="1800" dirty="0">
                <a:latin typeface="Arial"/>
                <a:ea typeface="ＭＳ Ｐゴシック" pitchFamily="-109" charset="-128"/>
                <a:cs typeface="Arial"/>
              </a:rPr>
              <a:t>The Centre for Emerging Zoonotic and Parasitic Diseases continued to play an important role in supporting the malaria control and elimination agenda of the provincial, national and regional programmes</a:t>
            </a:r>
            <a:r>
              <a:rPr lang="en-GB" sz="1800" dirty="0" smtClean="0">
                <a:latin typeface="Arial"/>
                <a:ea typeface="ＭＳ Ｐゴシック" pitchFamily="-109" charset="-128"/>
                <a:cs typeface="Arial"/>
              </a:rPr>
              <a:t>.</a:t>
            </a:r>
          </a:p>
          <a:p>
            <a:pPr marL="285750" indent="-285750" algn="just">
              <a:lnSpc>
                <a:spcPct val="150000"/>
              </a:lnSpc>
              <a:spcAft>
                <a:spcPts val="600"/>
              </a:spcAft>
              <a:buClr>
                <a:srgbClr val="99CC00"/>
              </a:buClr>
              <a:buSzPct val="140000"/>
              <a:buFont typeface="Wingdings" panose="05000000000000000000" pitchFamily="2" charset="2"/>
              <a:buChar char="§"/>
              <a:defRPr/>
            </a:pPr>
            <a:r>
              <a:rPr lang="en-GB" sz="1800" b="1" dirty="0" err="1" smtClean="0">
                <a:latin typeface="Arial"/>
                <a:ea typeface="ＭＳ Ｐゴシック" pitchFamily="-109" charset="-128"/>
                <a:cs typeface="Arial"/>
              </a:rPr>
              <a:t>Listeriosis</a:t>
            </a:r>
            <a:r>
              <a:rPr lang="en-GB" sz="1800" b="1" dirty="0" smtClean="0">
                <a:latin typeface="Arial"/>
                <a:ea typeface="ＭＳ Ｐゴシック" pitchFamily="-109" charset="-128"/>
                <a:cs typeface="Arial"/>
              </a:rPr>
              <a:t>: </a:t>
            </a:r>
            <a:r>
              <a:rPr lang="en-GB" sz="1800" dirty="0" smtClean="0">
                <a:latin typeface="Arial"/>
                <a:ea typeface="ＭＳ Ｐゴシック" pitchFamily="-109" charset="-128"/>
                <a:cs typeface="Arial"/>
              </a:rPr>
              <a:t>The NICD, through its capable surveillance system, detected the outbreak of Listeria. The Emergency Operations Centre (EOC) was able to effectively pinpoint the source of the Listeria outbreak through  the next-generation sequencing technologies.</a:t>
            </a:r>
            <a:endParaRPr lang="en-GB" sz="1800" dirty="0">
              <a:latin typeface="Arial"/>
              <a:ea typeface="ＭＳ Ｐゴシック" pitchFamily="-109" charset="-128"/>
              <a:cs typeface="Arial"/>
            </a:endParaRPr>
          </a:p>
        </p:txBody>
      </p:sp>
      <p:pic>
        <p:nvPicPr>
          <p:cNvPr id="7" name="Picture 6"/>
          <p:cNvPicPr>
            <a:picLocks noChangeAspect="1"/>
          </p:cNvPicPr>
          <p:nvPr/>
        </p:nvPicPr>
        <p:blipFill>
          <a:blip r:embed="rId3">
            <a:alphaModFix amt="53000"/>
          </a:blip>
          <a:stretch>
            <a:fillRect/>
          </a:stretch>
        </p:blipFill>
        <p:spPr>
          <a:xfrm>
            <a:off x="-16714" y="1027083"/>
            <a:ext cx="7882247" cy="136613"/>
          </a:xfrm>
          <a:prstGeom prst="rect">
            <a:avLst/>
          </a:prstGeom>
        </p:spPr>
      </p:pic>
      <p:sp>
        <p:nvSpPr>
          <p:cNvPr id="9" name="TextBox 8"/>
          <p:cNvSpPr txBox="1"/>
          <p:nvPr/>
        </p:nvSpPr>
        <p:spPr>
          <a:xfrm>
            <a:off x="609600" y="245533"/>
            <a:ext cx="8445357" cy="615553"/>
          </a:xfrm>
          <a:prstGeom prst="rect">
            <a:avLst/>
          </a:prstGeom>
          <a:noFill/>
          <a:effectLst>
            <a:glow rad="228600">
              <a:schemeClr val="accent3">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a:prstTxWarp prst="textNoShape">
              <a:avLst/>
            </a:prstTxWarp>
            <a:spAutoFit/>
          </a:bodyPr>
          <a:lstStyle/>
          <a:p>
            <a:pPr algn="ctr"/>
            <a:r>
              <a:rPr lang="en-ZA" sz="3400" b="1" dirty="0">
                <a:solidFill>
                  <a:schemeClr val="tx1"/>
                </a:solidFill>
                <a:latin typeface="Arial"/>
                <a:ea typeface="Arial" pitchFamily="-112" charset="0"/>
                <a:cs typeface="Arial"/>
              </a:rPr>
              <a:t>Summary of key </a:t>
            </a:r>
            <a:r>
              <a:rPr lang="en-ZA" sz="3400" b="1" dirty="0" smtClean="0">
                <a:solidFill>
                  <a:schemeClr val="tx1"/>
                </a:solidFill>
                <a:latin typeface="Arial"/>
                <a:ea typeface="Arial" pitchFamily="-112" charset="0"/>
                <a:cs typeface="Arial"/>
              </a:rPr>
              <a:t>achievements (cont.) </a:t>
            </a:r>
            <a:endParaRPr lang="en-GB" sz="3400" b="1" dirty="0">
              <a:solidFill>
                <a:schemeClr val="tx1"/>
              </a:solidFill>
              <a:latin typeface="Arial"/>
              <a:ea typeface="Arial" pitchFamily="-112" charset="0"/>
              <a:cs typeface="Arial"/>
            </a:endParaRPr>
          </a:p>
        </p:txBody>
      </p:sp>
      <p:sp>
        <p:nvSpPr>
          <p:cNvPr id="10"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27</a:t>
            </a:fld>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34295" y="1268760"/>
            <a:ext cx="8111067" cy="5309146"/>
          </a:xfrm>
          <a:prstGeom prst="rect">
            <a:avLst/>
          </a:prstGeom>
          <a:noFill/>
        </p:spPr>
        <p:txBody>
          <a:bodyPr wrap="square">
            <a:prstTxWarp prst="textNoShape">
              <a:avLst/>
            </a:prstTxWarp>
            <a:spAutoFit/>
          </a:bodyPr>
          <a:lstStyle/>
          <a:p>
            <a:pPr algn="just">
              <a:lnSpc>
                <a:spcPct val="150000"/>
              </a:lnSpc>
              <a:spcAft>
                <a:spcPts val="600"/>
              </a:spcAft>
              <a:buClr>
                <a:srgbClr val="99CC00"/>
              </a:buClr>
              <a:buSzPct val="140000"/>
            </a:pPr>
            <a:r>
              <a:rPr lang="en-ZA" sz="1800" b="1" dirty="0">
                <a:solidFill>
                  <a:srgbClr val="4F6228"/>
                </a:solidFill>
                <a:latin typeface="Arial"/>
                <a:ea typeface="Arial" pitchFamily="-112" charset="0"/>
                <a:cs typeface="Arial"/>
              </a:rPr>
              <a:t>Surveillance of Communicable </a:t>
            </a:r>
            <a:r>
              <a:rPr lang="en-ZA" sz="1800" b="1" dirty="0" smtClean="0">
                <a:solidFill>
                  <a:srgbClr val="4F6228"/>
                </a:solidFill>
                <a:latin typeface="Arial"/>
                <a:ea typeface="Arial" pitchFamily="-112" charset="0"/>
                <a:cs typeface="Arial"/>
              </a:rPr>
              <a:t>Diseases</a:t>
            </a:r>
          </a:p>
          <a:p>
            <a:pPr marL="285750" indent="-285750" algn="just">
              <a:lnSpc>
                <a:spcPct val="150000"/>
              </a:lnSpc>
              <a:spcAft>
                <a:spcPts val="600"/>
              </a:spcAft>
              <a:buClr>
                <a:srgbClr val="99CC00"/>
              </a:buClr>
              <a:buSzPct val="140000"/>
              <a:buFont typeface="Wingdings" panose="05000000000000000000" pitchFamily="2" charset="2"/>
              <a:buChar char="§"/>
            </a:pPr>
            <a:r>
              <a:rPr lang="en-ZA" sz="1800" dirty="0" smtClean="0">
                <a:latin typeface="Arial"/>
                <a:ea typeface="Arial" pitchFamily="-112" charset="0"/>
                <a:cs typeface="Arial"/>
              </a:rPr>
              <a:t>The Minister of Health declared the end of </a:t>
            </a:r>
            <a:r>
              <a:rPr lang="en-ZA" sz="1800" dirty="0" err="1" smtClean="0">
                <a:latin typeface="Arial"/>
                <a:ea typeface="Arial" pitchFamily="-112" charset="0"/>
                <a:cs typeface="Arial"/>
              </a:rPr>
              <a:t>Listeriosis</a:t>
            </a:r>
            <a:r>
              <a:rPr lang="en-ZA" sz="1800" dirty="0" smtClean="0">
                <a:latin typeface="Arial"/>
                <a:ea typeface="Arial" pitchFamily="-112" charset="0"/>
                <a:cs typeface="Arial"/>
              </a:rPr>
              <a:t> outbreak in September 2018, and for this, NICD received the  Alfred Nzo Environmental Health Excellence Award from the NDoH.</a:t>
            </a:r>
          </a:p>
          <a:p>
            <a:pPr algn="just">
              <a:lnSpc>
                <a:spcPct val="150000"/>
              </a:lnSpc>
              <a:spcAft>
                <a:spcPts val="600"/>
              </a:spcAft>
              <a:buClr>
                <a:srgbClr val="99CC00"/>
              </a:buClr>
              <a:buSzPct val="140000"/>
              <a:buFont typeface="Wingdings" charset="2"/>
              <a:buChar char="§"/>
            </a:pPr>
            <a:r>
              <a:rPr lang="en-GB" sz="1800" b="1" dirty="0" smtClean="0">
                <a:latin typeface="Arial"/>
                <a:cs typeface="Arial"/>
              </a:rPr>
              <a:t>  Cancer</a:t>
            </a:r>
            <a:r>
              <a:rPr lang="en-GB" sz="1800" b="1" dirty="0">
                <a:latin typeface="Arial"/>
                <a:cs typeface="Arial"/>
              </a:rPr>
              <a:t>: </a:t>
            </a:r>
            <a:r>
              <a:rPr lang="en-GB" sz="1800" dirty="0">
                <a:latin typeface="Arial"/>
                <a:cs typeface="Arial"/>
              </a:rPr>
              <a:t>The National Cancer Registry (NCR) continued to serve as South</a:t>
            </a:r>
            <a:r>
              <a:rPr lang="en-GB" sz="1800" dirty="0" smtClean="0">
                <a:latin typeface="Arial"/>
                <a:cs typeface="Arial"/>
              </a:rPr>
              <a:t> </a:t>
            </a:r>
          </a:p>
          <a:p>
            <a:pPr algn="just">
              <a:lnSpc>
                <a:spcPct val="150000"/>
              </a:lnSpc>
              <a:buClr>
                <a:srgbClr val="99CC00"/>
              </a:buClr>
              <a:buSzPct val="140000"/>
            </a:pPr>
            <a:r>
              <a:rPr lang="en-GB" sz="1800" dirty="0" smtClean="0">
                <a:latin typeface="Arial"/>
                <a:cs typeface="Arial"/>
              </a:rPr>
              <a:t>     Africa’s </a:t>
            </a:r>
            <a:r>
              <a:rPr lang="en-GB" sz="1800" dirty="0">
                <a:latin typeface="Arial"/>
                <a:cs typeface="Arial"/>
              </a:rPr>
              <a:t>main source of national cancer incidence data, through pathology</a:t>
            </a:r>
            <a:r>
              <a:rPr lang="en-GB" sz="1800" dirty="0" smtClean="0">
                <a:latin typeface="Arial"/>
                <a:cs typeface="Arial"/>
              </a:rPr>
              <a:t>- </a:t>
            </a:r>
          </a:p>
          <a:p>
            <a:pPr algn="just">
              <a:lnSpc>
                <a:spcPct val="150000"/>
              </a:lnSpc>
              <a:buClr>
                <a:srgbClr val="99CC00"/>
              </a:buClr>
              <a:buSzPct val="140000"/>
            </a:pPr>
            <a:r>
              <a:rPr lang="en-GB" sz="1800" dirty="0" smtClean="0">
                <a:latin typeface="Arial"/>
                <a:cs typeface="Arial"/>
              </a:rPr>
              <a:t>     based </a:t>
            </a:r>
            <a:r>
              <a:rPr lang="en-GB" sz="1800" dirty="0">
                <a:latin typeface="Arial"/>
                <a:cs typeface="Arial"/>
              </a:rPr>
              <a:t>cancer surveillance. The NCR released the first Ekurhuleni</a:t>
            </a:r>
            <a:r>
              <a:rPr lang="en-GB" sz="1800" dirty="0" smtClean="0">
                <a:latin typeface="Arial"/>
                <a:cs typeface="Arial"/>
              </a:rPr>
              <a:t> </a:t>
            </a:r>
          </a:p>
          <a:p>
            <a:pPr algn="just">
              <a:lnSpc>
                <a:spcPct val="150000"/>
              </a:lnSpc>
              <a:buClr>
                <a:srgbClr val="99CC00"/>
              </a:buClr>
              <a:buSzPct val="140000"/>
            </a:pPr>
            <a:r>
              <a:rPr lang="en-GB" sz="1800" dirty="0" smtClean="0">
                <a:latin typeface="Arial"/>
                <a:cs typeface="Arial"/>
              </a:rPr>
              <a:t>     Population </a:t>
            </a:r>
            <a:r>
              <a:rPr lang="en-GB" sz="1800" dirty="0">
                <a:latin typeface="Arial"/>
                <a:cs typeface="Arial"/>
              </a:rPr>
              <a:t>based Cancer </a:t>
            </a:r>
            <a:r>
              <a:rPr lang="en-GB" sz="1800" dirty="0" smtClean="0">
                <a:latin typeface="Arial"/>
                <a:cs typeface="Arial"/>
              </a:rPr>
              <a:t>Registry.</a:t>
            </a:r>
            <a:endParaRPr lang="en-ZA" sz="1800" b="1" dirty="0" smtClean="0">
              <a:solidFill>
                <a:srgbClr val="4F6228"/>
              </a:solidFill>
              <a:latin typeface="Arial"/>
              <a:cs typeface="Arial"/>
            </a:endParaRPr>
          </a:p>
          <a:p>
            <a:pPr marL="285750" indent="-285750" algn="just">
              <a:lnSpc>
                <a:spcPct val="150000"/>
              </a:lnSpc>
              <a:buClr>
                <a:srgbClr val="99CC00"/>
              </a:buClr>
              <a:buSzPct val="140000"/>
              <a:buFont typeface="Wingdings" panose="05000000000000000000" pitchFamily="2" charset="2"/>
              <a:buChar char="§"/>
            </a:pPr>
            <a:r>
              <a:rPr lang="en-GB" sz="1800" b="1" dirty="0" smtClean="0">
                <a:latin typeface="Arial"/>
                <a:ea typeface="Arial" pitchFamily="-112" charset="0"/>
                <a:cs typeface="Arial"/>
              </a:rPr>
              <a:t>NMCSS</a:t>
            </a:r>
            <a:r>
              <a:rPr lang="en-GB" sz="1800" b="1" dirty="0">
                <a:latin typeface="Arial"/>
                <a:ea typeface="Arial" pitchFamily="-112" charset="0"/>
                <a:cs typeface="Arial"/>
              </a:rPr>
              <a:t>: </a:t>
            </a:r>
            <a:r>
              <a:rPr lang="en-ZA" sz="1800" dirty="0">
                <a:latin typeface="Arial"/>
                <a:ea typeface="Arial" pitchFamily="-112" charset="0"/>
                <a:cs typeface="Arial"/>
              </a:rPr>
              <a:t>The Notifiable Medical Conditions Surveillance System designed</a:t>
            </a:r>
            <a:r>
              <a:rPr lang="en-ZA" sz="1800" dirty="0" smtClean="0">
                <a:latin typeface="Arial"/>
                <a:ea typeface="Arial" pitchFamily="-112" charset="0"/>
                <a:cs typeface="Arial"/>
              </a:rPr>
              <a:t> </a:t>
            </a:r>
          </a:p>
          <a:p>
            <a:pPr marL="363538" algn="just">
              <a:lnSpc>
                <a:spcPct val="150000"/>
              </a:lnSpc>
              <a:buClr>
                <a:srgbClr val="99CC00"/>
              </a:buClr>
              <a:buSzPct val="140000"/>
            </a:pPr>
            <a:r>
              <a:rPr lang="en-ZA" sz="1800" dirty="0" smtClean="0">
                <a:latin typeface="Arial"/>
                <a:ea typeface="Arial" pitchFamily="-112" charset="0"/>
                <a:cs typeface="Arial"/>
              </a:rPr>
              <a:t>for </a:t>
            </a:r>
            <a:r>
              <a:rPr lang="en-ZA" sz="1800" dirty="0">
                <a:latin typeface="Arial"/>
                <a:ea typeface="Arial" pitchFamily="-112" charset="0"/>
                <a:cs typeface="Arial"/>
              </a:rPr>
              <a:t>real-time data reporting was successfully rolled-out and received </a:t>
            </a:r>
            <a:r>
              <a:rPr lang="en-ZA" sz="1800" dirty="0" smtClean="0">
                <a:latin typeface="Arial"/>
                <a:ea typeface="Arial" pitchFamily="-112" charset="0"/>
                <a:cs typeface="Arial"/>
              </a:rPr>
              <a:t>over 6,500 </a:t>
            </a:r>
            <a:r>
              <a:rPr lang="en-ZA" sz="1800" dirty="0">
                <a:latin typeface="Arial"/>
                <a:ea typeface="Arial" pitchFamily="-112" charset="0"/>
                <a:cs typeface="Arial"/>
              </a:rPr>
              <a:t>monthly notifications from NHLS laboratories, and private and </a:t>
            </a:r>
            <a:r>
              <a:rPr lang="en-ZA" sz="1800" dirty="0" smtClean="0">
                <a:latin typeface="Arial"/>
                <a:ea typeface="Arial" pitchFamily="-112" charset="0"/>
                <a:cs typeface="Arial"/>
              </a:rPr>
              <a:t>public sector </a:t>
            </a:r>
            <a:r>
              <a:rPr lang="en-ZA" sz="1800" dirty="0">
                <a:latin typeface="Arial"/>
                <a:ea typeface="Arial" pitchFamily="-112" charset="0"/>
                <a:cs typeface="Arial"/>
              </a:rPr>
              <a:t>clinicians in the past year</a:t>
            </a:r>
            <a:r>
              <a:rPr lang="en-ZA" sz="1800" dirty="0" smtClean="0">
                <a:latin typeface="Arial"/>
                <a:ea typeface="Arial" pitchFamily="-112" charset="0"/>
                <a:cs typeface="Arial"/>
              </a:rPr>
              <a:t>.</a:t>
            </a:r>
          </a:p>
        </p:txBody>
      </p:sp>
      <p:sp>
        <p:nvSpPr>
          <p:cNvPr id="6" name="TextBox 5"/>
          <p:cNvSpPr txBox="1"/>
          <p:nvPr/>
        </p:nvSpPr>
        <p:spPr>
          <a:xfrm>
            <a:off x="609600" y="245533"/>
            <a:ext cx="8445357" cy="615553"/>
          </a:xfrm>
          <a:prstGeom prst="rect">
            <a:avLst/>
          </a:prstGeom>
          <a:noFill/>
          <a:effectLst>
            <a:glow rad="228600">
              <a:schemeClr val="accent3">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a:prstTxWarp prst="textNoShape">
              <a:avLst/>
            </a:prstTxWarp>
            <a:spAutoFit/>
          </a:bodyPr>
          <a:lstStyle/>
          <a:p>
            <a:pPr algn="ctr"/>
            <a:r>
              <a:rPr lang="en-ZA" sz="3400" b="1" dirty="0">
                <a:solidFill>
                  <a:schemeClr val="tx1"/>
                </a:solidFill>
                <a:latin typeface="Arial"/>
                <a:ea typeface="Arial" pitchFamily="-112" charset="0"/>
                <a:cs typeface="Arial"/>
              </a:rPr>
              <a:t>Summary of key </a:t>
            </a:r>
            <a:r>
              <a:rPr lang="en-ZA" sz="3400" b="1" dirty="0" smtClean="0">
                <a:solidFill>
                  <a:schemeClr val="tx1"/>
                </a:solidFill>
                <a:latin typeface="Arial"/>
                <a:ea typeface="Arial" pitchFamily="-112" charset="0"/>
                <a:cs typeface="Arial"/>
              </a:rPr>
              <a:t>achievements (cont.) </a:t>
            </a:r>
            <a:endParaRPr lang="en-GB" sz="3400" b="1" dirty="0">
              <a:solidFill>
                <a:schemeClr val="tx1"/>
              </a:solidFill>
              <a:latin typeface="Arial"/>
              <a:ea typeface="Arial" pitchFamily="-112" charset="0"/>
              <a:cs typeface="Arial"/>
            </a:endParaRPr>
          </a:p>
        </p:txBody>
      </p:sp>
      <p:pic>
        <p:nvPicPr>
          <p:cNvPr id="7" name="Picture 6"/>
          <p:cNvPicPr>
            <a:picLocks noChangeAspect="1"/>
          </p:cNvPicPr>
          <p:nvPr/>
        </p:nvPicPr>
        <p:blipFill>
          <a:blip r:embed="rId3">
            <a:alphaModFix amt="53000"/>
          </a:blip>
          <a:stretch>
            <a:fillRect/>
          </a:stretch>
        </p:blipFill>
        <p:spPr>
          <a:xfrm>
            <a:off x="-16714" y="1027083"/>
            <a:ext cx="7882247" cy="136613"/>
          </a:xfrm>
          <a:prstGeom prst="rect">
            <a:avLst/>
          </a:prstGeom>
        </p:spPr>
      </p:pic>
      <p:sp>
        <p:nvSpPr>
          <p:cNvPr id="8" name="Slide Number Placeholder 1"/>
          <p:cNvSpPr txBox="1">
            <a:spLocks/>
          </p:cNvSpPr>
          <p:nvPr/>
        </p:nvSpPr>
        <p:spPr bwMode="auto">
          <a:xfrm>
            <a:off x="0" y="6374337"/>
            <a:ext cx="504239" cy="365125"/>
          </a:xfrm>
          <a:prstGeom prst="rect">
            <a:avLst/>
          </a:prstGeom>
          <a:solidFill>
            <a:schemeClr val="accent3"/>
          </a:solidFill>
          <a:ln>
            <a:miter lim="800000"/>
            <a:headEnd/>
            <a:tailEnd/>
          </a:ln>
        </p:spPr>
        <p:txBody>
          <a:bodyPr vert="horz" wrap="square" lIns="91440" tIns="45720" rIns="91440" bIns="45720" numCol="1" anchor="ctr"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005066E-11D2-3649-9021-E6FFC8BCA7C9}" type="slidenum">
              <a:rPr kumimoji="0" lang="en-US" sz="1600" b="0" i="0" u="none" strike="noStrike" kern="1200" cap="none" spc="0" normalizeH="0" baseline="0" noProof="0" smtClean="0">
                <a:ln>
                  <a:noFill/>
                </a:ln>
                <a:solidFill>
                  <a:schemeClr val="bg1"/>
                </a:solidFill>
                <a:effectLst/>
                <a:uLnTx/>
                <a:uFillTx/>
                <a:latin typeface="Calibri" pitchFamily="-112" charset="0"/>
                <a:ea typeface="ＭＳ Ｐゴシック" pitchFamily="-112" charset="-128"/>
                <a:cs typeface="ＭＳ Ｐゴシック" pitchFamily="-112" charset="-128"/>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US" sz="1600" b="0" i="0" u="none" strike="noStrike" kern="1200" cap="none" spc="0" normalizeH="0" baseline="0" noProof="0" dirty="0">
              <a:ln>
                <a:noFill/>
              </a:ln>
              <a:solidFill>
                <a:schemeClr val="bg1"/>
              </a:solidFill>
              <a:effectLst/>
              <a:uLnTx/>
              <a:uFillTx/>
              <a:latin typeface="Calibri" pitchFamily="-112" charset="0"/>
              <a:ea typeface="ＭＳ Ｐゴシック" pitchFamily="-112" charset="-128"/>
              <a:cs typeface="ＭＳ Ｐゴシック" pitchFamily="-112"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33936" y="1192098"/>
            <a:ext cx="8060267" cy="5909310"/>
          </a:xfrm>
          <a:prstGeom prst="rect">
            <a:avLst/>
          </a:prstGeom>
          <a:noFill/>
        </p:spPr>
        <p:txBody>
          <a:bodyPr wrap="square">
            <a:prstTxWarp prst="textNoShape">
              <a:avLst/>
            </a:prstTxWarp>
            <a:spAutoFit/>
          </a:bodyPr>
          <a:lstStyle/>
          <a:p>
            <a:pPr algn="just">
              <a:lnSpc>
                <a:spcPct val="150000"/>
              </a:lnSpc>
              <a:buClr>
                <a:srgbClr val="99CC00"/>
              </a:buClr>
              <a:buSzPct val="140000"/>
            </a:pPr>
            <a:r>
              <a:rPr lang="en-ZA" sz="1800" b="1" dirty="0">
                <a:solidFill>
                  <a:srgbClr val="4F6228"/>
                </a:solidFill>
                <a:latin typeface="Arial"/>
                <a:ea typeface="Arial" pitchFamily="-112" charset="0"/>
                <a:cs typeface="Arial"/>
              </a:rPr>
              <a:t>Occupational Health and Safety </a:t>
            </a:r>
            <a:endParaRPr lang="en-ZA" sz="1800" b="1" dirty="0" smtClean="0">
              <a:solidFill>
                <a:srgbClr val="4F6228"/>
              </a:solidFill>
              <a:latin typeface="Arial"/>
              <a:ea typeface="Arial" pitchFamily="-112" charset="0"/>
              <a:cs typeface="Arial"/>
            </a:endParaRPr>
          </a:p>
          <a:p>
            <a:pPr algn="just">
              <a:lnSpc>
                <a:spcPct val="150000"/>
              </a:lnSpc>
              <a:buClr>
                <a:srgbClr val="99CC00"/>
              </a:buClr>
              <a:buSzPct val="140000"/>
              <a:buFont typeface="Wingdings" pitchFamily="-112" charset="2"/>
              <a:buChar char="§"/>
            </a:pPr>
            <a:r>
              <a:rPr lang="en-GB" sz="1800" dirty="0" smtClean="0">
                <a:latin typeface="Arial"/>
                <a:ea typeface="Arial" pitchFamily="-112" charset="0"/>
                <a:cs typeface="Arial"/>
              </a:rPr>
              <a:t>  </a:t>
            </a:r>
            <a:r>
              <a:rPr lang="en-GB" sz="1800" b="1" dirty="0" smtClean="0">
                <a:latin typeface="Arial"/>
                <a:ea typeface="Arial" pitchFamily="-112" charset="0"/>
                <a:cs typeface="Arial"/>
              </a:rPr>
              <a:t>NIOH</a:t>
            </a:r>
            <a:r>
              <a:rPr lang="en-GB" sz="1800" dirty="0" smtClean="0">
                <a:latin typeface="Arial"/>
                <a:ea typeface="Arial" pitchFamily="-112" charset="0"/>
                <a:cs typeface="Arial"/>
              </a:rPr>
              <a:t> </a:t>
            </a:r>
            <a:r>
              <a:rPr lang="en-GB" sz="1800" dirty="0">
                <a:latin typeface="Arial"/>
                <a:ea typeface="Arial" pitchFamily="-112" charset="0"/>
                <a:cs typeface="Arial"/>
              </a:rPr>
              <a:t>currently leads the WHO initiative on better Occupational Health</a:t>
            </a:r>
            <a:r>
              <a:rPr lang="en-GB" sz="1800" dirty="0" smtClean="0">
                <a:latin typeface="Arial"/>
                <a:ea typeface="Arial" pitchFamily="-112" charset="0"/>
                <a:cs typeface="Arial"/>
              </a:rPr>
              <a:t> </a:t>
            </a:r>
          </a:p>
          <a:p>
            <a:pPr algn="just">
              <a:lnSpc>
                <a:spcPct val="150000"/>
              </a:lnSpc>
              <a:buClr>
                <a:srgbClr val="99CC00"/>
              </a:buClr>
              <a:buSzPct val="140000"/>
            </a:pPr>
            <a:r>
              <a:rPr lang="en-GB" sz="1800" dirty="0" smtClean="0">
                <a:latin typeface="Arial"/>
                <a:ea typeface="Arial" pitchFamily="-112" charset="0"/>
                <a:cs typeface="Arial"/>
              </a:rPr>
              <a:t>     and </a:t>
            </a:r>
            <a:r>
              <a:rPr lang="en-GB" sz="1800" dirty="0">
                <a:latin typeface="Arial"/>
                <a:ea typeface="Arial" pitchFamily="-112" charset="0"/>
                <a:cs typeface="Arial"/>
              </a:rPr>
              <a:t>Safety </a:t>
            </a:r>
            <a:r>
              <a:rPr lang="en-GB" sz="1800" dirty="0" smtClean="0">
                <a:latin typeface="Arial"/>
                <a:ea typeface="Arial" pitchFamily="-112" charset="0"/>
                <a:cs typeface="Arial"/>
              </a:rPr>
              <a:t>for </a:t>
            </a:r>
            <a:r>
              <a:rPr lang="en-GB" sz="1800" dirty="0">
                <a:latin typeface="Arial"/>
                <a:ea typeface="Arial" pitchFamily="-112" charset="0"/>
                <a:cs typeface="Arial"/>
              </a:rPr>
              <a:t>vulnerable workers. </a:t>
            </a:r>
            <a:endParaRPr lang="en-GB" sz="1800" dirty="0" smtClean="0">
              <a:latin typeface="Arial"/>
              <a:ea typeface="Arial" pitchFamily="-112" charset="0"/>
              <a:cs typeface="Arial"/>
            </a:endParaRPr>
          </a:p>
          <a:p>
            <a:pPr marL="285750" indent="-285750" algn="just">
              <a:lnSpc>
                <a:spcPct val="150000"/>
              </a:lnSpc>
              <a:buClr>
                <a:srgbClr val="99CC00"/>
              </a:buClr>
              <a:buSzPct val="140000"/>
              <a:buFont typeface="Wingdings" panose="05000000000000000000" pitchFamily="2" charset="2"/>
              <a:buChar char="§"/>
            </a:pPr>
            <a:r>
              <a:rPr lang="en-GB" sz="1800" dirty="0" smtClean="0">
                <a:latin typeface="Arial"/>
                <a:ea typeface="Arial" pitchFamily="-112" charset="0"/>
                <a:cs typeface="Arial"/>
              </a:rPr>
              <a:t>The Institute conducted a number of teaching and training initiatives to integrate the local, regional and global changes that have a notable impact on the Occupational Health and safety.</a:t>
            </a:r>
          </a:p>
          <a:p>
            <a:pPr marL="285750" indent="-285750" algn="just">
              <a:lnSpc>
                <a:spcPct val="150000"/>
              </a:lnSpc>
              <a:buClr>
                <a:srgbClr val="99CC00"/>
              </a:buClr>
              <a:buSzPct val="140000"/>
              <a:buFont typeface="Wingdings" panose="05000000000000000000" pitchFamily="2" charset="2"/>
              <a:buChar char="§"/>
            </a:pPr>
            <a:r>
              <a:rPr lang="en-GB" sz="1800" dirty="0" smtClean="0">
                <a:latin typeface="Arial"/>
                <a:ea typeface="Arial" pitchFamily="-112" charset="0"/>
                <a:cs typeface="Arial"/>
              </a:rPr>
              <a:t>The NIOH Gender Committee conducted an extensive review on Occupational and Environmental Health and Safety Systems, which included participatory gender audit that indicated that gender issues are not sufficiently addressed in the world of work.</a:t>
            </a:r>
          </a:p>
          <a:p>
            <a:pPr algn="just">
              <a:lnSpc>
                <a:spcPct val="150000"/>
              </a:lnSpc>
              <a:buClr>
                <a:srgbClr val="99CC00"/>
              </a:buClr>
              <a:buSzPct val="140000"/>
              <a:buFont typeface="Wingdings" pitchFamily="-112" charset="2"/>
              <a:buChar char="§"/>
            </a:pPr>
            <a:r>
              <a:rPr lang="en-ZA" sz="1800" b="1" dirty="0" smtClean="0">
                <a:latin typeface="Arial"/>
                <a:ea typeface="Arial" pitchFamily="-112" charset="0"/>
                <a:cs typeface="Arial"/>
              </a:rPr>
              <a:t>  Biobank</a:t>
            </a:r>
            <a:r>
              <a:rPr lang="en-ZA" sz="1800" b="1" dirty="0">
                <a:latin typeface="Arial"/>
                <a:ea typeface="Arial" pitchFamily="-112" charset="0"/>
                <a:cs typeface="Arial"/>
              </a:rPr>
              <a:t>:</a:t>
            </a:r>
            <a:r>
              <a:rPr lang="en-ZA" sz="1800" dirty="0">
                <a:latin typeface="Arial"/>
                <a:ea typeface="Arial" pitchFamily="-112" charset="0"/>
                <a:cs typeface="Arial"/>
              </a:rPr>
              <a:t> </a:t>
            </a:r>
            <a:r>
              <a:rPr lang="en-GB" sz="1800" dirty="0">
                <a:latin typeface="Arial"/>
                <a:ea typeface="Arial" pitchFamily="-112" charset="0"/>
                <a:cs typeface="Arial"/>
              </a:rPr>
              <a:t>The </a:t>
            </a:r>
            <a:r>
              <a:rPr lang="en-GB" sz="1800" dirty="0" err="1">
                <a:latin typeface="Arial"/>
                <a:ea typeface="Arial" pitchFamily="-112" charset="0"/>
                <a:cs typeface="Arial"/>
              </a:rPr>
              <a:t>Biobank</a:t>
            </a:r>
            <a:r>
              <a:rPr lang="en-GB" sz="1800" dirty="0">
                <a:latin typeface="Arial"/>
                <a:ea typeface="Arial" pitchFamily="-112" charset="0"/>
                <a:cs typeface="Arial"/>
              </a:rPr>
              <a:t> housed within the NIOH has grown significantly in</a:t>
            </a:r>
            <a:r>
              <a:rPr lang="en-GB" sz="1800" dirty="0" smtClean="0">
                <a:latin typeface="Arial"/>
                <a:ea typeface="Arial" pitchFamily="-112" charset="0"/>
                <a:cs typeface="Arial"/>
              </a:rPr>
              <a:t> </a:t>
            </a:r>
          </a:p>
          <a:p>
            <a:pPr algn="just">
              <a:lnSpc>
                <a:spcPct val="150000"/>
              </a:lnSpc>
              <a:buClr>
                <a:srgbClr val="99CC00"/>
              </a:buClr>
              <a:buSzPct val="140000"/>
            </a:pPr>
            <a:r>
              <a:rPr lang="en-GB" sz="1800" dirty="0" smtClean="0">
                <a:latin typeface="Arial"/>
                <a:ea typeface="Arial" pitchFamily="-112" charset="0"/>
                <a:cs typeface="Arial"/>
              </a:rPr>
              <a:t>    the </a:t>
            </a:r>
            <a:r>
              <a:rPr lang="en-GB" sz="1800" dirty="0">
                <a:latin typeface="Arial"/>
                <a:ea typeface="Arial" pitchFamily="-112" charset="0"/>
                <a:cs typeface="Arial"/>
              </a:rPr>
              <a:t>year under review, and is successfully housing thousands of specimens</a:t>
            </a:r>
            <a:r>
              <a:rPr lang="en-GB" sz="1800" dirty="0" smtClean="0">
                <a:latin typeface="Arial"/>
                <a:ea typeface="Arial" pitchFamily="-112" charset="0"/>
                <a:cs typeface="Arial"/>
              </a:rPr>
              <a:t> </a:t>
            </a:r>
          </a:p>
          <a:p>
            <a:pPr algn="just">
              <a:lnSpc>
                <a:spcPct val="150000"/>
              </a:lnSpc>
              <a:buClr>
                <a:srgbClr val="99CC00"/>
              </a:buClr>
              <a:buSzPct val="140000"/>
            </a:pPr>
            <a:r>
              <a:rPr lang="en-GB" sz="1800" dirty="0" smtClean="0">
                <a:latin typeface="Arial"/>
                <a:ea typeface="Arial" pitchFamily="-112" charset="0"/>
                <a:cs typeface="Arial"/>
              </a:rPr>
              <a:t>    from </a:t>
            </a:r>
            <a:r>
              <a:rPr lang="en-GB" sz="1800" dirty="0">
                <a:latin typeface="Arial"/>
                <a:ea typeface="Arial" pitchFamily="-112" charset="0"/>
                <a:cs typeface="Arial"/>
              </a:rPr>
              <a:t>different government departments</a:t>
            </a:r>
            <a:r>
              <a:rPr lang="en-GB" sz="1800" dirty="0" smtClean="0">
                <a:latin typeface="Arial"/>
                <a:ea typeface="Arial" pitchFamily="-112" charset="0"/>
                <a:cs typeface="Arial"/>
              </a:rPr>
              <a:t>.</a:t>
            </a:r>
          </a:p>
          <a:p>
            <a:pPr marL="285750" indent="-285750" algn="just">
              <a:lnSpc>
                <a:spcPct val="150000"/>
              </a:lnSpc>
              <a:buClr>
                <a:srgbClr val="99CC00"/>
              </a:buClr>
              <a:buSzPct val="140000"/>
              <a:buFont typeface="Arial" panose="020B0604020202020204" pitchFamily="34" charset="0"/>
              <a:buChar char="•"/>
            </a:pPr>
            <a:endParaRPr lang="en-ZA" sz="1800" dirty="0">
              <a:latin typeface="Arial"/>
              <a:ea typeface="Arial" pitchFamily="-112" charset="0"/>
              <a:cs typeface="Arial"/>
            </a:endParaRPr>
          </a:p>
        </p:txBody>
      </p:sp>
      <p:sp>
        <p:nvSpPr>
          <p:cNvPr id="6" name="TextBox 5"/>
          <p:cNvSpPr txBox="1"/>
          <p:nvPr/>
        </p:nvSpPr>
        <p:spPr>
          <a:xfrm>
            <a:off x="609600" y="245533"/>
            <a:ext cx="8445357" cy="615553"/>
          </a:xfrm>
          <a:prstGeom prst="rect">
            <a:avLst/>
          </a:prstGeom>
          <a:noFill/>
          <a:effectLst>
            <a:glow rad="228600">
              <a:schemeClr val="accent3">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a:prstTxWarp prst="textNoShape">
              <a:avLst/>
            </a:prstTxWarp>
            <a:spAutoFit/>
          </a:bodyPr>
          <a:lstStyle/>
          <a:p>
            <a:pPr algn="ctr"/>
            <a:r>
              <a:rPr lang="en-ZA" sz="3400" b="1" dirty="0">
                <a:solidFill>
                  <a:schemeClr val="tx1"/>
                </a:solidFill>
                <a:latin typeface="Arial"/>
                <a:ea typeface="Arial" pitchFamily="-112" charset="0"/>
                <a:cs typeface="Arial"/>
              </a:rPr>
              <a:t>Summary </a:t>
            </a:r>
            <a:r>
              <a:rPr lang="en-ZA" sz="3400" b="1" dirty="0">
                <a:solidFill>
                  <a:schemeClr val="tx1"/>
                </a:solidFill>
                <a:effectLst>
                  <a:outerShdw blurRad="50800" dist="38100" dir="5400000">
                    <a:srgbClr val="000000">
                      <a:alpha val="43000"/>
                    </a:srgbClr>
                  </a:outerShdw>
                </a:effectLst>
                <a:latin typeface="Arial"/>
                <a:ea typeface="Arial" pitchFamily="-112" charset="0"/>
                <a:cs typeface="Arial"/>
              </a:rPr>
              <a:t>of</a:t>
            </a:r>
            <a:r>
              <a:rPr lang="en-ZA" sz="3400" b="1" dirty="0">
                <a:solidFill>
                  <a:schemeClr val="tx1"/>
                </a:solidFill>
                <a:latin typeface="Arial"/>
                <a:ea typeface="Arial" pitchFamily="-112" charset="0"/>
                <a:cs typeface="Arial"/>
              </a:rPr>
              <a:t> key </a:t>
            </a:r>
            <a:r>
              <a:rPr lang="en-ZA" sz="3400" b="1" dirty="0" smtClean="0">
                <a:solidFill>
                  <a:schemeClr val="tx1"/>
                </a:solidFill>
                <a:latin typeface="Arial"/>
                <a:ea typeface="Arial" pitchFamily="-112" charset="0"/>
                <a:cs typeface="Arial"/>
              </a:rPr>
              <a:t>achievements (cont.) </a:t>
            </a:r>
            <a:endParaRPr lang="en-GB" sz="3400" b="1" dirty="0">
              <a:solidFill>
                <a:schemeClr val="tx1"/>
              </a:solidFill>
              <a:latin typeface="Arial"/>
              <a:ea typeface="Arial" pitchFamily="-112" charset="0"/>
              <a:cs typeface="Arial"/>
            </a:endParaRPr>
          </a:p>
        </p:txBody>
      </p:sp>
      <p:pic>
        <p:nvPicPr>
          <p:cNvPr id="7" name="Picture 6"/>
          <p:cNvPicPr>
            <a:picLocks noChangeAspect="1"/>
          </p:cNvPicPr>
          <p:nvPr/>
        </p:nvPicPr>
        <p:blipFill>
          <a:blip r:embed="rId3">
            <a:alphaModFix amt="53000"/>
          </a:blip>
          <a:stretch>
            <a:fillRect/>
          </a:stretch>
        </p:blipFill>
        <p:spPr>
          <a:xfrm>
            <a:off x="-16714" y="1027083"/>
            <a:ext cx="7882247" cy="136613"/>
          </a:xfrm>
          <a:prstGeom prst="rect">
            <a:avLst/>
          </a:prstGeom>
        </p:spPr>
      </p:pic>
      <p:sp>
        <p:nvSpPr>
          <p:cNvPr id="9"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29</a:t>
            </a:fld>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xmlns="">
                  <a14:imgLayer r:embed="rId4">
                    <a14:imgEffect>
                      <a14:brightnessContrast contrast="5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5">
            <a:alphaModFix amt="38000"/>
          </a:blip>
          <a:stretch>
            <a:fillRect/>
          </a:stretch>
        </p:blipFill>
        <p:spPr>
          <a:xfrm>
            <a:off x="914400" y="4497789"/>
            <a:ext cx="6413031" cy="446091"/>
          </a:xfrm>
          <a:prstGeom prst="rect">
            <a:avLst/>
          </a:prstGeom>
        </p:spPr>
      </p:pic>
      <p:pic>
        <p:nvPicPr>
          <p:cNvPr id="15" name="Picture 14"/>
          <p:cNvPicPr>
            <a:picLocks noChangeAspect="1"/>
          </p:cNvPicPr>
          <p:nvPr/>
        </p:nvPicPr>
        <p:blipFill>
          <a:blip r:embed="rId6">
            <a:alphaModFix amt="38000"/>
          </a:blip>
          <a:stretch>
            <a:fillRect/>
          </a:stretch>
        </p:blipFill>
        <p:spPr>
          <a:xfrm>
            <a:off x="914400" y="5124920"/>
            <a:ext cx="6413031" cy="466150"/>
          </a:xfrm>
          <a:prstGeom prst="rect">
            <a:avLst/>
          </a:prstGeom>
        </p:spPr>
      </p:pic>
      <p:pic>
        <p:nvPicPr>
          <p:cNvPr id="12" name="Picture 11"/>
          <p:cNvPicPr>
            <a:picLocks noChangeAspect="1"/>
          </p:cNvPicPr>
          <p:nvPr/>
        </p:nvPicPr>
        <p:blipFill>
          <a:blip r:embed="rId5">
            <a:alphaModFix amt="38000"/>
          </a:blip>
          <a:stretch>
            <a:fillRect/>
          </a:stretch>
        </p:blipFill>
        <p:spPr>
          <a:xfrm>
            <a:off x="914400" y="3267759"/>
            <a:ext cx="6413031" cy="446091"/>
          </a:xfrm>
          <a:prstGeom prst="rect">
            <a:avLst/>
          </a:prstGeom>
        </p:spPr>
      </p:pic>
      <p:pic>
        <p:nvPicPr>
          <p:cNvPr id="13" name="Picture 12"/>
          <p:cNvPicPr>
            <a:picLocks noChangeAspect="1"/>
          </p:cNvPicPr>
          <p:nvPr/>
        </p:nvPicPr>
        <p:blipFill>
          <a:blip r:embed="rId6">
            <a:alphaModFix amt="38000"/>
          </a:blip>
          <a:stretch>
            <a:fillRect/>
          </a:stretch>
        </p:blipFill>
        <p:spPr>
          <a:xfrm>
            <a:off x="914400" y="3869489"/>
            <a:ext cx="6413031" cy="466150"/>
          </a:xfrm>
          <a:prstGeom prst="rect">
            <a:avLst/>
          </a:prstGeom>
        </p:spPr>
      </p:pic>
      <p:pic>
        <p:nvPicPr>
          <p:cNvPr id="10" name="Picture 9"/>
          <p:cNvPicPr>
            <a:picLocks noChangeAspect="1"/>
          </p:cNvPicPr>
          <p:nvPr/>
        </p:nvPicPr>
        <p:blipFill>
          <a:blip r:embed="rId5">
            <a:alphaModFix amt="38000"/>
          </a:blip>
          <a:stretch>
            <a:fillRect/>
          </a:stretch>
        </p:blipFill>
        <p:spPr>
          <a:xfrm>
            <a:off x="914400" y="2030918"/>
            <a:ext cx="6413031" cy="446091"/>
          </a:xfrm>
          <a:prstGeom prst="rect">
            <a:avLst/>
          </a:prstGeom>
        </p:spPr>
      </p:pic>
      <p:pic>
        <p:nvPicPr>
          <p:cNvPr id="11" name="Picture 10"/>
          <p:cNvPicPr>
            <a:picLocks noChangeAspect="1"/>
          </p:cNvPicPr>
          <p:nvPr/>
        </p:nvPicPr>
        <p:blipFill>
          <a:blip r:embed="rId6">
            <a:alphaModFix amt="38000"/>
          </a:blip>
          <a:stretch>
            <a:fillRect/>
          </a:stretch>
        </p:blipFill>
        <p:spPr>
          <a:xfrm>
            <a:off x="914400" y="2632648"/>
            <a:ext cx="6413031" cy="466150"/>
          </a:xfrm>
          <a:prstGeom prst="rect">
            <a:avLst/>
          </a:prstGeom>
        </p:spPr>
      </p:pic>
      <p:sp>
        <p:nvSpPr>
          <p:cNvPr id="7" name="TextBox 6"/>
          <p:cNvSpPr txBox="1"/>
          <p:nvPr/>
        </p:nvSpPr>
        <p:spPr>
          <a:xfrm>
            <a:off x="1015940" y="2056320"/>
            <a:ext cx="4278312" cy="369888"/>
          </a:xfrm>
          <a:prstGeom prst="rect">
            <a:avLst/>
          </a:prstGeom>
          <a:noFill/>
        </p:spPr>
        <p:txBody>
          <a:bodyPr>
            <a:spAutoFit/>
          </a:bodyPr>
          <a:lstStyle/>
          <a:p>
            <a:pPr algn="just">
              <a:defRPr/>
            </a:pPr>
            <a:r>
              <a:rPr lang="en-ZA" sz="1800" dirty="0">
                <a:latin typeface="Arial"/>
                <a:ea typeface="ＭＳ Ｐゴシック" pitchFamily="-109" charset="-128"/>
                <a:cs typeface="Arial"/>
              </a:rPr>
              <a:t>Part 1:  Strategic</a:t>
            </a:r>
            <a:r>
              <a:rPr lang="en-ZA" sz="1800" dirty="0" smtClean="0">
                <a:latin typeface="Arial"/>
                <a:ea typeface="ＭＳ Ｐゴシック" pitchFamily="-109" charset="-128"/>
                <a:cs typeface="Arial"/>
              </a:rPr>
              <a:t> overview  </a:t>
            </a:r>
            <a:endParaRPr lang="en-ZA" sz="1800" dirty="0">
              <a:latin typeface="Arial"/>
              <a:ea typeface="ＭＳ Ｐゴシック" pitchFamily="-109" charset="-128"/>
              <a:cs typeface="Arial"/>
            </a:endParaRPr>
          </a:p>
        </p:txBody>
      </p:sp>
      <p:sp>
        <p:nvSpPr>
          <p:cNvPr id="8" name="TextBox 7"/>
          <p:cNvSpPr txBox="1"/>
          <p:nvPr/>
        </p:nvSpPr>
        <p:spPr>
          <a:xfrm>
            <a:off x="762000" y="420469"/>
            <a:ext cx="6574918" cy="646331"/>
          </a:xfrm>
          <a:prstGeom prst="rect">
            <a:avLst/>
          </a:prstGeom>
          <a:noFill/>
          <a:effectLst>
            <a:glow rad="228600">
              <a:schemeClr val="accent3">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a:prstTxWarp prst="textNoShape">
              <a:avLst/>
            </a:prstTxWarp>
            <a:spAutoFit/>
          </a:bodyPr>
          <a:lstStyle/>
          <a:p>
            <a:pPr algn="ctr"/>
            <a:r>
              <a:rPr lang="en-ZA" sz="3600" b="1" dirty="0">
                <a:solidFill>
                  <a:srgbClr val="0D0D0D"/>
                </a:solidFill>
                <a:latin typeface="Arial" pitchFamily="-112" charset="0"/>
                <a:ea typeface="Arial" pitchFamily="-112" charset="0"/>
                <a:cs typeface="Arial" pitchFamily="-112" charset="0"/>
              </a:rPr>
              <a:t>Structure of the presentation </a:t>
            </a:r>
            <a:endParaRPr lang="en-GB" sz="3600" b="1" dirty="0">
              <a:solidFill>
                <a:srgbClr val="0D0D0D"/>
              </a:solidFill>
              <a:latin typeface="Arial" pitchFamily="-112" charset="0"/>
              <a:ea typeface="Arial" pitchFamily="-112" charset="0"/>
              <a:cs typeface="Arial" pitchFamily="-112" charset="0"/>
            </a:endParaRPr>
          </a:p>
        </p:txBody>
      </p:sp>
      <p:sp>
        <p:nvSpPr>
          <p:cNvPr id="5126"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3</a:t>
            </a:fld>
            <a:endParaRPr lang="en-US" sz="1600" dirty="0">
              <a:solidFill>
                <a:schemeClr val="bg1"/>
              </a:solidFill>
            </a:endParaRPr>
          </a:p>
        </p:txBody>
      </p:sp>
      <p:sp>
        <p:nvSpPr>
          <p:cNvPr id="5127" name="TextBox 4"/>
          <p:cNvSpPr txBox="1">
            <a:spLocks noChangeArrowheads="1"/>
          </p:cNvSpPr>
          <p:nvPr/>
        </p:nvSpPr>
        <p:spPr bwMode="auto">
          <a:xfrm>
            <a:off x="1040637" y="2683450"/>
            <a:ext cx="4775200" cy="369887"/>
          </a:xfrm>
          <a:prstGeom prst="rect">
            <a:avLst/>
          </a:prstGeom>
          <a:noFill/>
          <a:ln w="9525">
            <a:noFill/>
            <a:miter lim="800000"/>
            <a:headEnd/>
            <a:tailEnd/>
          </a:ln>
        </p:spPr>
        <p:txBody>
          <a:bodyPr>
            <a:prstTxWarp prst="textNoShape">
              <a:avLst/>
            </a:prstTxWarp>
            <a:spAutoFit/>
          </a:bodyPr>
          <a:lstStyle/>
          <a:p>
            <a:pPr algn="just"/>
            <a:r>
              <a:rPr lang="en-ZA" sz="1800" dirty="0">
                <a:ea typeface="Arial" pitchFamily="-112" charset="0"/>
                <a:cs typeface="Arial" pitchFamily="-112" charset="0"/>
              </a:rPr>
              <a:t>Part 2:</a:t>
            </a:r>
            <a:r>
              <a:rPr lang="en-ZA" sz="1800" dirty="0" smtClean="0">
                <a:ea typeface="Arial" pitchFamily="-112" charset="0"/>
                <a:cs typeface="Arial" pitchFamily="-112" charset="0"/>
              </a:rPr>
              <a:t>  Performance highlights</a:t>
            </a:r>
            <a:endParaRPr lang="en-ZA" sz="1800" dirty="0">
              <a:ea typeface="Arial" pitchFamily="-112" charset="0"/>
              <a:cs typeface="Arial" pitchFamily="-112" charset="0"/>
            </a:endParaRPr>
          </a:p>
        </p:txBody>
      </p:sp>
      <p:sp>
        <p:nvSpPr>
          <p:cNvPr id="5128" name="TextBox 5"/>
          <p:cNvSpPr txBox="1">
            <a:spLocks noChangeArrowheads="1"/>
          </p:cNvSpPr>
          <p:nvPr/>
        </p:nvSpPr>
        <p:spPr bwMode="auto">
          <a:xfrm>
            <a:off x="1022290" y="3317264"/>
            <a:ext cx="5008562" cy="369888"/>
          </a:xfrm>
          <a:prstGeom prst="rect">
            <a:avLst/>
          </a:prstGeom>
          <a:noFill/>
          <a:ln w="9525">
            <a:noFill/>
            <a:miter lim="800000"/>
            <a:headEnd/>
            <a:tailEnd/>
          </a:ln>
        </p:spPr>
        <p:txBody>
          <a:bodyPr>
            <a:prstTxWarp prst="textNoShape">
              <a:avLst/>
            </a:prstTxWarp>
            <a:spAutoFit/>
          </a:bodyPr>
          <a:lstStyle/>
          <a:p>
            <a:pPr algn="just"/>
            <a:r>
              <a:rPr lang="en-ZA" sz="1800" dirty="0">
                <a:ea typeface="Arial" pitchFamily="-112" charset="0"/>
                <a:cs typeface="Arial" pitchFamily="-112" charset="0"/>
              </a:rPr>
              <a:t>Part 3:</a:t>
            </a:r>
            <a:r>
              <a:rPr lang="en-ZA" sz="1800" dirty="0" smtClean="0">
                <a:ea typeface="Arial" pitchFamily="-112" charset="0"/>
                <a:cs typeface="Arial" pitchFamily="-112" charset="0"/>
              </a:rPr>
              <a:t>  Performance </a:t>
            </a:r>
            <a:r>
              <a:rPr lang="en-ZA" sz="1800" dirty="0">
                <a:ea typeface="Arial" pitchFamily="-112" charset="0"/>
                <a:cs typeface="Arial" pitchFamily="-112" charset="0"/>
              </a:rPr>
              <a:t>by</a:t>
            </a:r>
            <a:r>
              <a:rPr lang="en-ZA" sz="1800" dirty="0" smtClean="0">
                <a:ea typeface="Arial" pitchFamily="-112" charset="0"/>
                <a:cs typeface="Arial" pitchFamily="-112" charset="0"/>
              </a:rPr>
              <a:t> programme</a:t>
            </a:r>
            <a:endParaRPr lang="en-GB" sz="1800" dirty="0">
              <a:ea typeface="Arial" pitchFamily="-112" charset="0"/>
              <a:cs typeface="Arial" pitchFamily="-112" charset="0"/>
            </a:endParaRPr>
          </a:p>
        </p:txBody>
      </p:sp>
      <p:sp>
        <p:nvSpPr>
          <p:cNvPr id="5129" name="TextBox 8"/>
          <p:cNvSpPr txBox="1">
            <a:spLocks noChangeArrowheads="1"/>
          </p:cNvSpPr>
          <p:nvPr/>
        </p:nvSpPr>
        <p:spPr bwMode="auto">
          <a:xfrm>
            <a:off x="1049277" y="3898015"/>
            <a:ext cx="5006975" cy="369888"/>
          </a:xfrm>
          <a:prstGeom prst="rect">
            <a:avLst/>
          </a:prstGeom>
          <a:noFill/>
          <a:ln w="9525">
            <a:noFill/>
            <a:miter lim="800000"/>
            <a:headEnd/>
            <a:tailEnd/>
          </a:ln>
        </p:spPr>
        <p:txBody>
          <a:bodyPr>
            <a:prstTxWarp prst="textNoShape">
              <a:avLst/>
            </a:prstTxWarp>
            <a:spAutoFit/>
          </a:bodyPr>
          <a:lstStyle/>
          <a:p>
            <a:pPr algn="just"/>
            <a:r>
              <a:rPr lang="en-ZA" sz="1800" dirty="0">
                <a:ea typeface="Arial" pitchFamily="-112" charset="0"/>
                <a:cs typeface="Arial" pitchFamily="-112" charset="0"/>
              </a:rPr>
              <a:t>Part 4:</a:t>
            </a:r>
            <a:r>
              <a:rPr lang="en-ZA" sz="1800" dirty="0" smtClean="0">
                <a:ea typeface="Arial" pitchFamily="-112" charset="0"/>
                <a:cs typeface="Arial" pitchFamily="-112" charset="0"/>
              </a:rPr>
              <a:t>  Human </a:t>
            </a:r>
            <a:r>
              <a:rPr lang="en-ZA" sz="1800" dirty="0">
                <a:ea typeface="Arial" pitchFamily="-112" charset="0"/>
                <a:cs typeface="Arial" pitchFamily="-112" charset="0"/>
              </a:rPr>
              <a:t>Resource</a:t>
            </a:r>
            <a:r>
              <a:rPr lang="en-ZA" sz="1800" dirty="0" smtClean="0">
                <a:ea typeface="Arial" pitchFamily="-112" charset="0"/>
                <a:cs typeface="Arial" pitchFamily="-112" charset="0"/>
              </a:rPr>
              <a:t> management</a:t>
            </a:r>
            <a:endParaRPr lang="en-GB" sz="1800" dirty="0">
              <a:ea typeface="Arial" pitchFamily="-112" charset="0"/>
              <a:cs typeface="Arial" pitchFamily="-112" charset="0"/>
            </a:endParaRPr>
          </a:p>
        </p:txBody>
      </p:sp>
      <p:sp>
        <p:nvSpPr>
          <p:cNvPr id="5130" name="TextBox 9"/>
          <p:cNvSpPr txBox="1">
            <a:spLocks noChangeArrowheads="1"/>
          </p:cNvSpPr>
          <p:nvPr/>
        </p:nvSpPr>
        <p:spPr bwMode="auto">
          <a:xfrm>
            <a:off x="1022290" y="4514723"/>
            <a:ext cx="5008562" cy="369887"/>
          </a:xfrm>
          <a:prstGeom prst="rect">
            <a:avLst/>
          </a:prstGeom>
          <a:noFill/>
          <a:ln w="9525">
            <a:noFill/>
            <a:miter lim="800000"/>
            <a:headEnd/>
            <a:tailEnd/>
          </a:ln>
        </p:spPr>
        <p:txBody>
          <a:bodyPr>
            <a:prstTxWarp prst="textNoShape">
              <a:avLst/>
            </a:prstTxWarp>
            <a:spAutoFit/>
          </a:bodyPr>
          <a:lstStyle/>
          <a:p>
            <a:pPr algn="just"/>
            <a:r>
              <a:rPr lang="en-ZA" sz="1800" dirty="0">
                <a:ea typeface="Arial" pitchFamily="-112" charset="0"/>
                <a:cs typeface="Arial" pitchFamily="-112" charset="0"/>
              </a:rPr>
              <a:t>Part 5:</a:t>
            </a:r>
            <a:r>
              <a:rPr lang="en-ZA" sz="1800" dirty="0" smtClean="0">
                <a:ea typeface="Arial" pitchFamily="-112" charset="0"/>
                <a:cs typeface="Arial" pitchFamily="-112" charset="0"/>
              </a:rPr>
              <a:t>  Financial information</a:t>
            </a:r>
            <a:endParaRPr lang="en-GB" sz="1800" dirty="0">
              <a:ea typeface="Arial" pitchFamily="-112" charset="0"/>
              <a:cs typeface="Arial" pitchFamily="-112" charset="0"/>
            </a:endParaRPr>
          </a:p>
        </p:txBody>
      </p:sp>
      <p:sp>
        <p:nvSpPr>
          <p:cNvPr id="5131" name="TextBox 10"/>
          <p:cNvSpPr txBox="1">
            <a:spLocks noChangeArrowheads="1"/>
          </p:cNvSpPr>
          <p:nvPr/>
        </p:nvSpPr>
        <p:spPr bwMode="auto">
          <a:xfrm>
            <a:off x="1015940" y="5155954"/>
            <a:ext cx="5008562" cy="369887"/>
          </a:xfrm>
          <a:prstGeom prst="rect">
            <a:avLst/>
          </a:prstGeom>
          <a:noFill/>
          <a:ln w="9525">
            <a:noFill/>
            <a:miter lim="800000"/>
            <a:headEnd/>
            <a:tailEnd/>
          </a:ln>
        </p:spPr>
        <p:txBody>
          <a:bodyPr>
            <a:prstTxWarp prst="textNoShape">
              <a:avLst/>
            </a:prstTxWarp>
            <a:spAutoFit/>
          </a:bodyPr>
          <a:lstStyle/>
          <a:p>
            <a:pPr algn="just"/>
            <a:r>
              <a:rPr lang="en-ZA" sz="1800" dirty="0">
                <a:ea typeface="Arial" pitchFamily="-112" charset="0"/>
                <a:cs typeface="Arial" pitchFamily="-112" charset="0"/>
              </a:rPr>
              <a:t>Part 6:</a:t>
            </a:r>
            <a:r>
              <a:rPr lang="en-ZA" sz="1800" dirty="0" smtClean="0">
                <a:ea typeface="Arial" pitchFamily="-112" charset="0"/>
                <a:cs typeface="Arial" pitchFamily="-112" charset="0"/>
              </a:rPr>
              <a:t>  Conclusion</a:t>
            </a:r>
            <a:endParaRPr lang="en-GB" sz="1800" dirty="0">
              <a:ea typeface="Arial" pitchFamily="-112" charset="0"/>
              <a:cs typeface="Arial" pitchFamily="-112"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3554" name="Title 1"/>
          <p:cNvSpPr txBox="1">
            <a:spLocks/>
          </p:cNvSpPr>
          <p:nvPr/>
        </p:nvSpPr>
        <p:spPr bwMode="auto">
          <a:xfrm>
            <a:off x="0" y="220117"/>
            <a:ext cx="9144000" cy="1365250"/>
          </a:xfrm>
          <a:prstGeom prst="rect">
            <a:avLst/>
          </a:prstGeom>
          <a:noFill/>
          <a:ln w="28575">
            <a:noFill/>
            <a:miter lim="800000"/>
            <a:headEnd/>
            <a:tailEnd/>
          </a:ln>
        </p:spPr>
        <p:txBody>
          <a:bodyPr>
            <a:prstTxWarp prst="textNoShape">
              <a:avLst/>
            </a:prstTxWarp>
          </a:bodyPr>
          <a:lstStyle/>
          <a:p>
            <a:pPr algn="ctr">
              <a:lnSpc>
                <a:spcPct val="150000"/>
              </a:lnSpc>
            </a:pPr>
            <a:r>
              <a:rPr lang="en-US" sz="3600" b="1" dirty="0">
                <a:solidFill>
                  <a:srgbClr val="000000"/>
                </a:solidFill>
                <a:effectLst>
                  <a:outerShdw blurRad="50800" dist="38100" dir="5400000">
                    <a:srgbClr val="000000">
                      <a:alpha val="43000"/>
                    </a:srgbClr>
                  </a:outerShdw>
                </a:effectLst>
                <a:latin typeface="Arial"/>
                <a:ea typeface="Myriad Pro" pitchFamily="-112" charset="0"/>
                <a:cs typeface="Arial"/>
              </a:rPr>
              <a:t>Part 3: </a:t>
            </a:r>
            <a:r>
              <a:rPr lang="en-US" sz="3600" b="1" dirty="0">
                <a:solidFill>
                  <a:srgbClr val="000000"/>
                </a:solidFill>
                <a:effectLst>
                  <a:outerShdw blurRad="50800" dist="38100" dir="5400000">
                    <a:srgbClr val="000000">
                      <a:alpha val="43000"/>
                    </a:srgbClr>
                  </a:outerShdw>
                </a:effectLst>
                <a:latin typeface="Arial"/>
                <a:cs typeface="Arial"/>
              </a:rPr>
              <a:t>Performance by</a:t>
            </a:r>
            <a:r>
              <a:rPr lang="en-US" sz="3600" b="1" dirty="0" smtClean="0">
                <a:solidFill>
                  <a:srgbClr val="000000"/>
                </a:solidFill>
                <a:effectLst>
                  <a:outerShdw blurRad="50800" dist="38100" dir="5400000">
                    <a:srgbClr val="000000">
                      <a:alpha val="43000"/>
                    </a:srgbClr>
                  </a:outerShdw>
                </a:effectLst>
                <a:latin typeface="Arial"/>
                <a:cs typeface="Arial"/>
              </a:rPr>
              <a:t> </a:t>
            </a:r>
            <a:r>
              <a:rPr lang="en-US" sz="3600" b="1" dirty="0" err="1">
                <a:solidFill>
                  <a:srgbClr val="000000"/>
                </a:solidFill>
                <a:effectLst>
                  <a:outerShdw blurRad="50800" dist="38100" dir="5400000">
                    <a:srgbClr val="000000">
                      <a:alpha val="43000"/>
                    </a:srgbClr>
                  </a:outerShdw>
                </a:effectLst>
                <a:latin typeface="Arial"/>
                <a:cs typeface="Arial"/>
              </a:rPr>
              <a:t>p</a:t>
            </a:r>
            <a:r>
              <a:rPr lang="en-US" sz="3600" b="1" dirty="0" err="1" smtClean="0">
                <a:solidFill>
                  <a:srgbClr val="000000"/>
                </a:solidFill>
                <a:effectLst>
                  <a:outerShdw blurRad="50800" dist="38100" dir="5400000">
                    <a:srgbClr val="000000">
                      <a:alpha val="43000"/>
                    </a:srgbClr>
                  </a:outerShdw>
                </a:effectLst>
                <a:latin typeface="Arial"/>
                <a:cs typeface="Arial"/>
              </a:rPr>
              <a:t>rogramme</a:t>
            </a:r>
            <a:r>
              <a:rPr lang="en-US" sz="3600" b="1" dirty="0" smtClean="0">
                <a:solidFill>
                  <a:srgbClr val="000000"/>
                </a:solidFill>
                <a:effectLst>
                  <a:outerShdw blurRad="50800" dist="38100" dir="5400000">
                    <a:srgbClr val="000000">
                      <a:alpha val="43000"/>
                    </a:srgbClr>
                  </a:outerShdw>
                </a:effectLst>
                <a:latin typeface="Arial"/>
                <a:cs typeface="Arial"/>
              </a:rPr>
              <a:t> </a:t>
            </a:r>
            <a:endParaRPr lang="en-US" sz="3600" b="1" dirty="0">
              <a:solidFill>
                <a:srgbClr val="000000"/>
              </a:solidFill>
              <a:effectLst>
                <a:outerShdw blurRad="50800" dist="38100" dir="5400000">
                  <a:srgbClr val="000000">
                    <a:alpha val="43000"/>
                  </a:srgbClr>
                </a:outerShdw>
              </a:effectLst>
              <a:latin typeface="Arial"/>
              <a:ea typeface="Myriad Pro" pitchFamily="-112" charset="0"/>
              <a:cs typeface="Aria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42913" y="1846263"/>
            <a:ext cx="8150225" cy="881062"/>
          </a:xfrm>
          <a:prstGeom prst="rect">
            <a:avLst/>
          </a:prstGeom>
          <a:noFill/>
        </p:spPr>
        <p:txBody>
          <a:bodyPr>
            <a:prstTxWarp prst="textNoShape">
              <a:avLst/>
            </a:prstTxWarp>
            <a:spAutoFit/>
          </a:bodyPr>
          <a:lstStyle/>
          <a:p>
            <a:pPr marL="285750" indent="-285750" algn="just">
              <a:lnSpc>
                <a:spcPct val="150000"/>
              </a:lnSpc>
              <a:buClr>
                <a:srgbClr val="99CC00"/>
              </a:buClr>
              <a:buSzPct val="140000"/>
              <a:buFont typeface="Wingdings" pitchFamily="-112" charset="2"/>
              <a:buChar char="§"/>
            </a:pPr>
            <a:endParaRPr lang="en-ZA" sz="1800">
              <a:solidFill>
                <a:srgbClr val="000000"/>
              </a:solidFill>
              <a:latin typeface="Calibri" pitchFamily="-112" charset="0"/>
            </a:endParaRPr>
          </a:p>
          <a:p>
            <a:pPr marL="285750" indent="-285750" algn="just">
              <a:lnSpc>
                <a:spcPct val="150000"/>
              </a:lnSpc>
              <a:buClr>
                <a:srgbClr val="99CC00"/>
              </a:buClr>
              <a:buSzPct val="140000"/>
              <a:buFont typeface="Wingdings" pitchFamily="-112" charset="2"/>
              <a:buChar char="§"/>
            </a:pPr>
            <a:endParaRPr lang="en-ZA" sz="1800">
              <a:solidFill>
                <a:srgbClr val="000000"/>
              </a:solidFill>
              <a:latin typeface="Calibri" pitchFamily="-112" charset="0"/>
            </a:endParaRPr>
          </a:p>
        </p:txBody>
      </p:sp>
      <p:sp>
        <p:nvSpPr>
          <p:cNvPr id="5" name="TextBox 4"/>
          <p:cNvSpPr txBox="1"/>
          <p:nvPr/>
        </p:nvSpPr>
        <p:spPr>
          <a:xfrm>
            <a:off x="381000" y="146447"/>
            <a:ext cx="6048961" cy="584776"/>
          </a:xfrm>
          <a:prstGeom prst="rect">
            <a:avLst/>
          </a:prstGeom>
          <a:noFill/>
          <a:effectLst>
            <a:glow rad="228600">
              <a:schemeClr val="accent3">
                <a:satMod val="175000"/>
                <a:alpha val="40000"/>
              </a:schemeClr>
            </a:glo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wrap="square">
            <a:prstTxWarp prst="textNoShape">
              <a:avLst/>
            </a:prstTxWarp>
            <a:spAutoFit/>
          </a:bodyPr>
          <a:lstStyle/>
          <a:p>
            <a:pPr algn="ctr"/>
            <a:r>
              <a:rPr lang="en-ZA" sz="3200" b="1" dirty="0">
                <a:solidFill>
                  <a:srgbClr val="000000"/>
                </a:solidFill>
                <a:effectLst>
                  <a:outerShdw blurRad="50800" dist="38100" dir="5400000">
                    <a:srgbClr val="000000">
                      <a:alpha val="43000"/>
                    </a:srgbClr>
                  </a:outerShdw>
                </a:effectLst>
                <a:latin typeface="Arial" pitchFamily="-112" charset="0"/>
                <a:ea typeface="Arial" pitchFamily="-112" charset="0"/>
                <a:cs typeface="Arial" pitchFamily="-112" charset="0"/>
              </a:rPr>
              <a:t>Summary of</a:t>
            </a:r>
            <a:r>
              <a:rPr lang="en-ZA" sz="3200" b="1" dirty="0" smtClean="0">
                <a:solidFill>
                  <a:srgbClr val="000000"/>
                </a:solidFill>
                <a:effectLst>
                  <a:outerShdw blurRad="50800" dist="38100" dir="5400000">
                    <a:srgbClr val="000000">
                      <a:alpha val="43000"/>
                    </a:srgbClr>
                  </a:outerShdw>
                </a:effectLst>
                <a:latin typeface="Arial" pitchFamily="-112" charset="0"/>
                <a:ea typeface="Arial" pitchFamily="-112" charset="0"/>
                <a:cs typeface="Arial" pitchFamily="-112" charset="0"/>
              </a:rPr>
              <a:t> performance</a:t>
            </a:r>
            <a:endParaRPr lang="en-GB" sz="3200" b="1" dirty="0">
              <a:solidFill>
                <a:srgbClr val="000000"/>
              </a:solidFill>
              <a:effectLst>
                <a:outerShdw blurRad="50800" dist="38100" dir="5400000">
                  <a:srgbClr val="000000">
                    <a:alpha val="43000"/>
                  </a:srgbClr>
                </a:outerShdw>
              </a:effectLst>
              <a:latin typeface="Arial" pitchFamily="-112" charset="0"/>
              <a:ea typeface="Arial" pitchFamily="-112" charset="0"/>
              <a:cs typeface="Arial" pitchFamily="-112" charset="0"/>
            </a:endParaRPr>
          </a:p>
        </p:txBody>
      </p:sp>
      <p:sp>
        <p:nvSpPr>
          <p:cNvPr id="7"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31</a:t>
            </a:fld>
            <a:endParaRPr lang="en-US" sz="1600" dirty="0">
              <a:solidFill>
                <a:schemeClr val="bg1"/>
              </a:solidFill>
            </a:endParaRPr>
          </a:p>
        </p:txBody>
      </p:sp>
      <p:cxnSp>
        <p:nvCxnSpPr>
          <p:cNvPr id="8" name="Elbow Connector 7"/>
          <p:cNvCxnSpPr/>
          <p:nvPr/>
        </p:nvCxnSpPr>
        <p:spPr>
          <a:xfrm rot="10800000" flipV="1">
            <a:off x="793376" y="1124743"/>
            <a:ext cx="34208" cy="31703"/>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xmlns="" val="4288493020"/>
              </p:ext>
            </p:extLst>
          </p:nvPr>
        </p:nvGraphicFramePr>
        <p:xfrm>
          <a:off x="442910" y="836712"/>
          <a:ext cx="8150228" cy="4881880"/>
        </p:xfrm>
        <a:graphic>
          <a:graphicData uri="http://schemas.openxmlformats.org/drawingml/2006/table">
            <a:tbl>
              <a:tblPr firstRow="1" bandRow="1">
                <a:tableStyleId>{5C22544A-7EE6-4342-B048-85BDC9FD1C3A}</a:tableStyleId>
              </a:tblPr>
              <a:tblGrid>
                <a:gridCol w="3264994">
                  <a:extLst>
                    <a:ext uri="{9D8B030D-6E8A-4147-A177-3AD203B41FA5}">
                      <a16:colId xmlns:a16="http://schemas.microsoft.com/office/drawing/2014/main" xmlns="" val="540744153"/>
                    </a:ext>
                  </a:extLst>
                </a:gridCol>
                <a:gridCol w="1152128">
                  <a:extLst>
                    <a:ext uri="{9D8B030D-6E8A-4147-A177-3AD203B41FA5}">
                      <a16:colId xmlns:a16="http://schemas.microsoft.com/office/drawing/2014/main" xmlns="" val="1480285128"/>
                    </a:ext>
                  </a:extLst>
                </a:gridCol>
                <a:gridCol w="1152128">
                  <a:extLst>
                    <a:ext uri="{9D8B030D-6E8A-4147-A177-3AD203B41FA5}">
                      <a16:colId xmlns:a16="http://schemas.microsoft.com/office/drawing/2014/main" xmlns="" val="2105281118"/>
                    </a:ext>
                  </a:extLst>
                </a:gridCol>
                <a:gridCol w="1254485">
                  <a:extLst>
                    <a:ext uri="{9D8B030D-6E8A-4147-A177-3AD203B41FA5}">
                      <a16:colId xmlns:a16="http://schemas.microsoft.com/office/drawing/2014/main" xmlns="" val="1202096537"/>
                    </a:ext>
                  </a:extLst>
                </a:gridCol>
                <a:gridCol w="1326493">
                  <a:extLst>
                    <a:ext uri="{9D8B030D-6E8A-4147-A177-3AD203B41FA5}">
                      <a16:colId xmlns:a16="http://schemas.microsoft.com/office/drawing/2014/main" xmlns="" val="2678309646"/>
                    </a:ext>
                  </a:extLst>
                </a:gridCol>
              </a:tblGrid>
              <a:tr h="370840">
                <a:tc>
                  <a:txBody>
                    <a:bodyPr/>
                    <a:lstStyle/>
                    <a:p>
                      <a:r>
                        <a:rPr lang="en-ZA" sz="1400" dirty="0" smtClean="0">
                          <a:solidFill>
                            <a:sysClr val="windowText" lastClr="000000"/>
                          </a:solidFill>
                          <a:latin typeface="Arial" panose="020B0604020202020204" pitchFamily="34" charset="0"/>
                          <a:cs typeface="Arial" panose="020B0604020202020204" pitchFamily="34" charset="0"/>
                        </a:rPr>
                        <a:t>Programme</a:t>
                      </a:r>
                      <a:endParaRPr lang="en-ZA" sz="1400" dirty="0">
                        <a:solidFill>
                          <a:sysClr val="windowText" lastClr="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ZA" sz="1400" dirty="0" smtClean="0">
                          <a:solidFill>
                            <a:sysClr val="windowText" lastClr="000000"/>
                          </a:solidFill>
                          <a:latin typeface="Arial" panose="020B0604020202020204" pitchFamily="34" charset="0"/>
                          <a:cs typeface="Arial" panose="020B0604020202020204" pitchFamily="34" charset="0"/>
                        </a:rPr>
                        <a:t>Achieved</a:t>
                      </a:r>
                      <a:endParaRPr lang="en-ZA" sz="1400" dirty="0">
                        <a:solidFill>
                          <a:sysClr val="windowText" lastClr="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ZA" sz="1400" dirty="0" smtClean="0">
                          <a:solidFill>
                            <a:sysClr val="windowText" lastClr="000000"/>
                          </a:solidFill>
                          <a:latin typeface="Arial" panose="020B0604020202020204" pitchFamily="34" charset="0"/>
                          <a:cs typeface="Arial" panose="020B0604020202020204" pitchFamily="34" charset="0"/>
                        </a:rPr>
                        <a:t>Not Achieved</a:t>
                      </a:r>
                      <a:endParaRPr lang="en-ZA" sz="1400" dirty="0">
                        <a:solidFill>
                          <a:sysClr val="windowText" lastClr="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ZA" sz="1400" dirty="0" smtClean="0">
                          <a:solidFill>
                            <a:sysClr val="windowText" lastClr="000000"/>
                          </a:solidFill>
                          <a:latin typeface="Arial" panose="020B0604020202020204" pitchFamily="34" charset="0"/>
                          <a:cs typeface="Arial" panose="020B0604020202020204" pitchFamily="34" charset="0"/>
                        </a:rPr>
                        <a:t>Total number of KPIs</a:t>
                      </a:r>
                      <a:endParaRPr lang="en-ZA" sz="1400" dirty="0">
                        <a:solidFill>
                          <a:sysClr val="windowText" lastClr="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ZA" sz="1400" dirty="0" smtClean="0">
                          <a:solidFill>
                            <a:sysClr val="windowText" lastClr="000000"/>
                          </a:solidFill>
                          <a:latin typeface="Arial" panose="020B0604020202020204" pitchFamily="34" charset="0"/>
                          <a:cs typeface="Arial" panose="020B0604020202020204" pitchFamily="34" charset="0"/>
                        </a:rPr>
                        <a:t>% Score Achieved</a:t>
                      </a:r>
                      <a:endParaRPr lang="en-ZA" sz="1400" dirty="0">
                        <a:solidFill>
                          <a:sysClr val="windowText" lastClr="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xmlns="" val="3790366028"/>
                  </a:ext>
                </a:extLst>
              </a:tr>
              <a:tr h="370840">
                <a:tc>
                  <a:txBody>
                    <a:bodyPr/>
                    <a:lstStyle/>
                    <a:p>
                      <a:r>
                        <a:rPr lang="en-ZA" sz="1400" b="1" dirty="0" smtClean="0">
                          <a:latin typeface="Arial" panose="020B0604020202020204" pitchFamily="34" charset="0"/>
                          <a:cs typeface="Arial" panose="020B0604020202020204" pitchFamily="34" charset="0"/>
                        </a:rPr>
                        <a:t>Financial Management</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ZA" sz="1400" b="1" dirty="0" smtClean="0">
                          <a:latin typeface="Arial" panose="020B0604020202020204" pitchFamily="34" charset="0"/>
                          <a:cs typeface="Arial" panose="020B0604020202020204" pitchFamily="34" charset="0"/>
                        </a:rPr>
                        <a:t>6</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ZA" sz="1400" b="1" dirty="0" smtClean="0">
                          <a:latin typeface="Arial" panose="020B0604020202020204" pitchFamily="34" charset="0"/>
                          <a:cs typeface="Arial" panose="020B0604020202020204" pitchFamily="34" charset="0"/>
                        </a:rPr>
                        <a:t>0</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ZA" sz="1400" b="1" dirty="0" smtClean="0">
                          <a:latin typeface="Arial" panose="020B0604020202020204" pitchFamily="34" charset="0"/>
                          <a:cs typeface="Arial" panose="020B0604020202020204" pitchFamily="34" charset="0"/>
                        </a:rPr>
                        <a:t>6</a:t>
                      </a:r>
                    </a:p>
                  </a:txBody>
                  <a:tcP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r"/>
                      <a:r>
                        <a:rPr lang="en-ZA" sz="1400" b="1" dirty="0" smtClean="0">
                          <a:latin typeface="Arial" panose="020B0604020202020204" pitchFamily="34" charset="0"/>
                          <a:cs typeface="Arial" panose="020B0604020202020204" pitchFamily="34" charset="0"/>
                        </a:rPr>
                        <a:t>100%</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4134773614"/>
                  </a:ext>
                </a:extLst>
              </a:tr>
              <a:tr h="370840">
                <a:tc>
                  <a:txBody>
                    <a:bodyPr/>
                    <a:lstStyle/>
                    <a:p>
                      <a:r>
                        <a:rPr lang="en-ZA" sz="1400" b="1" dirty="0" smtClean="0">
                          <a:latin typeface="Arial" panose="020B0604020202020204" pitchFamily="34" charset="0"/>
                          <a:cs typeface="Arial" panose="020B0604020202020204" pitchFamily="34" charset="0"/>
                        </a:rPr>
                        <a:t>Governance and Compliance</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ZA" sz="1400" b="1" dirty="0" smtClean="0">
                          <a:latin typeface="Arial" panose="020B0604020202020204" pitchFamily="34" charset="0"/>
                          <a:cs typeface="Arial" panose="020B0604020202020204" pitchFamily="34" charset="0"/>
                        </a:rPr>
                        <a:t>5</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ZA" sz="1400" b="1" dirty="0" smtClean="0">
                          <a:latin typeface="Arial" panose="020B0604020202020204" pitchFamily="34" charset="0"/>
                          <a:cs typeface="Arial" panose="020B0604020202020204" pitchFamily="34" charset="0"/>
                        </a:rPr>
                        <a:t>0</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ZA" sz="1400" b="1" dirty="0" smtClean="0">
                          <a:latin typeface="Arial" panose="020B0604020202020204" pitchFamily="34" charset="0"/>
                          <a:cs typeface="Arial" panose="020B0604020202020204" pitchFamily="34" charset="0"/>
                        </a:rPr>
                        <a:t>5</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r"/>
                      <a:r>
                        <a:rPr lang="en-ZA" sz="1400" b="1" dirty="0" smtClean="0">
                          <a:latin typeface="Arial" panose="020B0604020202020204" pitchFamily="34" charset="0"/>
                          <a:cs typeface="Arial" panose="020B0604020202020204" pitchFamily="34" charset="0"/>
                        </a:rPr>
                        <a:t>100%</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xmlns="" val="2391175127"/>
                  </a:ext>
                </a:extLst>
              </a:tr>
              <a:tr h="370840">
                <a:tc>
                  <a:txBody>
                    <a:bodyPr/>
                    <a:lstStyle/>
                    <a:p>
                      <a:r>
                        <a:rPr lang="en-ZA" sz="1400" b="1" dirty="0" smtClean="0">
                          <a:latin typeface="Arial" panose="020B0604020202020204" pitchFamily="34" charset="0"/>
                          <a:cs typeface="Arial" panose="020B0604020202020204" pitchFamily="34" charset="0"/>
                        </a:rPr>
                        <a:t>Information Technology</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ZA" sz="1400" b="1" dirty="0" smtClean="0">
                          <a:latin typeface="Arial" panose="020B0604020202020204" pitchFamily="34" charset="0"/>
                          <a:cs typeface="Arial" panose="020B0604020202020204" pitchFamily="34" charset="0"/>
                        </a:rPr>
                        <a:t>5</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ZA" sz="1400" b="1" dirty="0" smtClean="0">
                          <a:latin typeface="Arial" panose="020B0604020202020204" pitchFamily="34" charset="0"/>
                          <a:cs typeface="Arial" panose="020B0604020202020204" pitchFamily="34" charset="0"/>
                        </a:rPr>
                        <a:t>0</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ZA" sz="1400" b="1" dirty="0" smtClean="0">
                          <a:latin typeface="Arial" panose="020B0604020202020204" pitchFamily="34" charset="0"/>
                          <a:cs typeface="Arial" panose="020B0604020202020204" pitchFamily="34" charset="0"/>
                        </a:rPr>
                        <a:t>5</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r"/>
                      <a:r>
                        <a:rPr lang="en-ZA" sz="1400" b="1" dirty="0" smtClean="0">
                          <a:latin typeface="Arial" panose="020B0604020202020204" pitchFamily="34" charset="0"/>
                          <a:cs typeface="Arial" panose="020B0604020202020204" pitchFamily="34" charset="0"/>
                        </a:rPr>
                        <a:t>100%</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3219883347"/>
                  </a:ext>
                </a:extLst>
              </a:tr>
              <a:tr h="370840">
                <a:tc>
                  <a:txBody>
                    <a:bodyPr/>
                    <a:lstStyle/>
                    <a:p>
                      <a:r>
                        <a:rPr lang="en-ZA" sz="1400" b="1" dirty="0" smtClean="0">
                          <a:latin typeface="Arial" panose="020B0604020202020204" pitchFamily="34" charset="0"/>
                          <a:cs typeface="Arial" panose="020B0604020202020204" pitchFamily="34" charset="0"/>
                        </a:rPr>
                        <a:t>Human Resources</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ZA" sz="1400" b="1" dirty="0" smtClean="0">
                          <a:latin typeface="Arial" panose="020B0604020202020204" pitchFamily="34" charset="0"/>
                          <a:cs typeface="Arial" panose="020B0604020202020204" pitchFamily="34" charset="0"/>
                        </a:rPr>
                        <a:t>4</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ZA" sz="1400" b="1" dirty="0" smtClean="0">
                          <a:latin typeface="Arial" panose="020B0604020202020204" pitchFamily="34" charset="0"/>
                          <a:cs typeface="Arial" panose="020B0604020202020204" pitchFamily="34" charset="0"/>
                        </a:rPr>
                        <a:t>2</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ZA" sz="1400" b="1" dirty="0" smtClean="0">
                          <a:latin typeface="Arial" panose="020B0604020202020204" pitchFamily="34" charset="0"/>
                          <a:cs typeface="Arial" panose="020B0604020202020204" pitchFamily="34" charset="0"/>
                        </a:rPr>
                        <a:t>6</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r"/>
                      <a:r>
                        <a:rPr lang="en-ZA" sz="1400" b="1" dirty="0" smtClean="0">
                          <a:latin typeface="Arial" panose="020B0604020202020204" pitchFamily="34" charset="0"/>
                          <a:cs typeface="Arial" panose="020B0604020202020204" pitchFamily="34" charset="0"/>
                        </a:rPr>
                        <a:t>67%</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xmlns="" val="2811650810"/>
                  </a:ext>
                </a:extLst>
              </a:tr>
              <a:tr h="370840">
                <a:tc>
                  <a:txBody>
                    <a:bodyPr/>
                    <a:lstStyle/>
                    <a:p>
                      <a:r>
                        <a:rPr lang="en-ZA" sz="1400" b="1" dirty="0" smtClean="0">
                          <a:latin typeface="Arial" panose="020B0604020202020204" pitchFamily="34" charset="0"/>
                          <a:cs typeface="Arial" panose="020B0604020202020204" pitchFamily="34" charset="0"/>
                        </a:rPr>
                        <a:t>Surveillance of Communicable</a:t>
                      </a:r>
                      <a:r>
                        <a:rPr lang="en-ZA" sz="1400" b="1" baseline="0" dirty="0" smtClean="0">
                          <a:latin typeface="Arial" panose="020B0604020202020204" pitchFamily="34" charset="0"/>
                          <a:cs typeface="Arial" panose="020B0604020202020204" pitchFamily="34" charset="0"/>
                        </a:rPr>
                        <a:t> Disease (NICD)</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ZA" sz="1400" b="1" dirty="0" smtClean="0">
                          <a:latin typeface="Arial" panose="020B0604020202020204" pitchFamily="34" charset="0"/>
                          <a:cs typeface="Arial" panose="020B0604020202020204" pitchFamily="34" charset="0"/>
                        </a:rPr>
                        <a:t>6</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ZA" sz="1400" b="1" dirty="0" smtClean="0">
                          <a:latin typeface="Arial" panose="020B0604020202020204" pitchFamily="34" charset="0"/>
                          <a:cs typeface="Arial" panose="020B0604020202020204" pitchFamily="34" charset="0"/>
                        </a:rPr>
                        <a:t>1</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ZA" sz="1400" b="1" dirty="0" smtClean="0">
                          <a:latin typeface="Arial" panose="020B0604020202020204" pitchFamily="34" charset="0"/>
                          <a:cs typeface="Arial" panose="020B0604020202020204" pitchFamily="34" charset="0"/>
                        </a:rPr>
                        <a:t>7</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r"/>
                      <a:r>
                        <a:rPr lang="en-ZA" sz="1400" b="1" dirty="0" smtClean="0">
                          <a:latin typeface="Arial" panose="020B0604020202020204" pitchFamily="34" charset="0"/>
                          <a:cs typeface="Arial" panose="020B0604020202020204" pitchFamily="34" charset="0"/>
                        </a:rPr>
                        <a:t>86%</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721016734"/>
                  </a:ext>
                </a:extLst>
              </a:tr>
              <a:tr h="370840">
                <a:tc>
                  <a:txBody>
                    <a:bodyPr/>
                    <a:lstStyle/>
                    <a:p>
                      <a:r>
                        <a:rPr lang="en-ZA" sz="1400" b="1" dirty="0" smtClean="0">
                          <a:latin typeface="Arial" panose="020B0604020202020204" pitchFamily="34" charset="0"/>
                          <a:cs typeface="Arial" panose="020B0604020202020204" pitchFamily="34" charset="0"/>
                        </a:rPr>
                        <a:t>Occupational and Environmental Health and Safety (NIOH)</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ZA" sz="1400" b="1" dirty="0" smtClean="0">
                          <a:latin typeface="Arial" panose="020B0604020202020204" pitchFamily="34" charset="0"/>
                          <a:cs typeface="Arial" panose="020B0604020202020204" pitchFamily="34" charset="0"/>
                        </a:rPr>
                        <a:t>5</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ZA" sz="1400" b="1" dirty="0" smtClean="0">
                          <a:latin typeface="Arial" panose="020B0604020202020204" pitchFamily="34" charset="0"/>
                          <a:cs typeface="Arial" panose="020B0604020202020204" pitchFamily="34" charset="0"/>
                        </a:rPr>
                        <a:t>1</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ZA" sz="1400" b="1" dirty="0" smtClean="0">
                          <a:latin typeface="Arial" panose="020B0604020202020204" pitchFamily="34" charset="0"/>
                          <a:cs typeface="Arial" panose="020B0604020202020204" pitchFamily="34" charset="0"/>
                        </a:rPr>
                        <a:t>6</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r"/>
                      <a:r>
                        <a:rPr lang="en-ZA" sz="1400" b="1" dirty="0" smtClean="0">
                          <a:latin typeface="Arial" panose="020B0604020202020204" pitchFamily="34" charset="0"/>
                          <a:cs typeface="Arial" panose="020B0604020202020204" pitchFamily="34" charset="0"/>
                        </a:rPr>
                        <a:t>83%</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xmlns="" val="685080158"/>
                  </a:ext>
                </a:extLst>
              </a:tr>
              <a:tr h="370840">
                <a:tc>
                  <a:txBody>
                    <a:bodyPr/>
                    <a:lstStyle/>
                    <a:p>
                      <a:r>
                        <a:rPr lang="en-ZA" sz="1400" b="1" dirty="0" smtClean="0">
                          <a:latin typeface="Arial" panose="020B0604020202020204" pitchFamily="34" charset="0"/>
                          <a:cs typeface="Arial" panose="020B0604020202020204" pitchFamily="34" charset="0"/>
                        </a:rPr>
                        <a:t>Academic Affairs, Research and Quality Assurance (AARQA)</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ZA" sz="1400" b="1" dirty="0" smtClean="0">
                          <a:latin typeface="Arial" panose="020B0604020202020204" pitchFamily="34" charset="0"/>
                          <a:cs typeface="Arial" panose="020B0604020202020204" pitchFamily="34" charset="0"/>
                        </a:rPr>
                        <a:t>9</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ZA" sz="1400" b="1" dirty="0" smtClean="0">
                          <a:latin typeface="Arial" panose="020B0604020202020204" pitchFamily="34" charset="0"/>
                          <a:cs typeface="Arial" panose="020B0604020202020204" pitchFamily="34" charset="0"/>
                        </a:rPr>
                        <a:t>5</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ZA" sz="1400" b="1" dirty="0" smtClean="0">
                          <a:latin typeface="Arial" panose="020B0604020202020204" pitchFamily="34" charset="0"/>
                          <a:cs typeface="Arial" panose="020B0604020202020204" pitchFamily="34" charset="0"/>
                        </a:rPr>
                        <a:t>14</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r"/>
                      <a:r>
                        <a:rPr lang="en-ZA" sz="1400" b="1" dirty="0" smtClean="0">
                          <a:latin typeface="Arial" panose="020B0604020202020204" pitchFamily="34" charset="0"/>
                          <a:cs typeface="Arial" panose="020B0604020202020204" pitchFamily="34" charset="0"/>
                        </a:rPr>
                        <a:t>64%</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3819592082"/>
                  </a:ext>
                </a:extLst>
              </a:tr>
              <a:tr h="370840">
                <a:tc>
                  <a:txBody>
                    <a:bodyPr/>
                    <a:lstStyle/>
                    <a:p>
                      <a:r>
                        <a:rPr lang="en-ZA" sz="1400" b="1" dirty="0" smtClean="0">
                          <a:latin typeface="Arial" panose="020B0604020202020204" pitchFamily="34" charset="0"/>
                          <a:cs typeface="Arial" panose="020B0604020202020204" pitchFamily="34" charset="0"/>
                        </a:rPr>
                        <a:t>Laboratory Services</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ZA" sz="1400" b="1" dirty="0" smtClean="0">
                          <a:latin typeface="Arial" panose="020B0604020202020204" pitchFamily="34" charset="0"/>
                          <a:cs typeface="Arial" panose="020B0604020202020204" pitchFamily="34" charset="0"/>
                        </a:rPr>
                        <a:t>10</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ZA" sz="1400" b="1" dirty="0" smtClean="0">
                          <a:latin typeface="Arial" panose="020B0604020202020204" pitchFamily="34" charset="0"/>
                          <a:cs typeface="Arial" panose="020B0604020202020204" pitchFamily="34" charset="0"/>
                        </a:rPr>
                        <a:t>1</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ZA" sz="1400" b="1" dirty="0" smtClean="0">
                          <a:latin typeface="Arial" panose="020B0604020202020204" pitchFamily="34" charset="0"/>
                          <a:cs typeface="Arial" panose="020B0604020202020204" pitchFamily="34" charset="0"/>
                        </a:rPr>
                        <a:t>11</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r"/>
                      <a:r>
                        <a:rPr lang="en-ZA" sz="1400" b="1" dirty="0" smtClean="0">
                          <a:latin typeface="Arial" panose="020B0604020202020204" pitchFamily="34" charset="0"/>
                          <a:cs typeface="Arial" panose="020B0604020202020204" pitchFamily="34" charset="0"/>
                        </a:rPr>
                        <a:t>91%</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xmlns="" val="2817686359"/>
                  </a:ext>
                </a:extLst>
              </a:tr>
              <a:tr h="370840">
                <a:tc>
                  <a:txBody>
                    <a:bodyPr/>
                    <a:lstStyle/>
                    <a:p>
                      <a:r>
                        <a:rPr lang="en-ZA" sz="1400" b="1" dirty="0" smtClean="0">
                          <a:latin typeface="Arial" panose="020B0604020202020204" pitchFamily="34" charset="0"/>
                          <a:cs typeface="Arial" panose="020B0604020202020204" pitchFamily="34" charset="0"/>
                        </a:rPr>
                        <a:t>Overall Achievement</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ZA" sz="1400" b="1" dirty="0" smtClean="0">
                          <a:latin typeface="Arial" panose="020B0604020202020204" pitchFamily="34" charset="0"/>
                          <a:cs typeface="Arial" panose="020B0604020202020204" pitchFamily="34" charset="0"/>
                        </a:rPr>
                        <a:t>50</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ZA" sz="1400" b="1" dirty="0" smtClean="0">
                          <a:latin typeface="Arial" panose="020B0604020202020204" pitchFamily="34" charset="0"/>
                          <a:cs typeface="Arial" panose="020B0604020202020204" pitchFamily="34" charset="0"/>
                        </a:rPr>
                        <a:t>10</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ZA" sz="1400" b="1" dirty="0" smtClean="0">
                          <a:latin typeface="Arial" panose="020B0604020202020204" pitchFamily="34" charset="0"/>
                          <a:cs typeface="Arial" panose="020B0604020202020204" pitchFamily="34" charset="0"/>
                        </a:rPr>
                        <a:t>60</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r"/>
                      <a:r>
                        <a:rPr lang="en-ZA" sz="1400" b="1" dirty="0" smtClean="0">
                          <a:latin typeface="Arial" panose="020B0604020202020204" pitchFamily="34" charset="0"/>
                          <a:cs typeface="Arial" panose="020B0604020202020204" pitchFamily="34" charset="0"/>
                        </a:rPr>
                        <a:t>83%</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768948875"/>
                  </a:ext>
                </a:extLst>
              </a:tr>
              <a:tr h="370840">
                <a:tc>
                  <a:txBody>
                    <a:bodyPr/>
                    <a:lstStyle/>
                    <a:p>
                      <a:r>
                        <a:rPr lang="en-ZA" sz="1400" b="1" dirty="0" smtClean="0">
                          <a:latin typeface="Arial" panose="020B0604020202020204" pitchFamily="34" charset="0"/>
                          <a:cs typeface="Arial" panose="020B0604020202020204" pitchFamily="34" charset="0"/>
                        </a:rPr>
                        <a:t>2017/18 Overall Achievement</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r"/>
                      <a:r>
                        <a:rPr lang="en-ZA" sz="1400" b="1" dirty="0" smtClean="0">
                          <a:latin typeface="Arial" panose="020B0604020202020204" pitchFamily="34" charset="0"/>
                          <a:cs typeface="Arial" panose="020B0604020202020204" pitchFamily="34" charset="0"/>
                        </a:rPr>
                        <a:t>60%</a:t>
                      </a:r>
                      <a:endParaRPr lang="en-ZA"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xmlns="" val="1774828380"/>
                  </a:ext>
                </a:extLst>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2913" y="1846263"/>
            <a:ext cx="8150225" cy="881062"/>
          </a:xfrm>
          <a:prstGeom prst="rect">
            <a:avLst/>
          </a:prstGeom>
          <a:noFill/>
        </p:spPr>
        <p:txBody>
          <a:bodyPr>
            <a:prstTxWarp prst="textNoShape">
              <a:avLst/>
            </a:prstTxWarp>
            <a:spAutoFit/>
          </a:bodyPr>
          <a:lstStyle/>
          <a:p>
            <a:pPr marL="285750" indent="-285750" algn="just">
              <a:lnSpc>
                <a:spcPct val="150000"/>
              </a:lnSpc>
              <a:buClr>
                <a:srgbClr val="99CC00"/>
              </a:buClr>
              <a:buSzPct val="140000"/>
              <a:buFont typeface="Wingdings" pitchFamily="-112" charset="2"/>
              <a:buChar char="§"/>
            </a:pPr>
            <a:endParaRPr lang="en-ZA" sz="1800">
              <a:solidFill>
                <a:srgbClr val="000000"/>
              </a:solidFill>
              <a:latin typeface="Calibri" pitchFamily="-112" charset="0"/>
            </a:endParaRPr>
          </a:p>
          <a:p>
            <a:pPr marL="285750" indent="-285750" algn="just">
              <a:lnSpc>
                <a:spcPct val="150000"/>
              </a:lnSpc>
              <a:buClr>
                <a:srgbClr val="99CC00"/>
              </a:buClr>
              <a:buSzPct val="140000"/>
              <a:buFont typeface="Wingdings" pitchFamily="-112" charset="2"/>
              <a:buChar char="§"/>
            </a:pPr>
            <a:endParaRPr lang="en-ZA" sz="1800">
              <a:solidFill>
                <a:srgbClr val="000000"/>
              </a:solidFill>
              <a:latin typeface="Calibri" pitchFamily="-112" charset="0"/>
            </a:endParaRPr>
          </a:p>
        </p:txBody>
      </p:sp>
      <p:sp>
        <p:nvSpPr>
          <p:cNvPr id="5" name="TextBox 4"/>
          <p:cNvSpPr txBox="1"/>
          <p:nvPr/>
        </p:nvSpPr>
        <p:spPr>
          <a:xfrm>
            <a:off x="381000" y="146447"/>
            <a:ext cx="6048961" cy="584776"/>
          </a:xfrm>
          <a:prstGeom prst="rect">
            <a:avLst/>
          </a:prstGeom>
          <a:noFill/>
          <a:effectLst>
            <a:glow rad="228600">
              <a:schemeClr val="accent3">
                <a:satMod val="175000"/>
                <a:alpha val="40000"/>
              </a:schemeClr>
            </a:glo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wrap="square">
            <a:prstTxWarp prst="textNoShape">
              <a:avLst/>
            </a:prstTxWarp>
            <a:spAutoFit/>
          </a:bodyPr>
          <a:lstStyle/>
          <a:p>
            <a:pPr algn="ctr"/>
            <a:r>
              <a:rPr lang="en-ZA" sz="3200" b="1" dirty="0">
                <a:solidFill>
                  <a:srgbClr val="000000"/>
                </a:solidFill>
                <a:effectLst>
                  <a:outerShdw blurRad="50800" dist="38100" dir="5400000">
                    <a:srgbClr val="000000">
                      <a:alpha val="43000"/>
                    </a:srgbClr>
                  </a:outerShdw>
                </a:effectLst>
                <a:latin typeface="Arial" pitchFamily="-112" charset="0"/>
                <a:ea typeface="Arial" pitchFamily="-112" charset="0"/>
                <a:cs typeface="Arial" pitchFamily="-112" charset="0"/>
              </a:rPr>
              <a:t>Summary of</a:t>
            </a:r>
            <a:r>
              <a:rPr lang="en-ZA" sz="3200" b="1" dirty="0" smtClean="0">
                <a:solidFill>
                  <a:srgbClr val="000000"/>
                </a:solidFill>
                <a:effectLst>
                  <a:outerShdw blurRad="50800" dist="38100" dir="5400000">
                    <a:srgbClr val="000000">
                      <a:alpha val="43000"/>
                    </a:srgbClr>
                  </a:outerShdw>
                </a:effectLst>
                <a:latin typeface="Arial" pitchFamily="-112" charset="0"/>
                <a:ea typeface="Arial" pitchFamily="-112" charset="0"/>
                <a:cs typeface="Arial" pitchFamily="-112" charset="0"/>
              </a:rPr>
              <a:t> performance</a:t>
            </a:r>
            <a:endParaRPr lang="en-GB" sz="3200" b="1" dirty="0">
              <a:solidFill>
                <a:srgbClr val="000000"/>
              </a:solidFill>
              <a:effectLst>
                <a:outerShdw blurRad="50800" dist="38100" dir="5400000">
                  <a:srgbClr val="000000">
                    <a:alpha val="43000"/>
                  </a:srgbClr>
                </a:outerShdw>
              </a:effectLst>
              <a:latin typeface="Arial" pitchFamily="-112" charset="0"/>
              <a:ea typeface="Arial" pitchFamily="-112" charset="0"/>
              <a:cs typeface="Arial" pitchFamily="-112"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3260286458"/>
              </p:ext>
            </p:extLst>
          </p:nvPr>
        </p:nvGraphicFramePr>
        <p:xfrm>
          <a:off x="504239" y="731223"/>
          <a:ext cx="8244226" cy="5868003"/>
        </p:xfrm>
        <a:graphic>
          <a:graphicData uri="http://schemas.openxmlformats.org/drawingml/2006/table">
            <a:tbl>
              <a:tblPr>
                <a:tableStyleId>{69C7853C-536D-4A76-A0AE-DD22124D55A5}</a:tableStyleId>
              </a:tblPr>
              <a:tblGrid>
                <a:gridCol w="2757222">
                  <a:extLst>
                    <a:ext uri="{9D8B030D-6E8A-4147-A177-3AD203B41FA5}">
                      <a16:colId xmlns:a16="http://schemas.microsoft.com/office/drawing/2014/main" xmlns="" val="20000"/>
                    </a:ext>
                  </a:extLst>
                </a:gridCol>
                <a:gridCol w="3096064">
                  <a:extLst>
                    <a:ext uri="{9D8B030D-6E8A-4147-A177-3AD203B41FA5}">
                      <a16:colId xmlns:a16="http://schemas.microsoft.com/office/drawing/2014/main" xmlns="" val="20001"/>
                    </a:ext>
                  </a:extLst>
                </a:gridCol>
                <a:gridCol w="2390940">
                  <a:extLst>
                    <a:ext uri="{9D8B030D-6E8A-4147-A177-3AD203B41FA5}">
                      <a16:colId xmlns:a16="http://schemas.microsoft.com/office/drawing/2014/main" xmlns="" val="20002"/>
                    </a:ext>
                  </a:extLst>
                </a:gridCol>
              </a:tblGrid>
              <a:tr h="75356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u="none" strike="noStrike" cap="none" normalizeH="0" baseline="0" dirty="0">
                          <a:ln>
                            <a:noFill/>
                          </a:ln>
                          <a:effectLst/>
                          <a:latin typeface="Arial" panose="020B0604020202020204" pitchFamily="34" charset="0"/>
                          <a:cs typeface="Arial" panose="020B0604020202020204" pitchFamily="34" charset="0"/>
                        </a:rPr>
                        <a:t>Programme</a:t>
                      </a:r>
                      <a:endParaRPr kumimoji="0" lang="en-ZA" sz="1400" b="1" i="0" u="none" strike="noStrike" cap="none" normalizeH="0" baseline="0" dirty="0">
                        <a:ln>
                          <a:noFill/>
                        </a:ln>
                        <a:solidFill>
                          <a:schemeClr val="tx1"/>
                        </a:solidFill>
                        <a:effectLst/>
                        <a:latin typeface="Arial" panose="020B0604020202020204" pitchFamily="34" charset="0"/>
                        <a:ea typeface="Arial" pitchFamily="-112" charset="0"/>
                        <a:cs typeface="Arial" panose="020B0604020202020204" pitchFamily="34" charset="0"/>
                      </a:endParaRPr>
                    </a:p>
                  </a:txBody>
                  <a:tcPr anchor="ctr" horzOverflow="overflow">
                    <a:lnL w="9525" cap="flat" cmpd="sng" algn="ctr">
                      <a:noFill/>
                      <a:prstDash val="solid"/>
                    </a:lnL>
                    <a:lnR w="9525" cap="flat" cmpd="sng" algn="ctr">
                      <a:noFill/>
                      <a:prstDash val="solid"/>
                    </a:lnR>
                    <a:lnT w="9525" cap="flat" cmpd="sng" algn="ctr">
                      <a:noFill/>
                      <a:prstDash val="soli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u="none" strike="noStrike" cap="none" normalizeH="0" baseline="0" dirty="0" smtClean="0">
                          <a:ln>
                            <a:noFill/>
                          </a:ln>
                          <a:effectLst/>
                          <a:latin typeface="Arial" panose="020B0604020202020204" pitchFamily="34" charset="0"/>
                          <a:cs typeface="Arial" panose="020B0604020202020204" pitchFamily="34" charset="0"/>
                        </a:rPr>
                        <a:t>Achieved        </a:t>
                      </a:r>
                      <a:endParaRPr kumimoji="0" lang="en-ZA" sz="1400" b="1" i="0" u="none" strike="noStrike" cap="none" normalizeH="0" baseline="0" dirty="0">
                        <a:ln>
                          <a:noFill/>
                        </a:ln>
                        <a:solidFill>
                          <a:schemeClr val="tx1"/>
                        </a:solidFill>
                        <a:effectLst/>
                        <a:latin typeface="Arial" panose="020B0604020202020204" pitchFamily="34" charset="0"/>
                        <a:ea typeface="Arial" pitchFamily="-112" charset="0"/>
                        <a:cs typeface="Arial" panose="020B0604020202020204" pitchFamily="34" charset="0"/>
                      </a:endParaRPr>
                    </a:p>
                  </a:txBody>
                  <a:tcPr anchor="ctr" horzOverflow="overflow">
                    <a:lnL w="9525" cap="flat" cmpd="sng" algn="ctr">
                      <a:noFill/>
                      <a:prstDash val="solid"/>
                    </a:lnL>
                    <a:lnR w="9525" cap="flat" cmpd="sng" algn="ctr">
                      <a:noFill/>
                      <a:prstDash val="solid"/>
                    </a:lnR>
                    <a:lnT w="9525" cap="flat" cmpd="sng" algn="ctr">
                      <a:noFill/>
                      <a:prstDash val="soli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u="none" strike="noStrike" cap="none" normalizeH="0" baseline="0" dirty="0">
                          <a:ln>
                            <a:noFill/>
                          </a:ln>
                          <a:effectLst/>
                          <a:latin typeface="Arial" panose="020B0604020202020204" pitchFamily="34" charset="0"/>
                          <a:cs typeface="Arial" panose="020B0604020202020204" pitchFamily="34" charset="0"/>
                        </a:rPr>
                        <a:t>Not achieved</a:t>
                      </a:r>
                      <a:endParaRPr kumimoji="0" lang="en-ZA" sz="1400" b="1" i="0" u="none" strike="noStrike" cap="none" normalizeH="0" baseline="0" dirty="0">
                        <a:ln>
                          <a:noFill/>
                        </a:ln>
                        <a:solidFill>
                          <a:schemeClr val="tx1"/>
                        </a:solidFill>
                        <a:effectLst/>
                        <a:latin typeface="Arial" panose="020B0604020202020204" pitchFamily="34" charset="0"/>
                        <a:ea typeface="Arial" pitchFamily="-112" charset="0"/>
                        <a:cs typeface="Arial" panose="020B0604020202020204" pitchFamily="34" charset="0"/>
                      </a:endParaRPr>
                    </a:p>
                  </a:txBody>
                  <a:tcPr anchor="ctr" horzOverflow="overflow">
                    <a:lnL w="9525" cap="flat" cmpd="sng" algn="ctr">
                      <a:noFill/>
                      <a:prstDash val="solid"/>
                    </a:lnL>
                    <a:lnR w="9525" cap="flat" cmpd="sng" algn="ctr">
                      <a:noFill/>
                      <a:prstDash val="solid"/>
                    </a:lnR>
                    <a:lnT w="9525" cap="flat" cmpd="sng" algn="ctr">
                      <a:noFill/>
                      <a:prstDash val="soli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xmlns="" val="10000"/>
                  </a:ext>
                </a:extLst>
              </a:tr>
              <a:tr h="2073422">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ZA" sz="140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u="none" strike="noStrike" cap="none" normalizeH="0" baseline="0" dirty="0">
                          <a:ln>
                            <a:noFill/>
                          </a:ln>
                          <a:effectLst/>
                          <a:latin typeface="Arial" panose="020B0604020202020204" pitchFamily="34" charset="0"/>
                          <a:cs typeface="Arial" panose="020B0604020202020204" pitchFamily="34" charset="0"/>
                        </a:rPr>
                        <a:t>Prog 1: Admin</a:t>
                      </a:r>
                      <a:r>
                        <a:rPr kumimoji="0" lang="en-ZA" sz="1400" u="none" strike="noStrike" cap="none" normalizeH="0" baseline="0" dirty="0" smtClean="0">
                          <a:ln>
                            <a:noFill/>
                          </a:ln>
                          <a:effectLst/>
                          <a:latin typeface="Arial" panose="020B0604020202020204" pitchFamily="34" charset="0"/>
                          <a:cs typeface="Arial" panose="020B0604020202020204" pitchFamily="34" charset="0"/>
                        </a:rPr>
                        <a:t> Finance</a:t>
                      </a:r>
                      <a:endParaRPr kumimoji="0" lang="en-ZA" sz="1400" b="0" i="0" u="none" strike="noStrike" cap="none" normalizeH="0" baseline="0" dirty="0">
                        <a:ln>
                          <a:noFill/>
                        </a:ln>
                        <a:solidFill>
                          <a:schemeClr val="tx1"/>
                        </a:solidFill>
                        <a:effectLst/>
                        <a:latin typeface="Arial" panose="020B0604020202020204" pitchFamily="34" charset="0"/>
                        <a:ea typeface="Arial" pitchFamily="-112" charset="0"/>
                        <a:cs typeface="Arial" panose="020B0604020202020204" pitchFamily="34" charset="0"/>
                      </a:endParaRPr>
                    </a:p>
                  </a:txBody>
                  <a:tcPr horzOverflow="overflow">
                    <a:lnL w="9525" cap="flat" cmpd="sng" algn="ctr">
                      <a:noFill/>
                      <a:prstDash val="solid"/>
                    </a:lnL>
                    <a:lnR w="9525" cap="flat" cmpd="sng" algn="ctr">
                      <a:noFill/>
                      <a:prstDash val="solid"/>
                    </a:lnR>
                    <a:lnT w="28575" cap="flat" cmpd="sng" algn="ctr">
                      <a:solidFill>
                        <a:schemeClr val="bg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400" u="none" strike="noStrike" cap="none" normalizeH="0" baseline="0" dirty="0">
                          <a:ln>
                            <a:noFill/>
                          </a:ln>
                          <a:effectLst/>
                          <a:latin typeface="Arial" panose="020B0604020202020204" pitchFamily="34" charset="0"/>
                          <a:cs typeface="Arial" panose="020B0604020202020204" pitchFamily="34" charset="0"/>
                        </a:rPr>
                        <a:t>Financial management policy</a:t>
                      </a:r>
                    </a:p>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400" u="none" strike="noStrike" cap="none" normalizeH="0" baseline="0" dirty="0">
                          <a:ln>
                            <a:noFill/>
                          </a:ln>
                          <a:effectLst/>
                          <a:latin typeface="Arial" panose="020B0604020202020204" pitchFamily="34" charset="0"/>
                          <a:cs typeface="Arial" panose="020B0604020202020204" pitchFamily="34" charset="0"/>
                        </a:rPr>
                        <a:t>Ratio of current assets</a:t>
                      </a:r>
                    </a:p>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400" u="none" strike="noStrike" cap="none" normalizeH="0" baseline="0" dirty="0">
                          <a:ln>
                            <a:noFill/>
                          </a:ln>
                          <a:effectLst/>
                          <a:latin typeface="Arial" panose="020B0604020202020204" pitchFamily="34" charset="0"/>
                          <a:cs typeface="Arial" panose="020B0604020202020204" pitchFamily="34" charset="0"/>
                        </a:rPr>
                        <a:t>Cash Flow</a:t>
                      </a:r>
                    </a:p>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400" u="none" strike="noStrike" cap="none" normalizeH="0" baseline="0" dirty="0">
                          <a:ln>
                            <a:noFill/>
                          </a:ln>
                          <a:effectLst/>
                          <a:latin typeface="Arial" panose="020B0604020202020204" pitchFamily="34" charset="0"/>
                          <a:cs typeface="Arial" panose="020B0604020202020204" pitchFamily="34" charset="0"/>
                        </a:rPr>
                        <a:t>Materials  cost  to revenue</a:t>
                      </a:r>
                    </a:p>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400" u="none" strike="noStrike" cap="none" normalizeH="0" baseline="0" dirty="0">
                          <a:ln>
                            <a:noFill/>
                          </a:ln>
                          <a:effectLst/>
                          <a:latin typeface="Arial" panose="020B0604020202020204" pitchFamily="34" charset="0"/>
                          <a:cs typeface="Arial" panose="020B0604020202020204" pitchFamily="34" charset="0"/>
                        </a:rPr>
                        <a:t>Creditors days</a:t>
                      </a:r>
                    </a:p>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400" u="none" strike="noStrike" cap="none" normalizeH="0" baseline="0" dirty="0">
                          <a:ln>
                            <a:noFill/>
                          </a:ln>
                          <a:effectLst/>
                          <a:latin typeface="Arial" panose="020B0604020202020204" pitchFamily="34" charset="0"/>
                          <a:cs typeface="Arial" panose="020B0604020202020204" pitchFamily="34" charset="0"/>
                        </a:rPr>
                        <a:t>Debtors days</a:t>
                      </a:r>
                    </a:p>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400" u="none" strike="noStrike" cap="none" normalizeH="0" baseline="0" dirty="0">
                          <a:ln>
                            <a:noFill/>
                          </a:ln>
                          <a:effectLst/>
                          <a:latin typeface="Arial" panose="020B0604020202020204" pitchFamily="34" charset="0"/>
                          <a:cs typeface="Arial" panose="020B0604020202020204" pitchFamily="34" charset="0"/>
                        </a:rPr>
                        <a:t>Contract management system</a:t>
                      </a:r>
                    </a:p>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400" u="none" strike="noStrike" cap="none" normalizeH="0" baseline="0" dirty="0">
                          <a:ln>
                            <a:noFill/>
                          </a:ln>
                          <a:effectLst/>
                          <a:latin typeface="Arial" panose="020B0604020202020204" pitchFamily="34" charset="0"/>
                          <a:cs typeface="Arial" panose="020B0604020202020204" pitchFamily="34" charset="0"/>
                        </a:rPr>
                        <a:t>Tender management</a:t>
                      </a:r>
                      <a:endParaRPr kumimoji="0" lang="en-ZA" sz="1400" b="0" i="0" u="none" strike="noStrike" cap="none" normalizeH="0" baseline="0" dirty="0">
                        <a:ln>
                          <a:noFill/>
                        </a:ln>
                        <a:solidFill>
                          <a:schemeClr val="tx1"/>
                        </a:solidFill>
                        <a:effectLst/>
                        <a:latin typeface="Arial" panose="020B0604020202020204" pitchFamily="34" charset="0"/>
                        <a:ea typeface="Arial" pitchFamily="-112" charset="0"/>
                        <a:cs typeface="Arial" panose="020B0604020202020204" pitchFamily="34" charset="0"/>
                      </a:endParaRPr>
                    </a:p>
                  </a:txBody>
                  <a:tcPr anchor="ctr" horzOverflow="overflow">
                    <a:lnL w="9525" cap="flat" cmpd="sng" algn="ctr">
                      <a:noFill/>
                      <a:prstDash val="solid"/>
                    </a:lnL>
                    <a:lnR w="9525" cap="flat" cmpd="sng" algn="ctr">
                      <a:noFill/>
                      <a:prstDash val="solid"/>
                    </a:lnR>
                    <a:lnT w="28575" cap="flat" cmpd="sng" algn="ctr">
                      <a:solidFill>
                        <a:schemeClr val="bg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ZA" sz="1400" b="0" i="0" u="none" strike="noStrike" cap="none" normalizeH="0" baseline="0" dirty="0">
                        <a:ln>
                          <a:noFill/>
                        </a:ln>
                        <a:solidFill>
                          <a:schemeClr val="tx1"/>
                        </a:solidFill>
                        <a:effectLst/>
                        <a:latin typeface="Arial" panose="020B0604020202020204" pitchFamily="34" charset="0"/>
                        <a:ea typeface="Arial" pitchFamily="-112" charset="0"/>
                        <a:cs typeface="Arial" panose="020B0604020202020204" pitchFamily="34" charset="0"/>
                      </a:endParaRPr>
                    </a:p>
                  </a:txBody>
                  <a:tcPr anchor="ctr" horzOverflow="overflow">
                    <a:lnL w="9525" cap="flat" cmpd="sng" algn="ctr">
                      <a:noFill/>
                      <a:prstDash val="solid"/>
                    </a:lnL>
                    <a:lnR w="9525" cap="flat" cmpd="sng" algn="ctr">
                      <a:noFill/>
                      <a:prstDash val="solid"/>
                    </a:lnR>
                    <a:lnT w="28575" cap="flat" cmpd="sng" algn="ctr">
                      <a:solidFill>
                        <a:schemeClr val="bg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xmlns="" val="10001"/>
                  </a:ext>
                </a:extLst>
              </a:tr>
              <a:tr h="18522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u="none" strike="noStrike" cap="none" normalizeH="0" baseline="0" dirty="0">
                          <a:ln>
                            <a:noFill/>
                          </a:ln>
                          <a:effectLst/>
                          <a:latin typeface="Arial" panose="020B0604020202020204" pitchFamily="34" charset="0"/>
                          <a:cs typeface="Arial" panose="020B0604020202020204" pitchFamily="34" charset="0"/>
                        </a:rPr>
                        <a:t>Prog 1: Admin</a:t>
                      </a:r>
                      <a:r>
                        <a:rPr kumimoji="0" lang="en-ZA" sz="1400" u="none" strike="noStrike" cap="none" normalizeH="0" baseline="0" dirty="0" smtClean="0">
                          <a:ln>
                            <a:noFill/>
                          </a:ln>
                          <a:effectLst/>
                          <a:latin typeface="Arial" panose="020B0604020202020204" pitchFamily="34" charset="0"/>
                          <a:cs typeface="Arial" panose="020B0604020202020204" pitchFamily="34" charset="0"/>
                        </a:rPr>
                        <a:t> Governance </a:t>
                      </a:r>
                      <a:r>
                        <a:rPr kumimoji="0" lang="en-ZA" sz="1400" u="none" strike="noStrike" cap="none" normalizeH="0" baseline="0" dirty="0">
                          <a:ln>
                            <a:noFill/>
                          </a:ln>
                          <a:effectLst/>
                          <a:latin typeface="Arial" panose="020B0604020202020204" pitchFamily="34" charset="0"/>
                          <a:cs typeface="Arial" panose="020B0604020202020204" pitchFamily="34" charset="0"/>
                        </a:rPr>
                        <a:t>and </a:t>
                      </a:r>
                      <a:endParaRPr kumimoji="0" lang="en-ZA" sz="1400" u="none" strike="noStrike" cap="none" normalizeH="0" baseline="0" dirty="0" smtClean="0">
                        <a:ln>
                          <a:noFill/>
                        </a:ln>
                        <a:effectLst/>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u="none" strike="noStrike" cap="none" normalizeH="0" baseline="0" dirty="0" smtClean="0">
                          <a:ln>
                            <a:noFill/>
                          </a:ln>
                          <a:effectLst/>
                          <a:latin typeface="Arial" panose="020B0604020202020204" pitchFamily="34" charset="0"/>
                          <a:cs typeface="Arial" panose="020B0604020202020204" pitchFamily="34" charset="0"/>
                        </a:rPr>
                        <a:t>            Compliance</a:t>
                      </a:r>
                      <a:endParaRPr kumimoji="0" lang="en-ZA" sz="1400" b="0" i="0" u="none" strike="noStrike" cap="none" normalizeH="0" baseline="0" dirty="0">
                        <a:ln>
                          <a:noFill/>
                        </a:ln>
                        <a:solidFill>
                          <a:schemeClr val="tx1"/>
                        </a:solidFill>
                        <a:effectLst/>
                        <a:latin typeface="Arial" panose="020B0604020202020204" pitchFamily="34" charset="0"/>
                        <a:ea typeface="Arial" pitchFamily="-112" charset="0"/>
                        <a:cs typeface="Arial" panose="020B0604020202020204" pitchFamily="34" charset="0"/>
                      </a:endParaRPr>
                    </a:p>
                  </a:txBody>
                  <a:tcP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400" u="none" strike="noStrike" cap="none" normalizeH="0" baseline="0" dirty="0">
                          <a:ln>
                            <a:noFill/>
                          </a:ln>
                          <a:effectLst/>
                          <a:latin typeface="Arial" panose="020B0604020202020204" pitchFamily="34" charset="0"/>
                          <a:cs typeface="Arial" panose="020B0604020202020204" pitchFamily="34" charset="0"/>
                        </a:rPr>
                        <a:t>Audit opinion</a:t>
                      </a:r>
                    </a:p>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400" u="none" strike="noStrike" cap="none" normalizeH="0" baseline="0" dirty="0">
                          <a:ln>
                            <a:noFill/>
                          </a:ln>
                          <a:effectLst/>
                          <a:latin typeface="Arial" panose="020B0604020202020204" pitchFamily="34" charset="0"/>
                          <a:cs typeface="Arial" panose="020B0604020202020204" pitchFamily="34" charset="0"/>
                        </a:rPr>
                        <a:t>Monitoring tool to measure compliance</a:t>
                      </a:r>
                    </a:p>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400" u="none" strike="noStrike" cap="none" normalizeH="0" baseline="0" dirty="0">
                          <a:ln>
                            <a:noFill/>
                          </a:ln>
                          <a:effectLst/>
                          <a:latin typeface="Arial" panose="020B0604020202020204" pitchFamily="34" charset="0"/>
                          <a:cs typeface="Arial" panose="020B0604020202020204" pitchFamily="34" charset="0"/>
                        </a:rPr>
                        <a:t>Code of conduct and ethics policy</a:t>
                      </a:r>
                    </a:p>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400" u="none" strike="noStrike" cap="none" normalizeH="0" baseline="0" dirty="0">
                          <a:ln>
                            <a:noFill/>
                          </a:ln>
                          <a:effectLst/>
                          <a:latin typeface="Arial" panose="020B0604020202020204" pitchFamily="34" charset="0"/>
                          <a:cs typeface="Arial" panose="020B0604020202020204" pitchFamily="34" charset="0"/>
                        </a:rPr>
                        <a:t>Information collection and collating methodology</a:t>
                      </a:r>
                    </a:p>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400" u="none" strike="noStrike" cap="none" normalizeH="0" baseline="0" dirty="0">
                          <a:ln>
                            <a:noFill/>
                          </a:ln>
                          <a:effectLst/>
                          <a:latin typeface="Arial" panose="020B0604020202020204" pitchFamily="34" charset="0"/>
                          <a:cs typeface="Arial" panose="020B0604020202020204" pitchFamily="34" charset="0"/>
                        </a:rPr>
                        <a:t>Integrated reporting system</a:t>
                      </a:r>
                      <a:endParaRPr kumimoji="0" lang="en-ZA" sz="1400" b="0" i="0" u="none" strike="noStrike" cap="none" normalizeH="0" baseline="0" dirty="0">
                        <a:ln>
                          <a:noFill/>
                        </a:ln>
                        <a:solidFill>
                          <a:schemeClr val="tx1"/>
                        </a:solidFill>
                        <a:effectLst/>
                        <a:latin typeface="Arial" panose="020B0604020202020204" pitchFamily="34" charset="0"/>
                        <a:ea typeface="Arial" pitchFamily="-112" charset="0"/>
                        <a:cs typeface="Arial" panose="020B0604020202020204" pitchFamily="34" charset="0"/>
                      </a:endParaRPr>
                    </a:p>
                  </a:txBody>
                  <a:tcPr anchor="ct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ZA" sz="1400" b="0" i="0" u="none" strike="noStrike" cap="none" normalizeH="0" baseline="0" dirty="0">
                        <a:ln>
                          <a:noFill/>
                        </a:ln>
                        <a:solidFill>
                          <a:schemeClr val="tx1"/>
                        </a:solidFill>
                        <a:effectLst/>
                        <a:latin typeface="Arial" panose="020B0604020202020204" pitchFamily="34" charset="0"/>
                        <a:ea typeface="Arial" pitchFamily="-112" charset="0"/>
                        <a:cs typeface="Arial" panose="020B0604020202020204" pitchFamily="34" charset="0"/>
                      </a:endParaRPr>
                    </a:p>
                  </a:txBody>
                  <a:tcPr anchor="ct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xmlns="" val="10002"/>
                  </a:ext>
                </a:extLst>
              </a:tr>
              <a:tr h="118876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u="none" strike="noStrike" cap="none" normalizeH="0" baseline="0" dirty="0">
                          <a:ln>
                            <a:noFill/>
                          </a:ln>
                          <a:effectLst/>
                          <a:latin typeface="Arial" panose="020B0604020202020204" pitchFamily="34" charset="0"/>
                          <a:cs typeface="Arial" panose="020B0604020202020204" pitchFamily="34" charset="0"/>
                        </a:rPr>
                        <a:t>Prog 1: Admin</a:t>
                      </a:r>
                      <a:r>
                        <a:rPr kumimoji="0" lang="en-ZA" sz="1400" u="none" strike="noStrike" cap="none" normalizeH="0" baseline="0" dirty="0" smtClean="0">
                          <a:ln>
                            <a:noFill/>
                          </a:ln>
                          <a:effectLst/>
                          <a:latin typeface="Arial" panose="020B0604020202020204" pitchFamily="34" charset="0"/>
                          <a:cs typeface="Arial" panose="020B0604020202020204" pitchFamily="34" charset="0"/>
                        </a:rPr>
                        <a:t> IT</a:t>
                      </a:r>
                      <a:endParaRPr kumimoji="0" lang="en-ZA" sz="1400" b="0" i="0" u="none" strike="noStrike" cap="none" normalizeH="0" baseline="0" dirty="0">
                        <a:ln>
                          <a:noFill/>
                        </a:ln>
                        <a:solidFill>
                          <a:schemeClr val="tx1"/>
                        </a:solidFill>
                        <a:effectLst/>
                        <a:latin typeface="Arial" panose="020B0604020202020204" pitchFamily="34" charset="0"/>
                        <a:ea typeface="Arial" pitchFamily="-112" charset="0"/>
                        <a:cs typeface="Arial" panose="020B0604020202020204" pitchFamily="34" charset="0"/>
                      </a:endParaRPr>
                    </a:p>
                  </a:txBody>
                  <a:tcP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400" u="none" strike="noStrike" cap="none" normalizeH="0" baseline="0" dirty="0">
                          <a:ln>
                            <a:noFill/>
                          </a:ln>
                          <a:effectLst/>
                          <a:latin typeface="Arial" panose="020B0604020202020204" pitchFamily="34" charset="0"/>
                          <a:cs typeface="Arial" panose="020B0604020202020204" pitchFamily="34" charset="0"/>
                        </a:rPr>
                        <a:t>IT strategy</a:t>
                      </a:r>
                    </a:p>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400" u="none" strike="noStrike" cap="none" normalizeH="0" baseline="0" dirty="0">
                          <a:ln>
                            <a:noFill/>
                          </a:ln>
                          <a:effectLst/>
                          <a:latin typeface="Arial" panose="020B0604020202020204" pitchFamily="34" charset="0"/>
                          <a:cs typeface="Arial" panose="020B0604020202020204" pitchFamily="34" charset="0"/>
                        </a:rPr>
                        <a:t>IT roadmap</a:t>
                      </a:r>
                    </a:p>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400" u="none" strike="noStrike" cap="none" normalizeH="0" baseline="0" dirty="0">
                          <a:ln>
                            <a:noFill/>
                          </a:ln>
                          <a:effectLst/>
                          <a:latin typeface="Arial" panose="020B0604020202020204" pitchFamily="34" charset="0"/>
                          <a:cs typeface="Arial" panose="020B0604020202020204" pitchFamily="34" charset="0"/>
                        </a:rPr>
                        <a:t>Dashboard</a:t>
                      </a:r>
                    </a:p>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400" u="none" strike="noStrike" cap="none" normalizeH="0" baseline="0" dirty="0">
                          <a:ln>
                            <a:noFill/>
                          </a:ln>
                          <a:effectLst/>
                          <a:latin typeface="Arial" panose="020B0604020202020204" pitchFamily="34" charset="0"/>
                          <a:cs typeface="Arial" panose="020B0604020202020204" pitchFamily="34" charset="0"/>
                        </a:rPr>
                        <a:t>System uptime </a:t>
                      </a:r>
                    </a:p>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400" u="none" strike="noStrike" cap="none" normalizeH="0" baseline="0" dirty="0" smtClean="0">
                          <a:ln>
                            <a:noFill/>
                          </a:ln>
                          <a:effectLst/>
                          <a:latin typeface="Arial" panose="020B0604020202020204" pitchFamily="34" charset="0"/>
                          <a:cs typeface="Arial" panose="020B0604020202020204" pitchFamily="34" charset="0"/>
                        </a:rPr>
                        <a:t>Modernisation</a:t>
                      </a:r>
                      <a:endParaRPr kumimoji="0" lang="en-ZA" sz="1400" b="0" i="0" u="none" strike="noStrike" cap="none" normalizeH="0" baseline="0" dirty="0">
                        <a:ln>
                          <a:noFill/>
                        </a:ln>
                        <a:solidFill>
                          <a:schemeClr val="tx1"/>
                        </a:solidFill>
                        <a:effectLst/>
                        <a:latin typeface="Arial" panose="020B0604020202020204" pitchFamily="34" charset="0"/>
                        <a:ea typeface="Arial" pitchFamily="-112" charset="0"/>
                        <a:cs typeface="Arial" panose="020B0604020202020204" pitchFamily="34" charset="0"/>
                      </a:endParaRPr>
                    </a:p>
                  </a:txBody>
                  <a:tcPr anchor="ct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ZA" sz="1400" b="0" i="0" u="none" strike="noStrike" cap="none" normalizeH="0" baseline="0" dirty="0">
                        <a:ln>
                          <a:noFill/>
                        </a:ln>
                        <a:solidFill>
                          <a:schemeClr val="tx1"/>
                        </a:solidFill>
                        <a:effectLst/>
                        <a:latin typeface="Arial" panose="020B0604020202020204" pitchFamily="34" charset="0"/>
                        <a:ea typeface="Arial" pitchFamily="-112" charset="0"/>
                        <a:cs typeface="Arial" panose="020B0604020202020204" pitchFamily="34" charset="0"/>
                      </a:endParaRPr>
                    </a:p>
                  </a:txBody>
                  <a:tcPr anchor="ct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xmlns="" val="10003"/>
                  </a:ext>
                </a:extLst>
              </a:tr>
            </a:tbl>
          </a:graphicData>
        </a:graphic>
      </p:graphicFrame>
      <p:sp>
        <p:nvSpPr>
          <p:cNvPr id="7"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32</a:t>
            </a:fld>
            <a:endParaRPr lang="en-US" sz="1600" dirty="0">
              <a:solidFill>
                <a:schemeClr val="bg1"/>
              </a:solidFill>
            </a:endParaRPr>
          </a:p>
        </p:txBody>
      </p:sp>
      <p:sp>
        <p:nvSpPr>
          <p:cNvPr id="2" name="Smiley Face 1"/>
          <p:cNvSpPr/>
          <p:nvPr/>
        </p:nvSpPr>
        <p:spPr>
          <a:xfrm>
            <a:off x="4716016" y="842392"/>
            <a:ext cx="648072" cy="498376"/>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xmlns="" val="21651033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42913" y="1846263"/>
            <a:ext cx="8150225" cy="881062"/>
          </a:xfrm>
          <a:prstGeom prst="rect">
            <a:avLst/>
          </a:prstGeom>
          <a:noFill/>
        </p:spPr>
        <p:txBody>
          <a:bodyPr>
            <a:prstTxWarp prst="textNoShape">
              <a:avLst/>
            </a:prstTxWarp>
            <a:spAutoFit/>
          </a:bodyPr>
          <a:lstStyle/>
          <a:p>
            <a:pPr marL="285750" indent="-285750" algn="just">
              <a:lnSpc>
                <a:spcPct val="150000"/>
              </a:lnSpc>
              <a:buClr>
                <a:srgbClr val="99CC00"/>
              </a:buClr>
              <a:buSzPct val="140000"/>
              <a:buFont typeface="Wingdings" pitchFamily="-112" charset="2"/>
              <a:buChar char="§"/>
            </a:pPr>
            <a:endParaRPr lang="en-ZA" sz="1800">
              <a:solidFill>
                <a:srgbClr val="000000"/>
              </a:solidFill>
              <a:latin typeface="Calibri" pitchFamily="-112" charset="0"/>
            </a:endParaRPr>
          </a:p>
          <a:p>
            <a:pPr marL="285750" indent="-285750" algn="just">
              <a:lnSpc>
                <a:spcPct val="150000"/>
              </a:lnSpc>
              <a:buClr>
                <a:srgbClr val="99CC00"/>
              </a:buClr>
              <a:buSzPct val="140000"/>
              <a:buFont typeface="Wingdings" pitchFamily="-112" charset="2"/>
              <a:buChar char="§"/>
            </a:pPr>
            <a:endParaRPr lang="en-ZA" sz="1800">
              <a:solidFill>
                <a:srgbClr val="000000"/>
              </a:solidFill>
              <a:latin typeface="Calibri" pitchFamily="-112"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952909087"/>
              </p:ext>
            </p:extLst>
          </p:nvPr>
        </p:nvGraphicFramePr>
        <p:xfrm>
          <a:off x="975488" y="1340803"/>
          <a:ext cx="7017041" cy="4374196"/>
        </p:xfrm>
        <a:graphic>
          <a:graphicData uri="http://schemas.openxmlformats.org/drawingml/2006/table">
            <a:tbl>
              <a:tblPr/>
              <a:tblGrid>
                <a:gridCol w="2159263">
                  <a:extLst>
                    <a:ext uri="{9D8B030D-6E8A-4147-A177-3AD203B41FA5}">
                      <a16:colId xmlns:a16="http://schemas.microsoft.com/office/drawing/2014/main" xmlns="" val="20000"/>
                    </a:ext>
                  </a:extLst>
                </a:gridCol>
                <a:gridCol w="3001584">
                  <a:extLst>
                    <a:ext uri="{9D8B030D-6E8A-4147-A177-3AD203B41FA5}">
                      <a16:colId xmlns:a16="http://schemas.microsoft.com/office/drawing/2014/main" xmlns="" val="20001"/>
                    </a:ext>
                  </a:extLst>
                </a:gridCol>
                <a:gridCol w="1856194">
                  <a:extLst>
                    <a:ext uri="{9D8B030D-6E8A-4147-A177-3AD203B41FA5}">
                      <a16:colId xmlns:a16="http://schemas.microsoft.com/office/drawing/2014/main" xmlns="" val="20002"/>
                    </a:ext>
                  </a:extLst>
                </a:gridCol>
              </a:tblGrid>
              <a:tr h="43524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a:ea typeface="Arial" pitchFamily="-112" charset="0"/>
                          <a:cs typeface="Arial"/>
                        </a:rPr>
                        <a:t>Programme</a:t>
                      </a:r>
                    </a:p>
                  </a:txBody>
                  <a:tcPr marL="94700" marR="94700" marT="47350" marB="4735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a:ea typeface="Arial" pitchFamily="-112" charset="0"/>
                          <a:cs typeface="Arial"/>
                        </a:rPr>
                        <a:t>Achieved</a:t>
                      </a:r>
                    </a:p>
                  </a:txBody>
                  <a:tcPr marL="94700" marR="94700" marT="47350" marB="4735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a:ea typeface="Arial" pitchFamily="-112" charset="0"/>
                          <a:cs typeface="Arial"/>
                        </a:rPr>
                        <a:t>Not achieved</a:t>
                      </a:r>
                    </a:p>
                  </a:txBody>
                  <a:tcPr marL="94700" marR="94700" marT="47350" marB="4735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xmlns="" val="10000"/>
                  </a:ext>
                </a:extLst>
              </a:tr>
              <a:tr h="207650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a:ea typeface="Arial" pitchFamily="-112" charset="0"/>
                          <a:cs typeface="Arial"/>
                        </a:rPr>
                        <a:t>Prog 1: Admin</a:t>
                      </a:r>
                      <a:r>
                        <a:rPr kumimoji="0" lang="en-ZA" sz="1400" b="0" i="0" u="none" strike="noStrike" cap="none" normalizeH="0" baseline="0" dirty="0" smtClean="0">
                          <a:ln>
                            <a:noFill/>
                          </a:ln>
                          <a:solidFill>
                            <a:schemeClr val="tx1"/>
                          </a:solidFill>
                          <a:effectLst/>
                          <a:latin typeface="Arial"/>
                          <a:ea typeface="Arial" pitchFamily="-112" charset="0"/>
                          <a:cs typeface="Arial"/>
                        </a:rPr>
                        <a:t> HR</a:t>
                      </a:r>
                      <a:endParaRPr kumimoji="0" lang="en-ZA" sz="1400" b="0" i="0" u="none" strike="noStrike" cap="none" normalizeH="0" baseline="0" dirty="0">
                        <a:ln>
                          <a:noFill/>
                        </a:ln>
                        <a:solidFill>
                          <a:schemeClr val="tx1"/>
                        </a:solidFill>
                        <a:effectLst/>
                        <a:latin typeface="Arial"/>
                        <a:ea typeface="Arial" pitchFamily="-112" charset="0"/>
                        <a:cs typeface="Arial"/>
                      </a:endParaRPr>
                    </a:p>
                  </a:txBody>
                  <a:tcPr marL="94700" marR="94700" marT="47350" marB="4735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a:noFill/>
                    </a:lnTlToBr>
                    <a:lnBlToTr>
                      <a:noFill/>
                    </a:lnBlToTr>
                    <a:solidFill>
                      <a:schemeClr val="accent3">
                        <a:lumMod val="40000"/>
                        <a:lumOff val="60000"/>
                        <a:alpha val="5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a:ea typeface="Arial" pitchFamily="-112" charset="0"/>
                          <a:cs typeface="Arial"/>
                        </a:rPr>
                        <a:t>Staff turnover ratio</a:t>
                      </a:r>
                      <a:endParaRPr kumimoji="0" lang="en-ZA" sz="1400" b="0" i="0" u="none" strike="noStrike" cap="none" normalizeH="0" baseline="0" dirty="0" smtClean="0">
                        <a:ln>
                          <a:noFill/>
                        </a:ln>
                        <a:solidFill>
                          <a:schemeClr val="tx1"/>
                        </a:solidFill>
                        <a:effectLst/>
                        <a:latin typeface="Arial"/>
                        <a:ea typeface="Arial" pitchFamily="-112" charset="0"/>
                        <a:cs typeface="Arial"/>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smtClean="0">
                          <a:ln>
                            <a:noFill/>
                          </a:ln>
                          <a:solidFill>
                            <a:schemeClr val="tx1"/>
                          </a:solidFill>
                          <a:effectLst/>
                          <a:latin typeface="Arial"/>
                          <a:ea typeface="Arial" pitchFamily="-112" charset="0"/>
                          <a:cs typeface="Arial"/>
                        </a:rPr>
                        <a:t>Staff </a:t>
                      </a:r>
                      <a:r>
                        <a:rPr kumimoji="0" lang="en-ZA" sz="1400" b="0" i="0" u="none" strike="noStrike" cap="none" normalizeH="0" baseline="0" dirty="0">
                          <a:ln>
                            <a:noFill/>
                          </a:ln>
                          <a:solidFill>
                            <a:schemeClr val="tx1"/>
                          </a:solidFill>
                          <a:effectLst/>
                          <a:latin typeface="Arial"/>
                          <a:ea typeface="Arial" pitchFamily="-112" charset="0"/>
                          <a:cs typeface="Arial"/>
                        </a:rPr>
                        <a:t>recruitment turnaround</a:t>
                      </a: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a:ea typeface="Arial" pitchFamily="-112" charset="0"/>
                          <a:cs typeface="Arial"/>
                        </a:rPr>
                        <a:t>Workforce model</a:t>
                      </a: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a:ea typeface="Arial" pitchFamily="-112" charset="0"/>
                          <a:cs typeface="Arial"/>
                        </a:rPr>
                        <a:t>Integrated performance management system</a:t>
                      </a:r>
                    </a:p>
                  </a:txBody>
                  <a:tcPr marL="94700" marR="94700" marT="47350" marB="4735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a:noFill/>
                    </a:lnTlToBr>
                    <a:lnBlToTr>
                      <a:noFill/>
                    </a:lnBlToTr>
                    <a:solidFill>
                      <a:schemeClr val="accent3">
                        <a:lumMod val="40000"/>
                        <a:lumOff val="60000"/>
                        <a:alpha val="5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a:ea typeface="Arial" pitchFamily="-112" charset="0"/>
                          <a:cs typeface="Arial"/>
                        </a:rPr>
                        <a:t>Employment equity</a:t>
                      </a: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a:ea typeface="Arial" pitchFamily="-112" charset="0"/>
                          <a:cs typeface="Arial"/>
                        </a:rPr>
                        <a:t>Performance Agreements</a:t>
                      </a: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a:ea typeface="Arial" pitchFamily="-112" charset="0"/>
                          <a:cs typeface="Arial"/>
                        </a:rPr>
                        <a:t>Training as per approved plan</a:t>
                      </a:r>
                    </a:p>
                  </a:txBody>
                  <a:tcPr marL="94700" marR="94700" marT="47350" marB="4735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xmlns="" val="10001"/>
                  </a:ext>
                </a:extLst>
              </a:tr>
              <a:tr h="186244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a:ea typeface="Arial" pitchFamily="-112" charset="0"/>
                          <a:cs typeface="Arial"/>
                        </a:rPr>
                        <a:t>Prog 2: Surveillance of Communicable Disease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ZA" sz="1400" b="0" i="0" u="none" strike="noStrike" cap="none" normalizeH="0" baseline="0" dirty="0">
                        <a:ln>
                          <a:noFill/>
                        </a:ln>
                        <a:solidFill>
                          <a:schemeClr val="tx1"/>
                        </a:solidFill>
                        <a:effectLst/>
                        <a:latin typeface="Arial"/>
                        <a:ea typeface="Arial" pitchFamily="-112" charset="0"/>
                        <a:cs typeface="Arial"/>
                      </a:endParaRPr>
                    </a:p>
                  </a:txBody>
                  <a:tcPr marL="94700" marR="94700" marT="47350" marB="4735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a:ea typeface="Arial" pitchFamily="-112" charset="0"/>
                          <a:cs typeface="Arial"/>
                        </a:rPr>
                        <a:t>Outbreaks responded to</a:t>
                      </a: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a:ea typeface="Arial" pitchFamily="-112" charset="0"/>
                          <a:cs typeface="Arial"/>
                        </a:rPr>
                        <a:t>SANAS accreditation</a:t>
                      </a: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a:ea typeface="Arial" pitchFamily="-112" charset="0"/>
                          <a:cs typeface="Arial"/>
                        </a:rPr>
                        <a:t>Annual report of population based on cancer surveillance </a:t>
                      </a: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a:ea typeface="Arial" pitchFamily="-112" charset="0"/>
                          <a:cs typeface="Arial"/>
                        </a:rPr>
                        <a:t>WHO reference laboratory status </a:t>
                      </a: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a:ea typeface="Arial" pitchFamily="-112" charset="0"/>
                          <a:cs typeface="Arial"/>
                        </a:rPr>
                        <a:t>Articles published</a:t>
                      </a: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a:ea typeface="Arial" pitchFamily="-112" charset="0"/>
                          <a:cs typeface="Arial"/>
                        </a:rPr>
                        <a:t>Qualified field epidemiologists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ZA" sz="1400" b="0" i="0" u="none" strike="noStrike" cap="none" normalizeH="0" baseline="0" dirty="0">
                        <a:ln>
                          <a:noFill/>
                        </a:ln>
                        <a:solidFill>
                          <a:schemeClr val="tx1"/>
                        </a:solidFill>
                        <a:effectLst/>
                        <a:latin typeface="Arial"/>
                        <a:ea typeface="Arial" pitchFamily="-112" charset="0"/>
                        <a:cs typeface="Arial"/>
                      </a:endParaRPr>
                    </a:p>
                  </a:txBody>
                  <a:tcPr marL="94700" marR="94700" marT="47350" marB="4735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a:ea typeface="Arial" pitchFamily="-112" charset="0"/>
                          <a:cs typeface="Arial"/>
                        </a:rPr>
                        <a:t>Diseases under surveillance</a:t>
                      </a:r>
                    </a:p>
                  </a:txBody>
                  <a:tcPr marL="94700" marR="94700" marT="47350" marB="4735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xmlns="" val="10002"/>
                  </a:ext>
                </a:extLst>
              </a:tr>
            </a:tbl>
          </a:graphicData>
        </a:graphic>
      </p:graphicFrame>
      <p:sp>
        <p:nvSpPr>
          <p:cNvPr id="9" name="TextBox 8"/>
          <p:cNvSpPr txBox="1"/>
          <p:nvPr/>
        </p:nvSpPr>
        <p:spPr>
          <a:xfrm>
            <a:off x="237071" y="146447"/>
            <a:ext cx="7611529" cy="584776"/>
          </a:xfrm>
          <a:prstGeom prst="rect">
            <a:avLst/>
          </a:prstGeom>
          <a:noFill/>
          <a:effectLst>
            <a:glow rad="228600">
              <a:schemeClr val="accent3">
                <a:satMod val="175000"/>
                <a:alpha val="40000"/>
              </a:schemeClr>
            </a:glo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wrap="square">
            <a:prstTxWarp prst="textNoShape">
              <a:avLst/>
            </a:prstTxWarp>
            <a:spAutoFit/>
          </a:bodyPr>
          <a:lstStyle/>
          <a:p>
            <a:pPr algn="ctr"/>
            <a:r>
              <a:rPr lang="en-ZA" sz="3200" b="1" dirty="0">
                <a:solidFill>
                  <a:srgbClr val="000000"/>
                </a:solidFill>
                <a:effectLst>
                  <a:outerShdw blurRad="50800" dist="38100" dir="5400000">
                    <a:srgbClr val="000000">
                      <a:alpha val="43000"/>
                    </a:srgbClr>
                  </a:outerShdw>
                </a:effectLst>
                <a:latin typeface="Arial" pitchFamily="-112" charset="0"/>
                <a:ea typeface="Arial" pitchFamily="-112" charset="0"/>
                <a:cs typeface="Arial" pitchFamily="-112" charset="0"/>
              </a:rPr>
              <a:t>Summary of</a:t>
            </a:r>
            <a:r>
              <a:rPr lang="en-ZA" sz="3200" b="1" dirty="0" smtClean="0">
                <a:solidFill>
                  <a:srgbClr val="000000"/>
                </a:solidFill>
                <a:effectLst>
                  <a:outerShdw blurRad="50800" dist="38100" dir="5400000">
                    <a:srgbClr val="000000">
                      <a:alpha val="43000"/>
                    </a:srgbClr>
                  </a:outerShdw>
                </a:effectLst>
                <a:latin typeface="Arial" pitchFamily="-112" charset="0"/>
                <a:ea typeface="Arial" pitchFamily="-112" charset="0"/>
                <a:cs typeface="Arial" pitchFamily="-112" charset="0"/>
              </a:rPr>
              <a:t> performance (cont)</a:t>
            </a:r>
            <a:endParaRPr lang="en-GB" sz="3200" b="1" dirty="0">
              <a:solidFill>
                <a:srgbClr val="000000"/>
              </a:solidFill>
              <a:effectLst>
                <a:outerShdw blurRad="50800" dist="38100" dir="5400000">
                  <a:srgbClr val="000000">
                    <a:alpha val="43000"/>
                  </a:srgbClr>
                </a:outerShdw>
              </a:effectLst>
              <a:latin typeface="Arial" pitchFamily="-112" charset="0"/>
              <a:ea typeface="Arial" pitchFamily="-112" charset="0"/>
              <a:cs typeface="Arial" pitchFamily="-112" charset="0"/>
            </a:endParaRPr>
          </a:p>
        </p:txBody>
      </p:sp>
      <p:sp>
        <p:nvSpPr>
          <p:cNvPr id="10"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33</a:t>
            </a:fld>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42913" y="1846263"/>
            <a:ext cx="8150225" cy="881062"/>
          </a:xfrm>
          <a:prstGeom prst="rect">
            <a:avLst/>
          </a:prstGeom>
          <a:noFill/>
        </p:spPr>
        <p:txBody>
          <a:bodyPr>
            <a:prstTxWarp prst="textNoShape">
              <a:avLst/>
            </a:prstTxWarp>
            <a:spAutoFit/>
          </a:bodyPr>
          <a:lstStyle/>
          <a:p>
            <a:pPr marL="285750" indent="-285750" algn="just">
              <a:lnSpc>
                <a:spcPct val="150000"/>
              </a:lnSpc>
              <a:buClr>
                <a:srgbClr val="99CC00"/>
              </a:buClr>
              <a:buSzPct val="140000"/>
              <a:buFont typeface="Wingdings" pitchFamily="-112" charset="2"/>
              <a:buChar char="§"/>
            </a:pPr>
            <a:endParaRPr lang="en-ZA" sz="1800">
              <a:solidFill>
                <a:srgbClr val="000000"/>
              </a:solidFill>
              <a:latin typeface="Calibri" pitchFamily="-112" charset="0"/>
            </a:endParaRPr>
          </a:p>
          <a:p>
            <a:pPr marL="285750" indent="-285750" algn="just">
              <a:lnSpc>
                <a:spcPct val="150000"/>
              </a:lnSpc>
              <a:buClr>
                <a:srgbClr val="99CC00"/>
              </a:buClr>
              <a:buSzPct val="140000"/>
              <a:buFont typeface="Wingdings" pitchFamily="-112" charset="2"/>
              <a:buChar char="§"/>
            </a:pPr>
            <a:endParaRPr lang="en-ZA" sz="1800">
              <a:solidFill>
                <a:srgbClr val="000000"/>
              </a:solidFill>
              <a:latin typeface="Calibri" pitchFamily="-112"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3012937915"/>
              </p:ext>
            </p:extLst>
          </p:nvPr>
        </p:nvGraphicFramePr>
        <p:xfrm>
          <a:off x="969963" y="1210739"/>
          <a:ext cx="6802437" cy="3330786"/>
        </p:xfrm>
        <a:graphic>
          <a:graphicData uri="http://schemas.openxmlformats.org/drawingml/2006/table">
            <a:tbl>
              <a:tblPr/>
              <a:tblGrid>
                <a:gridCol w="1922462">
                  <a:extLst>
                    <a:ext uri="{9D8B030D-6E8A-4147-A177-3AD203B41FA5}">
                      <a16:colId xmlns:a16="http://schemas.microsoft.com/office/drawing/2014/main" xmlns="" val="20000"/>
                    </a:ext>
                  </a:extLst>
                </a:gridCol>
                <a:gridCol w="2651125">
                  <a:extLst>
                    <a:ext uri="{9D8B030D-6E8A-4147-A177-3AD203B41FA5}">
                      <a16:colId xmlns:a16="http://schemas.microsoft.com/office/drawing/2014/main" xmlns="" val="20001"/>
                    </a:ext>
                  </a:extLst>
                </a:gridCol>
                <a:gridCol w="2228850">
                  <a:extLst>
                    <a:ext uri="{9D8B030D-6E8A-4147-A177-3AD203B41FA5}">
                      <a16:colId xmlns:a16="http://schemas.microsoft.com/office/drawing/2014/main" xmlns="" val="20002"/>
                    </a:ext>
                  </a:extLst>
                </a:gridCol>
              </a:tblGrid>
              <a:tr h="46566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a:ea typeface="Arial" pitchFamily="-112" charset="0"/>
                          <a:cs typeface="Arial"/>
                        </a:rPr>
                        <a:t>Programme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a:ea typeface="Arial" pitchFamily="-112" charset="0"/>
                          <a:cs typeface="Arial"/>
                        </a:rPr>
                        <a:t>Achieved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a:ea typeface="Arial" pitchFamily="-112" charset="0"/>
                          <a:cs typeface="Arial"/>
                        </a:rPr>
                        <a:t>Not achieved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xmlns="" val="10000"/>
                  </a:ext>
                </a:extLst>
              </a:tr>
              <a:tr h="6223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a:ea typeface="Arial" pitchFamily="-112" charset="0"/>
                          <a:cs typeface="Arial"/>
                        </a:rPr>
                        <a:t>Prog 3: Occupational Health and Safety</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400" b="0" i="0" u="none" strike="noStrike" cap="none" normalizeH="0" baseline="0" dirty="0">
                          <a:ln>
                            <a:noFill/>
                          </a:ln>
                          <a:solidFill>
                            <a:schemeClr val="tx1"/>
                          </a:solidFill>
                          <a:effectLst/>
                          <a:latin typeface="Arial"/>
                          <a:ea typeface="Arial" pitchFamily="-112" charset="0"/>
                          <a:cs typeface="Arial"/>
                        </a:rPr>
                        <a:t>No of occupational, environmental health and safety assessments completed</a:t>
                      </a:r>
                    </a:p>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400" b="0" i="0" u="none" strike="noStrike" cap="none" normalizeH="0" baseline="0" dirty="0">
                          <a:ln>
                            <a:noFill/>
                          </a:ln>
                          <a:solidFill>
                            <a:schemeClr val="tx1"/>
                          </a:solidFill>
                          <a:effectLst/>
                          <a:latin typeface="Arial"/>
                          <a:ea typeface="Arial" pitchFamily="-112" charset="0"/>
                          <a:cs typeface="Arial"/>
                        </a:rPr>
                        <a:t>Surveillance reports produced</a:t>
                      </a:r>
                    </a:p>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400" b="0" i="0" u="none" strike="noStrike" cap="none" normalizeH="0" baseline="0" dirty="0">
                          <a:ln>
                            <a:noFill/>
                          </a:ln>
                          <a:solidFill>
                            <a:schemeClr val="tx1"/>
                          </a:solidFill>
                          <a:effectLst/>
                          <a:latin typeface="Arial"/>
                          <a:ea typeface="Arial" pitchFamily="-112" charset="0"/>
                          <a:cs typeface="Arial"/>
                        </a:rPr>
                        <a:t>% of NHLS laboratories audited</a:t>
                      </a:r>
                    </a:p>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400" b="0" i="0" u="none" strike="noStrike" cap="none" normalizeH="0" baseline="0" dirty="0">
                          <a:ln>
                            <a:noFill/>
                          </a:ln>
                          <a:solidFill>
                            <a:schemeClr val="tx1"/>
                          </a:solidFill>
                          <a:effectLst/>
                          <a:latin typeface="Arial"/>
                          <a:ea typeface="Arial" pitchFamily="-112" charset="0"/>
                          <a:cs typeface="Arial"/>
                        </a:rPr>
                        <a:t>Articles published</a:t>
                      </a:r>
                    </a:p>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400" b="0" i="0" u="none" strike="noStrike" cap="none" normalizeH="0" baseline="0" dirty="0">
                          <a:ln>
                            <a:noFill/>
                          </a:ln>
                          <a:solidFill>
                            <a:schemeClr val="tx1"/>
                          </a:solidFill>
                          <a:effectLst/>
                          <a:latin typeface="Arial"/>
                          <a:ea typeface="Arial" pitchFamily="-112" charset="0"/>
                          <a:cs typeface="Arial"/>
                        </a:rPr>
                        <a:t>Students and registrars under supervision</a:t>
                      </a:r>
                    </a:p>
                    <a:p>
                      <a:pPr marL="285750" marR="0" lvl="0" indent="-285750" algn="l" defTabSz="457200" rtl="0" eaLnBrk="1" fontAlgn="base" latinLnBrk="0" hangingPunct="1">
                        <a:lnSpc>
                          <a:spcPct val="100000"/>
                        </a:lnSpc>
                        <a:spcBef>
                          <a:spcPct val="0"/>
                        </a:spcBef>
                        <a:spcAft>
                          <a:spcPct val="0"/>
                        </a:spcAft>
                        <a:buClrTx/>
                        <a:buSzTx/>
                        <a:buFontTx/>
                        <a:buNone/>
                        <a:tabLst/>
                      </a:pPr>
                      <a:endParaRPr kumimoji="0" lang="en-ZA" sz="1400" b="0" i="0" u="none" strike="noStrike" cap="none" normalizeH="0" baseline="0" dirty="0">
                        <a:ln>
                          <a:noFill/>
                        </a:ln>
                        <a:solidFill>
                          <a:schemeClr val="tx1"/>
                        </a:solidFill>
                        <a:effectLst/>
                        <a:latin typeface="Arial"/>
                        <a:ea typeface="Arial" pitchFamily="-112" charset="0"/>
                        <a:cs typeface="Arial"/>
                      </a:endParaRPr>
                    </a:p>
                    <a:p>
                      <a:pPr marL="285750" marR="0" lvl="0" indent="-285750" algn="l" defTabSz="457200" rtl="0" eaLnBrk="1" fontAlgn="base" latinLnBrk="0" hangingPunct="1">
                        <a:lnSpc>
                          <a:spcPct val="100000"/>
                        </a:lnSpc>
                        <a:spcBef>
                          <a:spcPct val="0"/>
                        </a:spcBef>
                        <a:spcAft>
                          <a:spcPct val="0"/>
                        </a:spcAft>
                        <a:buClrTx/>
                        <a:buSzTx/>
                        <a:buFontTx/>
                        <a:buNone/>
                        <a:tabLst/>
                      </a:pPr>
                      <a:endParaRPr kumimoji="0" lang="en-ZA" sz="1400" b="0" i="0" u="none" strike="noStrike" cap="none" normalizeH="0" baseline="0" dirty="0">
                        <a:ln>
                          <a:noFill/>
                        </a:ln>
                        <a:solidFill>
                          <a:schemeClr val="tx1"/>
                        </a:solidFill>
                        <a:effectLst/>
                        <a:latin typeface="Arial"/>
                        <a:ea typeface="Arial" pitchFamily="-112" charset="0"/>
                        <a:cs typeface="Arial"/>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a:ea typeface="Arial" pitchFamily="-112" charset="0"/>
                          <a:cs typeface="Arial"/>
                        </a:rPr>
                        <a:t>Percentage of Occupation and environmental health laboratory tests conducted within predefined turnaround time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ZA" sz="1400" b="0" i="0" u="none" strike="noStrike" cap="none" normalizeH="0" baseline="0" dirty="0">
                        <a:ln>
                          <a:noFill/>
                        </a:ln>
                        <a:solidFill>
                          <a:schemeClr val="tx1"/>
                        </a:solidFill>
                        <a:effectLst/>
                        <a:latin typeface="Arial"/>
                        <a:ea typeface="Arial" pitchFamily="-112" charset="0"/>
                        <a:cs typeface="Arial"/>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xmlns="" val="10001"/>
                  </a:ext>
                </a:extLst>
              </a:tr>
            </a:tbl>
          </a:graphicData>
        </a:graphic>
      </p:graphicFrame>
      <p:sp>
        <p:nvSpPr>
          <p:cNvPr id="10" name="TextBox 9"/>
          <p:cNvSpPr txBox="1"/>
          <p:nvPr/>
        </p:nvSpPr>
        <p:spPr>
          <a:xfrm>
            <a:off x="237071" y="146447"/>
            <a:ext cx="7611529" cy="584776"/>
          </a:xfrm>
          <a:prstGeom prst="rect">
            <a:avLst/>
          </a:prstGeom>
          <a:noFill/>
          <a:effectLst>
            <a:glow rad="228600">
              <a:schemeClr val="accent3">
                <a:satMod val="175000"/>
                <a:alpha val="40000"/>
              </a:schemeClr>
            </a:glo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wrap="square">
            <a:prstTxWarp prst="textNoShape">
              <a:avLst/>
            </a:prstTxWarp>
            <a:spAutoFit/>
          </a:bodyPr>
          <a:lstStyle/>
          <a:p>
            <a:pPr algn="ctr"/>
            <a:r>
              <a:rPr lang="en-ZA" sz="3200" b="1" dirty="0">
                <a:solidFill>
                  <a:srgbClr val="000000"/>
                </a:solidFill>
                <a:effectLst>
                  <a:outerShdw blurRad="50800" dist="38100" dir="5400000">
                    <a:srgbClr val="000000">
                      <a:alpha val="43000"/>
                    </a:srgbClr>
                  </a:outerShdw>
                </a:effectLst>
                <a:latin typeface="Arial" pitchFamily="-112" charset="0"/>
                <a:ea typeface="Arial" pitchFamily="-112" charset="0"/>
                <a:cs typeface="Arial" pitchFamily="-112" charset="0"/>
              </a:rPr>
              <a:t>Summary of</a:t>
            </a:r>
            <a:r>
              <a:rPr lang="en-ZA" sz="3200" b="1" dirty="0" smtClean="0">
                <a:solidFill>
                  <a:srgbClr val="000000"/>
                </a:solidFill>
                <a:effectLst>
                  <a:outerShdw blurRad="50800" dist="38100" dir="5400000">
                    <a:srgbClr val="000000">
                      <a:alpha val="43000"/>
                    </a:srgbClr>
                  </a:outerShdw>
                </a:effectLst>
                <a:latin typeface="Arial" pitchFamily="-112" charset="0"/>
                <a:ea typeface="Arial" pitchFamily="-112" charset="0"/>
                <a:cs typeface="Arial" pitchFamily="-112" charset="0"/>
              </a:rPr>
              <a:t> performance (cont)</a:t>
            </a:r>
            <a:endParaRPr lang="en-GB" sz="3200" b="1" dirty="0">
              <a:solidFill>
                <a:srgbClr val="000000"/>
              </a:solidFill>
              <a:effectLst>
                <a:outerShdw blurRad="50800" dist="38100" dir="5400000">
                  <a:srgbClr val="000000">
                    <a:alpha val="43000"/>
                  </a:srgbClr>
                </a:outerShdw>
              </a:effectLst>
              <a:latin typeface="Arial" pitchFamily="-112" charset="0"/>
              <a:ea typeface="Arial" pitchFamily="-112" charset="0"/>
              <a:cs typeface="Arial" pitchFamily="-112" charset="0"/>
            </a:endParaRPr>
          </a:p>
        </p:txBody>
      </p:sp>
      <p:sp>
        <p:nvSpPr>
          <p:cNvPr id="11"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34</a:t>
            </a:fld>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765056021"/>
              </p:ext>
            </p:extLst>
          </p:nvPr>
        </p:nvGraphicFramePr>
        <p:xfrm>
          <a:off x="627591" y="1180388"/>
          <a:ext cx="7788275" cy="4783276"/>
        </p:xfrm>
        <a:graphic>
          <a:graphicData uri="http://schemas.openxmlformats.org/drawingml/2006/table">
            <a:tbl>
              <a:tblPr/>
              <a:tblGrid>
                <a:gridCol w="2201425">
                  <a:extLst>
                    <a:ext uri="{9D8B030D-6E8A-4147-A177-3AD203B41FA5}">
                      <a16:colId xmlns:a16="http://schemas.microsoft.com/office/drawing/2014/main" xmlns="" val="20000"/>
                    </a:ext>
                  </a:extLst>
                </a:gridCol>
                <a:gridCol w="3035941">
                  <a:extLst>
                    <a:ext uri="{9D8B030D-6E8A-4147-A177-3AD203B41FA5}">
                      <a16:colId xmlns:a16="http://schemas.microsoft.com/office/drawing/2014/main" xmlns="" val="20001"/>
                    </a:ext>
                  </a:extLst>
                </a:gridCol>
                <a:gridCol w="2550909">
                  <a:extLst>
                    <a:ext uri="{9D8B030D-6E8A-4147-A177-3AD203B41FA5}">
                      <a16:colId xmlns:a16="http://schemas.microsoft.com/office/drawing/2014/main" xmlns="" val="20002"/>
                    </a:ext>
                  </a:extLst>
                </a:gridCol>
              </a:tblGrid>
              <a:tr h="4198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a:ea typeface="Arial" pitchFamily="-112" charset="0"/>
                          <a:cs typeface="Arial"/>
                        </a:rPr>
                        <a:t>Programme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a:ea typeface="Arial" pitchFamily="-112" charset="0"/>
                          <a:cs typeface="Arial"/>
                        </a:rPr>
                        <a:t>Achieved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a:ea typeface="Arial" pitchFamily="-112" charset="0"/>
                          <a:cs typeface="Arial"/>
                        </a:rPr>
                        <a:t>Not achieved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xmlns="" val="10000"/>
                  </a:ext>
                </a:extLst>
              </a:tr>
              <a:tr h="43634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a:ea typeface="Arial" pitchFamily="-112" charset="0"/>
                          <a:cs typeface="Arial"/>
                        </a:rPr>
                        <a:t>Prog 4: Academic Affairs, Research and Quality Assurance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400" b="0" i="0" u="none" strike="noStrike" cap="none" normalizeH="0" baseline="0" dirty="0">
                          <a:ln>
                            <a:noFill/>
                          </a:ln>
                          <a:solidFill>
                            <a:schemeClr val="tx1"/>
                          </a:solidFill>
                          <a:effectLst/>
                          <a:latin typeface="Arial"/>
                          <a:ea typeface="Arial" pitchFamily="-112" charset="0"/>
                          <a:cs typeface="Arial"/>
                        </a:rPr>
                        <a:t>Number of regional  laboratories  with SANAS accreditation status</a:t>
                      </a:r>
                    </a:p>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400" b="0" i="0" u="none" strike="noStrike" cap="none" normalizeH="0" baseline="0" dirty="0">
                          <a:ln>
                            <a:noFill/>
                          </a:ln>
                          <a:solidFill>
                            <a:schemeClr val="tx1"/>
                          </a:solidFill>
                          <a:effectLst/>
                          <a:latin typeface="Arial"/>
                          <a:ea typeface="Arial" pitchFamily="-112" charset="0"/>
                          <a:cs typeface="Arial"/>
                        </a:rPr>
                        <a:t>Number of district  laboratories  with SANAS accreditation status</a:t>
                      </a:r>
                    </a:p>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400" b="0" i="0" u="none" strike="noStrike" cap="none" normalizeH="0" baseline="0" dirty="0">
                          <a:ln>
                            <a:noFill/>
                          </a:ln>
                          <a:solidFill>
                            <a:schemeClr val="tx1"/>
                          </a:solidFill>
                          <a:effectLst/>
                          <a:latin typeface="Arial"/>
                          <a:ea typeface="Arial" pitchFamily="-112" charset="0"/>
                          <a:cs typeface="Arial"/>
                        </a:rPr>
                        <a:t>% of laboratories achieving proficiency testing scheme </a:t>
                      </a:r>
                    </a:p>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400" b="0" i="0" u="none" strike="noStrike" cap="none" normalizeH="0" baseline="0" dirty="0">
                          <a:ln>
                            <a:noFill/>
                          </a:ln>
                          <a:solidFill>
                            <a:schemeClr val="tx1"/>
                          </a:solidFill>
                          <a:effectLst/>
                          <a:latin typeface="Arial"/>
                          <a:ea typeface="Arial" pitchFamily="-112" charset="0"/>
                          <a:cs typeface="Arial"/>
                        </a:rPr>
                        <a:t>Gap analysis and work plan to support service departments and laboratories for certification and accreditation</a:t>
                      </a:r>
                    </a:p>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400" b="0" i="0" u="none" strike="noStrike" cap="none" normalizeH="0" baseline="0" dirty="0">
                          <a:ln>
                            <a:noFill/>
                          </a:ln>
                          <a:solidFill>
                            <a:schemeClr val="tx1"/>
                          </a:solidFill>
                          <a:effectLst/>
                          <a:latin typeface="Arial"/>
                          <a:ea typeface="Arial" pitchFamily="-112" charset="0"/>
                          <a:cs typeface="Arial"/>
                        </a:rPr>
                        <a:t>Number of articles published</a:t>
                      </a:r>
                    </a:p>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400" b="0" i="0" u="none" strike="noStrike" cap="none" normalizeH="0" baseline="0" dirty="0">
                          <a:ln>
                            <a:noFill/>
                          </a:ln>
                          <a:solidFill>
                            <a:schemeClr val="tx1"/>
                          </a:solidFill>
                          <a:effectLst/>
                          <a:latin typeface="Arial"/>
                          <a:ea typeface="Arial" pitchFamily="-112" charset="0"/>
                          <a:cs typeface="Arial"/>
                        </a:rPr>
                        <a:t>Research priorities proposal</a:t>
                      </a:r>
                    </a:p>
                    <a:p>
                      <a:pPr marL="285750" marR="0" lvl="0" indent="-285750" algn="l" defTabSz="457200" rtl="0" eaLnBrk="1" fontAlgn="base" latinLnBrk="0" hangingPunct="1">
                        <a:lnSpc>
                          <a:spcPct val="100000"/>
                        </a:lnSpc>
                        <a:spcBef>
                          <a:spcPct val="0"/>
                        </a:spcBef>
                        <a:spcAft>
                          <a:spcPct val="0"/>
                        </a:spcAft>
                        <a:buClrTx/>
                        <a:buSzTx/>
                        <a:buFontTx/>
                        <a:buNone/>
                        <a:tabLst/>
                      </a:pPr>
                      <a:endParaRPr kumimoji="0" lang="en-ZA" sz="1400" b="0" i="0" u="none" strike="noStrike" cap="none" normalizeH="0" baseline="0" dirty="0">
                        <a:ln>
                          <a:noFill/>
                        </a:ln>
                        <a:solidFill>
                          <a:schemeClr val="tx1"/>
                        </a:solidFill>
                        <a:effectLst/>
                        <a:latin typeface="Arial"/>
                        <a:ea typeface="Arial" pitchFamily="-112" charset="0"/>
                        <a:cs typeface="Arial"/>
                      </a:endParaRPr>
                    </a:p>
                    <a:p>
                      <a:pPr marL="285750" marR="0" lvl="0" indent="-28575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a:ea typeface="Arial" pitchFamily="-112" charset="0"/>
                          <a:cs typeface="Arial"/>
                        </a:rPr>
                        <a:t>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400" b="0" i="0" u="none" strike="noStrike" cap="none" normalizeH="0" baseline="0" dirty="0">
                          <a:ln>
                            <a:noFill/>
                          </a:ln>
                          <a:solidFill>
                            <a:schemeClr val="tx1"/>
                          </a:solidFill>
                          <a:effectLst/>
                          <a:latin typeface="Arial"/>
                          <a:ea typeface="Arial" pitchFamily="-112" charset="0"/>
                          <a:cs typeface="Arial"/>
                        </a:rPr>
                        <a:t>% compliance achieved by laboratories during annual quality compliance audits</a:t>
                      </a:r>
                    </a:p>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400" b="0" i="0" u="none" strike="noStrike" cap="none" normalizeH="0" baseline="0" dirty="0">
                          <a:ln>
                            <a:noFill/>
                          </a:ln>
                          <a:solidFill>
                            <a:schemeClr val="tx1"/>
                          </a:solidFill>
                          <a:effectLst/>
                          <a:latin typeface="Arial"/>
                          <a:ea typeface="Arial" pitchFamily="-112" charset="0"/>
                          <a:cs typeface="Arial"/>
                        </a:rPr>
                        <a:t>% of national central laboratories that are SANAS accredited</a:t>
                      </a:r>
                    </a:p>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400" b="0" i="0" u="none" strike="noStrike" cap="none" normalizeH="0" baseline="0" dirty="0">
                          <a:ln>
                            <a:noFill/>
                          </a:ln>
                          <a:solidFill>
                            <a:schemeClr val="tx1"/>
                          </a:solidFill>
                          <a:effectLst/>
                          <a:latin typeface="Arial"/>
                          <a:ea typeface="Arial" pitchFamily="-112" charset="0"/>
                          <a:cs typeface="Arial"/>
                        </a:rPr>
                        <a:t>% of provincial tertiary laboratories that are SANAS accredited</a:t>
                      </a:r>
                    </a:p>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400" b="0" i="0" u="none" strike="noStrike" cap="none" normalizeH="0" baseline="0" dirty="0">
                          <a:ln>
                            <a:noFill/>
                          </a:ln>
                          <a:solidFill>
                            <a:schemeClr val="tx1"/>
                          </a:solidFill>
                          <a:effectLst/>
                          <a:latin typeface="Arial"/>
                          <a:ea typeface="Arial" pitchFamily="-112" charset="0"/>
                          <a:cs typeface="Arial"/>
                        </a:rPr>
                        <a:t>Medical scientists admitted and trained</a:t>
                      </a:r>
                    </a:p>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400" b="0" i="0" u="none" strike="noStrike" cap="none" normalizeH="0" baseline="0" dirty="0">
                          <a:ln>
                            <a:noFill/>
                          </a:ln>
                          <a:solidFill>
                            <a:schemeClr val="tx1"/>
                          </a:solidFill>
                          <a:effectLst/>
                          <a:latin typeface="Arial"/>
                          <a:ea typeface="Arial" pitchFamily="-112" charset="0"/>
                          <a:cs typeface="Arial"/>
                        </a:rPr>
                        <a:t>Number of student medical technicians admitted and trained</a:t>
                      </a:r>
                    </a:p>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400" b="0" i="0" u="none" strike="noStrike" cap="none" normalizeH="0" baseline="0" dirty="0">
                          <a:ln>
                            <a:noFill/>
                          </a:ln>
                          <a:solidFill>
                            <a:schemeClr val="tx1"/>
                          </a:solidFill>
                          <a:effectLst/>
                          <a:latin typeface="Arial"/>
                          <a:ea typeface="Arial" pitchFamily="-112" charset="0"/>
                          <a:cs typeface="Arial"/>
                        </a:rPr>
                        <a:t>Number of bilateral agreements signed with universities and universities of </a:t>
                      </a:r>
                      <a:r>
                        <a:rPr kumimoji="0" lang="en-ZA" sz="1400" b="0" i="0" u="none" strike="noStrike" cap="none" normalizeH="0" baseline="0" dirty="0" smtClean="0">
                          <a:ln>
                            <a:noFill/>
                          </a:ln>
                          <a:solidFill>
                            <a:schemeClr val="tx1"/>
                          </a:solidFill>
                          <a:effectLst/>
                          <a:latin typeface="Arial"/>
                          <a:ea typeface="Arial" pitchFamily="-112" charset="0"/>
                          <a:cs typeface="Arial"/>
                        </a:rPr>
                        <a:t>technology</a:t>
                      </a:r>
                    </a:p>
                    <a:p>
                      <a:pPr marL="285750" marR="0" lvl="0" indent="-285750" algn="l" defTabSz="457200" rtl="0" eaLnBrk="1" fontAlgn="base" latinLnBrk="0" hangingPunct="1">
                        <a:lnSpc>
                          <a:spcPct val="100000"/>
                        </a:lnSpc>
                        <a:spcBef>
                          <a:spcPct val="0"/>
                        </a:spcBef>
                        <a:spcAft>
                          <a:spcPct val="0"/>
                        </a:spcAft>
                        <a:buClrTx/>
                        <a:buSzTx/>
                        <a:buFontTx/>
                        <a:buNone/>
                        <a:tabLst/>
                      </a:pPr>
                      <a:endParaRPr kumimoji="0" lang="en-ZA" sz="1400" b="0" i="0" u="none" strike="noStrike" cap="none" normalizeH="0" baseline="0" dirty="0">
                        <a:ln>
                          <a:noFill/>
                        </a:ln>
                        <a:solidFill>
                          <a:schemeClr val="tx1"/>
                        </a:solidFill>
                        <a:effectLst/>
                        <a:latin typeface="Arial"/>
                        <a:ea typeface="Arial" pitchFamily="-112" charset="0"/>
                        <a:cs typeface="Arial"/>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xmlns="" val="10001"/>
                  </a:ext>
                </a:extLst>
              </a:tr>
            </a:tbl>
          </a:graphicData>
        </a:graphic>
      </p:graphicFrame>
      <p:sp>
        <p:nvSpPr>
          <p:cNvPr id="8" name="TextBox 7"/>
          <p:cNvSpPr txBox="1"/>
          <p:nvPr/>
        </p:nvSpPr>
        <p:spPr>
          <a:xfrm>
            <a:off x="237071" y="146447"/>
            <a:ext cx="7611529" cy="584776"/>
          </a:xfrm>
          <a:prstGeom prst="rect">
            <a:avLst/>
          </a:prstGeom>
          <a:noFill/>
          <a:effectLst>
            <a:glow rad="228600">
              <a:schemeClr val="accent3">
                <a:satMod val="175000"/>
                <a:alpha val="40000"/>
              </a:schemeClr>
            </a:glo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wrap="square">
            <a:prstTxWarp prst="textNoShape">
              <a:avLst/>
            </a:prstTxWarp>
            <a:spAutoFit/>
          </a:bodyPr>
          <a:lstStyle/>
          <a:p>
            <a:pPr algn="ctr"/>
            <a:r>
              <a:rPr lang="en-ZA" sz="3200" b="1" dirty="0">
                <a:solidFill>
                  <a:srgbClr val="000000"/>
                </a:solidFill>
                <a:effectLst>
                  <a:outerShdw blurRad="50800" dist="38100" dir="5400000">
                    <a:srgbClr val="000000">
                      <a:alpha val="43000"/>
                    </a:srgbClr>
                  </a:outerShdw>
                </a:effectLst>
                <a:latin typeface="Arial" pitchFamily="-112" charset="0"/>
                <a:ea typeface="Arial" pitchFamily="-112" charset="0"/>
                <a:cs typeface="Arial" pitchFamily="-112" charset="0"/>
              </a:rPr>
              <a:t>Summary of</a:t>
            </a:r>
            <a:r>
              <a:rPr lang="en-ZA" sz="3200" b="1" dirty="0" smtClean="0">
                <a:solidFill>
                  <a:srgbClr val="000000"/>
                </a:solidFill>
                <a:effectLst>
                  <a:outerShdw blurRad="50800" dist="38100" dir="5400000">
                    <a:srgbClr val="000000">
                      <a:alpha val="43000"/>
                    </a:srgbClr>
                  </a:outerShdw>
                </a:effectLst>
                <a:latin typeface="Arial" pitchFamily="-112" charset="0"/>
                <a:ea typeface="Arial" pitchFamily="-112" charset="0"/>
                <a:cs typeface="Arial" pitchFamily="-112" charset="0"/>
              </a:rPr>
              <a:t> performance (cont)</a:t>
            </a:r>
            <a:endParaRPr lang="en-GB" sz="3200" b="1" dirty="0">
              <a:solidFill>
                <a:srgbClr val="000000"/>
              </a:solidFill>
              <a:effectLst>
                <a:outerShdw blurRad="50800" dist="38100" dir="5400000">
                  <a:srgbClr val="000000">
                    <a:alpha val="43000"/>
                  </a:srgbClr>
                </a:outerShdw>
              </a:effectLst>
              <a:latin typeface="Arial" pitchFamily="-112" charset="0"/>
              <a:ea typeface="Arial" pitchFamily="-112" charset="0"/>
              <a:cs typeface="Arial" pitchFamily="-112" charset="0"/>
            </a:endParaRPr>
          </a:p>
        </p:txBody>
      </p:sp>
      <p:sp>
        <p:nvSpPr>
          <p:cNvPr id="9"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35</a:t>
            </a:fld>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42913" y="1846263"/>
            <a:ext cx="8150225" cy="881062"/>
          </a:xfrm>
          <a:prstGeom prst="rect">
            <a:avLst/>
          </a:prstGeom>
          <a:noFill/>
        </p:spPr>
        <p:txBody>
          <a:bodyPr>
            <a:prstTxWarp prst="textNoShape">
              <a:avLst/>
            </a:prstTxWarp>
            <a:spAutoFit/>
          </a:bodyPr>
          <a:lstStyle/>
          <a:p>
            <a:pPr marL="285750" indent="-285750" algn="just">
              <a:lnSpc>
                <a:spcPct val="150000"/>
              </a:lnSpc>
              <a:buClr>
                <a:srgbClr val="99CC00"/>
              </a:buClr>
              <a:buSzPct val="140000"/>
              <a:buFont typeface="Wingdings" pitchFamily="-112" charset="2"/>
              <a:buChar char="§"/>
            </a:pPr>
            <a:endParaRPr lang="en-ZA" sz="1800">
              <a:solidFill>
                <a:srgbClr val="000000"/>
              </a:solidFill>
              <a:latin typeface="Calibri" pitchFamily="-112" charset="0"/>
            </a:endParaRPr>
          </a:p>
          <a:p>
            <a:pPr marL="285750" indent="-285750" algn="just">
              <a:lnSpc>
                <a:spcPct val="150000"/>
              </a:lnSpc>
              <a:buClr>
                <a:srgbClr val="99CC00"/>
              </a:buClr>
              <a:buSzPct val="140000"/>
              <a:buFont typeface="Wingdings" pitchFamily="-112" charset="2"/>
              <a:buChar char="§"/>
            </a:pPr>
            <a:endParaRPr lang="en-ZA" sz="1800">
              <a:solidFill>
                <a:srgbClr val="000000"/>
              </a:solidFill>
              <a:latin typeface="Calibri" pitchFamily="-112"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478133644"/>
              </p:ext>
            </p:extLst>
          </p:nvPr>
        </p:nvGraphicFramePr>
        <p:xfrm>
          <a:off x="877094" y="1051328"/>
          <a:ext cx="7389812" cy="5120640"/>
        </p:xfrm>
        <a:graphic>
          <a:graphicData uri="http://schemas.openxmlformats.org/drawingml/2006/table">
            <a:tbl>
              <a:tblPr/>
              <a:tblGrid>
                <a:gridCol w="1830387">
                  <a:extLst>
                    <a:ext uri="{9D8B030D-6E8A-4147-A177-3AD203B41FA5}">
                      <a16:colId xmlns:a16="http://schemas.microsoft.com/office/drawing/2014/main" xmlns="" val="20000"/>
                    </a:ext>
                  </a:extLst>
                </a:gridCol>
                <a:gridCol w="3286125">
                  <a:extLst>
                    <a:ext uri="{9D8B030D-6E8A-4147-A177-3AD203B41FA5}">
                      <a16:colId xmlns:a16="http://schemas.microsoft.com/office/drawing/2014/main" xmlns="" val="20001"/>
                    </a:ext>
                  </a:extLst>
                </a:gridCol>
                <a:gridCol w="2273300">
                  <a:extLst>
                    <a:ext uri="{9D8B030D-6E8A-4147-A177-3AD203B41FA5}">
                      <a16:colId xmlns:a16="http://schemas.microsoft.com/office/drawing/2014/main" xmlns="" val="20002"/>
                    </a:ext>
                  </a:extLst>
                </a:gridCol>
              </a:tblGrid>
              <a:tr h="34965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800" b="1" i="0" u="none" strike="noStrike" cap="none" normalizeH="0" baseline="0" dirty="0">
                          <a:ln>
                            <a:noFill/>
                          </a:ln>
                          <a:solidFill>
                            <a:schemeClr val="tx1"/>
                          </a:solidFill>
                          <a:effectLst/>
                          <a:latin typeface="Calibri" pitchFamily="-112" charset="0"/>
                          <a:ea typeface="ＭＳ Ｐゴシック" pitchFamily="-112" charset="-128"/>
                          <a:cs typeface="ＭＳ Ｐゴシック" pitchFamily="-112" charset="-128"/>
                        </a:rPr>
                        <a:t>Programme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800" b="1" i="0" u="none" strike="noStrike" cap="none" normalizeH="0" baseline="0" dirty="0">
                          <a:ln>
                            <a:noFill/>
                          </a:ln>
                          <a:solidFill>
                            <a:schemeClr val="tx1"/>
                          </a:solidFill>
                          <a:effectLst/>
                          <a:latin typeface="Calibri" pitchFamily="-112" charset="0"/>
                          <a:ea typeface="ＭＳ Ｐゴシック" pitchFamily="-112" charset="-128"/>
                          <a:cs typeface="ＭＳ Ｐゴシック" pitchFamily="-112" charset="-128"/>
                        </a:rPr>
                        <a:t>Achieved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800" b="1" i="0" u="none" strike="noStrike" cap="none" normalizeH="0" baseline="0" dirty="0">
                          <a:ln>
                            <a:noFill/>
                          </a:ln>
                          <a:solidFill>
                            <a:schemeClr val="tx1"/>
                          </a:solidFill>
                          <a:effectLst/>
                          <a:latin typeface="Calibri" pitchFamily="-112" charset="0"/>
                          <a:ea typeface="ＭＳ Ｐゴシック" pitchFamily="-112" charset="-128"/>
                          <a:cs typeface="ＭＳ Ｐゴシック" pitchFamily="-112" charset="-128"/>
                        </a:rPr>
                        <a:t>Not achieved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xmlns="" val="10000"/>
                  </a:ext>
                </a:extLst>
              </a:tr>
              <a:tr h="454261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800" b="0" i="0" u="none" strike="noStrike" cap="none" normalizeH="0" baseline="0" dirty="0">
                          <a:ln>
                            <a:noFill/>
                          </a:ln>
                          <a:solidFill>
                            <a:schemeClr val="tx1"/>
                          </a:solidFill>
                          <a:effectLst/>
                          <a:latin typeface="Calibri" pitchFamily="-112" charset="0"/>
                          <a:ea typeface="Arial" pitchFamily="-112" charset="0"/>
                          <a:cs typeface="Arial" pitchFamily="-112" charset="0"/>
                        </a:rPr>
                        <a:t>Prog 5: Laboratory Service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600" b="0" i="0" u="none" strike="noStrike" cap="none" normalizeH="0" baseline="0" dirty="0">
                          <a:ln>
                            <a:noFill/>
                          </a:ln>
                          <a:solidFill>
                            <a:schemeClr val="tx1"/>
                          </a:solidFill>
                          <a:effectLst/>
                          <a:latin typeface="Calibri" pitchFamily="-112" charset="0"/>
                          <a:ea typeface="Arial" pitchFamily="-112" charset="0"/>
                          <a:cs typeface="Arial" pitchFamily="-112" charset="0"/>
                        </a:rPr>
                        <a:t>% TB microscopy tests performed within 40 hours</a:t>
                      </a:r>
                    </a:p>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600" b="0" i="0" u="none" strike="noStrike" cap="none" normalizeH="0" baseline="0" dirty="0">
                          <a:ln>
                            <a:noFill/>
                          </a:ln>
                          <a:solidFill>
                            <a:schemeClr val="tx1"/>
                          </a:solidFill>
                          <a:effectLst/>
                          <a:latin typeface="Calibri" pitchFamily="-112" charset="0"/>
                          <a:ea typeface="Arial" pitchFamily="-112" charset="0"/>
                          <a:cs typeface="Arial" pitchFamily="-112" charset="0"/>
                        </a:rPr>
                        <a:t>% TB GeneXpert tests performed within 40 hours</a:t>
                      </a:r>
                    </a:p>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600" b="0" i="0" u="none" strike="noStrike" cap="none" normalizeH="0" baseline="0" dirty="0">
                          <a:ln>
                            <a:noFill/>
                          </a:ln>
                          <a:solidFill>
                            <a:schemeClr val="tx1"/>
                          </a:solidFill>
                          <a:effectLst/>
                          <a:latin typeface="Calibri" pitchFamily="-112" charset="0"/>
                          <a:ea typeface="Arial" pitchFamily="-112" charset="0"/>
                          <a:cs typeface="Arial" pitchFamily="-112" charset="0"/>
                        </a:rPr>
                        <a:t>% CD4 tests performed within 40 hours</a:t>
                      </a:r>
                    </a:p>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600" b="0" i="0" u="none" strike="noStrike" cap="none" normalizeH="0" baseline="0" dirty="0">
                          <a:ln>
                            <a:noFill/>
                          </a:ln>
                          <a:solidFill>
                            <a:schemeClr val="tx1"/>
                          </a:solidFill>
                          <a:effectLst/>
                          <a:latin typeface="Calibri" pitchFamily="-112" charset="0"/>
                          <a:ea typeface="Arial" pitchFamily="-112" charset="0"/>
                          <a:cs typeface="Arial" pitchFamily="-112" charset="0"/>
                        </a:rPr>
                        <a:t>% Viral Load tests performed within 96 hours</a:t>
                      </a:r>
                    </a:p>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600" b="0" i="0" u="none" strike="noStrike" cap="none" normalizeH="0" baseline="0" dirty="0">
                          <a:ln>
                            <a:noFill/>
                          </a:ln>
                          <a:solidFill>
                            <a:schemeClr val="tx1"/>
                          </a:solidFill>
                          <a:effectLst/>
                          <a:latin typeface="Calibri" pitchFamily="-112" charset="0"/>
                          <a:ea typeface="Arial" pitchFamily="-112" charset="0"/>
                          <a:cs typeface="Arial" pitchFamily="-112" charset="0"/>
                        </a:rPr>
                        <a:t>% Cervical smear tests performed within 5 weeks</a:t>
                      </a:r>
                    </a:p>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600" b="0" i="0" u="none" strike="noStrike" cap="none" normalizeH="0" baseline="0" dirty="0">
                          <a:ln>
                            <a:noFill/>
                          </a:ln>
                          <a:solidFill>
                            <a:schemeClr val="tx1"/>
                          </a:solidFill>
                          <a:effectLst/>
                          <a:latin typeface="Calibri" pitchFamily="-112" charset="0"/>
                          <a:ea typeface="Arial" pitchFamily="-112" charset="0"/>
                          <a:cs typeface="Arial" pitchFamily="-112" charset="0"/>
                        </a:rPr>
                        <a:t>% Cervical of laboratory tests ( FBC) performed within 8 hours</a:t>
                      </a:r>
                    </a:p>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600" b="0" i="0" u="none" strike="noStrike" cap="none" normalizeH="0" baseline="0" dirty="0">
                          <a:ln>
                            <a:noFill/>
                          </a:ln>
                          <a:solidFill>
                            <a:schemeClr val="tx1"/>
                          </a:solidFill>
                          <a:effectLst/>
                          <a:latin typeface="Calibri" pitchFamily="-112" charset="0"/>
                          <a:ea typeface="Arial" pitchFamily="-112" charset="0"/>
                          <a:cs typeface="Arial" pitchFamily="-112" charset="0"/>
                        </a:rPr>
                        <a:t>% Cervical of laboratory tests (U&amp;E) performed within 8 hours</a:t>
                      </a:r>
                    </a:p>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600" b="0" i="0" u="none" strike="noStrike" cap="none" normalizeH="0" baseline="0" dirty="0">
                          <a:ln>
                            <a:noFill/>
                          </a:ln>
                          <a:solidFill>
                            <a:schemeClr val="tx1"/>
                          </a:solidFill>
                          <a:effectLst/>
                          <a:latin typeface="Calibri" pitchFamily="-112" charset="0"/>
                          <a:ea typeface="Arial" pitchFamily="-112" charset="0"/>
                          <a:cs typeface="Arial" pitchFamily="-112" charset="0"/>
                        </a:rPr>
                        <a:t>Laboratory facilities review</a:t>
                      </a:r>
                    </a:p>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600" b="0" i="0" u="none" strike="noStrike" cap="none" normalizeH="0" baseline="0" dirty="0">
                          <a:ln>
                            <a:noFill/>
                          </a:ln>
                          <a:solidFill>
                            <a:schemeClr val="tx1"/>
                          </a:solidFill>
                          <a:effectLst/>
                          <a:latin typeface="Calibri" pitchFamily="-112" charset="0"/>
                          <a:ea typeface="Arial" pitchFamily="-112" charset="0"/>
                          <a:cs typeface="Arial" pitchFamily="-112" charset="0"/>
                        </a:rPr>
                        <a:t>Implementation  of the pilot specimen tracking system</a:t>
                      </a:r>
                    </a:p>
                    <a:p>
                      <a:pPr marL="285750" marR="0" lvl="0" indent="-285750" algn="l" defTabSz="457200" rtl="0" eaLnBrk="1" fontAlgn="base" latinLnBrk="0" hangingPunct="1">
                        <a:lnSpc>
                          <a:spcPct val="100000"/>
                        </a:lnSpc>
                        <a:spcBef>
                          <a:spcPct val="0"/>
                        </a:spcBef>
                        <a:spcAft>
                          <a:spcPct val="0"/>
                        </a:spcAft>
                        <a:buClrTx/>
                        <a:buSzTx/>
                        <a:buFont typeface="Arial" pitchFamily="-112" charset="0"/>
                        <a:buChar char="•"/>
                        <a:tabLst/>
                      </a:pPr>
                      <a:r>
                        <a:rPr kumimoji="0" lang="en-ZA" sz="1600" b="0" i="0" u="none" strike="noStrike" cap="none" normalizeH="0" baseline="0" dirty="0">
                          <a:ln>
                            <a:noFill/>
                          </a:ln>
                          <a:solidFill>
                            <a:schemeClr val="tx1"/>
                          </a:solidFill>
                          <a:effectLst/>
                          <a:latin typeface="Calibri" pitchFamily="-112" charset="0"/>
                          <a:ea typeface="Arial" pitchFamily="-112" charset="0"/>
                          <a:cs typeface="Arial" pitchFamily="-112" charset="0"/>
                        </a:rPr>
                        <a:t>Develop laboratory organogram</a:t>
                      </a:r>
                    </a:p>
                    <a:p>
                      <a:pPr marL="285750" marR="0" lvl="0" indent="-285750" algn="l" defTabSz="457200" rtl="0" eaLnBrk="1" fontAlgn="base" latinLnBrk="0" hangingPunct="1">
                        <a:lnSpc>
                          <a:spcPct val="100000"/>
                        </a:lnSpc>
                        <a:spcBef>
                          <a:spcPct val="0"/>
                        </a:spcBef>
                        <a:spcAft>
                          <a:spcPct val="0"/>
                        </a:spcAft>
                        <a:buClrTx/>
                        <a:buSzTx/>
                        <a:buFontTx/>
                        <a:buNone/>
                        <a:tabLst/>
                      </a:pPr>
                      <a:endParaRPr kumimoji="0" lang="en-ZA" sz="1800" b="0" i="0" u="none" strike="noStrike" cap="none" normalizeH="0" baseline="0" dirty="0">
                        <a:ln>
                          <a:noFill/>
                        </a:ln>
                        <a:solidFill>
                          <a:schemeClr val="tx1"/>
                        </a:solidFill>
                        <a:effectLst/>
                        <a:latin typeface="Calibri" pitchFamily="-112" charset="0"/>
                        <a:ea typeface="Arial" pitchFamily="-112" charset="0"/>
                        <a:cs typeface="Arial" pitchFamily="-112"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600" b="0" i="0" u="none" strike="noStrike" cap="none" normalizeH="0" baseline="0" dirty="0">
                          <a:ln>
                            <a:noFill/>
                          </a:ln>
                          <a:solidFill>
                            <a:schemeClr val="tx1"/>
                          </a:solidFill>
                          <a:effectLst/>
                          <a:latin typeface="Calibri" pitchFamily="-112" charset="0"/>
                          <a:ea typeface="Arial" pitchFamily="-112" charset="0"/>
                          <a:cs typeface="Arial" pitchFamily="-112" charset="0"/>
                        </a:rPr>
                        <a:t>% HIV PCR tests performed  within 96 hours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ZA" sz="1800" b="0" i="0" u="none" strike="noStrike" cap="none" normalizeH="0" baseline="0" dirty="0">
                        <a:ln>
                          <a:noFill/>
                        </a:ln>
                        <a:solidFill>
                          <a:schemeClr val="tx1"/>
                        </a:solidFill>
                        <a:effectLst/>
                        <a:latin typeface="Arial" pitchFamily="-112" charset="0"/>
                        <a:ea typeface="Arial" pitchFamily="-112" charset="0"/>
                        <a:cs typeface="Arial" pitchFamily="-112"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ZA" sz="1800" b="0" i="0" u="none" strike="noStrike" cap="none" normalizeH="0" baseline="0" dirty="0">
                        <a:ln>
                          <a:noFill/>
                        </a:ln>
                        <a:solidFill>
                          <a:schemeClr val="tx1"/>
                        </a:solidFill>
                        <a:effectLst/>
                        <a:latin typeface="Arial" pitchFamily="-112" charset="0"/>
                        <a:ea typeface="Arial" pitchFamily="-112" charset="0"/>
                        <a:cs typeface="Arial" pitchFamily="-112"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xmlns="" val="10001"/>
                  </a:ext>
                </a:extLst>
              </a:tr>
            </a:tbl>
          </a:graphicData>
        </a:graphic>
      </p:graphicFrame>
      <p:sp>
        <p:nvSpPr>
          <p:cNvPr id="8" name="TextBox 7"/>
          <p:cNvSpPr txBox="1"/>
          <p:nvPr/>
        </p:nvSpPr>
        <p:spPr>
          <a:xfrm>
            <a:off x="237071" y="146447"/>
            <a:ext cx="7611529" cy="584776"/>
          </a:xfrm>
          <a:prstGeom prst="rect">
            <a:avLst/>
          </a:prstGeom>
          <a:noFill/>
          <a:effectLst>
            <a:glow rad="228600">
              <a:schemeClr val="accent3">
                <a:satMod val="175000"/>
                <a:alpha val="40000"/>
              </a:schemeClr>
            </a:glo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wrap="square">
            <a:prstTxWarp prst="textNoShape">
              <a:avLst/>
            </a:prstTxWarp>
            <a:spAutoFit/>
          </a:bodyPr>
          <a:lstStyle/>
          <a:p>
            <a:pPr algn="ctr"/>
            <a:r>
              <a:rPr lang="en-ZA" sz="3200" b="1" dirty="0">
                <a:solidFill>
                  <a:srgbClr val="000000"/>
                </a:solidFill>
                <a:effectLst>
                  <a:outerShdw blurRad="50800" dist="38100" dir="5400000">
                    <a:srgbClr val="000000">
                      <a:alpha val="43000"/>
                    </a:srgbClr>
                  </a:outerShdw>
                </a:effectLst>
                <a:latin typeface="Arial" pitchFamily="-112" charset="0"/>
                <a:ea typeface="Arial" pitchFamily="-112" charset="0"/>
                <a:cs typeface="Arial" pitchFamily="-112" charset="0"/>
              </a:rPr>
              <a:t>Summary of</a:t>
            </a:r>
            <a:r>
              <a:rPr lang="en-ZA" sz="3200" b="1" dirty="0" smtClean="0">
                <a:solidFill>
                  <a:srgbClr val="000000"/>
                </a:solidFill>
                <a:effectLst>
                  <a:outerShdw blurRad="50800" dist="38100" dir="5400000">
                    <a:srgbClr val="000000">
                      <a:alpha val="43000"/>
                    </a:srgbClr>
                  </a:outerShdw>
                </a:effectLst>
                <a:latin typeface="Arial" pitchFamily="-112" charset="0"/>
                <a:ea typeface="Arial" pitchFamily="-112" charset="0"/>
                <a:cs typeface="Arial" pitchFamily="-112" charset="0"/>
              </a:rPr>
              <a:t> performance (cont)</a:t>
            </a:r>
            <a:endParaRPr lang="en-GB" sz="3200" b="1" dirty="0">
              <a:solidFill>
                <a:srgbClr val="000000"/>
              </a:solidFill>
              <a:effectLst>
                <a:outerShdw blurRad="50800" dist="38100" dir="5400000">
                  <a:srgbClr val="000000">
                    <a:alpha val="43000"/>
                  </a:srgbClr>
                </a:outerShdw>
              </a:effectLst>
              <a:latin typeface="Arial" pitchFamily="-112" charset="0"/>
              <a:ea typeface="Arial" pitchFamily="-112" charset="0"/>
              <a:cs typeface="Arial" pitchFamily="-112" charset="0"/>
            </a:endParaRPr>
          </a:p>
        </p:txBody>
      </p:sp>
      <p:sp>
        <p:nvSpPr>
          <p:cNvPr id="9"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36</a:t>
            </a:fld>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0178" name="Title 1"/>
          <p:cNvSpPr txBox="1">
            <a:spLocks/>
          </p:cNvSpPr>
          <p:nvPr/>
        </p:nvSpPr>
        <p:spPr bwMode="auto">
          <a:xfrm>
            <a:off x="304800" y="287867"/>
            <a:ext cx="9101666" cy="948266"/>
          </a:xfrm>
          <a:prstGeom prst="rect">
            <a:avLst/>
          </a:prstGeom>
          <a:noFill/>
          <a:ln w="28575">
            <a:noFill/>
            <a:miter lim="800000"/>
            <a:headEnd/>
            <a:tailEnd/>
          </a:ln>
        </p:spPr>
        <p:txBody>
          <a:bodyPr>
            <a:prstTxWarp prst="textNoShape">
              <a:avLst/>
            </a:prstTxWarp>
          </a:bodyPr>
          <a:lstStyle/>
          <a:p>
            <a:pPr algn="ctr">
              <a:lnSpc>
                <a:spcPct val="150000"/>
              </a:lnSpc>
            </a:pPr>
            <a:r>
              <a:rPr lang="en-US" sz="3500" b="1" dirty="0">
                <a:solidFill>
                  <a:srgbClr val="000000"/>
                </a:solidFill>
                <a:effectLst>
                  <a:outerShdw blurRad="50800" dist="38100" dir="5400000">
                    <a:srgbClr val="000000">
                      <a:alpha val="43000"/>
                    </a:srgbClr>
                  </a:outerShdw>
                </a:effectLst>
                <a:latin typeface="Arial"/>
                <a:ea typeface="Myriad Pro" pitchFamily="-112" charset="0"/>
                <a:cs typeface="Arial"/>
              </a:rPr>
              <a:t>Part 4: </a:t>
            </a:r>
            <a:r>
              <a:rPr lang="en-US" sz="3500" b="1" dirty="0">
                <a:solidFill>
                  <a:srgbClr val="000000"/>
                </a:solidFill>
                <a:effectLst>
                  <a:outerShdw blurRad="50800" dist="38100" dir="5400000">
                    <a:srgbClr val="000000">
                      <a:alpha val="43000"/>
                    </a:srgbClr>
                  </a:outerShdw>
                </a:effectLst>
                <a:latin typeface="Arial"/>
                <a:cs typeface="Arial"/>
              </a:rPr>
              <a:t>Human</a:t>
            </a:r>
            <a:r>
              <a:rPr lang="en-US" sz="3500" b="1" dirty="0" smtClean="0">
                <a:solidFill>
                  <a:srgbClr val="000000"/>
                </a:solidFill>
                <a:effectLst>
                  <a:outerShdw blurRad="50800" dist="38100" dir="5400000">
                    <a:srgbClr val="000000">
                      <a:alpha val="43000"/>
                    </a:srgbClr>
                  </a:outerShdw>
                </a:effectLst>
                <a:latin typeface="Arial"/>
                <a:cs typeface="Arial"/>
              </a:rPr>
              <a:t> </a:t>
            </a:r>
            <a:r>
              <a:rPr lang="en-US" sz="3500" b="1" dirty="0">
                <a:solidFill>
                  <a:srgbClr val="000000"/>
                </a:solidFill>
                <a:effectLst>
                  <a:outerShdw blurRad="50800" dist="38100" dir="5400000">
                    <a:srgbClr val="000000">
                      <a:alpha val="43000"/>
                    </a:srgbClr>
                  </a:outerShdw>
                </a:effectLst>
                <a:latin typeface="Arial"/>
                <a:cs typeface="Arial"/>
              </a:rPr>
              <a:t>r</a:t>
            </a:r>
            <a:r>
              <a:rPr lang="en-US" sz="3500" b="1" dirty="0" smtClean="0">
                <a:solidFill>
                  <a:srgbClr val="000000"/>
                </a:solidFill>
                <a:effectLst>
                  <a:outerShdw blurRad="50800" dist="38100" dir="5400000">
                    <a:srgbClr val="000000">
                      <a:alpha val="43000"/>
                    </a:srgbClr>
                  </a:outerShdw>
                </a:effectLst>
                <a:latin typeface="Arial"/>
                <a:cs typeface="Arial"/>
              </a:rPr>
              <a:t>esource management </a:t>
            </a:r>
            <a:endParaRPr lang="en-US" sz="3500" b="1" dirty="0">
              <a:solidFill>
                <a:srgbClr val="000000"/>
              </a:solidFill>
              <a:effectLst>
                <a:outerShdw blurRad="50800" dist="38100" dir="5400000">
                  <a:srgbClr val="000000">
                    <a:alpha val="43000"/>
                  </a:srgbClr>
                </a:outerShdw>
              </a:effectLst>
              <a:latin typeface="Arial"/>
              <a:ea typeface="Myriad Pro" pitchFamily="-112" charset="0"/>
              <a:cs typeface="Aria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73075" y="1599567"/>
            <a:ext cx="8080375" cy="338554"/>
          </a:xfrm>
          <a:prstGeom prst="rect">
            <a:avLst/>
          </a:prstGeom>
          <a:noFill/>
        </p:spPr>
        <p:txBody>
          <a:bodyPr>
            <a:spAutoFit/>
          </a:bodyPr>
          <a:lstStyle/>
          <a:p>
            <a:pPr>
              <a:defRPr/>
            </a:pPr>
            <a:r>
              <a:rPr lang="en-ZA" sz="1600" dirty="0">
                <a:latin typeface="Arial"/>
                <a:ea typeface="ＭＳ Ｐゴシック" pitchFamily="-109" charset="-128"/>
                <a:cs typeface="Arial"/>
              </a:rPr>
              <a:t>Total number of employees at end of Fin Year = </a:t>
            </a:r>
            <a:r>
              <a:rPr lang="en-GB" sz="1600" b="1" dirty="0">
                <a:solidFill>
                  <a:srgbClr val="003300"/>
                </a:solidFill>
                <a:latin typeface="Arial"/>
                <a:ea typeface="ＭＳ Ｐゴシック" pitchFamily="-109" charset="-128"/>
                <a:cs typeface="Arial"/>
              </a:rPr>
              <a:t>7 532</a:t>
            </a:r>
            <a:r>
              <a:rPr lang="en-GB" sz="1600" dirty="0">
                <a:latin typeface="Arial"/>
                <a:ea typeface="ＭＳ Ｐゴシック" pitchFamily="-109" charset="-128"/>
                <a:cs typeface="Arial"/>
              </a:rPr>
              <a:t>; broken down as follows:</a:t>
            </a:r>
          </a:p>
        </p:txBody>
      </p:sp>
      <p:graphicFrame>
        <p:nvGraphicFramePr>
          <p:cNvPr id="4" name="Table 3"/>
          <p:cNvGraphicFramePr>
            <a:graphicFrameLocks noGrp="1"/>
          </p:cNvGraphicFramePr>
          <p:nvPr>
            <p:extLst>
              <p:ext uri="{D42A27DB-BD31-4B8C-83A1-F6EECF244321}">
                <p14:modId xmlns:p14="http://schemas.microsoft.com/office/powerpoint/2010/main" xmlns="" val="148440045"/>
              </p:ext>
            </p:extLst>
          </p:nvPr>
        </p:nvGraphicFramePr>
        <p:xfrm>
          <a:off x="583145" y="2419167"/>
          <a:ext cx="7970305" cy="3448234"/>
        </p:xfrm>
        <a:graphic>
          <a:graphicData uri="http://schemas.openxmlformats.org/drawingml/2006/table">
            <a:tbl>
              <a:tblPr/>
              <a:tblGrid>
                <a:gridCol w="3985153">
                  <a:extLst>
                    <a:ext uri="{9D8B030D-6E8A-4147-A177-3AD203B41FA5}">
                      <a16:colId xmlns:a16="http://schemas.microsoft.com/office/drawing/2014/main" xmlns="" val="20000"/>
                    </a:ext>
                  </a:extLst>
                </a:gridCol>
                <a:gridCol w="3985152">
                  <a:extLst>
                    <a:ext uri="{9D8B030D-6E8A-4147-A177-3AD203B41FA5}">
                      <a16:colId xmlns:a16="http://schemas.microsoft.com/office/drawing/2014/main" xmlns="" val="20001"/>
                    </a:ext>
                  </a:extLst>
                </a:gridCol>
              </a:tblGrid>
              <a:tr h="51110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a:ln>
                            <a:noFill/>
                          </a:ln>
                          <a:solidFill>
                            <a:srgbClr val="000000"/>
                          </a:solidFill>
                          <a:effectLst/>
                          <a:latin typeface="Arial"/>
                          <a:ea typeface="ＭＳ Ｐゴシック" pitchFamily="-112" charset="-128"/>
                          <a:cs typeface="Arial"/>
                        </a:rPr>
                        <a:t>Level</a:t>
                      </a:r>
                      <a:endParaRPr kumimoji="0" lang="en-GB" sz="1400" b="1" i="0" u="none" strike="noStrike" cap="none" normalizeH="0" baseline="0" dirty="0">
                        <a:ln>
                          <a:noFill/>
                        </a:ln>
                        <a:solidFill>
                          <a:srgbClr val="000000"/>
                        </a:solidFill>
                        <a:effectLst/>
                        <a:latin typeface="Arial"/>
                        <a:ea typeface="Arial" pitchFamily="-112" charset="0"/>
                        <a:cs typeface="Arial"/>
                      </a:endParaRPr>
                    </a:p>
                  </a:txBody>
                  <a:tcPr marL="90194" marR="90194" marT="45097" marB="4509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3">
                        <a:lumMod val="75000"/>
                        <a:alpha val="50000"/>
                      </a:scheme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Arial"/>
                          <a:ea typeface="ＭＳ Ｐゴシック" pitchFamily="-112" charset="-128"/>
                          <a:cs typeface="Arial"/>
                        </a:rPr>
                        <a:t>2018/19</a:t>
                      </a:r>
                      <a:endParaRPr kumimoji="0" lang="en-GB" sz="1400" b="1" i="0" u="none" strike="noStrike" cap="none" normalizeH="0" baseline="0" dirty="0">
                        <a:ln>
                          <a:noFill/>
                        </a:ln>
                        <a:solidFill>
                          <a:srgbClr val="000000"/>
                        </a:solidFill>
                        <a:effectLst/>
                        <a:latin typeface="Arial"/>
                        <a:ea typeface="ＭＳ Ｐゴシック" pitchFamily="-112" charset="-128"/>
                        <a:cs typeface="Arial"/>
                      </a:endParaRPr>
                    </a:p>
                    <a:p>
                      <a:pPr marL="0" marR="0" lvl="0" indent="0" algn="r"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No. of employees</a:t>
                      </a:r>
                      <a:endParaRPr kumimoji="0" lang="en-GB" sz="1400" b="1" i="0" u="none" strike="noStrike" cap="none" normalizeH="0" baseline="0" dirty="0">
                        <a:ln>
                          <a:noFill/>
                        </a:ln>
                        <a:solidFill>
                          <a:srgbClr val="000000"/>
                        </a:solidFill>
                        <a:effectLst/>
                        <a:latin typeface="Arial"/>
                        <a:ea typeface="Arial" pitchFamily="-112" charset="0"/>
                        <a:cs typeface="Arial"/>
                      </a:endParaRPr>
                    </a:p>
                  </a:txBody>
                  <a:tcPr marL="90194" marR="90194" marT="45097" marB="4509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3">
                        <a:lumMod val="75000"/>
                        <a:alpha val="50000"/>
                      </a:schemeClr>
                    </a:solidFill>
                  </a:tcPr>
                </a:tc>
                <a:extLst>
                  <a:ext uri="{0D108BD9-81ED-4DB2-BD59-A6C34878D82A}">
                    <a16:rowId xmlns:a16="http://schemas.microsoft.com/office/drawing/2014/main" xmlns="" val="10000"/>
                  </a:ext>
                </a:extLst>
              </a:tr>
              <a:tr h="3664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Top management</a:t>
                      </a:r>
                      <a:endParaRPr kumimoji="0" lang="en-GB" sz="1400" b="1" i="0" u="none" strike="noStrike" cap="none" normalizeH="0" baseline="0" dirty="0">
                        <a:ln>
                          <a:noFill/>
                        </a:ln>
                        <a:solidFill>
                          <a:srgbClr val="000000"/>
                        </a:solidFill>
                        <a:effectLst/>
                        <a:latin typeface="Arial"/>
                        <a:ea typeface="Arial" pitchFamily="-112" charset="0"/>
                        <a:cs typeface="Arial"/>
                      </a:endParaRPr>
                    </a:p>
                  </a:txBody>
                  <a:tcPr marL="90194" marR="90194" marT="45097" marB="4509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alpha val="50000"/>
                      </a:scheme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8</a:t>
                      </a:r>
                      <a:endParaRPr kumimoji="0" lang="en-GB" sz="1400" b="1" i="0" u="none" strike="noStrike" cap="none" normalizeH="0" baseline="0" dirty="0">
                        <a:ln>
                          <a:noFill/>
                        </a:ln>
                        <a:solidFill>
                          <a:srgbClr val="000000"/>
                        </a:solidFill>
                        <a:effectLst/>
                        <a:latin typeface="Arial"/>
                        <a:ea typeface="Arial" pitchFamily="-112" charset="0"/>
                        <a:cs typeface="Arial"/>
                      </a:endParaRPr>
                    </a:p>
                  </a:txBody>
                  <a:tcPr marL="90194" marR="90194" marT="45097" marB="4509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alpha val="50000"/>
                      </a:schemeClr>
                    </a:solidFill>
                  </a:tcPr>
                </a:tc>
                <a:extLst>
                  <a:ext uri="{0D108BD9-81ED-4DB2-BD59-A6C34878D82A}">
                    <a16:rowId xmlns:a16="http://schemas.microsoft.com/office/drawing/2014/main" xmlns="" val="10001"/>
                  </a:ext>
                </a:extLst>
              </a:tr>
              <a:tr h="3664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a:ln>
                            <a:noFill/>
                          </a:ln>
                          <a:solidFill>
                            <a:srgbClr val="000000"/>
                          </a:solidFill>
                          <a:effectLst/>
                          <a:latin typeface="Arial"/>
                          <a:ea typeface="ＭＳ Ｐゴシック" pitchFamily="-112" charset="-128"/>
                          <a:cs typeface="Arial"/>
                        </a:rPr>
                        <a:t>Senior management</a:t>
                      </a:r>
                      <a:endParaRPr kumimoji="0" lang="en-GB" sz="1400" b="1" i="0" u="none" strike="noStrike" cap="none" normalizeH="0" baseline="0" dirty="0">
                        <a:ln>
                          <a:noFill/>
                        </a:ln>
                        <a:solidFill>
                          <a:srgbClr val="000000"/>
                        </a:solidFill>
                        <a:effectLst/>
                        <a:latin typeface="Arial"/>
                        <a:ea typeface="Arial" pitchFamily="-112" charset="0"/>
                        <a:cs typeface="Arial"/>
                      </a:endParaRPr>
                    </a:p>
                  </a:txBody>
                  <a:tcPr marL="90194" marR="90194" marT="45097" marB="4509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49</a:t>
                      </a:r>
                      <a:endParaRPr kumimoji="0" lang="en-GB" sz="1400" b="1" i="0" u="none" strike="noStrike" cap="none" normalizeH="0" baseline="0" dirty="0">
                        <a:ln>
                          <a:noFill/>
                        </a:ln>
                        <a:solidFill>
                          <a:srgbClr val="000000"/>
                        </a:solidFill>
                        <a:effectLst/>
                        <a:latin typeface="Arial"/>
                        <a:ea typeface="Arial" pitchFamily="-112" charset="0"/>
                        <a:cs typeface="Arial"/>
                      </a:endParaRPr>
                    </a:p>
                  </a:txBody>
                  <a:tcPr marL="90194" marR="90194" marT="45097" marB="4509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60000"/>
                        <a:lumOff val="40000"/>
                        <a:alpha val="50000"/>
                      </a:schemeClr>
                    </a:solidFill>
                  </a:tcPr>
                </a:tc>
                <a:extLst>
                  <a:ext uri="{0D108BD9-81ED-4DB2-BD59-A6C34878D82A}">
                    <a16:rowId xmlns:a16="http://schemas.microsoft.com/office/drawing/2014/main" xmlns="" val="10002"/>
                  </a:ext>
                </a:extLst>
              </a:tr>
              <a:tr h="3664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a:ln>
                            <a:noFill/>
                          </a:ln>
                          <a:solidFill>
                            <a:srgbClr val="000000"/>
                          </a:solidFill>
                          <a:effectLst/>
                          <a:latin typeface="Arial"/>
                          <a:ea typeface="ＭＳ Ｐゴシック" pitchFamily="-112" charset="-128"/>
                          <a:cs typeface="Arial"/>
                        </a:rPr>
                        <a:t>Professional qualified </a:t>
                      </a:r>
                      <a:endParaRPr kumimoji="0" lang="en-GB" sz="1400" b="1" i="0" u="none" strike="noStrike" cap="none" normalizeH="0" baseline="0" dirty="0">
                        <a:ln>
                          <a:noFill/>
                        </a:ln>
                        <a:solidFill>
                          <a:srgbClr val="000000"/>
                        </a:solidFill>
                        <a:effectLst/>
                        <a:latin typeface="Arial"/>
                        <a:ea typeface="Arial" pitchFamily="-112" charset="0"/>
                        <a:cs typeface="Arial"/>
                      </a:endParaRPr>
                    </a:p>
                  </a:txBody>
                  <a:tcPr marL="90194" marR="90194" marT="45097" marB="4509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alpha val="50000"/>
                      </a:scheme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716</a:t>
                      </a:r>
                      <a:endParaRPr kumimoji="0" lang="en-GB" sz="1400" b="1" i="0" u="none" strike="noStrike" cap="none" normalizeH="0" baseline="0" dirty="0">
                        <a:ln>
                          <a:noFill/>
                        </a:ln>
                        <a:solidFill>
                          <a:srgbClr val="000000"/>
                        </a:solidFill>
                        <a:effectLst/>
                        <a:latin typeface="Arial"/>
                        <a:ea typeface="Arial" pitchFamily="-112" charset="0"/>
                        <a:cs typeface="Arial"/>
                      </a:endParaRPr>
                    </a:p>
                  </a:txBody>
                  <a:tcPr marL="90194" marR="90194" marT="45097" marB="4509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alpha val="50000"/>
                      </a:schemeClr>
                    </a:solidFill>
                  </a:tcPr>
                </a:tc>
                <a:extLst>
                  <a:ext uri="{0D108BD9-81ED-4DB2-BD59-A6C34878D82A}">
                    <a16:rowId xmlns:a16="http://schemas.microsoft.com/office/drawing/2014/main" xmlns="" val="10003"/>
                  </a:ext>
                </a:extLst>
              </a:tr>
              <a:tr h="3664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a:ln>
                            <a:noFill/>
                          </a:ln>
                          <a:solidFill>
                            <a:srgbClr val="000000"/>
                          </a:solidFill>
                          <a:effectLst/>
                          <a:latin typeface="Arial"/>
                          <a:ea typeface="ＭＳ Ｐゴシック" pitchFamily="-112" charset="-128"/>
                          <a:cs typeface="Arial"/>
                        </a:rPr>
                        <a:t>Skilled </a:t>
                      </a:r>
                      <a:endParaRPr kumimoji="0" lang="en-GB" sz="1400" b="1" i="0" u="none" strike="noStrike" cap="none" normalizeH="0" baseline="0" dirty="0">
                        <a:ln>
                          <a:noFill/>
                        </a:ln>
                        <a:solidFill>
                          <a:srgbClr val="000000"/>
                        </a:solidFill>
                        <a:effectLst/>
                        <a:latin typeface="Arial"/>
                        <a:ea typeface="Arial" pitchFamily="-112" charset="0"/>
                        <a:cs typeface="Arial"/>
                      </a:endParaRPr>
                    </a:p>
                  </a:txBody>
                  <a:tcPr marL="90194" marR="90194" marT="45097" marB="4509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a:ln>
                            <a:noFill/>
                          </a:ln>
                          <a:solidFill>
                            <a:srgbClr val="000000"/>
                          </a:solidFill>
                          <a:effectLst/>
                          <a:latin typeface="Arial"/>
                          <a:ea typeface="ＭＳ Ｐゴシック" pitchFamily="-112" charset="-128"/>
                          <a:cs typeface="Arial"/>
                        </a:rPr>
                        <a:t>3016</a:t>
                      </a:r>
                      <a:endParaRPr kumimoji="0" lang="en-GB" sz="1400" b="1" i="0" u="none" strike="noStrike" cap="none" normalizeH="0" baseline="0" dirty="0">
                        <a:ln>
                          <a:noFill/>
                        </a:ln>
                        <a:solidFill>
                          <a:srgbClr val="000000"/>
                        </a:solidFill>
                        <a:effectLst/>
                        <a:latin typeface="Arial"/>
                        <a:ea typeface="Arial" pitchFamily="-112" charset="0"/>
                        <a:cs typeface="Arial"/>
                      </a:endParaRPr>
                    </a:p>
                  </a:txBody>
                  <a:tcPr marL="90194" marR="90194" marT="45097" marB="4509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60000"/>
                        <a:lumOff val="40000"/>
                        <a:alpha val="50000"/>
                      </a:schemeClr>
                    </a:solidFill>
                  </a:tcPr>
                </a:tc>
                <a:extLst>
                  <a:ext uri="{0D108BD9-81ED-4DB2-BD59-A6C34878D82A}">
                    <a16:rowId xmlns:a16="http://schemas.microsoft.com/office/drawing/2014/main" xmlns="" val="10004"/>
                  </a:ext>
                </a:extLst>
              </a:tr>
              <a:tr h="3664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a:ln>
                            <a:noFill/>
                          </a:ln>
                          <a:solidFill>
                            <a:srgbClr val="000000"/>
                          </a:solidFill>
                          <a:effectLst/>
                          <a:latin typeface="Arial"/>
                          <a:ea typeface="ＭＳ Ｐゴシック" pitchFamily="-112" charset="-128"/>
                          <a:cs typeface="Arial"/>
                        </a:rPr>
                        <a:t>Semi-skilled</a:t>
                      </a:r>
                      <a:endParaRPr kumimoji="0" lang="en-GB" sz="1400" b="1" i="0" u="none" strike="noStrike" cap="none" normalizeH="0" baseline="0" dirty="0">
                        <a:ln>
                          <a:noFill/>
                        </a:ln>
                        <a:solidFill>
                          <a:srgbClr val="000000"/>
                        </a:solidFill>
                        <a:effectLst/>
                        <a:latin typeface="Arial"/>
                        <a:ea typeface="Arial" pitchFamily="-112" charset="0"/>
                        <a:cs typeface="Arial"/>
                      </a:endParaRPr>
                    </a:p>
                  </a:txBody>
                  <a:tcPr marL="90194" marR="90194" marT="45097" marB="4509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alpha val="50000"/>
                      </a:scheme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a:ln>
                            <a:noFill/>
                          </a:ln>
                          <a:solidFill>
                            <a:srgbClr val="000000"/>
                          </a:solidFill>
                          <a:effectLst/>
                          <a:latin typeface="Arial"/>
                          <a:ea typeface="ＭＳ Ｐゴシック" pitchFamily="-112" charset="-128"/>
                          <a:cs typeface="Arial"/>
                        </a:rPr>
                        <a:t>2617</a:t>
                      </a:r>
                      <a:endParaRPr kumimoji="0" lang="en-GB" sz="1400" b="1" i="0" u="none" strike="noStrike" cap="none" normalizeH="0" baseline="0" dirty="0">
                        <a:ln>
                          <a:noFill/>
                        </a:ln>
                        <a:solidFill>
                          <a:srgbClr val="000000"/>
                        </a:solidFill>
                        <a:effectLst/>
                        <a:latin typeface="Arial"/>
                        <a:ea typeface="Arial" pitchFamily="-112" charset="0"/>
                        <a:cs typeface="Arial"/>
                      </a:endParaRPr>
                    </a:p>
                  </a:txBody>
                  <a:tcPr marL="90194" marR="90194" marT="45097" marB="4509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alpha val="50000"/>
                      </a:schemeClr>
                    </a:solidFill>
                  </a:tcPr>
                </a:tc>
                <a:extLst>
                  <a:ext uri="{0D108BD9-81ED-4DB2-BD59-A6C34878D82A}">
                    <a16:rowId xmlns:a16="http://schemas.microsoft.com/office/drawing/2014/main" xmlns="" val="10005"/>
                  </a:ext>
                </a:extLst>
              </a:tr>
              <a:tr h="3664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a:ln>
                            <a:noFill/>
                          </a:ln>
                          <a:solidFill>
                            <a:srgbClr val="000000"/>
                          </a:solidFill>
                          <a:effectLst/>
                          <a:latin typeface="Arial"/>
                          <a:ea typeface="ＭＳ Ｐゴシック" pitchFamily="-112" charset="-128"/>
                          <a:cs typeface="Arial"/>
                        </a:rPr>
                        <a:t>Unskilled</a:t>
                      </a:r>
                      <a:endParaRPr kumimoji="0" lang="en-GB" sz="1400" b="1" i="0" u="none" strike="noStrike" cap="none" normalizeH="0" baseline="0" dirty="0">
                        <a:ln>
                          <a:noFill/>
                        </a:ln>
                        <a:solidFill>
                          <a:srgbClr val="000000"/>
                        </a:solidFill>
                        <a:effectLst/>
                        <a:latin typeface="Arial"/>
                        <a:ea typeface="Arial" pitchFamily="-112" charset="0"/>
                        <a:cs typeface="Arial"/>
                      </a:endParaRPr>
                    </a:p>
                  </a:txBody>
                  <a:tcPr marL="90194" marR="90194" marT="45097" marB="4509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a:ln>
                            <a:noFill/>
                          </a:ln>
                          <a:solidFill>
                            <a:srgbClr val="000000"/>
                          </a:solidFill>
                          <a:effectLst/>
                          <a:latin typeface="Arial"/>
                          <a:ea typeface="ＭＳ Ｐゴシック" pitchFamily="-112" charset="-128"/>
                          <a:cs typeface="Arial"/>
                        </a:rPr>
                        <a:t>794</a:t>
                      </a:r>
                      <a:endParaRPr kumimoji="0" lang="en-GB" sz="1400" b="1" i="0" u="none" strike="noStrike" cap="none" normalizeH="0" baseline="0" dirty="0">
                        <a:ln>
                          <a:noFill/>
                        </a:ln>
                        <a:solidFill>
                          <a:srgbClr val="000000"/>
                        </a:solidFill>
                        <a:effectLst/>
                        <a:latin typeface="Arial"/>
                        <a:ea typeface="Arial" pitchFamily="-112" charset="0"/>
                        <a:cs typeface="Arial"/>
                      </a:endParaRPr>
                    </a:p>
                  </a:txBody>
                  <a:tcPr marL="90194" marR="90194" marT="45097" marB="4509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60000"/>
                        <a:lumOff val="40000"/>
                        <a:alpha val="50000"/>
                      </a:schemeClr>
                    </a:solidFill>
                  </a:tcPr>
                </a:tc>
                <a:extLst>
                  <a:ext uri="{0D108BD9-81ED-4DB2-BD59-A6C34878D82A}">
                    <a16:rowId xmlns:a16="http://schemas.microsoft.com/office/drawing/2014/main" xmlns="" val="10006"/>
                  </a:ext>
                </a:extLst>
              </a:tr>
              <a:tr h="3664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a:ln>
                            <a:noFill/>
                          </a:ln>
                          <a:solidFill>
                            <a:srgbClr val="000000"/>
                          </a:solidFill>
                          <a:effectLst/>
                          <a:latin typeface="Arial"/>
                          <a:ea typeface="ＭＳ Ｐゴシック" pitchFamily="-112" charset="-128"/>
                          <a:cs typeface="Arial"/>
                        </a:rPr>
                        <a:t>Interns (Learnerships)</a:t>
                      </a:r>
                      <a:endParaRPr kumimoji="0" lang="en-GB" sz="1400" b="1" i="0" u="none" strike="noStrike" cap="none" normalizeH="0" baseline="0" dirty="0">
                        <a:ln>
                          <a:noFill/>
                        </a:ln>
                        <a:solidFill>
                          <a:srgbClr val="000000"/>
                        </a:solidFill>
                        <a:effectLst/>
                        <a:latin typeface="Arial"/>
                        <a:ea typeface="Arial" pitchFamily="-112" charset="0"/>
                        <a:cs typeface="Arial"/>
                      </a:endParaRPr>
                    </a:p>
                  </a:txBody>
                  <a:tcPr marL="90194" marR="90194" marT="45097" marB="4509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alpha val="50000"/>
                      </a:scheme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332</a:t>
                      </a:r>
                      <a:endParaRPr kumimoji="0" lang="en-GB" sz="1400" b="1" i="0" u="none" strike="noStrike" cap="none" normalizeH="0" baseline="0" dirty="0">
                        <a:ln>
                          <a:noFill/>
                        </a:ln>
                        <a:solidFill>
                          <a:srgbClr val="000000"/>
                        </a:solidFill>
                        <a:effectLst/>
                        <a:latin typeface="Arial"/>
                        <a:ea typeface="Arial" pitchFamily="-112" charset="0"/>
                        <a:cs typeface="Arial"/>
                      </a:endParaRPr>
                    </a:p>
                  </a:txBody>
                  <a:tcPr marL="90194" marR="90194" marT="45097" marB="4509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alpha val="50000"/>
                      </a:schemeClr>
                    </a:solidFill>
                  </a:tcPr>
                </a:tc>
                <a:extLst>
                  <a:ext uri="{0D108BD9-81ED-4DB2-BD59-A6C34878D82A}">
                    <a16:rowId xmlns:a16="http://schemas.microsoft.com/office/drawing/2014/main" xmlns="" val="10007"/>
                  </a:ext>
                </a:extLst>
              </a:tr>
              <a:tr h="3664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a:ln>
                            <a:noFill/>
                          </a:ln>
                          <a:solidFill>
                            <a:srgbClr val="000000"/>
                          </a:solidFill>
                          <a:effectLst/>
                          <a:latin typeface="Arial"/>
                          <a:ea typeface="ＭＳ Ｐゴシック" pitchFamily="-112" charset="-128"/>
                          <a:cs typeface="Arial"/>
                        </a:rPr>
                        <a:t>Total </a:t>
                      </a:r>
                      <a:endParaRPr kumimoji="0" lang="en-GB" sz="1400" b="1" i="0" u="none" strike="noStrike" cap="none" normalizeH="0" baseline="0" dirty="0">
                        <a:ln>
                          <a:noFill/>
                        </a:ln>
                        <a:solidFill>
                          <a:schemeClr val="tx1"/>
                        </a:solidFill>
                        <a:effectLst/>
                        <a:latin typeface="Arial"/>
                        <a:ea typeface="Arial" pitchFamily="-112" charset="0"/>
                        <a:cs typeface="Arial"/>
                      </a:endParaRPr>
                    </a:p>
                  </a:txBody>
                  <a:tcPr marL="90194" marR="90194" marT="45097" marB="4509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7532</a:t>
                      </a:r>
                      <a:endParaRPr kumimoji="0" lang="en-GB" sz="1400" b="1" i="0" u="none" strike="noStrike" cap="none" normalizeH="0" baseline="0" dirty="0">
                        <a:ln>
                          <a:noFill/>
                        </a:ln>
                        <a:solidFill>
                          <a:schemeClr val="tx1"/>
                        </a:solidFill>
                        <a:effectLst/>
                        <a:latin typeface="Arial"/>
                        <a:ea typeface="Arial" pitchFamily="-112" charset="0"/>
                        <a:cs typeface="Arial"/>
                      </a:endParaRPr>
                    </a:p>
                  </a:txBody>
                  <a:tcPr marL="90194" marR="90194" marT="45097" marB="4509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60000"/>
                        <a:lumOff val="40000"/>
                        <a:alpha val="50000"/>
                      </a:schemeClr>
                    </a:solidFill>
                  </a:tcPr>
                </a:tc>
                <a:extLst>
                  <a:ext uri="{0D108BD9-81ED-4DB2-BD59-A6C34878D82A}">
                    <a16:rowId xmlns:a16="http://schemas.microsoft.com/office/drawing/2014/main" xmlns="" val="10008"/>
                  </a:ext>
                </a:extLst>
              </a:tr>
            </a:tbl>
          </a:graphicData>
        </a:graphic>
      </p:graphicFrame>
      <p:sp>
        <p:nvSpPr>
          <p:cNvPr id="5" name="TextBox 4"/>
          <p:cNvSpPr txBox="1"/>
          <p:nvPr/>
        </p:nvSpPr>
        <p:spPr>
          <a:xfrm>
            <a:off x="76200" y="290912"/>
            <a:ext cx="7974292" cy="646331"/>
          </a:xfrm>
          <a:prstGeom prst="rect">
            <a:avLst/>
          </a:prstGeom>
          <a:noFill/>
          <a:effectLst>
            <a:glow rad="228600">
              <a:schemeClr val="accent3">
                <a:satMod val="175000"/>
                <a:alpha val="40000"/>
              </a:schemeClr>
            </a:glo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a:prstTxWarp prst="textNoShape">
              <a:avLst/>
            </a:prstTxWarp>
            <a:spAutoFit/>
          </a:bodyPr>
          <a:lstStyle/>
          <a:p>
            <a:pPr algn="ctr"/>
            <a:r>
              <a:rPr lang="en-ZA" sz="3600" b="1" dirty="0">
                <a:solidFill>
                  <a:schemeClr val="tx1"/>
                </a:solidFill>
                <a:effectLst>
                  <a:outerShdw blurRad="50800" dist="38100" dir="5400000">
                    <a:srgbClr val="000000">
                      <a:alpha val="43000"/>
                    </a:srgbClr>
                  </a:outerShdw>
                </a:effectLst>
                <a:latin typeface="Arial"/>
                <a:ea typeface="Arial" pitchFamily="-112" charset="0"/>
                <a:cs typeface="Arial"/>
              </a:rPr>
              <a:t>Overview of HR environment</a:t>
            </a:r>
            <a:endParaRPr lang="en-GB" sz="3600" b="1" dirty="0">
              <a:solidFill>
                <a:schemeClr val="tx1"/>
              </a:solidFill>
              <a:effectLst>
                <a:outerShdw blurRad="50800" dist="38100" dir="5400000">
                  <a:srgbClr val="000000">
                    <a:alpha val="43000"/>
                  </a:srgbClr>
                </a:outerShdw>
              </a:effectLst>
              <a:latin typeface="Arial"/>
              <a:ea typeface="Arial" pitchFamily="-112" charset="0"/>
              <a:cs typeface="Arial"/>
            </a:endParaRPr>
          </a:p>
        </p:txBody>
      </p:sp>
      <p:pic>
        <p:nvPicPr>
          <p:cNvPr id="7" name="Picture 6"/>
          <p:cNvPicPr>
            <a:picLocks noChangeAspect="1"/>
          </p:cNvPicPr>
          <p:nvPr/>
        </p:nvPicPr>
        <p:blipFill>
          <a:blip r:embed="rId4">
            <a:alphaModFix amt="53000"/>
          </a:blip>
          <a:stretch>
            <a:fillRect/>
          </a:stretch>
        </p:blipFill>
        <p:spPr>
          <a:xfrm>
            <a:off x="-16714" y="1006387"/>
            <a:ext cx="7882247" cy="136613"/>
          </a:xfrm>
          <a:prstGeom prst="rect">
            <a:avLst/>
          </a:prstGeom>
        </p:spPr>
      </p:pic>
      <p:sp>
        <p:nvSpPr>
          <p:cNvPr id="8"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38</a:t>
            </a:fld>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914400" y="1681162"/>
            <a:ext cx="6840537" cy="2586038"/>
          </a:xfrm>
          <a:prstGeom prst="rect">
            <a:avLst/>
          </a:prstGeom>
          <a:noFill/>
        </p:spPr>
        <p:txBody>
          <a:bodyPr>
            <a:prstTxWarp prst="textNoShape">
              <a:avLst/>
            </a:prstTxWarp>
            <a:spAutoFit/>
          </a:bodyPr>
          <a:lstStyle/>
          <a:p>
            <a:pPr>
              <a:lnSpc>
                <a:spcPct val="150000"/>
              </a:lnSpc>
              <a:buClr>
                <a:srgbClr val="99CC00"/>
              </a:buClr>
              <a:buSzPct val="140000"/>
            </a:pPr>
            <a:endParaRPr lang="en-ZA" sz="1800" dirty="0" smtClean="0">
              <a:solidFill>
                <a:srgbClr val="FF0000"/>
              </a:solidFill>
              <a:latin typeface="Arial"/>
              <a:cs typeface="Arial"/>
            </a:endParaRPr>
          </a:p>
          <a:p>
            <a:pPr>
              <a:lnSpc>
                <a:spcPct val="150000"/>
              </a:lnSpc>
              <a:buClr>
                <a:srgbClr val="99CC00"/>
              </a:buClr>
              <a:buSzPct val="140000"/>
              <a:buFont typeface="Wingdings" pitchFamily="-112" charset="2"/>
              <a:buChar char="§"/>
            </a:pPr>
            <a:r>
              <a:rPr lang="en-ZA" sz="1800" dirty="0" smtClean="0">
                <a:latin typeface="Arial"/>
                <a:cs typeface="Arial"/>
              </a:rPr>
              <a:t>  Personnel </a:t>
            </a:r>
            <a:r>
              <a:rPr lang="en-ZA" sz="1800" dirty="0">
                <a:latin typeface="Arial"/>
                <a:cs typeface="Arial"/>
              </a:rPr>
              <a:t>expenditure amounted to R3.6 billion.</a:t>
            </a:r>
          </a:p>
          <a:p>
            <a:pPr>
              <a:lnSpc>
                <a:spcPct val="150000"/>
              </a:lnSpc>
              <a:buClr>
                <a:srgbClr val="99CC00"/>
              </a:buClr>
              <a:buSzPct val="140000"/>
            </a:pPr>
            <a:endParaRPr lang="en-ZA" sz="1800" dirty="0" smtClean="0">
              <a:latin typeface="Arial"/>
              <a:cs typeface="Arial"/>
            </a:endParaRPr>
          </a:p>
          <a:p>
            <a:pPr>
              <a:lnSpc>
                <a:spcPct val="150000"/>
              </a:lnSpc>
              <a:buClr>
                <a:srgbClr val="99CC00"/>
              </a:buClr>
              <a:buSzPct val="140000"/>
              <a:buFont typeface="Wingdings" pitchFamily="-112" charset="2"/>
              <a:buChar char="§"/>
            </a:pPr>
            <a:r>
              <a:rPr lang="en-ZA" sz="1800" dirty="0" smtClean="0">
                <a:latin typeface="Arial"/>
                <a:cs typeface="Arial"/>
              </a:rPr>
              <a:t>  Personnel </a:t>
            </a:r>
            <a:r>
              <a:rPr lang="en-ZA" sz="1800" dirty="0">
                <a:latin typeface="Arial"/>
                <a:cs typeface="Arial"/>
              </a:rPr>
              <a:t>expenditure as a % of total expenditure = 46.96%.</a:t>
            </a:r>
          </a:p>
          <a:p>
            <a:pPr>
              <a:lnSpc>
                <a:spcPct val="150000"/>
              </a:lnSpc>
              <a:buClr>
                <a:srgbClr val="99CC00"/>
              </a:buClr>
              <a:buSzPct val="140000"/>
            </a:pPr>
            <a:endParaRPr lang="en-ZA" sz="1800" dirty="0" smtClean="0">
              <a:latin typeface="Arial"/>
              <a:cs typeface="Arial"/>
            </a:endParaRPr>
          </a:p>
          <a:p>
            <a:pPr>
              <a:lnSpc>
                <a:spcPct val="150000"/>
              </a:lnSpc>
              <a:buClr>
                <a:srgbClr val="99CC00"/>
              </a:buClr>
              <a:buSzPct val="140000"/>
              <a:buFont typeface="Wingdings" pitchFamily="-112" charset="2"/>
              <a:buChar char="§"/>
            </a:pPr>
            <a:r>
              <a:rPr lang="en-ZA" sz="1800" dirty="0" smtClean="0">
                <a:latin typeface="Arial"/>
                <a:cs typeface="Arial"/>
              </a:rPr>
              <a:t>  Average </a:t>
            </a:r>
            <a:r>
              <a:rPr lang="en-ZA" sz="1800" dirty="0">
                <a:latin typeface="Arial"/>
                <a:cs typeface="Arial"/>
              </a:rPr>
              <a:t>personnel cost per employee = R 478,360.24</a:t>
            </a:r>
            <a:endParaRPr lang="en-GB" sz="1800" dirty="0">
              <a:latin typeface="Arial"/>
              <a:cs typeface="Arial"/>
            </a:endParaRPr>
          </a:p>
        </p:txBody>
      </p:sp>
      <p:sp>
        <p:nvSpPr>
          <p:cNvPr id="7" name="TextBox 6"/>
          <p:cNvSpPr txBox="1"/>
          <p:nvPr/>
        </p:nvSpPr>
        <p:spPr>
          <a:xfrm>
            <a:off x="762000" y="290912"/>
            <a:ext cx="7974292" cy="646331"/>
          </a:xfrm>
          <a:prstGeom prst="rect">
            <a:avLst/>
          </a:prstGeom>
          <a:noFill/>
          <a:effectLst>
            <a:glow rad="228600">
              <a:schemeClr val="accent3">
                <a:satMod val="175000"/>
                <a:alpha val="40000"/>
              </a:schemeClr>
            </a:glo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a:prstTxWarp prst="textNoShape">
              <a:avLst/>
            </a:prstTxWarp>
            <a:spAutoFit/>
          </a:bodyPr>
          <a:lstStyle/>
          <a:p>
            <a:pPr algn="ctr"/>
            <a:r>
              <a:rPr lang="en-ZA" sz="3600" b="1" dirty="0">
                <a:solidFill>
                  <a:schemeClr val="tx1"/>
                </a:solidFill>
                <a:effectLst>
                  <a:outerShdw blurRad="50800" dist="38100" dir="5400000">
                    <a:srgbClr val="000000">
                      <a:alpha val="43000"/>
                    </a:srgbClr>
                  </a:outerShdw>
                </a:effectLst>
                <a:latin typeface="Arial"/>
                <a:ea typeface="Arial" pitchFamily="-112" charset="0"/>
                <a:cs typeface="Arial"/>
              </a:rPr>
              <a:t>Overview of HR </a:t>
            </a:r>
            <a:r>
              <a:rPr lang="en-ZA" sz="3600" b="1" dirty="0" smtClean="0">
                <a:solidFill>
                  <a:schemeClr val="tx1"/>
                </a:solidFill>
                <a:effectLst>
                  <a:outerShdw blurRad="50800" dist="38100" dir="5400000">
                    <a:srgbClr val="000000">
                      <a:alpha val="43000"/>
                    </a:srgbClr>
                  </a:outerShdw>
                </a:effectLst>
                <a:latin typeface="Arial"/>
                <a:ea typeface="Arial" pitchFamily="-112" charset="0"/>
                <a:cs typeface="Arial"/>
              </a:rPr>
              <a:t>environment (cont)</a:t>
            </a:r>
            <a:endParaRPr lang="en-GB" sz="3600" b="1" dirty="0">
              <a:solidFill>
                <a:schemeClr val="tx1"/>
              </a:solidFill>
              <a:effectLst>
                <a:outerShdw blurRad="50800" dist="38100" dir="5400000">
                  <a:srgbClr val="000000">
                    <a:alpha val="43000"/>
                  </a:srgbClr>
                </a:outerShdw>
              </a:effectLst>
              <a:latin typeface="Arial"/>
              <a:ea typeface="Arial" pitchFamily="-112" charset="0"/>
              <a:cs typeface="Arial"/>
            </a:endParaRPr>
          </a:p>
        </p:txBody>
      </p:sp>
      <p:pic>
        <p:nvPicPr>
          <p:cNvPr id="8" name="Picture 7"/>
          <p:cNvPicPr>
            <a:picLocks noChangeAspect="1"/>
          </p:cNvPicPr>
          <p:nvPr/>
        </p:nvPicPr>
        <p:blipFill>
          <a:blip r:embed="rId3">
            <a:alphaModFix amt="53000"/>
          </a:blip>
          <a:stretch>
            <a:fillRect/>
          </a:stretch>
        </p:blipFill>
        <p:spPr>
          <a:xfrm>
            <a:off x="-16714" y="1006387"/>
            <a:ext cx="7882247" cy="136613"/>
          </a:xfrm>
          <a:prstGeom prst="rect">
            <a:avLst/>
          </a:prstGeom>
        </p:spPr>
      </p:pic>
      <p:sp>
        <p:nvSpPr>
          <p:cNvPr id="9"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39</a:t>
            </a:fld>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57200" y="533400"/>
            <a:ext cx="4212564" cy="646331"/>
          </a:xfrm>
          <a:prstGeom prst="rect">
            <a:avLst/>
          </a:prstGeom>
          <a:noFill/>
          <a:effectLst>
            <a:glow rad="228600">
              <a:schemeClr val="accent3">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wrap="square">
            <a:prstTxWarp prst="textNoShape">
              <a:avLst/>
            </a:prstTxWarp>
            <a:spAutoFit/>
          </a:bodyPr>
          <a:lstStyle/>
          <a:p>
            <a:pPr algn="ctr"/>
            <a:r>
              <a:rPr lang="en-ZA" sz="3600" b="1" dirty="0" smtClean="0">
                <a:solidFill>
                  <a:srgbClr val="0D0D0D"/>
                </a:solidFill>
                <a:latin typeface="Arial" pitchFamily="-112" charset="0"/>
                <a:ea typeface="Arial" pitchFamily="-112" charset="0"/>
                <a:cs typeface="Arial" pitchFamily="-112" charset="0"/>
              </a:rPr>
              <a:t>NHLS mandate</a:t>
            </a:r>
            <a:endParaRPr lang="en-GB" sz="3600" b="1" dirty="0">
              <a:solidFill>
                <a:srgbClr val="0D0D0D"/>
              </a:solidFill>
              <a:latin typeface="Arial" pitchFamily="-112" charset="0"/>
              <a:ea typeface="Arial" pitchFamily="-112" charset="0"/>
              <a:cs typeface="Arial" pitchFamily="-112" charset="0"/>
            </a:endParaRPr>
          </a:p>
        </p:txBody>
      </p:sp>
      <p:sp>
        <p:nvSpPr>
          <p:cNvPr id="10" name="TextBox 9"/>
          <p:cNvSpPr txBox="1"/>
          <p:nvPr/>
        </p:nvSpPr>
        <p:spPr>
          <a:xfrm>
            <a:off x="899592" y="2839576"/>
            <a:ext cx="7632847" cy="2677656"/>
          </a:xfrm>
          <a:prstGeom prst="rect">
            <a:avLst/>
          </a:prstGeom>
          <a:noFill/>
        </p:spPr>
        <p:txBody>
          <a:bodyPr wrap="square">
            <a:spAutoFit/>
          </a:bodyPr>
          <a:lstStyle/>
          <a:p>
            <a:pPr algn="ctr">
              <a:lnSpc>
                <a:spcPct val="150000"/>
              </a:lnSpc>
              <a:defRPr/>
            </a:pPr>
            <a:r>
              <a:rPr lang="en-ZA" sz="2800" dirty="0" smtClean="0">
                <a:solidFill>
                  <a:prstClr val="black"/>
                </a:solidFill>
                <a:latin typeface="Arial"/>
                <a:ea typeface="ＭＳ Ｐゴシック" pitchFamily="-109" charset="-128"/>
                <a:cs typeface="Arial"/>
              </a:rPr>
              <a:t>To provide </a:t>
            </a:r>
            <a:r>
              <a:rPr lang="en-ZA" sz="2800" b="1" dirty="0" smtClean="0">
                <a:solidFill>
                  <a:schemeClr val="accent3">
                    <a:lumMod val="75000"/>
                  </a:schemeClr>
                </a:solidFill>
                <a:latin typeface="Arial"/>
                <a:ea typeface="ＭＳ Ｐゴシック" pitchFamily="-109" charset="-128"/>
                <a:cs typeface="Arial"/>
              </a:rPr>
              <a:t>cost-effective </a:t>
            </a:r>
            <a:r>
              <a:rPr lang="en-ZA" sz="2800" dirty="0" smtClean="0">
                <a:solidFill>
                  <a:prstClr val="black"/>
                </a:solidFill>
                <a:latin typeface="Arial"/>
                <a:ea typeface="ＭＳ Ｐゴシック" pitchFamily="-109" charset="-128"/>
                <a:cs typeface="Arial"/>
              </a:rPr>
              <a:t>and </a:t>
            </a:r>
            <a:r>
              <a:rPr lang="en-ZA" sz="2800" b="1" dirty="0" smtClean="0">
                <a:solidFill>
                  <a:srgbClr val="77933C"/>
                </a:solidFill>
                <a:latin typeface="Arial"/>
                <a:ea typeface="ＭＳ Ｐゴシック" pitchFamily="-109" charset="-128"/>
                <a:cs typeface="Arial"/>
              </a:rPr>
              <a:t>efficient</a:t>
            </a:r>
            <a:r>
              <a:rPr lang="en-ZA" sz="2800" dirty="0" smtClean="0">
                <a:solidFill>
                  <a:prstClr val="black"/>
                </a:solidFill>
                <a:latin typeface="Arial"/>
                <a:ea typeface="ＭＳ Ｐゴシック" pitchFamily="-109" charset="-128"/>
                <a:cs typeface="Arial"/>
              </a:rPr>
              <a:t> health laboratory services, </a:t>
            </a:r>
            <a:r>
              <a:rPr lang="en-ZA" sz="2800" dirty="0" smtClean="0">
                <a:solidFill>
                  <a:srgbClr val="000000"/>
                </a:solidFill>
                <a:latin typeface="Arial"/>
                <a:ea typeface="ＭＳ Ｐゴシック" pitchFamily="-109" charset="-128"/>
                <a:cs typeface="Arial"/>
              </a:rPr>
              <a:t>support</a:t>
            </a:r>
            <a:r>
              <a:rPr lang="en-ZA" sz="2800" b="1" dirty="0" smtClean="0">
                <a:solidFill>
                  <a:prstClr val="black"/>
                </a:solidFill>
                <a:latin typeface="Arial"/>
                <a:ea typeface="ＭＳ Ｐゴシック" pitchFamily="-109" charset="-128"/>
                <a:cs typeface="Arial"/>
              </a:rPr>
              <a:t> </a:t>
            </a:r>
            <a:r>
              <a:rPr lang="en-ZA" sz="2800" b="1" dirty="0" smtClean="0">
                <a:solidFill>
                  <a:srgbClr val="77933C"/>
                </a:solidFill>
                <a:latin typeface="Arial"/>
                <a:ea typeface="ＭＳ Ｐゴシック" pitchFamily="-109" charset="-128"/>
                <a:cs typeface="Arial"/>
              </a:rPr>
              <a:t>health research</a:t>
            </a:r>
            <a:r>
              <a:rPr lang="en-ZA" sz="2800" dirty="0" smtClean="0">
                <a:solidFill>
                  <a:srgbClr val="77933C"/>
                </a:solidFill>
                <a:latin typeface="Arial"/>
                <a:ea typeface="ＭＳ Ｐゴシック" pitchFamily="-109" charset="-128"/>
                <a:cs typeface="Arial"/>
              </a:rPr>
              <a:t> </a:t>
            </a:r>
            <a:r>
              <a:rPr lang="en-ZA" sz="2800" dirty="0" smtClean="0">
                <a:solidFill>
                  <a:prstClr val="black"/>
                </a:solidFill>
                <a:latin typeface="Arial"/>
                <a:ea typeface="ＭＳ Ｐゴシック" pitchFamily="-109" charset="-128"/>
                <a:cs typeface="Arial"/>
              </a:rPr>
              <a:t>and </a:t>
            </a:r>
            <a:r>
              <a:rPr lang="en-ZA" sz="2800" dirty="0" smtClean="0">
                <a:solidFill>
                  <a:srgbClr val="000000"/>
                </a:solidFill>
                <a:latin typeface="Arial"/>
                <a:ea typeface="ＭＳ Ｐゴシック" pitchFamily="-109" charset="-128"/>
                <a:cs typeface="Arial"/>
              </a:rPr>
              <a:t>provide</a:t>
            </a:r>
            <a:r>
              <a:rPr lang="en-ZA" sz="2800" b="1" dirty="0" smtClean="0">
                <a:solidFill>
                  <a:srgbClr val="77933C"/>
                </a:solidFill>
                <a:latin typeface="Arial"/>
                <a:ea typeface="ＭＳ Ｐゴシック" pitchFamily="-109" charset="-128"/>
                <a:cs typeface="Arial"/>
              </a:rPr>
              <a:t> training </a:t>
            </a:r>
            <a:r>
              <a:rPr lang="en-ZA" sz="2800" dirty="0" smtClean="0">
                <a:solidFill>
                  <a:prstClr val="black"/>
                </a:solidFill>
                <a:latin typeface="Arial"/>
                <a:ea typeface="ＭＳ Ｐゴシック" pitchFamily="-109" charset="-128"/>
                <a:cs typeface="Arial"/>
              </a:rPr>
              <a:t>for health science education.</a:t>
            </a:r>
            <a:endParaRPr lang="en-ZA" sz="2800" dirty="0">
              <a:solidFill>
                <a:prstClr val="black"/>
              </a:solidFill>
              <a:latin typeface="Arial"/>
              <a:ea typeface="ＭＳ Ｐゴシック" pitchFamily="-109" charset="-128"/>
              <a:cs typeface="Arial"/>
            </a:endParaRPr>
          </a:p>
        </p:txBody>
      </p:sp>
      <p:pic>
        <p:nvPicPr>
          <p:cNvPr id="15" name="Picture 1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799343" y="2401789"/>
            <a:ext cx="8572500" cy="38100"/>
          </a:xfrm>
          <a:prstGeom prst="rect">
            <a:avLst/>
          </a:prstGeom>
        </p:spPr>
      </p:pic>
      <p:pic>
        <p:nvPicPr>
          <p:cNvPr id="16" name="Picture 1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38101" y="5831553"/>
            <a:ext cx="10286775" cy="45719"/>
          </a:xfrm>
          <a:prstGeom prst="rect">
            <a:avLst/>
          </a:prstGeom>
        </p:spPr>
      </p:pic>
      <p:pic>
        <p:nvPicPr>
          <p:cNvPr id="11" name="Picture 10" descr="NHLS Mandate icon-23.png"/>
          <p:cNvPicPr>
            <a:picLocks noChangeAspect="1"/>
          </p:cNvPicPr>
          <p:nvPr/>
        </p:nvPicPr>
        <p:blipFill>
          <a:blip r:embed="rId5"/>
          <a:stretch>
            <a:fillRect/>
          </a:stretch>
        </p:blipFill>
        <p:spPr>
          <a:xfrm>
            <a:off x="-108520" y="1654185"/>
            <a:ext cx="1475656" cy="1558791"/>
          </a:xfrm>
          <a:prstGeom prst="rect">
            <a:avLst/>
          </a:prstGeom>
        </p:spPr>
      </p:pic>
      <p:sp>
        <p:nvSpPr>
          <p:cNvPr id="14"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4</a:t>
            </a:fld>
            <a:endParaRPr lang="en-US" sz="1600" dirty="0">
              <a:solidFill>
                <a:schemeClr val="bg1"/>
              </a:solidFill>
            </a:endParaRPr>
          </a:p>
        </p:txBody>
      </p:sp>
      <p:pic>
        <p:nvPicPr>
          <p:cNvPr id="12" name="Picture 11"/>
          <p:cNvPicPr>
            <a:picLocks noChangeAspect="1"/>
          </p:cNvPicPr>
          <p:nvPr/>
        </p:nvPicPr>
        <p:blipFill>
          <a:blip r:embed="rId6">
            <a:alphaModFix amt="53000"/>
          </a:blip>
          <a:stretch>
            <a:fillRect/>
          </a:stretch>
        </p:blipFill>
        <p:spPr>
          <a:xfrm>
            <a:off x="-16714" y="1306557"/>
            <a:ext cx="6612247" cy="114602"/>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15809" y="1546621"/>
            <a:ext cx="7454900" cy="5770811"/>
          </a:xfrm>
          <a:prstGeom prst="rect">
            <a:avLst/>
          </a:prstGeom>
          <a:noFill/>
        </p:spPr>
        <p:txBody>
          <a:bodyPr wrap="square">
            <a:prstTxWarp prst="textNoShape">
              <a:avLst/>
            </a:prstTxWarp>
            <a:spAutoFit/>
          </a:bodyPr>
          <a:lstStyle/>
          <a:p>
            <a:pPr marL="285750" indent="-285750">
              <a:lnSpc>
                <a:spcPct val="150000"/>
              </a:lnSpc>
              <a:buClr>
                <a:srgbClr val="99CC00"/>
              </a:buClr>
              <a:buSzPct val="140000"/>
              <a:buFont typeface="Wingdings" pitchFamily="-112" charset="2"/>
              <a:buChar char="§"/>
            </a:pPr>
            <a:r>
              <a:rPr lang="en-ZA" sz="1600" dirty="0">
                <a:solidFill>
                  <a:srgbClr val="000000"/>
                </a:solidFill>
                <a:latin typeface="Arial"/>
                <a:cs typeface="Arial"/>
              </a:rPr>
              <a:t>A total of  5631 employees attended technical and non-technical short learning programmes, workshops, seminars, on-the-job training and conferences during the past financial year</a:t>
            </a:r>
            <a:r>
              <a:rPr lang="en-ZA" sz="1600" dirty="0" smtClean="0">
                <a:solidFill>
                  <a:srgbClr val="000000"/>
                </a:solidFill>
                <a:latin typeface="Arial"/>
                <a:cs typeface="Arial"/>
              </a:rPr>
              <a:t>.</a:t>
            </a:r>
          </a:p>
          <a:p>
            <a:pPr marL="285750" indent="-285750">
              <a:lnSpc>
                <a:spcPct val="150000"/>
              </a:lnSpc>
              <a:buClr>
                <a:srgbClr val="99CC00"/>
              </a:buClr>
              <a:buSzPct val="140000"/>
              <a:buFont typeface="Wingdings" pitchFamily="-112" charset="2"/>
              <a:buChar char="§"/>
            </a:pPr>
            <a:r>
              <a:rPr lang="en-ZA" sz="1600" dirty="0" smtClean="0">
                <a:latin typeface="Arial"/>
                <a:cs typeface="Arial"/>
              </a:rPr>
              <a:t>338 scholarships and bursaries </a:t>
            </a:r>
            <a:r>
              <a:rPr lang="en-ZA" sz="1600" dirty="0">
                <a:latin typeface="Arial"/>
                <a:cs typeface="Arial"/>
              </a:rPr>
              <a:t>were awarded </a:t>
            </a:r>
            <a:r>
              <a:rPr lang="en-ZA" sz="1600" dirty="0" smtClean="0">
                <a:latin typeface="Arial"/>
                <a:cs typeface="Arial"/>
              </a:rPr>
              <a:t>across </a:t>
            </a:r>
            <a:r>
              <a:rPr lang="en-ZA" sz="1600" dirty="0">
                <a:latin typeface="Arial"/>
                <a:cs typeface="Arial"/>
              </a:rPr>
              <a:t>the country to study towards a National Diploma in Biomedical </a:t>
            </a:r>
            <a:r>
              <a:rPr lang="en-ZA" sz="1600" dirty="0" smtClean="0">
                <a:latin typeface="Arial"/>
                <a:cs typeface="Arial"/>
              </a:rPr>
              <a:t>Technology, </a:t>
            </a:r>
            <a:r>
              <a:rPr lang="en-ZA" sz="1600" dirty="0">
                <a:latin typeface="Arial"/>
                <a:cs typeface="Arial"/>
              </a:rPr>
              <a:t>Bachelor of Health </a:t>
            </a:r>
            <a:r>
              <a:rPr lang="en-ZA" sz="1600" dirty="0" smtClean="0">
                <a:latin typeface="Arial"/>
                <a:cs typeface="Arial"/>
              </a:rPr>
              <a:t>Science and career development.</a:t>
            </a:r>
          </a:p>
          <a:p>
            <a:pPr marL="285750" lvl="0" indent="-285750">
              <a:lnSpc>
                <a:spcPct val="150000"/>
              </a:lnSpc>
              <a:buClr>
                <a:srgbClr val="99CC00"/>
              </a:buClr>
              <a:buSzPct val="140000"/>
              <a:buFont typeface="Wingdings" panose="05000000000000000000" pitchFamily="2" charset="2"/>
              <a:buChar char="§"/>
              <a:defRPr/>
            </a:pPr>
            <a:r>
              <a:rPr lang="en-ZA" sz="1600" dirty="0">
                <a:solidFill>
                  <a:prstClr val="black"/>
                </a:solidFill>
                <a:latin typeface="Arial"/>
                <a:cs typeface="Arial"/>
              </a:rPr>
              <a:t>Staff turnover stood at 5.4%, indicating that the NHLS is an employer of choice for professionals in the pathology sector.</a:t>
            </a:r>
          </a:p>
          <a:p>
            <a:pPr marL="285750" lvl="0" indent="-285750">
              <a:lnSpc>
                <a:spcPct val="150000"/>
              </a:lnSpc>
              <a:buClr>
                <a:srgbClr val="99CC00"/>
              </a:buClr>
              <a:buSzPct val="140000"/>
              <a:buFont typeface="Wingdings" panose="05000000000000000000" pitchFamily="2" charset="2"/>
              <a:buChar char="§"/>
              <a:defRPr/>
            </a:pPr>
            <a:r>
              <a:rPr lang="en-ZA" sz="1600" dirty="0">
                <a:solidFill>
                  <a:prstClr val="black"/>
                </a:solidFill>
                <a:latin typeface="Arial"/>
                <a:cs typeface="Arial"/>
              </a:rPr>
              <a:t>Vacancy rate was  9.4% - emphasis was placed on filling critical positions.</a:t>
            </a:r>
          </a:p>
          <a:p>
            <a:pPr marL="285750" lvl="0" indent="-285750">
              <a:lnSpc>
                <a:spcPct val="150000"/>
              </a:lnSpc>
              <a:buClr>
                <a:srgbClr val="99CC00"/>
              </a:buClr>
              <a:buSzPct val="140000"/>
              <a:buFont typeface="Wingdings" panose="05000000000000000000" pitchFamily="2" charset="2"/>
              <a:buChar char="§"/>
              <a:defRPr/>
            </a:pPr>
            <a:r>
              <a:rPr lang="en-ZA" sz="1600" dirty="0">
                <a:latin typeface="Arial"/>
                <a:cs typeface="Arial"/>
              </a:rPr>
              <a:t>The NHLS is still the largest training provider for registrars, </a:t>
            </a:r>
            <a:r>
              <a:rPr lang="en-ZA" sz="1600" dirty="0" smtClean="0">
                <a:latin typeface="Arial"/>
                <a:cs typeface="Arial"/>
              </a:rPr>
              <a:t>medical scientists</a:t>
            </a:r>
            <a:r>
              <a:rPr lang="en-ZA" sz="1600" dirty="0">
                <a:latin typeface="Arial"/>
                <a:cs typeface="Arial"/>
              </a:rPr>
              <a:t>, </a:t>
            </a:r>
            <a:r>
              <a:rPr lang="en-ZA" sz="1600" dirty="0" smtClean="0">
                <a:latin typeface="Arial"/>
                <a:cs typeface="Arial"/>
              </a:rPr>
              <a:t>medical technologists</a:t>
            </a:r>
            <a:r>
              <a:rPr lang="en-ZA" sz="1600" dirty="0">
                <a:latin typeface="Arial"/>
                <a:cs typeface="Arial"/>
              </a:rPr>
              <a:t>, </a:t>
            </a:r>
            <a:r>
              <a:rPr lang="en-ZA" sz="1600" dirty="0" smtClean="0">
                <a:latin typeface="Arial"/>
                <a:cs typeface="Arial"/>
              </a:rPr>
              <a:t>medical technicians </a:t>
            </a:r>
            <a:r>
              <a:rPr lang="en-ZA" sz="1600" dirty="0">
                <a:latin typeface="Arial"/>
                <a:cs typeface="Arial"/>
              </a:rPr>
              <a:t>and laboratory assistants in the country.</a:t>
            </a:r>
          </a:p>
          <a:p>
            <a:pPr marL="285750" indent="-285750">
              <a:lnSpc>
                <a:spcPct val="150000"/>
              </a:lnSpc>
              <a:buClr>
                <a:srgbClr val="99CC00"/>
              </a:buClr>
              <a:buSzPct val="140000"/>
            </a:pPr>
            <a:endParaRPr lang="en-ZA" sz="1800" dirty="0" smtClean="0">
              <a:solidFill>
                <a:srgbClr val="000000"/>
              </a:solidFill>
              <a:latin typeface="Arial"/>
              <a:cs typeface="Arial"/>
            </a:endParaRPr>
          </a:p>
          <a:p>
            <a:pPr marL="285750" indent="-285750">
              <a:lnSpc>
                <a:spcPct val="150000"/>
              </a:lnSpc>
              <a:buClr>
                <a:srgbClr val="99CC00"/>
              </a:buClr>
              <a:buSzPct val="140000"/>
              <a:buFont typeface="Wingdings" pitchFamily="-112" charset="2"/>
              <a:buChar char="§"/>
            </a:pPr>
            <a:endParaRPr lang="en-ZA" sz="1800" dirty="0">
              <a:solidFill>
                <a:srgbClr val="000000"/>
              </a:solidFill>
              <a:latin typeface="Arial"/>
              <a:cs typeface="Arial"/>
            </a:endParaRPr>
          </a:p>
          <a:p>
            <a:pPr marL="285750" indent="-285750">
              <a:lnSpc>
                <a:spcPct val="150000"/>
              </a:lnSpc>
              <a:buClr>
                <a:srgbClr val="99CC00"/>
              </a:buClr>
              <a:buSzPct val="140000"/>
            </a:pPr>
            <a:endParaRPr lang="en-ZA" sz="1800" dirty="0">
              <a:solidFill>
                <a:srgbClr val="000000"/>
              </a:solidFill>
              <a:latin typeface="Calibri" pitchFamily="-112" charset="0"/>
            </a:endParaRPr>
          </a:p>
        </p:txBody>
      </p:sp>
      <p:sp>
        <p:nvSpPr>
          <p:cNvPr id="9" name="TextBox 8"/>
          <p:cNvSpPr txBox="1"/>
          <p:nvPr/>
        </p:nvSpPr>
        <p:spPr>
          <a:xfrm>
            <a:off x="762000" y="290912"/>
            <a:ext cx="7974292" cy="646331"/>
          </a:xfrm>
          <a:prstGeom prst="rect">
            <a:avLst/>
          </a:prstGeom>
          <a:noFill/>
          <a:effectLst>
            <a:glow rad="228600">
              <a:schemeClr val="accent3">
                <a:satMod val="175000"/>
                <a:alpha val="40000"/>
              </a:schemeClr>
            </a:glo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a:prstTxWarp prst="textNoShape">
              <a:avLst/>
            </a:prstTxWarp>
            <a:spAutoFit/>
          </a:bodyPr>
          <a:lstStyle/>
          <a:p>
            <a:pPr algn="ctr"/>
            <a:r>
              <a:rPr lang="en-ZA" sz="3600" b="1" dirty="0">
                <a:solidFill>
                  <a:schemeClr val="tx1"/>
                </a:solidFill>
                <a:effectLst>
                  <a:outerShdw blurRad="50800" dist="38100" dir="5400000">
                    <a:srgbClr val="000000">
                      <a:alpha val="43000"/>
                    </a:srgbClr>
                  </a:outerShdw>
                </a:effectLst>
                <a:latin typeface="Arial"/>
                <a:ea typeface="Arial" pitchFamily="-112" charset="0"/>
                <a:cs typeface="Arial"/>
              </a:rPr>
              <a:t>Overview of HR </a:t>
            </a:r>
            <a:r>
              <a:rPr lang="en-ZA" sz="3600" b="1" dirty="0" smtClean="0">
                <a:solidFill>
                  <a:schemeClr val="tx1"/>
                </a:solidFill>
                <a:effectLst>
                  <a:outerShdw blurRad="50800" dist="38100" dir="5400000">
                    <a:srgbClr val="000000">
                      <a:alpha val="43000"/>
                    </a:srgbClr>
                  </a:outerShdw>
                </a:effectLst>
                <a:latin typeface="Arial"/>
                <a:ea typeface="Arial" pitchFamily="-112" charset="0"/>
                <a:cs typeface="Arial"/>
              </a:rPr>
              <a:t>environment (cont)</a:t>
            </a:r>
            <a:endParaRPr lang="en-GB" sz="3600" b="1" dirty="0">
              <a:solidFill>
                <a:schemeClr val="tx1"/>
              </a:solidFill>
              <a:effectLst>
                <a:outerShdw blurRad="50800" dist="38100" dir="5400000">
                  <a:srgbClr val="000000">
                    <a:alpha val="43000"/>
                  </a:srgbClr>
                </a:outerShdw>
              </a:effectLst>
              <a:latin typeface="Arial"/>
              <a:ea typeface="Arial" pitchFamily="-112" charset="0"/>
              <a:cs typeface="Arial"/>
            </a:endParaRPr>
          </a:p>
        </p:txBody>
      </p:sp>
      <p:pic>
        <p:nvPicPr>
          <p:cNvPr id="10" name="Picture 9"/>
          <p:cNvPicPr>
            <a:picLocks noChangeAspect="1"/>
          </p:cNvPicPr>
          <p:nvPr/>
        </p:nvPicPr>
        <p:blipFill>
          <a:blip r:embed="rId3">
            <a:alphaModFix amt="53000"/>
          </a:blip>
          <a:stretch>
            <a:fillRect/>
          </a:stretch>
        </p:blipFill>
        <p:spPr>
          <a:xfrm>
            <a:off x="-16714" y="1006387"/>
            <a:ext cx="7882247" cy="136613"/>
          </a:xfrm>
          <a:prstGeom prst="rect">
            <a:avLst/>
          </a:prstGeom>
        </p:spPr>
      </p:pic>
      <p:sp>
        <p:nvSpPr>
          <p:cNvPr id="11"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smtClean="0">
                <a:solidFill>
                  <a:schemeClr val="bg1"/>
                </a:solidFill>
              </a:rPr>
              <a:pPr/>
              <a:t>40</a:t>
            </a:fld>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42900" y="1219200"/>
          <a:ext cx="8467725" cy="3857629"/>
        </p:xfrm>
        <a:graphic>
          <a:graphicData uri="http://schemas.openxmlformats.org/drawingml/2006/table">
            <a:tbl>
              <a:tblPr/>
              <a:tblGrid>
                <a:gridCol w="1436688">
                  <a:extLst>
                    <a:ext uri="{9D8B030D-6E8A-4147-A177-3AD203B41FA5}">
                      <a16:colId xmlns:a16="http://schemas.microsoft.com/office/drawing/2014/main" xmlns="" val="20000"/>
                    </a:ext>
                  </a:extLst>
                </a:gridCol>
                <a:gridCol w="933450">
                  <a:extLst>
                    <a:ext uri="{9D8B030D-6E8A-4147-A177-3AD203B41FA5}">
                      <a16:colId xmlns:a16="http://schemas.microsoft.com/office/drawing/2014/main" xmlns="" val="20001"/>
                    </a:ext>
                  </a:extLst>
                </a:gridCol>
                <a:gridCol w="768350">
                  <a:extLst>
                    <a:ext uri="{9D8B030D-6E8A-4147-A177-3AD203B41FA5}">
                      <a16:colId xmlns:a16="http://schemas.microsoft.com/office/drawing/2014/main" xmlns="" val="20002"/>
                    </a:ext>
                  </a:extLst>
                </a:gridCol>
                <a:gridCol w="1120775">
                  <a:extLst>
                    <a:ext uri="{9D8B030D-6E8A-4147-A177-3AD203B41FA5}">
                      <a16:colId xmlns:a16="http://schemas.microsoft.com/office/drawing/2014/main" xmlns="" val="20003"/>
                    </a:ext>
                  </a:extLst>
                </a:gridCol>
                <a:gridCol w="795337">
                  <a:extLst>
                    <a:ext uri="{9D8B030D-6E8A-4147-A177-3AD203B41FA5}">
                      <a16:colId xmlns:a16="http://schemas.microsoft.com/office/drawing/2014/main" xmlns="" val="20004"/>
                    </a:ext>
                  </a:extLst>
                </a:gridCol>
                <a:gridCol w="935038">
                  <a:extLst>
                    <a:ext uri="{9D8B030D-6E8A-4147-A177-3AD203B41FA5}">
                      <a16:colId xmlns:a16="http://schemas.microsoft.com/office/drawing/2014/main" xmlns="" val="20005"/>
                    </a:ext>
                  </a:extLst>
                </a:gridCol>
                <a:gridCol w="746125">
                  <a:extLst>
                    <a:ext uri="{9D8B030D-6E8A-4147-A177-3AD203B41FA5}">
                      <a16:colId xmlns:a16="http://schemas.microsoft.com/office/drawing/2014/main" xmlns="" val="20006"/>
                    </a:ext>
                  </a:extLst>
                </a:gridCol>
                <a:gridCol w="925512">
                  <a:extLst>
                    <a:ext uri="{9D8B030D-6E8A-4147-A177-3AD203B41FA5}">
                      <a16:colId xmlns:a16="http://schemas.microsoft.com/office/drawing/2014/main" xmlns="" val="20007"/>
                    </a:ext>
                  </a:extLst>
                </a:gridCol>
                <a:gridCol w="806450">
                  <a:extLst>
                    <a:ext uri="{9D8B030D-6E8A-4147-A177-3AD203B41FA5}">
                      <a16:colId xmlns:a16="http://schemas.microsoft.com/office/drawing/2014/main" xmlns="" val="20008"/>
                    </a:ext>
                  </a:extLst>
                </a:gridCol>
              </a:tblGrid>
              <a:tr h="557213">
                <a:tc rowSpan="2">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Level</a:t>
                      </a:r>
                      <a:endParaRPr kumimoji="0" lang="en-GB" sz="1400" b="1"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3">
                        <a:lumMod val="75000"/>
                        <a:alpha val="50000"/>
                      </a:schemeClr>
                    </a:solidFill>
                  </a:tcPr>
                </a:tc>
                <a:tc gridSpan="2">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 African</a:t>
                      </a:r>
                    </a:p>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 </a:t>
                      </a:r>
                      <a:endParaRPr kumimoji="0" lang="en-GB" sz="1400" b="1"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3">
                        <a:lumMod val="75000"/>
                        <a:alpha val="50000"/>
                      </a:schemeClr>
                    </a:solidFill>
                  </a:tcPr>
                </a:tc>
                <a:tc hMerge="1">
                  <a:txBody>
                    <a:bodyPr/>
                    <a:lstStyle/>
                    <a:p>
                      <a:endParaRPr lang="en-US"/>
                    </a:p>
                  </a:txBody>
                  <a:tcPr/>
                </a:tc>
                <a:tc gridSpan="2">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Coloured</a:t>
                      </a:r>
                    </a:p>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 </a:t>
                      </a:r>
                      <a:endParaRPr kumimoji="0" lang="en-GB" sz="1400" b="1"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3">
                        <a:lumMod val="75000"/>
                        <a:alpha val="50000"/>
                      </a:schemeClr>
                    </a:solidFill>
                  </a:tcPr>
                </a:tc>
                <a:tc hMerge="1">
                  <a:txBody>
                    <a:bodyPr/>
                    <a:lstStyle/>
                    <a:p>
                      <a:endParaRPr lang="en-US"/>
                    </a:p>
                  </a:txBody>
                  <a:tcPr/>
                </a:tc>
                <a:tc gridSpan="2">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Indian</a:t>
                      </a:r>
                    </a:p>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 </a:t>
                      </a:r>
                      <a:endParaRPr kumimoji="0" lang="en-GB" sz="1400" b="1"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3">
                        <a:lumMod val="75000"/>
                        <a:alpha val="50000"/>
                      </a:schemeClr>
                    </a:solidFill>
                  </a:tcPr>
                </a:tc>
                <a:tc hMerge="1">
                  <a:txBody>
                    <a:bodyPr/>
                    <a:lstStyle/>
                    <a:p>
                      <a:endParaRPr lang="en-US"/>
                    </a:p>
                  </a:txBody>
                  <a:tcPr/>
                </a:tc>
                <a:tc gridSpan="2">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White</a:t>
                      </a:r>
                    </a:p>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 </a:t>
                      </a:r>
                      <a:endParaRPr kumimoji="0" lang="en-GB" sz="1400" b="1"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3">
                        <a:lumMod val="75000"/>
                        <a:alpha val="50000"/>
                      </a:schemeClr>
                    </a:solidFill>
                  </a:tcPr>
                </a:tc>
                <a:tc hMerge="1">
                  <a:txBody>
                    <a:bodyPr/>
                    <a:lstStyle/>
                    <a:p>
                      <a:endParaRPr lang="en-US"/>
                    </a:p>
                  </a:txBody>
                  <a:tcPr/>
                </a:tc>
                <a:extLst>
                  <a:ext uri="{0D108BD9-81ED-4DB2-BD59-A6C34878D82A}">
                    <a16:rowId xmlns:a16="http://schemas.microsoft.com/office/drawing/2014/main" xmlns="" val="10000"/>
                  </a:ext>
                </a:extLst>
              </a:tr>
              <a:tr h="377825">
                <a:tc vMerge="1">
                  <a:txBody>
                    <a:bodyPr/>
                    <a:lstStyle/>
                    <a:p>
                      <a:endParaRPr lang="en-US"/>
                    </a:p>
                  </a:txBody>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 Current</a:t>
                      </a:r>
                      <a:endParaRPr kumimoji="0" lang="en-GB" sz="1400" b="1"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Target</a:t>
                      </a:r>
                      <a:endParaRPr kumimoji="0" lang="en-GB" sz="1400" b="1"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Current</a:t>
                      </a:r>
                      <a:endParaRPr kumimoji="0" lang="en-GB" sz="1400" b="1"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Target</a:t>
                      </a:r>
                      <a:endParaRPr kumimoji="0" lang="en-GB" sz="1400" b="1"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Current</a:t>
                      </a:r>
                      <a:endParaRPr kumimoji="0" lang="en-GB" sz="1400" b="1"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Target</a:t>
                      </a:r>
                      <a:endParaRPr kumimoji="0" lang="en-GB" sz="1400" b="1"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Current </a:t>
                      </a:r>
                      <a:endParaRPr kumimoji="0" lang="en-GB" sz="1400" b="1"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dirty="0">
                          <a:ln>
                            <a:noFill/>
                          </a:ln>
                          <a:solidFill>
                            <a:srgbClr val="000000"/>
                          </a:solidFill>
                          <a:effectLst/>
                          <a:latin typeface="Arial"/>
                          <a:ea typeface="ＭＳ Ｐゴシック" pitchFamily="-112" charset="-128"/>
                          <a:cs typeface="Arial"/>
                        </a:rPr>
                        <a:t>Target </a:t>
                      </a:r>
                      <a:endParaRPr kumimoji="0" lang="en-GB" sz="1400" b="1"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extLst>
                  <a:ext uri="{0D108BD9-81ED-4DB2-BD59-A6C34878D82A}">
                    <a16:rowId xmlns:a16="http://schemas.microsoft.com/office/drawing/2014/main" xmlns="" val="10001"/>
                  </a:ext>
                </a:extLst>
              </a:tr>
              <a:tr h="557213">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Top</a:t>
                      </a:r>
                    </a:p>
                    <a:p>
                      <a:pPr marL="0" marR="0" lvl="0" indent="0" algn="l" defTabSz="457200" rtl="0" eaLnBrk="1" fontAlgn="base" latinLnBrk="0" hangingPunct="1">
                        <a:lnSpc>
                          <a:spcPct val="107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Management </a:t>
                      </a:r>
                      <a:endParaRPr kumimoji="0" lang="en-GB" sz="1400" b="1" i="0" u="none" strike="noStrike" cap="none" normalizeH="0" baseline="0" dirty="0">
                        <a:ln>
                          <a:noFill/>
                        </a:ln>
                        <a:solidFill>
                          <a:srgbClr val="000000"/>
                        </a:solidFill>
                        <a:effectLst/>
                        <a:latin typeface="Arial"/>
                        <a:ea typeface="Arial"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75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 3</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5</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0</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0</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0</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0</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1</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1</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60000"/>
                        <a:lumOff val="40000"/>
                        <a:alpha val="50000"/>
                      </a:schemeClr>
                    </a:solidFill>
                  </a:tcPr>
                </a:tc>
                <a:extLst>
                  <a:ext uri="{0D108BD9-81ED-4DB2-BD59-A6C34878D82A}">
                    <a16:rowId xmlns:a16="http://schemas.microsoft.com/office/drawing/2014/main" xmlns="" val="10002"/>
                  </a:ext>
                </a:extLst>
              </a:tr>
              <a:tr h="557213">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Senior Management </a:t>
                      </a:r>
                      <a:endParaRPr kumimoji="0" lang="en-GB" sz="1400" b="1" i="0" u="none" strike="noStrike" cap="none" normalizeH="0" baseline="0" dirty="0">
                        <a:ln>
                          <a:noFill/>
                        </a:ln>
                        <a:solidFill>
                          <a:srgbClr val="000000"/>
                        </a:solidFill>
                        <a:effectLst/>
                        <a:latin typeface="Arial"/>
                        <a:ea typeface="Arial"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75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a:ea typeface="ＭＳ Ｐゴシック" pitchFamily="-112" charset="-128"/>
                          <a:cs typeface="Arial"/>
                        </a:rPr>
                        <a:t>50</a:t>
                      </a:r>
                    </a:p>
                    <a:p>
                      <a:pPr marL="0" marR="0" lvl="0" indent="0" algn="r" defTabSz="457200" rtl="0" eaLnBrk="1" fontAlgn="base" latinLnBrk="0" hangingPunct="1">
                        <a:lnSpc>
                          <a:spcPct val="107000"/>
                        </a:lnSpc>
                        <a:spcBef>
                          <a:spcPct val="0"/>
                        </a:spcBef>
                        <a:spcAft>
                          <a:spcPct val="0"/>
                        </a:spcAft>
                        <a:buClrTx/>
                        <a:buSzTx/>
                        <a:buFontTx/>
                        <a:buNone/>
                        <a:tabLst/>
                      </a:pP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 14</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1 </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1</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 4</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 4</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9</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7</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xmlns="" val="10003"/>
                  </a:ext>
                </a:extLst>
              </a:tr>
              <a:tr h="557213">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Professional Qualified </a:t>
                      </a:r>
                      <a:endParaRPr kumimoji="0" lang="en-GB" sz="1400" b="1" i="0" u="none" strike="noStrike" cap="none" normalizeH="0" baseline="0" dirty="0">
                        <a:ln>
                          <a:noFill/>
                        </a:ln>
                        <a:solidFill>
                          <a:srgbClr val="000000"/>
                        </a:solidFill>
                        <a:effectLst/>
                        <a:latin typeface="Arial"/>
                        <a:ea typeface="Arial"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75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110</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148</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24</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26</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50</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46</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98</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88</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60000"/>
                        <a:lumOff val="40000"/>
                        <a:alpha val="50000"/>
                      </a:schemeClr>
                    </a:solidFill>
                  </a:tcPr>
                </a:tc>
                <a:extLst>
                  <a:ext uri="{0D108BD9-81ED-4DB2-BD59-A6C34878D82A}">
                    <a16:rowId xmlns:a16="http://schemas.microsoft.com/office/drawing/2014/main" xmlns="" val="10004"/>
                  </a:ext>
                </a:extLst>
              </a:tr>
              <a:tr h="312738">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Skilled</a:t>
                      </a:r>
                      <a:endParaRPr kumimoji="0" lang="en-GB" sz="1400" b="1" i="0" u="none" strike="noStrike" cap="none" normalizeH="0" baseline="0" dirty="0">
                        <a:ln>
                          <a:noFill/>
                        </a:ln>
                        <a:solidFill>
                          <a:srgbClr val="000000"/>
                        </a:solidFill>
                        <a:effectLst/>
                        <a:latin typeface="Arial"/>
                        <a:ea typeface="Arial"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75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625</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705</a:t>
                      </a:r>
                      <a:endParaRPr kumimoji="0" lang="en-GB" sz="1400" b="0" i="0" u="none" strike="noStrike" cap="none" normalizeH="0" baseline="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66</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 80</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51</a:t>
                      </a:r>
                      <a:endParaRPr kumimoji="0" lang="en-GB" sz="1400" b="0" i="0" u="none" strike="noStrike" cap="none" normalizeH="0" baseline="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 59</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57</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 75</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extLst>
                  <a:ext uri="{0D108BD9-81ED-4DB2-BD59-A6C34878D82A}">
                    <a16:rowId xmlns:a16="http://schemas.microsoft.com/office/drawing/2014/main" xmlns="" val="10005"/>
                  </a:ext>
                </a:extLst>
              </a:tr>
              <a:tr h="312738">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ZA" sz="1400" b="1" i="0" u="none" strike="noStrike" cap="none" normalizeH="0" baseline="0" dirty="0">
                          <a:ln>
                            <a:noFill/>
                          </a:ln>
                          <a:solidFill>
                            <a:srgbClr val="000000"/>
                          </a:solidFill>
                          <a:effectLst/>
                          <a:latin typeface="Arial"/>
                          <a:ea typeface="ＭＳ Ｐゴシック" pitchFamily="-112" charset="-128"/>
                          <a:cs typeface="Arial"/>
                        </a:rPr>
                        <a:t>Semi-skilled</a:t>
                      </a:r>
                      <a:endParaRPr kumimoji="0" lang="en-ZA" sz="1400" b="1"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75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728</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767</a:t>
                      </a:r>
                      <a:endParaRPr kumimoji="0" lang="en-GB" sz="1400" b="0" i="0" u="none" strike="noStrike" cap="none" normalizeH="0" baseline="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67</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82</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a:ln>
                            <a:noFill/>
                          </a:ln>
                          <a:solidFill>
                            <a:srgbClr val="000000"/>
                          </a:solidFill>
                          <a:effectLst/>
                          <a:latin typeface="Arial"/>
                          <a:ea typeface="ＭＳ Ｐゴシック" pitchFamily="-112" charset="-128"/>
                          <a:cs typeface="Arial"/>
                        </a:rPr>
                        <a:t>42</a:t>
                      </a:r>
                      <a:endParaRPr kumimoji="0" lang="en-GB" sz="1400" b="0" i="0" u="none" strike="noStrike" cap="none" normalizeH="0" baseline="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dirty="0">
                          <a:ln>
                            <a:noFill/>
                          </a:ln>
                          <a:solidFill>
                            <a:srgbClr val="000000"/>
                          </a:solidFill>
                          <a:effectLst/>
                          <a:latin typeface="Arial"/>
                          <a:ea typeface="ＭＳ Ｐゴシック" pitchFamily="-112" charset="-128"/>
                          <a:cs typeface="Arial"/>
                        </a:rPr>
                        <a:t>44</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dirty="0">
                          <a:ln>
                            <a:noFill/>
                          </a:ln>
                          <a:solidFill>
                            <a:srgbClr val="000000"/>
                          </a:solidFill>
                          <a:effectLst/>
                          <a:latin typeface="Arial"/>
                          <a:ea typeface="ＭＳ Ｐゴシック" pitchFamily="-112" charset="-128"/>
                          <a:cs typeface="Arial"/>
                        </a:rPr>
                        <a:t>11</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22</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alpha val="50000"/>
                      </a:schemeClr>
                    </a:solidFill>
                  </a:tcPr>
                </a:tc>
                <a:extLst>
                  <a:ext uri="{0D108BD9-81ED-4DB2-BD59-A6C34878D82A}">
                    <a16:rowId xmlns:a16="http://schemas.microsoft.com/office/drawing/2014/main" xmlns="" val="10006"/>
                  </a:ext>
                </a:extLst>
              </a:tr>
              <a:tr h="312738">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ZA" sz="1400" b="1" i="0" u="none" strike="noStrike" cap="none" normalizeH="0" baseline="0" dirty="0">
                          <a:ln>
                            <a:noFill/>
                          </a:ln>
                          <a:solidFill>
                            <a:srgbClr val="000000"/>
                          </a:solidFill>
                          <a:effectLst/>
                          <a:latin typeface="Arial"/>
                          <a:ea typeface="ＭＳ Ｐゴシック" pitchFamily="-112" charset="-128"/>
                          <a:cs typeface="Arial"/>
                        </a:rPr>
                        <a:t>Unskilled</a:t>
                      </a:r>
                      <a:endParaRPr kumimoji="0" lang="en-ZA" sz="1400" b="1"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75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293</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311</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dirty="0">
                          <a:ln>
                            <a:noFill/>
                          </a:ln>
                          <a:solidFill>
                            <a:srgbClr val="000000"/>
                          </a:solidFill>
                          <a:effectLst/>
                          <a:latin typeface="Arial"/>
                          <a:ea typeface="ＭＳ Ｐゴシック" pitchFamily="-112" charset="-128"/>
                          <a:cs typeface="Arial"/>
                        </a:rPr>
                        <a:t>9</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a:ln>
                            <a:noFill/>
                          </a:ln>
                          <a:solidFill>
                            <a:srgbClr val="000000"/>
                          </a:solidFill>
                          <a:effectLst/>
                          <a:latin typeface="Arial"/>
                          <a:ea typeface="ＭＳ Ｐゴシック" pitchFamily="-112" charset="-128"/>
                          <a:cs typeface="Arial"/>
                        </a:rPr>
                        <a:t>11</a:t>
                      </a:r>
                      <a:endParaRPr kumimoji="0" lang="en-GB" sz="1400" b="0" i="0" u="none" strike="noStrike" cap="none" normalizeH="0" baseline="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0</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dirty="0">
                          <a:ln>
                            <a:noFill/>
                          </a:ln>
                          <a:solidFill>
                            <a:srgbClr val="000000"/>
                          </a:solidFill>
                          <a:effectLst/>
                          <a:latin typeface="Arial"/>
                          <a:ea typeface="ＭＳ Ｐゴシック" pitchFamily="-112" charset="-128"/>
                          <a:cs typeface="Arial"/>
                        </a:rPr>
                        <a:t>1</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dirty="0">
                          <a:ln>
                            <a:noFill/>
                          </a:ln>
                          <a:solidFill>
                            <a:srgbClr val="000000"/>
                          </a:solidFill>
                          <a:effectLst/>
                          <a:latin typeface="Arial"/>
                          <a:ea typeface="ＭＳ Ｐゴシック" pitchFamily="-112" charset="-128"/>
                          <a:cs typeface="Arial"/>
                        </a:rPr>
                        <a:t>1</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2</a:t>
                      </a:r>
                      <a:endParaRPr kumimoji="0" lang="en-GB" sz="1400" b="0"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extLst>
                  <a:ext uri="{0D108BD9-81ED-4DB2-BD59-A6C34878D82A}">
                    <a16:rowId xmlns:a16="http://schemas.microsoft.com/office/drawing/2014/main" xmlns="" val="10007"/>
                  </a:ext>
                </a:extLst>
              </a:tr>
              <a:tr h="312738">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ZA" sz="1400" b="1" i="0" u="none" strike="noStrike" cap="none" normalizeH="0" baseline="0" dirty="0">
                          <a:ln>
                            <a:noFill/>
                          </a:ln>
                          <a:solidFill>
                            <a:srgbClr val="000000"/>
                          </a:solidFill>
                          <a:effectLst/>
                          <a:latin typeface="Arial"/>
                          <a:ea typeface="ＭＳ Ｐゴシック" pitchFamily="-112" charset="-128"/>
                          <a:cs typeface="Arial"/>
                        </a:rPr>
                        <a:t>Total </a:t>
                      </a:r>
                      <a:endParaRPr kumimoji="0" lang="en-ZA" sz="1400" b="1"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3">
                        <a:lumMod val="75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dirty="0">
                          <a:ln>
                            <a:noFill/>
                          </a:ln>
                          <a:solidFill>
                            <a:srgbClr val="000000"/>
                          </a:solidFill>
                          <a:effectLst/>
                          <a:latin typeface="Arial"/>
                          <a:ea typeface="ＭＳ Ｐゴシック" pitchFamily="-112" charset="-128"/>
                          <a:cs typeface="Arial"/>
                        </a:rPr>
                        <a:t>1 767</a:t>
                      </a:r>
                      <a:endParaRPr kumimoji="0" lang="en-GB" sz="1400" b="1"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40000"/>
                        <a:lumOff val="6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1949</a:t>
                      </a:r>
                      <a:endParaRPr kumimoji="0" lang="en-GB" sz="1400" b="1"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40000"/>
                        <a:lumOff val="6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dirty="0">
                          <a:ln>
                            <a:noFill/>
                          </a:ln>
                          <a:solidFill>
                            <a:srgbClr val="000000"/>
                          </a:solidFill>
                          <a:effectLst/>
                          <a:latin typeface="Arial"/>
                          <a:ea typeface="ＭＳ Ｐゴシック" pitchFamily="-112" charset="-128"/>
                          <a:cs typeface="Arial"/>
                        </a:rPr>
                        <a:t>167</a:t>
                      </a:r>
                      <a:endParaRPr kumimoji="0" lang="en-GB" sz="1400" b="1"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40000"/>
                        <a:lumOff val="6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200</a:t>
                      </a:r>
                      <a:endParaRPr kumimoji="0" lang="en-GB" sz="1400" b="1"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40000"/>
                        <a:lumOff val="6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147</a:t>
                      </a:r>
                      <a:endParaRPr kumimoji="0" lang="en-GB" sz="1400" b="1"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40000"/>
                        <a:lumOff val="6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154</a:t>
                      </a:r>
                      <a:endParaRPr kumimoji="0" lang="en-GB" sz="1400" b="1"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40000"/>
                        <a:lumOff val="6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dirty="0">
                          <a:ln>
                            <a:noFill/>
                          </a:ln>
                          <a:solidFill>
                            <a:srgbClr val="000000"/>
                          </a:solidFill>
                          <a:effectLst/>
                          <a:latin typeface="Arial"/>
                          <a:ea typeface="ＭＳ Ｐゴシック" pitchFamily="-112" charset="-128"/>
                          <a:cs typeface="Arial"/>
                        </a:rPr>
                        <a:t>177</a:t>
                      </a:r>
                      <a:endParaRPr kumimoji="0" lang="en-GB" sz="1400" b="1"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40000"/>
                        <a:lumOff val="6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dirty="0">
                          <a:ln>
                            <a:noFill/>
                          </a:ln>
                          <a:solidFill>
                            <a:srgbClr val="000000"/>
                          </a:solidFill>
                          <a:effectLst/>
                          <a:latin typeface="Arial"/>
                          <a:ea typeface="ＭＳ Ｐゴシック" pitchFamily="-112" charset="-128"/>
                          <a:cs typeface="Arial"/>
                        </a:rPr>
                        <a:t>195</a:t>
                      </a:r>
                      <a:endParaRPr kumimoji="0" lang="en-GB" sz="1400" b="1"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40000"/>
                        <a:lumOff val="60000"/>
                        <a:alpha val="50000"/>
                      </a:schemeClr>
                    </a:solidFill>
                  </a:tcPr>
                </a:tc>
                <a:extLst>
                  <a:ext uri="{0D108BD9-81ED-4DB2-BD59-A6C34878D82A}">
                    <a16:rowId xmlns:a16="http://schemas.microsoft.com/office/drawing/2014/main" xmlns="" val="10008"/>
                  </a:ext>
                </a:extLst>
              </a:tr>
            </a:tbl>
          </a:graphicData>
        </a:graphic>
      </p:graphicFrame>
      <p:sp>
        <p:nvSpPr>
          <p:cNvPr id="5" name="TextBox 4"/>
          <p:cNvSpPr txBox="1"/>
          <p:nvPr/>
        </p:nvSpPr>
        <p:spPr>
          <a:xfrm>
            <a:off x="793596" y="221750"/>
            <a:ext cx="7556807" cy="461665"/>
          </a:xfrm>
          <a:prstGeom prst="rect">
            <a:avLst/>
          </a:prstGeom>
          <a:noFill/>
          <a:effectLst>
            <a:glow rad="228600">
              <a:schemeClr val="accent3">
                <a:satMod val="175000"/>
                <a:alpha val="40000"/>
              </a:schemeClr>
            </a:glo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a:prstTxWarp prst="textNoShape">
              <a:avLst/>
            </a:prstTxWarp>
            <a:spAutoFit/>
          </a:bodyPr>
          <a:lstStyle/>
          <a:p>
            <a:pPr algn="ctr"/>
            <a:r>
              <a:rPr lang="en-ZA" b="1" dirty="0" smtClean="0">
                <a:solidFill>
                  <a:schemeClr val="tx1"/>
                </a:solidFill>
                <a:effectLst>
                  <a:outerShdw blurRad="50800" dist="38100" dir="5400000">
                    <a:srgbClr val="000000">
                      <a:alpha val="43000"/>
                    </a:srgbClr>
                  </a:outerShdw>
                </a:effectLst>
                <a:latin typeface="Arial"/>
                <a:ea typeface="Arial" pitchFamily="-112" charset="0"/>
                <a:cs typeface="Arial"/>
              </a:rPr>
              <a:t>Equity target and employment equity status - male</a:t>
            </a:r>
            <a:endParaRPr lang="en-GB" b="1" dirty="0">
              <a:solidFill>
                <a:schemeClr val="tx1"/>
              </a:solidFill>
              <a:effectLst>
                <a:outerShdw blurRad="50800" dist="38100" dir="5400000">
                  <a:srgbClr val="000000">
                    <a:alpha val="43000"/>
                  </a:srgbClr>
                </a:outerShdw>
              </a:effectLst>
              <a:latin typeface="Arial"/>
              <a:ea typeface="Arial" pitchFamily="-112" charset="0"/>
              <a:cs typeface="Arial"/>
            </a:endParaRPr>
          </a:p>
        </p:txBody>
      </p:sp>
      <p:sp>
        <p:nvSpPr>
          <p:cNvPr id="7"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41</a:t>
            </a:fld>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793596" y="221750"/>
            <a:ext cx="7556807" cy="461665"/>
          </a:xfrm>
          <a:prstGeom prst="rect">
            <a:avLst/>
          </a:prstGeom>
          <a:noFill/>
          <a:effectLst>
            <a:glow rad="228600">
              <a:schemeClr val="accent3">
                <a:satMod val="175000"/>
                <a:alpha val="40000"/>
              </a:schemeClr>
            </a:glo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a:prstTxWarp prst="textNoShape">
              <a:avLst/>
            </a:prstTxWarp>
            <a:spAutoFit/>
          </a:bodyPr>
          <a:lstStyle/>
          <a:p>
            <a:pPr algn="ctr"/>
            <a:r>
              <a:rPr lang="en-ZA" b="1" dirty="0" smtClean="0">
                <a:solidFill>
                  <a:schemeClr val="tx1"/>
                </a:solidFill>
                <a:effectLst>
                  <a:outerShdw blurRad="50800" dist="38100" dir="5400000">
                    <a:srgbClr val="000000">
                      <a:alpha val="43000"/>
                    </a:srgbClr>
                  </a:outerShdw>
                </a:effectLst>
                <a:latin typeface="Arial"/>
                <a:ea typeface="Arial" pitchFamily="-112" charset="0"/>
                <a:cs typeface="Arial"/>
              </a:rPr>
              <a:t>Equity target and employment equity status - male</a:t>
            </a:r>
            <a:endParaRPr lang="en-GB" b="1" dirty="0">
              <a:solidFill>
                <a:schemeClr val="tx1"/>
              </a:solidFill>
              <a:effectLst>
                <a:outerShdw blurRad="50800" dist="38100" dir="5400000">
                  <a:srgbClr val="000000">
                    <a:alpha val="43000"/>
                  </a:srgbClr>
                </a:outerShdw>
              </a:effectLst>
              <a:latin typeface="Arial"/>
              <a:ea typeface="Arial" pitchFamily="-112" charset="0"/>
              <a:cs typeface="Arial"/>
            </a:endParaRPr>
          </a:p>
        </p:txBody>
      </p:sp>
      <p:graphicFrame>
        <p:nvGraphicFramePr>
          <p:cNvPr id="6" name="Table 5"/>
          <p:cNvGraphicFramePr>
            <a:graphicFrameLocks noGrp="1"/>
          </p:cNvGraphicFramePr>
          <p:nvPr/>
        </p:nvGraphicFramePr>
        <p:xfrm>
          <a:off x="338137" y="1109133"/>
          <a:ext cx="8467725" cy="3857629"/>
        </p:xfrm>
        <a:graphic>
          <a:graphicData uri="http://schemas.openxmlformats.org/drawingml/2006/table">
            <a:tbl>
              <a:tblPr/>
              <a:tblGrid>
                <a:gridCol w="1436688">
                  <a:extLst>
                    <a:ext uri="{9D8B030D-6E8A-4147-A177-3AD203B41FA5}">
                      <a16:colId xmlns:a16="http://schemas.microsoft.com/office/drawing/2014/main" xmlns="" val="20000"/>
                    </a:ext>
                  </a:extLst>
                </a:gridCol>
                <a:gridCol w="933450">
                  <a:extLst>
                    <a:ext uri="{9D8B030D-6E8A-4147-A177-3AD203B41FA5}">
                      <a16:colId xmlns:a16="http://schemas.microsoft.com/office/drawing/2014/main" xmlns="" val="20001"/>
                    </a:ext>
                  </a:extLst>
                </a:gridCol>
                <a:gridCol w="768350">
                  <a:extLst>
                    <a:ext uri="{9D8B030D-6E8A-4147-A177-3AD203B41FA5}">
                      <a16:colId xmlns:a16="http://schemas.microsoft.com/office/drawing/2014/main" xmlns="" val="20002"/>
                    </a:ext>
                  </a:extLst>
                </a:gridCol>
                <a:gridCol w="1120775">
                  <a:extLst>
                    <a:ext uri="{9D8B030D-6E8A-4147-A177-3AD203B41FA5}">
                      <a16:colId xmlns:a16="http://schemas.microsoft.com/office/drawing/2014/main" xmlns="" val="20003"/>
                    </a:ext>
                  </a:extLst>
                </a:gridCol>
                <a:gridCol w="795337">
                  <a:extLst>
                    <a:ext uri="{9D8B030D-6E8A-4147-A177-3AD203B41FA5}">
                      <a16:colId xmlns:a16="http://schemas.microsoft.com/office/drawing/2014/main" xmlns="" val="20004"/>
                    </a:ext>
                  </a:extLst>
                </a:gridCol>
                <a:gridCol w="935038">
                  <a:extLst>
                    <a:ext uri="{9D8B030D-6E8A-4147-A177-3AD203B41FA5}">
                      <a16:colId xmlns:a16="http://schemas.microsoft.com/office/drawing/2014/main" xmlns="" val="20005"/>
                    </a:ext>
                  </a:extLst>
                </a:gridCol>
                <a:gridCol w="746125">
                  <a:extLst>
                    <a:ext uri="{9D8B030D-6E8A-4147-A177-3AD203B41FA5}">
                      <a16:colId xmlns:a16="http://schemas.microsoft.com/office/drawing/2014/main" xmlns="" val="20006"/>
                    </a:ext>
                  </a:extLst>
                </a:gridCol>
                <a:gridCol w="925512">
                  <a:extLst>
                    <a:ext uri="{9D8B030D-6E8A-4147-A177-3AD203B41FA5}">
                      <a16:colId xmlns:a16="http://schemas.microsoft.com/office/drawing/2014/main" xmlns="" val="20007"/>
                    </a:ext>
                  </a:extLst>
                </a:gridCol>
                <a:gridCol w="806450">
                  <a:extLst>
                    <a:ext uri="{9D8B030D-6E8A-4147-A177-3AD203B41FA5}">
                      <a16:colId xmlns:a16="http://schemas.microsoft.com/office/drawing/2014/main" xmlns="" val="20008"/>
                    </a:ext>
                  </a:extLst>
                </a:gridCol>
              </a:tblGrid>
              <a:tr h="557213">
                <a:tc rowSpan="2">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Level</a:t>
                      </a:r>
                      <a:endParaRPr kumimoji="0" lang="en-GB" sz="1400" b="1"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3">
                        <a:lumMod val="75000"/>
                        <a:alpha val="50000"/>
                      </a:schemeClr>
                    </a:solidFill>
                  </a:tcPr>
                </a:tc>
                <a:tc gridSpan="2">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 African</a:t>
                      </a:r>
                    </a:p>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 </a:t>
                      </a:r>
                      <a:endParaRPr kumimoji="0" lang="en-GB" sz="1400" b="1"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3">
                        <a:lumMod val="75000"/>
                        <a:alpha val="50000"/>
                      </a:schemeClr>
                    </a:solidFill>
                  </a:tcPr>
                </a:tc>
                <a:tc hMerge="1">
                  <a:txBody>
                    <a:bodyPr/>
                    <a:lstStyle/>
                    <a:p>
                      <a:endParaRPr lang="en-US"/>
                    </a:p>
                  </a:txBody>
                  <a:tcPr/>
                </a:tc>
                <a:tc gridSpan="2">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Coloured</a:t>
                      </a:r>
                    </a:p>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 </a:t>
                      </a:r>
                      <a:endParaRPr kumimoji="0" lang="en-GB" sz="1400" b="1"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3">
                        <a:lumMod val="75000"/>
                        <a:alpha val="50000"/>
                      </a:schemeClr>
                    </a:solidFill>
                  </a:tcPr>
                </a:tc>
                <a:tc hMerge="1">
                  <a:txBody>
                    <a:bodyPr/>
                    <a:lstStyle/>
                    <a:p>
                      <a:endParaRPr lang="en-US"/>
                    </a:p>
                  </a:txBody>
                  <a:tcPr/>
                </a:tc>
                <a:tc gridSpan="2">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Indian</a:t>
                      </a:r>
                    </a:p>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 </a:t>
                      </a:r>
                      <a:endParaRPr kumimoji="0" lang="en-GB" sz="1400" b="1"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3">
                        <a:lumMod val="75000"/>
                        <a:alpha val="50000"/>
                      </a:schemeClr>
                    </a:solidFill>
                  </a:tcPr>
                </a:tc>
                <a:tc hMerge="1">
                  <a:txBody>
                    <a:bodyPr/>
                    <a:lstStyle/>
                    <a:p>
                      <a:endParaRPr lang="en-US"/>
                    </a:p>
                  </a:txBody>
                  <a:tcPr/>
                </a:tc>
                <a:tc gridSpan="2">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White</a:t>
                      </a:r>
                    </a:p>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 </a:t>
                      </a:r>
                      <a:endParaRPr kumimoji="0" lang="en-GB" sz="1400" b="1"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3">
                        <a:lumMod val="75000"/>
                        <a:alpha val="50000"/>
                      </a:schemeClr>
                    </a:solidFill>
                  </a:tcPr>
                </a:tc>
                <a:tc hMerge="1">
                  <a:txBody>
                    <a:bodyPr/>
                    <a:lstStyle/>
                    <a:p>
                      <a:endParaRPr lang="en-US"/>
                    </a:p>
                  </a:txBody>
                  <a:tcPr/>
                </a:tc>
                <a:extLst>
                  <a:ext uri="{0D108BD9-81ED-4DB2-BD59-A6C34878D82A}">
                    <a16:rowId xmlns:a16="http://schemas.microsoft.com/office/drawing/2014/main" xmlns="" val="10000"/>
                  </a:ext>
                </a:extLst>
              </a:tr>
              <a:tr h="377825">
                <a:tc vMerge="1">
                  <a:txBody>
                    <a:bodyPr/>
                    <a:lstStyle/>
                    <a:p>
                      <a:endParaRPr lang="en-US"/>
                    </a:p>
                  </a:txBody>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 Current</a:t>
                      </a:r>
                      <a:endParaRPr kumimoji="0" lang="en-GB" sz="1400" b="1" i="0" u="none" strike="noStrike" cap="none" normalizeH="0" baseline="0" dirty="0">
                        <a:ln>
                          <a:noFill/>
                        </a:ln>
                        <a:solidFill>
                          <a:schemeClr val="tx1"/>
                        </a:solidFill>
                        <a:effectLst/>
                        <a:latin typeface="Arial"/>
                        <a:ea typeface="Calibri" pitchFamily="-112" charset="0"/>
                        <a:cs typeface="Arial"/>
                      </a:endParaRPr>
                    </a:p>
                  </a:txBody>
                  <a:tcPr marL="68580" marR="68580"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Target</a:t>
                      </a:r>
                      <a:endParaRPr kumimoji="0" lang="en-GB" sz="1400" b="1"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Current</a:t>
                      </a:r>
                      <a:endParaRPr kumimoji="0" lang="en-GB" sz="1400" b="1"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Target</a:t>
                      </a:r>
                      <a:endParaRPr kumimoji="0" lang="en-GB" sz="1400" b="1"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Current</a:t>
                      </a:r>
                      <a:endParaRPr kumimoji="0" lang="en-GB" sz="1400" b="1"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Target</a:t>
                      </a:r>
                      <a:endParaRPr kumimoji="0" lang="en-GB" sz="1400" b="1"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Current </a:t>
                      </a:r>
                      <a:endParaRPr kumimoji="0" lang="en-GB" sz="1400" b="1"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a:ln>
                            <a:noFill/>
                          </a:ln>
                          <a:solidFill>
                            <a:srgbClr val="000000"/>
                          </a:solidFill>
                          <a:effectLst/>
                          <a:latin typeface="Arial"/>
                          <a:ea typeface="ＭＳ Ｐゴシック" pitchFamily="-112" charset="-128"/>
                          <a:cs typeface="Arial"/>
                        </a:rPr>
                        <a:t>Target </a:t>
                      </a:r>
                      <a:endParaRPr kumimoji="0" lang="en-GB" sz="1400" b="1"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extLst>
                  <a:ext uri="{0D108BD9-81ED-4DB2-BD59-A6C34878D82A}">
                    <a16:rowId xmlns:a16="http://schemas.microsoft.com/office/drawing/2014/main" xmlns="" val="10001"/>
                  </a:ext>
                </a:extLst>
              </a:tr>
              <a:tr h="557213">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Top</a:t>
                      </a:r>
                    </a:p>
                    <a:p>
                      <a:pPr marL="0" marR="0" lvl="0" indent="0" algn="l" defTabSz="457200" rtl="0" eaLnBrk="1" fontAlgn="base" latinLnBrk="0" hangingPunct="1">
                        <a:lnSpc>
                          <a:spcPct val="107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Management </a:t>
                      </a:r>
                      <a:endParaRPr kumimoji="0" lang="en-GB" sz="1400" b="1" i="0" u="none" strike="noStrike" cap="none" normalizeH="0" baseline="0" dirty="0">
                        <a:ln>
                          <a:noFill/>
                        </a:ln>
                        <a:solidFill>
                          <a:srgbClr val="000000"/>
                        </a:solidFill>
                        <a:effectLst/>
                        <a:latin typeface="Arial"/>
                        <a:ea typeface="Arial"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75000"/>
                        <a:alpha val="50000"/>
                      </a:schemeClr>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2</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dirty="0">
                          <a:ln>
                            <a:noFill/>
                          </a:ln>
                          <a:solidFill>
                            <a:srgbClr val="000000"/>
                          </a:solidFill>
                          <a:effectLst/>
                          <a:latin typeface="Arial"/>
                          <a:ea typeface="ＭＳ Ｐゴシック" pitchFamily="-112" charset="-128"/>
                          <a:cs typeface="Arial"/>
                        </a:rPr>
                        <a:t>3</a:t>
                      </a:r>
                      <a:endParaRPr kumimoji="0" lang="en-GB" sz="1400" b="0" i="0" u="none" strike="noStrike" cap="none" normalizeH="0" baseline="0" dirty="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dirty="0">
                          <a:ln>
                            <a:noFill/>
                          </a:ln>
                          <a:solidFill>
                            <a:srgbClr val="000000"/>
                          </a:solidFill>
                          <a:effectLst/>
                          <a:latin typeface="Arial"/>
                          <a:ea typeface="ＭＳ Ｐゴシック" pitchFamily="-112" charset="-128"/>
                          <a:cs typeface="Arial"/>
                        </a:rPr>
                        <a:t>0</a:t>
                      </a:r>
                      <a:endParaRPr kumimoji="0" lang="en-GB" sz="1400" b="0" i="0" u="none" strike="noStrike" cap="none" normalizeH="0" baseline="0" dirty="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0</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1</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1</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a:ln>
                            <a:noFill/>
                          </a:ln>
                          <a:solidFill>
                            <a:srgbClr val="000000"/>
                          </a:solidFill>
                          <a:effectLst/>
                          <a:latin typeface="Arial"/>
                          <a:ea typeface="ＭＳ Ｐゴシック" pitchFamily="-112" charset="-128"/>
                          <a:cs typeface="Arial"/>
                        </a:rPr>
                        <a:t>1</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1</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60000"/>
                        <a:lumOff val="40000"/>
                        <a:alpha val="50000"/>
                      </a:schemeClr>
                    </a:solidFill>
                  </a:tcPr>
                </a:tc>
                <a:extLst>
                  <a:ext uri="{0D108BD9-81ED-4DB2-BD59-A6C34878D82A}">
                    <a16:rowId xmlns:a16="http://schemas.microsoft.com/office/drawing/2014/main" xmlns="" val="10002"/>
                  </a:ext>
                </a:extLst>
              </a:tr>
              <a:tr h="557213">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Senior Management </a:t>
                      </a:r>
                      <a:endParaRPr kumimoji="0" lang="en-GB" sz="1400" b="1" i="0" u="none" strike="noStrike" cap="none" normalizeH="0" baseline="0" dirty="0">
                        <a:ln>
                          <a:noFill/>
                        </a:ln>
                        <a:solidFill>
                          <a:srgbClr val="000000"/>
                        </a:solidFill>
                        <a:effectLst/>
                        <a:latin typeface="Arial"/>
                        <a:ea typeface="Arial"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75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a:ln>
                            <a:noFill/>
                          </a:ln>
                          <a:solidFill>
                            <a:srgbClr val="000000"/>
                          </a:solidFill>
                          <a:effectLst/>
                          <a:latin typeface="Arial"/>
                          <a:ea typeface="ＭＳ Ｐゴシック" pitchFamily="-112" charset="-128"/>
                          <a:cs typeface="Arial"/>
                        </a:rPr>
                        <a:t>8</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8</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2</a:t>
                      </a:r>
                      <a:endParaRPr kumimoji="0" lang="en-GB" sz="1400" b="0" i="0" u="none" strike="noStrike" cap="none" normalizeH="0" baseline="0" dirty="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1</a:t>
                      </a:r>
                      <a:endParaRPr kumimoji="0" lang="en-GB" sz="1400" b="0" i="0" u="none" strike="noStrike" cap="none" normalizeH="0" baseline="0" dirty="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a:ln>
                            <a:noFill/>
                          </a:ln>
                          <a:solidFill>
                            <a:srgbClr val="000000"/>
                          </a:solidFill>
                          <a:effectLst/>
                          <a:latin typeface="Arial"/>
                          <a:ea typeface="ＭＳ Ｐゴシック" pitchFamily="-112" charset="-128"/>
                          <a:cs typeface="Arial"/>
                        </a:rPr>
                        <a:t>8</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7</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a:ln>
                            <a:noFill/>
                          </a:ln>
                          <a:solidFill>
                            <a:srgbClr val="000000"/>
                          </a:solidFill>
                          <a:effectLst/>
                          <a:latin typeface="Arial"/>
                          <a:ea typeface="ＭＳ Ｐゴシック" pitchFamily="-112" charset="-128"/>
                          <a:cs typeface="Arial"/>
                        </a:rPr>
                        <a:t>20</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14</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xmlns="" val="10003"/>
                  </a:ext>
                </a:extLst>
              </a:tr>
              <a:tr h="557213">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Professional Qualified </a:t>
                      </a:r>
                      <a:endParaRPr kumimoji="0" lang="en-GB" sz="1400" b="1" i="0" u="none" strike="noStrike" cap="none" normalizeH="0" baseline="0" dirty="0">
                        <a:ln>
                          <a:noFill/>
                        </a:ln>
                        <a:solidFill>
                          <a:srgbClr val="000000"/>
                        </a:solidFill>
                        <a:effectLst/>
                        <a:latin typeface="Arial"/>
                        <a:ea typeface="Arial"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75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258</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a:ln>
                            <a:noFill/>
                          </a:ln>
                          <a:solidFill>
                            <a:srgbClr val="000000"/>
                          </a:solidFill>
                          <a:effectLst/>
                          <a:latin typeface="Arial"/>
                          <a:ea typeface="ＭＳ Ｐゴシック" pitchFamily="-112" charset="-128"/>
                          <a:cs typeface="Arial"/>
                        </a:rPr>
                        <a:t>257</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a:ln>
                            <a:noFill/>
                          </a:ln>
                          <a:solidFill>
                            <a:srgbClr val="000000"/>
                          </a:solidFill>
                          <a:effectLst/>
                          <a:latin typeface="Arial"/>
                          <a:ea typeface="ＭＳ Ｐゴシック" pitchFamily="-112" charset="-128"/>
                          <a:cs typeface="Arial"/>
                        </a:rPr>
                        <a:t>29</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a:ln>
                            <a:noFill/>
                          </a:ln>
                          <a:solidFill>
                            <a:srgbClr val="000000"/>
                          </a:solidFill>
                          <a:effectLst/>
                          <a:latin typeface="Arial"/>
                          <a:ea typeface="ＭＳ Ｐゴシック" pitchFamily="-112" charset="-128"/>
                          <a:cs typeface="Arial"/>
                        </a:rPr>
                        <a:t>28</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109</a:t>
                      </a:r>
                      <a:endParaRPr kumimoji="0" lang="en-GB" sz="1400" b="0" i="0" u="none" strike="noStrike" cap="none" normalizeH="0" baseline="0" dirty="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101</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205</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189</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60000"/>
                        <a:lumOff val="40000"/>
                        <a:alpha val="50000"/>
                      </a:schemeClr>
                    </a:solidFill>
                  </a:tcPr>
                </a:tc>
                <a:extLst>
                  <a:ext uri="{0D108BD9-81ED-4DB2-BD59-A6C34878D82A}">
                    <a16:rowId xmlns:a16="http://schemas.microsoft.com/office/drawing/2014/main" xmlns="" val="10004"/>
                  </a:ext>
                </a:extLst>
              </a:tr>
              <a:tr h="312738">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Skilled</a:t>
                      </a:r>
                      <a:endParaRPr kumimoji="0" lang="en-GB" sz="1400" b="1" i="0" u="none" strike="noStrike" cap="none" normalizeH="0" baseline="0" dirty="0">
                        <a:ln>
                          <a:noFill/>
                        </a:ln>
                        <a:solidFill>
                          <a:srgbClr val="000000"/>
                        </a:solidFill>
                        <a:effectLst/>
                        <a:latin typeface="Arial"/>
                        <a:ea typeface="Arial"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75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1407</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a:ln>
                            <a:noFill/>
                          </a:ln>
                          <a:solidFill>
                            <a:srgbClr val="000000"/>
                          </a:solidFill>
                          <a:effectLst/>
                          <a:latin typeface="Arial"/>
                          <a:ea typeface="ＭＳ Ｐゴシック" pitchFamily="-112" charset="-128"/>
                          <a:cs typeface="Arial"/>
                        </a:rPr>
                        <a:t>1401</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158</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dirty="0">
                          <a:ln>
                            <a:noFill/>
                          </a:ln>
                          <a:solidFill>
                            <a:srgbClr val="000000"/>
                          </a:solidFill>
                          <a:effectLst/>
                          <a:latin typeface="Arial"/>
                          <a:ea typeface="ＭＳ Ｐゴシック" pitchFamily="-112" charset="-128"/>
                          <a:cs typeface="Arial"/>
                        </a:rPr>
                        <a:t>163</a:t>
                      </a:r>
                      <a:endParaRPr kumimoji="0" lang="en-GB" sz="1400" b="0" i="0" u="none" strike="noStrike" cap="none" normalizeH="0" baseline="0" dirty="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a:ln>
                            <a:noFill/>
                          </a:ln>
                          <a:solidFill>
                            <a:srgbClr val="000000"/>
                          </a:solidFill>
                          <a:effectLst/>
                          <a:latin typeface="Arial"/>
                          <a:ea typeface="ＭＳ Ｐゴシック" pitchFamily="-112" charset="-128"/>
                          <a:cs typeface="Arial"/>
                        </a:rPr>
                        <a:t>162</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174</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255</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255</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extLst>
                  <a:ext uri="{0D108BD9-81ED-4DB2-BD59-A6C34878D82A}">
                    <a16:rowId xmlns:a16="http://schemas.microsoft.com/office/drawing/2014/main" xmlns="" val="10005"/>
                  </a:ext>
                </a:extLst>
              </a:tr>
              <a:tr h="312738">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ZA" sz="1400" b="1" i="0" u="none" strike="noStrike" cap="none" normalizeH="0" baseline="0" dirty="0">
                          <a:ln>
                            <a:noFill/>
                          </a:ln>
                          <a:solidFill>
                            <a:srgbClr val="000000"/>
                          </a:solidFill>
                          <a:effectLst/>
                          <a:latin typeface="Arial"/>
                          <a:ea typeface="ＭＳ Ｐゴシック" pitchFamily="-112" charset="-128"/>
                          <a:cs typeface="Arial"/>
                        </a:rPr>
                        <a:t>Semi-skilled</a:t>
                      </a:r>
                      <a:endParaRPr kumimoji="0" lang="en-ZA" sz="1400" b="1"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75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1413</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1415</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a:ln>
                            <a:noFill/>
                          </a:ln>
                          <a:solidFill>
                            <a:srgbClr val="000000"/>
                          </a:solidFill>
                          <a:effectLst/>
                          <a:latin typeface="Arial"/>
                          <a:ea typeface="ＭＳ Ｐゴシック" pitchFamily="-112" charset="-128"/>
                          <a:cs typeface="Arial"/>
                        </a:rPr>
                        <a:t>184</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a:ln>
                            <a:noFill/>
                          </a:ln>
                          <a:solidFill>
                            <a:srgbClr val="000000"/>
                          </a:solidFill>
                          <a:effectLst/>
                          <a:latin typeface="Arial"/>
                          <a:ea typeface="ＭＳ Ｐゴシック" pitchFamily="-112" charset="-128"/>
                          <a:cs typeface="Arial"/>
                        </a:rPr>
                        <a:t>187</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61</a:t>
                      </a:r>
                      <a:endParaRPr kumimoji="0" lang="en-GB" sz="1400" b="0" i="0" u="none" strike="noStrike" cap="none" normalizeH="0" baseline="0" dirty="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64</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67</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73</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alpha val="50000"/>
                      </a:schemeClr>
                    </a:solidFill>
                  </a:tcPr>
                </a:tc>
                <a:extLst>
                  <a:ext uri="{0D108BD9-81ED-4DB2-BD59-A6C34878D82A}">
                    <a16:rowId xmlns:a16="http://schemas.microsoft.com/office/drawing/2014/main" xmlns="" val="10006"/>
                  </a:ext>
                </a:extLst>
              </a:tr>
              <a:tr h="312738">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ZA" sz="1400" b="1" i="0" u="none" strike="noStrike" cap="none" normalizeH="0" baseline="0" dirty="0">
                          <a:ln>
                            <a:noFill/>
                          </a:ln>
                          <a:solidFill>
                            <a:srgbClr val="000000"/>
                          </a:solidFill>
                          <a:effectLst/>
                          <a:latin typeface="Arial"/>
                          <a:ea typeface="ＭＳ Ｐゴシック" pitchFamily="-112" charset="-128"/>
                          <a:cs typeface="Arial"/>
                        </a:rPr>
                        <a:t>Unskilled</a:t>
                      </a:r>
                      <a:endParaRPr kumimoji="0" lang="en-ZA" sz="1400" b="1"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75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463</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463</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24</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27</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a:ln>
                            <a:noFill/>
                          </a:ln>
                          <a:solidFill>
                            <a:srgbClr val="000000"/>
                          </a:solidFill>
                          <a:effectLst/>
                          <a:latin typeface="Arial"/>
                          <a:ea typeface="ＭＳ Ｐゴシック" pitchFamily="-112" charset="-128"/>
                          <a:cs typeface="Arial"/>
                        </a:rPr>
                        <a:t>1</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1</a:t>
                      </a:r>
                      <a:endParaRPr kumimoji="0" lang="en-GB" sz="1400" b="0" i="0" u="none" strike="noStrike" cap="none" normalizeH="0" baseline="0" dirty="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dirty="0">
                          <a:ln>
                            <a:noFill/>
                          </a:ln>
                          <a:solidFill>
                            <a:srgbClr val="000000"/>
                          </a:solidFill>
                          <a:effectLst/>
                          <a:latin typeface="Arial"/>
                          <a:ea typeface="ＭＳ Ｐゴシック" pitchFamily="-112" charset="-128"/>
                          <a:cs typeface="Arial"/>
                        </a:rPr>
                        <a:t>0</a:t>
                      </a:r>
                      <a:endParaRPr kumimoji="0" lang="en-GB" sz="1400" b="0" i="0" u="none" strike="noStrike" cap="none" normalizeH="0" baseline="0" dirty="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1</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alpha val="50000"/>
                      </a:schemeClr>
                    </a:solidFill>
                  </a:tcPr>
                </a:tc>
                <a:extLst>
                  <a:ext uri="{0D108BD9-81ED-4DB2-BD59-A6C34878D82A}">
                    <a16:rowId xmlns:a16="http://schemas.microsoft.com/office/drawing/2014/main" xmlns="" val="10007"/>
                  </a:ext>
                </a:extLst>
              </a:tr>
              <a:tr h="312738">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ZA" sz="1400" b="1" i="0" u="none" strike="noStrike" cap="none" normalizeH="0" baseline="0" dirty="0">
                          <a:ln>
                            <a:noFill/>
                          </a:ln>
                          <a:solidFill>
                            <a:srgbClr val="000000"/>
                          </a:solidFill>
                          <a:effectLst/>
                          <a:latin typeface="Arial"/>
                          <a:ea typeface="ＭＳ Ｐゴシック" pitchFamily="-112" charset="-128"/>
                          <a:cs typeface="Arial"/>
                        </a:rPr>
                        <a:t>Total </a:t>
                      </a:r>
                      <a:endParaRPr kumimoji="0" lang="en-ZA" sz="1400" b="1"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3">
                        <a:lumMod val="75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3551 </a:t>
                      </a:r>
                      <a:endParaRPr kumimoji="0" lang="en-GB" sz="1400" b="1"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40000"/>
                        <a:lumOff val="6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3547</a:t>
                      </a:r>
                      <a:endParaRPr kumimoji="0" lang="en-GB" sz="1400" b="1"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40000"/>
                        <a:lumOff val="6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397</a:t>
                      </a:r>
                      <a:endParaRPr kumimoji="0" lang="en-GB" sz="1400" b="1"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40000"/>
                        <a:lumOff val="6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406</a:t>
                      </a:r>
                      <a:endParaRPr kumimoji="0" lang="en-GB" sz="1400" b="1"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40000"/>
                        <a:lumOff val="6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342</a:t>
                      </a:r>
                      <a:endParaRPr kumimoji="0" lang="en-GB" sz="1400" b="1"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40000"/>
                        <a:lumOff val="6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348</a:t>
                      </a:r>
                      <a:endParaRPr kumimoji="0" lang="en-GB" sz="1400" b="1"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40000"/>
                        <a:lumOff val="6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548</a:t>
                      </a:r>
                      <a:endParaRPr kumimoji="0" lang="en-GB" sz="1400" b="1" i="0" u="none" strike="noStrike" cap="none" normalizeH="0" baseline="0" dirty="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40000"/>
                        <a:lumOff val="60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538</a:t>
                      </a:r>
                      <a:endParaRPr kumimoji="0" lang="en-GB" sz="1400" b="1" i="0" u="none" strike="noStrike" cap="none" normalizeH="0" baseline="0" dirty="0">
                        <a:ln>
                          <a:noFill/>
                        </a:ln>
                        <a:solidFill>
                          <a:schemeClr val="tx1"/>
                        </a:solidFill>
                        <a:effectLst/>
                        <a:latin typeface="Arial"/>
                        <a:ea typeface="Calibri" pitchFamily="-112" charset="0"/>
                        <a:cs typeface="Arial"/>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40000"/>
                        <a:lumOff val="60000"/>
                        <a:alpha val="50000"/>
                      </a:schemeClr>
                    </a:solidFill>
                  </a:tcPr>
                </a:tc>
                <a:extLst>
                  <a:ext uri="{0D108BD9-81ED-4DB2-BD59-A6C34878D82A}">
                    <a16:rowId xmlns:a16="http://schemas.microsoft.com/office/drawing/2014/main" xmlns="" val="10008"/>
                  </a:ext>
                </a:extLst>
              </a:tr>
            </a:tbl>
          </a:graphicData>
        </a:graphic>
      </p:graphicFrame>
      <p:sp>
        <p:nvSpPr>
          <p:cNvPr id="8"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42</a:t>
            </a:fld>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00075" y="1250949"/>
          <a:ext cx="7943850" cy="4356101"/>
        </p:xfrm>
        <a:graphic>
          <a:graphicData uri="http://schemas.openxmlformats.org/drawingml/2006/table">
            <a:tbl>
              <a:tblPr/>
              <a:tblGrid>
                <a:gridCol w="2230437">
                  <a:extLst>
                    <a:ext uri="{9D8B030D-6E8A-4147-A177-3AD203B41FA5}">
                      <a16:colId xmlns:a16="http://schemas.microsoft.com/office/drawing/2014/main" xmlns="" val="20000"/>
                    </a:ext>
                  </a:extLst>
                </a:gridCol>
                <a:gridCol w="1449388">
                  <a:extLst>
                    <a:ext uri="{9D8B030D-6E8A-4147-A177-3AD203B41FA5}">
                      <a16:colId xmlns:a16="http://schemas.microsoft.com/office/drawing/2014/main" xmlns="" val="20001"/>
                    </a:ext>
                  </a:extLst>
                </a:gridCol>
                <a:gridCol w="1511300">
                  <a:extLst>
                    <a:ext uri="{9D8B030D-6E8A-4147-A177-3AD203B41FA5}">
                      <a16:colId xmlns:a16="http://schemas.microsoft.com/office/drawing/2014/main" xmlns="" val="20002"/>
                    </a:ext>
                  </a:extLst>
                </a:gridCol>
                <a:gridCol w="1444625">
                  <a:extLst>
                    <a:ext uri="{9D8B030D-6E8A-4147-A177-3AD203B41FA5}">
                      <a16:colId xmlns:a16="http://schemas.microsoft.com/office/drawing/2014/main" xmlns="" val="20003"/>
                    </a:ext>
                  </a:extLst>
                </a:gridCol>
                <a:gridCol w="1308100">
                  <a:extLst>
                    <a:ext uri="{9D8B030D-6E8A-4147-A177-3AD203B41FA5}">
                      <a16:colId xmlns:a16="http://schemas.microsoft.com/office/drawing/2014/main" xmlns="" val="20004"/>
                    </a:ext>
                  </a:extLst>
                </a:gridCol>
              </a:tblGrid>
              <a:tr h="552450">
                <a:tc rowSpan="2">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Level</a:t>
                      </a:r>
                      <a:endParaRPr kumimoji="0" lang="en-GB" sz="1400" b="1"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3">
                        <a:lumMod val="75000"/>
                        <a:alpha val="50000"/>
                      </a:schemeClr>
                    </a:solidFill>
                  </a:tcPr>
                </a:tc>
                <a:tc gridSpan="2">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Male</a:t>
                      </a:r>
                    </a:p>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 </a:t>
                      </a:r>
                      <a:endParaRPr kumimoji="0" lang="en-GB" sz="1400" b="1"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3">
                        <a:lumMod val="75000"/>
                        <a:alpha val="50000"/>
                      </a:schemeClr>
                    </a:solidFill>
                  </a:tcPr>
                </a:tc>
                <a:tc hMerge="1">
                  <a:txBody>
                    <a:bodyPr/>
                    <a:lstStyle/>
                    <a:p>
                      <a:endParaRPr lang="en-US"/>
                    </a:p>
                  </a:txBody>
                  <a:tcPr/>
                </a:tc>
                <a:tc gridSpan="2">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ZA" sz="1400" b="1" i="0" u="none" strike="noStrike" cap="none" normalizeH="0" baseline="0" dirty="0">
                          <a:ln>
                            <a:noFill/>
                          </a:ln>
                          <a:solidFill>
                            <a:srgbClr val="000000"/>
                          </a:solidFill>
                          <a:effectLst/>
                          <a:latin typeface="Arial"/>
                          <a:ea typeface="ＭＳ Ｐゴシック" pitchFamily="-112" charset="-128"/>
                          <a:cs typeface="Arial"/>
                        </a:rPr>
                        <a:t>Female</a:t>
                      </a:r>
                      <a:endParaRPr kumimoji="0" lang="en-GB" sz="1400" b="1"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3">
                        <a:lumMod val="75000"/>
                        <a:alpha val="50000"/>
                      </a:schemeClr>
                    </a:solidFill>
                  </a:tcPr>
                </a:tc>
                <a:tc hMerge="1">
                  <a:txBody>
                    <a:bodyPr/>
                    <a:lstStyle/>
                    <a:p>
                      <a:endParaRPr lang="en-US"/>
                    </a:p>
                  </a:txBody>
                  <a:tcPr/>
                </a:tc>
                <a:extLst>
                  <a:ext uri="{0D108BD9-81ED-4DB2-BD59-A6C34878D82A}">
                    <a16:rowId xmlns:a16="http://schemas.microsoft.com/office/drawing/2014/main" xmlns="" val="10000"/>
                  </a:ext>
                </a:extLst>
              </a:tr>
              <a:tr h="374650">
                <a:tc vMerge="1">
                  <a:txBody>
                    <a:bodyPr/>
                    <a:lstStyle/>
                    <a:p>
                      <a:endParaRPr lang="en-US"/>
                    </a:p>
                  </a:txBody>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 Current</a:t>
                      </a:r>
                      <a:endParaRPr kumimoji="0" lang="en-GB" sz="1400" b="1" i="0" u="none" strike="noStrike" cap="none" normalizeH="0" baseline="0" dirty="0">
                        <a:ln>
                          <a:noFill/>
                        </a:ln>
                        <a:solidFill>
                          <a:schemeClr val="tx1"/>
                        </a:solidFill>
                        <a:effectLst/>
                        <a:latin typeface="Arial"/>
                        <a:ea typeface="Calibri" pitchFamily="-112" charset="0"/>
                        <a:cs typeface="Arial"/>
                      </a:endParaRPr>
                    </a:p>
                  </a:txBody>
                  <a:tcPr marL="68580" marR="68580" marT="0" marB="0"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Target</a:t>
                      </a:r>
                      <a:endParaRPr kumimoji="0" lang="en-GB" sz="1400" b="1"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Current</a:t>
                      </a:r>
                      <a:endParaRPr kumimoji="0" lang="en-GB" sz="1400" b="1"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Target</a:t>
                      </a:r>
                      <a:endParaRPr kumimoji="0" lang="en-GB" sz="1400" b="1"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xmlns="" val="10001"/>
                  </a:ext>
                </a:extLst>
              </a:tr>
              <a:tr h="552450">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Top</a:t>
                      </a:r>
                    </a:p>
                    <a:p>
                      <a:pPr marL="0" marR="0" lvl="0" indent="0" algn="l" defTabSz="457200" rtl="0" eaLnBrk="1" fontAlgn="base" latinLnBrk="0" hangingPunct="1">
                        <a:lnSpc>
                          <a:spcPct val="107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Management </a:t>
                      </a:r>
                      <a:endParaRPr kumimoji="0" lang="en-GB" sz="1400" b="1" i="0" u="none" strike="noStrike" cap="none" normalizeH="0" baseline="0" dirty="0">
                        <a:ln>
                          <a:noFill/>
                        </a:ln>
                        <a:solidFill>
                          <a:srgbClr val="000000"/>
                        </a:solidFill>
                        <a:effectLst/>
                        <a:latin typeface="Arial"/>
                        <a:ea typeface="Arial" pitchFamily="-112" charset="0"/>
                        <a:cs typeface="Aria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75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dirty="0">
                          <a:ln>
                            <a:noFill/>
                          </a:ln>
                          <a:solidFill>
                            <a:srgbClr val="000000"/>
                          </a:solidFill>
                          <a:effectLst/>
                          <a:latin typeface="Arial"/>
                          <a:ea typeface="ＭＳ Ｐゴシック" pitchFamily="-112" charset="-128"/>
                          <a:cs typeface="Arial"/>
                        </a:rPr>
                        <a:t>0</a:t>
                      </a:r>
                      <a:endParaRPr kumimoji="0" lang="en-GB" sz="1400" b="0" i="0" u="none" strike="noStrike" cap="none" normalizeH="0" baseline="0" dirty="0">
                        <a:ln>
                          <a:noFill/>
                        </a:ln>
                        <a:solidFill>
                          <a:schemeClr val="tx1"/>
                        </a:solidFill>
                        <a:effectLst/>
                        <a:latin typeface="Arial"/>
                        <a:ea typeface="Calibri" pitchFamily="-112" charset="0"/>
                        <a:cs typeface="Aria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dirty="0">
                          <a:ln>
                            <a:noFill/>
                          </a:ln>
                          <a:solidFill>
                            <a:srgbClr val="000000"/>
                          </a:solidFill>
                          <a:effectLst/>
                          <a:latin typeface="Arial"/>
                          <a:ea typeface="ＭＳ Ｐゴシック" pitchFamily="-112" charset="-128"/>
                          <a:cs typeface="Arial"/>
                        </a:rPr>
                        <a:t>0</a:t>
                      </a:r>
                      <a:endParaRPr kumimoji="0" lang="en-GB" sz="1400" b="0" i="0" u="none" strike="noStrike" cap="none" normalizeH="0" baseline="0" dirty="0">
                        <a:ln>
                          <a:noFill/>
                        </a:ln>
                        <a:solidFill>
                          <a:schemeClr val="tx1"/>
                        </a:solidFill>
                        <a:effectLst/>
                        <a:latin typeface="Arial"/>
                        <a:ea typeface="Calibri" pitchFamily="-112" charset="0"/>
                        <a:cs typeface="Aria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a:ln>
                            <a:noFill/>
                          </a:ln>
                          <a:solidFill>
                            <a:srgbClr val="000000"/>
                          </a:solidFill>
                          <a:effectLst/>
                          <a:latin typeface="Arial"/>
                          <a:ea typeface="ＭＳ Ｐゴシック" pitchFamily="-112" charset="-128"/>
                          <a:cs typeface="Arial"/>
                        </a:rPr>
                        <a:t>0</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a:ln>
                            <a:noFill/>
                          </a:ln>
                          <a:solidFill>
                            <a:srgbClr val="000000"/>
                          </a:solidFill>
                          <a:effectLst/>
                          <a:latin typeface="Arial"/>
                          <a:ea typeface="ＭＳ Ｐゴシック" pitchFamily="-112" charset="-128"/>
                          <a:cs typeface="Arial"/>
                        </a:rPr>
                        <a:t>0</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xmlns="" val="10002"/>
                  </a:ext>
                </a:extLst>
              </a:tr>
              <a:tr h="538163">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Senior</a:t>
                      </a:r>
                    </a:p>
                    <a:p>
                      <a:pPr marL="0" marR="0" lvl="0" indent="0" algn="l" defTabSz="457200" rtl="0" eaLnBrk="1" fontAlgn="base" latinLnBrk="0" hangingPunct="1">
                        <a:lnSpc>
                          <a:spcPct val="107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Management </a:t>
                      </a:r>
                      <a:endParaRPr kumimoji="0" lang="en-GB" sz="1400" b="1" i="0" u="none" strike="noStrike" cap="none" normalizeH="0" baseline="0" dirty="0">
                        <a:ln>
                          <a:noFill/>
                        </a:ln>
                        <a:solidFill>
                          <a:srgbClr val="000000"/>
                        </a:solidFill>
                        <a:effectLst/>
                        <a:latin typeface="Arial"/>
                        <a:ea typeface="Arial" pitchFamily="-112" charset="0"/>
                        <a:cs typeface="Aria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75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a:ln>
                            <a:noFill/>
                          </a:ln>
                          <a:solidFill>
                            <a:srgbClr val="000000"/>
                          </a:solidFill>
                          <a:effectLst/>
                          <a:latin typeface="Arial"/>
                          <a:ea typeface="ＭＳ Ｐゴシック" pitchFamily="-112" charset="-128"/>
                          <a:cs typeface="Arial"/>
                        </a:rPr>
                        <a:t>0</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dirty="0">
                          <a:ln>
                            <a:noFill/>
                          </a:ln>
                          <a:solidFill>
                            <a:srgbClr val="000000"/>
                          </a:solidFill>
                          <a:effectLst/>
                          <a:latin typeface="Arial"/>
                          <a:ea typeface="ＭＳ Ｐゴシック" pitchFamily="-112" charset="-128"/>
                          <a:cs typeface="Arial"/>
                        </a:rPr>
                        <a:t>0</a:t>
                      </a:r>
                      <a:endParaRPr kumimoji="0" lang="en-GB" sz="1400" b="0" i="0" u="none" strike="noStrike" cap="none" normalizeH="0" baseline="0" dirty="0">
                        <a:ln>
                          <a:noFill/>
                        </a:ln>
                        <a:solidFill>
                          <a:schemeClr val="tx1"/>
                        </a:solidFill>
                        <a:effectLst/>
                        <a:latin typeface="Arial"/>
                        <a:ea typeface="Calibri" pitchFamily="-112" charset="0"/>
                        <a:cs typeface="Aria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dirty="0">
                          <a:ln>
                            <a:noFill/>
                          </a:ln>
                          <a:solidFill>
                            <a:srgbClr val="000000"/>
                          </a:solidFill>
                          <a:effectLst/>
                          <a:latin typeface="Arial"/>
                          <a:ea typeface="ＭＳ Ｐゴシック" pitchFamily="-112" charset="-128"/>
                          <a:cs typeface="Arial"/>
                        </a:rPr>
                        <a:t>1</a:t>
                      </a:r>
                      <a:endParaRPr kumimoji="0" lang="en-GB" sz="1400" b="0" i="0" u="none" strike="noStrike" cap="none" normalizeH="0" baseline="0" dirty="0">
                        <a:ln>
                          <a:noFill/>
                        </a:ln>
                        <a:solidFill>
                          <a:schemeClr val="tx1"/>
                        </a:solidFill>
                        <a:effectLst/>
                        <a:latin typeface="Arial"/>
                        <a:ea typeface="Calibri" pitchFamily="-112" charset="0"/>
                        <a:cs typeface="Aria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a:ln>
                            <a:noFill/>
                          </a:ln>
                          <a:solidFill>
                            <a:srgbClr val="000000"/>
                          </a:solidFill>
                          <a:effectLst/>
                          <a:latin typeface="Arial"/>
                          <a:ea typeface="ＭＳ Ｐゴシック" pitchFamily="-112" charset="-128"/>
                          <a:cs typeface="Arial"/>
                        </a:rPr>
                        <a:t>0</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xmlns="" val="10003"/>
                  </a:ext>
                </a:extLst>
              </a:tr>
              <a:tr h="552450">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Professional Qualified </a:t>
                      </a:r>
                      <a:endParaRPr kumimoji="0" lang="en-GB" sz="1400" b="1" i="0" u="none" strike="noStrike" cap="none" normalizeH="0" baseline="0" dirty="0">
                        <a:ln>
                          <a:noFill/>
                        </a:ln>
                        <a:solidFill>
                          <a:srgbClr val="000000"/>
                        </a:solidFill>
                        <a:effectLst/>
                        <a:latin typeface="Arial"/>
                        <a:ea typeface="Arial" pitchFamily="-112" charset="0"/>
                        <a:cs typeface="Aria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75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1</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a:ln>
                            <a:noFill/>
                          </a:ln>
                          <a:solidFill>
                            <a:srgbClr val="000000"/>
                          </a:solidFill>
                          <a:effectLst/>
                          <a:latin typeface="Arial"/>
                          <a:ea typeface="ＭＳ Ｐゴシック" pitchFamily="-112" charset="-128"/>
                          <a:cs typeface="Arial"/>
                        </a:rPr>
                        <a:t>3</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dirty="0">
                          <a:ln>
                            <a:noFill/>
                          </a:ln>
                          <a:solidFill>
                            <a:srgbClr val="000000"/>
                          </a:solidFill>
                          <a:effectLst/>
                          <a:latin typeface="Arial"/>
                          <a:ea typeface="ＭＳ Ｐゴシック" pitchFamily="-112" charset="-128"/>
                          <a:cs typeface="Arial"/>
                        </a:rPr>
                        <a:t>0</a:t>
                      </a:r>
                      <a:endParaRPr kumimoji="0" lang="en-GB" sz="1400" b="0" i="0" u="none" strike="noStrike" cap="none" normalizeH="0" baseline="0" dirty="0">
                        <a:ln>
                          <a:noFill/>
                        </a:ln>
                        <a:solidFill>
                          <a:schemeClr val="tx1"/>
                        </a:solidFill>
                        <a:effectLst/>
                        <a:latin typeface="Arial"/>
                        <a:ea typeface="Calibri" pitchFamily="-112" charset="0"/>
                        <a:cs typeface="Aria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a:ln>
                            <a:noFill/>
                          </a:ln>
                          <a:solidFill>
                            <a:srgbClr val="000000"/>
                          </a:solidFill>
                          <a:effectLst/>
                          <a:latin typeface="Arial"/>
                          <a:ea typeface="ＭＳ Ｐゴシック" pitchFamily="-112" charset="-128"/>
                          <a:cs typeface="Arial"/>
                        </a:rPr>
                        <a:t>3</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xmlns="" val="10004"/>
                  </a:ext>
                </a:extLst>
              </a:tr>
              <a:tr h="474663">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ＭＳ Ｐゴシック" pitchFamily="-112" charset="-128"/>
                          <a:cs typeface="Arial"/>
                        </a:rPr>
                        <a:t>Skilled</a:t>
                      </a:r>
                      <a:endParaRPr kumimoji="0" lang="en-GB" sz="1400" b="1" i="0" u="none" strike="noStrike" cap="none" normalizeH="0" baseline="0" dirty="0">
                        <a:ln>
                          <a:noFill/>
                        </a:ln>
                        <a:solidFill>
                          <a:srgbClr val="000000"/>
                        </a:solidFill>
                        <a:effectLst/>
                        <a:latin typeface="Arial"/>
                        <a:ea typeface="Arial" pitchFamily="-112" charset="0"/>
                        <a:cs typeface="Aria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75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a:ln>
                            <a:noFill/>
                          </a:ln>
                          <a:solidFill>
                            <a:srgbClr val="000000"/>
                          </a:solidFill>
                          <a:effectLst/>
                          <a:latin typeface="Arial"/>
                          <a:ea typeface="ＭＳ Ｐゴシック" pitchFamily="-112" charset="-128"/>
                          <a:cs typeface="Arial"/>
                        </a:rPr>
                        <a:t>3</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a:ln>
                            <a:noFill/>
                          </a:ln>
                          <a:solidFill>
                            <a:srgbClr val="000000"/>
                          </a:solidFill>
                          <a:effectLst/>
                          <a:latin typeface="Arial"/>
                          <a:ea typeface="ＭＳ Ｐゴシック" pitchFamily="-112" charset="-128"/>
                          <a:cs typeface="Arial"/>
                        </a:rPr>
                        <a:t>8</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19</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dirty="0">
                          <a:ln>
                            <a:noFill/>
                          </a:ln>
                          <a:solidFill>
                            <a:srgbClr val="000000"/>
                          </a:solidFill>
                          <a:effectLst/>
                          <a:latin typeface="Arial"/>
                          <a:ea typeface="ＭＳ Ｐゴシック" pitchFamily="-112" charset="-128"/>
                          <a:cs typeface="Arial"/>
                        </a:rPr>
                        <a:t>23</a:t>
                      </a:r>
                      <a:endParaRPr kumimoji="0" lang="en-GB" sz="1400" b="0" i="0" u="none" strike="noStrike" cap="none" normalizeH="0" baseline="0" dirty="0">
                        <a:ln>
                          <a:noFill/>
                        </a:ln>
                        <a:solidFill>
                          <a:schemeClr val="tx1"/>
                        </a:solidFill>
                        <a:effectLst/>
                        <a:latin typeface="Arial"/>
                        <a:ea typeface="Calibri" pitchFamily="-112" charset="0"/>
                        <a:cs typeface="Aria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xmlns="" val="10005"/>
                  </a:ext>
                </a:extLst>
              </a:tr>
              <a:tr h="412750">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ZA" sz="1400" b="1" i="0" u="none" strike="noStrike" cap="none" normalizeH="0" baseline="0" dirty="0">
                          <a:ln>
                            <a:noFill/>
                          </a:ln>
                          <a:solidFill>
                            <a:srgbClr val="000000"/>
                          </a:solidFill>
                          <a:effectLst/>
                          <a:latin typeface="Arial"/>
                          <a:ea typeface="ＭＳ Ｐゴシック" pitchFamily="-112" charset="-128"/>
                          <a:cs typeface="Arial"/>
                        </a:rPr>
                        <a:t>Semi-skilled</a:t>
                      </a:r>
                      <a:endParaRPr kumimoji="0" lang="en-ZA" sz="1400" b="1"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75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a:ln>
                            <a:noFill/>
                          </a:ln>
                          <a:solidFill>
                            <a:srgbClr val="000000"/>
                          </a:solidFill>
                          <a:effectLst/>
                          <a:latin typeface="Arial"/>
                          <a:ea typeface="ＭＳ Ｐゴシック" pitchFamily="-112" charset="-128"/>
                          <a:cs typeface="Arial"/>
                        </a:rPr>
                        <a:t>4</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a:ln>
                            <a:noFill/>
                          </a:ln>
                          <a:solidFill>
                            <a:srgbClr val="000000"/>
                          </a:solidFill>
                          <a:effectLst/>
                          <a:latin typeface="Arial"/>
                          <a:ea typeface="ＭＳ Ｐゴシック" pitchFamily="-112" charset="-128"/>
                          <a:cs typeface="Arial"/>
                        </a:rPr>
                        <a:t>9</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a:ln>
                            <a:noFill/>
                          </a:ln>
                          <a:solidFill>
                            <a:srgbClr val="000000"/>
                          </a:solidFill>
                          <a:effectLst/>
                          <a:latin typeface="Arial"/>
                          <a:ea typeface="ＭＳ Ｐゴシック" pitchFamily="-112" charset="-128"/>
                          <a:cs typeface="Arial"/>
                        </a:rPr>
                        <a:t>5</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dirty="0">
                          <a:ln>
                            <a:noFill/>
                          </a:ln>
                          <a:solidFill>
                            <a:srgbClr val="000000"/>
                          </a:solidFill>
                          <a:effectLst/>
                          <a:latin typeface="Arial"/>
                          <a:ea typeface="ＭＳ Ｐゴシック" pitchFamily="-112" charset="-128"/>
                          <a:cs typeface="Arial"/>
                        </a:rPr>
                        <a:t>9</a:t>
                      </a:r>
                      <a:endParaRPr kumimoji="0" lang="en-GB" sz="1400" b="0" i="0" u="none" strike="noStrike" cap="none" normalizeH="0" baseline="0" dirty="0">
                        <a:ln>
                          <a:noFill/>
                        </a:ln>
                        <a:solidFill>
                          <a:schemeClr val="tx1"/>
                        </a:solidFill>
                        <a:effectLst/>
                        <a:latin typeface="Arial"/>
                        <a:ea typeface="Calibri" pitchFamily="-112" charset="0"/>
                        <a:cs typeface="Aria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xmlns="" val="10006"/>
                  </a:ext>
                </a:extLst>
              </a:tr>
              <a:tr h="460375">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ZA" sz="1400" b="1" i="0" u="none" strike="noStrike" cap="none" normalizeH="0" baseline="0" dirty="0">
                          <a:ln>
                            <a:noFill/>
                          </a:ln>
                          <a:solidFill>
                            <a:srgbClr val="000000"/>
                          </a:solidFill>
                          <a:effectLst/>
                          <a:latin typeface="Arial"/>
                          <a:ea typeface="ＭＳ Ｐゴシック" pitchFamily="-112" charset="-128"/>
                          <a:cs typeface="Arial"/>
                        </a:rPr>
                        <a:t>Unskilled</a:t>
                      </a:r>
                      <a:endParaRPr kumimoji="0" lang="en-ZA" sz="1400" b="1"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75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a:ln>
                            <a:noFill/>
                          </a:ln>
                          <a:solidFill>
                            <a:srgbClr val="000000"/>
                          </a:solidFill>
                          <a:effectLst/>
                          <a:latin typeface="Arial"/>
                          <a:ea typeface="ＭＳ Ｐゴシック" pitchFamily="-112" charset="-128"/>
                          <a:cs typeface="Arial"/>
                        </a:rPr>
                        <a:t>2</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a:ln>
                            <a:noFill/>
                          </a:ln>
                          <a:solidFill>
                            <a:srgbClr val="000000"/>
                          </a:solidFill>
                          <a:effectLst/>
                          <a:latin typeface="Arial"/>
                          <a:ea typeface="ＭＳ Ｐゴシック" pitchFamily="-112" charset="-128"/>
                          <a:cs typeface="Arial"/>
                        </a:rPr>
                        <a:t>2</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3</a:t>
                      </a:r>
                      <a:endParaRPr kumimoji="0" lang="en-GB" sz="1400" b="0"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dirty="0">
                          <a:ln>
                            <a:noFill/>
                          </a:ln>
                          <a:solidFill>
                            <a:srgbClr val="000000"/>
                          </a:solidFill>
                          <a:effectLst/>
                          <a:latin typeface="Arial"/>
                          <a:ea typeface="ＭＳ Ｐゴシック" pitchFamily="-112" charset="-128"/>
                          <a:cs typeface="Arial"/>
                        </a:rPr>
                        <a:t>3</a:t>
                      </a:r>
                      <a:endParaRPr kumimoji="0" lang="en-GB" sz="1400" b="0" i="0" u="none" strike="noStrike" cap="none" normalizeH="0" baseline="0" dirty="0">
                        <a:ln>
                          <a:noFill/>
                        </a:ln>
                        <a:solidFill>
                          <a:schemeClr val="tx1"/>
                        </a:solidFill>
                        <a:effectLst/>
                        <a:latin typeface="Arial"/>
                        <a:ea typeface="Calibri" pitchFamily="-112" charset="0"/>
                        <a:cs typeface="Aria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xmlns="" val="10007"/>
                  </a:ext>
                </a:extLst>
              </a:tr>
              <a:tr h="438150">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ZA" sz="1400" b="1" i="0" u="none" strike="noStrike" cap="none" normalizeH="0" baseline="0" dirty="0">
                          <a:ln>
                            <a:noFill/>
                          </a:ln>
                          <a:solidFill>
                            <a:srgbClr val="000000"/>
                          </a:solidFill>
                          <a:effectLst/>
                          <a:latin typeface="Arial"/>
                          <a:ea typeface="ＭＳ Ｐゴシック" pitchFamily="-112" charset="-128"/>
                          <a:cs typeface="Arial"/>
                        </a:rPr>
                        <a:t>Total </a:t>
                      </a:r>
                      <a:endParaRPr kumimoji="0" lang="en-ZA" sz="1400" b="1" i="0" u="none" strike="noStrike" cap="none" normalizeH="0" baseline="0" dirty="0">
                        <a:ln>
                          <a:noFill/>
                        </a:ln>
                        <a:solidFill>
                          <a:srgbClr val="000000"/>
                        </a:solidFill>
                        <a:effectLst/>
                        <a:latin typeface="Arial"/>
                        <a:ea typeface="Calibri" pitchFamily="-112" charset="0"/>
                        <a:cs typeface="Aria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75000"/>
                        <a:alpha val="50000"/>
                      </a:schemeClr>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ＭＳ Ｐゴシック" pitchFamily="-112" charset="-128"/>
                          <a:cs typeface="Arial"/>
                        </a:rPr>
                        <a:t>10</a:t>
                      </a:r>
                      <a:endParaRPr kumimoji="0" lang="en-GB" sz="1400" b="1"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a:ln>
                            <a:noFill/>
                          </a:ln>
                          <a:solidFill>
                            <a:srgbClr val="000000"/>
                          </a:solidFill>
                          <a:effectLst/>
                          <a:latin typeface="Arial"/>
                          <a:ea typeface="ＭＳ Ｐゴシック" pitchFamily="-112" charset="-128"/>
                          <a:cs typeface="Arial"/>
                        </a:rPr>
                        <a:t>22</a:t>
                      </a:r>
                      <a:endParaRPr kumimoji="0" lang="en-GB" sz="1400" b="1" i="0" u="none" strike="noStrike" cap="none" normalizeH="0" baseline="0">
                        <a:ln>
                          <a:noFill/>
                        </a:ln>
                        <a:solidFill>
                          <a:schemeClr val="tx1"/>
                        </a:solidFill>
                        <a:effectLst/>
                        <a:latin typeface="Arial"/>
                        <a:ea typeface="Calibri" pitchFamily="-112" charset="0"/>
                        <a:cs typeface="Aria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ＭＳ Ｐゴシック" pitchFamily="-112" charset="-128"/>
                          <a:cs typeface="Arial"/>
                        </a:rPr>
                        <a:t>28</a:t>
                      </a:r>
                      <a:endParaRPr kumimoji="0" lang="en-GB" sz="1400" b="1" i="0" u="none" strike="noStrike" cap="none" normalizeH="0" baseline="0" dirty="0">
                        <a:ln>
                          <a:noFill/>
                        </a:ln>
                        <a:solidFill>
                          <a:schemeClr val="tx1"/>
                        </a:solidFill>
                        <a:effectLst/>
                        <a:latin typeface="Arial"/>
                        <a:ea typeface="Calibri" pitchFamily="-112" charset="0"/>
                        <a:cs typeface="Aria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ZA" sz="1400" b="0" i="0" u="none" strike="noStrike" cap="none" normalizeH="0" baseline="0" dirty="0">
                          <a:ln>
                            <a:noFill/>
                          </a:ln>
                          <a:solidFill>
                            <a:srgbClr val="000000"/>
                          </a:solidFill>
                          <a:effectLst/>
                          <a:latin typeface="Arial"/>
                          <a:ea typeface="ＭＳ Ｐゴシック" pitchFamily="-112" charset="-128"/>
                          <a:cs typeface="Arial"/>
                        </a:rPr>
                        <a:t>38</a:t>
                      </a:r>
                      <a:endParaRPr kumimoji="0" lang="en-GB" sz="1400" b="1" i="0" u="none" strike="noStrike" cap="none" normalizeH="0" baseline="0" dirty="0">
                        <a:ln>
                          <a:noFill/>
                        </a:ln>
                        <a:solidFill>
                          <a:schemeClr val="tx1"/>
                        </a:solidFill>
                        <a:effectLst/>
                        <a:latin typeface="Arial"/>
                        <a:ea typeface="Calibri" pitchFamily="-112" charset="0"/>
                        <a:cs typeface="Aria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xmlns="" val="10008"/>
                  </a:ext>
                </a:extLst>
              </a:tr>
            </a:tbl>
          </a:graphicData>
        </a:graphic>
      </p:graphicFrame>
      <p:sp>
        <p:nvSpPr>
          <p:cNvPr id="5" name="TextBox 4"/>
          <p:cNvSpPr txBox="1"/>
          <p:nvPr/>
        </p:nvSpPr>
        <p:spPr>
          <a:xfrm>
            <a:off x="793596" y="221750"/>
            <a:ext cx="7556807" cy="461665"/>
          </a:xfrm>
          <a:prstGeom prst="rect">
            <a:avLst/>
          </a:prstGeom>
          <a:noFill/>
          <a:effectLst>
            <a:glow rad="228600">
              <a:schemeClr val="accent3">
                <a:satMod val="175000"/>
                <a:alpha val="40000"/>
              </a:schemeClr>
            </a:glo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a:prstTxWarp prst="textNoShape">
              <a:avLst/>
            </a:prstTxWarp>
            <a:spAutoFit/>
          </a:bodyPr>
          <a:lstStyle/>
          <a:p>
            <a:pPr algn="ctr"/>
            <a:r>
              <a:rPr lang="en-ZA" b="1" dirty="0" smtClean="0">
                <a:solidFill>
                  <a:schemeClr val="tx1"/>
                </a:solidFill>
                <a:effectLst>
                  <a:outerShdw blurRad="50800" dist="38100" dir="5400000">
                    <a:srgbClr val="000000">
                      <a:alpha val="43000"/>
                    </a:srgbClr>
                  </a:outerShdw>
                </a:effectLst>
                <a:latin typeface="Arial"/>
                <a:ea typeface="Arial" pitchFamily="-112" charset="0"/>
                <a:cs typeface="Arial"/>
              </a:rPr>
              <a:t>Equity target and employment equity status - male</a:t>
            </a:r>
            <a:endParaRPr lang="en-GB" b="1" dirty="0">
              <a:solidFill>
                <a:schemeClr val="tx1"/>
              </a:solidFill>
              <a:effectLst>
                <a:outerShdw blurRad="50800" dist="38100" dir="5400000">
                  <a:srgbClr val="000000">
                    <a:alpha val="43000"/>
                  </a:srgbClr>
                </a:outerShdw>
              </a:effectLst>
              <a:latin typeface="Arial"/>
              <a:ea typeface="Arial" pitchFamily="-112" charset="0"/>
              <a:cs typeface="Arial"/>
            </a:endParaRPr>
          </a:p>
        </p:txBody>
      </p:sp>
      <p:sp>
        <p:nvSpPr>
          <p:cNvPr id="7"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43</a:t>
            </a:fld>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8370" name="Title 1"/>
          <p:cNvSpPr txBox="1">
            <a:spLocks/>
          </p:cNvSpPr>
          <p:nvPr/>
        </p:nvSpPr>
        <p:spPr bwMode="auto">
          <a:xfrm>
            <a:off x="1" y="228600"/>
            <a:ext cx="9144000" cy="1365250"/>
          </a:xfrm>
          <a:prstGeom prst="rect">
            <a:avLst/>
          </a:prstGeom>
          <a:noFill/>
          <a:ln w="28575">
            <a:noFill/>
            <a:miter lim="800000"/>
            <a:headEnd/>
            <a:tailEnd/>
          </a:ln>
        </p:spPr>
        <p:txBody>
          <a:bodyPr>
            <a:prstTxWarp prst="textNoShape">
              <a:avLst/>
            </a:prstTxWarp>
          </a:bodyPr>
          <a:lstStyle/>
          <a:p>
            <a:pPr algn="ctr">
              <a:lnSpc>
                <a:spcPct val="150000"/>
              </a:lnSpc>
            </a:pPr>
            <a:r>
              <a:rPr lang="en-US" sz="3600" b="1" dirty="0">
                <a:solidFill>
                  <a:srgbClr val="000000"/>
                </a:solidFill>
                <a:effectLst>
                  <a:outerShdw blurRad="50800" dist="38100" dir="5400000">
                    <a:srgbClr val="000000">
                      <a:alpha val="43000"/>
                    </a:srgbClr>
                  </a:outerShdw>
                </a:effectLst>
                <a:latin typeface="Arial"/>
                <a:ea typeface="Myriad Pro" pitchFamily="-112" charset="0"/>
                <a:cs typeface="Arial"/>
              </a:rPr>
              <a:t>Part 5: </a:t>
            </a:r>
            <a:r>
              <a:rPr lang="en-US" sz="3600" b="1" dirty="0">
                <a:solidFill>
                  <a:srgbClr val="000000"/>
                </a:solidFill>
                <a:effectLst>
                  <a:outerShdw blurRad="50800" dist="38100" dir="5400000">
                    <a:srgbClr val="000000">
                      <a:alpha val="43000"/>
                    </a:srgbClr>
                  </a:outerShdw>
                </a:effectLst>
                <a:latin typeface="Arial"/>
                <a:cs typeface="Arial"/>
              </a:rPr>
              <a:t>Financial</a:t>
            </a:r>
            <a:r>
              <a:rPr lang="en-US" sz="3600" b="1" dirty="0" smtClean="0">
                <a:solidFill>
                  <a:srgbClr val="000000"/>
                </a:solidFill>
                <a:effectLst>
                  <a:outerShdw blurRad="50800" dist="38100" dir="5400000">
                    <a:srgbClr val="000000">
                      <a:alpha val="43000"/>
                    </a:srgbClr>
                  </a:outerShdw>
                </a:effectLst>
                <a:latin typeface="Arial"/>
                <a:cs typeface="Arial"/>
              </a:rPr>
              <a:t> information </a:t>
            </a:r>
            <a:endParaRPr lang="en-US" sz="3600" b="1" dirty="0">
              <a:solidFill>
                <a:srgbClr val="000000"/>
              </a:solidFill>
              <a:effectLst>
                <a:outerShdw blurRad="50800" dist="38100" dir="5400000">
                  <a:srgbClr val="000000">
                    <a:alpha val="43000"/>
                  </a:srgbClr>
                </a:outerShdw>
              </a:effectLst>
              <a:latin typeface="Arial"/>
              <a:ea typeface="Myriad Pro" pitchFamily="-112" charset="0"/>
              <a:cs typeface="Aria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93220" y="1532468"/>
            <a:ext cx="7436380" cy="4639732"/>
          </a:xfrm>
          <a:prstGeom prst="rect">
            <a:avLst/>
          </a:prstGeom>
          <a:noFill/>
        </p:spPr>
        <p:txBody>
          <a:bodyPr wrap="square">
            <a:prstTxWarp prst="textNoShape">
              <a:avLst/>
            </a:prstTxWarp>
            <a:spAutoFit/>
          </a:bodyPr>
          <a:lstStyle/>
          <a:p>
            <a:pPr marL="285750" indent="-285750">
              <a:lnSpc>
                <a:spcPct val="150000"/>
              </a:lnSpc>
              <a:buClr>
                <a:srgbClr val="99CC00"/>
              </a:buClr>
              <a:buSzPct val="140000"/>
              <a:buFont typeface="Wingdings" pitchFamily="-112" charset="2"/>
              <a:buChar char="§"/>
            </a:pPr>
            <a:r>
              <a:rPr lang="en-ZA" sz="1800" b="1" dirty="0"/>
              <a:t>Surplus for the year</a:t>
            </a:r>
            <a:r>
              <a:rPr lang="en-ZA" sz="1800" dirty="0"/>
              <a:t>, amounting to </a:t>
            </a:r>
            <a:r>
              <a:rPr lang="en-GB" sz="1800" dirty="0"/>
              <a:t>amounting to R996 million compared to a R1.4 billion surplus in the previous financial year</a:t>
            </a:r>
            <a:r>
              <a:rPr lang="en-ZA" sz="1800" dirty="0"/>
              <a:t>.</a:t>
            </a:r>
          </a:p>
          <a:p>
            <a:pPr marL="285750" indent="-285750">
              <a:lnSpc>
                <a:spcPct val="150000"/>
              </a:lnSpc>
              <a:buClr>
                <a:srgbClr val="99CC00"/>
              </a:buClr>
              <a:buSzPct val="140000"/>
            </a:pPr>
            <a:endParaRPr lang="en-ZA" sz="1800" dirty="0"/>
          </a:p>
          <a:p>
            <a:pPr marL="285750" indent="-285750">
              <a:lnSpc>
                <a:spcPct val="150000"/>
              </a:lnSpc>
              <a:buClr>
                <a:srgbClr val="99CC00"/>
              </a:buClr>
              <a:buSzPct val="140000"/>
              <a:buFont typeface="Wingdings" pitchFamily="-112" charset="2"/>
              <a:buChar char="§"/>
            </a:pPr>
            <a:r>
              <a:rPr lang="en-ZA" sz="1800" b="1" dirty="0"/>
              <a:t>Revenue and other income</a:t>
            </a:r>
            <a:r>
              <a:rPr lang="en-ZA" sz="1800" dirty="0"/>
              <a:t> </a:t>
            </a:r>
            <a:r>
              <a:rPr lang="en-GB" sz="1800" dirty="0"/>
              <a:t> R7.9 billion to R8.5 billion</a:t>
            </a:r>
            <a:r>
              <a:rPr lang="en-ZA" sz="1800" dirty="0"/>
              <a:t>, with provinces </a:t>
            </a:r>
            <a:r>
              <a:rPr lang="en-GB" sz="1800" dirty="0"/>
              <a:t> amounting to 87% of the total revenue generated</a:t>
            </a:r>
            <a:r>
              <a:rPr lang="en-ZA" sz="1800" dirty="0"/>
              <a:t>.</a:t>
            </a:r>
          </a:p>
          <a:p>
            <a:pPr marL="285750" indent="-285750">
              <a:lnSpc>
                <a:spcPct val="150000"/>
              </a:lnSpc>
              <a:buClr>
                <a:srgbClr val="99CC00"/>
              </a:buClr>
              <a:buSzPct val="140000"/>
              <a:buFont typeface="Wingdings" pitchFamily="-112" charset="2"/>
              <a:buChar char="§"/>
            </a:pPr>
            <a:endParaRPr lang="en-ZA" sz="1800" dirty="0"/>
          </a:p>
          <a:p>
            <a:pPr marL="285750" indent="-285750">
              <a:lnSpc>
                <a:spcPct val="150000"/>
              </a:lnSpc>
              <a:buClr>
                <a:srgbClr val="99CC00"/>
              </a:buClr>
              <a:buSzPct val="140000"/>
              <a:buFont typeface="Wingdings" pitchFamily="-112" charset="2"/>
              <a:buChar char="§"/>
            </a:pPr>
            <a:r>
              <a:rPr lang="en-ZA" sz="1800" b="1" dirty="0"/>
              <a:t>Production costs </a:t>
            </a:r>
            <a:r>
              <a:rPr lang="en-ZA" sz="1800" dirty="0"/>
              <a:t>including direct labour and material  grew from  </a:t>
            </a:r>
            <a:r>
              <a:rPr lang="en-GB" sz="1800" dirty="0"/>
              <a:t> R6.2 billion to R6.7 billion</a:t>
            </a:r>
            <a:r>
              <a:rPr lang="en-ZA" sz="1800" dirty="0"/>
              <a:t>. Labour costs constituted 42% of the total revenue compared to 40% in the previous financial year.</a:t>
            </a:r>
          </a:p>
          <a:p>
            <a:pPr marL="285750" indent="-285750">
              <a:lnSpc>
                <a:spcPct val="150000"/>
              </a:lnSpc>
              <a:buClr>
                <a:srgbClr val="99CC00"/>
              </a:buClr>
              <a:buSzPct val="140000"/>
              <a:buFont typeface="Wingdings" pitchFamily="-112" charset="2"/>
              <a:buChar char="§"/>
            </a:pPr>
            <a:endParaRPr lang="en-ZA" sz="1800" dirty="0">
              <a:solidFill>
                <a:srgbClr val="000000"/>
              </a:solidFill>
              <a:latin typeface="Calibri" pitchFamily="-112" charset="0"/>
            </a:endParaRPr>
          </a:p>
          <a:p>
            <a:pPr marL="285750" indent="-285750">
              <a:lnSpc>
                <a:spcPct val="150000"/>
              </a:lnSpc>
              <a:buClr>
                <a:srgbClr val="99CC00"/>
              </a:buClr>
              <a:buSzPct val="140000"/>
            </a:pPr>
            <a:endParaRPr lang="en-ZA" sz="1800" dirty="0">
              <a:solidFill>
                <a:srgbClr val="000000"/>
              </a:solidFill>
              <a:latin typeface="Calibri" pitchFamily="-112" charset="0"/>
            </a:endParaRPr>
          </a:p>
        </p:txBody>
      </p:sp>
      <p:sp>
        <p:nvSpPr>
          <p:cNvPr id="6" name="TextBox 5"/>
          <p:cNvSpPr txBox="1"/>
          <p:nvPr/>
        </p:nvSpPr>
        <p:spPr>
          <a:xfrm>
            <a:off x="152400" y="281019"/>
            <a:ext cx="8350405" cy="584776"/>
          </a:xfrm>
          <a:prstGeom prst="rect">
            <a:avLst/>
          </a:prstGeom>
          <a:noFill/>
          <a:effectLst>
            <a:glow rad="228600">
              <a:schemeClr val="accent3">
                <a:satMod val="175000"/>
                <a:alpha val="40000"/>
              </a:schemeClr>
            </a:glo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wrap="square">
            <a:prstTxWarp prst="textNoShape">
              <a:avLst/>
            </a:prstTxWarp>
            <a:spAutoFit/>
          </a:bodyPr>
          <a:lstStyle/>
          <a:p>
            <a:pPr algn="ctr"/>
            <a:r>
              <a:rPr lang="en-ZA" sz="3200" b="1" dirty="0" smtClean="0">
                <a:solidFill>
                  <a:srgbClr val="000000"/>
                </a:solidFill>
                <a:effectLst>
                  <a:outerShdw blurRad="50800" dist="38100" dir="5400000">
                    <a:srgbClr val="000000">
                      <a:alpha val="43000"/>
                    </a:srgbClr>
                  </a:outerShdw>
                </a:effectLst>
                <a:latin typeface="Arial"/>
                <a:ea typeface="Arial" pitchFamily="-112" charset="0"/>
                <a:cs typeface="Arial"/>
              </a:rPr>
              <a:t>Summary of financial performance </a:t>
            </a:r>
            <a:endParaRPr lang="en-GB" sz="3200" b="1" dirty="0">
              <a:solidFill>
                <a:srgbClr val="000000"/>
              </a:solidFill>
              <a:effectLst>
                <a:outerShdw blurRad="50800" dist="38100" dir="5400000">
                  <a:srgbClr val="000000">
                    <a:alpha val="43000"/>
                  </a:srgbClr>
                </a:outerShdw>
              </a:effectLst>
              <a:latin typeface="Arial"/>
              <a:ea typeface="Arial" pitchFamily="-112" charset="0"/>
              <a:cs typeface="Arial"/>
            </a:endParaRPr>
          </a:p>
        </p:txBody>
      </p:sp>
      <p:pic>
        <p:nvPicPr>
          <p:cNvPr id="8" name="Picture 7"/>
          <p:cNvPicPr>
            <a:picLocks noChangeAspect="1"/>
          </p:cNvPicPr>
          <p:nvPr/>
        </p:nvPicPr>
        <p:blipFill>
          <a:blip r:embed="rId3">
            <a:alphaModFix amt="53000"/>
          </a:blip>
          <a:stretch>
            <a:fillRect/>
          </a:stretch>
        </p:blipFill>
        <p:spPr>
          <a:xfrm>
            <a:off x="-16714" y="1003746"/>
            <a:ext cx="8034647" cy="139254"/>
          </a:xfrm>
          <a:prstGeom prst="rect">
            <a:avLst/>
          </a:prstGeom>
        </p:spPr>
      </p:pic>
      <p:sp>
        <p:nvSpPr>
          <p:cNvPr id="9"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45</a:t>
            </a:fld>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38200" y="1380068"/>
            <a:ext cx="7691438" cy="5055230"/>
          </a:xfrm>
          <a:prstGeom prst="rect">
            <a:avLst/>
          </a:prstGeom>
          <a:noFill/>
        </p:spPr>
        <p:txBody>
          <a:bodyPr wrap="square">
            <a:spAutoFit/>
          </a:bodyPr>
          <a:lstStyle/>
          <a:p>
            <a:pPr marL="285750" indent="-285750">
              <a:lnSpc>
                <a:spcPct val="150000"/>
              </a:lnSpc>
              <a:buClr>
                <a:srgbClr val="99CC00"/>
              </a:buClr>
              <a:buSzPct val="140000"/>
              <a:buFont typeface="Wingdings" panose="05000000000000000000" pitchFamily="2" charset="2"/>
              <a:buChar char="§"/>
              <a:defRPr/>
            </a:pPr>
            <a:r>
              <a:rPr lang="en-GB" sz="1800" b="1" dirty="0">
                <a:latin typeface="Arial"/>
                <a:cs typeface="Arial"/>
              </a:rPr>
              <a:t>Assets </a:t>
            </a:r>
            <a:r>
              <a:rPr lang="en-GB" sz="1800" dirty="0">
                <a:latin typeface="Arial"/>
                <a:cs typeface="Arial"/>
              </a:rPr>
              <a:t>increased from R5.0 billion to R5.9 billion which translates to a 17% increase, mainly due to a 97% (R1.1 billion) increase in cash</a:t>
            </a:r>
          </a:p>
          <a:p>
            <a:pPr>
              <a:lnSpc>
                <a:spcPct val="150000"/>
              </a:lnSpc>
              <a:buClr>
                <a:srgbClr val="99CC00"/>
              </a:buClr>
              <a:buSzPct val="140000"/>
              <a:defRPr/>
            </a:pPr>
            <a:endParaRPr lang="en-ZA" sz="1800" dirty="0" smtClean="0">
              <a:latin typeface="Arial"/>
              <a:cs typeface="Arial"/>
            </a:endParaRPr>
          </a:p>
          <a:p>
            <a:pPr marL="285750" indent="-285750">
              <a:lnSpc>
                <a:spcPct val="150000"/>
              </a:lnSpc>
              <a:buClr>
                <a:srgbClr val="99CC00"/>
              </a:buClr>
              <a:buSzPct val="140000"/>
              <a:buFont typeface="Wingdings" panose="05000000000000000000" pitchFamily="2" charset="2"/>
              <a:buChar char="§"/>
              <a:defRPr/>
            </a:pPr>
            <a:r>
              <a:rPr lang="en-GB" sz="1800" b="1" dirty="0" smtClean="0">
                <a:latin typeface="Arial"/>
                <a:cs typeface="Arial"/>
              </a:rPr>
              <a:t>Bank </a:t>
            </a:r>
            <a:r>
              <a:rPr lang="en-GB" sz="1800" b="1" dirty="0">
                <a:latin typeface="Arial"/>
                <a:cs typeface="Arial"/>
              </a:rPr>
              <a:t>balance </a:t>
            </a:r>
            <a:r>
              <a:rPr lang="en-GB" sz="1800" dirty="0">
                <a:latin typeface="Arial"/>
                <a:cs typeface="Arial"/>
              </a:rPr>
              <a:t>ended at R2.2 billion compared to R1.1 billion in the previous financial year, which indicates a net cash inflow of R1.1 billion for the NHLS</a:t>
            </a:r>
          </a:p>
          <a:p>
            <a:pPr>
              <a:lnSpc>
                <a:spcPct val="150000"/>
              </a:lnSpc>
              <a:buClr>
                <a:srgbClr val="99CC00"/>
              </a:buClr>
              <a:buSzPct val="140000"/>
              <a:defRPr/>
            </a:pPr>
            <a:endParaRPr lang="en-ZA" sz="1800" dirty="0">
              <a:latin typeface="Arial"/>
              <a:cs typeface="Arial"/>
            </a:endParaRPr>
          </a:p>
          <a:p>
            <a:pPr marL="285750" indent="-285750">
              <a:lnSpc>
                <a:spcPct val="150000"/>
              </a:lnSpc>
              <a:buClr>
                <a:srgbClr val="99CC00"/>
              </a:buClr>
              <a:buSzPct val="140000"/>
              <a:buFont typeface="Wingdings" panose="05000000000000000000" pitchFamily="2" charset="2"/>
              <a:buChar char="§"/>
              <a:defRPr/>
            </a:pPr>
            <a:r>
              <a:rPr lang="en-ZA" sz="1800" b="1" dirty="0" smtClean="0">
                <a:latin typeface="Arial"/>
                <a:ea typeface="ＭＳ Ｐゴシック" pitchFamily="-109" charset="-128"/>
                <a:cs typeface="Arial"/>
              </a:rPr>
              <a:t>Test </a:t>
            </a:r>
            <a:r>
              <a:rPr lang="en-ZA" sz="1800" b="1" dirty="0">
                <a:latin typeface="Arial"/>
                <a:ea typeface="ＭＳ Ｐゴシック" pitchFamily="-109" charset="-128"/>
                <a:cs typeface="Arial"/>
              </a:rPr>
              <a:t>volumes </a:t>
            </a:r>
            <a:r>
              <a:rPr lang="en-ZA" sz="1800" dirty="0">
                <a:latin typeface="Arial"/>
                <a:ea typeface="ＭＳ Ｐゴシック" pitchFamily="-109" charset="-128"/>
                <a:cs typeface="Arial"/>
              </a:rPr>
              <a:t>increased by 2%, from 92 486 362 in the 2017/2018 financial year, to 94 404 922 in the 2018/2019 financial year</a:t>
            </a:r>
            <a:r>
              <a:rPr lang="en-GB" sz="1800" dirty="0">
                <a:latin typeface="Arial"/>
                <a:ea typeface="ＭＳ Ｐゴシック" pitchFamily="-109" charset="-128"/>
                <a:cs typeface="Arial"/>
              </a:rPr>
              <a:t>.</a:t>
            </a:r>
            <a:r>
              <a:rPr lang="en-GB" sz="1800" dirty="0" smtClean="0">
                <a:latin typeface="Arial"/>
                <a:ea typeface="ＭＳ Ｐゴシック" pitchFamily="-109" charset="-128"/>
                <a:cs typeface="Arial"/>
              </a:rPr>
              <a:t> </a:t>
            </a:r>
          </a:p>
          <a:p>
            <a:pPr marL="285750" indent="-285750">
              <a:lnSpc>
                <a:spcPct val="150000"/>
              </a:lnSpc>
              <a:buClr>
                <a:srgbClr val="99CC00"/>
              </a:buClr>
              <a:buSzPct val="140000"/>
              <a:defRPr/>
            </a:pPr>
            <a:endParaRPr lang="en-GB" sz="1800" dirty="0" smtClean="0">
              <a:latin typeface="Arial"/>
              <a:ea typeface="ＭＳ Ｐゴシック" pitchFamily="-109" charset="-128"/>
              <a:cs typeface="Arial"/>
            </a:endParaRPr>
          </a:p>
          <a:p>
            <a:pPr marL="285750" indent="-285750">
              <a:lnSpc>
                <a:spcPct val="150000"/>
              </a:lnSpc>
              <a:buClr>
                <a:srgbClr val="99CC00"/>
              </a:buClr>
              <a:buSzPct val="140000"/>
              <a:buFont typeface="Wingdings" panose="05000000000000000000" pitchFamily="2" charset="2"/>
              <a:buChar char="§"/>
              <a:defRPr/>
            </a:pPr>
            <a:r>
              <a:rPr lang="en-ZA" sz="1800" b="1" dirty="0">
                <a:latin typeface="Arial"/>
                <a:cs typeface="Arial"/>
              </a:rPr>
              <a:t>Collection</a:t>
            </a:r>
            <a:r>
              <a:rPr lang="en-ZA" sz="1800" dirty="0">
                <a:latin typeface="Arial"/>
                <a:cs typeface="Arial"/>
              </a:rPr>
              <a:t> from provincial departments amounted  R7.5 billion compared  R6.4 billion  in the prior year.</a:t>
            </a:r>
          </a:p>
        </p:txBody>
      </p:sp>
      <p:sp>
        <p:nvSpPr>
          <p:cNvPr id="10" name="TextBox 9"/>
          <p:cNvSpPr txBox="1"/>
          <p:nvPr/>
        </p:nvSpPr>
        <p:spPr>
          <a:xfrm>
            <a:off x="641195" y="281019"/>
            <a:ext cx="8350405" cy="584776"/>
          </a:xfrm>
          <a:prstGeom prst="rect">
            <a:avLst/>
          </a:prstGeom>
          <a:noFill/>
          <a:effectLst>
            <a:glow rad="228600">
              <a:schemeClr val="accent3">
                <a:satMod val="175000"/>
                <a:alpha val="40000"/>
              </a:schemeClr>
            </a:glo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wrap="square">
            <a:prstTxWarp prst="textNoShape">
              <a:avLst/>
            </a:prstTxWarp>
            <a:spAutoFit/>
          </a:bodyPr>
          <a:lstStyle/>
          <a:p>
            <a:pPr algn="ctr"/>
            <a:r>
              <a:rPr lang="en-ZA" sz="3100" b="1" dirty="0" smtClean="0">
                <a:solidFill>
                  <a:srgbClr val="000000"/>
                </a:solidFill>
                <a:effectLst>
                  <a:outerShdw blurRad="50800" dist="38100" dir="5400000">
                    <a:srgbClr val="000000">
                      <a:alpha val="43000"/>
                    </a:srgbClr>
                  </a:outerShdw>
                </a:effectLst>
                <a:latin typeface="Arial"/>
                <a:ea typeface="Arial" pitchFamily="-112" charset="0"/>
                <a:cs typeface="Arial"/>
              </a:rPr>
              <a:t>Summary of financial performance (cont) </a:t>
            </a:r>
            <a:endParaRPr lang="en-GB" sz="3100" b="1" dirty="0">
              <a:solidFill>
                <a:srgbClr val="000000"/>
              </a:solidFill>
              <a:effectLst>
                <a:outerShdw blurRad="50800" dist="38100" dir="5400000">
                  <a:srgbClr val="000000">
                    <a:alpha val="43000"/>
                  </a:srgbClr>
                </a:outerShdw>
              </a:effectLst>
              <a:latin typeface="Arial"/>
              <a:ea typeface="Arial" pitchFamily="-112" charset="0"/>
              <a:cs typeface="Arial"/>
            </a:endParaRPr>
          </a:p>
        </p:txBody>
      </p:sp>
      <p:pic>
        <p:nvPicPr>
          <p:cNvPr id="11" name="Picture 10"/>
          <p:cNvPicPr>
            <a:picLocks noChangeAspect="1"/>
          </p:cNvPicPr>
          <p:nvPr/>
        </p:nvPicPr>
        <p:blipFill>
          <a:blip r:embed="rId3">
            <a:alphaModFix amt="53000"/>
          </a:blip>
          <a:stretch>
            <a:fillRect/>
          </a:stretch>
        </p:blipFill>
        <p:spPr>
          <a:xfrm>
            <a:off x="-16714" y="1003746"/>
            <a:ext cx="8034647" cy="139254"/>
          </a:xfrm>
          <a:prstGeom prst="rect">
            <a:avLst/>
          </a:prstGeom>
        </p:spPr>
      </p:pic>
      <p:sp>
        <p:nvSpPr>
          <p:cNvPr id="12"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46</a:t>
            </a:fld>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641195" y="281019"/>
            <a:ext cx="8350405" cy="584776"/>
          </a:xfrm>
          <a:prstGeom prst="rect">
            <a:avLst/>
          </a:prstGeom>
          <a:noFill/>
          <a:effectLst>
            <a:glow rad="228600">
              <a:schemeClr val="accent3">
                <a:satMod val="175000"/>
                <a:alpha val="40000"/>
              </a:schemeClr>
            </a:glo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wrap="square">
            <a:prstTxWarp prst="textNoShape">
              <a:avLst/>
            </a:prstTxWarp>
            <a:spAutoFit/>
          </a:bodyPr>
          <a:lstStyle/>
          <a:p>
            <a:pPr algn="ctr"/>
            <a:r>
              <a:rPr lang="en-ZA" sz="3100" b="1" dirty="0" smtClean="0">
                <a:solidFill>
                  <a:srgbClr val="000000"/>
                </a:solidFill>
                <a:effectLst>
                  <a:outerShdw blurRad="50800" dist="38100" dir="5400000">
                    <a:srgbClr val="000000">
                      <a:alpha val="43000"/>
                    </a:srgbClr>
                  </a:outerShdw>
                </a:effectLst>
                <a:latin typeface="Arial"/>
                <a:ea typeface="Arial" pitchFamily="-112" charset="0"/>
                <a:cs typeface="Arial"/>
              </a:rPr>
              <a:t>Summary of financial performance (cont) </a:t>
            </a:r>
            <a:endParaRPr lang="en-GB" sz="3100" b="1" dirty="0">
              <a:solidFill>
                <a:srgbClr val="000000"/>
              </a:solidFill>
              <a:effectLst>
                <a:outerShdw blurRad="50800" dist="38100" dir="5400000">
                  <a:srgbClr val="000000">
                    <a:alpha val="43000"/>
                  </a:srgbClr>
                </a:outerShdw>
              </a:effectLst>
              <a:latin typeface="Arial"/>
              <a:ea typeface="Arial" pitchFamily="-112" charset="0"/>
              <a:cs typeface="Arial"/>
            </a:endParaRPr>
          </a:p>
        </p:txBody>
      </p:sp>
      <p:pic>
        <p:nvPicPr>
          <p:cNvPr id="12" name="Picture 11"/>
          <p:cNvPicPr>
            <a:picLocks noChangeAspect="1"/>
          </p:cNvPicPr>
          <p:nvPr/>
        </p:nvPicPr>
        <p:blipFill>
          <a:blip r:embed="rId3">
            <a:alphaModFix amt="53000"/>
          </a:blip>
          <a:stretch>
            <a:fillRect/>
          </a:stretch>
        </p:blipFill>
        <p:spPr>
          <a:xfrm>
            <a:off x="-16714" y="1003746"/>
            <a:ext cx="8034647" cy="139254"/>
          </a:xfrm>
          <a:prstGeom prst="rect">
            <a:avLst/>
          </a:prstGeom>
        </p:spPr>
      </p:pic>
      <p:sp>
        <p:nvSpPr>
          <p:cNvPr id="13"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47</a:t>
            </a:fld>
            <a:endParaRPr lang="en-US" sz="1600"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3058739844"/>
              </p:ext>
            </p:extLst>
          </p:nvPr>
        </p:nvGraphicFramePr>
        <p:xfrm>
          <a:off x="552448" y="1324777"/>
          <a:ext cx="8196016" cy="3829581"/>
        </p:xfrm>
        <a:graphic>
          <a:graphicData uri="http://schemas.openxmlformats.org/drawingml/2006/table">
            <a:tbl>
              <a:tblPr/>
              <a:tblGrid>
                <a:gridCol w="1639462">
                  <a:extLst>
                    <a:ext uri="{9D8B030D-6E8A-4147-A177-3AD203B41FA5}">
                      <a16:colId xmlns:a16="http://schemas.microsoft.com/office/drawing/2014/main" xmlns="" val="20000"/>
                    </a:ext>
                  </a:extLst>
                </a:gridCol>
                <a:gridCol w="1639462">
                  <a:extLst>
                    <a:ext uri="{9D8B030D-6E8A-4147-A177-3AD203B41FA5}">
                      <a16:colId xmlns:a16="http://schemas.microsoft.com/office/drawing/2014/main" xmlns="" val="1407378974"/>
                    </a:ext>
                  </a:extLst>
                </a:gridCol>
                <a:gridCol w="1638169">
                  <a:extLst>
                    <a:ext uri="{9D8B030D-6E8A-4147-A177-3AD203B41FA5}">
                      <a16:colId xmlns:a16="http://schemas.microsoft.com/office/drawing/2014/main" xmlns="" val="20001"/>
                    </a:ext>
                  </a:extLst>
                </a:gridCol>
                <a:gridCol w="1639461">
                  <a:extLst>
                    <a:ext uri="{9D8B030D-6E8A-4147-A177-3AD203B41FA5}">
                      <a16:colId xmlns:a16="http://schemas.microsoft.com/office/drawing/2014/main" xmlns="" val="20002"/>
                    </a:ext>
                  </a:extLst>
                </a:gridCol>
                <a:gridCol w="1639462">
                  <a:extLst>
                    <a:ext uri="{9D8B030D-6E8A-4147-A177-3AD203B41FA5}">
                      <a16:colId xmlns:a16="http://schemas.microsoft.com/office/drawing/2014/main" xmlns="" val="20003"/>
                    </a:ext>
                  </a:extLst>
                </a:gridCol>
              </a:tblGrid>
              <a:tr h="722913">
                <a:tc>
                  <a:txBody>
                    <a:bodyPr/>
                    <a:lstStyle/>
                    <a:p>
                      <a:pPr algn="l" rtl="0" fontAlgn="ctr">
                        <a:buClr>
                          <a:srgbClr val="000000"/>
                        </a:buClr>
                        <a:buSzPts val="1400"/>
                        <a:buFont typeface="+mj-lt"/>
                        <a:buNone/>
                      </a:pPr>
                      <a:r>
                        <a:rPr lang="en-GB" sz="1400" b="1" i="0" u="none" strike="noStrike" dirty="0" smtClean="0">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Financial </a:t>
                      </a:r>
                      <a:r>
                        <a:rPr lang="en-GB" sz="1400" b="1" i="0" u="none" strike="noStrike"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Performance (R’000)</a:t>
                      </a:r>
                    </a:p>
                  </a:txBody>
                  <a:tcPr marL="3429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alpha val="50000"/>
                      </a:srgbClr>
                    </a:solidFill>
                  </a:tcPr>
                </a:tc>
                <a:tc>
                  <a:txBody>
                    <a:bodyPr/>
                    <a:lstStyle/>
                    <a:p>
                      <a:pPr algn="l" rtl="0" fontAlgn="ctr"/>
                      <a:r>
                        <a:rPr lang="en-GB" sz="1400" b="1" i="0" u="none" strike="noStrike"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2016</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alpha val="50000"/>
                      </a:srgbClr>
                    </a:solidFill>
                  </a:tcPr>
                </a:tc>
                <a:tc>
                  <a:txBody>
                    <a:bodyPr/>
                    <a:lstStyle/>
                    <a:p>
                      <a:pPr algn="l" rtl="0" fontAlgn="ctr"/>
                      <a:r>
                        <a:rPr lang="en-GB" sz="1400" b="1" i="0" u="none" strike="noStrike"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2017 Restated </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alpha val="50000"/>
                      </a:srgbClr>
                    </a:solidFill>
                  </a:tcPr>
                </a:tc>
                <a:tc>
                  <a:txBody>
                    <a:bodyPr/>
                    <a:lstStyle/>
                    <a:p>
                      <a:pPr algn="l" rtl="0" fontAlgn="ctr"/>
                      <a:r>
                        <a:rPr lang="en-GB" sz="1400" b="1" i="0" u="none" strike="noStrike"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2018 Restated</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alpha val="50000"/>
                      </a:srgbClr>
                    </a:solidFill>
                  </a:tcPr>
                </a:tc>
                <a:tc>
                  <a:txBody>
                    <a:bodyPr/>
                    <a:lstStyle/>
                    <a:p>
                      <a:pPr algn="l" rtl="0" fontAlgn="ctr"/>
                      <a:r>
                        <a:rPr lang="en-GB" sz="1400" b="1" i="0" u="none" strike="noStrike"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2019 Restated </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alpha val="50000"/>
                      </a:srgbClr>
                    </a:solidFill>
                  </a:tcPr>
                </a:tc>
                <a:extLst>
                  <a:ext uri="{0D108BD9-81ED-4DB2-BD59-A6C34878D82A}">
                    <a16:rowId xmlns:a16="http://schemas.microsoft.com/office/drawing/2014/main" xmlns="" val="2404477094"/>
                  </a:ext>
                </a:extLst>
              </a:tr>
              <a:tr h="517778">
                <a:tc>
                  <a:txBody>
                    <a:bodyPr/>
                    <a:lstStyle/>
                    <a:p>
                      <a:pPr algn="l" rtl="0" fontAlgn="ctr"/>
                      <a:r>
                        <a:rPr lang="en-GB" sz="1400" b="0" i="0" u="none" strike="noStrike"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Revenue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algn="r" rtl="0" fontAlgn="ctr"/>
                      <a:r>
                        <a:rPr lang="en-GB" sz="1400" b="0" i="0" u="none" strike="noStrike"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6 </a:t>
                      </a:r>
                      <a:r>
                        <a:rPr lang="en-GB" sz="1400" b="0" i="0" u="none" strike="noStrike" dirty="0" smtClean="0">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442 </a:t>
                      </a:r>
                      <a:r>
                        <a:rPr lang="en-GB" sz="1400" b="0" i="0" u="none" strike="noStrike"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194</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algn="r" rtl="0" fontAlgn="ctr"/>
                      <a:r>
                        <a:rPr lang="en-GB" sz="1400" b="0" i="0" u="none" strike="noStrike"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7 094 905</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algn="r" rtl="0" fontAlgn="ctr"/>
                      <a:r>
                        <a:rPr lang="en-GB" sz="1400" b="0" i="0" u="none" strike="noStrike"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7 915 877</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algn="r" rtl="0" fontAlgn="ctr"/>
                      <a:r>
                        <a:rPr lang="en-GB" sz="1400" b="0" i="0" u="none" strike="noStrike"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rPr>
                        <a:t>8 502 008</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xmlns="" val="10001"/>
                  </a:ext>
                </a:extLst>
              </a:tr>
              <a:tr h="517778">
                <a:tc>
                  <a:txBody>
                    <a:bodyPr/>
                    <a:lstStyle/>
                    <a:p>
                      <a:pPr algn="l" rtl="0" fontAlgn="ctr"/>
                      <a:r>
                        <a:rPr lang="en-GB" sz="1400" b="0" i="0" u="none" strike="noStrike">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Other revenue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algn="r" rtl="0" fontAlgn="ctr"/>
                      <a:r>
                        <a:rPr lang="en-GB" sz="1400" b="0" i="0" u="none" strike="noStrike"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523 553</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algn="r" rtl="0" fontAlgn="ctr"/>
                      <a:r>
                        <a:rPr lang="en-GB" sz="1400" b="0" i="0" u="none" strike="noStrike"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269 119</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algn="r" rtl="0" fontAlgn="ctr"/>
                      <a:r>
                        <a:rPr lang="en-GB" sz="1400" b="0" i="0" u="none" strike="noStrike"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327 041</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algn="r" rtl="0" fontAlgn="ctr"/>
                      <a:r>
                        <a:rPr lang="en-GB" sz="1400" b="0" i="0" u="none" strike="noStrike"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rPr>
                        <a:t>288 863</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xmlns="" val="10002"/>
                  </a:ext>
                </a:extLst>
              </a:tr>
              <a:tr h="517778">
                <a:tc>
                  <a:txBody>
                    <a:bodyPr/>
                    <a:lstStyle/>
                    <a:p>
                      <a:pPr algn="l" rtl="0" fontAlgn="ctr"/>
                      <a:r>
                        <a:rPr lang="en-GB" sz="1400" b="0" i="0" u="none" strike="noStrike">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Total revenue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algn="r" rtl="0" fontAlgn="ctr"/>
                      <a:r>
                        <a:rPr lang="en-GB" sz="1400" b="0" i="0" u="none" strike="noStrike">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6 965 747</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algn="r" rtl="0" fontAlgn="ctr"/>
                      <a:r>
                        <a:rPr lang="en-GB" sz="1400" b="0" i="0" u="none" strike="noStrike"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7 364 024</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algn="r" rtl="0" fontAlgn="ctr"/>
                      <a:r>
                        <a:rPr lang="en-GB" sz="1400" b="0" i="0" u="none" strike="noStrike"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8 242 918</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algn="r" rtl="0" fontAlgn="ctr"/>
                      <a:r>
                        <a:rPr lang="en-GB" sz="1400" b="0" i="0" u="none" strike="noStrike"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rPr>
                        <a:t>8829 049</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xmlns="" val="10003"/>
                  </a:ext>
                </a:extLst>
              </a:tr>
              <a:tr h="517778">
                <a:tc>
                  <a:txBody>
                    <a:bodyPr/>
                    <a:lstStyle/>
                    <a:p>
                      <a:pPr algn="l" rtl="0" fontAlgn="ctr"/>
                      <a:r>
                        <a:rPr lang="en-GB" sz="1400" b="0" i="0" u="none" strike="noStrike">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Gross surplus / (loss)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algn="r" rtl="0" fontAlgn="ctr"/>
                      <a:r>
                        <a:rPr lang="en-GB" sz="1400" b="0" i="0" u="none" strike="noStrike">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1 602 546</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algn="r" rtl="0" fontAlgn="ctr"/>
                      <a:r>
                        <a:rPr lang="en-GB" sz="1400" b="0" i="0" u="none" strike="noStrike"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1 262 153</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algn="r" rtl="0" fontAlgn="ctr"/>
                      <a:r>
                        <a:rPr lang="en-GB" sz="1400" b="0" i="0" u="none" strike="noStrike"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1 638 276</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algn="r" rtl="0" fontAlgn="ctr"/>
                      <a:r>
                        <a:rPr lang="en-GB" sz="1400" b="0" i="0" u="none" strike="noStrike"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rPr>
                        <a:t>1 755 629</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xmlns="" val="10004"/>
                  </a:ext>
                </a:extLst>
              </a:tr>
              <a:tr h="517778">
                <a:tc>
                  <a:txBody>
                    <a:bodyPr/>
                    <a:lstStyle/>
                    <a:p>
                      <a:pPr algn="l" rtl="0" fontAlgn="ctr"/>
                      <a:r>
                        <a:rPr lang="en-GB" sz="1400" b="0" i="0" u="none" strike="noStrike">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Operating surplus / (deficit)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algn="r" rtl="0" fontAlgn="ctr"/>
                      <a:r>
                        <a:rPr lang="en-GB" sz="1400" b="0" i="0" u="none" strike="noStrike">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272 946</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algn="r" rtl="0" fontAlgn="ctr"/>
                      <a:r>
                        <a:rPr lang="en-GB" sz="1400" b="0" i="0" u="none" strike="noStrike"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(2 029 017)</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algn="r" rtl="0" fontAlgn="ctr"/>
                      <a:r>
                        <a:rPr lang="en-GB" sz="1400" b="0" i="0" u="none" strike="noStrike"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rPr>
                        <a:t>1 310 437</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algn="r" rtl="0" fontAlgn="ctr"/>
                      <a:r>
                        <a:rPr lang="en-GB" sz="1400" b="0" i="0" u="none" strike="noStrike"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rPr>
                        <a:t>791 873</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xmlns="" val="10005"/>
                  </a:ext>
                </a:extLst>
              </a:tr>
              <a:tr h="517778">
                <a:tc>
                  <a:txBody>
                    <a:bodyPr/>
                    <a:lstStyle/>
                    <a:p>
                      <a:pPr algn="l" rtl="0" fontAlgn="ctr"/>
                      <a:r>
                        <a:rPr lang="en-GB" sz="1400" b="1" i="0" u="none" strike="noStrike"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Net surplus / (deficit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algn="r" rtl="0" fontAlgn="ctr"/>
                      <a:r>
                        <a:rPr lang="en-GB" sz="1400" b="1" i="0" u="none" strike="noStrike"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272 762</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algn="r" rtl="0" fontAlgn="ctr"/>
                      <a:r>
                        <a:rPr lang="en-GB" sz="1400" b="1" i="0" u="none" strike="noStrike"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(1 910 167)</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algn="r" rtl="0" fontAlgn="ctr"/>
                      <a:r>
                        <a:rPr lang="en-GB" sz="1400" b="1" i="0" u="none" strike="noStrike"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rPr>
                        <a:t>1 396 604 </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algn="r" rtl="0" fontAlgn="ctr"/>
                      <a:r>
                        <a:rPr lang="en-GB" sz="1400" b="1" i="0" u="none" strike="noStrike"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rPr>
                        <a:t>996 412</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xmlns="" val="10006"/>
                  </a:ext>
                </a:extLst>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641195" y="281019"/>
            <a:ext cx="8350405" cy="584776"/>
          </a:xfrm>
          <a:prstGeom prst="rect">
            <a:avLst/>
          </a:prstGeom>
          <a:noFill/>
          <a:effectLst>
            <a:glow rad="228600">
              <a:schemeClr val="accent3">
                <a:satMod val="175000"/>
                <a:alpha val="40000"/>
              </a:schemeClr>
            </a:glo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wrap="square">
            <a:prstTxWarp prst="textNoShape">
              <a:avLst/>
            </a:prstTxWarp>
            <a:spAutoFit/>
          </a:bodyPr>
          <a:lstStyle/>
          <a:p>
            <a:pPr algn="ctr"/>
            <a:r>
              <a:rPr lang="en-ZA" sz="3100" b="1" dirty="0" smtClean="0">
                <a:solidFill>
                  <a:srgbClr val="000000"/>
                </a:solidFill>
                <a:effectLst>
                  <a:outerShdw blurRad="50800" dist="38100" dir="5400000">
                    <a:srgbClr val="000000">
                      <a:alpha val="43000"/>
                    </a:srgbClr>
                  </a:outerShdw>
                </a:effectLst>
                <a:latin typeface="Arial"/>
                <a:ea typeface="Arial" pitchFamily="-112" charset="0"/>
                <a:cs typeface="Arial"/>
              </a:rPr>
              <a:t>Summary of financial performance (cont) </a:t>
            </a:r>
            <a:endParaRPr lang="en-GB" sz="3100" b="1" dirty="0">
              <a:solidFill>
                <a:srgbClr val="000000"/>
              </a:solidFill>
              <a:effectLst>
                <a:outerShdw blurRad="50800" dist="38100" dir="5400000">
                  <a:srgbClr val="000000">
                    <a:alpha val="43000"/>
                  </a:srgbClr>
                </a:outerShdw>
              </a:effectLst>
              <a:latin typeface="Arial"/>
              <a:ea typeface="Arial" pitchFamily="-112" charset="0"/>
              <a:cs typeface="Arial"/>
            </a:endParaRPr>
          </a:p>
        </p:txBody>
      </p:sp>
      <p:pic>
        <p:nvPicPr>
          <p:cNvPr id="11" name="Picture 10"/>
          <p:cNvPicPr>
            <a:picLocks noChangeAspect="1"/>
          </p:cNvPicPr>
          <p:nvPr/>
        </p:nvPicPr>
        <p:blipFill>
          <a:blip r:embed="rId3">
            <a:alphaModFix amt="53000"/>
          </a:blip>
          <a:stretch>
            <a:fillRect/>
          </a:stretch>
        </p:blipFill>
        <p:spPr>
          <a:xfrm>
            <a:off x="-16714" y="1003746"/>
            <a:ext cx="8034647" cy="139254"/>
          </a:xfrm>
          <a:prstGeom prst="rect">
            <a:avLst/>
          </a:prstGeom>
        </p:spPr>
      </p:pic>
      <p:sp>
        <p:nvSpPr>
          <p:cNvPr id="12"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48</a:t>
            </a:fld>
            <a:endParaRPr lang="en-US" sz="1600"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432058732"/>
              </p:ext>
            </p:extLst>
          </p:nvPr>
        </p:nvGraphicFramePr>
        <p:xfrm>
          <a:off x="536050" y="1507079"/>
          <a:ext cx="8101010" cy="1660208"/>
        </p:xfrm>
        <a:graphic>
          <a:graphicData uri="http://schemas.openxmlformats.org/drawingml/2006/table">
            <a:tbl>
              <a:tblPr/>
              <a:tblGrid>
                <a:gridCol w="1620456">
                  <a:extLst>
                    <a:ext uri="{9D8B030D-6E8A-4147-A177-3AD203B41FA5}">
                      <a16:colId xmlns:a16="http://schemas.microsoft.com/office/drawing/2014/main" xmlns="" val="20000"/>
                    </a:ext>
                  </a:extLst>
                </a:gridCol>
                <a:gridCol w="1619186">
                  <a:extLst>
                    <a:ext uri="{9D8B030D-6E8A-4147-A177-3AD203B41FA5}">
                      <a16:colId xmlns:a16="http://schemas.microsoft.com/office/drawing/2014/main" xmlns="" val="20001"/>
                    </a:ext>
                  </a:extLst>
                </a:gridCol>
                <a:gridCol w="1620456">
                  <a:extLst>
                    <a:ext uri="{9D8B030D-6E8A-4147-A177-3AD203B41FA5}">
                      <a16:colId xmlns:a16="http://schemas.microsoft.com/office/drawing/2014/main" xmlns="" val="20002"/>
                    </a:ext>
                  </a:extLst>
                </a:gridCol>
                <a:gridCol w="1620456">
                  <a:extLst>
                    <a:ext uri="{9D8B030D-6E8A-4147-A177-3AD203B41FA5}">
                      <a16:colId xmlns:a16="http://schemas.microsoft.com/office/drawing/2014/main" xmlns="" val="20003"/>
                    </a:ext>
                  </a:extLst>
                </a:gridCol>
                <a:gridCol w="1620456">
                  <a:extLst>
                    <a:ext uri="{9D8B030D-6E8A-4147-A177-3AD203B41FA5}">
                      <a16:colId xmlns:a16="http://schemas.microsoft.com/office/drawing/2014/main" xmlns="" val="2418931359"/>
                    </a:ext>
                  </a:extLst>
                </a:gridCol>
              </a:tblGrid>
              <a:tr h="9286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Subsidies from government R’000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alpha val="50000"/>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2016</a:t>
                      </a:r>
                      <a:endParaRPr kumimoji="0" lang="en-GB" sz="1400" b="1"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alpha val="50000"/>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2017 </a:t>
                      </a:r>
                      <a:r>
                        <a:rPr kumimoji="0" lang="en-ZA" sz="1400" b="1"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Restated </a:t>
                      </a:r>
                      <a:endParaRPr kumimoji="0" lang="en-GB" sz="1400" b="1"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alpha val="50000"/>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2018 Restated</a:t>
                      </a:r>
                      <a:endParaRPr kumimoji="0" lang="en-GB" sz="1400" b="1"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alpha val="50000"/>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2019 Restated</a:t>
                      </a:r>
                      <a:endParaRPr kumimoji="0" lang="en-GB" sz="1400" b="1"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alpha val="50000"/>
                      </a:srgbClr>
                    </a:solidFill>
                  </a:tcPr>
                </a:tc>
                <a:extLst>
                  <a:ext uri="{0D108BD9-81ED-4DB2-BD59-A6C34878D82A}">
                    <a16:rowId xmlns:a16="http://schemas.microsoft.com/office/drawing/2014/main" xmlns="" val="10000"/>
                  </a:ext>
                </a:extLst>
              </a:tr>
              <a:tr h="6651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Government funding of National Institutes </a:t>
                      </a:r>
                      <a:endParaRPr kumimoji="0" lang="en-GB" sz="14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ZA" sz="1400" b="0" i="0" u="none" strike="noStrike" cap="none" normalizeH="0" baseline="0" dirty="0" smtClean="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p>
                      <a:pPr marL="0" marR="0" lvl="0" indent="0" algn="r"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smtClean="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678 </a:t>
                      </a:r>
                      <a:r>
                        <a:rPr kumimoji="0" lang="en-ZA" sz="14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926 </a:t>
                      </a:r>
                      <a:endParaRPr kumimoji="0" lang="en-GB" sz="14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ZA" sz="1400" b="0" i="0" u="none" strike="noStrike" cap="none" normalizeH="0" baseline="0" dirty="0" smtClean="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p>
                      <a:pPr marL="0" marR="0" lvl="0" indent="0" algn="r"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smtClean="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715 </a:t>
                      </a:r>
                      <a:r>
                        <a:rPr kumimoji="0" lang="en-ZA" sz="14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270 </a:t>
                      </a:r>
                      <a:endParaRPr kumimoji="0" lang="en-GB" sz="14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ZA" sz="1400" b="0" i="0" u="none" strike="noStrike" cap="none" normalizeH="0" baseline="0" dirty="0" smtClean="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p>
                      <a:pPr marL="0" marR="0" lvl="0" indent="0" algn="r"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smtClean="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746 </a:t>
                      </a:r>
                      <a:r>
                        <a:rPr kumimoji="0" lang="en-ZA" sz="14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464</a:t>
                      </a:r>
                      <a:endParaRPr kumimoji="0" lang="en-GB" sz="14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p>
                      <a:pPr marL="0" marR="0" lvl="0" indent="0" algn="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789 759</a:t>
                      </a:r>
                      <a:endParaRPr kumimoji="0" lang="en-GB" sz="1400" b="0" i="0" u="none" strike="noStrike" cap="none" normalizeH="0" baseline="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xmlns=""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1847024894"/>
              </p:ext>
            </p:extLst>
          </p:nvPr>
        </p:nvGraphicFramePr>
        <p:xfrm>
          <a:off x="510387" y="3808571"/>
          <a:ext cx="8126672" cy="1702165"/>
        </p:xfrm>
        <a:graphic>
          <a:graphicData uri="http://schemas.openxmlformats.org/drawingml/2006/table">
            <a:tbl>
              <a:tblPr/>
              <a:tblGrid>
                <a:gridCol w="1619842">
                  <a:extLst>
                    <a:ext uri="{9D8B030D-6E8A-4147-A177-3AD203B41FA5}">
                      <a16:colId xmlns:a16="http://schemas.microsoft.com/office/drawing/2014/main" xmlns="" val="3725672838"/>
                    </a:ext>
                  </a:extLst>
                </a:gridCol>
                <a:gridCol w="1662857">
                  <a:extLst>
                    <a:ext uri="{9D8B030D-6E8A-4147-A177-3AD203B41FA5}">
                      <a16:colId xmlns:a16="http://schemas.microsoft.com/office/drawing/2014/main" xmlns="" val="3759753646"/>
                    </a:ext>
                  </a:extLst>
                </a:gridCol>
                <a:gridCol w="1662857">
                  <a:extLst>
                    <a:ext uri="{9D8B030D-6E8A-4147-A177-3AD203B41FA5}">
                      <a16:colId xmlns:a16="http://schemas.microsoft.com/office/drawing/2014/main" xmlns="" val="1922102154"/>
                    </a:ext>
                  </a:extLst>
                </a:gridCol>
                <a:gridCol w="1590558">
                  <a:extLst>
                    <a:ext uri="{9D8B030D-6E8A-4147-A177-3AD203B41FA5}">
                      <a16:colId xmlns:a16="http://schemas.microsoft.com/office/drawing/2014/main" xmlns="" val="721924232"/>
                    </a:ext>
                  </a:extLst>
                </a:gridCol>
                <a:gridCol w="1590558">
                  <a:extLst>
                    <a:ext uri="{9D8B030D-6E8A-4147-A177-3AD203B41FA5}">
                      <a16:colId xmlns:a16="http://schemas.microsoft.com/office/drawing/2014/main" xmlns="" val="2379545714"/>
                    </a:ext>
                  </a:extLst>
                </a:gridCol>
              </a:tblGrid>
              <a:tr h="97064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sz="1400" b="1" i="0" u="none" strike="noStrike" kern="1200" cap="none" normalizeH="0" baseline="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Liquidity ratio </a:t>
                      </a:r>
                      <a:endParaRPr kumimoji="0" lang="en-ZA" sz="1400" b="1" i="0" u="none" strike="noStrike" kern="1200" cap="none" normalizeH="0" baseline="0" dirty="0" smtClean="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ZA" sz="1400" b="1" i="0" u="none" strike="noStrike" kern="1200" cap="none" normalizeH="0" baseline="0" dirty="0" smtClean="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analysis </a:t>
                      </a:r>
                      <a:endParaRPr kumimoji="0" lang="en-GB" sz="1400" b="1" i="0" u="none" strike="noStrike" kern="1200" cap="none" normalizeH="0" baseline="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alpha val="50000"/>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sz="1400" b="1" i="0" u="none" strike="noStrike" kern="1200" cap="none" normalizeH="0" baseline="0" dirty="0" smtClean="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2016 </a:t>
                      </a:r>
                      <a:endParaRPr kumimoji="0" lang="en-GB" sz="1400" b="1" i="0" u="none" strike="noStrike" kern="1200" cap="none" normalizeH="0" baseline="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alpha val="50000"/>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sz="1400" b="1" i="0" u="none" strike="noStrike" kern="1200" cap="none" normalizeH="0" baseline="0" dirty="0" smtClean="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2017 </a:t>
                      </a:r>
                      <a:r>
                        <a:rPr kumimoji="0" lang="en-ZA" sz="1400" b="1" i="0" u="none" strike="noStrike" kern="1200" cap="none" normalizeH="0" baseline="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Restated </a:t>
                      </a:r>
                      <a:endParaRPr kumimoji="0" lang="en-GB" sz="1400" b="1" i="0" u="none" strike="noStrike" kern="1200" cap="none" normalizeH="0" baseline="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alpha val="50000"/>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sz="1400" b="1" i="0" u="none" strike="noStrike" kern="1200" cap="none" normalizeH="0" baseline="0" dirty="0" smtClean="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2018 Restated</a:t>
                      </a:r>
                      <a:endParaRPr kumimoji="0" lang="en-GB" sz="1400" b="1" i="0" u="none" strike="noStrike" kern="1200" cap="none" normalizeH="0" baseline="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alpha val="50000"/>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2019 Restated</a:t>
                      </a:r>
                      <a:endParaRPr kumimoji="0" lang="en-GB" sz="1400" b="1" i="0" u="none" strike="noStrike" kern="1200" cap="none" normalizeH="0" baseline="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alpha val="50000"/>
                      </a:srgbClr>
                    </a:solidFill>
                  </a:tcPr>
                </a:tc>
                <a:extLst>
                  <a:ext uri="{0D108BD9-81ED-4DB2-BD59-A6C34878D82A}">
                    <a16:rowId xmlns:a16="http://schemas.microsoft.com/office/drawing/2014/main" xmlns="" val="1646102403"/>
                  </a:ext>
                </a:extLst>
              </a:tr>
              <a:tr h="695214">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ZA" sz="1400" b="0" i="0" u="none" strike="noStrike" kern="1200" cap="none" normalizeH="0" baseline="0" dirty="0" smtClean="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kern="1200" cap="none" normalizeH="0" baseline="0" dirty="0" smtClean="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Current </a:t>
                      </a:r>
                      <a:r>
                        <a:rPr kumimoji="0" lang="en-ZA" sz="1400" b="0" i="0" u="none" strike="noStrike" kern="1200" cap="none" normalizeH="0" baseline="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ratio</a:t>
                      </a:r>
                      <a:endParaRPr kumimoji="0" lang="en-GB" sz="1400" b="0" i="0" u="none" strike="noStrike" kern="1200" cap="none" normalizeH="0" baseline="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ZA" sz="1400" b="0" i="0" u="none" strike="noStrike" kern="1200" cap="none" normalizeH="0" baseline="0" dirty="0" smtClean="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p>
                      <a:pPr marL="0" marR="0" lvl="0" indent="0" algn="r" defTabSz="457200" rtl="0" eaLnBrk="1" fontAlgn="base" latinLnBrk="0" hangingPunct="1">
                        <a:lnSpc>
                          <a:spcPct val="100000"/>
                        </a:lnSpc>
                        <a:spcBef>
                          <a:spcPct val="0"/>
                        </a:spcBef>
                        <a:spcAft>
                          <a:spcPct val="0"/>
                        </a:spcAft>
                        <a:buClrTx/>
                        <a:buSzTx/>
                        <a:buFontTx/>
                        <a:buNone/>
                        <a:tabLst/>
                      </a:pPr>
                      <a:r>
                        <a:rPr kumimoji="0" lang="en-ZA" sz="1400" b="0" i="0" u="none" strike="noStrike" kern="1200" cap="none" normalizeH="0" baseline="0" dirty="0" smtClean="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2.4:1</a:t>
                      </a:r>
                      <a:endParaRPr kumimoji="0" lang="en-GB" sz="1400" b="0" i="0" u="none" strike="noStrike" kern="1200" cap="none" normalizeH="0" baseline="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ZA" sz="1400" b="0" i="0" u="none" strike="noStrike" kern="1200" cap="none" normalizeH="0" baseline="0" dirty="0" smtClean="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p>
                      <a:pPr marL="0" marR="0" lvl="0" indent="0" algn="r" defTabSz="457200" rtl="0" eaLnBrk="1" fontAlgn="base" latinLnBrk="0" hangingPunct="1">
                        <a:lnSpc>
                          <a:spcPct val="100000"/>
                        </a:lnSpc>
                        <a:spcBef>
                          <a:spcPct val="0"/>
                        </a:spcBef>
                        <a:spcAft>
                          <a:spcPct val="0"/>
                        </a:spcAft>
                        <a:buClrTx/>
                        <a:buSzTx/>
                        <a:buFontTx/>
                        <a:buNone/>
                        <a:tabLst/>
                      </a:pPr>
                      <a:r>
                        <a:rPr kumimoji="0" lang="en-ZA" sz="1400" b="0" i="0" u="none" strike="noStrike" kern="1200" cap="none" normalizeH="0" baseline="0" dirty="0" smtClean="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1.2:1</a:t>
                      </a:r>
                      <a:endParaRPr kumimoji="0" lang="en-GB" sz="1400" b="0" i="0" u="none" strike="noStrike" kern="1200" cap="none" normalizeH="0" baseline="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p>
                      <a:pPr marL="0" marR="0" lvl="0" indent="0" algn="r" defTabSz="457200" rtl="0" eaLnBrk="1" fontAlgn="base" latinLnBrk="0" hangingPunct="1">
                        <a:lnSpc>
                          <a:spcPct val="100000"/>
                        </a:lnSpc>
                        <a:spcBef>
                          <a:spcPct val="0"/>
                        </a:spcBef>
                        <a:spcAft>
                          <a:spcPct val="0"/>
                        </a:spcAft>
                        <a:buClrTx/>
                        <a:buSzTx/>
                        <a:buFontTx/>
                        <a:buNone/>
                        <a:tabLst/>
                      </a:pPr>
                      <a:endParaRPr kumimoji="0" lang="en-GB" sz="1400" b="0" i="0" u="none" strike="noStrike" kern="1200" cap="none" normalizeH="0" baseline="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ZA" sz="1400" b="0" i="0" u="none" strike="noStrike" kern="1200" cap="none" normalizeH="0" baseline="0" dirty="0" smtClean="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p>
                      <a:pPr marL="0" marR="0" lvl="0" indent="0" algn="r" defTabSz="457200" rtl="0" eaLnBrk="1" fontAlgn="base" latinLnBrk="0" hangingPunct="1">
                        <a:lnSpc>
                          <a:spcPct val="100000"/>
                        </a:lnSpc>
                        <a:spcBef>
                          <a:spcPct val="0"/>
                        </a:spcBef>
                        <a:spcAft>
                          <a:spcPct val="0"/>
                        </a:spcAft>
                        <a:buClrTx/>
                        <a:buSzTx/>
                        <a:buFontTx/>
                        <a:buNone/>
                        <a:tabLst/>
                      </a:pPr>
                      <a:r>
                        <a:rPr kumimoji="0" lang="en-ZA" sz="1400" b="0" i="0" u="none" strike="noStrike" kern="1200" cap="none" normalizeH="0" baseline="0" dirty="0" smtClean="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1.9:1</a:t>
                      </a:r>
                      <a:endParaRPr kumimoji="0" lang="en-GB" sz="1400" b="0" i="0" u="none" strike="noStrike" kern="1200" cap="none" normalizeH="0" baseline="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p>
                      <a:pPr marL="0" marR="0" lvl="0" indent="0" algn="r" defTabSz="457200" rtl="0" eaLnBrk="1" fontAlgn="base" latinLnBrk="0" hangingPunct="1">
                        <a:lnSpc>
                          <a:spcPct val="100000"/>
                        </a:lnSpc>
                        <a:spcBef>
                          <a:spcPct val="0"/>
                        </a:spcBef>
                        <a:spcAft>
                          <a:spcPct val="0"/>
                        </a:spcAft>
                        <a:buClrTx/>
                        <a:buSzTx/>
                        <a:buFontTx/>
                        <a:buNone/>
                        <a:tabLst/>
                      </a:pPr>
                      <a:endParaRPr kumimoji="0" lang="en-GB" sz="1400" b="0" i="0" u="none" strike="noStrike" kern="1200" cap="none" normalizeH="0" baseline="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400" b="0" i="0" u="none" strike="noStrike" kern="1200" cap="none" normalizeH="0" baseline="0" dirty="0" smtClean="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p>
                      <a:pPr marL="0" marR="0" lvl="0" indent="0" algn="r" defTabSz="4572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3:1</a:t>
                      </a:r>
                      <a:endParaRPr kumimoji="0" lang="en-GB" sz="1400" b="0" i="0" u="none" strike="noStrike" kern="1200" cap="none" normalizeH="0" baseline="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xmlns="" val="4247026154"/>
                  </a:ext>
                </a:extLst>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93220" y="1532468"/>
            <a:ext cx="7436380" cy="4247317"/>
          </a:xfrm>
          <a:prstGeom prst="rect">
            <a:avLst/>
          </a:prstGeom>
          <a:noFill/>
        </p:spPr>
        <p:txBody>
          <a:bodyPr wrap="square">
            <a:prstTxWarp prst="textNoShape">
              <a:avLst/>
            </a:prstTxWarp>
            <a:spAutoFit/>
          </a:bodyPr>
          <a:lstStyle/>
          <a:p>
            <a:pPr marL="285750" indent="-285750">
              <a:lnSpc>
                <a:spcPct val="150000"/>
              </a:lnSpc>
              <a:buClr>
                <a:srgbClr val="99CC00"/>
              </a:buClr>
              <a:buSzPct val="140000"/>
              <a:buFont typeface="Wingdings" pitchFamily="-112" charset="2"/>
              <a:buChar char="§"/>
            </a:pPr>
            <a:r>
              <a:rPr lang="en-ZA" sz="1800" b="1" dirty="0" smtClean="0"/>
              <a:t>Audit outcome 2018</a:t>
            </a:r>
            <a:r>
              <a:rPr lang="en-ZA" sz="1800" dirty="0" smtClean="0"/>
              <a:t> - Qualified</a:t>
            </a:r>
            <a:endParaRPr lang="en-ZA" sz="1800" dirty="0"/>
          </a:p>
          <a:p>
            <a:pPr marL="285750" indent="-285750">
              <a:lnSpc>
                <a:spcPct val="150000"/>
              </a:lnSpc>
              <a:buClr>
                <a:srgbClr val="99CC00"/>
              </a:buClr>
              <a:buSzPct val="140000"/>
            </a:pPr>
            <a:endParaRPr lang="en-ZA" sz="1800" dirty="0"/>
          </a:p>
          <a:p>
            <a:pPr marL="742950" lvl="1" indent="-285750">
              <a:lnSpc>
                <a:spcPct val="150000"/>
              </a:lnSpc>
              <a:buClr>
                <a:srgbClr val="99CC00"/>
              </a:buClr>
              <a:buSzPct val="140000"/>
              <a:buFont typeface="Wingdings" pitchFamily="-112" charset="2"/>
              <a:buChar char="§"/>
            </a:pPr>
            <a:r>
              <a:rPr lang="en-ZA" sz="1800" b="1" dirty="0" smtClean="0"/>
              <a:t>Areas of qualification – </a:t>
            </a:r>
            <a:r>
              <a:rPr lang="en-ZA" sz="1800" dirty="0" smtClean="0"/>
              <a:t>Irregular expenditure/SCM and Accruals</a:t>
            </a:r>
          </a:p>
          <a:p>
            <a:pPr marL="742950" lvl="1" indent="-285750">
              <a:lnSpc>
                <a:spcPct val="150000"/>
              </a:lnSpc>
              <a:buClr>
                <a:srgbClr val="99CC00"/>
              </a:buClr>
              <a:buSzPct val="140000"/>
              <a:buFont typeface="Wingdings" pitchFamily="-112" charset="2"/>
              <a:buChar char="§"/>
            </a:pPr>
            <a:r>
              <a:rPr lang="en-ZA" sz="1800" b="1" dirty="0" smtClean="0"/>
              <a:t>Matters of Emphasis – </a:t>
            </a:r>
            <a:r>
              <a:rPr lang="en-ZA" sz="1800" dirty="0" smtClean="0"/>
              <a:t>Grants, Utilities, Commitments</a:t>
            </a:r>
            <a:endParaRPr lang="en-ZA" sz="1800" dirty="0"/>
          </a:p>
          <a:p>
            <a:pPr marL="285750" indent="-285750">
              <a:lnSpc>
                <a:spcPct val="150000"/>
              </a:lnSpc>
              <a:buClr>
                <a:srgbClr val="99CC00"/>
              </a:buClr>
              <a:buSzPct val="140000"/>
              <a:buFont typeface="Wingdings" pitchFamily="-112" charset="2"/>
              <a:buChar char="§"/>
            </a:pPr>
            <a:endParaRPr lang="en-ZA" sz="1800" dirty="0"/>
          </a:p>
          <a:p>
            <a:pPr marL="285750" indent="-285750">
              <a:lnSpc>
                <a:spcPct val="150000"/>
              </a:lnSpc>
              <a:buClr>
                <a:srgbClr val="99CC00"/>
              </a:buClr>
              <a:buSzPct val="140000"/>
              <a:buFont typeface="Wingdings" pitchFamily="-112" charset="2"/>
              <a:buChar char="§"/>
            </a:pPr>
            <a:r>
              <a:rPr lang="en-ZA" sz="1800" b="1" dirty="0" smtClean="0"/>
              <a:t>Audit outcome 2019</a:t>
            </a:r>
            <a:r>
              <a:rPr lang="en-ZA" sz="1800" dirty="0" smtClean="0"/>
              <a:t>.- unqualified</a:t>
            </a:r>
          </a:p>
          <a:p>
            <a:pPr marL="742950" lvl="1" indent="-285750">
              <a:lnSpc>
                <a:spcPct val="150000"/>
              </a:lnSpc>
              <a:buClr>
                <a:srgbClr val="99CC00"/>
              </a:buClr>
              <a:buSzPct val="140000"/>
              <a:buFont typeface="Wingdings" pitchFamily="-112" charset="2"/>
              <a:buChar char="§"/>
            </a:pPr>
            <a:r>
              <a:rPr lang="en-ZA" sz="1800" b="1" dirty="0" smtClean="0"/>
              <a:t>Matters of emphasis </a:t>
            </a:r>
            <a:r>
              <a:rPr lang="en-ZA" sz="1800" dirty="0" smtClean="0"/>
              <a:t>– Irregular expenditure/SCM, Grants</a:t>
            </a:r>
            <a:endParaRPr lang="en-ZA" sz="1800" dirty="0"/>
          </a:p>
          <a:p>
            <a:pPr marL="285750" indent="-285750">
              <a:lnSpc>
                <a:spcPct val="150000"/>
              </a:lnSpc>
              <a:buClr>
                <a:srgbClr val="99CC00"/>
              </a:buClr>
              <a:buSzPct val="140000"/>
              <a:buFont typeface="Wingdings" pitchFamily="-112" charset="2"/>
              <a:buChar char="§"/>
            </a:pPr>
            <a:endParaRPr lang="en-ZA" sz="1800" dirty="0">
              <a:solidFill>
                <a:srgbClr val="000000"/>
              </a:solidFill>
              <a:latin typeface="Calibri" pitchFamily="-112" charset="0"/>
            </a:endParaRPr>
          </a:p>
          <a:p>
            <a:pPr marL="285750" indent="-285750">
              <a:lnSpc>
                <a:spcPct val="150000"/>
              </a:lnSpc>
              <a:buClr>
                <a:srgbClr val="99CC00"/>
              </a:buClr>
              <a:buSzPct val="140000"/>
            </a:pPr>
            <a:endParaRPr lang="en-ZA" sz="1800" dirty="0">
              <a:solidFill>
                <a:srgbClr val="000000"/>
              </a:solidFill>
              <a:latin typeface="Calibri" pitchFamily="-112" charset="0"/>
            </a:endParaRPr>
          </a:p>
        </p:txBody>
      </p:sp>
      <p:sp>
        <p:nvSpPr>
          <p:cNvPr id="6" name="TextBox 5"/>
          <p:cNvSpPr txBox="1"/>
          <p:nvPr/>
        </p:nvSpPr>
        <p:spPr>
          <a:xfrm>
            <a:off x="152400" y="281019"/>
            <a:ext cx="8350405" cy="584776"/>
          </a:xfrm>
          <a:prstGeom prst="rect">
            <a:avLst/>
          </a:prstGeom>
          <a:noFill/>
          <a:effectLst>
            <a:glow rad="228600">
              <a:schemeClr val="accent3">
                <a:satMod val="175000"/>
                <a:alpha val="40000"/>
              </a:schemeClr>
            </a:glo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wrap="square">
            <a:prstTxWarp prst="textNoShape">
              <a:avLst/>
            </a:prstTxWarp>
            <a:spAutoFit/>
          </a:bodyPr>
          <a:lstStyle/>
          <a:p>
            <a:pPr algn="ctr"/>
            <a:r>
              <a:rPr lang="en-ZA" sz="3200" b="1" dirty="0" smtClean="0">
                <a:solidFill>
                  <a:srgbClr val="000000"/>
                </a:solidFill>
                <a:effectLst>
                  <a:outerShdw blurRad="50800" dist="38100" dir="5400000">
                    <a:srgbClr val="000000">
                      <a:alpha val="43000"/>
                    </a:srgbClr>
                  </a:outerShdw>
                </a:effectLst>
                <a:latin typeface="Arial"/>
                <a:ea typeface="Arial" pitchFamily="-112" charset="0"/>
                <a:cs typeface="Arial"/>
              </a:rPr>
              <a:t>Audit Outcome Improved</a:t>
            </a:r>
            <a:endParaRPr lang="en-GB" sz="3200" b="1" dirty="0">
              <a:solidFill>
                <a:srgbClr val="000000"/>
              </a:solidFill>
              <a:effectLst>
                <a:outerShdw blurRad="50800" dist="38100" dir="5400000">
                  <a:srgbClr val="000000">
                    <a:alpha val="43000"/>
                  </a:srgbClr>
                </a:outerShdw>
              </a:effectLst>
              <a:latin typeface="Arial"/>
              <a:ea typeface="Arial" pitchFamily="-112" charset="0"/>
              <a:cs typeface="Arial"/>
            </a:endParaRPr>
          </a:p>
        </p:txBody>
      </p:sp>
      <p:pic>
        <p:nvPicPr>
          <p:cNvPr id="8" name="Picture 7"/>
          <p:cNvPicPr>
            <a:picLocks noChangeAspect="1"/>
          </p:cNvPicPr>
          <p:nvPr/>
        </p:nvPicPr>
        <p:blipFill>
          <a:blip r:embed="rId3">
            <a:alphaModFix amt="53000"/>
          </a:blip>
          <a:stretch>
            <a:fillRect/>
          </a:stretch>
        </p:blipFill>
        <p:spPr>
          <a:xfrm>
            <a:off x="-16714" y="1003746"/>
            <a:ext cx="8034647" cy="139254"/>
          </a:xfrm>
          <a:prstGeom prst="rect">
            <a:avLst/>
          </a:prstGeom>
        </p:spPr>
      </p:pic>
      <p:sp>
        <p:nvSpPr>
          <p:cNvPr id="9"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49</a:t>
            </a:fld>
            <a:endParaRPr lang="en-US" sz="1600" dirty="0">
              <a:solidFill>
                <a:schemeClr val="bg1"/>
              </a:solidFill>
            </a:endParaRPr>
          </a:p>
        </p:txBody>
      </p:sp>
    </p:spTree>
    <p:extLst>
      <p:ext uri="{BB962C8B-B14F-4D97-AF65-F5344CB8AC3E}">
        <p14:creationId xmlns:p14="http://schemas.microsoft.com/office/powerpoint/2010/main" xmlns="" val="1422145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798392"/>
            <a:ext cx="9144000" cy="6807072"/>
          </a:xfrm>
          <a:prstGeom prst="rect">
            <a:avLst/>
          </a:prstGeom>
        </p:spPr>
      </p:pic>
      <p:sp>
        <p:nvSpPr>
          <p:cNvPr id="6" name="TextBox 5"/>
          <p:cNvSpPr txBox="1"/>
          <p:nvPr/>
        </p:nvSpPr>
        <p:spPr>
          <a:xfrm>
            <a:off x="739701" y="76200"/>
            <a:ext cx="4365699" cy="646331"/>
          </a:xfrm>
          <a:prstGeom prst="rect">
            <a:avLst/>
          </a:prstGeom>
          <a:noFill/>
          <a:effectLst>
            <a:glow rad="228600">
              <a:schemeClr val="accent3">
                <a:satMod val="175000"/>
                <a:alpha val="40000"/>
              </a:schemeClr>
            </a:glow>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wrap="square">
            <a:prstTxWarp prst="textNoShape">
              <a:avLst/>
            </a:prstTxWarp>
            <a:spAutoFit/>
          </a:bodyPr>
          <a:lstStyle/>
          <a:p>
            <a:pPr lvl="0" algn="ctr">
              <a:defRPr/>
            </a:pPr>
            <a:r>
              <a:rPr lang="en-ZA" sz="3600" b="1" dirty="0" smtClean="0">
                <a:solidFill>
                  <a:schemeClr val="tx1"/>
                </a:solidFill>
                <a:latin typeface="Arial" panose="020B0604020202020204" pitchFamily="34" charset="0"/>
                <a:cs typeface="Arial" panose="020B0604020202020204" pitchFamily="34" charset="0"/>
              </a:rPr>
              <a:t>NHLS Structure</a:t>
            </a:r>
            <a:endParaRPr lang="en-ZA" sz="3600" b="1" dirty="0">
              <a:solidFill>
                <a:schemeClr val="tx1"/>
              </a:solidFill>
              <a:latin typeface="Arial" panose="020B0604020202020204" pitchFamily="34" charset="0"/>
              <a:ea typeface="ＭＳ Ｐゴシック" pitchFamily="-112" charset="-128"/>
              <a:cs typeface="Arial" panose="020B0604020202020204" pitchFamily="34" charset="0"/>
            </a:endParaRPr>
          </a:p>
        </p:txBody>
      </p:sp>
      <p:sp>
        <p:nvSpPr>
          <p:cNvPr id="9"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5</a:t>
            </a:fld>
            <a:endParaRPr lang="en-US" sz="1600" dirty="0">
              <a:solidFill>
                <a:schemeClr val="bg1"/>
              </a:solidFill>
            </a:endParaRPr>
          </a:p>
        </p:txBody>
      </p:sp>
      <p:pic>
        <p:nvPicPr>
          <p:cNvPr id="7" name="Picture 6"/>
          <p:cNvPicPr>
            <a:picLocks noChangeAspect="1"/>
          </p:cNvPicPr>
          <p:nvPr/>
        </p:nvPicPr>
        <p:blipFill>
          <a:blip r:embed="rId4">
            <a:alphaModFix amt="53000"/>
          </a:blip>
          <a:stretch>
            <a:fillRect/>
          </a:stretch>
        </p:blipFill>
        <p:spPr>
          <a:xfrm>
            <a:off x="-16714" y="762000"/>
            <a:ext cx="6612247" cy="114602"/>
          </a:xfrm>
          <a:prstGeom prst="rect">
            <a:avLst/>
          </a:prstGeom>
        </p:spPr>
      </p:pic>
    </p:spTree>
    <p:extLst>
      <p:ext uri="{BB962C8B-B14F-4D97-AF65-F5344CB8AC3E}">
        <p14:creationId xmlns:p14="http://schemas.microsoft.com/office/powerpoint/2010/main" xmlns="" val="39232188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93220" y="1532468"/>
            <a:ext cx="7436380" cy="923330"/>
          </a:xfrm>
          <a:prstGeom prst="rect">
            <a:avLst/>
          </a:prstGeom>
          <a:noFill/>
        </p:spPr>
        <p:txBody>
          <a:bodyPr wrap="square">
            <a:prstTxWarp prst="textNoShape">
              <a:avLst/>
            </a:prstTxWarp>
            <a:spAutoFit/>
          </a:bodyPr>
          <a:lstStyle/>
          <a:p>
            <a:pPr marL="285750" indent="-285750">
              <a:lnSpc>
                <a:spcPct val="150000"/>
              </a:lnSpc>
              <a:buClr>
                <a:srgbClr val="99CC00"/>
              </a:buClr>
              <a:buSzPct val="140000"/>
              <a:buFont typeface="Wingdings" pitchFamily="-112" charset="2"/>
              <a:buChar char="§"/>
            </a:pPr>
            <a:endParaRPr lang="en-ZA" sz="1800" dirty="0">
              <a:solidFill>
                <a:srgbClr val="000000"/>
              </a:solidFill>
              <a:latin typeface="Calibri" pitchFamily="-112" charset="0"/>
            </a:endParaRPr>
          </a:p>
          <a:p>
            <a:pPr marL="285750" indent="-285750">
              <a:lnSpc>
                <a:spcPct val="150000"/>
              </a:lnSpc>
              <a:buClr>
                <a:srgbClr val="99CC00"/>
              </a:buClr>
              <a:buSzPct val="140000"/>
            </a:pPr>
            <a:endParaRPr lang="en-ZA" sz="1800" dirty="0">
              <a:solidFill>
                <a:srgbClr val="000000"/>
              </a:solidFill>
              <a:latin typeface="Calibri" pitchFamily="-112" charset="0"/>
            </a:endParaRPr>
          </a:p>
        </p:txBody>
      </p:sp>
      <p:sp>
        <p:nvSpPr>
          <p:cNvPr id="6" name="TextBox 5"/>
          <p:cNvSpPr txBox="1"/>
          <p:nvPr/>
        </p:nvSpPr>
        <p:spPr>
          <a:xfrm>
            <a:off x="152400" y="321890"/>
            <a:ext cx="8350405" cy="584776"/>
          </a:xfrm>
          <a:prstGeom prst="rect">
            <a:avLst/>
          </a:prstGeom>
          <a:noFill/>
          <a:effectLst>
            <a:glow rad="228600">
              <a:schemeClr val="accent3">
                <a:satMod val="175000"/>
                <a:alpha val="40000"/>
              </a:schemeClr>
            </a:glo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wrap="square">
            <a:prstTxWarp prst="textNoShape">
              <a:avLst/>
            </a:prstTxWarp>
            <a:spAutoFit/>
          </a:bodyPr>
          <a:lstStyle/>
          <a:p>
            <a:pPr algn="ctr"/>
            <a:r>
              <a:rPr lang="en-ZA" sz="3200" b="1" dirty="0" smtClean="0">
                <a:solidFill>
                  <a:srgbClr val="000000"/>
                </a:solidFill>
                <a:effectLst>
                  <a:outerShdw blurRad="50800" dist="38100" dir="5400000">
                    <a:srgbClr val="000000">
                      <a:alpha val="43000"/>
                    </a:srgbClr>
                  </a:outerShdw>
                </a:effectLst>
                <a:latin typeface="Arial"/>
                <a:ea typeface="Arial" pitchFamily="-112" charset="0"/>
                <a:cs typeface="Arial"/>
              </a:rPr>
              <a:t>Irregular Expenditure</a:t>
            </a:r>
            <a:endParaRPr lang="en-GB" sz="3200" b="1" dirty="0">
              <a:solidFill>
                <a:srgbClr val="000000"/>
              </a:solidFill>
              <a:effectLst>
                <a:outerShdw blurRad="50800" dist="38100" dir="5400000">
                  <a:srgbClr val="000000">
                    <a:alpha val="43000"/>
                  </a:srgbClr>
                </a:outerShdw>
              </a:effectLst>
              <a:latin typeface="Arial"/>
              <a:ea typeface="Arial" pitchFamily="-112" charset="0"/>
              <a:cs typeface="Arial"/>
            </a:endParaRPr>
          </a:p>
        </p:txBody>
      </p:sp>
      <p:pic>
        <p:nvPicPr>
          <p:cNvPr id="8" name="Picture 7"/>
          <p:cNvPicPr>
            <a:picLocks noChangeAspect="1"/>
          </p:cNvPicPr>
          <p:nvPr/>
        </p:nvPicPr>
        <p:blipFill>
          <a:blip r:embed="rId3">
            <a:alphaModFix amt="53000"/>
          </a:blip>
          <a:stretch>
            <a:fillRect/>
          </a:stretch>
        </p:blipFill>
        <p:spPr>
          <a:xfrm>
            <a:off x="-16714" y="1003746"/>
            <a:ext cx="8034647" cy="139254"/>
          </a:xfrm>
          <a:prstGeom prst="rect">
            <a:avLst/>
          </a:prstGeom>
        </p:spPr>
      </p:pic>
      <p:sp>
        <p:nvSpPr>
          <p:cNvPr id="9"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50</a:t>
            </a:fld>
            <a:endParaRPr lang="en-US" sz="1600"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620560482"/>
              </p:ext>
            </p:extLst>
          </p:nvPr>
        </p:nvGraphicFramePr>
        <p:xfrm>
          <a:off x="-2" y="1277261"/>
          <a:ext cx="8892482" cy="4860745"/>
        </p:xfrm>
        <a:graphic>
          <a:graphicData uri="http://schemas.openxmlformats.org/drawingml/2006/table">
            <a:tbl>
              <a:tblPr firstRow="1" bandRow="1">
                <a:tableStyleId>{F5AB1C69-6EDB-4FF4-983F-18BD219EF322}</a:tableStyleId>
              </a:tblPr>
              <a:tblGrid>
                <a:gridCol w="4432968">
                  <a:extLst>
                    <a:ext uri="{9D8B030D-6E8A-4147-A177-3AD203B41FA5}">
                      <a16:colId xmlns:a16="http://schemas.microsoft.com/office/drawing/2014/main" xmlns="" val="3522961513"/>
                    </a:ext>
                  </a:extLst>
                </a:gridCol>
                <a:gridCol w="2070489">
                  <a:extLst>
                    <a:ext uri="{9D8B030D-6E8A-4147-A177-3AD203B41FA5}">
                      <a16:colId xmlns:a16="http://schemas.microsoft.com/office/drawing/2014/main" xmlns="" val="3183483149"/>
                    </a:ext>
                  </a:extLst>
                </a:gridCol>
                <a:gridCol w="2389025">
                  <a:extLst>
                    <a:ext uri="{9D8B030D-6E8A-4147-A177-3AD203B41FA5}">
                      <a16:colId xmlns:a16="http://schemas.microsoft.com/office/drawing/2014/main" xmlns="" val="393422964"/>
                    </a:ext>
                  </a:extLst>
                </a:gridCol>
              </a:tblGrid>
              <a:tr h="657272">
                <a:tc>
                  <a:txBody>
                    <a:bodyPr/>
                    <a:lstStyle/>
                    <a:p>
                      <a:pPr algn="l" rtl="0" fontAlgn="ctr"/>
                      <a:r>
                        <a:rPr lang="en-ZA" sz="1200" u="none" strike="noStrike" dirty="0">
                          <a:effectLst/>
                        </a:rPr>
                        <a:t>IRREGULAR SPEND</a:t>
                      </a:r>
                      <a:endParaRPr lang="en-ZA" sz="1200" b="0" i="0" u="none" strike="noStrike" dirty="0">
                        <a:solidFill>
                          <a:srgbClr val="FFFFFF"/>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2018/19 (R’000s)</a:t>
                      </a:r>
                      <a:endParaRPr lang="en-ZA" sz="1200" b="0" i="0" u="none" strike="noStrike">
                        <a:solidFill>
                          <a:srgbClr val="FFFFFF"/>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2017/18 (R’000s)</a:t>
                      </a:r>
                      <a:endParaRPr lang="en-ZA" sz="1200" b="0" i="0" u="none" strike="noStrike">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116054586"/>
                  </a:ext>
                </a:extLst>
              </a:tr>
              <a:tr h="351563">
                <a:tc>
                  <a:txBody>
                    <a:bodyPr/>
                    <a:lstStyle/>
                    <a:p>
                      <a:pPr algn="l" rtl="0" fontAlgn="ctr"/>
                      <a:r>
                        <a:rPr lang="en-ZA" sz="1200" u="none" strike="noStrike" dirty="0">
                          <a:effectLst/>
                        </a:rPr>
                        <a:t>Opening balance</a:t>
                      </a:r>
                      <a:endParaRPr lang="en-ZA"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4 445 560</a:t>
                      </a:r>
                      <a:endParaRPr lang="en-ZA" sz="1200" b="1"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1 889 865</a:t>
                      </a:r>
                      <a:endParaRPr lang="en-ZA" sz="12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685288307"/>
                  </a:ext>
                </a:extLst>
              </a:tr>
              <a:tr h="336278">
                <a:tc>
                  <a:txBody>
                    <a:bodyPr/>
                    <a:lstStyle/>
                    <a:p>
                      <a:pPr algn="l" rtl="0" fontAlgn="ctr"/>
                      <a:r>
                        <a:rPr lang="en-ZA" sz="1200" u="none" strike="noStrike" dirty="0">
                          <a:effectLst/>
                        </a:rPr>
                        <a:t>Expired contracts</a:t>
                      </a:r>
                      <a:endParaRPr lang="en-ZA"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1 690 132</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675 805</a:t>
                      </a:r>
                      <a:endParaRPr lang="en-ZA"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350743045"/>
                  </a:ext>
                </a:extLst>
              </a:tr>
              <a:tr h="336278">
                <a:tc>
                  <a:txBody>
                    <a:bodyPr/>
                    <a:lstStyle/>
                    <a:p>
                      <a:pPr algn="l" rtl="0" fontAlgn="ctr"/>
                      <a:r>
                        <a:rPr lang="en-ZA" sz="1200" u="none" strike="noStrike" dirty="0">
                          <a:effectLst/>
                        </a:rPr>
                        <a:t>Contracts that exceed DOA</a:t>
                      </a:r>
                      <a:endParaRPr lang="en-ZA"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104 770</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118 710</a:t>
                      </a:r>
                      <a:endParaRPr lang="en-ZA"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903747086"/>
                  </a:ext>
                </a:extLst>
              </a:tr>
              <a:tr h="336278">
                <a:tc>
                  <a:txBody>
                    <a:bodyPr/>
                    <a:lstStyle/>
                    <a:p>
                      <a:pPr algn="l" rtl="0" fontAlgn="ctr"/>
                      <a:r>
                        <a:rPr lang="en-ZA" sz="1200" u="none" strike="noStrike" dirty="0">
                          <a:effectLst/>
                        </a:rPr>
                        <a:t>No tender procedures</a:t>
                      </a:r>
                      <a:endParaRPr lang="en-ZA"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800 671</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794 091</a:t>
                      </a:r>
                      <a:endParaRPr lang="en-ZA"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988842304"/>
                  </a:ext>
                </a:extLst>
              </a:tr>
              <a:tr h="336278">
                <a:tc>
                  <a:txBody>
                    <a:bodyPr/>
                    <a:lstStyle/>
                    <a:p>
                      <a:pPr algn="l" rtl="0" fontAlgn="ctr"/>
                      <a:r>
                        <a:rPr lang="en-ZA" sz="1200" u="none" strike="noStrike" dirty="0">
                          <a:effectLst/>
                        </a:rPr>
                        <a:t>Contract overspend</a:t>
                      </a:r>
                      <a:endParaRPr lang="en-ZA"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dirty="0">
                          <a:effectLst/>
                        </a:rPr>
                        <a:t>361 810</a:t>
                      </a:r>
                      <a:endParaRPr lang="en-ZA"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730 310</a:t>
                      </a:r>
                      <a:endParaRPr lang="en-ZA"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977483892"/>
                  </a:ext>
                </a:extLst>
              </a:tr>
              <a:tr h="336278">
                <a:tc>
                  <a:txBody>
                    <a:bodyPr/>
                    <a:lstStyle/>
                    <a:p>
                      <a:pPr algn="l" rtl="0" fontAlgn="ctr"/>
                      <a:r>
                        <a:rPr lang="en-ZA" sz="1200" u="none" strike="noStrike">
                          <a:effectLst/>
                        </a:rPr>
                        <a:t>Tender – no signed contract</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dirty="0">
                          <a:effectLst/>
                        </a:rPr>
                        <a:t>19 470</a:t>
                      </a:r>
                      <a:endParaRPr lang="en-ZA"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dirty="0">
                          <a:effectLst/>
                        </a:rPr>
                        <a:t>18 702</a:t>
                      </a:r>
                      <a:endParaRPr lang="en-ZA"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414153117"/>
                  </a:ext>
                </a:extLst>
              </a:tr>
              <a:tr h="336278">
                <a:tc>
                  <a:txBody>
                    <a:bodyPr/>
                    <a:lstStyle/>
                    <a:p>
                      <a:pPr algn="l" rtl="0" fontAlgn="ctr"/>
                      <a:r>
                        <a:rPr lang="en-ZA" sz="1200" u="none" strike="noStrike">
                          <a:effectLst/>
                        </a:rPr>
                        <a:t>Expenditure before contract</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18 282</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dirty="0">
                          <a:effectLst/>
                        </a:rPr>
                        <a:t>218 077</a:t>
                      </a:r>
                      <a:endParaRPr lang="en-ZA"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746918185"/>
                  </a:ext>
                </a:extLst>
              </a:tr>
              <a:tr h="336278">
                <a:tc>
                  <a:txBody>
                    <a:bodyPr/>
                    <a:lstStyle/>
                    <a:p>
                      <a:pPr algn="l" rtl="0" fontAlgn="ctr"/>
                      <a:r>
                        <a:rPr lang="en-ZA" sz="1200" u="none" strike="noStrike">
                          <a:effectLst/>
                        </a:rPr>
                        <a:t>Quotation splitting </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dirty="0">
                          <a:effectLst/>
                        </a:rPr>
                        <a:t>1 707</a:t>
                      </a:r>
                      <a:endParaRPr lang="en-ZA"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dirty="0">
                          <a:effectLst/>
                        </a:rPr>
                        <a:t>-</a:t>
                      </a:r>
                      <a:endParaRPr lang="en-ZA"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654382032"/>
                  </a:ext>
                </a:extLst>
              </a:tr>
              <a:tr h="336278">
                <a:tc>
                  <a:txBody>
                    <a:bodyPr/>
                    <a:lstStyle/>
                    <a:p>
                      <a:pPr algn="l" rtl="0" fontAlgn="ctr"/>
                      <a:r>
                        <a:rPr lang="en-ZA" sz="1200" u="none" strike="noStrike" dirty="0">
                          <a:effectLst/>
                        </a:rPr>
                        <a:t>Less: Amount Condoned</a:t>
                      </a:r>
                      <a:endParaRPr lang="en-ZA"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dirty="0">
                          <a:effectLst/>
                        </a:rPr>
                        <a:t>-2 310 258</a:t>
                      </a:r>
                      <a:endParaRPr lang="en-ZA"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dirty="0">
                          <a:effectLst/>
                        </a:rPr>
                        <a:t>-</a:t>
                      </a:r>
                      <a:endParaRPr lang="en-ZA"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855887121"/>
                  </a:ext>
                </a:extLst>
              </a:tr>
              <a:tr h="336278">
                <a:tc>
                  <a:txBody>
                    <a:bodyPr/>
                    <a:lstStyle/>
                    <a:p>
                      <a:pPr algn="l" rtl="0" fontAlgn="ctr"/>
                      <a:r>
                        <a:rPr lang="en-ZA" sz="1200" u="none" strike="noStrike">
                          <a:effectLst/>
                        </a:rPr>
                        <a:t>Subtotal</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5 132 144</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dirty="0">
                          <a:effectLst/>
                        </a:rPr>
                        <a:t>4 445 560</a:t>
                      </a:r>
                      <a:endParaRPr lang="en-ZA"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419356895"/>
                  </a:ext>
                </a:extLst>
              </a:tr>
              <a:tr h="489130">
                <a:tc>
                  <a:txBody>
                    <a:bodyPr/>
                    <a:lstStyle/>
                    <a:p>
                      <a:pPr algn="l" rtl="0" fontAlgn="ctr"/>
                      <a:r>
                        <a:rPr lang="en-GB" sz="1200" u="none" strike="noStrike" dirty="0">
                          <a:effectLst/>
                        </a:rPr>
                        <a:t>Less: Amount to be Condoned</a:t>
                      </a:r>
                      <a:endParaRPr lang="en-GB"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dirty="0">
                          <a:effectLst/>
                        </a:rPr>
                        <a:t>-2 341 301</a:t>
                      </a:r>
                      <a:endParaRPr lang="en-ZA"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rtl="0" fontAlgn="t"/>
                      <a:r>
                        <a:rPr lang="en-ZA" sz="1800" u="none" strike="noStrike" dirty="0">
                          <a:effectLst/>
                        </a:rPr>
                        <a:t> </a:t>
                      </a:r>
                      <a:endParaRPr lang="en-ZA" sz="1800" b="1" i="0" u="none" strike="noStrike" dirty="0">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xmlns="" val="794365839"/>
                  </a:ext>
                </a:extLst>
              </a:tr>
              <a:tr h="336278">
                <a:tc>
                  <a:txBody>
                    <a:bodyPr/>
                    <a:lstStyle/>
                    <a:p>
                      <a:pPr algn="l" rtl="0" fontAlgn="ctr"/>
                      <a:r>
                        <a:rPr lang="en-ZA" sz="1200" u="none" strike="noStrike" dirty="0">
                          <a:effectLst/>
                        </a:rPr>
                        <a:t>Closing Balance</a:t>
                      </a:r>
                      <a:endParaRPr lang="en-ZA"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dirty="0">
                          <a:effectLst/>
                        </a:rPr>
                        <a:t>2 790 843</a:t>
                      </a:r>
                      <a:endParaRPr lang="en-ZA"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dirty="0">
                          <a:effectLst/>
                        </a:rPr>
                        <a:t>4 445 560</a:t>
                      </a:r>
                      <a:endParaRPr lang="en-ZA"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961509302"/>
                  </a:ext>
                </a:extLst>
              </a:tr>
            </a:tbl>
          </a:graphicData>
        </a:graphic>
      </p:graphicFrame>
    </p:spTree>
    <p:extLst>
      <p:ext uri="{BB962C8B-B14F-4D97-AF65-F5344CB8AC3E}">
        <p14:creationId xmlns:p14="http://schemas.microsoft.com/office/powerpoint/2010/main" xmlns="" val="11742512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93220" y="1532468"/>
            <a:ext cx="7436380" cy="923330"/>
          </a:xfrm>
          <a:prstGeom prst="rect">
            <a:avLst/>
          </a:prstGeom>
          <a:noFill/>
        </p:spPr>
        <p:txBody>
          <a:bodyPr wrap="square">
            <a:prstTxWarp prst="textNoShape">
              <a:avLst/>
            </a:prstTxWarp>
            <a:spAutoFit/>
          </a:bodyPr>
          <a:lstStyle/>
          <a:p>
            <a:pPr marL="285750" indent="-285750">
              <a:lnSpc>
                <a:spcPct val="150000"/>
              </a:lnSpc>
              <a:buClr>
                <a:srgbClr val="99CC00"/>
              </a:buClr>
              <a:buSzPct val="140000"/>
              <a:buFont typeface="Wingdings" pitchFamily="-112" charset="2"/>
              <a:buChar char="§"/>
            </a:pPr>
            <a:endParaRPr lang="en-ZA" sz="1800" dirty="0">
              <a:solidFill>
                <a:srgbClr val="000000"/>
              </a:solidFill>
              <a:latin typeface="Calibri" pitchFamily="-112" charset="0"/>
            </a:endParaRPr>
          </a:p>
          <a:p>
            <a:pPr marL="285750" indent="-285750">
              <a:lnSpc>
                <a:spcPct val="150000"/>
              </a:lnSpc>
              <a:buClr>
                <a:srgbClr val="99CC00"/>
              </a:buClr>
              <a:buSzPct val="140000"/>
            </a:pPr>
            <a:endParaRPr lang="en-ZA" sz="1800" dirty="0">
              <a:solidFill>
                <a:srgbClr val="000000"/>
              </a:solidFill>
              <a:latin typeface="Calibri" pitchFamily="-112" charset="0"/>
            </a:endParaRPr>
          </a:p>
        </p:txBody>
      </p:sp>
      <p:sp>
        <p:nvSpPr>
          <p:cNvPr id="6" name="TextBox 5"/>
          <p:cNvSpPr txBox="1"/>
          <p:nvPr/>
        </p:nvSpPr>
        <p:spPr>
          <a:xfrm>
            <a:off x="152400" y="281019"/>
            <a:ext cx="8350405" cy="584776"/>
          </a:xfrm>
          <a:prstGeom prst="rect">
            <a:avLst/>
          </a:prstGeom>
          <a:noFill/>
          <a:effectLst>
            <a:glow rad="228600">
              <a:schemeClr val="accent3">
                <a:satMod val="175000"/>
                <a:alpha val="40000"/>
              </a:schemeClr>
            </a:glo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wrap="square">
            <a:prstTxWarp prst="textNoShape">
              <a:avLst/>
            </a:prstTxWarp>
            <a:spAutoFit/>
          </a:bodyPr>
          <a:lstStyle/>
          <a:p>
            <a:pPr algn="ctr"/>
            <a:r>
              <a:rPr lang="en-ZA" sz="3200" b="1" dirty="0" smtClean="0">
                <a:solidFill>
                  <a:srgbClr val="000000"/>
                </a:solidFill>
                <a:effectLst>
                  <a:outerShdw blurRad="50800" dist="38100" dir="5400000">
                    <a:srgbClr val="000000">
                      <a:alpha val="43000"/>
                    </a:srgbClr>
                  </a:outerShdw>
                </a:effectLst>
                <a:latin typeface="Arial"/>
                <a:ea typeface="Arial" pitchFamily="-112" charset="0"/>
                <a:cs typeface="Arial"/>
              </a:rPr>
              <a:t>Irregular Expenditure breakdown</a:t>
            </a:r>
            <a:endParaRPr lang="en-GB" sz="3200" b="1" dirty="0">
              <a:solidFill>
                <a:srgbClr val="000000"/>
              </a:solidFill>
              <a:effectLst>
                <a:outerShdw blurRad="50800" dist="38100" dir="5400000">
                  <a:srgbClr val="000000">
                    <a:alpha val="43000"/>
                  </a:srgbClr>
                </a:outerShdw>
              </a:effectLst>
              <a:latin typeface="Arial"/>
              <a:ea typeface="Arial" pitchFamily="-112" charset="0"/>
              <a:cs typeface="Arial"/>
            </a:endParaRPr>
          </a:p>
        </p:txBody>
      </p:sp>
      <p:pic>
        <p:nvPicPr>
          <p:cNvPr id="8" name="Picture 7"/>
          <p:cNvPicPr>
            <a:picLocks noChangeAspect="1"/>
          </p:cNvPicPr>
          <p:nvPr/>
        </p:nvPicPr>
        <p:blipFill>
          <a:blip r:embed="rId3">
            <a:alphaModFix amt="53000"/>
          </a:blip>
          <a:stretch>
            <a:fillRect/>
          </a:stretch>
        </p:blipFill>
        <p:spPr>
          <a:xfrm>
            <a:off x="-16714" y="1003746"/>
            <a:ext cx="8034647" cy="139254"/>
          </a:xfrm>
          <a:prstGeom prst="rect">
            <a:avLst/>
          </a:prstGeom>
        </p:spPr>
      </p:pic>
      <p:sp>
        <p:nvSpPr>
          <p:cNvPr id="9"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51</a:t>
            </a:fld>
            <a:endParaRPr lang="en-US" sz="1600"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312980686"/>
              </p:ext>
            </p:extLst>
          </p:nvPr>
        </p:nvGraphicFramePr>
        <p:xfrm>
          <a:off x="0" y="1142998"/>
          <a:ext cx="8964489" cy="4950297"/>
        </p:xfrm>
        <a:graphic>
          <a:graphicData uri="http://schemas.openxmlformats.org/drawingml/2006/table">
            <a:tbl>
              <a:tblPr firstRow="1" bandRow="1">
                <a:tableStyleId>{F5AB1C69-6EDB-4FF4-983F-18BD219EF322}</a:tableStyleId>
              </a:tblPr>
              <a:tblGrid>
                <a:gridCol w="1994816">
                  <a:extLst>
                    <a:ext uri="{9D8B030D-6E8A-4147-A177-3AD203B41FA5}">
                      <a16:colId xmlns:a16="http://schemas.microsoft.com/office/drawing/2014/main" xmlns="" val="2141932082"/>
                    </a:ext>
                  </a:extLst>
                </a:gridCol>
                <a:gridCol w="1030481">
                  <a:extLst>
                    <a:ext uri="{9D8B030D-6E8A-4147-A177-3AD203B41FA5}">
                      <a16:colId xmlns:a16="http://schemas.microsoft.com/office/drawing/2014/main" xmlns="" val="1754675022"/>
                    </a:ext>
                  </a:extLst>
                </a:gridCol>
                <a:gridCol w="933003">
                  <a:extLst>
                    <a:ext uri="{9D8B030D-6E8A-4147-A177-3AD203B41FA5}">
                      <a16:colId xmlns:a16="http://schemas.microsoft.com/office/drawing/2014/main" xmlns="" val="2684129075"/>
                    </a:ext>
                  </a:extLst>
                </a:gridCol>
                <a:gridCol w="793749">
                  <a:extLst>
                    <a:ext uri="{9D8B030D-6E8A-4147-A177-3AD203B41FA5}">
                      <a16:colId xmlns:a16="http://schemas.microsoft.com/office/drawing/2014/main" xmlns="" val="2555029925"/>
                    </a:ext>
                  </a:extLst>
                </a:gridCol>
                <a:gridCol w="950410">
                  <a:extLst>
                    <a:ext uri="{9D8B030D-6E8A-4147-A177-3AD203B41FA5}">
                      <a16:colId xmlns:a16="http://schemas.microsoft.com/office/drawing/2014/main" xmlns="" val="673623100"/>
                    </a:ext>
                  </a:extLst>
                </a:gridCol>
                <a:gridCol w="905152">
                  <a:extLst>
                    <a:ext uri="{9D8B030D-6E8A-4147-A177-3AD203B41FA5}">
                      <a16:colId xmlns:a16="http://schemas.microsoft.com/office/drawing/2014/main" xmlns="" val="2327318858"/>
                    </a:ext>
                  </a:extLst>
                </a:gridCol>
                <a:gridCol w="1201068">
                  <a:extLst>
                    <a:ext uri="{9D8B030D-6E8A-4147-A177-3AD203B41FA5}">
                      <a16:colId xmlns:a16="http://schemas.microsoft.com/office/drawing/2014/main" xmlns="" val="2546773943"/>
                    </a:ext>
                  </a:extLst>
                </a:gridCol>
                <a:gridCol w="1155810">
                  <a:extLst>
                    <a:ext uri="{9D8B030D-6E8A-4147-A177-3AD203B41FA5}">
                      <a16:colId xmlns:a16="http://schemas.microsoft.com/office/drawing/2014/main" xmlns="" val="3028831450"/>
                    </a:ext>
                  </a:extLst>
                </a:gridCol>
              </a:tblGrid>
              <a:tr h="1325603">
                <a:tc>
                  <a:txBody>
                    <a:bodyPr/>
                    <a:lstStyle/>
                    <a:p>
                      <a:pPr algn="ctr" rtl="0" fontAlgn="ctr"/>
                      <a:r>
                        <a:rPr lang="en-ZA" sz="1200" u="none" strike="noStrike" dirty="0">
                          <a:effectLst/>
                        </a:rPr>
                        <a:t>IRREGULAR SPEND</a:t>
                      </a:r>
                      <a:endParaRPr lang="en-ZA" sz="1200" b="0"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n-ZA" sz="1200" u="none" strike="noStrike" dirty="0">
                          <a:effectLst/>
                        </a:rPr>
                        <a:t>2017/18 (R’000s)</a:t>
                      </a:r>
                      <a:endParaRPr lang="en-ZA" sz="1200" b="0"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n-ZA" sz="1200" u="none" strike="noStrike" dirty="0">
                          <a:effectLst/>
                        </a:rPr>
                        <a:t>2018/19 (R’000s)</a:t>
                      </a:r>
                      <a:endParaRPr lang="en-ZA" sz="1200" b="0"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n-ZA" sz="1200" u="none" strike="noStrike" dirty="0">
                          <a:effectLst/>
                        </a:rPr>
                        <a:t>2017/18 (R’000s)</a:t>
                      </a:r>
                      <a:endParaRPr lang="en-ZA" sz="1200" b="0"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n-ZA" sz="1200" u="none" strike="noStrike">
                          <a:effectLst/>
                        </a:rPr>
                        <a:t>TOTAL</a:t>
                      </a:r>
                      <a:endParaRPr lang="en-ZA" sz="1200" b="0"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en-ZA" sz="1200" u="none" strike="noStrike">
                          <a:effectLst/>
                        </a:rPr>
                        <a:t>CONDONED BY NT</a:t>
                      </a:r>
                      <a:endParaRPr lang="en-ZA" sz="1200" b="0"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en-ZA" sz="1200" u="none" strike="noStrike">
                          <a:effectLst/>
                        </a:rPr>
                        <a:t>AWAITING CONDONEMENT</a:t>
                      </a:r>
                      <a:endParaRPr lang="en-ZA" sz="1200" b="0"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en-ZA" sz="1200" u="none" strike="noStrike" dirty="0">
                          <a:effectLst/>
                        </a:rPr>
                        <a:t>OUTSTANDING</a:t>
                      </a:r>
                      <a:endParaRPr lang="en-ZA" sz="1200" b="0"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787967097"/>
                  </a:ext>
                </a:extLst>
              </a:tr>
              <a:tr h="476388">
                <a:tc>
                  <a:txBody>
                    <a:bodyPr/>
                    <a:lstStyle/>
                    <a:p>
                      <a:pPr algn="l" rtl="0" fontAlgn="ctr"/>
                      <a:r>
                        <a:rPr lang="en-ZA" sz="1200" u="none" strike="noStrike">
                          <a:effectLst/>
                        </a:rPr>
                        <a:t>Expired contracts</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487 119</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dirty="0">
                          <a:effectLst/>
                        </a:rPr>
                        <a:t>1 690 132</a:t>
                      </a:r>
                      <a:endParaRPr lang="en-ZA"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dirty="0">
                          <a:effectLst/>
                        </a:rPr>
                        <a:t>675 805</a:t>
                      </a:r>
                      <a:endParaRPr lang="en-ZA"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dirty="0">
                          <a:effectLst/>
                        </a:rPr>
                        <a:t>2 853 056</a:t>
                      </a:r>
                      <a:endParaRPr lang="en-ZA"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2 179 799</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142 701</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530 556</a:t>
                      </a:r>
                      <a:endParaRPr lang="en-ZA"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46157997"/>
                  </a:ext>
                </a:extLst>
              </a:tr>
              <a:tr h="455676">
                <a:tc>
                  <a:txBody>
                    <a:bodyPr/>
                    <a:lstStyle/>
                    <a:p>
                      <a:pPr algn="l" rtl="0" fontAlgn="ctr"/>
                      <a:r>
                        <a:rPr lang="en-ZA" sz="1200" u="none" strike="noStrike">
                          <a:effectLst/>
                        </a:rPr>
                        <a:t>Contracts that exceed DOA</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128 171</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104 770</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118 710</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dirty="0">
                          <a:effectLst/>
                        </a:rPr>
                        <a:t>351 651</a:t>
                      </a:r>
                      <a:endParaRPr lang="en-ZA"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351 651</a:t>
                      </a:r>
                      <a:endParaRPr lang="en-ZA"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021893361"/>
                  </a:ext>
                </a:extLst>
              </a:tr>
              <a:tr h="455676">
                <a:tc>
                  <a:txBody>
                    <a:bodyPr/>
                    <a:lstStyle/>
                    <a:p>
                      <a:pPr algn="l" rtl="0" fontAlgn="ctr"/>
                      <a:r>
                        <a:rPr lang="en-ZA" sz="1200" u="none" strike="noStrike">
                          <a:effectLst/>
                        </a:rPr>
                        <a:t>No tender procedures</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688 360</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800 671</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794 091</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2 283 122</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 </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dirty="0">
                          <a:effectLst/>
                        </a:rPr>
                        <a:t>1 698 982</a:t>
                      </a:r>
                      <a:endParaRPr lang="en-ZA"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dirty="0">
                          <a:effectLst/>
                        </a:rPr>
                        <a:t>584 140</a:t>
                      </a:r>
                      <a:endParaRPr lang="en-ZA"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859009388"/>
                  </a:ext>
                </a:extLst>
              </a:tr>
              <a:tr h="455676">
                <a:tc>
                  <a:txBody>
                    <a:bodyPr/>
                    <a:lstStyle/>
                    <a:p>
                      <a:pPr algn="l" rtl="0" fontAlgn="ctr"/>
                      <a:r>
                        <a:rPr lang="en-ZA" sz="1200" u="none" strike="noStrike">
                          <a:effectLst/>
                        </a:rPr>
                        <a:t>Contract overspend</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175 460</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361 810</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730 310</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1 267 580</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 </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 </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dirty="0">
                          <a:effectLst/>
                        </a:rPr>
                        <a:t>1 267 580</a:t>
                      </a:r>
                      <a:endParaRPr lang="en-ZA"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642151087"/>
                  </a:ext>
                </a:extLst>
              </a:tr>
              <a:tr h="455676">
                <a:tc>
                  <a:txBody>
                    <a:bodyPr/>
                    <a:lstStyle/>
                    <a:p>
                      <a:pPr algn="l" rtl="0" fontAlgn="ctr"/>
                      <a:r>
                        <a:rPr lang="en-ZA" sz="1200" u="none" strike="noStrike">
                          <a:effectLst/>
                        </a:rPr>
                        <a:t>Tender – no signed contract</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17 037</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19 470</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18 702</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55 209</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 </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 </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dirty="0">
                          <a:effectLst/>
                        </a:rPr>
                        <a:t>55 209</a:t>
                      </a:r>
                      <a:endParaRPr lang="en-ZA"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5197218"/>
                  </a:ext>
                </a:extLst>
              </a:tr>
              <a:tr h="455676">
                <a:tc>
                  <a:txBody>
                    <a:bodyPr/>
                    <a:lstStyle/>
                    <a:p>
                      <a:pPr algn="l" rtl="0" fontAlgn="ctr"/>
                      <a:r>
                        <a:rPr lang="en-ZA" sz="1200" u="none" strike="noStrike">
                          <a:effectLst/>
                        </a:rPr>
                        <a:t>Expenditure before contract</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393 718</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18 282</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218 077</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630 077</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130 459</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499 618</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dirty="0">
                          <a:effectLst/>
                        </a:rPr>
                        <a:t>0</a:t>
                      </a:r>
                      <a:endParaRPr lang="en-ZA"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6814807"/>
                  </a:ext>
                </a:extLst>
              </a:tr>
              <a:tr h="434963">
                <a:tc>
                  <a:txBody>
                    <a:bodyPr/>
                    <a:lstStyle/>
                    <a:p>
                      <a:pPr algn="l" rtl="0" fontAlgn="ctr"/>
                      <a:r>
                        <a:rPr lang="en-ZA" sz="1200" u="none" strike="noStrike">
                          <a:effectLst/>
                        </a:rPr>
                        <a:t>Quotation splitting </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 </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1 707</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0</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1 707</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 </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 </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dirty="0">
                          <a:effectLst/>
                        </a:rPr>
                        <a:t>1 707</a:t>
                      </a:r>
                      <a:endParaRPr lang="en-ZA"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853821847"/>
                  </a:ext>
                </a:extLst>
              </a:tr>
              <a:tr h="434963">
                <a:tc>
                  <a:txBody>
                    <a:bodyPr/>
                    <a:lstStyle/>
                    <a:p>
                      <a:pPr algn="l" rtl="0" fontAlgn="ctr"/>
                      <a:r>
                        <a:rPr lang="en-ZA" sz="1200" u="none" strike="noStrike">
                          <a:effectLst/>
                        </a:rPr>
                        <a:t> </a:t>
                      </a:r>
                      <a:endParaRPr lang="en-ZA" sz="1200" b="1"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 </a:t>
                      </a:r>
                      <a:endParaRPr lang="en-ZA" sz="1200" b="1"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 </a:t>
                      </a:r>
                      <a:endParaRPr lang="en-ZA" sz="1200" b="1"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 </a:t>
                      </a:r>
                      <a:endParaRPr lang="en-ZA" sz="1200" b="1"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 </a:t>
                      </a:r>
                      <a:endParaRPr lang="en-ZA"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2 310 258</a:t>
                      </a:r>
                      <a:endParaRPr lang="en-ZA" sz="1200" b="1"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a:effectLst/>
                        </a:rPr>
                        <a:t>2 341 301</a:t>
                      </a:r>
                      <a:endParaRPr lang="en-ZA" sz="1200" b="1"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ctr"/>
                      <a:r>
                        <a:rPr lang="en-ZA" sz="1200" u="none" strike="noStrike" dirty="0">
                          <a:effectLst/>
                        </a:rPr>
                        <a:t>2 790 843</a:t>
                      </a:r>
                      <a:endParaRPr lang="en-ZA"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57406805"/>
                  </a:ext>
                </a:extLst>
              </a:tr>
            </a:tbl>
          </a:graphicData>
        </a:graphic>
      </p:graphicFrame>
    </p:spTree>
    <p:extLst>
      <p:ext uri="{BB962C8B-B14F-4D97-AF65-F5344CB8AC3E}">
        <p14:creationId xmlns:p14="http://schemas.microsoft.com/office/powerpoint/2010/main" xmlns="" val="2992159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93220" y="1532468"/>
            <a:ext cx="7436380" cy="8817799"/>
          </a:xfrm>
          <a:prstGeom prst="rect">
            <a:avLst/>
          </a:prstGeom>
          <a:noFill/>
        </p:spPr>
        <p:txBody>
          <a:bodyPr wrap="square">
            <a:prstTxWarp prst="textNoShape">
              <a:avLst/>
            </a:prstTxWarp>
            <a:spAutoFit/>
          </a:bodyPr>
          <a:lstStyle/>
          <a:p>
            <a:pPr marL="285750" indent="-285750">
              <a:lnSpc>
                <a:spcPct val="150000"/>
              </a:lnSpc>
              <a:buClr>
                <a:srgbClr val="99CC00"/>
              </a:buClr>
              <a:buSzPct val="140000"/>
              <a:buFont typeface="Wingdings" pitchFamily="-112" charset="2"/>
              <a:buChar char="§"/>
            </a:pPr>
            <a:r>
              <a:rPr lang="en-ZA" sz="1800" b="1" dirty="0" smtClean="0"/>
              <a:t>Condoned expenditure relates mostly to reagents – </a:t>
            </a:r>
            <a:r>
              <a:rPr lang="en-ZA" sz="1800" dirty="0" smtClean="0"/>
              <a:t>condoned on basis of sole supplier</a:t>
            </a:r>
          </a:p>
          <a:p>
            <a:pPr marL="285750" indent="-285750">
              <a:lnSpc>
                <a:spcPct val="150000"/>
              </a:lnSpc>
              <a:buClr>
                <a:srgbClr val="99CC00"/>
              </a:buClr>
              <a:buSzPct val="140000"/>
              <a:buFont typeface="Wingdings" pitchFamily="-112" charset="2"/>
              <a:buChar char="§"/>
            </a:pPr>
            <a:r>
              <a:rPr lang="en-ZA" sz="1800" b="1" dirty="0" smtClean="0"/>
              <a:t>Remaining items mostly catalogue –</a:t>
            </a:r>
            <a:r>
              <a:rPr lang="en-ZA" sz="1800" dirty="0" smtClean="0"/>
              <a:t> many contracts to regularise</a:t>
            </a:r>
          </a:p>
          <a:p>
            <a:pPr marL="285750" indent="-285750">
              <a:lnSpc>
                <a:spcPct val="150000"/>
              </a:lnSpc>
              <a:buClr>
                <a:srgbClr val="99CC00"/>
              </a:buClr>
              <a:buSzPct val="140000"/>
              <a:buFont typeface="Wingdings" pitchFamily="-112" charset="2"/>
              <a:buChar char="§"/>
            </a:pPr>
            <a:r>
              <a:rPr lang="en-ZA" sz="1800" b="1" dirty="0" smtClean="0"/>
              <a:t>Actions taken:</a:t>
            </a:r>
          </a:p>
          <a:p>
            <a:pPr marL="742950" lvl="1" indent="-285750">
              <a:lnSpc>
                <a:spcPct val="150000"/>
              </a:lnSpc>
              <a:buClr>
                <a:srgbClr val="99CC00"/>
              </a:buClr>
              <a:buSzPct val="140000"/>
              <a:buFont typeface="Wingdings" pitchFamily="-112" charset="2"/>
              <a:buChar char="§"/>
            </a:pPr>
            <a:r>
              <a:rPr lang="en-ZA" sz="1800" dirty="0" smtClean="0"/>
              <a:t>Criminal charges</a:t>
            </a:r>
          </a:p>
          <a:p>
            <a:pPr marL="742950" lvl="1" indent="-285750">
              <a:lnSpc>
                <a:spcPct val="150000"/>
              </a:lnSpc>
              <a:buClr>
                <a:srgbClr val="99CC00"/>
              </a:buClr>
              <a:buSzPct val="140000"/>
              <a:buFont typeface="Wingdings" pitchFamily="-112" charset="2"/>
              <a:buChar char="§"/>
            </a:pPr>
            <a:r>
              <a:rPr lang="en-ZA" sz="1800" dirty="0" smtClean="0"/>
              <a:t>Disciplinary – dismissal</a:t>
            </a:r>
          </a:p>
          <a:p>
            <a:pPr marL="742950" lvl="1" indent="-285750">
              <a:lnSpc>
                <a:spcPct val="150000"/>
              </a:lnSpc>
              <a:buClr>
                <a:srgbClr val="99CC00"/>
              </a:buClr>
              <a:buSzPct val="140000"/>
              <a:buFont typeface="Wingdings" pitchFamily="-112" charset="2"/>
              <a:buChar char="§"/>
            </a:pPr>
            <a:r>
              <a:rPr lang="en-ZA" sz="1800" dirty="0" smtClean="0"/>
              <a:t>Board reports every meeting on progress</a:t>
            </a:r>
          </a:p>
          <a:p>
            <a:pPr marL="742950" lvl="1" indent="-285750">
              <a:lnSpc>
                <a:spcPct val="150000"/>
              </a:lnSpc>
              <a:buClr>
                <a:srgbClr val="99CC00"/>
              </a:buClr>
              <a:buSzPct val="140000"/>
              <a:buFont typeface="Wingdings" pitchFamily="-112" charset="2"/>
              <a:buChar char="§"/>
            </a:pPr>
            <a:r>
              <a:rPr lang="en-ZA" sz="1800" dirty="0" smtClean="0"/>
              <a:t>New contract management system plus further enhancements (I-Procure) in 2020</a:t>
            </a:r>
          </a:p>
          <a:p>
            <a:pPr marL="742950" lvl="1" indent="-285750">
              <a:lnSpc>
                <a:spcPct val="150000"/>
              </a:lnSpc>
              <a:buClr>
                <a:srgbClr val="99CC00"/>
              </a:buClr>
              <a:buSzPct val="140000"/>
              <a:buFont typeface="Wingdings" pitchFamily="-112" charset="2"/>
              <a:buChar char="§"/>
            </a:pPr>
            <a:r>
              <a:rPr lang="en-ZA" sz="1800" dirty="0" smtClean="0"/>
              <a:t>Reagents included in all contracts</a:t>
            </a:r>
          </a:p>
          <a:p>
            <a:pPr marL="742950" lvl="1" indent="-285750">
              <a:lnSpc>
                <a:spcPct val="150000"/>
              </a:lnSpc>
              <a:buClr>
                <a:srgbClr val="99CC00"/>
              </a:buClr>
              <a:buSzPct val="140000"/>
              <a:buFont typeface="Wingdings" pitchFamily="-112" charset="2"/>
              <a:buChar char="§"/>
            </a:pPr>
            <a:r>
              <a:rPr lang="en-ZA" sz="1800" dirty="0" smtClean="0"/>
              <a:t>Catalogue banned (except essential services)</a:t>
            </a:r>
          </a:p>
          <a:p>
            <a:pPr marL="742950" lvl="1" indent="-285750">
              <a:lnSpc>
                <a:spcPct val="150000"/>
              </a:lnSpc>
              <a:buClr>
                <a:srgbClr val="99CC00"/>
              </a:buClr>
              <a:buSzPct val="140000"/>
              <a:buFont typeface="Wingdings" pitchFamily="-112" charset="2"/>
              <a:buChar char="§"/>
            </a:pPr>
            <a:endParaRPr lang="en-ZA" sz="1800" dirty="0"/>
          </a:p>
          <a:p>
            <a:pPr marL="285750" indent="-285750">
              <a:lnSpc>
                <a:spcPct val="150000"/>
              </a:lnSpc>
              <a:buClr>
                <a:srgbClr val="99CC00"/>
              </a:buClr>
              <a:buSzPct val="140000"/>
            </a:pPr>
            <a:endParaRPr lang="en-ZA" sz="1800" dirty="0"/>
          </a:p>
          <a:p>
            <a:pPr marL="742950" lvl="1" indent="-285750">
              <a:lnSpc>
                <a:spcPct val="150000"/>
              </a:lnSpc>
              <a:buClr>
                <a:srgbClr val="99CC00"/>
              </a:buClr>
              <a:buSzPct val="140000"/>
              <a:buFont typeface="Wingdings" pitchFamily="-112" charset="2"/>
              <a:buChar char="§"/>
            </a:pPr>
            <a:r>
              <a:rPr lang="en-ZA" sz="1800" b="1" dirty="0" smtClean="0"/>
              <a:t>Areas of qualification – </a:t>
            </a:r>
            <a:r>
              <a:rPr lang="en-ZA" sz="1800" dirty="0" smtClean="0"/>
              <a:t>Irregular expenditure/SCM and Accruals</a:t>
            </a:r>
          </a:p>
          <a:p>
            <a:pPr marL="742950" lvl="1" indent="-285750">
              <a:lnSpc>
                <a:spcPct val="150000"/>
              </a:lnSpc>
              <a:buClr>
                <a:srgbClr val="99CC00"/>
              </a:buClr>
              <a:buSzPct val="140000"/>
              <a:buFont typeface="Wingdings" pitchFamily="-112" charset="2"/>
              <a:buChar char="§"/>
            </a:pPr>
            <a:r>
              <a:rPr lang="en-ZA" sz="1800" b="1" dirty="0" smtClean="0"/>
              <a:t>Matters of Emphasis – </a:t>
            </a:r>
            <a:r>
              <a:rPr lang="en-ZA" sz="1800" dirty="0" smtClean="0"/>
              <a:t>Grants, Utilities, Commitments</a:t>
            </a:r>
            <a:endParaRPr lang="en-ZA" sz="1800" dirty="0"/>
          </a:p>
          <a:p>
            <a:pPr marL="285750" indent="-285750">
              <a:lnSpc>
                <a:spcPct val="150000"/>
              </a:lnSpc>
              <a:buClr>
                <a:srgbClr val="99CC00"/>
              </a:buClr>
              <a:buSzPct val="140000"/>
              <a:buFont typeface="Wingdings" pitchFamily="-112" charset="2"/>
              <a:buChar char="§"/>
            </a:pPr>
            <a:endParaRPr lang="en-ZA" sz="1800" dirty="0"/>
          </a:p>
          <a:p>
            <a:pPr marL="285750" indent="-285750">
              <a:lnSpc>
                <a:spcPct val="150000"/>
              </a:lnSpc>
              <a:buClr>
                <a:srgbClr val="99CC00"/>
              </a:buClr>
              <a:buSzPct val="140000"/>
              <a:buFont typeface="Wingdings" pitchFamily="-112" charset="2"/>
              <a:buChar char="§"/>
            </a:pPr>
            <a:r>
              <a:rPr lang="en-ZA" sz="1800" b="1" dirty="0" smtClean="0"/>
              <a:t>Audit outcome 2019</a:t>
            </a:r>
            <a:r>
              <a:rPr lang="en-ZA" sz="1800" dirty="0" smtClean="0"/>
              <a:t>.- unqualified</a:t>
            </a:r>
          </a:p>
          <a:p>
            <a:pPr marL="742950" lvl="1" indent="-285750">
              <a:lnSpc>
                <a:spcPct val="150000"/>
              </a:lnSpc>
              <a:buClr>
                <a:srgbClr val="99CC00"/>
              </a:buClr>
              <a:buSzPct val="140000"/>
              <a:buFont typeface="Wingdings" pitchFamily="-112" charset="2"/>
              <a:buChar char="§"/>
            </a:pPr>
            <a:r>
              <a:rPr lang="en-ZA" sz="1800" b="1" dirty="0" smtClean="0"/>
              <a:t>Matters of emphasis </a:t>
            </a:r>
            <a:r>
              <a:rPr lang="en-ZA" sz="1800" dirty="0" smtClean="0"/>
              <a:t>– Irregular expenditure/SCM, Grants</a:t>
            </a:r>
            <a:endParaRPr lang="en-ZA" sz="1800" dirty="0"/>
          </a:p>
          <a:p>
            <a:pPr marL="285750" indent="-285750">
              <a:lnSpc>
                <a:spcPct val="150000"/>
              </a:lnSpc>
              <a:buClr>
                <a:srgbClr val="99CC00"/>
              </a:buClr>
              <a:buSzPct val="140000"/>
              <a:buFont typeface="Wingdings" pitchFamily="-112" charset="2"/>
              <a:buChar char="§"/>
            </a:pPr>
            <a:endParaRPr lang="en-ZA" sz="1800" dirty="0">
              <a:solidFill>
                <a:srgbClr val="000000"/>
              </a:solidFill>
              <a:latin typeface="Calibri" pitchFamily="-112" charset="0"/>
            </a:endParaRPr>
          </a:p>
          <a:p>
            <a:pPr marL="285750" indent="-285750">
              <a:lnSpc>
                <a:spcPct val="150000"/>
              </a:lnSpc>
              <a:buClr>
                <a:srgbClr val="99CC00"/>
              </a:buClr>
              <a:buSzPct val="140000"/>
            </a:pPr>
            <a:endParaRPr lang="en-ZA" sz="1800" dirty="0">
              <a:solidFill>
                <a:srgbClr val="000000"/>
              </a:solidFill>
              <a:latin typeface="Calibri" pitchFamily="-112" charset="0"/>
            </a:endParaRPr>
          </a:p>
        </p:txBody>
      </p:sp>
      <p:sp>
        <p:nvSpPr>
          <p:cNvPr id="6" name="TextBox 5"/>
          <p:cNvSpPr txBox="1"/>
          <p:nvPr/>
        </p:nvSpPr>
        <p:spPr>
          <a:xfrm>
            <a:off x="152400" y="281019"/>
            <a:ext cx="8350405" cy="584776"/>
          </a:xfrm>
          <a:prstGeom prst="rect">
            <a:avLst/>
          </a:prstGeom>
          <a:noFill/>
          <a:effectLst>
            <a:glow rad="228600">
              <a:schemeClr val="accent3">
                <a:satMod val="175000"/>
                <a:alpha val="40000"/>
              </a:schemeClr>
            </a:glo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wrap="square">
            <a:prstTxWarp prst="textNoShape">
              <a:avLst/>
            </a:prstTxWarp>
            <a:spAutoFit/>
          </a:bodyPr>
          <a:lstStyle/>
          <a:p>
            <a:pPr algn="ctr"/>
            <a:r>
              <a:rPr lang="en-ZA" sz="3200" b="1" dirty="0" smtClean="0">
                <a:solidFill>
                  <a:srgbClr val="000000"/>
                </a:solidFill>
                <a:effectLst>
                  <a:outerShdw blurRad="50800" dist="38100" dir="5400000">
                    <a:srgbClr val="000000">
                      <a:alpha val="43000"/>
                    </a:srgbClr>
                  </a:outerShdw>
                </a:effectLst>
                <a:latin typeface="Arial"/>
                <a:ea typeface="Arial" pitchFamily="-112" charset="0"/>
                <a:cs typeface="Arial"/>
              </a:rPr>
              <a:t>Irregular Expenditure Action</a:t>
            </a:r>
            <a:endParaRPr lang="en-GB" sz="3200" b="1" dirty="0">
              <a:solidFill>
                <a:srgbClr val="000000"/>
              </a:solidFill>
              <a:effectLst>
                <a:outerShdw blurRad="50800" dist="38100" dir="5400000">
                  <a:srgbClr val="000000">
                    <a:alpha val="43000"/>
                  </a:srgbClr>
                </a:outerShdw>
              </a:effectLst>
              <a:latin typeface="Arial"/>
              <a:ea typeface="Arial" pitchFamily="-112" charset="0"/>
              <a:cs typeface="Arial"/>
            </a:endParaRPr>
          </a:p>
        </p:txBody>
      </p:sp>
      <p:pic>
        <p:nvPicPr>
          <p:cNvPr id="8" name="Picture 7"/>
          <p:cNvPicPr>
            <a:picLocks noChangeAspect="1"/>
          </p:cNvPicPr>
          <p:nvPr/>
        </p:nvPicPr>
        <p:blipFill>
          <a:blip r:embed="rId3">
            <a:alphaModFix amt="53000"/>
          </a:blip>
          <a:stretch>
            <a:fillRect/>
          </a:stretch>
        </p:blipFill>
        <p:spPr>
          <a:xfrm>
            <a:off x="-16714" y="1003746"/>
            <a:ext cx="8034647" cy="139254"/>
          </a:xfrm>
          <a:prstGeom prst="rect">
            <a:avLst/>
          </a:prstGeom>
        </p:spPr>
      </p:pic>
      <p:sp>
        <p:nvSpPr>
          <p:cNvPr id="9"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52</a:t>
            </a:fld>
            <a:endParaRPr lang="en-US" sz="1600" dirty="0">
              <a:solidFill>
                <a:schemeClr val="bg1"/>
              </a:solidFill>
            </a:endParaRPr>
          </a:p>
        </p:txBody>
      </p:sp>
    </p:spTree>
    <p:extLst>
      <p:ext uri="{BB962C8B-B14F-4D97-AF65-F5344CB8AC3E}">
        <p14:creationId xmlns:p14="http://schemas.microsoft.com/office/powerpoint/2010/main" xmlns="" val="42008242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356420" y="362816"/>
            <a:ext cx="8101780" cy="615553"/>
          </a:xfrm>
          <a:prstGeom prst="rect">
            <a:avLst/>
          </a:prstGeom>
          <a:noFill/>
          <a:effectLst>
            <a:glow rad="228600">
              <a:schemeClr val="accent3">
                <a:satMod val="175000"/>
                <a:alpha val="40000"/>
              </a:schemeClr>
            </a:glo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a:prstTxWarp prst="textNoShape">
              <a:avLst/>
            </a:prstTxWarp>
            <a:spAutoFit/>
          </a:bodyPr>
          <a:lstStyle/>
          <a:p>
            <a:pPr algn="ctr"/>
            <a:r>
              <a:rPr lang="en-GB" sz="3400" b="1" dirty="0" smtClean="0">
                <a:solidFill>
                  <a:schemeClr val="tx1"/>
                </a:solidFill>
                <a:effectLst>
                  <a:outerShdw blurRad="50800" dist="38100" dir="5400000">
                    <a:srgbClr val="000000">
                      <a:alpha val="43000"/>
                    </a:srgbClr>
                  </a:outerShdw>
                </a:effectLst>
                <a:latin typeface="Arial" panose="020B0604020202020204" pitchFamily="34" charset="0"/>
                <a:ea typeface="Arial" pitchFamily="-112" charset="0"/>
                <a:cs typeface="Arial" panose="020B0604020202020204" pitchFamily="34" charset="0"/>
              </a:rPr>
              <a:t>Financial performance now stable</a:t>
            </a:r>
            <a:endParaRPr lang="en-ZA" sz="3400" b="1" dirty="0" smtClean="0">
              <a:solidFill>
                <a:schemeClr val="tx1"/>
              </a:solidFill>
              <a:effectLst>
                <a:outerShdw blurRad="50800" dist="38100" dir="5400000">
                  <a:srgbClr val="000000">
                    <a:alpha val="43000"/>
                  </a:srgbClr>
                </a:outerShdw>
              </a:effectLst>
              <a:latin typeface="Arial" panose="020B0604020202020204" pitchFamily="34" charset="0"/>
              <a:ea typeface="Arial" pitchFamily="-112" charset="0"/>
              <a:cs typeface="Arial" panose="020B0604020202020204" pitchFamily="34" charset="0"/>
            </a:endParaRPr>
          </a:p>
        </p:txBody>
      </p:sp>
      <p:sp>
        <p:nvSpPr>
          <p:cNvPr id="9"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53</a:t>
            </a:fld>
            <a:endParaRPr lang="en-US" sz="1600" dirty="0">
              <a:solidFill>
                <a:schemeClr val="bg1"/>
              </a:solidFill>
            </a:endParaRPr>
          </a:p>
        </p:txBody>
      </p:sp>
      <p:pic>
        <p:nvPicPr>
          <p:cNvPr id="7" name="Picture 6"/>
          <p:cNvPicPr>
            <a:picLocks noChangeAspect="1"/>
          </p:cNvPicPr>
          <p:nvPr/>
        </p:nvPicPr>
        <p:blipFill>
          <a:blip r:embed="rId3"/>
          <a:stretch>
            <a:fillRect/>
          </a:stretch>
        </p:blipFill>
        <p:spPr>
          <a:xfrm>
            <a:off x="553985" y="1111723"/>
            <a:ext cx="8089267" cy="1816960"/>
          </a:xfrm>
          <a:prstGeom prst="rect">
            <a:avLst/>
          </a:prstGeom>
        </p:spPr>
      </p:pic>
      <p:sp>
        <p:nvSpPr>
          <p:cNvPr id="11" name="TextBox 10"/>
          <p:cNvSpPr txBox="1"/>
          <p:nvPr/>
        </p:nvSpPr>
        <p:spPr>
          <a:xfrm>
            <a:off x="553985" y="4996698"/>
            <a:ext cx="8089267" cy="1077218"/>
          </a:xfrm>
          <a:prstGeom prst="rect">
            <a:avLst/>
          </a:prstGeom>
          <a:noFill/>
        </p:spPr>
        <p:txBody>
          <a:bodyPr wrap="square" rtlCol="0">
            <a:spAutoFit/>
          </a:bodyPr>
          <a:lstStyle/>
          <a:p>
            <a:pPr algn="just"/>
            <a:r>
              <a:rPr lang="en-ZA" sz="1600" dirty="0"/>
              <a:t>In 2016/17, a large bad debt provision was raised for Gauteng and KZN outstanding debt. Subsequently, a settlement has been reached with Gauteng. In the past two financial years, improved liability and expenditure management has led to the stabilisation of the net accounting surplus.</a:t>
            </a:r>
          </a:p>
        </p:txBody>
      </p:sp>
      <p:graphicFrame>
        <p:nvGraphicFramePr>
          <p:cNvPr id="8" name="Table 7"/>
          <p:cNvGraphicFramePr>
            <a:graphicFrameLocks noGrp="1"/>
          </p:cNvGraphicFramePr>
          <p:nvPr>
            <p:extLst>
              <p:ext uri="{D42A27DB-BD31-4B8C-83A1-F6EECF244321}">
                <p14:modId xmlns:p14="http://schemas.microsoft.com/office/powerpoint/2010/main" xmlns="" val="2447292407"/>
              </p:ext>
            </p:extLst>
          </p:nvPr>
        </p:nvGraphicFramePr>
        <p:xfrm>
          <a:off x="553985" y="3111215"/>
          <a:ext cx="8089265" cy="1741965"/>
        </p:xfrm>
        <a:graphic>
          <a:graphicData uri="http://schemas.openxmlformats.org/drawingml/2006/table">
            <a:tbl>
              <a:tblPr>
                <a:tableStyleId>{5C22544A-7EE6-4342-B048-85BDC9FD1C3A}</a:tableStyleId>
              </a:tblPr>
              <a:tblGrid>
                <a:gridCol w="1386011">
                  <a:extLst>
                    <a:ext uri="{9D8B030D-6E8A-4147-A177-3AD203B41FA5}">
                      <a16:colId xmlns:a16="http://schemas.microsoft.com/office/drawing/2014/main" xmlns="" val="2119101807"/>
                    </a:ext>
                  </a:extLst>
                </a:gridCol>
                <a:gridCol w="1033209">
                  <a:extLst>
                    <a:ext uri="{9D8B030D-6E8A-4147-A177-3AD203B41FA5}">
                      <a16:colId xmlns:a16="http://schemas.microsoft.com/office/drawing/2014/main" xmlns="" val="924722801"/>
                    </a:ext>
                  </a:extLst>
                </a:gridCol>
                <a:gridCol w="1134009">
                  <a:extLst>
                    <a:ext uri="{9D8B030D-6E8A-4147-A177-3AD203B41FA5}">
                      <a16:colId xmlns:a16="http://schemas.microsoft.com/office/drawing/2014/main" xmlns="" val="2396062956"/>
                    </a:ext>
                  </a:extLst>
                </a:gridCol>
                <a:gridCol w="1134009">
                  <a:extLst>
                    <a:ext uri="{9D8B030D-6E8A-4147-A177-3AD203B41FA5}">
                      <a16:colId xmlns:a16="http://schemas.microsoft.com/office/drawing/2014/main" xmlns="" val="418000963"/>
                    </a:ext>
                  </a:extLst>
                </a:gridCol>
                <a:gridCol w="1134009">
                  <a:extLst>
                    <a:ext uri="{9D8B030D-6E8A-4147-A177-3AD203B41FA5}">
                      <a16:colId xmlns:a16="http://schemas.microsoft.com/office/drawing/2014/main" xmlns="" val="3260635395"/>
                    </a:ext>
                  </a:extLst>
                </a:gridCol>
                <a:gridCol w="1134009">
                  <a:extLst>
                    <a:ext uri="{9D8B030D-6E8A-4147-A177-3AD203B41FA5}">
                      <a16:colId xmlns:a16="http://schemas.microsoft.com/office/drawing/2014/main" xmlns="" val="3721956334"/>
                    </a:ext>
                  </a:extLst>
                </a:gridCol>
                <a:gridCol w="1134009">
                  <a:extLst>
                    <a:ext uri="{9D8B030D-6E8A-4147-A177-3AD203B41FA5}">
                      <a16:colId xmlns:a16="http://schemas.microsoft.com/office/drawing/2014/main" xmlns="" val="3019939749"/>
                    </a:ext>
                  </a:extLst>
                </a:gridCol>
              </a:tblGrid>
              <a:tr h="277161">
                <a:tc rowSpan="2">
                  <a:txBody>
                    <a:bodyPr/>
                    <a:lstStyle/>
                    <a:p>
                      <a:pPr algn="l" rtl="0" fontAlgn="ctr">
                        <a:lnSpc>
                          <a:spcPct val="150000"/>
                        </a:lnSpc>
                      </a:pPr>
                      <a:r>
                        <a:rPr lang="en-ZA" sz="1100" b="1" u="none" strike="noStrike" dirty="0" smtClean="0">
                          <a:effectLst/>
                          <a:latin typeface="Arial" panose="020B0604020202020204" pitchFamily="34" charset="0"/>
                          <a:cs typeface="Arial" panose="020B0604020202020204" pitchFamily="34" charset="0"/>
                        </a:rPr>
                        <a:t>NP%</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03" marR="5503" marT="5503" marB="0" anchor="ctr">
                    <a:solidFill>
                      <a:schemeClr val="accent3">
                        <a:lumMod val="20000"/>
                        <a:lumOff val="80000"/>
                      </a:schemeClr>
                    </a:solidFill>
                  </a:tcPr>
                </a:tc>
                <a:tc>
                  <a:txBody>
                    <a:bodyPr/>
                    <a:lstStyle/>
                    <a:p>
                      <a:pPr algn="l" rtl="0" fontAlgn="ctr">
                        <a:lnSpc>
                          <a:spcPct val="150000"/>
                        </a:lnSpc>
                      </a:pPr>
                      <a:r>
                        <a:rPr lang="en-ZA" sz="1100" u="none" strike="noStrike" dirty="0">
                          <a:effectLst/>
                          <a:latin typeface="Arial" panose="020B0604020202020204" pitchFamily="34" charset="0"/>
                          <a:cs typeface="Arial" panose="020B0604020202020204" pitchFamily="34" charset="0"/>
                        </a:rPr>
                        <a:t>2013/14 </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03" marR="5503" marT="5503" marB="0" anchor="ctr">
                    <a:solidFill>
                      <a:schemeClr val="accent3">
                        <a:lumMod val="20000"/>
                        <a:lumOff val="80000"/>
                      </a:schemeClr>
                    </a:solidFill>
                  </a:tcPr>
                </a:tc>
                <a:tc>
                  <a:txBody>
                    <a:bodyPr/>
                    <a:lstStyle/>
                    <a:p>
                      <a:pPr algn="l" rtl="0" fontAlgn="ctr">
                        <a:lnSpc>
                          <a:spcPct val="150000"/>
                        </a:lnSpc>
                      </a:pPr>
                      <a:r>
                        <a:rPr lang="en-ZA" sz="1100" u="none" strike="noStrike" dirty="0">
                          <a:effectLst/>
                          <a:latin typeface="Arial" panose="020B0604020202020204" pitchFamily="34" charset="0"/>
                          <a:cs typeface="Arial" panose="020B0604020202020204" pitchFamily="34" charset="0"/>
                        </a:rPr>
                        <a:t>2013/14</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03" marR="5503" marT="5503" marB="0" anchor="ctr">
                    <a:solidFill>
                      <a:schemeClr val="accent3">
                        <a:lumMod val="20000"/>
                        <a:lumOff val="80000"/>
                      </a:schemeClr>
                    </a:solidFill>
                  </a:tcPr>
                </a:tc>
                <a:tc>
                  <a:txBody>
                    <a:bodyPr/>
                    <a:lstStyle/>
                    <a:p>
                      <a:pPr algn="l" rtl="0" fontAlgn="ctr">
                        <a:lnSpc>
                          <a:spcPct val="150000"/>
                        </a:lnSpc>
                      </a:pPr>
                      <a:r>
                        <a:rPr lang="en-ZA" sz="1100" u="none" strike="noStrike" dirty="0">
                          <a:effectLst/>
                          <a:latin typeface="Arial" panose="020B0604020202020204" pitchFamily="34" charset="0"/>
                          <a:cs typeface="Arial" panose="020B0604020202020204" pitchFamily="34" charset="0"/>
                        </a:rPr>
                        <a:t>2015/16</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03" marR="5503" marT="5503" marB="0" anchor="ctr">
                    <a:solidFill>
                      <a:schemeClr val="accent3">
                        <a:lumMod val="20000"/>
                        <a:lumOff val="80000"/>
                      </a:schemeClr>
                    </a:solidFill>
                  </a:tcPr>
                </a:tc>
                <a:tc>
                  <a:txBody>
                    <a:bodyPr/>
                    <a:lstStyle/>
                    <a:p>
                      <a:pPr algn="l" rtl="0" fontAlgn="ctr">
                        <a:lnSpc>
                          <a:spcPct val="150000"/>
                        </a:lnSpc>
                      </a:pPr>
                      <a:r>
                        <a:rPr lang="en-ZA" sz="1100" u="none" strike="noStrike" dirty="0">
                          <a:effectLst/>
                          <a:latin typeface="Arial" panose="020B0604020202020204" pitchFamily="34" charset="0"/>
                          <a:cs typeface="Arial" panose="020B0604020202020204" pitchFamily="34" charset="0"/>
                        </a:rPr>
                        <a:t>2016/17</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03" marR="5503" marT="5503" marB="0" anchor="ctr">
                    <a:solidFill>
                      <a:schemeClr val="accent3">
                        <a:lumMod val="20000"/>
                        <a:lumOff val="80000"/>
                      </a:schemeClr>
                    </a:solidFill>
                  </a:tcPr>
                </a:tc>
                <a:tc>
                  <a:txBody>
                    <a:bodyPr/>
                    <a:lstStyle/>
                    <a:p>
                      <a:pPr algn="l" rtl="0" fontAlgn="ctr">
                        <a:lnSpc>
                          <a:spcPct val="150000"/>
                        </a:lnSpc>
                      </a:pPr>
                      <a:r>
                        <a:rPr lang="en-ZA" sz="1100" u="none" strike="noStrike" dirty="0">
                          <a:effectLst/>
                          <a:latin typeface="Arial" panose="020B0604020202020204" pitchFamily="34" charset="0"/>
                          <a:cs typeface="Arial" panose="020B0604020202020204" pitchFamily="34" charset="0"/>
                        </a:rPr>
                        <a:t>2017/18</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03" marR="5503" marT="5503" marB="0" anchor="ctr">
                    <a:solidFill>
                      <a:schemeClr val="accent3">
                        <a:lumMod val="20000"/>
                        <a:lumOff val="80000"/>
                      </a:schemeClr>
                    </a:solidFill>
                  </a:tcPr>
                </a:tc>
                <a:tc>
                  <a:txBody>
                    <a:bodyPr/>
                    <a:lstStyle/>
                    <a:p>
                      <a:pPr algn="l" rtl="0" fontAlgn="ctr">
                        <a:lnSpc>
                          <a:spcPct val="150000"/>
                        </a:lnSpc>
                      </a:pPr>
                      <a:r>
                        <a:rPr lang="en-ZA" sz="1100" u="none" strike="noStrike" dirty="0">
                          <a:effectLst/>
                          <a:latin typeface="Arial" panose="020B0604020202020204" pitchFamily="34" charset="0"/>
                          <a:cs typeface="Arial" panose="020B0604020202020204" pitchFamily="34" charset="0"/>
                        </a:rPr>
                        <a:t>2018/19</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03" marR="5503" marT="5503" marB="0" anchor="ctr">
                    <a:solidFill>
                      <a:schemeClr val="accent3">
                        <a:lumMod val="20000"/>
                        <a:lumOff val="80000"/>
                      </a:schemeClr>
                    </a:solidFill>
                  </a:tcPr>
                </a:tc>
                <a:extLst>
                  <a:ext uri="{0D108BD9-81ED-4DB2-BD59-A6C34878D82A}">
                    <a16:rowId xmlns:a16="http://schemas.microsoft.com/office/drawing/2014/main" xmlns="" val="1281385013"/>
                  </a:ext>
                </a:extLst>
              </a:tr>
              <a:tr h="277161">
                <a:tc vMerge="1">
                  <a:txBody>
                    <a:bodyPr/>
                    <a:lstStyle/>
                    <a:p>
                      <a:endParaRPr lang="en-ZA"/>
                    </a:p>
                  </a:txBody>
                  <a:tcPr/>
                </a:tc>
                <a:tc>
                  <a:txBody>
                    <a:bodyPr/>
                    <a:lstStyle/>
                    <a:p>
                      <a:pPr algn="l" rtl="0" fontAlgn="ctr">
                        <a:lnSpc>
                          <a:spcPct val="150000"/>
                        </a:lnSpc>
                      </a:pPr>
                      <a:r>
                        <a:rPr lang="en-ZA" sz="1100" u="none" strike="noStrike" dirty="0">
                          <a:effectLst/>
                          <a:latin typeface="Arial" panose="020B0604020202020204" pitchFamily="34" charset="0"/>
                          <a:cs typeface="Arial" panose="020B0604020202020204" pitchFamily="34" charset="0"/>
                        </a:rPr>
                        <a:t>R'000</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03" marR="5503" marT="5503" marB="0" anchor="ctr">
                    <a:solidFill>
                      <a:schemeClr val="accent3">
                        <a:lumMod val="20000"/>
                        <a:lumOff val="80000"/>
                      </a:schemeClr>
                    </a:solidFill>
                  </a:tcPr>
                </a:tc>
                <a:tc>
                  <a:txBody>
                    <a:bodyPr/>
                    <a:lstStyle/>
                    <a:p>
                      <a:pPr algn="l" rtl="0" fontAlgn="ctr">
                        <a:lnSpc>
                          <a:spcPct val="150000"/>
                        </a:lnSpc>
                      </a:pPr>
                      <a:r>
                        <a:rPr lang="en-ZA" sz="1100" u="none" strike="noStrike" dirty="0">
                          <a:effectLst/>
                          <a:latin typeface="Arial" panose="020B0604020202020204" pitchFamily="34" charset="0"/>
                          <a:cs typeface="Arial" panose="020B0604020202020204" pitchFamily="34" charset="0"/>
                        </a:rPr>
                        <a:t>R'000</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03" marR="5503" marT="5503" marB="0" anchor="ctr">
                    <a:solidFill>
                      <a:schemeClr val="accent3">
                        <a:lumMod val="20000"/>
                        <a:lumOff val="80000"/>
                      </a:schemeClr>
                    </a:solidFill>
                  </a:tcPr>
                </a:tc>
                <a:tc>
                  <a:txBody>
                    <a:bodyPr/>
                    <a:lstStyle/>
                    <a:p>
                      <a:pPr algn="l" rtl="0" fontAlgn="ctr">
                        <a:lnSpc>
                          <a:spcPct val="150000"/>
                        </a:lnSpc>
                      </a:pPr>
                      <a:r>
                        <a:rPr lang="en-ZA" sz="1100" u="none" strike="noStrike" dirty="0">
                          <a:effectLst/>
                          <a:latin typeface="Arial" panose="020B0604020202020204" pitchFamily="34" charset="0"/>
                          <a:cs typeface="Arial" panose="020B0604020202020204" pitchFamily="34" charset="0"/>
                        </a:rPr>
                        <a:t>R'000</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03" marR="5503" marT="5503" marB="0" anchor="ctr">
                    <a:solidFill>
                      <a:schemeClr val="accent3">
                        <a:lumMod val="20000"/>
                        <a:lumOff val="80000"/>
                      </a:schemeClr>
                    </a:solidFill>
                  </a:tcPr>
                </a:tc>
                <a:tc>
                  <a:txBody>
                    <a:bodyPr/>
                    <a:lstStyle/>
                    <a:p>
                      <a:pPr algn="l" rtl="0" fontAlgn="ctr">
                        <a:lnSpc>
                          <a:spcPct val="150000"/>
                        </a:lnSpc>
                      </a:pPr>
                      <a:r>
                        <a:rPr lang="en-ZA" sz="1100" u="none" strike="noStrike" dirty="0">
                          <a:effectLst/>
                          <a:latin typeface="Arial" panose="020B0604020202020204" pitchFamily="34" charset="0"/>
                          <a:cs typeface="Arial" panose="020B0604020202020204" pitchFamily="34" charset="0"/>
                        </a:rPr>
                        <a:t>R'000</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03" marR="5503" marT="5503" marB="0" anchor="ctr">
                    <a:solidFill>
                      <a:schemeClr val="accent3">
                        <a:lumMod val="20000"/>
                        <a:lumOff val="80000"/>
                      </a:schemeClr>
                    </a:solidFill>
                  </a:tcPr>
                </a:tc>
                <a:tc>
                  <a:txBody>
                    <a:bodyPr/>
                    <a:lstStyle/>
                    <a:p>
                      <a:pPr algn="l" rtl="0" fontAlgn="ctr">
                        <a:lnSpc>
                          <a:spcPct val="150000"/>
                        </a:lnSpc>
                      </a:pPr>
                      <a:r>
                        <a:rPr lang="en-ZA" sz="1100" u="none" strike="noStrike" dirty="0">
                          <a:effectLst/>
                          <a:latin typeface="Arial" panose="020B0604020202020204" pitchFamily="34" charset="0"/>
                          <a:cs typeface="Arial" panose="020B0604020202020204" pitchFamily="34" charset="0"/>
                        </a:rPr>
                        <a:t>R'000</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03" marR="5503" marT="5503" marB="0" anchor="ctr">
                    <a:solidFill>
                      <a:schemeClr val="accent3">
                        <a:lumMod val="20000"/>
                        <a:lumOff val="80000"/>
                      </a:schemeClr>
                    </a:solidFill>
                  </a:tcPr>
                </a:tc>
                <a:tc>
                  <a:txBody>
                    <a:bodyPr/>
                    <a:lstStyle/>
                    <a:p>
                      <a:pPr algn="l" rtl="0" fontAlgn="ctr">
                        <a:lnSpc>
                          <a:spcPct val="150000"/>
                        </a:lnSpc>
                      </a:pPr>
                      <a:r>
                        <a:rPr lang="en-ZA" sz="1100" u="none" strike="noStrike" dirty="0">
                          <a:effectLst/>
                          <a:latin typeface="Arial" panose="020B0604020202020204" pitchFamily="34" charset="0"/>
                          <a:cs typeface="Arial" panose="020B0604020202020204" pitchFamily="34" charset="0"/>
                        </a:rPr>
                        <a:t>R'000</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03" marR="5503" marT="5503" marB="0" anchor="ctr">
                    <a:solidFill>
                      <a:schemeClr val="accent3">
                        <a:lumMod val="20000"/>
                        <a:lumOff val="80000"/>
                      </a:schemeClr>
                    </a:solidFill>
                  </a:tcPr>
                </a:tc>
                <a:extLst>
                  <a:ext uri="{0D108BD9-81ED-4DB2-BD59-A6C34878D82A}">
                    <a16:rowId xmlns:a16="http://schemas.microsoft.com/office/drawing/2014/main" xmlns="" val="3928595492"/>
                  </a:ext>
                </a:extLst>
              </a:tr>
              <a:tr h="368803">
                <a:tc>
                  <a:txBody>
                    <a:bodyPr/>
                    <a:lstStyle/>
                    <a:p>
                      <a:pPr algn="l" rtl="0" fontAlgn="ctr">
                        <a:lnSpc>
                          <a:spcPct val="150000"/>
                        </a:lnSpc>
                      </a:pPr>
                      <a:r>
                        <a:rPr lang="en-ZA" sz="1100" b="1" u="none" strike="noStrike" dirty="0">
                          <a:effectLst/>
                          <a:latin typeface="Arial" panose="020B0604020202020204" pitchFamily="34" charset="0"/>
                          <a:cs typeface="Arial" panose="020B0604020202020204" pitchFamily="34" charset="0"/>
                        </a:rPr>
                        <a:t>Net Surplus</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03" marR="5503" marT="5503" marB="0" anchor="ctr">
                    <a:solidFill>
                      <a:schemeClr val="accent3">
                        <a:lumMod val="40000"/>
                        <a:lumOff val="60000"/>
                      </a:schemeClr>
                    </a:solidFill>
                  </a:tcPr>
                </a:tc>
                <a:tc>
                  <a:txBody>
                    <a:bodyPr/>
                    <a:lstStyle/>
                    <a:p>
                      <a:pPr algn="r" rtl="0" fontAlgn="ctr">
                        <a:lnSpc>
                          <a:spcPct val="150000"/>
                        </a:lnSpc>
                      </a:pPr>
                      <a:r>
                        <a:rPr lang="en-ZA" sz="1100" u="none" strike="noStrike" dirty="0">
                          <a:effectLst/>
                          <a:latin typeface="Arial" panose="020B0604020202020204" pitchFamily="34" charset="0"/>
                          <a:cs typeface="Arial" panose="020B0604020202020204" pitchFamily="34" charset="0"/>
                        </a:rPr>
                        <a:t>154 974</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503" marR="5503" marT="5503" marB="0" anchor="ctr">
                    <a:solidFill>
                      <a:schemeClr val="accent3">
                        <a:lumMod val="40000"/>
                        <a:lumOff val="60000"/>
                      </a:schemeClr>
                    </a:solidFill>
                  </a:tcPr>
                </a:tc>
                <a:tc>
                  <a:txBody>
                    <a:bodyPr/>
                    <a:lstStyle/>
                    <a:p>
                      <a:pPr algn="r" rtl="0" fontAlgn="ctr">
                        <a:lnSpc>
                          <a:spcPct val="150000"/>
                        </a:lnSpc>
                      </a:pPr>
                      <a:r>
                        <a:rPr lang="en-ZA" sz="1100" u="none" strike="noStrike" dirty="0">
                          <a:effectLst/>
                          <a:latin typeface="Arial" panose="020B0604020202020204" pitchFamily="34" charset="0"/>
                          <a:cs typeface="Arial" panose="020B0604020202020204" pitchFamily="34" charset="0"/>
                        </a:rPr>
                        <a:t>176 912</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503" marR="5503" marT="5503" marB="0" anchor="ctr">
                    <a:solidFill>
                      <a:schemeClr val="accent3">
                        <a:lumMod val="40000"/>
                        <a:lumOff val="60000"/>
                      </a:schemeClr>
                    </a:solidFill>
                  </a:tcPr>
                </a:tc>
                <a:tc>
                  <a:txBody>
                    <a:bodyPr/>
                    <a:lstStyle/>
                    <a:p>
                      <a:pPr algn="r" rtl="0" fontAlgn="ctr">
                        <a:lnSpc>
                          <a:spcPct val="150000"/>
                        </a:lnSpc>
                      </a:pPr>
                      <a:r>
                        <a:rPr lang="en-ZA" sz="1100" u="none" strike="noStrike" dirty="0">
                          <a:effectLst/>
                          <a:latin typeface="Arial" panose="020B0604020202020204" pitchFamily="34" charset="0"/>
                          <a:cs typeface="Arial" panose="020B0604020202020204" pitchFamily="34" charset="0"/>
                        </a:rPr>
                        <a:t>272 925</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503" marR="5503" marT="5503" marB="0" anchor="ctr">
                    <a:solidFill>
                      <a:schemeClr val="accent3">
                        <a:lumMod val="40000"/>
                        <a:lumOff val="60000"/>
                      </a:schemeClr>
                    </a:solidFill>
                  </a:tcPr>
                </a:tc>
                <a:tc>
                  <a:txBody>
                    <a:bodyPr/>
                    <a:lstStyle/>
                    <a:p>
                      <a:pPr algn="r" rtl="0" fontAlgn="ctr">
                        <a:lnSpc>
                          <a:spcPct val="150000"/>
                        </a:lnSpc>
                      </a:pPr>
                      <a:r>
                        <a:rPr lang="en-ZA" sz="1100" u="none" strike="noStrike" dirty="0">
                          <a:effectLst/>
                          <a:latin typeface="Arial" panose="020B0604020202020204" pitchFamily="34" charset="0"/>
                          <a:cs typeface="Arial" panose="020B0604020202020204" pitchFamily="34" charset="0"/>
                        </a:rPr>
                        <a:t>1 899 454</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503" marR="5503" marT="5503" marB="0" anchor="ctr">
                    <a:solidFill>
                      <a:schemeClr val="accent3">
                        <a:lumMod val="40000"/>
                        <a:lumOff val="60000"/>
                      </a:schemeClr>
                    </a:solidFill>
                  </a:tcPr>
                </a:tc>
                <a:tc>
                  <a:txBody>
                    <a:bodyPr/>
                    <a:lstStyle/>
                    <a:p>
                      <a:pPr algn="r" rtl="0" fontAlgn="ctr">
                        <a:lnSpc>
                          <a:spcPct val="150000"/>
                        </a:lnSpc>
                      </a:pPr>
                      <a:r>
                        <a:rPr lang="en-ZA" sz="1100" u="none" strike="noStrike" dirty="0">
                          <a:effectLst/>
                          <a:latin typeface="Arial" panose="020B0604020202020204" pitchFamily="34" charset="0"/>
                          <a:cs typeface="Arial" panose="020B0604020202020204" pitchFamily="34" charset="0"/>
                        </a:rPr>
                        <a:t>1 301 280</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503" marR="5503" marT="5503" marB="0" anchor="ctr">
                    <a:solidFill>
                      <a:schemeClr val="accent3">
                        <a:lumMod val="40000"/>
                        <a:lumOff val="60000"/>
                      </a:schemeClr>
                    </a:solidFill>
                  </a:tcPr>
                </a:tc>
                <a:tc>
                  <a:txBody>
                    <a:bodyPr/>
                    <a:lstStyle/>
                    <a:p>
                      <a:pPr algn="r" rtl="0" fontAlgn="ctr">
                        <a:lnSpc>
                          <a:spcPct val="150000"/>
                        </a:lnSpc>
                      </a:pPr>
                      <a:r>
                        <a:rPr lang="en-ZA" sz="1100" u="none" strike="noStrike" dirty="0">
                          <a:effectLst/>
                          <a:latin typeface="Arial" panose="020B0604020202020204" pitchFamily="34" charset="0"/>
                          <a:cs typeface="Arial" panose="020B0604020202020204" pitchFamily="34" charset="0"/>
                        </a:rPr>
                        <a:t>1 415 671</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503" marR="5503" marT="5503" marB="0" anchor="ctr">
                    <a:solidFill>
                      <a:schemeClr val="accent3">
                        <a:lumMod val="40000"/>
                        <a:lumOff val="60000"/>
                      </a:schemeClr>
                    </a:solidFill>
                  </a:tcPr>
                </a:tc>
                <a:extLst>
                  <a:ext uri="{0D108BD9-81ED-4DB2-BD59-A6C34878D82A}">
                    <a16:rowId xmlns:a16="http://schemas.microsoft.com/office/drawing/2014/main" xmlns="" val="421408626"/>
                  </a:ext>
                </a:extLst>
              </a:tr>
              <a:tr h="310417">
                <a:tc>
                  <a:txBody>
                    <a:bodyPr/>
                    <a:lstStyle/>
                    <a:p>
                      <a:pPr algn="l" fontAlgn="b">
                        <a:lnSpc>
                          <a:spcPct val="150000"/>
                        </a:lnSpc>
                      </a:pPr>
                      <a:r>
                        <a:rPr lang="en-ZA" sz="1100" b="1" u="none" strike="noStrike" dirty="0">
                          <a:effectLst/>
                          <a:latin typeface="Arial" panose="020B0604020202020204" pitchFamily="34" charset="0"/>
                          <a:cs typeface="Arial" panose="020B0604020202020204" pitchFamily="34" charset="0"/>
                        </a:rPr>
                        <a:t>Total Revenue</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03" marR="5503" marT="5503" marB="0" anchor="b">
                    <a:solidFill>
                      <a:schemeClr val="accent3">
                        <a:lumMod val="20000"/>
                        <a:lumOff val="80000"/>
                      </a:schemeClr>
                    </a:solidFill>
                  </a:tcPr>
                </a:tc>
                <a:tc>
                  <a:txBody>
                    <a:bodyPr/>
                    <a:lstStyle/>
                    <a:p>
                      <a:pPr algn="r" fontAlgn="b">
                        <a:lnSpc>
                          <a:spcPct val="150000"/>
                        </a:lnSpc>
                      </a:pPr>
                      <a:r>
                        <a:rPr lang="en-ZA" sz="1100" u="none" strike="noStrike" dirty="0">
                          <a:effectLst/>
                          <a:latin typeface="Arial" panose="020B0604020202020204" pitchFamily="34" charset="0"/>
                          <a:cs typeface="Arial" panose="020B0604020202020204" pitchFamily="34" charset="0"/>
                        </a:rPr>
                        <a:t>5 622 448</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503" marR="5503" marT="5503" marB="0" anchor="b">
                    <a:solidFill>
                      <a:schemeClr val="accent3">
                        <a:lumMod val="20000"/>
                        <a:lumOff val="80000"/>
                      </a:schemeClr>
                    </a:solidFill>
                  </a:tcPr>
                </a:tc>
                <a:tc>
                  <a:txBody>
                    <a:bodyPr/>
                    <a:lstStyle/>
                    <a:p>
                      <a:pPr algn="r" fontAlgn="b">
                        <a:lnSpc>
                          <a:spcPct val="150000"/>
                        </a:lnSpc>
                      </a:pPr>
                      <a:r>
                        <a:rPr lang="en-ZA" sz="1100" u="none" strike="noStrike" dirty="0">
                          <a:effectLst/>
                          <a:latin typeface="Arial" panose="020B0604020202020204" pitchFamily="34" charset="0"/>
                          <a:cs typeface="Arial" panose="020B0604020202020204" pitchFamily="34" charset="0"/>
                        </a:rPr>
                        <a:t>176 912</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503" marR="5503" marT="5503" marB="0" anchor="b">
                    <a:solidFill>
                      <a:schemeClr val="accent3">
                        <a:lumMod val="20000"/>
                        <a:lumOff val="80000"/>
                      </a:schemeClr>
                    </a:solidFill>
                  </a:tcPr>
                </a:tc>
                <a:tc>
                  <a:txBody>
                    <a:bodyPr/>
                    <a:lstStyle/>
                    <a:p>
                      <a:pPr algn="r" fontAlgn="b">
                        <a:lnSpc>
                          <a:spcPct val="150000"/>
                        </a:lnSpc>
                      </a:pPr>
                      <a:r>
                        <a:rPr lang="en-ZA" sz="1100" u="none" strike="noStrike" dirty="0">
                          <a:effectLst/>
                          <a:latin typeface="Arial" panose="020B0604020202020204" pitchFamily="34" charset="0"/>
                          <a:cs typeface="Arial" panose="020B0604020202020204" pitchFamily="34" charset="0"/>
                        </a:rPr>
                        <a:t>272 925</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503" marR="5503" marT="5503" marB="0" anchor="b">
                    <a:solidFill>
                      <a:schemeClr val="accent3">
                        <a:lumMod val="20000"/>
                        <a:lumOff val="80000"/>
                      </a:schemeClr>
                    </a:solidFill>
                  </a:tcPr>
                </a:tc>
                <a:tc>
                  <a:txBody>
                    <a:bodyPr/>
                    <a:lstStyle/>
                    <a:p>
                      <a:pPr algn="r" fontAlgn="b">
                        <a:lnSpc>
                          <a:spcPct val="150000"/>
                        </a:lnSpc>
                      </a:pPr>
                      <a:r>
                        <a:rPr lang="en-ZA" sz="1100" u="none" strike="noStrike" dirty="0">
                          <a:effectLst/>
                          <a:latin typeface="Arial" panose="020B0604020202020204" pitchFamily="34" charset="0"/>
                          <a:cs typeface="Arial" panose="020B0604020202020204" pitchFamily="34" charset="0"/>
                        </a:rPr>
                        <a:t>7 495 136</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503" marR="5503" marT="5503" marB="0" anchor="b">
                    <a:solidFill>
                      <a:schemeClr val="accent3">
                        <a:lumMod val="20000"/>
                        <a:lumOff val="80000"/>
                      </a:schemeClr>
                    </a:solidFill>
                  </a:tcPr>
                </a:tc>
                <a:tc>
                  <a:txBody>
                    <a:bodyPr/>
                    <a:lstStyle/>
                    <a:p>
                      <a:pPr algn="r" fontAlgn="b">
                        <a:lnSpc>
                          <a:spcPct val="150000"/>
                        </a:lnSpc>
                      </a:pPr>
                      <a:r>
                        <a:rPr lang="en-ZA" sz="1100" u="none" strike="noStrike" dirty="0">
                          <a:effectLst/>
                          <a:latin typeface="Arial" panose="020B0604020202020204" pitchFamily="34" charset="0"/>
                          <a:cs typeface="Arial" panose="020B0604020202020204" pitchFamily="34" charset="0"/>
                        </a:rPr>
                        <a:t>8 323 949</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503" marR="5503" marT="5503" marB="0" anchor="b">
                    <a:solidFill>
                      <a:schemeClr val="accent3">
                        <a:lumMod val="20000"/>
                        <a:lumOff val="80000"/>
                      </a:schemeClr>
                    </a:solidFill>
                  </a:tcPr>
                </a:tc>
                <a:tc>
                  <a:txBody>
                    <a:bodyPr/>
                    <a:lstStyle/>
                    <a:p>
                      <a:pPr algn="r" fontAlgn="b">
                        <a:lnSpc>
                          <a:spcPct val="150000"/>
                        </a:lnSpc>
                      </a:pPr>
                      <a:r>
                        <a:rPr lang="en-ZA" sz="1100" u="none" strike="noStrike" dirty="0">
                          <a:effectLst/>
                          <a:latin typeface="Arial" panose="020B0604020202020204" pitchFamily="34" charset="0"/>
                          <a:cs typeface="Arial" panose="020B0604020202020204" pitchFamily="34" charset="0"/>
                        </a:rPr>
                        <a:t>9 023 514</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503" marR="5503" marT="5503" marB="0" anchor="b">
                    <a:solidFill>
                      <a:schemeClr val="accent3">
                        <a:lumMod val="20000"/>
                        <a:lumOff val="80000"/>
                      </a:schemeClr>
                    </a:solidFill>
                  </a:tcPr>
                </a:tc>
                <a:extLst>
                  <a:ext uri="{0D108BD9-81ED-4DB2-BD59-A6C34878D82A}">
                    <a16:rowId xmlns:a16="http://schemas.microsoft.com/office/drawing/2014/main" xmlns="" val="1001204576"/>
                  </a:ext>
                </a:extLst>
              </a:tr>
              <a:tr h="489808">
                <a:tc>
                  <a:txBody>
                    <a:bodyPr/>
                    <a:lstStyle/>
                    <a:p>
                      <a:pPr algn="l" fontAlgn="b">
                        <a:lnSpc>
                          <a:spcPct val="150000"/>
                        </a:lnSpc>
                      </a:pPr>
                      <a:r>
                        <a:rPr lang="en-ZA" sz="1100" b="1" u="none" strike="noStrike" dirty="0" smtClean="0">
                          <a:effectLst/>
                          <a:latin typeface="Arial" panose="020B0604020202020204" pitchFamily="34" charset="0"/>
                          <a:cs typeface="Arial" panose="020B0604020202020204" pitchFamily="34" charset="0"/>
                        </a:rPr>
                        <a:t>Result (%)</a:t>
                      </a:r>
                    </a:p>
                    <a:p>
                      <a:pPr algn="l" fontAlgn="b">
                        <a:lnSpc>
                          <a:spcPct val="150000"/>
                        </a:lnSpc>
                      </a:pP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03" marR="5503" marT="5503" marB="0" anchor="b">
                    <a:solidFill>
                      <a:schemeClr val="accent3">
                        <a:lumMod val="60000"/>
                        <a:lumOff val="40000"/>
                      </a:schemeClr>
                    </a:solidFill>
                  </a:tcPr>
                </a:tc>
                <a:tc>
                  <a:txBody>
                    <a:bodyPr/>
                    <a:lstStyle/>
                    <a:p>
                      <a:pPr algn="r" fontAlgn="b">
                        <a:lnSpc>
                          <a:spcPct val="150000"/>
                        </a:lnSpc>
                      </a:pPr>
                      <a:r>
                        <a:rPr lang="en-ZA" sz="1100" u="none" strike="noStrike" dirty="0">
                          <a:effectLst/>
                          <a:latin typeface="Arial" panose="020B0604020202020204" pitchFamily="34" charset="0"/>
                          <a:cs typeface="Arial" panose="020B0604020202020204" pitchFamily="34" charset="0"/>
                        </a:rPr>
                        <a:t>-3%</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03" marR="5503" marT="5503" marB="0" anchor="b">
                    <a:solidFill>
                      <a:schemeClr val="accent3">
                        <a:lumMod val="60000"/>
                        <a:lumOff val="40000"/>
                      </a:schemeClr>
                    </a:solidFill>
                  </a:tcPr>
                </a:tc>
                <a:tc>
                  <a:txBody>
                    <a:bodyPr/>
                    <a:lstStyle/>
                    <a:p>
                      <a:pPr algn="r" fontAlgn="b">
                        <a:lnSpc>
                          <a:spcPct val="150000"/>
                        </a:lnSpc>
                      </a:pPr>
                      <a:r>
                        <a:rPr lang="en-ZA" sz="1100" u="none" strike="noStrike" dirty="0">
                          <a:effectLst/>
                          <a:latin typeface="Arial" panose="020B0604020202020204" pitchFamily="34" charset="0"/>
                          <a:cs typeface="Arial" panose="020B0604020202020204" pitchFamily="34" charset="0"/>
                        </a:rPr>
                        <a:t>-3%</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03" marR="5503" marT="5503" marB="0" anchor="b">
                    <a:solidFill>
                      <a:schemeClr val="accent3">
                        <a:lumMod val="60000"/>
                        <a:lumOff val="40000"/>
                      </a:schemeClr>
                    </a:solidFill>
                  </a:tcPr>
                </a:tc>
                <a:tc>
                  <a:txBody>
                    <a:bodyPr/>
                    <a:lstStyle/>
                    <a:p>
                      <a:pPr algn="r" fontAlgn="b">
                        <a:lnSpc>
                          <a:spcPct val="150000"/>
                        </a:lnSpc>
                      </a:pPr>
                      <a:r>
                        <a:rPr lang="en-ZA" sz="1100" u="none" strike="noStrike" dirty="0">
                          <a:effectLst/>
                          <a:latin typeface="Arial" panose="020B0604020202020204" pitchFamily="34" charset="0"/>
                          <a:cs typeface="Arial" panose="020B0604020202020204" pitchFamily="34" charset="0"/>
                        </a:rPr>
                        <a:t>4%</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03" marR="5503" marT="5503" marB="0" anchor="b">
                    <a:solidFill>
                      <a:schemeClr val="accent3">
                        <a:lumMod val="60000"/>
                        <a:lumOff val="40000"/>
                      </a:schemeClr>
                    </a:solidFill>
                  </a:tcPr>
                </a:tc>
                <a:tc>
                  <a:txBody>
                    <a:bodyPr/>
                    <a:lstStyle/>
                    <a:p>
                      <a:pPr algn="r" fontAlgn="b">
                        <a:lnSpc>
                          <a:spcPct val="150000"/>
                        </a:lnSpc>
                      </a:pPr>
                      <a:r>
                        <a:rPr lang="en-ZA" sz="1100" u="none" strike="noStrike" dirty="0">
                          <a:effectLst/>
                          <a:latin typeface="Arial" panose="020B0604020202020204" pitchFamily="34" charset="0"/>
                          <a:cs typeface="Arial" panose="020B0604020202020204" pitchFamily="34" charset="0"/>
                        </a:rPr>
                        <a:t>-25%</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03" marR="5503" marT="5503" marB="0" anchor="b">
                    <a:solidFill>
                      <a:schemeClr val="accent3">
                        <a:lumMod val="60000"/>
                        <a:lumOff val="40000"/>
                      </a:schemeClr>
                    </a:solidFill>
                  </a:tcPr>
                </a:tc>
                <a:tc>
                  <a:txBody>
                    <a:bodyPr/>
                    <a:lstStyle/>
                    <a:p>
                      <a:pPr algn="r" fontAlgn="b">
                        <a:lnSpc>
                          <a:spcPct val="150000"/>
                        </a:lnSpc>
                      </a:pPr>
                      <a:r>
                        <a:rPr lang="en-ZA" sz="1100" u="none" strike="noStrike" dirty="0">
                          <a:effectLst/>
                          <a:latin typeface="Arial" panose="020B0604020202020204" pitchFamily="34" charset="0"/>
                          <a:cs typeface="Arial" panose="020B0604020202020204" pitchFamily="34" charset="0"/>
                        </a:rPr>
                        <a:t>16%</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03" marR="5503" marT="5503" marB="0" anchor="b">
                    <a:solidFill>
                      <a:schemeClr val="accent3">
                        <a:lumMod val="60000"/>
                        <a:lumOff val="40000"/>
                      </a:schemeClr>
                    </a:solidFill>
                  </a:tcPr>
                </a:tc>
                <a:tc>
                  <a:txBody>
                    <a:bodyPr/>
                    <a:lstStyle/>
                    <a:p>
                      <a:pPr algn="r" fontAlgn="b">
                        <a:lnSpc>
                          <a:spcPct val="150000"/>
                        </a:lnSpc>
                      </a:pPr>
                      <a:r>
                        <a:rPr lang="en-ZA" sz="1100" u="none" strike="noStrike" dirty="0">
                          <a:effectLst/>
                          <a:latin typeface="Arial" panose="020B0604020202020204" pitchFamily="34" charset="0"/>
                          <a:cs typeface="Arial" panose="020B0604020202020204" pitchFamily="34" charset="0"/>
                        </a:rPr>
                        <a:t>16%</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03" marR="5503" marT="5503" marB="0" anchor="b">
                    <a:solidFill>
                      <a:schemeClr val="accent3">
                        <a:lumMod val="60000"/>
                        <a:lumOff val="40000"/>
                      </a:schemeClr>
                    </a:solidFill>
                  </a:tcPr>
                </a:tc>
                <a:extLst>
                  <a:ext uri="{0D108BD9-81ED-4DB2-BD59-A6C34878D82A}">
                    <a16:rowId xmlns:a16="http://schemas.microsoft.com/office/drawing/2014/main" xmlns="" val="2494167259"/>
                  </a:ext>
                </a:extLst>
              </a:tr>
            </a:tbl>
          </a:graphicData>
        </a:graphic>
      </p:graphicFrame>
    </p:spTree>
    <p:extLst>
      <p:ext uri="{BB962C8B-B14F-4D97-AF65-F5344CB8AC3E}">
        <p14:creationId xmlns:p14="http://schemas.microsoft.com/office/powerpoint/2010/main" xmlns="" val="552635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00780" y="276752"/>
            <a:ext cx="8101780" cy="646331"/>
          </a:xfrm>
          <a:prstGeom prst="rect">
            <a:avLst/>
          </a:prstGeom>
          <a:noFill/>
          <a:effectLst>
            <a:glow rad="228600">
              <a:schemeClr val="accent3">
                <a:satMod val="175000"/>
                <a:alpha val="40000"/>
              </a:schemeClr>
            </a:glo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a:prstTxWarp prst="textNoShape">
              <a:avLst/>
            </a:prstTxWarp>
            <a:spAutoFit/>
          </a:bodyPr>
          <a:lstStyle/>
          <a:p>
            <a:pPr algn="ctr"/>
            <a:r>
              <a:rPr lang="en-ZA" sz="3600" b="1" dirty="0" smtClean="0">
                <a:solidFill>
                  <a:schemeClr val="tx1"/>
                </a:solidFill>
                <a:effectLst>
                  <a:outerShdw blurRad="50800" dist="38100" dir="5400000">
                    <a:srgbClr val="000000">
                      <a:alpha val="43000"/>
                    </a:srgbClr>
                  </a:outerShdw>
                </a:effectLst>
                <a:latin typeface="Arial" panose="020B0604020202020204" pitchFamily="34" charset="0"/>
                <a:ea typeface="Arial" pitchFamily="-112" charset="0"/>
                <a:cs typeface="Arial" panose="020B0604020202020204" pitchFamily="34" charset="0"/>
              </a:rPr>
              <a:t>Creditor days now below 30</a:t>
            </a:r>
          </a:p>
        </p:txBody>
      </p:sp>
      <p:sp>
        <p:nvSpPr>
          <p:cNvPr id="9"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54</a:t>
            </a:fld>
            <a:endParaRPr lang="en-US" sz="1600" dirty="0">
              <a:solidFill>
                <a:schemeClr val="bg1"/>
              </a:solidFill>
            </a:endParaRPr>
          </a:p>
        </p:txBody>
      </p:sp>
      <p:pic>
        <p:nvPicPr>
          <p:cNvPr id="7" name="Picture 6"/>
          <p:cNvPicPr>
            <a:picLocks noChangeAspect="1"/>
          </p:cNvPicPr>
          <p:nvPr/>
        </p:nvPicPr>
        <p:blipFill>
          <a:blip r:embed="rId3"/>
          <a:stretch>
            <a:fillRect/>
          </a:stretch>
        </p:blipFill>
        <p:spPr>
          <a:xfrm>
            <a:off x="260753" y="1233656"/>
            <a:ext cx="8507743" cy="1703511"/>
          </a:xfrm>
          <a:prstGeom prst="rect">
            <a:avLst/>
          </a:prstGeom>
        </p:spPr>
      </p:pic>
      <p:sp>
        <p:nvSpPr>
          <p:cNvPr id="11" name="Rectangle 10"/>
          <p:cNvSpPr/>
          <p:nvPr/>
        </p:nvSpPr>
        <p:spPr>
          <a:xfrm>
            <a:off x="323528" y="4509120"/>
            <a:ext cx="8352928" cy="1323439"/>
          </a:xfrm>
          <a:prstGeom prst="rect">
            <a:avLst/>
          </a:prstGeom>
        </p:spPr>
        <p:txBody>
          <a:bodyPr wrap="square">
            <a:spAutoFit/>
          </a:bodyPr>
          <a:lstStyle/>
          <a:p>
            <a:pPr algn="just"/>
            <a:r>
              <a:rPr lang="en-GB" sz="1600" dirty="0"/>
              <a:t>As a result of improved collections, the NHLS was able to make additional payments to its suppliers and settled outstanding accounts in advance of agreed terms which resulted in improved creditors days. Long-outstanding accruals were cleared resulting in a reduction in the current liability. For the first time, NHLS is able to settle its debt within 30 day credit terms.</a:t>
            </a:r>
            <a:endParaRPr lang="en-ZA" sz="1600" dirty="0"/>
          </a:p>
        </p:txBody>
      </p:sp>
      <p:graphicFrame>
        <p:nvGraphicFramePr>
          <p:cNvPr id="12" name="Table 11"/>
          <p:cNvGraphicFramePr>
            <a:graphicFrameLocks noGrp="1"/>
          </p:cNvGraphicFramePr>
          <p:nvPr>
            <p:extLst>
              <p:ext uri="{D42A27DB-BD31-4B8C-83A1-F6EECF244321}">
                <p14:modId xmlns:p14="http://schemas.microsoft.com/office/powerpoint/2010/main" xmlns="" val="3470154577"/>
              </p:ext>
            </p:extLst>
          </p:nvPr>
        </p:nvGraphicFramePr>
        <p:xfrm>
          <a:off x="276204" y="3106577"/>
          <a:ext cx="8492292" cy="1084265"/>
        </p:xfrm>
        <a:graphic>
          <a:graphicData uri="http://schemas.openxmlformats.org/drawingml/2006/table">
            <a:tbl>
              <a:tblPr>
                <a:tableStyleId>{5C22544A-7EE6-4342-B048-85BDC9FD1C3A}</a:tableStyleId>
              </a:tblPr>
              <a:tblGrid>
                <a:gridCol w="1531373">
                  <a:extLst>
                    <a:ext uri="{9D8B030D-6E8A-4147-A177-3AD203B41FA5}">
                      <a16:colId xmlns:a16="http://schemas.microsoft.com/office/drawing/2014/main" xmlns="" val="2119101807"/>
                    </a:ext>
                  </a:extLst>
                </a:gridCol>
                <a:gridCol w="1072924">
                  <a:extLst>
                    <a:ext uri="{9D8B030D-6E8A-4147-A177-3AD203B41FA5}">
                      <a16:colId xmlns:a16="http://schemas.microsoft.com/office/drawing/2014/main" xmlns="" val="924722801"/>
                    </a:ext>
                  </a:extLst>
                </a:gridCol>
                <a:gridCol w="1177599">
                  <a:extLst>
                    <a:ext uri="{9D8B030D-6E8A-4147-A177-3AD203B41FA5}">
                      <a16:colId xmlns:a16="http://schemas.microsoft.com/office/drawing/2014/main" xmlns="" val="2396062956"/>
                    </a:ext>
                  </a:extLst>
                </a:gridCol>
                <a:gridCol w="1177599">
                  <a:extLst>
                    <a:ext uri="{9D8B030D-6E8A-4147-A177-3AD203B41FA5}">
                      <a16:colId xmlns:a16="http://schemas.microsoft.com/office/drawing/2014/main" xmlns="" val="418000963"/>
                    </a:ext>
                  </a:extLst>
                </a:gridCol>
                <a:gridCol w="1177599">
                  <a:extLst>
                    <a:ext uri="{9D8B030D-6E8A-4147-A177-3AD203B41FA5}">
                      <a16:colId xmlns:a16="http://schemas.microsoft.com/office/drawing/2014/main" xmlns="" val="3260635395"/>
                    </a:ext>
                  </a:extLst>
                </a:gridCol>
                <a:gridCol w="1177599">
                  <a:extLst>
                    <a:ext uri="{9D8B030D-6E8A-4147-A177-3AD203B41FA5}">
                      <a16:colId xmlns:a16="http://schemas.microsoft.com/office/drawing/2014/main" xmlns="" val="3721956334"/>
                    </a:ext>
                  </a:extLst>
                </a:gridCol>
                <a:gridCol w="1177599">
                  <a:extLst>
                    <a:ext uri="{9D8B030D-6E8A-4147-A177-3AD203B41FA5}">
                      <a16:colId xmlns:a16="http://schemas.microsoft.com/office/drawing/2014/main" xmlns="" val="3019939749"/>
                    </a:ext>
                  </a:extLst>
                </a:gridCol>
              </a:tblGrid>
              <a:tr h="287815">
                <a:tc rowSpan="2">
                  <a:txBody>
                    <a:bodyPr/>
                    <a:lstStyle/>
                    <a:p>
                      <a:pPr algn="l" rtl="0" fontAlgn="ctr">
                        <a:lnSpc>
                          <a:spcPct val="150000"/>
                        </a:lnSpc>
                      </a:pPr>
                      <a:r>
                        <a:rPr lang="en-ZA" sz="1100" b="1" i="0" u="none" strike="noStrike" dirty="0" smtClean="0">
                          <a:solidFill>
                            <a:schemeClr val="dk1"/>
                          </a:solidFill>
                          <a:effectLst/>
                          <a:latin typeface="Arial" panose="020B0604020202020204" pitchFamily="34" charset="0"/>
                          <a:cs typeface="Arial" panose="020B0604020202020204" pitchFamily="34" charset="0"/>
                        </a:rPr>
                        <a:t>Creditor</a:t>
                      </a:r>
                      <a:r>
                        <a:rPr lang="en-ZA" sz="1100" b="1" i="0" u="none" strike="noStrike" baseline="0" dirty="0" smtClean="0">
                          <a:solidFill>
                            <a:schemeClr val="dk1"/>
                          </a:solidFill>
                          <a:effectLst/>
                          <a:latin typeface="Arial" panose="020B0604020202020204" pitchFamily="34" charset="0"/>
                          <a:cs typeface="Arial" panose="020B0604020202020204" pitchFamily="34" charset="0"/>
                        </a:rPr>
                        <a:t> days</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solidFill>
                      <a:schemeClr val="accent3">
                        <a:lumMod val="20000"/>
                        <a:lumOff val="80000"/>
                      </a:schemeClr>
                    </a:solidFill>
                  </a:tcPr>
                </a:tc>
                <a:tc>
                  <a:txBody>
                    <a:bodyPr/>
                    <a:lstStyle/>
                    <a:p>
                      <a:pPr algn="l" rtl="0" fontAlgn="ctr">
                        <a:lnSpc>
                          <a:spcPct val="150000"/>
                        </a:lnSpc>
                      </a:pPr>
                      <a:r>
                        <a:rPr lang="en-ZA" sz="1100" u="none" strike="noStrike" dirty="0">
                          <a:effectLst/>
                          <a:latin typeface="Arial" panose="020B0604020202020204" pitchFamily="34" charset="0"/>
                          <a:cs typeface="Arial" panose="020B0604020202020204" pitchFamily="34" charset="0"/>
                        </a:rPr>
                        <a:t>2013/14 </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solidFill>
                      <a:schemeClr val="accent3">
                        <a:lumMod val="20000"/>
                        <a:lumOff val="80000"/>
                      </a:schemeClr>
                    </a:solidFill>
                  </a:tcPr>
                </a:tc>
                <a:tc>
                  <a:txBody>
                    <a:bodyPr/>
                    <a:lstStyle/>
                    <a:p>
                      <a:pPr algn="l" rtl="0" fontAlgn="ctr">
                        <a:lnSpc>
                          <a:spcPct val="150000"/>
                        </a:lnSpc>
                      </a:pPr>
                      <a:r>
                        <a:rPr lang="en-ZA" sz="1100" u="none" strike="noStrike" dirty="0">
                          <a:effectLst/>
                          <a:latin typeface="Arial" panose="020B0604020202020204" pitchFamily="34" charset="0"/>
                          <a:cs typeface="Arial" panose="020B0604020202020204" pitchFamily="34" charset="0"/>
                        </a:rPr>
                        <a:t>2013/14</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solidFill>
                      <a:schemeClr val="accent3">
                        <a:lumMod val="20000"/>
                        <a:lumOff val="80000"/>
                      </a:schemeClr>
                    </a:solidFill>
                  </a:tcPr>
                </a:tc>
                <a:tc>
                  <a:txBody>
                    <a:bodyPr/>
                    <a:lstStyle/>
                    <a:p>
                      <a:pPr algn="l" rtl="0" fontAlgn="ctr">
                        <a:lnSpc>
                          <a:spcPct val="150000"/>
                        </a:lnSpc>
                      </a:pPr>
                      <a:r>
                        <a:rPr lang="en-ZA" sz="1100" u="none" strike="noStrike" dirty="0">
                          <a:effectLst/>
                          <a:latin typeface="Arial" panose="020B0604020202020204" pitchFamily="34" charset="0"/>
                          <a:cs typeface="Arial" panose="020B0604020202020204" pitchFamily="34" charset="0"/>
                        </a:rPr>
                        <a:t>2015/16</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solidFill>
                      <a:schemeClr val="accent3">
                        <a:lumMod val="20000"/>
                        <a:lumOff val="80000"/>
                      </a:schemeClr>
                    </a:solidFill>
                  </a:tcPr>
                </a:tc>
                <a:tc>
                  <a:txBody>
                    <a:bodyPr/>
                    <a:lstStyle/>
                    <a:p>
                      <a:pPr algn="l" rtl="0" fontAlgn="ctr">
                        <a:lnSpc>
                          <a:spcPct val="150000"/>
                        </a:lnSpc>
                      </a:pPr>
                      <a:r>
                        <a:rPr lang="en-ZA" sz="1100" u="none" strike="noStrike" dirty="0">
                          <a:effectLst/>
                          <a:latin typeface="Arial" panose="020B0604020202020204" pitchFamily="34" charset="0"/>
                          <a:cs typeface="Arial" panose="020B0604020202020204" pitchFamily="34" charset="0"/>
                        </a:rPr>
                        <a:t>2016/17</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solidFill>
                      <a:schemeClr val="accent3">
                        <a:lumMod val="20000"/>
                        <a:lumOff val="80000"/>
                      </a:schemeClr>
                    </a:solidFill>
                  </a:tcPr>
                </a:tc>
                <a:tc>
                  <a:txBody>
                    <a:bodyPr/>
                    <a:lstStyle/>
                    <a:p>
                      <a:pPr algn="l" rtl="0" fontAlgn="ctr">
                        <a:lnSpc>
                          <a:spcPct val="150000"/>
                        </a:lnSpc>
                      </a:pPr>
                      <a:r>
                        <a:rPr lang="en-ZA" sz="1100" u="none" strike="noStrike" dirty="0">
                          <a:effectLst/>
                          <a:latin typeface="Arial" panose="020B0604020202020204" pitchFamily="34" charset="0"/>
                          <a:cs typeface="Arial" panose="020B0604020202020204" pitchFamily="34" charset="0"/>
                        </a:rPr>
                        <a:t>2017/18</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solidFill>
                      <a:schemeClr val="accent3">
                        <a:lumMod val="20000"/>
                        <a:lumOff val="80000"/>
                      </a:schemeClr>
                    </a:solidFill>
                  </a:tcPr>
                </a:tc>
                <a:tc>
                  <a:txBody>
                    <a:bodyPr/>
                    <a:lstStyle/>
                    <a:p>
                      <a:pPr algn="l" rtl="0" fontAlgn="ctr">
                        <a:lnSpc>
                          <a:spcPct val="150000"/>
                        </a:lnSpc>
                      </a:pPr>
                      <a:r>
                        <a:rPr lang="en-ZA" sz="1100" u="none" strike="noStrike" dirty="0">
                          <a:effectLst/>
                          <a:latin typeface="Arial" panose="020B0604020202020204" pitchFamily="34" charset="0"/>
                          <a:cs typeface="Arial" panose="020B0604020202020204" pitchFamily="34" charset="0"/>
                        </a:rPr>
                        <a:t>2018/19</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solidFill>
                      <a:schemeClr val="accent3">
                        <a:lumMod val="20000"/>
                        <a:lumOff val="80000"/>
                      </a:schemeClr>
                    </a:solidFill>
                  </a:tcPr>
                </a:tc>
                <a:extLst>
                  <a:ext uri="{0D108BD9-81ED-4DB2-BD59-A6C34878D82A}">
                    <a16:rowId xmlns:a16="http://schemas.microsoft.com/office/drawing/2014/main" xmlns="" val="1281385013"/>
                  </a:ext>
                </a:extLst>
              </a:tr>
              <a:tr h="287815">
                <a:tc vMerge="1">
                  <a:txBody>
                    <a:bodyPr/>
                    <a:lstStyle/>
                    <a:p>
                      <a:endParaRPr lang="en-ZA"/>
                    </a:p>
                  </a:txBody>
                  <a:tcPr/>
                </a:tc>
                <a:tc>
                  <a:txBody>
                    <a:bodyPr/>
                    <a:lstStyle/>
                    <a:p>
                      <a:pPr algn="l" rtl="0" fontAlgn="ctr">
                        <a:lnSpc>
                          <a:spcPct val="150000"/>
                        </a:lnSpc>
                      </a:pPr>
                      <a:r>
                        <a:rPr lang="en-ZA" sz="1100" u="none" strike="noStrike" dirty="0">
                          <a:effectLst/>
                          <a:latin typeface="Arial" panose="020B0604020202020204" pitchFamily="34" charset="0"/>
                          <a:cs typeface="Arial" panose="020B0604020202020204" pitchFamily="34" charset="0"/>
                        </a:rPr>
                        <a:t>R'000</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solidFill>
                      <a:schemeClr val="accent3">
                        <a:lumMod val="20000"/>
                        <a:lumOff val="80000"/>
                      </a:schemeClr>
                    </a:solidFill>
                  </a:tcPr>
                </a:tc>
                <a:tc>
                  <a:txBody>
                    <a:bodyPr/>
                    <a:lstStyle/>
                    <a:p>
                      <a:pPr algn="l" rtl="0" fontAlgn="ctr">
                        <a:lnSpc>
                          <a:spcPct val="150000"/>
                        </a:lnSpc>
                      </a:pPr>
                      <a:r>
                        <a:rPr lang="en-ZA" sz="1100" u="none" strike="noStrike" dirty="0">
                          <a:effectLst/>
                          <a:latin typeface="Arial" panose="020B0604020202020204" pitchFamily="34" charset="0"/>
                          <a:cs typeface="Arial" panose="020B0604020202020204" pitchFamily="34" charset="0"/>
                        </a:rPr>
                        <a:t>R'000</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solidFill>
                      <a:schemeClr val="accent3">
                        <a:lumMod val="20000"/>
                        <a:lumOff val="80000"/>
                      </a:schemeClr>
                    </a:solidFill>
                  </a:tcPr>
                </a:tc>
                <a:tc>
                  <a:txBody>
                    <a:bodyPr/>
                    <a:lstStyle/>
                    <a:p>
                      <a:pPr algn="l" rtl="0" fontAlgn="ctr">
                        <a:lnSpc>
                          <a:spcPct val="150000"/>
                        </a:lnSpc>
                      </a:pPr>
                      <a:r>
                        <a:rPr lang="en-ZA" sz="1100" u="none" strike="noStrike" dirty="0">
                          <a:effectLst/>
                          <a:latin typeface="Arial" panose="020B0604020202020204" pitchFamily="34" charset="0"/>
                          <a:cs typeface="Arial" panose="020B0604020202020204" pitchFamily="34" charset="0"/>
                        </a:rPr>
                        <a:t>R'000</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solidFill>
                      <a:schemeClr val="accent3">
                        <a:lumMod val="20000"/>
                        <a:lumOff val="80000"/>
                      </a:schemeClr>
                    </a:solidFill>
                  </a:tcPr>
                </a:tc>
                <a:tc>
                  <a:txBody>
                    <a:bodyPr/>
                    <a:lstStyle/>
                    <a:p>
                      <a:pPr algn="l" rtl="0" fontAlgn="ctr">
                        <a:lnSpc>
                          <a:spcPct val="150000"/>
                        </a:lnSpc>
                      </a:pPr>
                      <a:r>
                        <a:rPr lang="en-ZA" sz="1100" u="none" strike="noStrike" dirty="0">
                          <a:effectLst/>
                          <a:latin typeface="Arial" panose="020B0604020202020204" pitchFamily="34" charset="0"/>
                          <a:cs typeface="Arial" panose="020B0604020202020204" pitchFamily="34" charset="0"/>
                        </a:rPr>
                        <a:t>R'000</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solidFill>
                      <a:schemeClr val="accent3">
                        <a:lumMod val="20000"/>
                        <a:lumOff val="80000"/>
                      </a:schemeClr>
                    </a:solidFill>
                  </a:tcPr>
                </a:tc>
                <a:tc>
                  <a:txBody>
                    <a:bodyPr/>
                    <a:lstStyle/>
                    <a:p>
                      <a:pPr algn="l" rtl="0" fontAlgn="ctr">
                        <a:lnSpc>
                          <a:spcPct val="150000"/>
                        </a:lnSpc>
                      </a:pPr>
                      <a:r>
                        <a:rPr lang="en-ZA" sz="1100" u="none" strike="noStrike" dirty="0">
                          <a:effectLst/>
                          <a:latin typeface="Arial" panose="020B0604020202020204" pitchFamily="34" charset="0"/>
                          <a:cs typeface="Arial" panose="020B0604020202020204" pitchFamily="34" charset="0"/>
                        </a:rPr>
                        <a:t>R'000</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solidFill>
                      <a:schemeClr val="accent3">
                        <a:lumMod val="20000"/>
                        <a:lumOff val="80000"/>
                      </a:schemeClr>
                    </a:solidFill>
                  </a:tcPr>
                </a:tc>
                <a:tc>
                  <a:txBody>
                    <a:bodyPr/>
                    <a:lstStyle/>
                    <a:p>
                      <a:pPr algn="l" rtl="0" fontAlgn="ctr">
                        <a:lnSpc>
                          <a:spcPct val="150000"/>
                        </a:lnSpc>
                      </a:pPr>
                      <a:r>
                        <a:rPr lang="en-ZA" sz="1100" u="none" strike="noStrike" dirty="0">
                          <a:effectLst/>
                          <a:latin typeface="Arial" panose="020B0604020202020204" pitchFamily="34" charset="0"/>
                          <a:cs typeface="Arial" panose="020B0604020202020204" pitchFamily="34" charset="0"/>
                        </a:rPr>
                        <a:t>R'000</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solidFill>
                      <a:schemeClr val="accent3">
                        <a:lumMod val="20000"/>
                        <a:lumOff val="80000"/>
                      </a:schemeClr>
                    </a:solidFill>
                  </a:tcPr>
                </a:tc>
                <a:extLst>
                  <a:ext uri="{0D108BD9-81ED-4DB2-BD59-A6C34878D82A}">
                    <a16:rowId xmlns:a16="http://schemas.microsoft.com/office/drawing/2014/main" xmlns="" val="3928595492"/>
                  </a:ext>
                </a:extLst>
              </a:tr>
              <a:tr h="235298">
                <a:tc>
                  <a:txBody>
                    <a:bodyPr/>
                    <a:lstStyle/>
                    <a:p>
                      <a:pPr algn="l" fontAlgn="b">
                        <a:lnSpc>
                          <a:spcPct val="150000"/>
                        </a:lnSpc>
                      </a:pPr>
                      <a:r>
                        <a:rPr lang="en-ZA" sz="1100" b="1" u="none" strike="noStrike" dirty="0">
                          <a:effectLst/>
                          <a:latin typeface="Arial" panose="020B0604020202020204" pitchFamily="34" charset="0"/>
                          <a:cs typeface="Arial" panose="020B0604020202020204" pitchFamily="34" charset="0"/>
                        </a:rPr>
                        <a:t>Result </a:t>
                      </a:r>
                      <a:r>
                        <a:rPr lang="en-ZA" sz="1100" b="1" u="none" strike="noStrike" dirty="0" smtClean="0">
                          <a:effectLst/>
                          <a:latin typeface="Arial" panose="020B0604020202020204" pitchFamily="34" charset="0"/>
                          <a:cs typeface="Arial" panose="020B0604020202020204" pitchFamily="34" charset="0"/>
                        </a:rPr>
                        <a:t>(%)</a:t>
                      </a:r>
                    </a:p>
                    <a:p>
                      <a:pPr algn="l" fontAlgn="b">
                        <a:lnSpc>
                          <a:spcPct val="150000"/>
                        </a:lnSpc>
                      </a:pP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solidFill>
                      <a:schemeClr val="accent3">
                        <a:lumMod val="60000"/>
                        <a:lumOff val="40000"/>
                      </a:schemeClr>
                    </a:solidFill>
                  </a:tcPr>
                </a:tc>
                <a:tc>
                  <a:txBody>
                    <a:bodyPr/>
                    <a:lstStyle/>
                    <a:p>
                      <a:pPr algn="r" fontAlgn="b">
                        <a:lnSpc>
                          <a:spcPct val="150000"/>
                        </a:lnSpc>
                      </a:pPr>
                      <a:r>
                        <a:rPr lang="en-ZA" sz="1100" u="none" strike="noStrike" dirty="0" smtClean="0">
                          <a:effectLst/>
                          <a:latin typeface="Arial" panose="020B0604020202020204" pitchFamily="34" charset="0"/>
                          <a:cs typeface="Arial" panose="020B0604020202020204" pitchFamily="34" charset="0"/>
                        </a:rPr>
                        <a:t>82</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solidFill>
                      <a:schemeClr val="accent3">
                        <a:lumMod val="60000"/>
                        <a:lumOff val="40000"/>
                      </a:schemeClr>
                    </a:solidFill>
                  </a:tcPr>
                </a:tc>
                <a:tc>
                  <a:txBody>
                    <a:bodyPr/>
                    <a:lstStyle/>
                    <a:p>
                      <a:pPr algn="r" fontAlgn="b">
                        <a:lnSpc>
                          <a:spcPct val="150000"/>
                        </a:lnSpc>
                      </a:pPr>
                      <a:r>
                        <a:rPr lang="en-ZA" sz="1100" u="none" strike="noStrike" dirty="0" smtClean="0">
                          <a:effectLst/>
                          <a:latin typeface="Arial" panose="020B0604020202020204" pitchFamily="34" charset="0"/>
                          <a:cs typeface="Arial" panose="020B0604020202020204" pitchFamily="34" charset="0"/>
                        </a:rPr>
                        <a:t>93</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solidFill>
                      <a:schemeClr val="accent3">
                        <a:lumMod val="60000"/>
                        <a:lumOff val="40000"/>
                      </a:schemeClr>
                    </a:solidFill>
                  </a:tcPr>
                </a:tc>
                <a:tc>
                  <a:txBody>
                    <a:bodyPr/>
                    <a:lstStyle/>
                    <a:p>
                      <a:pPr algn="r" fontAlgn="b">
                        <a:lnSpc>
                          <a:spcPct val="150000"/>
                        </a:lnSpc>
                      </a:pPr>
                      <a:r>
                        <a:rPr lang="en-ZA" sz="1100" u="none" strike="noStrike" dirty="0" smtClean="0">
                          <a:effectLst/>
                          <a:latin typeface="Arial" panose="020B0604020202020204" pitchFamily="34" charset="0"/>
                          <a:cs typeface="Arial" panose="020B0604020202020204" pitchFamily="34" charset="0"/>
                        </a:rPr>
                        <a:t>66</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solidFill>
                      <a:schemeClr val="accent3">
                        <a:lumMod val="60000"/>
                        <a:lumOff val="40000"/>
                      </a:schemeClr>
                    </a:solidFill>
                  </a:tcPr>
                </a:tc>
                <a:tc>
                  <a:txBody>
                    <a:bodyPr/>
                    <a:lstStyle/>
                    <a:p>
                      <a:pPr algn="r" fontAlgn="b">
                        <a:lnSpc>
                          <a:spcPct val="150000"/>
                        </a:lnSpc>
                      </a:pPr>
                      <a:r>
                        <a:rPr lang="en-ZA" sz="1100" u="none" strike="noStrike" dirty="0" smtClean="0">
                          <a:effectLst/>
                          <a:latin typeface="Arial" panose="020B0604020202020204" pitchFamily="34" charset="0"/>
                          <a:cs typeface="Arial" panose="020B0604020202020204" pitchFamily="34" charset="0"/>
                        </a:rPr>
                        <a:t>60</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solidFill>
                      <a:schemeClr val="accent3">
                        <a:lumMod val="60000"/>
                        <a:lumOff val="40000"/>
                      </a:schemeClr>
                    </a:solidFill>
                  </a:tcPr>
                </a:tc>
                <a:tc>
                  <a:txBody>
                    <a:bodyPr/>
                    <a:lstStyle/>
                    <a:p>
                      <a:pPr algn="r" fontAlgn="b">
                        <a:lnSpc>
                          <a:spcPct val="150000"/>
                        </a:lnSpc>
                      </a:pPr>
                      <a:r>
                        <a:rPr lang="en-ZA" sz="1100" u="none" strike="noStrike" dirty="0" smtClean="0">
                          <a:effectLst/>
                          <a:latin typeface="Arial" panose="020B0604020202020204" pitchFamily="34" charset="0"/>
                          <a:cs typeface="Arial" panose="020B0604020202020204" pitchFamily="34" charset="0"/>
                        </a:rPr>
                        <a:t>41</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solidFill>
                      <a:schemeClr val="accent3">
                        <a:lumMod val="60000"/>
                        <a:lumOff val="40000"/>
                      </a:schemeClr>
                    </a:solidFill>
                  </a:tcPr>
                </a:tc>
                <a:tc>
                  <a:txBody>
                    <a:bodyPr/>
                    <a:lstStyle/>
                    <a:p>
                      <a:pPr algn="r" fontAlgn="b">
                        <a:lnSpc>
                          <a:spcPct val="150000"/>
                        </a:lnSpc>
                      </a:pPr>
                      <a:r>
                        <a:rPr lang="en-ZA" sz="1100" u="none" strike="noStrike" dirty="0" smtClean="0">
                          <a:effectLst/>
                          <a:latin typeface="Arial" panose="020B0604020202020204" pitchFamily="34" charset="0"/>
                          <a:cs typeface="Arial" panose="020B0604020202020204" pitchFamily="34" charset="0"/>
                        </a:rPr>
                        <a:t>29</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solidFill>
                      <a:schemeClr val="accent3">
                        <a:lumMod val="60000"/>
                        <a:lumOff val="40000"/>
                      </a:schemeClr>
                    </a:solidFill>
                  </a:tcPr>
                </a:tc>
                <a:extLst>
                  <a:ext uri="{0D108BD9-81ED-4DB2-BD59-A6C34878D82A}">
                    <a16:rowId xmlns:a16="http://schemas.microsoft.com/office/drawing/2014/main" xmlns="" val="2494167259"/>
                  </a:ext>
                </a:extLst>
              </a:tr>
            </a:tbl>
          </a:graphicData>
        </a:graphic>
      </p:graphicFrame>
    </p:spTree>
    <p:extLst>
      <p:ext uri="{BB962C8B-B14F-4D97-AF65-F5344CB8AC3E}">
        <p14:creationId xmlns:p14="http://schemas.microsoft.com/office/powerpoint/2010/main" xmlns="" val="10173110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143000" y="276753"/>
            <a:ext cx="8101780" cy="1138773"/>
          </a:xfrm>
          <a:prstGeom prst="rect">
            <a:avLst/>
          </a:prstGeom>
          <a:noFill/>
          <a:effectLst>
            <a:glow rad="228600">
              <a:schemeClr val="accent3">
                <a:satMod val="175000"/>
                <a:alpha val="40000"/>
              </a:schemeClr>
            </a:glo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wrap="square">
            <a:prstTxWarp prst="textNoShape">
              <a:avLst/>
            </a:prstTxWarp>
            <a:spAutoFit/>
          </a:bodyPr>
          <a:lstStyle/>
          <a:p>
            <a:pPr algn="ctr"/>
            <a:r>
              <a:rPr lang="en-ZA" sz="3600" b="1" dirty="0" smtClean="0">
                <a:solidFill>
                  <a:schemeClr val="tx1"/>
                </a:solidFill>
                <a:latin typeface="Arial" panose="020B0604020202020204" pitchFamily="34" charset="0"/>
                <a:ea typeface="ＭＳ Ｐゴシック" pitchFamily="-112" charset="-128"/>
                <a:cs typeface="Arial" panose="020B0604020202020204" pitchFamily="34" charset="0"/>
              </a:rPr>
              <a:t>Debtor </a:t>
            </a:r>
            <a:r>
              <a:rPr lang="en-ZA" sz="3600" b="1" dirty="0">
                <a:solidFill>
                  <a:schemeClr val="tx1"/>
                </a:solidFill>
                <a:latin typeface="Arial" panose="020B0604020202020204" pitchFamily="34" charset="0"/>
                <a:ea typeface="ＭＳ Ｐゴシック" pitchFamily="-112" charset="-128"/>
                <a:cs typeface="Arial" panose="020B0604020202020204" pitchFamily="34" charset="0"/>
              </a:rPr>
              <a:t>days down</a:t>
            </a:r>
          </a:p>
          <a:p>
            <a:pPr algn="ctr"/>
            <a:endParaRPr lang="en-GB" sz="3200" b="1" dirty="0">
              <a:solidFill>
                <a:schemeClr val="tx1"/>
              </a:solidFill>
              <a:effectLst>
                <a:outerShdw blurRad="50800" dist="38100" dir="5400000">
                  <a:srgbClr val="000000">
                    <a:alpha val="43000"/>
                  </a:srgbClr>
                </a:outerShdw>
              </a:effectLst>
              <a:ea typeface="Arial" pitchFamily="-112" charset="0"/>
              <a:cs typeface="Arial" pitchFamily="-112" charset="0"/>
            </a:endParaRPr>
          </a:p>
        </p:txBody>
      </p:sp>
      <p:sp>
        <p:nvSpPr>
          <p:cNvPr id="4" name="Rectangle 3"/>
          <p:cNvSpPr/>
          <p:nvPr/>
        </p:nvSpPr>
        <p:spPr>
          <a:xfrm>
            <a:off x="250607" y="4707141"/>
            <a:ext cx="8692056" cy="954107"/>
          </a:xfrm>
          <a:prstGeom prst="rect">
            <a:avLst/>
          </a:prstGeom>
        </p:spPr>
        <p:txBody>
          <a:bodyPr wrap="square">
            <a:spAutoFit/>
          </a:bodyPr>
          <a:lstStyle/>
          <a:p>
            <a:endParaRPr lang="en-ZA" dirty="0"/>
          </a:p>
          <a:p>
            <a:pPr lvl="0" algn="just">
              <a:defRPr/>
            </a:pPr>
            <a:r>
              <a:rPr lang="en-ZA" sz="1600" dirty="0">
                <a:solidFill>
                  <a:prstClr val="black"/>
                </a:solidFill>
              </a:rPr>
              <a:t>The 2017/18 reduction in debtor days was partly due to the debt settlement agreement reached with the Gauteng Department of Health.</a:t>
            </a:r>
          </a:p>
        </p:txBody>
      </p:sp>
      <p:pic>
        <p:nvPicPr>
          <p:cNvPr id="5" name="Picture 4"/>
          <p:cNvPicPr>
            <a:picLocks noChangeAspect="1"/>
          </p:cNvPicPr>
          <p:nvPr/>
        </p:nvPicPr>
        <p:blipFill>
          <a:blip r:embed="rId3"/>
          <a:stretch>
            <a:fillRect/>
          </a:stretch>
        </p:blipFill>
        <p:spPr>
          <a:xfrm>
            <a:off x="250607" y="1409711"/>
            <a:ext cx="8676915" cy="2069402"/>
          </a:xfrm>
          <a:prstGeom prst="rect">
            <a:avLst/>
          </a:prstGeom>
        </p:spPr>
      </p:pic>
      <p:sp>
        <p:nvSpPr>
          <p:cNvPr id="9"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55</a:t>
            </a:fld>
            <a:endParaRPr lang="en-US" sz="1600"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3069673546"/>
              </p:ext>
            </p:extLst>
          </p:nvPr>
        </p:nvGraphicFramePr>
        <p:xfrm>
          <a:off x="250606" y="3577160"/>
          <a:ext cx="8676914" cy="1335866"/>
        </p:xfrm>
        <a:graphic>
          <a:graphicData uri="http://schemas.openxmlformats.org/drawingml/2006/table">
            <a:tbl>
              <a:tblPr>
                <a:tableStyleId>{5C22544A-7EE6-4342-B048-85BDC9FD1C3A}</a:tableStyleId>
              </a:tblPr>
              <a:tblGrid>
                <a:gridCol w="1564665">
                  <a:extLst>
                    <a:ext uri="{9D8B030D-6E8A-4147-A177-3AD203B41FA5}">
                      <a16:colId xmlns:a16="http://schemas.microsoft.com/office/drawing/2014/main" xmlns="" val="2119101807"/>
                    </a:ext>
                  </a:extLst>
                </a:gridCol>
                <a:gridCol w="1096249">
                  <a:extLst>
                    <a:ext uri="{9D8B030D-6E8A-4147-A177-3AD203B41FA5}">
                      <a16:colId xmlns:a16="http://schemas.microsoft.com/office/drawing/2014/main" xmlns="" val="924722801"/>
                    </a:ext>
                  </a:extLst>
                </a:gridCol>
                <a:gridCol w="1203200">
                  <a:extLst>
                    <a:ext uri="{9D8B030D-6E8A-4147-A177-3AD203B41FA5}">
                      <a16:colId xmlns:a16="http://schemas.microsoft.com/office/drawing/2014/main" xmlns="" val="2396062956"/>
                    </a:ext>
                  </a:extLst>
                </a:gridCol>
                <a:gridCol w="1203200">
                  <a:extLst>
                    <a:ext uri="{9D8B030D-6E8A-4147-A177-3AD203B41FA5}">
                      <a16:colId xmlns:a16="http://schemas.microsoft.com/office/drawing/2014/main" xmlns="" val="418000963"/>
                    </a:ext>
                  </a:extLst>
                </a:gridCol>
                <a:gridCol w="1203200">
                  <a:extLst>
                    <a:ext uri="{9D8B030D-6E8A-4147-A177-3AD203B41FA5}">
                      <a16:colId xmlns:a16="http://schemas.microsoft.com/office/drawing/2014/main" xmlns="" val="3260635395"/>
                    </a:ext>
                  </a:extLst>
                </a:gridCol>
                <a:gridCol w="1203200">
                  <a:extLst>
                    <a:ext uri="{9D8B030D-6E8A-4147-A177-3AD203B41FA5}">
                      <a16:colId xmlns:a16="http://schemas.microsoft.com/office/drawing/2014/main" xmlns="" val="3721956334"/>
                    </a:ext>
                  </a:extLst>
                </a:gridCol>
                <a:gridCol w="1203200">
                  <a:extLst>
                    <a:ext uri="{9D8B030D-6E8A-4147-A177-3AD203B41FA5}">
                      <a16:colId xmlns:a16="http://schemas.microsoft.com/office/drawing/2014/main" xmlns="" val="3019939749"/>
                    </a:ext>
                  </a:extLst>
                </a:gridCol>
              </a:tblGrid>
              <a:tr h="354602">
                <a:tc rowSpan="2">
                  <a:txBody>
                    <a:bodyPr/>
                    <a:lstStyle/>
                    <a:p>
                      <a:pPr algn="l" rtl="0" fontAlgn="ctr">
                        <a:lnSpc>
                          <a:spcPct val="150000"/>
                        </a:lnSpc>
                      </a:pPr>
                      <a:r>
                        <a:rPr lang="en-ZA" sz="1100" b="1" i="0" u="none" strike="noStrike" dirty="0" smtClean="0">
                          <a:solidFill>
                            <a:schemeClr val="dk1"/>
                          </a:solidFill>
                          <a:effectLst/>
                          <a:latin typeface="Arial" panose="020B0604020202020204" pitchFamily="34" charset="0"/>
                          <a:cs typeface="Arial" panose="020B0604020202020204" pitchFamily="34" charset="0"/>
                        </a:rPr>
                        <a:t>Debtor</a:t>
                      </a:r>
                      <a:r>
                        <a:rPr lang="en-ZA" sz="1100" b="1" i="0" u="none" strike="noStrike" baseline="0" dirty="0" smtClean="0">
                          <a:solidFill>
                            <a:schemeClr val="dk1"/>
                          </a:solidFill>
                          <a:effectLst/>
                          <a:latin typeface="Arial" panose="020B0604020202020204" pitchFamily="34" charset="0"/>
                          <a:cs typeface="Arial" panose="020B0604020202020204" pitchFamily="34" charset="0"/>
                        </a:rPr>
                        <a:t> days</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97" marR="5597" marT="5597" marB="0" anchor="ctr">
                    <a:solidFill>
                      <a:schemeClr val="accent3">
                        <a:lumMod val="20000"/>
                        <a:lumOff val="80000"/>
                      </a:schemeClr>
                    </a:solidFill>
                  </a:tcPr>
                </a:tc>
                <a:tc>
                  <a:txBody>
                    <a:bodyPr/>
                    <a:lstStyle/>
                    <a:p>
                      <a:pPr algn="l" rtl="0" fontAlgn="ctr">
                        <a:lnSpc>
                          <a:spcPct val="150000"/>
                        </a:lnSpc>
                      </a:pPr>
                      <a:r>
                        <a:rPr lang="en-ZA" sz="1100" b="1" u="none" strike="noStrike" dirty="0">
                          <a:effectLst/>
                          <a:latin typeface="Arial" panose="020B0604020202020204" pitchFamily="34" charset="0"/>
                          <a:cs typeface="Arial" panose="020B0604020202020204" pitchFamily="34" charset="0"/>
                        </a:rPr>
                        <a:t>2013/14 </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97" marR="5597" marT="5597" marB="0" anchor="ctr">
                    <a:solidFill>
                      <a:schemeClr val="accent3">
                        <a:lumMod val="20000"/>
                        <a:lumOff val="80000"/>
                      </a:schemeClr>
                    </a:solidFill>
                  </a:tcPr>
                </a:tc>
                <a:tc>
                  <a:txBody>
                    <a:bodyPr/>
                    <a:lstStyle/>
                    <a:p>
                      <a:pPr algn="l" rtl="0" fontAlgn="ctr">
                        <a:lnSpc>
                          <a:spcPct val="150000"/>
                        </a:lnSpc>
                      </a:pPr>
                      <a:r>
                        <a:rPr lang="en-ZA" sz="1100" b="1" u="none" strike="noStrike" dirty="0">
                          <a:effectLst/>
                          <a:latin typeface="Arial" panose="020B0604020202020204" pitchFamily="34" charset="0"/>
                          <a:cs typeface="Arial" panose="020B0604020202020204" pitchFamily="34" charset="0"/>
                        </a:rPr>
                        <a:t>2013/14</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97" marR="5597" marT="5597" marB="0" anchor="ctr">
                    <a:solidFill>
                      <a:schemeClr val="accent3">
                        <a:lumMod val="20000"/>
                        <a:lumOff val="80000"/>
                      </a:schemeClr>
                    </a:solidFill>
                  </a:tcPr>
                </a:tc>
                <a:tc>
                  <a:txBody>
                    <a:bodyPr/>
                    <a:lstStyle/>
                    <a:p>
                      <a:pPr algn="l" rtl="0" fontAlgn="ctr">
                        <a:lnSpc>
                          <a:spcPct val="150000"/>
                        </a:lnSpc>
                      </a:pPr>
                      <a:r>
                        <a:rPr lang="en-ZA" sz="1100" b="1" u="none" strike="noStrike" dirty="0">
                          <a:effectLst/>
                          <a:latin typeface="Arial" panose="020B0604020202020204" pitchFamily="34" charset="0"/>
                          <a:cs typeface="Arial" panose="020B0604020202020204" pitchFamily="34" charset="0"/>
                        </a:rPr>
                        <a:t>2015/16</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97" marR="5597" marT="5597" marB="0" anchor="ctr">
                    <a:solidFill>
                      <a:schemeClr val="accent3">
                        <a:lumMod val="20000"/>
                        <a:lumOff val="80000"/>
                      </a:schemeClr>
                    </a:solidFill>
                  </a:tcPr>
                </a:tc>
                <a:tc>
                  <a:txBody>
                    <a:bodyPr/>
                    <a:lstStyle/>
                    <a:p>
                      <a:pPr algn="l" rtl="0" fontAlgn="ctr">
                        <a:lnSpc>
                          <a:spcPct val="150000"/>
                        </a:lnSpc>
                      </a:pPr>
                      <a:r>
                        <a:rPr lang="en-ZA" sz="1100" b="1" u="none" strike="noStrike" dirty="0">
                          <a:effectLst/>
                          <a:latin typeface="Arial" panose="020B0604020202020204" pitchFamily="34" charset="0"/>
                          <a:cs typeface="Arial" panose="020B0604020202020204" pitchFamily="34" charset="0"/>
                        </a:rPr>
                        <a:t>2016/17</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97" marR="5597" marT="5597" marB="0" anchor="ctr">
                    <a:solidFill>
                      <a:schemeClr val="accent3">
                        <a:lumMod val="20000"/>
                        <a:lumOff val="80000"/>
                      </a:schemeClr>
                    </a:solidFill>
                  </a:tcPr>
                </a:tc>
                <a:tc>
                  <a:txBody>
                    <a:bodyPr/>
                    <a:lstStyle/>
                    <a:p>
                      <a:pPr algn="l" rtl="0" fontAlgn="ctr">
                        <a:lnSpc>
                          <a:spcPct val="150000"/>
                        </a:lnSpc>
                      </a:pPr>
                      <a:r>
                        <a:rPr lang="en-ZA" sz="1100" b="1" u="none" strike="noStrike" dirty="0">
                          <a:effectLst/>
                          <a:latin typeface="Arial" panose="020B0604020202020204" pitchFamily="34" charset="0"/>
                          <a:cs typeface="Arial" panose="020B0604020202020204" pitchFamily="34" charset="0"/>
                        </a:rPr>
                        <a:t>2017/18</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97" marR="5597" marT="5597" marB="0" anchor="ctr">
                    <a:solidFill>
                      <a:schemeClr val="accent3">
                        <a:lumMod val="20000"/>
                        <a:lumOff val="80000"/>
                      </a:schemeClr>
                    </a:solidFill>
                  </a:tcPr>
                </a:tc>
                <a:tc>
                  <a:txBody>
                    <a:bodyPr/>
                    <a:lstStyle/>
                    <a:p>
                      <a:pPr algn="l" rtl="0" fontAlgn="ctr">
                        <a:lnSpc>
                          <a:spcPct val="150000"/>
                        </a:lnSpc>
                      </a:pPr>
                      <a:r>
                        <a:rPr lang="en-ZA" sz="1100" b="1" u="none" strike="noStrike" dirty="0">
                          <a:effectLst/>
                          <a:latin typeface="Arial" panose="020B0604020202020204" pitchFamily="34" charset="0"/>
                          <a:cs typeface="Arial" panose="020B0604020202020204" pitchFamily="34" charset="0"/>
                        </a:rPr>
                        <a:t>2018/19</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97" marR="5597" marT="5597" marB="0" anchor="ctr">
                    <a:solidFill>
                      <a:schemeClr val="accent3">
                        <a:lumMod val="20000"/>
                        <a:lumOff val="80000"/>
                      </a:schemeClr>
                    </a:solidFill>
                  </a:tcPr>
                </a:tc>
                <a:extLst>
                  <a:ext uri="{0D108BD9-81ED-4DB2-BD59-A6C34878D82A}">
                    <a16:rowId xmlns:a16="http://schemas.microsoft.com/office/drawing/2014/main" xmlns="" val="1281385013"/>
                  </a:ext>
                </a:extLst>
              </a:tr>
              <a:tr h="354602">
                <a:tc vMerge="1">
                  <a:txBody>
                    <a:bodyPr/>
                    <a:lstStyle/>
                    <a:p>
                      <a:endParaRPr lang="en-ZA"/>
                    </a:p>
                  </a:txBody>
                  <a:tcPr/>
                </a:tc>
                <a:tc>
                  <a:txBody>
                    <a:bodyPr/>
                    <a:lstStyle/>
                    <a:p>
                      <a:pPr algn="l" rtl="0" fontAlgn="ctr">
                        <a:lnSpc>
                          <a:spcPct val="150000"/>
                        </a:lnSpc>
                      </a:pPr>
                      <a:r>
                        <a:rPr lang="en-ZA" sz="1100" b="1" u="none" strike="noStrike" dirty="0">
                          <a:effectLst/>
                          <a:latin typeface="Arial" panose="020B0604020202020204" pitchFamily="34" charset="0"/>
                          <a:cs typeface="Arial" panose="020B0604020202020204" pitchFamily="34" charset="0"/>
                        </a:rPr>
                        <a:t>R'000</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97" marR="5597" marT="5597" marB="0" anchor="ctr">
                    <a:solidFill>
                      <a:schemeClr val="accent3">
                        <a:lumMod val="20000"/>
                        <a:lumOff val="80000"/>
                      </a:schemeClr>
                    </a:solidFill>
                  </a:tcPr>
                </a:tc>
                <a:tc>
                  <a:txBody>
                    <a:bodyPr/>
                    <a:lstStyle/>
                    <a:p>
                      <a:pPr algn="l" rtl="0" fontAlgn="ctr">
                        <a:lnSpc>
                          <a:spcPct val="150000"/>
                        </a:lnSpc>
                      </a:pPr>
                      <a:r>
                        <a:rPr lang="en-ZA" sz="1100" b="1" u="none" strike="noStrike" dirty="0">
                          <a:effectLst/>
                          <a:latin typeface="Arial" panose="020B0604020202020204" pitchFamily="34" charset="0"/>
                          <a:cs typeface="Arial" panose="020B0604020202020204" pitchFamily="34" charset="0"/>
                        </a:rPr>
                        <a:t>R'000</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97" marR="5597" marT="5597" marB="0" anchor="ctr">
                    <a:solidFill>
                      <a:schemeClr val="accent3">
                        <a:lumMod val="20000"/>
                        <a:lumOff val="80000"/>
                      </a:schemeClr>
                    </a:solidFill>
                  </a:tcPr>
                </a:tc>
                <a:tc>
                  <a:txBody>
                    <a:bodyPr/>
                    <a:lstStyle/>
                    <a:p>
                      <a:pPr algn="l" rtl="0" fontAlgn="ctr">
                        <a:lnSpc>
                          <a:spcPct val="150000"/>
                        </a:lnSpc>
                      </a:pPr>
                      <a:r>
                        <a:rPr lang="en-ZA" sz="1100" b="1" u="none" strike="noStrike" dirty="0">
                          <a:effectLst/>
                          <a:latin typeface="Arial" panose="020B0604020202020204" pitchFamily="34" charset="0"/>
                          <a:cs typeface="Arial" panose="020B0604020202020204" pitchFamily="34" charset="0"/>
                        </a:rPr>
                        <a:t>R'000</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97" marR="5597" marT="5597" marB="0" anchor="ctr">
                    <a:solidFill>
                      <a:schemeClr val="accent3">
                        <a:lumMod val="20000"/>
                        <a:lumOff val="80000"/>
                      </a:schemeClr>
                    </a:solidFill>
                  </a:tcPr>
                </a:tc>
                <a:tc>
                  <a:txBody>
                    <a:bodyPr/>
                    <a:lstStyle/>
                    <a:p>
                      <a:pPr algn="l" rtl="0" fontAlgn="ctr">
                        <a:lnSpc>
                          <a:spcPct val="150000"/>
                        </a:lnSpc>
                      </a:pPr>
                      <a:r>
                        <a:rPr lang="en-ZA" sz="1100" b="1" u="none" strike="noStrike" dirty="0">
                          <a:effectLst/>
                          <a:latin typeface="Arial" panose="020B0604020202020204" pitchFamily="34" charset="0"/>
                          <a:cs typeface="Arial" panose="020B0604020202020204" pitchFamily="34" charset="0"/>
                        </a:rPr>
                        <a:t>R'000</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97" marR="5597" marT="5597" marB="0" anchor="ctr">
                    <a:solidFill>
                      <a:schemeClr val="accent3">
                        <a:lumMod val="20000"/>
                        <a:lumOff val="80000"/>
                      </a:schemeClr>
                    </a:solidFill>
                  </a:tcPr>
                </a:tc>
                <a:tc>
                  <a:txBody>
                    <a:bodyPr/>
                    <a:lstStyle/>
                    <a:p>
                      <a:pPr algn="l" rtl="0" fontAlgn="ctr">
                        <a:lnSpc>
                          <a:spcPct val="150000"/>
                        </a:lnSpc>
                      </a:pPr>
                      <a:r>
                        <a:rPr lang="en-ZA" sz="1100" b="1" u="none" strike="noStrike" dirty="0">
                          <a:effectLst/>
                          <a:latin typeface="Arial" panose="020B0604020202020204" pitchFamily="34" charset="0"/>
                          <a:cs typeface="Arial" panose="020B0604020202020204" pitchFamily="34" charset="0"/>
                        </a:rPr>
                        <a:t>R'000</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97" marR="5597" marT="5597" marB="0" anchor="ctr">
                    <a:solidFill>
                      <a:schemeClr val="accent3">
                        <a:lumMod val="20000"/>
                        <a:lumOff val="80000"/>
                      </a:schemeClr>
                    </a:solidFill>
                  </a:tcPr>
                </a:tc>
                <a:tc>
                  <a:txBody>
                    <a:bodyPr/>
                    <a:lstStyle/>
                    <a:p>
                      <a:pPr algn="l" rtl="0" fontAlgn="ctr">
                        <a:lnSpc>
                          <a:spcPct val="150000"/>
                        </a:lnSpc>
                      </a:pPr>
                      <a:r>
                        <a:rPr lang="en-ZA" sz="1100" b="1" u="none" strike="noStrike" dirty="0">
                          <a:effectLst/>
                          <a:latin typeface="Arial" panose="020B0604020202020204" pitchFamily="34" charset="0"/>
                          <a:cs typeface="Arial" panose="020B0604020202020204" pitchFamily="34" charset="0"/>
                        </a:rPr>
                        <a:t>R'000</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97" marR="5597" marT="5597" marB="0" anchor="ctr">
                    <a:solidFill>
                      <a:schemeClr val="accent3">
                        <a:lumMod val="20000"/>
                        <a:lumOff val="80000"/>
                      </a:schemeClr>
                    </a:solidFill>
                  </a:tcPr>
                </a:tc>
                <a:extLst>
                  <a:ext uri="{0D108BD9-81ED-4DB2-BD59-A6C34878D82A}">
                    <a16:rowId xmlns:a16="http://schemas.microsoft.com/office/drawing/2014/main" xmlns="" val="3928595492"/>
                  </a:ext>
                </a:extLst>
              </a:tr>
              <a:tr h="626662">
                <a:tc>
                  <a:txBody>
                    <a:bodyPr/>
                    <a:lstStyle/>
                    <a:p>
                      <a:pPr algn="l" fontAlgn="b">
                        <a:lnSpc>
                          <a:spcPct val="150000"/>
                        </a:lnSpc>
                      </a:pPr>
                      <a:r>
                        <a:rPr lang="en-ZA" sz="1100" b="1" u="none" strike="noStrike" dirty="0">
                          <a:effectLst/>
                          <a:latin typeface="Arial" panose="020B0604020202020204" pitchFamily="34" charset="0"/>
                          <a:cs typeface="Arial" panose="020B0604020202020204" pitchFamily="34" charset="0"/>
                        </a:rPr>
                        <a:t>Result </a:t>
                      </a:r>
                      <a:r>
                        <a:rPr lang="en-ZA" sz="1100" b="1" u="none" strike="noStrike" dirty="0" smtClean="0">
                          <a:effectLst/>
                          <a:latin typeface="Arial" panose="020B0604020202020204" pitchFamily="34" charset="0"/>
                          <a:cs typeface="Arial" panose="020B0604020202020204" pitchFamily="34" charset="0"/>
                        </a:rPr>
                        <a:t>(in</a:t>
                      </a:r>
                      <a:r>
                        <a:rPr lang="en-ZA" sz="1100" b="1" u="none" strike="noStrike" baseline="0" dirty="0" smtClean="0">
                          <a:effectLst/>
                          <a:latin typeface="Arial" panose="020B0604020202020204" pitchFamily="34" charset="0"/>
                          <a:cs typeface="Arial" panose="020B0604020202020204" pitchFamily="34" charset="0"/>
                        </a:rPr>
                        <a:t> days</a:t>
                      </a:r>
                      <a:r>
                        <a:rPr lang="en-ZA" sz="1100" b="1" u="none" strike="noStrike" dirty="0" smtClean="0">
                          <a:effectLst/>
                          <a:latin typeface="Arial" panose="020B0604020202020204" pitchFamily="34" charset="0"/>
                          <a:cs typeface="Arial" panose="020B0604020202020204" pitchFamily="34" charset="0"/>
                        </a:rPr>
                        <a:t>)</a:t>
                      </a:r>
                    </a:p>
                    <a:p>
                      <a:pPr algn="l" fontAlgn="b">
                        <a:lnSpc>
                          <a:spcPct val="150000"/>
                        </a:lnSpc>
                      </a:pP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97" marR="5597" marT="5597" marB="0" anchor="b">
                    <a:solidFill>
                      <a:schemeClr val="accent3">
                        <a:lumMod val="60000"/>
                        <a:lumOff val="40000"/>
                      </a:schemeClr>
                    </a:solidFill>
                  </a:tcPr>
                </a:tc>
                <a:tc>
                  <a:txBody>
                    <a:bodyPr/>
                    <a:lstStyle/>
                    <a:p>
                      <a:pPr algn="r" fontAlgn="b">
                        <a:lnSpc>
                          <a:spcPct val="150000"/>
                        </a:lnSpc>
                      </a:pPr>
                      <a:r>
                        <a:rPr lang="en-ZA" sz="1100" u="none" strike="noStrike" dirty="0" smtClean="0">
                          <a:effectLst/>
                          <a:latin typeface="Arial" panose="020B0604020202020204" pitchFamily="34" charset="0"/>
                          <a:cs typeface="Arial" panose="020B0604020202020204" pitchFamily="34" charset="0"/>
                        </a:rPr>
                        <a:t>277</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97" marR="5597" marT="5597" marB="0" anchor="b">
                    <a:solidFill>
                      <a:schemeClr val="accent3">
                        <a:lumMod val="60000"/>
                        <a:lumOff val="40000"/>
                      </a:schemeClr>
                    </a:solidFill>
                  </a:tcPr>
                </a:tc>
                <a:tc>
                  <a:txBody>
                    <a:bodyPr/>
                    <a:lstStyle/>
                    <a:p>
                      <a:pPr algn="r" fontAlgn="b">
                        <a:lnSpc>
                          <a:spcPct val="150000"/>
                        </a:lnSpc>
                      </a:pPr>
                      <a:r>
                        <a:rPr lang="en-ZA" sz="1100" u="none" strike="noStrike" dirty="0" smtClean="0">
                          <a:effectLst/>
                          <a:latin typeface="Arial" panose="020B0604020202020204" pitchFamily="34" charset="0"/>
                          <a:cs typeface="Arial" panose="020B0604020202020204" pitchFamily="34" charset="0"/>
                        </a:rPr>
                        <a:t>335</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97" marR="5597" marT="5597" marB="0" anchor="b">
                    <a:solidFill>
                      <a:schemeClr val="accent3">
                        <a:lumMod val="60000"/>
                        <a:lumOff val="40000"/>
                      </a:schemeClr>
                    </a:solidFill>
                  </a:tcPr>
                </a:tc>
                <a:tc>
                  <a:txBody>
                    <a:bodyPr/>
                    <a:lstStyle/>
                    <a:p>
                      <a:pPr algn="r" fontAlgn="b">
                        <a:lnSpc>
                          <a:spcPct val="150000"/>
                        </a:lnSpc>
                      </a:pPr>
                      <a:r>
                        <a:rPr lang="en-ZA" sz="1100" u="none" strike="noStrike" dirty="0" smtClean="0">
                          <a:effectLst/>
                          <a:latin typeface="Arial" panose="020B0604020202020204" pitchFamily="34" charset="0"/>
                          <a:cs typeface="Arial" panose="020B0604020202020204" pitchFamily="34" charset="0"/>
                        </a:rPr>
                        <a:t>199</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97" marR="5597" marT="5597" marB="0" anchor="b">
                    <a:solidFill>
                      <a:schemeClr val="accent3">
                        <a:lumMod val="60000"/>
                        <a:lumOff val="40000"/>
                      </a:schemeClr>
                    </a:solidFill>
                  </a:tcPr>
                </a:tc>
                <a:tc>
                  <a:txBody>
                    <a:bodyPr/>
                    <a:lstStyle/>
                    <a:p>
                      <a:pPr algn="r" fontAlgn="b">
                        <a:lnSpc>
                          <a:spcPct val="150000"/>
                        </a:lnSpc>
                      </a:pPr>
                      <a:r>
                        <a:rPr lang="en-ZA" sz="1100" u="none" strike="noStrike" dirty="0" smtClean="0">
                          <a:effectLst/>
                          <a:latin typeface="Arial" panose="020B0604020202020204" pitchFamily="34" charset="0"/>
                          <a:cs typeface="Arial" panose="020B0604020202020204" pitchFamily="34" charset="0"/>
                        </a:rPr>
                        <a:t>164</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97" marR="5597" marT="5597" marB="0" anchor="b">
                    <a:solidFill>
                      <a:schemeClr val="accent3">
                        <a:lumMod val="60000"/>
                        <a:lumOff val="40000"/>
                      </a:schemeClr>
                    </a:solidFill>
                  </a:tcPr>
                </a:tc>
                <a:tc>
                  <a:txBody>
                    <a:bodyPr/>
                    <a:lstStyle/>
                    <a:p>
                      <a:pPr algn="r" fontAlgn="b">
                        <a:lnSpc>
                          <a:spcPct val="150000"/>
                        </a:lnSpc>
                      </a:pPr>
                      <a:r>
                        <a:rPr lang="en-ZA" sz="1100" b="0" i="0" u="none" strike="noStrike" dirty="0" smtClean="0">
                          <a:solidFill>
                            <a:schemeClr val="dk1"/>
                          </a:solidFill>
                          <a:effectLst/>
                          <a:latin typeface="Arial" panose="020B0604020202020204" pitchFamily="34" charset="0"/>
                          <a:cs typeface="Arial" panose="020B0604020202020204" pitchFamily="34" charset="0"/>
                        </a:rPr>
                        <a:t>114</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97" marR="5597" marT="5597" marB="0" anchor="b">
                    <a:solidFill>
                      <a:schemeClr val="accent3">
                        <a:lumMod val="60000"/>
                        <a:lumOff val="40000"/>
                      </a:schemeClr>
                    </a:solidFill>
                  </a:tcPr>
                </a:tc>
                <a:tc>
                  <a:txBody>
                    <a:bodyPr/>
                    <a:lstStyle/>
                    <a:p>
                      <a:pPr algn="r" fontAlgn="b">
                        <a:lnSpc>
                          <a:spcPct val="150000"/>
                        </a:lnSpc>
                      </a:pPr>
                      <a:r>
                        <a:rPr lang="en-ZA" sz="1100" u="none" strike="noStrike" dirty="0" smtClean="0">
                          <a:effectLst/>
                          <a:latin typeface="Arial" panose="020B0604020202020204" pitchFamily="34" charset="0"/>
                          <a:cs typeface="Arial" panose="020B0604020202020204" pitchFamily="34" charset="0"/>
                        </a:rPr>
                        <a:t>127</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597" marR="5597" marT="5597" marB="0" anchor="b">
                    <a:solidFill>
                      <a:schemeClr val="accent3">
                        <a:lumMod val="60000"/>
                        <a:lumOff val="40000"/>
                      </a:schemeClr>
                    </a:solidFill>
                  </a:tcPr>
                </a:tc>
                <a:extLst>
                  <a:ext uri="{0D108BD9-81ED-4DB2-BD59-A6C34878D82A}">
                    <a16:rowId xmlns:a16="http://schemas.microsoft.com/office/drawing/2014/main" xmlns="" val="2494167259"/>
                  </a:ext>
                </a:extLst>
              </a:tr>
            </a:tbl>
          </a:graphicData>
        </a:graphic>
      </p:graphicFrame>
    </p:spTree>
    <p:extLst>
      <p:ext uri="{BB962C8B-B14F-4D97-AF65-F5344CB8AC3E}">
        <p14:creationId xmlns:p14="http://schemas.microsoft.com/office/powerpoint/2010/main" xmlns="" val="42444895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502668" y="276752"/>
            <a:ext cx="8101780" cy="553998"/>
          </a:xfrm>
          <a:prstGeom prst="rect">
            <a:avLst/>
          </a:prstGeom>
          <a:noFill/>
          <a:effectLst>
            <a:glow rad="228600">
              <a:schemeClr val="accent3">
                <a:satMod val="175000"/>
                <a:alpha val="40000"/>
              </a:schemeClr>
            </a:glo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a:prstTxWarp prst="textNoShape">
              <a:avLst/>
            </a:prstTxWarp>
            <a:spAutoFit/>
          </a:bodyPr>
          <a:lstStyle/>
          <a:p>
            <a:pPr algn="ctr"/>
            <a:r>
              <a:rPr lang="en-ZA" sz="3000" b="1" dirty="0" smtClean="0">
                <a:solidFill>
                  <a:schemeClr val="tx1"/>
                </a:solidFill>
                <a:effectLst>
                  <a:outerShdw blurRad="50800" dist="38100" dir="5400000">
                    <a:srgbClr val="000000">
                      <a:alpha val="43000"/>
                    </a:srgbClr>
                  </a:outerShdw>
                </a:effectLst>
                <a:latin typeface="Arial" panose="020B0604020202020204" pitchFamily="34" charset="0"/>
                <a:ea typeface="Arial" pitchFamily="-112" charset="0"/>
                <a:cs typeface="Arial" panose="020B0604020202020204" pitchFamily="34" charset="0"/>
              </a:rPr>
              <a:t>Provincial payments reached 100% of billed</a:t>
            </a:r>
          </a:p>
        </p:txBody>
      </p:sp>
      <p:graphicFrame>
        <p:nvGraphicFramePr>
          <p:cNvPr id="4" name="Table 3"/>
          <p:cNvGraphicFramePr>
            <a:graphicFrameLocks noGrp="1"/>
          </p:cNvGraphicFramePr>
          <p:nvPr>
            <p:extLst>
              <p:ext uri="{D42A27DB-BD31-4B8C-83A1-F6EECF244321}">
                <p14:modId xmlns:p14="http://schemas.microsoft.com/office/powerpoint/2010/main" xmlns="" val="896508570"/>
              </p:ext>
            </p:extLst>
          </p:nvPr>
        </p:nvGraphicFramePr>
        <p:xfrm>
          <a:off x="446633" y="1278832"/>
          <a:ext cx="8208912" cy="3713477"/>
        </p:xfrm>
        <a:graphic>
          <a:graphicData uri="http://schemas.openxmlformats.org/drawingml/2006/table">
            <a:tbl>
              <a:tblPr>
                <a:tableStyleId>{69C7853C-536D-4A76-A0AE-DD22124D55A5}</a:tableStyleId>
              </a:tblPr>
              <a:tblGrid>
                <a:gridCol w="1893190">
                  <a:extLst>
                    <a:ext uri="{9D8B030D-6E8A-4147-A177-3AD203B41FA5}">
                      <a16:colId xmlns:a16="http://schemas.microsoft.com/office/drawing/2014/main" xmlns="" val="729408556"/>
                    </a:ext>
                  </a:extLst>
                </a:gridCol>
                <a:gridCol w="1709978">
                  <a:extLst>
                    <a:ext uri="{9D8B030D-6E8A-4147-A177-3AD203B41FA5}">
                      <a16:colId xmlns:a16="http://schemas.microsoft.com/office/drawing/2014/main" xmlns="" val="1997982451"/>
                    </a:ext>
                  </a:extLst>
                </a:gridCol>
                <a:gridCol w="1746335">
                  <a:extLst>
                    <a:ext uri="{9D8B030D-6E8A-4147-A177-3AD203B41FA5}">
                      <a16:colId xmlns:a16="http://schemas.microsoft.com/office/drawing/2014/main" xmlns="" val="330169666"/>
                    </a:ext>
                  </a:extLst>
                </a:gridCol>
                <a:gridCol w="1296144">
                  <a:extLst>
                    <a:ext uri="{9D8B030D-6E8A-4147-A177-3AD203B41FA5}">
                      <a16:colId xmlns:a16="http://schemas.microsoft.com/office/drawing/2014/main" xmlns="" val="714237291"/>
                    </a:ext>
                  </a:extLst>
                </a:gridCol>
                <a:gridCol w="1563265">
                  <a:extLst>
                    <a:ext uri="{9D8B030D-6E8A-4147-A177-3AD203B41FA5}">
                      <a16:colId xmlns:a16="http://schemas.microsoft.com/office/drawing/2014/main" xmlns="" val="149782051"/>
                    </a:ext>
                  </a:extLst>
                </a:gridCol>
              </a:tblGrid>
              <a:tr h="996884">
                <a:tc>
                  <a:txBody>
                    <a:bodyPr/>
                    <a:lstStyle/>
                    <a:p>
                      <a:pPr algn="ctr" fontAlgn="b"/>
                      <a:r>
                        <a:rPr lang="en-ZA" sz="1400" b="1" u="none" strike="noStrike" dirty="0">
                          <a:effectLst/>
                          <a:latin typeface="Arial"/>
                          <a:cs typeface="Arial"/>
                        </a:rPr>
                        <a:t> Financial Year  </a:t>
                      </a:r>
                      <a:endParaRPr lang="en-ZA" sz="1400" b="1" i="0" u="none" strike="noStrike" dirty="0">
                        <a:solidFill>
                          <a:srgbClr val="FFFFFF"/>
                        </a:solidFill>
                        <a:effectLst/>
                        <a:latin typeface="Arial"/>
                        <a:cs typeface="Arial"/>
                      </a:endParaRPr>
                    </a:p>
                  </a:txBody>
                  <a:tcPr marL="8164" marR="8164" marT="8164" marB="0" anchor="ctr">
                    <a:lnL w="9525" cap="flat" cmpd="sng" algn="ctr">
                      <a:noFill/>
                      <a:prstDash val="solid"/>
                    </a:lnL>
                    <a:lnR w="9525" cap="flat" cmpd="sng" algn="ctr">
                      <a:noFill/>
                      <a:prstDash val="solid"/>
                    </a:lnR>
                    <a:lnT w="9525" cap="flat" cmpd="sng" algn="ctr">
                      <a:noFill/>
                      <a:prstDash val="solid"/>
                    </a:lnT>
                    <a:lnB w="28575"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3">
                        <a:alpha val="50000"/>
                      </a:schemeClr>
                    </a:solidFill>
                  </a:tcPr>
                </a:tc>
                <a:tc>
                  <a:txBody>
                    <a:bodyPr/>
                    <a:lstStyle/>
                    <a:p>
                      <a:pPr algn="ctr" fontAlgn="b"/>
                      <a:r>
                        <a:rPr lang="en-ZA" sz="1400" b="1" u="none" strike="noStrike" dirty="0">
                          <a:effectLst/>
                          <a:latin typeface="Arial"/>
                          <a:cs typeface="Arial"/>
                        </a:rPr>
                        <a:t>Billed </a:t>
                      </a:r>
                      <a:endParaRPr lang="en-ZA" sz="1400" b="1" i="0" u="none" strike="noStrike" dirty="0">
                        <a:solidFill>
                          <a:srgbClr val="000000"/>
                        </a:solidFill>
                        <a:effectLst/>
                        <a:latin typeface="Arial"/>
                        <a:cs typeface="Arial"/>
                      </a:endParaRPr>
                    </a:p>
                  </a:txBody>
                  <a:tcPr marL="8164" marR="8164" marT="8164" marB="0" anchor="ctr">
                    <a:lnL w="9525" cap="flat" cmpd="sng" algn="ctr">
                      <a:noFill/>
                      <a:prstDash val="solid"/>
                    </a:lnL>
                    <a:lnR w="9525" cap="flat" cmpd="sng" algn="ctr">
                      <a:noFill/>
                      <a:prstDash val="solid"/>
                    </a:lnR>
                    <a:lnT w="9525" cap="flat" cmpd="sng" algn="ctr">
                      <a:noFill/>
                      <a:prstDash val="solid"/>
                    </a:lnT>
                    <a:lnB w="28575"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3">
                        <a:alpha val="50000"/>
                      </a:schemeClr>
                    </a:solidFill>
                  </a:tcPr>
                </a:tc>
                <a:tc>
                  <a:txBody>
                    <a:bodyPr/>
                    <a:lstStyle/>
                    <a:p>
                      <a:pPr algn="ctr" fontAlgn="b"/>
                      <a:r>
                        <a:rPr lang="en-ZA" sz="1400" b="1" u="none" strike="noStrike" dirty="0">
                          <a:effectLst/>
                          <a:latin typeface="Arial"/>
                          <a:cs typeface="Arial"/>
                        </a:rPr>
                        <a:t>Paid</a:t>
                      </a:r>
                      <a:endParaRPr lang="en-ZA" sz="1400" b="1" i="0" u="none" strike="noStrike" dirty="0">
                        <a:solidFill>
                          <a:srgbClr val="000000"/>
                        </a:solidFill>
                        <a:effectLst/>
                        <a:latin typeface="Arial"/>
                        <a:cs typeface="Arial"/>
                      </a:endParaRPr>
                    </a:p>
                  </a:txBody>
                  <a:tcPr marL="8164" marR="8164" marT="8164" marB="0" anchor="ctr">
                    <a:lnL w="9525" cap="flat" cmpd="sng" algn="ctr">
                      <a:noFill/>
                      <a:prstDash val="solid"/>
                    </a:lnL>
                    <a:lnR w="9525" cap="flat" cmpd="sng" algn="ctr">
                      <a:noFill/>
                      <a:prstDash val="solid"/>
                    </a:lnR>
                    <a:lnT w="9525" cap="flat" cmpd="sng" algn="ctr">
                      <a:noFill/>
                      <a:prstDash val="solid"/>
                    </a:lnT>
                    <a:lnB w="28575"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3">
                        <a:alpha val="50000"/>
                      </a:schemeClr>
                    </a:solidFill>
                  </a:tcPr>
                </a:tc>
                <a:tc>
                  <a:txBody>
                    <a:bodyPr/>
                    <a:lstStyle/>
                    <a:p>
                      <a:pPr algn="ctr" fontAlgn="b"/>
                      <a:r>
                        <a:rPr lang="en-ZA" sz="1400" b="1" u="none" strike="noStrike" dirty="0">
                          <a:effectLst/>
                          <a:latin typeface="Arial"/>
                          <a:cs typeface="Arial"/>
                        </a:rPr>
                        <a:t>% Received</a:t>
                      </a:r>
                      <a:endParaRPr lang="en-ZA" sz="1400" b="1" i="0" u="none" strike="noStrike" dirty="0">
                        <a:solidFill>
                          <a:srgbClr val="000000"/>
                        </a:solidFill>
                        <a:effectLst/>
                        <a:latin typeface="Arial"/>
                        <a:cs typeface="Arial"/>
                      </a:endParaRPr>
                    </a:p>
                  </a:txBody>
                  <a:tcPr marL="8164" marR="8164" marT="8164" marB="0" anchor="ctr">
                    <a:lnL w="9525" cap="flat" cmpd="sng" algn="ctr">
                      <a:noFill/>
                      <a:prstDash val="solid"/>
                    </a:lnL>
                    <a:lnR w="9525" cap="flat" cmpd="sng" algn="ctr">
                      <a:noFill/>
                      <a:prstDash val="solid"/>
                    </a:lnR>
                    <a:lnT w="9525" cap="flat" cmpd="sng" algn="ctr">
                      <a:noFill/>
                      <a:prstDash val="solid"/>
                    </a:lnT>
                    <a:lnB w="28575"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3">
                        <a:alpha val="50000"/>
                      </a:schemeClr>
                    </a:solidFill>
                  </a:tcPr>
                </a:tc>
                <a:tc>
                  <a:txBody>
                    <a:bodyPr/>
                    <a:lstStyle/>
                    <a:p>
                      <a:pPr algn="ctr" fontAlgn="b"/>
                      <a:r>
                        <a:rPr lang="en-ZA" sz="1400" b="1" u="none" strike="noStrike" dirty="0">
                          <a:effectLst/>
                          <a:latin typeface="Arial"/>
                          <a:cs typeface="Arial"/>
                        </a:rPr>
                        <a:t>% of payment related to historical debt </a:t>
                      </a:r>
                      <a:endParaRPr lang="en-ZA" sz="1400" b="1" i="0" u="none" strike="noStrike" dirty="0">
                        <a:solidFill>
                          <a:srgbClr val="000000"/>
                        </a:solidFill>
                        <a:effectLst/>
                        <a:latin typeface="Arial"/>
                        <a:cs typeface="Arial"/>
                      </a:endParaRPr>
                    </a:p>
                  </a:txBody>
                  <a:tcPr marL="8164" marR="8164" marT="8164" marB="0" anchor="ctr">
                    <a:lnL w="9525" cap="flat" cmpd="sng" algn="ctr">
                      <a:noFill/>
                      <a:prstDash val="solid"/>
                    </a:lnL>
                    <a:lnR w="9525" cap="flat" cmpd="sng" algn="ctr">
                      <a:noFill/>
                      <a:prstDash val="solid"/>
                    </a:lnR>
                    <a:lnT w="9525" cap="flat" cmpd="sng" algn="ctr">
                      <a:noFill/>
                      <a:prstDash val="solid"/>
                    </a:lnT>
                    <a:lnB w="28575"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3">
                        <a:alpha val="50000"/>
                      </a:schemeClr>
                    </a:solidFill>
                  </a:tcPr>
                </a:tc>
                <a:extLst>
                  <a:ext uri="{0D108BD9-81ED-4DB2-BD59-A6C34878D82A}">
                    <a16:rowId xmlns:a16="http://schemas.microsoft.com/office/drawing/2014/main" xmlns="" val="4016804934"/>
                  </a:ext>
                </a:extLst>
              </a:tr>
              <a:tr h="246963">
                <a:tc>
                  <a:txBody>
                    <a:bodyPr/>
                    <a:lstStyle/>
                    <a:p>
                      <a:pPr algn="l" fontAlgn="b"/>
                      <a:r>
                        <a:rPr lang="en-ZA" sz="1400" b="0" u="none" strike="noStrike" dirty="0">
                          <a:effectLst/>
                          <a:latin typeface="Arial"/>
                          <a:cs typeface="Arial"/>
                        </a:rPr>
                        <a:t> 2008/09 FY </a:t>
                      </a:r>
                      <a:endParaRPr lang="en-ZA" sz="1400" b="0" i="0" u="none" strike="noStrike" dirty="0">
                        <a:solidFill>
                          <a:srgbClr val="FFFFFF"/>
                        </a:solidFill>
                        <a:effectLst/>
                        <a:latin typeface="Arial"/>
                        <a:cs typeface="Arial"/>
                      </a:endParaRPr>
                    </a:p>
                  </a:txBody>
                  <a:tcPr marL="8164" marR="8164" marT="8164" marB="0" anchor="b">
                    <a:lnL w="9525" cap="flat" cmpd="sng" algn="ctr">
                      <a:noFill/>
                      <a:prstDash val="solid"/>
                    </a:lnL>
                    <a:lnR w="9525" cap="flat" cmpd="sng" algn="ctr">
                      <a:noFill/>
                      <a:prstDash val="solid"/>
                    </a:lnR>
                    <a:lnT w="28575" cap="flat" cmpd="sng" algn="ctr">
                      <a:solidFill>
                        <a:prstClr val="white"/>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ZA" sz="1400" b="0" u="none" strike="noStrike" dirty="0">
                          <a:effectLst/>
                          <a:latin typeface="Arial"/>
                          <a:cs typeface="Arial"/>
                        </a:rPr>
                        <a:t>        2 877 927 621 </a:t>
                      </a:r>
                      <a:endParaRPr lang="en-ZA" sz="1400" b="0" i="0" u="none" strike="noStrike" dirty="0">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28575" cap="flat" cmpd="sng" algn="ctr">
                      <a:solidFill>
                        <a:prstClr val="white"/>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ZA" sz="1400" b="0" u="none" strike="noStrike" dirty="0">
                          <a:effectLst/>
                          <a:latin typeface="Arial"/>
                          <a:cs typeface="Arial"/>
                        </a:rPr>
                        <a:t>2 525 058 466 </a:t>
                      </a:r>
                      <a:endParaRPr lang="en-ZA" sz="1400" b="0" i="0" u="none" strike="noStrike" dirty="0">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28575" cap="flat" cmpd="sng" algn="ctr">
                      <a:solidFill>
                        <a:prstClr val="white"/>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ZA" sz="1400" b="0" u="none" strike="noStrike" dirty="0">
                          <a:effectLst/>
                          <a:latin typeface="Arial"/>
                          <a:cs typeface="Arial"/>
                        </a:rPr>
                        <a:t>88%</a:t>
                      </a:r>
                      <a:endParaRPr lang="en-ZA" sz="1400" b="0" i="0" u="none" strike="noStrike" dirty="0">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28575" cap="flat" cmpd="sng" algn="ctr">
                      <a:solidFill>
                        <a:prstClr val="white"/>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ZA" sz="1400" b="0" u="none" strike="noStrike" dirty="0">
                          <a:effectLst/>
                          <a:latin typeface="Arial"/>
                          <a:cs typeface="Arial"/>
                        </a:rPr>
                        <a:t>24%</a:t>
                      </a:r>
                      <a:endParaRPr lang="en-ZA" sz="1400" b="0" i="0" u="none" strike="noStrike" dirty="0">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28575" cap="flat" cmpd="sng" algn="ctr">
                      <a:solidFill>
                        <a:prstClr val="white"/>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4127311322"/>
                  </a:ext>
                </a:extLst>
              </a:tr>
              <a:tr h="246963">
                <a:tc>
                  <a:txBody>
                    <a:bodyPr/>
                    <a:lstStyle/>
                    <a:p>
                      <a:pPr algn="l" fontAlgn="b"/>
                      <a:r>
                        <a:rPr lang="en-ZA" sz="1400" b="0" u="none" strike="noStrike" dirty="0">
                          <a:effectLst/>
                          <a:latin typeface="Arial"/>
                          <a:cs typeface="Arial"/>
                        </a:rPr>
                        <a:t> 2009/10 FY </a:t>
                      </a:r>
                      <a:endParaRPr lang="en-ZA" sz="1400" b="0" i="0" u="none" strike="noStrike" dirty="0">
                        <a:solidFill>
                          <a:srgbClr val="FFFFFF"/>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r>
                        <a:rPr lang="en-ZA" sz="1400" b="0" u="none" strike="noStrike" dirty="0">
                          <a:effectLst/>
                          <a:latin typeface="Arial"/>
                          <a:cs typeface="Arial"/>
                        </a:rPr>
                        <a:t>        3 252 160 442 </a:t>
                      </a:r>
                      <a:endParaRPr lang="en-ZA" sz="1400" b="0" i="0" u="none" strike="noStrike" dirty="0">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tc>
                  <a:txBody>
                    <a:bodyPr/>
                    <a:lstStyle/>
                    <a:p>
                      <a:pPr algn="r" fontAlgn="b"/>
                      <a:r>
                        <a:rPr lang="en-ZA" sz="1400" b="0" u="none" strike="noStrike" dirty="0">
                          <a:effectLst/>
                          <a:latin typeface="Arial"/>
                          <a:cs typeface="Arial"/>
                        </a:rPr>
                        <a:t>3 096 822 395 </a:t>
                      </a:r>
                      <a:endParaRPr lang="en-ZA" sz="1400" b="0" i="0" u="none" strike="noStrike" dirty="0">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tc>
                  <a:txBody>
                    <a:bodyPr/>
                    <a:lstStyle/>
                    <a:p>
                      <a:pPr algn="r" fontAlgn="b"/>
                      <a:r>
                        <a:rPr lang="en-ZA" sz="1400" b="0" u="none" strike="noStrike" dirty="0">
                          <a:effectLst/>
                          <a:latin typeface="Arial"/>
                          <a:cs typeface="Arial"/>
                        </a:rPr>
                        <a:t>95%</a:t>
                      </a:r>
                      <a:endParaRPr lang="en-ZA" sz="1400" b="0" i="0" u="none" strike="noStrike" dirty="0">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tc>
                  <a:txBody>
                    <a:bodyPr/>
                    <a:lstStyle/>
                    <a:p>
                      <a:pPr algn="r" fontAlgn="b"/>
                      <a:r>
                        <a:rPr lang="en-ZA" sz="1400" b="0" u="none" strike="noStrike" dirty="0">
                          <a:effectLst/>
                          <a:latin typeface="Arial"/>
                          <a:cs typeface="Arial"/>
                        </a:rPr>
                        <a:t>26%</a:t>
                      </a:r>
                      <a:endParaRPr lang="en-ZA" sz="1400" b="0" i="0" u="none" strike="noStrike" dirty="0">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xmlns="" val="710608672"/>
                  </a:ext>
                </a:extLst>
              </a:tr>
              <a:tr h="246963">
                <a:tc>
                  <a:txBody>
                    <a:bodyPr/>
                    <a:lstStyle/>
                    <a:p>
                      <a:pPr algn="l" fontAlgn="b"/>
                      <a:r>
                        <a:rPr lang="en-ZA" sz="1400" b="0" u="none" strike="noStrike" dirty="0">
                          <a:effectLst/>
                          <a:latin typeface="Arial"/>
                          <a:cs typeface="Arial"/>
                        </a:rPr>
                        <a:t> 2010/11 FY </a:t>
                      </a:r>
                      <a:endParaRPr lang="en-ZA" sz="1400" b="0" i="0" u="none" strike="noStrike" dirty="0">
                        <a:solidFill>
                          <a:srgbClr val="FFFFFF"/>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ZA" sz="1400" b="0" u="none" strike="noStrike" dirty="0">
                          <a:effectLst/>
                          <a:latin typeface="Arial"/>
                          <a:cs typeface="Arial"/>
                        </a:rPr>
                        <a:t>        3 823 082 984 </a:t>
                      </a:r>
                      <a:endParaRPr lang="en-ZA" sz="1400" b="0" i="0" u="none" strike="noStrike" dirty="0">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ZA" sz="1400" b="0" u="none" strike="noStrike" dirty="0">
                          <a:effectLst/>
                          <a:latin typeface="Arial"/>
                          <a:cs typeface="Arial"/>
                        </a:rPr>
                        <a:t>3 232 124 957 </a:t>
                      </a:r>
                      <a:endParaRPr lang="en-ZA" sz="1400" b="0" i="0" u="none" strike="noStrike" dirty="0">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ZA" sz="1400" b="0" u="none" strike="noStrike" dirty="0">
                          <a:effectLst/>
                          <a:latin typeface="Arial"/>
                          <a:cs typeface="Arial"/>
                        </a:rPr>
                        <a:t>85%</a:t>
                      </a:r>
                      <a:endParaRPr lang="en-ZA" sz="1400" b="0" i="0" u="none" strike="noStrike" dirty="0">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ZA" sz="1400" b="0" u="none" strike="noStrike" dirty="0">
                          <a:effectLst/>
                          <a:latin typeface="Arial"/>
                          <a:cs typeface="Arial"/>
                        </a:rPr>
                        <a:t>27%</a:t>
                      </a:r>
                      <a:endParaRPr lang="en-ZA" sz="1400" b="0" i="0" u="none" strike="noStrike" dirty="0">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2450489633"/>
                  </a:ext>
                </a:extLst>
              </a:tr>
              <a:tr h="246963">
                <a:tc>
                  <a:txBody>
                    <a:bodyPr/>
                    <a:lstStyle/>
                    <a:p>
                      <a:pPr algn="l" fontAlgn="b"/>
                      <a:r>
                        <a:rPr lang="en-ZA" sz="1400" b="0" u="none" strike="noStrike" dirty="0">
                          <a:effectLst/>
                          <a:latin typeface="Arial"/>
                          <a:cs typeface="Arial"/>
                        </a:rPr>
                        <a:t> 2011/12 FY </a:t>
                      </a:r>
                      <a:endParaRPr lang="en-ZA" sz="1400" b="0" i="0" u="none" strike="noStrike" dirty="0">
                        <a:solidFill>
                          <a:srgbClr val="FFFFFF"/>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r>
                        <a:rPr lang="en-ZA" sz="1400" b="0" u="none" strike="noStrike" dirty="0">
                          <a:effectLst/>
                          <a:latin typeface="Arial"/>
                          <a:cs typeface="Arial"/>
                        </a:rPr>
                        <a:t>        4 054 934 185 </a:t>
                      </a:r>
                      <a:endParaRPr lang="en-ZA" sz="1400" b="0" i="0" u="none" strike="noStrike" dirty="0">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tc>
                  <a:txBody>
                    <a:bodyPr/>
                    <a:lstStyle/>
                    <a:p>
                      <a:pPr algn="r" fontAlgn="b"/>
                      <a:r>
                        <a:rPr lang="en-ZA" sz="1400" b="0" u="none" strike="noStrike" dirty="0">
                          <a:effectLst/>
                          <a:latin typeface="Arial"/>
                          <a:cs typeface="Arial"/>
                        </a:rPr>
                        <a:t>3 555 762 785 </a:t>
                      </a:r>
                      <a:endParaRPr lang="en-ZA" sz="1400" b="0" i="0" u="none" strike="noStrike" dirty="0">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tc>
                  <a:txBody>
                    <a:bodyPr/>
                    <a:lstStyle/>
                    <a:p>
                      <a:pPr algn="r" fontAlgn="b"/>
                      <a:r>
                        <a:rPr lang="en-ZA" sz="1400" b="0" u="none" strike="noStrike" dirty="0">
                          <a:effectLst/>
                          <a:latin typeface="Arial"/>
                          <a:cs typeface="Arial"/>
                        </a:rPr>
                        <a:t>88%</a:t>
                      </a:r>
                      <a:endParaRPr lang="en-ZA" sz="1400" b="0" i="0" u="none" strike="noStrike" dirty="0">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tc>
                  <a:txBody>
                    <a:bodyPr/>
                    <a:lstStyle/>
                    <a:p>
                      <a:pPr algn="r" fontAlgn="b"/>
                      <a:r>
                        <a:rPr lang="en-ZA" sz="1400" b="0" u="none" strike="noStrike" dirty="0">
                          <a:effectLst/>
                          <a:latin typeface="Arial"/>
                          <a:cs typeface="Arial"/>
                        </a:rPr>
                        <a:t>30%</a:t>
                      </a:r>
                      <a:endParaRPr lang="en-ZA" sz="1400" b="0" i="0" u="none" strike="noStrike" dirty="0">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xmlns="" val="535432135"/>
                  </a:ext>
                </a:extLst>
              </a:tr>
              <a:tr h="246963">
                <a:tc>
                  <a:txBody>
                    <a:bodyPr/>
                    <a:lstStyle/>
                    <a:p>
                      <a:pPr algn="l" fontAlgn="b"/>
                      <a:r>
                        <a:rPr lang="en-ZA" sz="1400" b="0" u="none" strike="noStrike" dirty="0">
                          <a:effectLst/>
                          <a:latin typeface="Arial"/>
                          <a:cs typeface="Arial"/>
                        </a:rPr>
                        <a:t> 2012/13 FY </a:t>
                      </a:r>
                      <a:endParaRPr lang="en-ZA" sz="1400" b="0" i="0" u="none" strike="noStrike" dirty="0">
                        <a:solidFill>
                          <a:srgbClr val="FFFFFF"/>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ZA" sz="1400" b="0" u="none" strike="noStrike" dirty="0">
                          <a:effectLst/>
                          <a:latin typeface="Arial"/>
                          <a:cs typeface="Arial"/>
                        </a:rPr>
                        <a:t>        4 495 749 705 </a:t>
                      </a:r>
                      <a:endParaRPr lang="en-ZA" sz="1400" b="0" i="0" u="none" strike="noStrike" dirty="0">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ZA" sz="1400" b="0" u="none" strike="noStrike" dirty="0">
                          <a:effectLst/>
                          <a:latin typeface="Arial"/>
                          <a:cs typeface="Arial"/>
                        </a:rPr>
                        <a:t>3 810 111 353 </a:t>
                      </a:r>
                      <a:endParaRPr lang="en-ZA" sz="1400" b="0" i="0" u="none" strike="noStrike" dirty="0">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ZA" sz="1400" b="0" u="none" strike="noStrike" dirty="0">
                          <a:effectLst/>
                          <a:latin typeface="Arial"/>
                          <a:cs typeface="Arial"/>
                        </a:rPr>
                        <a:t>85%</a:t>
                      </a:r>
                      <a:endParaRPr lang="en-ZA" sz="1400" b="0" i="0" u="none" strike="noStrike" dirty="0">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ZA" sz="1400" b="0" u="none" strike="noStrike" dirty="0">
                          <a:effectLst/>
                          <a:latin typeface="Arial"/>
                          <a:cs typeface="Arial"/>
                        </a:rPr>
                        <a:t>22%</a:t>
                      </a:r>
                      <a:endParaRPr lang="en-ZA" sz="1400" b="0" i="0" u="none" strike="noStrike" dirty="0">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824068582"/>
                  </a:ext>
                </a:extLst>
              </a:tr>
              <a:tr h="246963">
                <a:tc>
                  <a:txBody>
                    <a:bodyPr/>
                    <a:lstStyle/>
                    <a:p>
                      <a:pPr algn="l" fontAlgn="b"/>
                      <a:r>
                        <a:rPr lang="en-ZA" sz="1400" b="0" u="none" strike="noStrike" dirty="0">
                          <a:effectLst/>
                          <a:latin typeface="Arial"/>
                          <a:cs typeface="Arial"/>
                        </a:rPr>
                        <a:t> 2013/14 FY </a:t>
                      </a:r>
                      <a:endParaRPr lang="en-ZA" sz="1400" b="0" i="0" u="none" strike="noStrike" dirty="0">
                        <a:solidFill>
                          <a:srgbClr val="FFFFFF"/>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r>
                        <a:rPr lang="en-ZA" sz="1400" b="0" u="none" strike="noStrike" dirty="0">
                          <a:effectLst/>
                          <a:latin typeface="Arial"/>
                          <a:cs typeface="Arial"/>
                        </a:rPr>
                        <a:t>        4 975 934 304 </a:t>
                      </a:r>
                      <a:endParaRPr lang="en-ZA" sz="1400" b="0" i="0" u="none" strike="noStrike" dirty="0">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tc>
                  <a:txBody>
                    <a:bodyPr/>
                    <a:lstStyle/>
                    <a:p>
                      <a:pPr algn="r" fontAlgn="b"/>
                      <a:r>
                        <a:rPr lang="en-ZA" sz="1400" b="0" u="none" strike="noStrike" dirty="0">
                          <a:effectLst/>
                          <a:latin typeface="Arial"/>
                          <a:cs typeface="Arial"/>
                        </a:rPr>
                        <a:t>3 503 241 175 </a:t>
                      </a:r>
                      <a:endParaRPr lang="en-ZA" sz="1400" b="0" i="0" u="none" strike="noStrike" dirty="0">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tc>
                  <a:txBody>
                    <a:bodyPr/>
                    <a:lstStyle/>
                    <a:p>
                      <a:pPr algn="r" fontAlgn="b"/>
                      <a:r>
                        <a:rPr lang="en-ZA" sz="1400" b="0" u="none" strike="noStrike" dirty="0">
                          <a:effectLst/>
                          <a:latin typeface="Arial"/>
                          <a:cs typeface="Arial"/>
                        </a:rPr>
                        <a:t>70%</a:t>
                      </a:r>
                      <a:endParaRPr lang="en-ZA" sz="1400" b="0" i="0" u="none" strike="noStrike" dirty="0">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tc>
                  <a:txBody>
                    <a:bodyPr/>
                    <a:lstStyle/>
                    <a:p>
                      <a:pPr algn="r" fontAlgn="b"/>
                      <a:r>
                        <a:rPr lang="en-ZA" sz="1400" b="0" u="none" strike="noStrike" dirty="0">
                          <a:effectLst/>
                          <a:latin typeface="Arial"/>
                          <a:cs typeface="Arial"/>
                        </a:rPr>
                        <a:t>28%</a:t>
                      </a:r>
                      <a:endParaRPr lang="en-ZA" sz="1400" b="0" i="0" u="none" strike="noStrike" dirty="0">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xmlns="" val="1745500756"/>
                  </a:ext>
                </a:extLst>
              </a:tr>
              <a:tr h="246963">
                <a:tc>
                  <a:txBody>
                    <a:bodyPr/>
                    <a:lstStyle/>
                    <a:p>
                      <a:pPr algn="l" fontAlgn="b"/>
                      <a:r>
                        <a:rPr lang="en-ZA" sz="1400" b="0" u="none" strike="noStrike" dirty="0">
                          <a:effectLst/>
                          <a:latin typeface="Arial"/>
                          <a:cs typeface="Arial"/>
                        </a:rPr>
                        <a:t> 2014/15 FY </a:t>
                      </a:r>
                      <a:endParaRPr lang="en-ZA" sz="1400" b="0" i="0" u="none" strike="noStrike" dirty="0">
                        <a:solidFill>
                          <a:srgbClr val="FFFFFF"/>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ZA" sz="1400" b="0" u="none" strike="noStrike" dirty="0">
                          <a:effectLst/>
                          <a:latin typeface="Arial"/>
                          <a:cs typeface="Arial"/>
                        </a:rPr>
                        <a:t>        5 454 183 025 </a:t>
                      </a:r>
                      <a:endParaRPr lang="en-ZA" sz="1400" b="0" i="0" u="none" strike="noStrike" dirty="0">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ZA" sz="1400" b="0" u="none" strike="noStrike" dirty="0">
                          <a:effectLst/>
                          <a:latin typeface="Arial"/>
                          <a:cs typeface="Arial"/>
                        </a:rPr>
                        <a:t>4 708 088 908 </a:t>
                      </a:r>
                      <a:endParaRPr lang="en-ZA" sz="1400" b="0" i="0" u="none" strike="noStrike" dirty="0">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ZA" sz="1400" b="0" u="none" strike="noStrike" dirty="0">
                          <a:effectLst/>
                          <a:latin typeface="Arial"/>
                          <a:cs typeface="Arial"/>
                        </a:rPr>
                        <a:t>86%</a:t>
                      </a:r>
                      <a:endParaRPr lang="en-ZA" sz="1400" b="0" i="0" u="none" strike="noStrike" dirty="0">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ZA" sz="1400" b="0" u="none" strike="noStrike" dirty="0">
                          <a:effectLst/>
                          <a:latin typeface="Arial"/>
                          <a:cs typeface="Arial"/>
                        </a:rPr>
                        <a:t>24%</a:t>
                      </a:r>
                      <a:endParaRPr lang="en-ZA" sz="1400" b="0" i="0" u="none" strike="noStrike" dirty="0">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3538055925"/>
                  </a:ext>
                </a:extLst>
              </a:tr>
              <a:tr h="246963">
                <a:tc>
                  <a:txBody>
                    <a:bodyPr/>
                    <a:lstStyle/>
                    <a:p>
                      <a:pPr algn="l" fontAlgn="b"/>
                      <a:r>
                        <a:rPr lang="en-ZA" sz="1400" b="0" u="none" strike="noStrike" dirty="0">
                          <a:effectLst/>
                          <a:latin typeface="Arial"/>
                          <a:cs typeface="Arial"/>
                        </a:rPr>
                        <a:t> 2015/16 FY </a:t>
                      </a:r>
                      <a:endParaRPr lang="en-ZA" sz="1400" b="0" i="0" u="none" strike="noStrike" dirty="0">
                        <a:solidFill>
                          <a:srgbClr val="FFFFFF"/>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r>
                        <a:rPr lang="en-ZA" sz="1400" b="0" u="none" strike="noStrike" dirty="0">
                          <a:effectLst/>
                          <a:latin typeface="Arial"/>
                          <a:cs typeface="Arial"/>
                        </a:rPr>
                        <a:t>        5 608 915 677 </a:t>
                      </a:r>
                      <a:endParaRPr lang="en-ZA" sz="1400" b="0" i="0" u="none" strike="noStrike" dirty="0">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tc>
                  <a:txBody>
                    <a:bodyPr/>
                    <a:lstStyle/>
                    <a:p>
                      <a:pPr algn="r" fontAlgn="b"/>
                      <a:r>
                        <a:rPr lang="en-ZA" sz="1400" b="0" u="none" strike="noStrike" dirty="0">
                          <a:effectLst/>
                          <a:latin typeface="Arial"/>
                          <a:cs typeface="Arial"/>
                        </a:rPr>
                        <a:t>4 665 653 928 </a:t>
                      </a:r>
                      <a:endParaRPr lang="en-ZA" sz="1400" b="0" i="0" u="none" strike="noStrike" dirty="0">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tc>
                  <a:txBody>
                    <a:bodyPr/>
                    <a:lstStyle/>
                    <a:p>
                      <a:pPr algn="r" fontAlgn="b"/>
                      <a:r>
                        <a:rPr lang="en-ZA" sz="1400" b="0" u="none" strike="noStrike" dirty="0">
                          <a:effectLst/>
                          <a:latin typeface="Arial"/>
                          <a:cs typeface="Arial"/>
                        </a:rPr>
                        <a:t>83%</a:t>
                      </a:r>
                      <a:endParaRPr lang="en-ZA" sz="1400" b="0" i="0" u="none" strike="noStrike" dirty="0">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tc>
                  <a:txBody>
                    <a:bodyPr/>
                    <a:lstStyle/>
                    <a:p>
                      <a:pPr algn="r" fontAlgn="b"/>
                      <a:r>
                        <a:rPr lang="en-ZA" sz="1400" b="0" u="none" strike="noStrike" dirty="0">
                          <a:effectLst/>
                          <a:latin typeface="Arial"/>
                          <a:cs typeface="Arial"/>
                        </a:rPr>
                        <a:t>15%</a:t>
                      </a:r>
                      <a:endParaRPr lang="en-ZA" sz="1400" b="0" i="0" u="none" strike="noStrike" dirty="0">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xmlns="" val="1394091042"/>
                  </a:ext>
                </a:extLst>
              </a:tr>
              <a:tr h="246963">
                <a:tc>
                  <a:txBody>
                    <a:bodyPr/>
                    <a:lstStyle/>
                    <a:p>
                      <a:pPr algn="l" fontAlgn="b"/>
                      <a:r>
                        <a:rPr lang="en-ZA" sz="1400" b="0" u="none" strike="noStrike">
                          <a:effectLst/>
                          <a:latin typeface="Arial"/>
                          <a:cs typeface="Arial"/>
                        </a:rPr>
                        <a:t> 2016/17 FY </a:t>
                      </a:r>
                      <a:endParaRPr lang="en-ZA" sz="1400" b="0" i="0" u="none" strike="noStrike">
                        <a:solidFill>
                          <a:srgbClr val="FFFFFF"/>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ZA" sz="1400" b="0" u="none" strike="noStrike">
                          <a:effectLst/>
                          <a:latin typeface="Arial"/>
                          <a:cs typeface="Arial"/>
                        </a:rPr>
                        <a:t>        6 204 260 242 </a:t>
                      </a:r>
                      <a:endParaRPr lang="en-ZA" sz="1400" b="0" i="0" u="none" strike="noStrike">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ZA" sz="1400" b="0" u="none" strike="noStrike">
                          <a:effectLst/>
                          <a:latin typeface="Arial"/>
                          <a:cs typeface="Arial"/>
                        </a:rPr>
                        <a:t>5 063 851 728 </a:t>
                      </a:r>
                      <a:endParaRPr lang="en-ZA" sz="1400" b="0" i="0" u="none" strike="noStrike">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ZA" sz="1400" b="0" u="none" strike="noStrike" dirty="0">
                          <a:effectLst/>
                          <a:latin typeface="Arial"/>
                          <a:cs typeface="Arial"/>
                        </a:rPr>
                        <a:t>82%</a:t>
                      </a:r>
                      <a:endParaRPr lang="en-ZA" sz="1400" b="0" i="0" u="none" strike="noStrike" dirty="0">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ZA" sz="1400" b="0" u="none" strike="noStrike" dirty="0">
                          <a:effectLst/>
                          <a:latin typeface="Arial"/>
                          <a:cs typeface="Arial"/>
                        </a:rPr>
                        <a:t>23%</a:t>
                      </a:r>
                      <a:endParaRPr lang="en-ZA" sz="1400" b="0" i="0" u="none" strike="noStrike" dirty="0">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4213471632"/>
                  </a:ext>
                </a:extLst>
              </a:tr>
              <a:tr h="246963">
                <a:tc>
                  <a:txBody>
                    <a:bodyPr/>
                    <a:lstStyle/>
                    <a:p>
                      <a:pPr algn="l" fontAlgn="b"/>
                      <a:r>
                        <a:rPr lang="en-ZA" sz="1400" b="0" u="none" strike="noStrike" dirty="0">
                          <a:effectLst/>
                          <a:latin typeface="Arial"/>
                          <a:cs typeface="Arial"/>
                        </a:rPr>
                        <a:t> 2017/18 FY </a:t>
                      </a:r>
                      <a:endParaRPr lang="en-ZA" sz="1400" b="0" i="0" u="none" strike="noStrike" dirty="0">
                        <a:solidFill>
                          <a:srgbClr val="FFFFFF"/>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r>
                        <a:rPr lang="en-ZA" sz="1400" b="0" u="none" strike="noStrike" dirty="0">
                          <a:effectLst/>
                          <a:latin typeface="Arial"/>
                          <a:cs typeface="Arial"/>
                        </a:rPr>
                        <a:t>        6 853 179 391 </a:t>
                      </a:r>
                      <a:endParaRPr lang="en-ZA" sz="1400" b="0" i="0" u="none" strike="noStrike" dirty="0">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tc>
                  <a:txBody>
                    <a:bodyPr/>
                    <a:lstStyle/>
                    <a:p>
                      <a:pPr algn="r" fontAlgn="b"/>
                      <a:r>
                        <a:rPr lang="en-ZA" sz="1400" b="0" u="none" strike="noStrike" dirty="0">
                          <a:effectLst/>
                          <a:latin typeface="Arial"/>
                          <a:cs typeface="Arial"/>
                        </a:rPr>
                        <a:t>6 461 876 449 </a:t>
                      </a:r>
                      <a:endParaRPr lang="en-ZA" sz="1400" b="0" i="0" u="none" strike="noStrike" dirty="0">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tc>
                  <a:txBody>
                    <a:bodyPr/>
                    <a:lstStyle/>
                    <a:p>
                      <a:pPr algn="r" fontAlgn="b"/>
                      <a:r>
                        <a:rPr lang="en-ZA" sz="1400" b="0" u="none" strike="noStrike" dirty="0">
                          <a:effectLst/>
                          <a:latin typeface="Arial"/>
                          <a:cs typeface="Arial"/>
                        </a:rPr>
                        <a:t>94%</a:t>
                      </a:r>
                      <a:endParaRPr lang="en-ZA" sz="1400" b="0" i="0" u="none" strike="noStrike" dirty="0">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tc>
                  <a:txBody>
                    <a:bodyPr/>
                    <a:lstStyle/>
                    <a:p>
                      <a:pPr algn="r" fontAlgn="b"/>
                      <a:r>
                        <a:rPr lang="en-ZA" sz="1400" b="0" u="none" strike="noStrike" dirty="0">
                          <a:effectLst/>
                          <a:latin typeface="Arial"/>
                          <a:cs typeface="Arial"/>
                        </a:rPr>
                        <a:t>23%</a:t>
                      </a:r>
                      <a:endParaRPr lang="en-ZA" sz="1400" b="0" i="0" u="none" strike="noStrike" dirty="0">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xmlns="" val="1038823076"/>
                  </a:ext>
                </a:extLst>
              </a:tr>
              <a:tr h="246963">
                <a:tc>
                  <a:txBody>
                    <a:bodyPr/>
                    <a:lstStyle/>
                    <a:p>
                      <a:pPr algn="l" fontAlgn="b"/>
                      <a:r>
                        <a:rPr lang="en-ZA" sz="1400" b="0" u="none" strike="noStrike">
                          <a:effectLst/>
                          <a:latin typeface="Arial"/>
                          <a:cs typeface="Arial"/>
                        </a:rPr>
                        <a:t> 2018/19 FY </a:t>
                      </a:r>
                      <a:endParaRPr lang="en-ZA" sz="1400" b="0" i="0" u="none" strike="noStrike">
                        <a:solidFill>
                          <a:srgbClr val="FFFFFF"/>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28575"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ZA" sz="1400" b="0" u="none" strike="noStrike">
                          <a:effectLst/>
                          <a:latin typeface="Arial"/>
                          <a:cs typeface="Arial"/>
                        </a:rPr>
                        <a:t>        7 443 862 217 </a:t>
                      </a:r>
                      <a:endParaRPr lang="en-ZA" sz="1400" b="0" i="0" u="none" strike="noStrike">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28575"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ZA" sz="1400" b="0" u="none" strike="noStrike">
                          <a:effectLst/>
                          <a:latin typeface="Arial"/>
                          <a:cs typeface="Arial"/>
                        </a:rPr>
                        <a:t>7 468 062 744 </a:t>
                      </a:r>
                      <a:endParaRPr lang="en-ZA" sz="1400" b="0" i="0" u="none" strike="noStrike">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28575"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ZA" sz="1400" b="0" u="none" strike="noStrike" dirty="0">
                          <a:effectLst/>
                          <a:latin typeface="Arial"/>
                          <a:cs typeface="Arial"/>
                        </a:rPr>
                        <a:t>100%</a:t>
                      </a:r>
                      <a:endParaRPr lang="en-ZA" sz="1400" b="0" i="0" u="none" strike="noStrike" dirty="0">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28575"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ZA" sz="1400" b="0" u="none" strike="noStrike" dirty="0">
                          <a:effectLst/>
                          <a:latin typeface="Arial"/>
                          <a:cs typeface="Arial"/>
                        </a:rPr>
                        <a:t>20%</a:t>
                      </a:r>
                      <a:endParaRPr lang="en-ZA" sz="1400" b="0" i="0" u="none" strike="noStrike" dirty="0">
                        <a:solidFill>
                          <a:srgbClr val="000000"/>
                        </a:solidFill>
                        <a:effectLst/>
                        <a:latin typeface="Arial"/>
                        <a:cs typeface="Arial"/>
                      </a:endParaRPr>
                    </a:p>
                  </a:txBody>
                  <a:tcPr marL="8164" marR="8164" marT="8164" marB="0" anchor="b">
                    <a:lnL w="9525" cap="flat" cmpd="sng" algn="ctr">
                      <a:noFill/>
                      <a:prstDash val="solid"/>
                    </a:lnL>
                    <a:lnR w="9525" cap="flat" cmpd="sng" algn="ctr">
                      <a:noFill/>
                      <a:prstDash val="solid"/>
                    </a:lnR>
                    <a:lnT w="9525" cap="flat" cmpd="sng" algn="ctr">
                      <a:noFill/>
                      <a:prstDash val="solid"/>
                    </a:lnT>
                    <a:lnB w="28575"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2752456501"/>
                  </a:ext>
                </a:extLst>
              </a:tr>
            </a:tbl>
          </a:graphicData>
        </a:graphic>
      </p:graphicFrame>
      <p:sp>
        <p:nvSpPr>
          <p:cNvPr id="5" name="TextBox 4"/>
          <p:cNvSpPr txBox="1"/>
          <p:nvPr/>
        </p:nvSpPr>
        <p:spPr>
          <a:xfrm>
            <a:off x="446633" y="5445804"/>
            <a:ext cx="8136904" cy="338554"/>
          </a:xfrm>
          <a:prstGeom prst="rect">
            <a:avLst/>
          </a:prstGeom>
          <a:noFill/>
        </p:spPr>
        <p:txBody>
          <a:bodyPr wrap="square" rtlCol="0">
            <a:spAutoFit/>
          </a:bodyPr>
          <a:lstStyle/>
          <a:p>
            <a:r>
              <a:rPr lang="en-ZA" sz="1600" dirty="0"/>
              <a:t>A key factor in the improved payments is KZN paying its billed amount in full.</a:t>
            </a:r>
          </a:p>
        </p:txBody>
      </p:sp>
      <p:sp>
        <p:nvSpPr>
          <p:cNvPr id="8"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56</a:t>
            </a:fld>
            <a:endParaRPr lang="en-US" sz="1600" dirty="0">
              <a:solidFill>
                <a:schemeClr val="bg1"/>
              </a:solidFill>
            </a:endParaRPr>
          </a:p>
        </p:txBody>
      </p:sp>
    </p:spTree>
    <p:extLst>
      <p:ext uri="{BB962C8B-B14F-4D97-AF65-F5344CB8AC3E}">
        <p14:creationId xmlns:p14="http://schemas.microsoft.com/office/powerpoint/2010/main" xmlns="" val="2680238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6200" y="276752"/>
            <a:ext cx="8853544" cy="400110"/>
          </a:xfrm>
          <a:prstGeom prst="rect">
            <a:avLst/>
          </a:prstGeom>
          <a:noFill/>
          <a:effectLst>
            <a:glow rad="228600">
              <a:schemeClr val="accent3">
                <a:satMod val="175000"/>
                <a:alpha val="40000"/>
              </a:schemeClr>
            </a:glo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wrap="square">
            <a:prstTxWarp prst="textNoShape">
              <a:avLst/>
            </a:prstTxWarp>
            <a:spAutoFit/>
          </a:bodyPr>
          <a:lstStyle/>
          <a:p>
            <a:pPr algn="ctr"/>
            <a:r>
              <a:rPr lang="en-ZA" sz="2000" b="1" dirty="0" smtClean="0">
                <a:solidFill>
                  <a:schemeClr val="tx1"/>
                </a:solidFill>
                <a:effectLst>
                  <a:outerShdw blurRad="50800" dist="38100" dir="5400000">
                    <a:srgbClr val="000000">
                      <a:alpha val="43000"/>
                    </a:srgbClr>
                  </a:outerShdw>
                </a:effectLst>
                <a:latin typeface="Arial" panose="020B0604020202020204" pitchFamily="34" charset="0"/>
                <a:ea typeface="Arial" pitchFamily="-112" charset="0"/>
                <a:cs typeface="Arial" panose="020B0604020202020204" pitchFamily="34" charset="0"/>
              </a:rPr>
              <a:t>Outstanding provincial debt at 31 March 2019 </a:t>
            </a:r>
            <a:endParaRPr lang="en-GB" sz="2000" b="1" dirty="0">
              <a:solidFill>
                <a:schemeClr val="tx1"/>
              </a:solidFill>
              <a:effectLst>
                <a:outerShdw blurRad="50800" dist="38100" dir="5400000">
                  <a:srgbClr val="000000">
                    <a:alpha val="43000"/>
                  </a:srgbClr>
                </a:outerShdw>
              </a:effectLst>
              <a:latin typeface="Arial" panose="020B0604020202020204" pitchFamily="34" charset="0"/>
              <a:ea typeface="Arial" pitchFamily="-112" charset="0"/>
              <a:cs typeface="Arial" panose="020B0604020202020204" pitchFamily="34" charset="0"/>
            </a:endParaRPr>
          </a:p>
        </p:txBody>
      </p:sp>
      <p:sp>
        <p:nvSpPr>
          <p:cNvPr id="5" name="TextBox 4"/>
          <p:cNvSpPr txBox="1"/>
          <p:nvPr/>
        </p:nvSpPr>
        <p:spPr>
          <a:xfrm>
            <a:off x="611561" y="5157192"/>
            <a:ext cx="8208911" cy="12464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500" b="0" i="0" u="none" strike="noStrike" kern="1200" cap="none" spc="0" normalizeH="0" baseline="0" noProof="0" dirty="0">
                <a:ln>
                  <a:noFill/>
                </a:ln>
                <a:solidFill>
                  <a:prstClr val="black"/>
                </a:solidFill>
                <a:effectLst/>
                <a:uLnTx/>
                <a:uFillTx/>
                <a:latin typeface="Arial"/>
                <a:ea typeface="+mn-ea"/>
                <a:cs typeface="Arial"/>
              </a:rPr>
              <a:t>In 2018/19, NHLS collections exceeded the billing for the 12 month period as provinces paid for the previous debt.</a:t>
            </a:r>
            <a:r>
              <a:rPr kumimoji="0" lang="en-ZA" sz="1500" b="0" i="0" u="none" strike="noStrike" kern="1200" cap="none" spc="0" normalizeH="0" baseline="0" noProof="0" dirty="0" smtClean="0">
                <a:ln>
                  <a:noFill/>
                </a:ln>
                <a:solidFill>
                  <a:prstClr val="black"/>
                </a:solidFill>
                <a:effectLst/>
                <a:uLnTx/>
                <a:uFillTx/>
                <a:latin typeface="Arial"/>
                <a:ea typeface="+mn-ea"/>
                <a:cs typeface="Arial"/>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500" b="0" i="0" u="none" strike="noStrike" kern="1200" cap="none" spc="0" normalizeH="0" baseline="0" noProof="0" dirty="0" smtClean="0">
              <a:ln>
                <a:noFill/>
              </a:ln>
              <a:effectLst/>
              <a:uLnTx/>
              <a:uFillTx/>
              <a:latin typeface="Arial"/>
              <a:ea typeface="+mn-ea"/>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dirty="0" smtClean="0">
                <a:latin typeface="Arial"/>
                <a:cs typeface="Arial"/>
              </a:rPr>
              <a:t>Most </a:t>
            </a:r>
            <a:r>
              <a:rPr lang="en-ZA" sz="1500" dirty="0">
                <a:latin typeface="Arial"/>
                <a:cs typeface="Arial"/>
              </a:rPr>
              <a:t>of the </a:t>
            </a:r>
            <a:r>
              <a:rPr kumimoji="0" lang="en-ZA" sz="1500" b="0" i="0" u="none" strike="noStrike" kern="1200" cap="none" spc="0" normalizeH="0" baseline="0" noProof="0" dirty="0">
                <a:ln>
                  <a:noFill/>
                </a:ln>
                <a:effectLst/>
                <a:uLnTx/>
                <a:uFillTx/>
                <a:latin typeface="Arial"/>
                <a:ea typeface="+mn-ea"/>
                <a:cs typeface="Arial"/>
              </a:rPr>
              <a:t>debt older than two years relates to the KZN disputed amount</a:t>
            </a:r>
            <a:r>
              <a:rPr kumimoji="0" lang="en-ZA" sz="1500" b="0" i="0" u="none" strike="noStrike" kern="1200" cap="none" spc="0" normalizeH="0" noProof="0" dirty="0">
                <a:ln>
                  <a:noFill/>
                </a:ln>
                <a:effectLst/>
                <a:uLnTx/>
                <a:uFillTx/>
                <a:latin typeface="Arial"/>
                <a:ea typeface="+mn-ea"/>
                <a:cs typeface="Arial"/>
              </a:rPr>
              <a:t> and the debt Gauteng has agreed to settle. </a:t>
            </a:r>
            <a:endParaRPr kumimoji="0" lang="en-ZA" sz="1500" b="0" i="0" u="none" strike="noStrike" kern="1200" cap="none" spc="0" normalizeH="0" baseline="0" noProof="0" dirty="0">
              <a:ln>
                <a:noFill/>
              </a:ln>
              <a:effectLst/>
              <a:uLnTx/>
              <a:uFillTx/>
              <a:latin typeface="Arial"/>
              <a:ea typeface="+mn-ea"/>
              <a:cs typeface="Arial"/>
            </a:endParaRPr>
          </a:p>
        </p:txBody>
      </p:sp>
      <p:sp>
        <p:nvSpPr>
          <p:cNvPr id="9"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57</a:t>
            </a:fld>
            <a:endParaRPr lang="en-US" sz="1600" dirty="0">
              <a:solidFill>
                <a:schemeClr val="bg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xmlns="" val="279396950"/>
              </p:ext>
            </p:extLst>
          </p:nvPr>
        </p:nvGraphicFramePr>
        <p:xfrm>
          <a:off x="639926" y="836712"/>
          <a:ext cx="7964521" cy="4177773"/>
        </p:xfrm>
        <a:graphic>
          <a:graphicData uri="http://schemas.openxmlformats.org/drawingml/2006/table">
            <a:tbl>
              <a:tblPr>
                <a:tableStyleId>{5C22544A-7EE6-4342-B048-85BDC9FD1C3A}</a:tableStyleId>
              </a:tblPr>
              <a:tblGrid>
                <a:gridCol w="1378475">
                  <a:extLst>
                    <a:ext uri="{9D8B030D-6E8A-4147-A177-3AD203B41FA5}">
                      <a16:colId xmlns:a16="http://schemas.microsoft.com/office/drawing/2014/main" xmlns="" val="3132439787"/>
                    </a:ext>
                  </a:extLst>
                </a:gridCol>
                <a:gridCol w="1813531">
                  <a:extLst>
                    <a:ext uri="{9D8B030D-6E8A-4147-A177-3AD203B41FA5}">
                      <a16:colId xmlns:a16="http://schemas.microsoft.com/office/drawing/2014/main" xmlns="" val="3926146577"/>
                    </a:ext>
                  </a:extLst>
                </a:gridCol>
                <a:gridCol w="1596003">
                  <a:extLst>
                    <a:ext uri="{9D8B030D-6E8A-4147-A177-3AD203B41FA5}">
                      <a16:colId xmlns:a16="http://schemas.microsoft.com/office/drawing/2014/main" xmlns="" val="3121756578"/>
                    </a:ext>
                  </a:extLst>
                </a:gridCol>
                <a:gridCol w="1580509">
                  <a:extLst>
                    <a:ext uri="{9D8B030D-6E8A-4147-A177-3AD203B41FA5}">
                      <a16:colId xmlns:a16="http://schemas.microsoft.com/office/drawing/2014/main" xmlns="" val="2534554319"/>
                    </a:ext>
                  </a:extLst>
                </a:gridCol>
                <a:gridCol w="1596003">
                  <a:extLst>
                    <a:ext uri="{9D8B030D-6E8A-4147-A177-3AD203B41FA5}">
                      <a16:colId xmlns:a16="http://schemas.microsoft.com/office/drawing/2014/main" xmlns="" val="456094090"/>
                    </a:ext>
                  </a:extLst>
                </a:gridCol>
              </a:tblGrid>
              <a:tr h="405873">
                <a:tc>
                  <a:txBody>
                    <a:bodyPr/>
                    <a:lstStyle/>
                    <a:p>
                      <a:pPr algn="l" fontAlgn="b">
                        <a:lnSpc>
                          <a:spcPct val="150000"/>
                        </a:lnSpc>
                      </a:pPr>
                      <a:r>
                        <a:rPr lang="en-ZA" sz="1500" b="1" u="none" strike="noStrike" dirty="0">
                          <a:effectLst/>
                          <a:latin typeface="Arial" panose="020B0604020202020204" pitchFamily="34" charset="0"/>
                          <a:cs typeface="Arial" panose="020B0604020202020204" pitchFamily="34" charset="0"/>
                        </a:rPr>
                        <a:t>Region</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solidFill>
                  </a:tcPr>
                </a:tc>
                <a:tc>
                  <a:txBody>
                    <a:bodyPr/>
                    <a:lstStyle/>
                    <a:p>
                      <a:pPr algn="r" fontAlgn="b">
                        <a:lnSpc>
                          <a:spcPct val="150000"/>
                        </a:lnSpc>
                      </a:pPr>
                      <a:r>
                        <a:rPr lang="en-ZA" sz="1500" b="1" u="none" strike="noStrike" dirty="0">
                          <a:effectLst/>
                          <a:latin typeface="Arial" panose="020B0604020202020204" pitchFamily="34" charset="0"/>
                          <a:cs typeface="Arial" panose="020B0604020202020204" pitchFamily="34" charset="0"/>
                        </a:rPr>
                        <a:t>2016/17 &amp; Prior FY</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solidFill>
                  </a:tcPr>
                </a:tc>
                <a:tc>
                  <a:txBody>
                    <a:bodyPr/>
                    <a:lstStyle/>
                    <a:p>
                      <a:pPr algn="r" fontAlgn="b">
                        <a:lnSpc>
                          <a:spcPct val="150000"/>
                        </a:lnSpc>
                      </a:pPr>
                      <a:r>
                        <a:rPr lang="en-ZA" sz="1500" b="1" u="none" strike="noStrike" dirty="0">
                          <a:effectLst/>
                          <a:latin typeface="Arial" panose="020B0604020202020204" pitchFamily="34" charset="0"/>
                          <a:cs typeface="Arial" panose="020B0604020202020204" pitchFamily="34" charset="0"/>
                        </a:rPr>
                        <a:t>2017/18 FY</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solidFill>
                  </a:tcPr>
                </a:tc>
                <a:tc>
                  <a:txBody>
                    <a:bodyPr/>
                    <a:lstStyle/>
                    <a:p>
                      <a:pPr algn="r" fontAlgn="b">
                        <a:lnSpc>
                          <a:spcPct val="150000"/>
                        </a:lnSpc>
                      </a:pPr>
                      <a:r>
                        <a:rPr lang="en-ZA" sz="1500" b="1" u="none" strike="noStrike" dirty="0">
                          <a:effectLst/>
                          <a:latin typeface="Arial" panose="020B0604020202020204" pitchFamily="34" charset="0"/>
                          <a:cs typeface="Arial" panose="020B0604020202020204" pitchFamily="34" charset="0"/>
                        </a:rPr>
                        <a:t>2018/19 FY</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solidFill>
                  </a:tcPr>
                </a:tc>
                <a:tc>
                  <a:txBody>
                    <a:bodyPr/>
                    <a:lstStyle/>
                    <a:p>
                      <a:pPr algn="r" fontAlgn="b">
                        <a:lnSpc>
                          <a:spcPct val="150000"/>
                        </a:lnSpc>
                      </a:pPr>
                      <a:r>
                        <a:rPr lang="en-ZA" sz="1500" b="1" u="none" strike="noStrike" dirty="0">
                          <a:effectLst/>
                          <a:latin typeface="Arial" panose="020B0604020202020204" pitchFamily="34" charset="0"/>
                          <a:cs typeface="Arial" panose="020B0604020202020204" pitchFamily="34" charset="0"/>
                        </a:rPr>
                        <a:t>Total</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solidFill>
                  </a:tcPr>
                </a:tc>
                <a:extLst>
                  <a:ext uri="{0D108BD9-81ED-4DB2-BD59-A6C34878D82A}">
                    <a16:rowId xmlns:a16="http://schemas.microsoft.com/office/drawing/2014/main" xmlns="" val="3205271805"/>
                  </a:ext>
                </a:extLst>
              </a:tr>
              <a:tr h="226913">
                <a:tc>
                  <a:txBody>
                    <a:bodyPr/>
                    <a:lstStyle/>
                    <a:p>
                      <a:pPr algn="l" fontAlgn="b">
                        <a:lnSpc>
                          <a:spcPct val="150000"/>
                        </a:lnSpc>
                      </a:pPr>
                      <a:r>
                        <a:rPr lang="en-ZA" sz="1500" u="none" strike="noStrike" dirty="0">
                          <a:effectLst/>
                          <a:latin typeface="Arial" panose="020B0604020202020204" pitchFamily="34" charset="0"/>
                          <a:cs typeface="Arial" panose="020B0604020202020204" pitchFamily="34" charset="0"/>
                        </a:rPr>
                        <a:t>Eastern Cape</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solidFill>
                  </a:tcPr>
                </a:tc>
                <a:tc>
                  <a:txBody>
                    <a:bodyPr/>
                    <a:lstStyle/>
                    <a:p>
                      <a:pPr algn="r" fontAlgn="b">
                        <a:lnSpc>
                          <a:spcPct val="150000"/>
                        </a:lnSpc>
                      </a:pPr>
                      <a:r>
                        <a:rPr lang="en-ZA" sz="1500" u="none" strike="noStrike" dirty="0">
                          <a:effectLst/>
                          <a:latin typeface="Arial" panose="020B0604020202020204" pitchFamily="34" charset="0"/>
                          <a:cs typeface="Arial" panose="020B0604020202020204" pitchFamily="34" charset="0"/>
                        </a:rPr>
                        <a:t>129 570</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tc>
                  <a:txBody>
                    <a:bodyPr/>
                    <a:lstStyle/>
                    <a:p>
                      <a:pPr algn="r" fontAlgn="b">
                        <a:lnSpc>
                          <a:spcPct val="150000"/>
                        </a:lnSpc>
                      </a:pPr>
                      <a:r>
                        <a:rPr lang="en-ZA" sz="1500" u="none" strike="noStrike">
                          <a:effectLst/>
                          <a:latin typeface="Arial" panose="020B0604020202020204" pitchFamily="34" charset="0"/>
                          <a:cs typeface="Arial" panose="020B0604020202020204" pitchFamily="34" charset="0"/>
                        </a:rPr>
                        <a:t>8 631 249</a:t>
                      </a:r>
                      <a:endParaRPr lang="en-ZA" sz="15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tc>
                  <a:txBody>
                    <a:bodyPr/>
                    <a:lstStyle/>
                    <a:p>
                      <a:pPr algn="r" fontAlgn="b">
                        <a:lnSpc>
                          <a:spcPct val="150000"/>
                        </a:lnSpc>
                      </a:pPr>
                      <a:r>
                        <a:rPr lang="en-ZA" sz="1500" u="none" strike="noStrike">
                          <a:effectLst/>
                          <a:latin typeface="Arial" panose="020B0604020202020204" pitchFamily="34" charset="0"/>
                          <a:cs typeface="Arial" panose="020B0604020202020204" pitchFamily="34" charset="0"/>
                        </a:rPr>
                        <a:t>409 669 691</a:t>
                      </a:r>
                      <a:endParaRPr lang="en-ZA" sz="15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tc>
                  <a:txBody>
                    <a:bodyPr/>
                    <a:lstStyle/>
                    <a:p>
                      <a:pPr algn="r" fontAlgn="b">
                        <a:lnSpc>
                          <a:spcPct val="150000"/>
                        </a:lnSpc>
                      </a:pPr>
                      <a:r>
                        <a:rPr lang="en-ZA" sz="1500" u="none" strike="noStrike" dirty="0">
                          <a:effectLst/>
                          <a:latin typeface="Arial" panose="020B0604020202020204" pitchFamily="34" charset="0"/>
                          <a:cs typeface="Arial" panose="020B0604020202020204" pitchFamily="34" charset="0"/>
                        </a:rPr>
                        <a:t>418 430 510</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xmlns="" val="3726876521"/>
                  </a:ext>
                </a:extLst>
              </a:tr>
              <a:tr h="226913">
                <a:tc>
                  <a:txBody>
                    <a:bodyPr/>
                    <a:lstStyle/>
                    <a:p>
                      <a:pPr algn="l" fontAlgn="b">
                        <a:lnSpc>
                          <a:spcPct val="150000"/>
                        </a:lnSpc>
                      </a:pPr>
                      <a:r>
                        <a:rPr lang="en-ZA" sz="1500" u="none" strike="noStrike" dirty="0">
                          <a:effectLst/>
                          <a:latin typeface="Arial" panose="020B0604020202020204" pitchFamily="34" charset="0"/>
                          <a:cs typeface="Arial" panose="020B0604020202020204" pitchFamily="34" charset="0"/>
                        </a:rPr>
                        <a:t>Free State</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solidFill>
                  </a:tcPr>
                </a:tc>
                <a:tc>
                  <a:txBody>
                    <a:bodyPr/>
                    <a:lstStyle/>
                    <a:p>
                      <a:pPr algn="r" fontAlgn="b">
                        <a:lnSpc>
                          <a:spcPct val="150000"/>
                        </a:lnSpc>
                      </a:pPr>
                      <a:r>
                        <a:rPr lang="en-ZA" sz="1500" u="none" strike="noStrike" dirty="0">
                          <a:effectLst/>
                          <a:latin typeface="Arial" panose="020B0604020202020204" pitchFamily="34" charset="0"/>
                          <a:cs typeface="Arial" panose="020B0604020202020204" pitchFamily="34" charset="0"/>
                        </a:rPr>
                        <a:t>0</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tc>
                  <a:txBody>
                    <a:bodyPr/>
                    <a:lstStyle/>
                    <a:p>
                      <a:pPr algn="r" fontAlgn="b">
                        <a:lnSpc>
                          <a:spcPct val="150000"/>
                        </a:lnSpc>
                      </a:pPr>
                      <a:r>
                        <a:rPr lang="en-ZA" sz="1500" u="none" strike="noStrike" dirty="0">
                          <a:effectLst/>
                          <a:latin typeface="Arial" panose="020B0604020202020204" pitchFamily="34" charset="0"/>
                          <a:cs typeface="Arial" panose="020B0604020202020204" pitchFamily="34" charset="0"/>
                        </a:rPr>
                        <a:t>0</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tc>
                  <a:txBody>
                    <a:bodyPr/>
                    <a:lstStyle/>
                    <a:p>
                      <a:pPr algn="r" fontAlgn="b">
                        <a:lnSpc>
                          <a:spcPct val="150000"/>
                        </a:lnSpc>
                      </a:pPr>
                      <a:r>
                        <a:rPr lang="en-ZA" sz="1500" u="none" strike="noStrike" dirty="0">
                          <a:effectLst/>
                          <a:latin typeface="Arial" panose="020B0604020202020204" pitchFamily="34" charset="0"/>
                          <a:cs typeface="Arial" panose="020B0604020202020204" pitchFamily="34" charset="0"/>
                        </a:rPr>
                        <a:t>88 213 585</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tc>
                  <a:txBody>
                    <a:bodyPr/>
                    <a:lstStyle/>
                    <a:p>
                      <a:pPr algn="r" fontAlgn="b">
                        <a:lnSpc>
                          <a:spcPct val="150000"/>
                        </a:lnSpc>
                      </a:pPr>
                      <a:r>
                        <a:rPr lang="en-ZA" sz="1500" u="none" strike="noStrike" dirty="0">
                          <a:effectLst/>
                          <a:latin typeface="Arial" panose="020B0604020202020204" pitchFamily="34" charset="0"/>
                          <a:cs typeface="Arial" panose="020B0604020202020204" pitchFamily="34" charset="0"/>
                        </a:rPr>
                        <a:t>88 213 585</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xmlns="" val="1883095764"/>
                  </a:ext>
                </a:extLst>
              </a:tr>
              <a:tr h="226913">
                <a:tc>
                  <a:txBody>
                    <a:bodyPr/>
                    <a:lstStyle/>
                    <a:p>
                      <a:pPr algn="l" fontAlgn="b">
                        <a:lnSpc>
                          <a:spcPct val="150000"/>
                        </a:lnSpc>
                      </a:pPr>
                      <a:r>
                        <a:rPr lang="en-ZA" sz="1500" u="none" strike="noStrike" dirty="0">
                          <a:effectLst/>
                          <a:latin typeface="Arial" panose="020B0604020202020204" pitchFamily="34" charset="0"/>
                          <a:cs typeface="Arial" panose="020B0604020202020204" pitchFamily="34" charset="0"/>
                        </a:rPr>
                        <a:t>Gauteng</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solidFill>
                  </a:tcPr>
                </a:tc>
                <a:tc>
                  <a:txBody>
                    <a:bodyPr/>
                    <a:lstStyle/>
                    <a:p>
                      <a:pPr algn="r" fontAlgn="b">
                        <a:lnSpc>
                          <a:spcPct val="150000"/>
                        </a:lnSpc>
                      </a:pPr>
                      <a:r>
                        <a:rPr lang="en-ZA" sz="1500" u="none" strike="noStrike" dirty="0">
                          <a:effectLst/>
                          <a:latin typeface="Arial" panose="020B0604020202020204" pitchFamily="34" charset="0"/>
                          <a:cs typeface="Arial" panose="020B0604020202020204" pitchFamily="34" charset="0"/>
                        </a:rPr>
                        <a:t>687 807 574</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tc>
                  <a:txBody>
                    <a:bodyPr/>
                    <a:lstStyle/>
                    <a:p>
                      <a:pPr algn="r" fontAlgn="b">
                        <a:lnSpc>
                          <a:spcPct val="150000"/>
                        </a:lnSpc>
                      </a:pPr>
                      <a:r>
                        <a:rPr lang="en-ZA" sz="1500" u="none" strike="noStrike" dirty="0">
                          <a:effectLst/>
                          <a:latin typeface="Arial" panose="020B0604020202020204" pitchFamily="34" charset="0"/>
                          <a:cs typeface="Arial" panose="020B0604020202020204" pitchFamily="34" charset="0"/>
                        </a:rPr>
                        <a:t>519 570 754</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tc>
                  <a:txBody>
                    <a:bodyPr/>
                    <a:lstStyle/>
                    <a:p>
                      <a:pPr algn="r" fontAlgn="b">
                        <a:lnSpc>
                          <a:spcPct val="150000"/>
                        </a:lnSpc>
                      </a:pPr>
                      <a:r>
                        <a:rPr lang="en-ZA" sz="1500" u="none" strike="noStrike" dirty="0">
                          <a:effectLst/>
                          <a:latin typeface="Arial" panose="020B0604020202020204" pitchFamily="34" charset="0"/>
                          <a:cs typeface="Arial" panose="020B0604020202020204" pitchFamily="34" charset="0"/>
                        </a:rPr>
                        <a:t>256 200 812</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tc>
                  <a:txBody>
                    <a:bodyPr/>
                    <a:lstStyle/>
                    <a:p>
                      <a:pPr algn="r" fontAlgn="b">
                        <a:lnSpc>
                          <a:spcPct val="150000"/>
                        </a:lnSpc>
                      </a:pPr>
                      <a:r>
                        <a:rPr lang="en-ZA" sz="1500" u="none" strike="noStrike" dirty="0">
                          <a:effectLst/>
                          <a:latin typeface="Arial" panose="020B0604020202020204" pitchFamily="34" charset="0"/>
                          <a:cs typeface="Arial" panose="020B0604020202020204" pitchFamily="34" charset="0"/>
                        </a:rPr>
                        <a:t>1 463 579 140</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xmlns="" val="911271258"/>
                  </a:ext>
                </a:extLst>
              </a:tr>
              <a:tr h="226913">
                <a:tc>
                  <a:txBody>
                    <a:bodyPr/>
                    <a:lstStyle/>
                    <a:p>
                      <a:pPr algn="l" fontAlgn="b">
                        <a:lnSpc>
                          <a:spcPct val="150000"/>
                        </a:lnSpc>
                      </a:pPr>
                      <a:r>
                        <a:rPr lang="en-ZA" sz="1500" u="none" strike="noStrike" dirty="0">
                          <a:effectLst/>
                          <a:latin typeface="Arial" panose="020B0604020202020204" pitchFamily="34" charset="0"/>
                          <a:cs typeface="Arial" panose="020B0604020202020204" pitchFamily="34" charset="0"/>
                        </a:rPr>
                        <a:t>KZN</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solidFill>
                  </a:tcPr>
                </a:tc>
                <a:tc>
                  <a:txBody>
                    <a:bodyPr/>
                    <a:lstStyle/>
                    <a:p>
                      <a:pPr algn="r" fontAlgn="b">
                        <a:lnSpc>
                          <a:spcPct val="150000"/>
                        </a:lnSpc>
                      </a:pPr>
                      <a:r>
                        <a:rPr lang="en-ZA" sz="1500" u="none" strike="noStrike">
                          <a:effectLst/>
                          <a:latin typeface="Arial" panose="020B0604020202020204" pitchFamily="34" charset="0"/>
                          <a:cs typeface="Arial" panose="020B0604020202020204" pitchFamily="34" charset="0"/>
                        </a:rPr>
                        <a:t>2 626 854 120</a:t>
                      </a:r>
                      <a:endParaRPr lang="en-ZA" sz="15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tc>
                  <a:txBody>
                    <a:bodyPr/>
                    <a:lstStyle/>
                    <a:p>
                      <a:pPr algn="r" fontAlgn="b">
                        <a:lnSpc>
                          <a:spcPct val="150000"/>
                        </a:lnSpc>
                      </a:pPr>
                      <a:r>
                        <a:rPr lang="en-ZA" sz="1500" u="none" strike="noStrike" dirty="0">
                          <a:effectLst/>
                          <a:latin typeface="Arial" panose="020B0604020202020204" pitchFamily="34" charset="0"/>
                          <a:cs typeface="Arial" panose="020B0604020202020204" pitchFamily="34" charset="0"/>
                        </a:rPr>
                        <a:t>10 743 874</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tc>
                  <a:txBody>
                    <a:bodyPr/>
                    <a:lstStyle/>
                    <a:p>
                      <a:pPr algn="r" fontAlgn="b">
                        <a:lnSpc>
                          <a:spcPct val="150000"/>
                        </a:lnSpc>
                      </a:pPr>
                      <a:r>
                        <a:rPr lang="en-ZA" sz="1500" u="none" strike="noStrike" dirty="0">
                          <a:effectLst/>
                          <a:latin typeface="Arial" panose="020B0604020202020204" pitchFamily="34" charset="0"/>
                          <a:cs typeface="Arial" panose="020B0604020202020204" pitchFamily="34" charset="0"/>
                        </a:rPr>
                        <a:t>254 029 562</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tc>
                  <a:txBody>
                    <a:bodyPr/>
                    <a:lstStyle/>
                    <a:p>
                      <a:pPr algn="r" fontAlgn="b">
                        <a:lnSpc>
                          <a:spcPct val="150000"/>
                        </a:lnSpc>
                      </a:pPr>
                      <a:r>
                        <a:rPr lang="en-ZA" sz="1500" u="none" strike="noStrike" dirty="0">
                          <a:effectLst/>
                          <a:latin typeface="Arial" panose="020B0604020202020204" pitchFamily="34" charset="0"/>
                          <a:cs typeface="Arial" panose="020B0604020202020204" pitchFamily="34" charset="0"/>
                        </a:rPr>
                        <a:t>2 891 627 556</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xmlns="" val="1589329129"/>
                  </a:ext>
                </a:extLst>
              </a:tr>
              <a:tr h="226913">
                <a:tc>
                  <a:txBody>
                    <a:bodyPr/>
                    <a:lstStyle/>
                    <a:p>
                      <a:pPr algn="l" fontAlgn="b">
                        <a:lnSpc>
                          <a:spcPct val="150000"/>
                        </a:lnSpc>
                      </a:pPr>
                      <a:r>
                        <a:rPr lang="en-ZA" sz="1500" u="none" strike="noStrike" dirty="0">
                          <a:effectLst/>
                          <a:latin typeface="Arial" panose="020B0604020202020204" pitchFamily="34" charset="0"/>
                          <a:cs typeface="Arial" panose="020B0604020202020204" pitchFamily="34" charset="0"/>
                        </a:rPr>
                        <a:t>Limpopo</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solidFill>
                  </a:tcPr>
                </a:tc>
                <a:tc>
                  <a:txBody>
                    <a:bodyPr/>
                    <a:lstStyle/>
                    <a:p>
                      <a:pPr algn="r" fontAlgn="b">
                        <a:lnSpc>
                          <a:spcPct val="150000"/>
                        </a:lnSpc>
                      </a:pPr>
                      <a:r>
                        <a:rPr lang="en-ZA" sz="1500" u="none" strike="noStrike">
                          <a:effectLst/>
                          <a:latin typeface="Arial" panose="020B0604020202020204" pitchFamily="34" charset="0"/>
                          <a:cs typeface="Arial" panose="020B0604020202020204" pitchFamily="34" charset="0"/>
                        </a:rPr>
                        <a:t>0</a:t>
                      </a:r>
                      <a:endParaRPr lang="en-ZA" sz="15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tc>
                  <a:txBody>
                    <a:bodyPr/>
                    <a:lstStyle/>
                    <a:p>
                      <a:pPr algn="r" fontAlgn="b">
                        <a:lnSpc>
                          <a:spcPct val="150000"/>
                        </a:lnSpc>
                      </a:pPr>
                      <a:r>
                        <a:rPr lang="en-ZA" sz="1500" u="none" strike="noStrike">
                          <a:effectLst/>
                          <a:latin typeface="Arial" panose="020B0604020202020204" pitchFamily="34" charset="0"/>
                          <a:cs typeface="Arial" panose="020B0604020202020204" pitchFamily="34" charset="0"/>
                        </a:rPr>
                        <a:t>0</a:t>
                      </a:r>
                      <a:endParaRPr lang="en-ZA" sz="15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tc>
                  <a:txBody>
                    <a:bodyPr/>
                    <a:lstStyle/>
                    <a:p>
                      <a:pPr algn="r" fontAlgn="b">
                        <a:lnSpc>
                          <a:spcPct val="150000"/>
                        </a:lnSpc>
                      </a:pPr>
                      <a:r>
                        <a:rPr lang="en-ZA" sz="1500" u="none" strike="noStrike" dirty="0">
                          <a:effectLst/>
                          <a:latin typeface="Arial" panose="020B0604020202020204" pitchFamily="34" charset="0"/>
                          <a:cs typeface="Arial" panose="020B0604020202020204" pitchFamily="34" charset="0"/>
                        </a:rPr>
                        <a:t>117 811 062</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tc>
                  <a:txBody>
                    <a:bodyPr/>
                    <a:lstStyle/>
                    <a:p>
                      <a:pPr algn="r" fontAlgn="b">
                        <a:lnSpc>
                          <a:spcPct val="150000"/>
                        </a:lnSpc>
                      </a:pPr>
                      <a:r>
                        <a:rPr lang="en-ZA" sz="1500" u="none" strike="noStrike" dirty="0">
                          <a:effectLst/>
                          <a:latin typeface="Arial" panose="020B0604020202020204" pitchFamily="34" charset="0"/>
                          <a:cs typeface="Arial" panose="020B0604020202020204" pitchFamily="34" charset="0"/>
                        </a:rPr>
                        <a:t>117 811 062</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xmlns="" val="2009656193"/>
                  </a:ext>
                </a:extLst>
              </a:tr>
              <a:tr h="226913">
                <a:tc>
                  <a:txBody>
                    <a:bodyPr/>
                    <a:lstStyle/>
                    <a:p>
                      <a:pPr algn="l" fontAlgn="b">
                        <a:lnSpc>
                          <a:spcPct val="150000"/>
                        </a:lnSpc>
                      </a:pPr>
                      <a:r>
                        <a:rPr lang="en-ZA" sz="1500" u="none" strike="noStrike" dirty="0">
                          <a:effectLst/>
                          <a:latin typeface="Arial" panose="020B0604020202020204" pitchFamily="34" charset="0"/>
                          <a:cs typeface="Arial" panose="020B0604020202020204" pitchFamily="34" charset="0"/>
                        </a:rPr>
                        <a:t>Mpumalanga</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solidFill>
                  </a:tcPr>
                </a:tc>
                <a:tc>
                  <a:txBody>
                    <a:bodyPr/>
                    <a:lstStyle/>
                    <a:p>
                      <a:pPr algn="r" fontAlgn="b">
                        <a:lnSpc>
                          <a:spcPct val="150000"/>
                        </a:lnSpc>
                      </a:pPr>
                      <a:r>
                        <a:rPr lang="en-ZA" sz="1500" u="none" strike="noStrike" dirty="0">
                          <a:effectLst/>
                          <a:latin typeface="Arial" panose="020B0604020202020204" pitchFamily="34" charset="0"/>
                          <a:cs typeface="Arial" panose="020B0604020202020204" pitchFamily="34" charset="0"/>
                        </a:rPr>
                        <a:t>0</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tc>
                  <a:txBody>
                    <a:bodyPr/>
                    <a:lstStyle/>
                    <a:p>
                      <a:pPr algn="l" fontAlgn="b">
                        <a:lnSpc>
                          <a:spcPct val="150000"/>
                        </a:lnSpc>
                      </a:pP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tc>
                  <a:txBody>
                    <a:bodyPr/>
                    <a:lstStyle/>
                    <a:p>
                      <a:pPr algn="r" fontAlgn="b">
                        <a:lnSpc>
                          <a:spcPct val="150000"/>
                        </a:lnSpc>
                      </a:pPr>
                      <a:r>
                        <a:rPr lang="en-ZA" sz="1500" u="none" strike="noStrike" dirty="0">
                          <a:effectLst/>
                          <a:latin typeface="Arial" panose="020B0604020202020204" pitchFamily="34" charset="0"/>
                          <a:cs typeface="Arial" panose="020B0604020202020204" pitchFamily="34" charset="0"/>
                        </a:rPr>
                        <a:t>83 798 275</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tc>
                  <a:txBody>
                    <a:bodyPr/>
                    <a:lstStyle/>
                    <a:p>
                      <a:pPr algn="r" fontAlgn="b">
                        <a:lnSpc>
                          <a:spcPct val="150000"/>
                        </a:lnSpc>
                      </a:pPr>
                      <a:r>
                        <a:rPr lang="en-ZA" sz="1500" u="none" strike="noStrike" dirty="0">
                          <a:effectLst/>
                          <a:latin typeface="Arial" panose="020B0604020202020204" pitchFamily="34" charset="0"/>
                          <a:cs typeface="Arial" panose="020B0604020202020204" pitchFamily="34" charset="0"/>
                        </a:rPr>
                        <a:t>83 798 275</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xmlns="" val="2440833658"/>
                  </a:ext>
                </a:extLst>
              </a:tr>
              <a:tr h="226913">
                <a:tc>
                  <a:txBody>
                    <a:bodyPr/>
                    <a:lstStyle/>
                    <a:p>
                      <a:pPr algn="l" fontAlgn="b">
                        <a:lnSpc>
                          <a:spcPct val="150000"/>
                        </a:lnSpc>
                      </a:pPr>
                      <a:r>
                        <a:rPr lang="en-ZA" sz="1500" u="none" strike="noStrike" dirty="0">
                          <a:effectLst/>
                          <a:latin typeface="Arial" panose="020B0604020202020204" pitchFamily="34" charset="0"/>
                          <a:cs typeface="Arial" panose="020B0604020202020204" pitchFamily="34" charset="0"/>
                        </a:rPr>
                        <a:t>North West</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solidFill>
                  </a:tcPr>
                </a:tc>
                <a:tc>
                  <a:txBody>
                    <a:bodyPr/>
                    <a:lstStyle/>
                    <a:p>
                      <a:pPr algn="r" fontAlgn="b">
                        <a:lnSpc>
                          <a:spcPct val="150000"/>
                        </a:lnSpc>
                      </a:pPr>
                      <a:r>
                        <a:rPr lang="en-ZA" sz="1500" u="none" strike="noStrike" dirty="0">
                          <a:effectLst/>
                          <a:latin typeface="Arial" panose="020B0604020202020204" pitchFamily="34" charset="0"/>
                          <a:cs typeface="Arial" panose="020B0604020202020204" pitchFamily="34" charset="0"/>
                        </a:rPr>
                        <a:t>-2 609</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tc>
                  <a:txBody>
                    <a:bodyPr/>
                    <a:lstStyle/>
                    <a:p>
                      <a:pPr algn="r" fontAlgn="b">
                        <a:lnSpc>
                          <a:spcPct val="150000"/>
                        </a:lnSpc>
                      </a:pPr>
                      <a:r>
                        <a:rPr lang="en-ZA" sz="1500" u="none" strike="noStrike">
                          <a:effectLst/>
                          <a:latin typeface="Arial" panose="020B0604020202020204" pitchFamily="34" charset="0"/>
                          <a:cs typeface="Arial" panose="020B0604020202020204" pitchFamily="34" charset="0"/>
                        </a:rPr>
                        <a:t>6 076 231</a:t>
                      </a:r>
                      <a:endParaRPr lang="en-ZA" sz="15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tc>
                  <a:txBody>
                    <a:bodyPr/>
                    <a:lstStyle/>
                    <a:p>
                      <a:pPr algn="r" fontAlgn="b">
                        <a:lnSpc>
                          <a:spcPct val="150000"/>
                        </a:lnSpc>
                      </a:pPr>
                      <a:r>
                        <a:rPr lang="en-ZA" sz="1500" u="none" strike="noStrike" dirty="0">
                          <a:effectLst/>
                          <a:latin typeface="Arial" panose="020B0604020202020204" pitchFamily="34" charset="0"/>
                          <a:cs typeface="Arial" panose="020B0604020202020204" pitchFamily="34" charset="0"/>
                        </a:rPr>
                        <a:t>153 619 622</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tc>
                  <a:txBody>
                    <a:bodyPr/>
                    <a:lstStyle/>
                    <a:p>
                      <a:pPr algn="r" fontAlgn="b">
                        <a:lnSpc>
                          <a:spcPct val="150000"/>
                        </a:lnSpc>
                      </a:pPr>
                      <a:r>
                        <a:rPr lang="en-ZA" sz="1500" u="none" strike="noStrike" dirty="0">
                          <a:effectLst/>
                          <a:latin typeface="Arial" panose="020B0604020202020204" pitchFamily="34" charset="0"/>
                          <a:cs typeface="Arial" panose="020B0604020202020204" pitchFamily="34" charset="0"/>
                        </a:rPr>
                        <a:t>159 693 244</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xmlns="" val="2950247873"/>
                  </a:ext>
                </a:extLst>
              </a:tr>
              <a:tr h="226913">
                <a:tc>
                  <a:txBody>
                    <a:bodyPr/>
                    <a:lstStyle/>
                    <a:p>
                      <a:pPr algn="l" fontAlgn="b">
                        <a:lnSpc>
                          <a:spcPct val="150000"/>
                        </a:lnSpc>
                      </a:pPr>
                      <a:r>
                        <a:rPr lang="en-ZA" sz="1500" u="none" strike="noStrike" dirty="0">
                          <a:effectLst/>
                          <a:latin typeface="Arial" panose="020B0604020202020204" pitchFamily="34" charset="0"/>
                          <a:cs typeface="Arial" panose="020B0604020202020204" pitchFamily="34" charset="0"/>
                        </a:rPr>
                        <a:t>Northern Cape</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solidFill>
                  </a:tcPr>
                </a:tc>
                <a:tc>
                  <a:txBody>
                    <a:bodyPr/>
                    <a:lstStyle/>
                    <a:p>
                      <a:pPr algn="r" fontAlgn="b">
                        <a:lnSpc>
                          <a:spcPct val="150000"/>
                        </a:lnSpc>
                      </a:pPr>
                      <a:r>
                        <a:rPr lang="en-ZA" sz="1500" u="none" strike="noStrike">
                          <a:effectLst/>
                          <a:latin typeface="Arial" panose="020B0604020202020204" pitchFamily="34" charset="0"/>
                          <a:cs typeface="Arial" panose="020B0604020202020204" pitchFamily="34" charset="0"/>
                        </a:rPr>
                        <a:t>4 486 857</a:t>
                      </a:r>
                      <a:endParaRPr lang="en-ZA" sz="15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tc>
                  <a:txBody>
                    <a:bodyPr/>
                    <a:lstStyle/>
                    <a:p>
                      <a:pPr algn="r" fontAlgn="b">
                        <a:lnSpc>
                          <a:spcPct val="150000"/>
                        </a:lnSpc>
                      </a:pPr>
                      <a:r>
                        <a:rPr lang="en-ZA" sz="1500" u="none" strike="noStrike">
                          <a:effectLst/>
                          <a:latin typeface="Arial" panose="020B0604020202020204" pitchFamily="34" charset="0"/>
                          <a:cs typeface="Arial" panose="020B0604020202020204" pitchFamily="34" charset="0"/>
                        </a:rPr>
                        <a:t>27 069 516</a:t>
                      </a:r>
                      <a:endParaRPr lang="en-ZA" sz="15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tc>
                  <a:txBody>
                    <a:bodyPr/>
                    <a:lstStyle/>
                    <a:p>
                      <a:pPr algn="r" fontAlgn="b">
                        <a:lnSpc>
                          <a:spcPct val="150000"/>
                        </a:lnSpc>
                      </a:pPr>
                      <a:r>
                        <a:rPr lang="en-ZA" sz="1500" u="none" strike="noStrike" dirty="0">
                          <a:effectLst/>
                          <a:latin typeface="Arial" panose="020B0604020202020204" pitchFamily="34" charset="0"/>
                          <a:cs typeface="Arial" panose="020B0604020202020204" pitchFamily="34" charset="0"/>
                        </a:rPr>
                        <a:t>45 582 953</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tc>
                  <a:txBody>
                    <a:bodyPr/>
                    <a:lstStyle/>
                    <a:p>
                      <a:pPr algn="r" fontAlgn="b">
                        <a:lnSpc>
                          <a:spcPct val="150000"/>
                        </a:lnSpc>
                      </a:pPr>
                      <a:r>
                        <a:rPr lang="en-ZA" sz="1500" u="none" strike="noStrike" dirty="0">
                          <a:effectLst/>
                          <a:latin typeface="Arial" panose="020B0604020202020204" pitchFamily="34" charset="0"/>
                          <a:cs typeface="Arial" panose="020B0604020202020204" pitchFamily="34" charset="0"/>
                        </a:rPr>
                        <a:t>77 139 326</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xmlns="" val="2486791597"/>
                  </a:ext>
                </a:extLst>
              </a:tr>
              <a:tr h="226913">
                <a:tc>
                  <a:txBody>
                    <a:bodyPr/>
                    <a:lstStyle/>
                    <a:p>
                      <a:pPr algn="l" fontAlgn="b">
                        <a:lnSpc>
                          <a:spcPct val="150000"/>
                        </a:lnSpc>
                      </a:pPr>
                      <a:r>
                        <a:rPr lang="en-ZA" sz="1500" u="none" strike="noStrike" dirty="0">
                          <a:effectLst/>
                          <a:latin typeface="Arial" panose="020B0604020202020204" pitchFamily="34" charset="0"/>
                          <a:cs typeface="Arial" panose="020B0604020202020204" pitchFamily="34" charset="0"/>
                        </a:rPr>
                        <a:t>Western Cape</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solidFill>
                  </a:tcPr>
                </a:tc>
                <a:tc>
                  <a:txBody>
                    <a:bodyPr/>
                    <a:lstStyle/>
                    <a:p>
                      <a:pPr algn="r" fontAlgn="b">
                        <a:lnSpc>
                          <a:spcPct val="150000"/>
                        </a:lnSpc>
                      </a:pPr>
                      <a:r>
                        <a:rPr lang="en-ZA" sz="1500" u="none" strike="noStrike">
                          <a:effectLst/>
                          <a:latin typeface="Arial" panose="020B0604020202020204" pitchFamily="34" charset="0"/>
                          <a:cs typeface="Arial" panose="020B0604020202020204" pitchFamily="34" charset="0"/>
                        </a:rPr>
                        <a:t>0</a:t>
                      </a:r>
                      <a:endParaRPr lang="en-ZA" sz="15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tc>
                  <a:txBody>
                    <a:bodyPr/>
                    <a:lstStyle/>
                    <a:p>
                      <a:pPr algn="r" fontAlgn="b">
                        <a:lnSpc>
                          <a:spcPct val="150000"/>
                        </a:lnSpc>
                      </a:pPr>
                      <a:r>
                        <a:rPr lang="en-ZA" sz="1500" u="none" strike="noStrike">
                          <a:effectLst/>
                          <a:latin typeface="Arial" panose="020B0604020202020204" pitchFamily="34" charset="0"/>
                          <a:cs typeface="Arial" panose="020B0604020202020204" pitchFamily="34" charset="0"/>
                        </a:rPr>
                        <a:t>-138 900</a:t>
                      </a:r>
                      <a:endParaRPr lang="en-ZA" sz="15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tc>
                  <a:txBody>
                    <a:bodyPr/>
                    <a:lstStyle/>
                    <a:p>
                      <a:pPr algn="r" fontAlgn="b">
                        <a:lnSpc>
                          <a:spcPct val="150000"/>
                        </a:lnSpc>
                      </a:pPr>
                      <a:r>
                        <a:rPr lang="en-ZA" sz="1500" u="none" strike="noStrike" dirty="0">
                          <a:effectLst/>
                          <a:latin typeface="Arial" panose="020B0604020202020204" pitchFamily="34" charset="0"/>
                          <a:cs typeface="Arial" panose="020B0604020202020204" pitchFamily="34" charset="0"/>
                        </a:rPr>
                        <a:t>22 612 180</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tc>
                  <a:txBody>
                    <a:bodyPr/>
                    <a:lstStyle/>
                    <a:p>
                      <a:pPr algn="r" fontAlgn="b">
                        <a:lnSpc>
                          <a:spcPct val="150000"/>
                        </a:lnSpc>
                      </a:pPr>
                      <a:r>
                        <a:rPr lang="en-ZA" sz="1500" u="none" strike="noStrike" dirty="0">
                          <a:effectLst/>
                          <a:latin typeface="Arial" panose="020B0604020202020204" pitchFamily="34" charset="0"/>
                          <a:cs typeface="Arial" panose="020B0604020202020204" pitchFamily="34" charset="0"/>
                        </a:rPr>
                        <a:t>22 473 279</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xmlns="" val="3046594016"/>
                  </a:ext>
                </a:extLst>
              </a:tr>
              <a:tr h="226913">
                <a:tc>
                  <a:txBody>
                    <a:bodyPr/>
                    <a:lstStyle/>
                    <a:p>
                      <a:pPr algn="l" fontAlgn="b">
                        <a:lnSpc>
                          <a:spcPct val="150000"/>
                        </a:lnSpc>
                      </a:pPr>
                      <a:r>
                        <a:rPr lang="en-ZA" sz="1500" b="1" u="none" strike="noStrike" dirty="0">
                          <a:effectLst/>
                          <a:latin typeface="Arial" panose="020B0604020202020204" pitchFamily="34" charset="0"/>
                          <a:cs typeface="Arial" panose="020B0604020202020204" pitchFamily="34" charset="0"/>
                        </a:rPr>
                        <a:t>Grand Total</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solidFill>
                  </a:tcPr>
                </a:tc>
                <a:tc>
                  <a:txBody>
                    <a:bodyPr/>
                    <a:lstStyle/>
                    <a:p>
                      <a:pPr algn="r" fontAlgn="b">
                        <a:lnSpc>
                          <a:spcPct val="150000"/>
                        </a:lnSpc>
                      </a:pPr>
                      <a:r>
                        <a:rPr lang="en-ZA" sz="1500" b="1" u="none" strike="noStrike" dirty="0">
                          <a:effectLst/>
                          <a:latin typeface="Arial" panose="020B0604020202020204" pitchFamily="34" charset="0"/>
                          <a:cs typeface="Arial" panose="020B0604020202020204" pitchFamily="34" charset="0"/>
                        </a:rPr>
                        <a:t>3 319 512</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tc>
                  <a:txBody>
                    <a:bodyPr/>
                    <a:lstStyle/>
                    <a:p>
                      <a:pPr algn="r" fontAlgn="b">
                        <a:lnSpc>
                          <a:spcPct val="150000"/>
                        </a:lnSpc>
                      </a:pPr>
                      <a:r>
                        <a:rPr lang="en-ZA" sz="1500" b="1" u="none" strike="noStrike" dirty="0">
                          <a:effectLst/>
                          <a:latin typeface="Arial" panose="020B0604020202020204" pitchFamily="34" charset="0"/>
                          <a:cs typeface="Arial" panose="020B0604020202020204" pitchFamily="34" charset="0"/>
                        </a:rPr>
                        <a:t>571 952 723</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tc>
                  <a:txBody>
                    <a:bodyPr/>
                    <a:lstStyle/>
                    <a:p>
                      <a:pPr algn="r" fontAlgn="b">
                        <a:lnSpc>
                          <a:spcPct val="150000"/>
                        </a:lnSpc>
                      </a:pPr>
                      <a:r>
                        <a:rPr lang="en-ZA" sz="1500" b="1" u="none" strike="noStrike" dirty="0">
                          <a:effectLst/>
                          <a:latin typeface="Arial" panose="020B0604020202020204" pitchFamily="34" charset="0"/>
                          <a:cs typeface="Arial" panose="020B0604020202020204" pitchFamily="34" charset="0"/>
                        </a:rPr>
                        <a:t>1 431 537 740</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tc>
                  <a:txBody>
                    <a:bodyPr/>
                    <a:lstStyle/>
                    <a:p>
                      <a:pPr algn="r" fontAlgn="b">
                        <a:lnSpc>
                          <a:spcPct val="150000"/>
                        </a:lnSpc>
                      </a:pPr>
                      <a:r>
                        <a:rPr lang="en-ZA" sz="1500" b="1" u="none" strike="noStrike" dirty="0">
                          <a:effectLst/>
                          <a:latin typeface="Arial" panose="020B0604020202020204" pitchFamily="34" charset="0"/>
                          <a:cs typeface="Arial" panose="020B0604020202020204" pitchFamily="34" charset="0"/>
                        </a:rPr>
                        <a:t>5 322 765 976</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xmlns="" val="3354961583"/>
                  </a:ext>
                </a:extLst>
              </a:tr>
              <a:tr h="226913">
                <a:tc>
                  <a:txBody>
                    <a:bodyPr/>
                    <a:lstStyle/>
                    <a:p>
                      <a:pPr algn="l" fontAlgn="b">
                        <a:lnSpc>
                          <a:spcPct val="150000"/>
                        </a:lnSpc>
                      </a:pPr>
                      <a:r>
                        <a:rPr lang="en-ZA" sz="1500" b="1" u="none" strike="noStrike" dirty="0">
                          <a:effectLst/>
                          <a:latin typeface="Arial" panose="020B0604020202020204" pitchFamily="34" charset="0"/>
                          <a:cs typeface="Arial" panose="020B0604020202020204" pitchFamily="34" charset="0"/>
                        </a:rPr>
                        <a:t>% Contribution</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solidFill>
                  </a:tcPr>
                </a:tc>
                <a:tc>
                  <a:txBody>
                    <a:bodyPr/>
                    <a:lstStyle/>
                    <a:p>
                      <a:pPr algn="r" fontAlgn="b">
                        <a:lnSpc>
                          <a:spcPct val="150000"/>
                        </a:lnSpc>
                      </a:pPr>
                      <a:r>
                        <a:rPr lang="en-ZA" sz="1500" b="1" u="none" strike="noStrike" dirty="0">
                          <a:effectLst/>
                          <a:latin typeface="Arial" panose="020B0604020202020204" pitchFamily="34" charset="0"/>
                          <a:cs typeface="Arial" panose="020B0604020202020204" pitchFamily="34" charset="0"/>
                        </a:rPr>
                        <a:t>62%</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tc>
                  <a:txBody>
                    <a:bodyPr/>
                    <a:lstStyle/>
                    <a:p>
                      <a:pPr algn="r" fontAlgn="b">
                        <a:lnSpc>
                          <a:spcPct val="150000"/>
                        </a:lnSpc>
                      </a:pPr>
                      <a:r>
                        <a:rPr lang="en-ZA" sz="1500" b="1" u="none" strike="noStrike">
                          <a:effectLst/>
                          <a:latin typeface="Arial" panose="020B0604020202020204" pitchFamily="34" charset="0"/>
                          <a:cs typeface="Arial" panose="020B0604020202020204" pitchFamily="34" charset="0"/>
                        </a:rPr>
                        <a:t>11%</a:t>
                      </a:r>
                      <a:endParaRPr lang="en-ZA" sz="15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tc>
                  <a:txBody>
                    <a:bodyPr/>
                    <a:lstStyle/>
                    <a:p>
                      <a:pPr algn="r" fontAlgn="b">
                        <a:lnSpc>
                          <a:spcPct val="150000"/>
                        </a:lnSpc>
                      </a:pPr>
                      <a:r>
                        <a:rPr lang="en-ZA" sz="1500" b="1" u="none" strike="noStrike" dirty="0">
                          <a:effectLst/>
                          <a:latin typeface="Arial" panose="020B0604020202020204" pitchFamily="34" charset="0"/>
                          <a:cs typeface="Arial" panose="020B0604020202020204" pitchFamily="34" charset="0"/>
                        </a:rPr>
                        <a:t>27%</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tc>
                  <a:txBody>
                    <a:bodyPr/>
                    <a:lstStyle/>
                    <a:p>
                      <a:pPr algn="r" fontAlgn="b">
                        <a:lnSpc>
                          <a:spcPct val="150000"/>
                        </a:lnSpc>
                      </a:pPr>
                      <a:r>
                        <a:rPr lang="en-ZA" sz="1500" b="1" u="none" strike="noStrike" dirty="0">
                          <a:effectLst/>
                          <a:latin typeface="Arial" panose="020B0604020202020204" pitchFamily="34" charset="0"/>
                          <a:cs typeface="Arial" panose="020B0604020202020204" pitchFamily="34" charset="0"/>
                        </a:rPr>
                        <a:t>100%</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xmlns="" val="1396929633"/>
                  </a:ext>
                </a:extLst>
              </a:tr>
            </a:tbl>
          </a:graphicData>
        </a:graphic>
      </p:graphicFrame>
    </p:spTree>
    <p:extLst>
      <p:ext uri="{BB962C8B-B14F-4D97-AF65-F5344CB8AC3E}">
        <p14:creationId xmlns:p14="http://schemas.microsoft.com/office/powerpoint/2010/main" xmlns="" val="7455490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59486" y="509815"/>
            <a:ext cx="4283914" cy="646331"/>
          </a:xfrm>
          <a:prstGeom prst="rect">
            <a:avLst/>
          </a:prstGeom>
          <a:noFill/>
          <a:effectLst>
            <a:glow rad="228600">
              <a:schemeClr val="accent3">
                <a:satMod val="175000"/>
                <a:alpha val="40000"/>
              </a:schemeClr>
            </a:glo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wrap="square">
            <a:prstTxWarp prst="textNoShape">
              <a:avLst/>
            </a:prstTxWarp>
            <a:spAutoFit/>
          </a:bodyPr>
          <a:lstStyle/>
          <a:p>
            <a:pPr algn="ctr"/>
            <a:r>
              <a:rPr lang="en-ZA" sz="3600" b="1" dirty="0" smtClean="0">
                <a:solidFill>
                  <a:srgbClr val="000000"/>
                </a:solidFill>
                <a:effectLst>
                  <a:outerShdw blurRad="50800" dist="38100" dir="5400000">
                    <a:srgbClr val="000000">
                      <a:alpha val="43000"/>
                    </a:srgbClr>
                  </a:outerShdw>
                </a:effectLst>
                <a:latin typeface="Arial"/>
                <a:ea typeface="Arial" pitchFamily="-112" charset="0"/>
                <a:cs typeface="Arial"/>
              </a:rPr>
              <a:t>Challenges</a:t>
            </a:r>
            <a:endParaRPr lang="en-GB" sz="3600" b="1" dirty="0">
              <a:solidFill>
                <a:srgbClr val="000000"/>
              </a:solidFill>
              <a:effectLst>
                <a:outerShdw blurRad="50800" dist="38100" dir="5400000">
                  <a:srgbClr val="000000">
                    <a:alpha val="43000"/>
                  </a:srgbClr>
                </a:outerShdw>
              </a:effectLst>
              <a:latin typeface="Arial"/>
              <a:ea typeface="Arial" pitchFamily="-112" charset="0"/>
              <a:cs typeface="Arial"/>
            </a:endParaRPr>
          </a:p>
        </p:txBody>
      </p:sp>
      <p:sp>
        <p:nvSpPr>
          <p:cNvPr id="9" name="Rectangle 8"/>
          <p:cNvSpPr/>
          <p:nvPr/>
        </p:nvSpPr>
        <p:spPr>
          <a:xfrm>
            <a:off x="536575" y="1600200"/>
            <a:ext cx="8070850" cy="4909036"/>
          </a:xfrm>
          <a:prstGeom prst="rect">
            <a:avLst/>
          </a:prstGeom>
        </p:spPr>
        <p:txBody>
          <a:bodyPr wrap="square">
            <a:spAutoFit/>
          </a:bodyPr>
          <a:lstStyle/>
          <a:p>
            <a:pPr marL="285750" indent="-285750" algn="just">
              <a:lnSpc>
                <a:spcPct val="150000"/>
              </a:lnSpc>
              <a:spcAft>
                <a:spcPts val="1200"/>
              </a:spcAft>
              <a:buClr>
                <a:srgbClr val="99CC00"/>
              </a:buClr>
              <a:buSzPct val="140000"/>
              <a:buFont typeface="Wingdings" panose="05000000000000000000" pitchFamily="2" charset="2"/>
              <a:buChar char="§"/>
              <a:defRPr/>
            </a:pPr>
            <a:r>
              <a:rPr lang="en-ZA" sz="1800" dirty="0" smtClean="0">
                <a:latin typeface="Arial" panose="020B0604020202020204" pitchFamily="34" charset="0"/>
                <a:ea typeface="ＭＳ Ｐゴシック" pitchFamily="-109" charset="-128"/>
                <a:cs typeface="Arial" panose="020B0604020202020204" pitchFamily="34" charset="0"/>
              </a:rPr>
              <a:t>Supply chain management systems.</a:t>
            </a:r>
            <a:endParaRPr lang="en-ZA" sz="1800" dirty="0">
              <a:latin typeface="Arial" panose="020B0604020202020204" pitchFamily="34" charset="0"/>
              <a:ea typeface="ＭＳ Ｐゴシック" pitchFamily="-109" charset="-128"/>
              <a:cs typeface="Arial" panose="020B0604020202020204" pitchFamily="34" charset="0"/>
            </a:endParaRPr>
          </a:p>
          <a:p>
            <a:pPr marL="285750" indent="-285750" algn="just">
              <a:lnSpc>
                <a:spcPct val="150000"/>
              </a:lnSpc>
              <a:spcAft>
                <a:spcPts val="1200"/>
              </a:spcAft>
              <a:buClr>
                <a:srgbClr val="99CC00"/>
              </a:buClr>
              <a:buSzPct val="140000"/>
              <a:buFont typeface="Wingdings" panose="05000000000000000000" pitchFamily="2" charset="2"/>
              <a:buChar char="§"/>
              <a:defRPr/>
            </a:pPr>
            <a:r>
              <a:rPr lang="en-ZA" sz="1800" dirty="0" smtClean="0">
                <a:latin typeface="Arial" panose="020B0604020202020204" pitchFamily="34" charset="0"/>
                <a:ea typeface="ＭＳ Ｐゴシック" pitchFamily="-109" charset="-128"/>
                <a:cs typeface="Arial" panose="020B0604020202020204" pitchFamily="34" charset="0"/>
              </a:rPr>
              <a:t>Inadequate IT network infrastructure and connectivity .</a:t>
            </a:r>
            <a:endParaRPr lang="en-ZA" sz="1800" dirty="0">
              <a:latin typeface="Arial" panose="020B0604020202020204" pitchFamily="34" charset="0"/>
              <a:ea typeface="ＭＳ Ｐゴシック" pitchFamily="-109" charset="-128"/>
              <a:cs typeface="Arial" panose="020B0604020202020204" pitchFamily="34" charset="0"/>
            </a:endParaRPr>
          </a:p>
          <a:p>
            <a:pPr marL="285750" indent="-285750" algn="just">
              <a:lnSpc>
                <a:spcPct val="150000"/>
              </a:lnSpc>
              <a:spcAft>
                <a:spcPts val="1200"/>
              </a:spcAft>
              <a:buClr>
                <a:srgbClr val="99CC00"/>
              </a:buClr>
              <a:buSzPct val="140000"/>
              <a:buFont typeface="Wingdings" panose="05000000000000000000" pitchFamily="2" charset="2"/>
              <a:buChar char="§"/>
              <a:defRPr/>
            </a:pPr>
            <a:r>
              <a:rPr lang="en-ZA" sz="1800" dirty="0" smtClean="0">
                <a:latin typeface="Arial" panose="020B0604020202020204" pitchFamily="34" charset="0"/>
                <a:ea typeface="ＭＳ Ｐゴシック" pitchFamily="-109" charset="-128"/>
                <a:cs typeface="Arial" panose="020B0604020202020204" pitchFamily="34" charset="0"/>
              </a:rPr>
              <a:t>Attraction and retention of Pathologists especially in Anatomical Pathology.</a:t>
            </a:r>
          </a:p>
          <a:p>
            <a:pPr marL="285750" indent="-285750" algn="just">
              <a:lnSpc>
                <a:spcPct val="150000"/>
              </a:lnSpc>
              <a:spcAft>
                <a:spcPts val="1200"/>
              </a:spcAft>
              <a:buClr>
                <a:srgbClr val="99CC00"/>
              </a:buClr>
              <a:buSzPct val="140000"/>
              <a:buFont typeface="Wingdings" panose="05000000000000000000" pitchFamily="2" charset="2"/>
              <a:buChar char="§"/>
              <a:defRPr/>
            </a:pPr>
            <a:r>
              <a:rPr lang="en-ZA" sz="1800" dirty="0" smtClean="0">
                <a:latin typeface="Arial" panose="020B0604020202020204" pitchFamily="34" charset="0"/>
                <a:ea typeface="ＭＳ Ｐゴシック" pitchFamily="-109" charset="-128"/>
                <a:cs typeface="Arial" panose="020B0604020202020204" pitchFamily="34" charset="0"/>
              </a:rPr>
              <a:t>Attraction and retention of skilled and competent staff in IT and supply chain management.</a:t>
            </a:r>
            <a:endParaRPr lang="en-GB" sz="1800" dirty="0">
              <a:latin typeface="Arial" panose="020B0604020202020204" pitchFamily="34" charset="0"/>
              <a:ea typeface="ＭＳ Ｐゴシック" pitchFamily="-109" charset="-128"/>
              <a:cs typeface="Arial" panose="020B0604020202020204" pitchFamily="34" charset="0"/>
            </a:endParaRPr>
          </a:p>
          <a:p>
            <a:pPr marL="342900" indent="-342900" algn="just">
              <a:lnSpc>
                <a:spcPct val="150000"/>
              </a:lnSpc>
              <a:spcAft>
                <a:spcPts val="1200"/>
              </a:spcAft>
              <a:buClr>
                <a:srgbClr val="99CC00"/>
              </a:buClr>
              <a:buSzPct val="140000"/>
              <a:buFont typeface="Wingdings" panose="05000000000000000000" pitchFamily="2" charset="2"/>
              <a:buChar char="§"/>
              <a:defRPr/>
            </a:pPr>
            <a:r>
              <a:rPr lang="en-ZA" sz="1800" dirty="0" smtClean="0">
                <a:latin typeface="Arial" panose="020B0604020202020204" pitchFamily="34" charset="0"/>
                <a:ea typeface="ＭＳ Ｐゴシック" pitchFamily="-109" charset="-128"/>
                <a:cs typeface="Arial" panose="020B0604020202020204" pitchFamily="34" charset="0"/>
              </a:rPr>
              <a:t>Pressure on personnel costs.</a:t>
            </a:r>
          </a:p>
          <a:p>
            <a:pPr marL="342900" indent="-342900" algn="just">
              <a:lnSpc>
                <a:spcPct val="150000"/>
              </a:lnSpc>
              <a:spcAft>
                <a:spcPts val="1200"/>
              </a:spcAft>
              <a:buClr>
                <a:srgbClr val="99CC00"/>
              </a:buClr>
              <a:buSzPct val="140000"/>
              <a:buFont typeface="Wingdings" panose="05000000000000000000" pitchFamily="2" charset="2"/>
              <a:buChar char="§"/>
              <a:defRPr/>
            </a:pPr>
            <a:r>
              <a:rPr lang="en-ZA" sz="1800" dirty="0" smtClean="0">
                <a:latin typeface="Arial" panose="020B0604020202020204" pitchFamily="34" charset="0"/>
                <a:ea typeface="ＭＳ Ｐゴシック" pitchFamily="-109" charset="-128"/>
                <a:cs typeface="Arial" panose="020B0604020202020204" pitchFamily="34" charset="0"/>
              </a:rPr>
              <a:t>Long turn around time for awarding tenders.</a:t>
            </a:r>
          </a:p>
          <a:p>
            <a:pPr marL="342900" indent="-342900" algn="just">
              <a:lnSpc>
                <a:spcPct val="150000"/>
              </a:lnSpc>
              <a:spcAft>
                <a:spcPts val="1200"/>
              </a:spcAft>
              <a:buClr>
                <a:srgbClr val="99CC00"/>
              </a:buClr>
              <a:buSzPct val="140000"/>
              <a:buFont typeface="Wingdings" panose="05000000000000000000" pitchFamily="2" charset="2"/>
              <a:buChar char="§"/>
              <a:defRPr/>
            </a:pPr>
            <a:r>
              <a:rPr lang="en-ZA" sz="1800" dirty="0" smtClean="0">
                <a:latin typeface="Arial" panose="020B0604020202020204" pitchFamily="34" charset="0"/>
                <a:ea typeface="ＭＳ Ｐゴシック" pitchFamily="-109" charset="-128"/>
                <a:cs typeface="Arial" panose="020B0604020202020204" pitchFamily="34" charset="0"/>
              </a:rPr>
              <a:t>Backlogs in </a:t>
            </a:r>
            <a:r>
              <a:rPr lang="en-ZA" sz="1800" smtClean="0">
                <a:latin typeface="Arial" panose="020B0604020202020204" pitchFamily="34" charset="0"/>
                <a:ea typeface="ＭＳ Ｐゴシック" pitchFamily="-109" charset="-128"/>
                <a:cs typeface="Arial" panose="020B0604020202020204" pitchFamily="34" charset="0"/>
              </a:rPr>
              <a:t>certain laboratories.</a:t>
            </a:r>
            <a:endParaRPr lang="en-ZA" sz="1800" dirty="0" smtClean="0">
              <a:latin typeface="Arial" panose="020B0604020202020204" pitchFamily="34" charset="0"/>
              <a:ea typeface="ＭＳ Ｐゴシック" pitchFamily="-109" charset="-128"/>
              <a:cs typeface="Arial" panose="020B0604020202020204" pitchFamily="34" charset="0"/>
            </a:endParaRPr>
          </a:p>
          <a:p>
            <a:pPr marL="342900" indent="-342900" algn="just">
              <a:lnSpc>
                <a:spcPct val="150000"/>
              </a:lnSpc>
              <a:spcAft>
                <a:spcPts val="1200"/>
              </a:spcAft>
              <a:buClr>
                <a:srgbClr val="99CC00"/>
              </a:buClr>
              <a:buSzPct val="140000"/>
              <a:buFont typeface="Wingdings" panose="05000000000000000000" pitchFamily="2" charset="2"/>
              <a:buChar char="§"/>
              <a:defRPr/>
            </a:pPr>
            <a:endParaRPr lang="en-ZA" sz="1800" dirty="0">
              <a:latin typeface="Arial" panose="020B0604020202020204" pitchFamily="34" charset="0"/>
              <a:ea typeface="ＭＳ Ｐゴシック" pitchFamily="-109" charset="-128"/>
              <a:cs typeface="Arial" panose="020B0604020202020204" pitchFamily="34" charset="0"/>
            </a:endParaRPr>
          </a:p>
        </p:txBody>
      </p:sp>
      <p:sp>
        <p:nvSpPr>
          <p:cNvPr id="8"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58</a:t>
            </a:fld>
            <a:endParaRPr lang="en-US" sz="1600" dirty="0">
              <a:solidFill>
                <a:schemeClr val="bg1"/>
              </a:solidFill>
            </a:endParaRPr>
          </a:p>
        </p:txBody>
      </p:sp>
      <p:pic>
        <p:nvPicPr>
          <p:cNvPr id="10" name="Picture 9"/>
          <p:cNvPicPr>
            <a:picLocks noChangeAspect="1"/>
          </p:cNvPicPr>
          <p:nvPr/>
        </p:nvPicPr>
        <p:blipFill>
          <a:blip r:embed="rId3">
            <a:alphaModFix amt="53000"/>
          </a:blip>
          <a:stretch>
            <a:fillRect/>
          </a:stretch>
        </p:blipFill>
        <p:spPr>
          <a:xfrm>
            <a:off x="-16714" y="1201514"/>
            <a:ext cx="8034647" cy="139254"/>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5538" name="Title 1"/>
          <p:cNvSpPr txBox="1">
            <a:spLocks/>
          </p:cNvSpPr>
          <p:nvPr/>
        </p:nvSpPr>
        <p:spPr bwMode="auto">
          <a:xfrm>
            <a:off x="0" y="592657"/>
            <a:ext cx="9143999" cy="942975"/>
          </a:xfrm>
          <a:prstGeom prst="rect">
            <a:avLst/>
          </a:prstGeom>
          <a:noFill/>
          <a:ln w="28575">
            <a:noFill/>
            <a:miter lim="800000"/>
            <a:headEnd/>
            <a:tailEnd/>
          </a:ln>
        </p:spPr>
        <p:txBody>
          <a:bodyPr>
            <a:prstTxWarp prst="textNoShape">
              <a:avLst/>
            </a:prstTxWarp>
          </a:bodyPr>
          <a:lstStyle/>
          <a:p>
            <a:pPr algn="ctr">
              <a:lnSpc>
                <a:spcPct val="150000"/>
              </a:lnSpc>
            </a:pPr>
            <a:r>
              <a:rPr lang="en-US" sz="3600" b="1" dirty="0">
                <a:solidFill>
                  <a:srgbClr val="000000"/>
                </a:solidFill>
                <a:effectLst>
                  <a:outerShdw blurRad="50800" dist="38100" dir="5400000">
                    <a:srgbClr val="000000">
                      <a:alpha val="43000"/>
                    </a:srgbClr>
                  </a:outerShdw>
                </a:effectLst>
                <a:latin typeface="Arial"/>
                <a:ea typeface="Myriad Pro" pitchFamily="-112" charset="0"/>
                <a:cs typeface="Arial"/>
              </a:rPr>
              <a:t>Part 6: </a:t>
            </a:r>
            <a:r>
              <a:rPr lang="en-US" sz="3600" b="1" dirty="0">
                <a:solidFill>
                  <a:srgbClr val="000000"/>
                </a:solidFill>
                <a:effectLst>
                  <a:outerShdw blurRad="50800" dist="38100" dir="5400000">
                    <a:srgbClr val="000000">
                      <a:alpha val="43000"/>
                    </a:srgbClr>
                  </a:outerShdw>
                </a:effectLst>
                <a:latin typeface="Arial"/>
                <a:cs typeface="Arial"/>
              </a:rPr>
              <a:t>Conclusion </a:t>
            </a:r>
            <a:endParaRPr lang="en-US" sz="3600" b="1" dirty="0">
              <a:solidFill>
                <a:srgbClr val="000000"/>
              </a:solidFill>
              <a:effectLst>
                <a:outerShdw blurRad="50800" dist="38100" dir="5400000">
                  <a:srgbClr val="000000">
                    <a:alpha val="43000"/>
                  </a:srgbClr>
                </a:outerShdw>
              </a:effectLst>
              <a:latin typeface="Arial"/>
              <a:ea typeface="Myriad Pro" pitchFamily="-112" charset="0"/>
              <a:cs typeface="Arial"/>
            </a:endParaRPr>
          </a:p>
          <a:p>
            <a:pPr algn="ctr"/>
            <a:endParaRPr lang="en-US" sz="3600" dirty="0">
              <a:solidFill>
                <a:srgbClr val="595959"/>
              </a:solidFill>
              <a:latin typeface="Myriad Pro" pitchFamily="-112" charset="0"/>
              <a:ea typeface="Arial" pitchFamily="-112" charset="0"/>
              <a:cs typeface="Arial" pitchFamily="-11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5483" y="1849555"/>
            <a:ext cx="3163667" cy="379418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321298" y="1939069"/>
            <a:ext cx="4822931" cy="379418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939733" y="2371117"/>
            <a:ext cx="3456803" cy="3794187"/>
          </a:xfrm>
          <a:prstGeom prst="rect">
            <a:avLst/>
          </a:prstGeom>
        </p:spPr>
      </p:pic>
      <p:sp>
        <p:nvSpPr>
          <p:cNvPr id="6" name="TextBox 5"/>
          <p:cNvSpPr txBox="1"/>
          <p:nvPr/>
        </p:nvSpPr>
        <p:spPr>
          <a:xfrm>
            <a:off x="685800" y="533400"/>
            <a:ext cx="5960533" cy="1138773"/>
          </a:xfrm>
          <a:prstGeom prst="rect">
            <a:avLst/>
          </a:prstGeom>
          <a:noFill/>
          <a:effectLst>
            <a:glow rad="228600">
              <a:schemeClr val="accent3">
                <a:satMod val="175000"/>
                <a:alpha val="40000"/>
              </a:schemeClr>
            </a:glo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wrap="square">
            <a:prstTxWarp prst="textNoShape">
              <a:avLst/>
            </a:prstTxWarp>
            <a:spAutoFit/>
          </a:bodyPr>
          <a:lstStyle/>
          <a:p>
            <a:pPr algn="ctr"/>
            <a:r>
              <a:rPr lang="en-GB" sz="3600" b="1" dirty="0" smtClean="0">
                <a:solidFill>
                  <a:schemeClr val="tx1"/>
                </a:solidFill>
                <a:effectLst>
                  <a:outerShdw blurRad="50800" dist="38100" dir="5400000">
                    <a:srgbClr val="000000">
                      <a:alpha val="43000"/>
                    </a:srgbClr>
                  </a:outerShdw>
                </a:effectLst>
                <a:latin typeface="Arial" panose="020B0604020202020204" pitchFamily="34" charset="0"/>
                <a:cs typeface="Arial" panose="020B0604020202020204" pitchFamily="34" charset="0"/>
              </a:rPr>
              <a:t>Three statutory functions</a:t>
            </a:r>
            <a:endParaRPr lang="en-ZA" sz="3600" b="1" dirty="0">
              <a:solidFill>
                <a:schemeClr val="tx1"/>
              </a:solidFill>
              <a:effectLst>
                <a:outerShdw blurRad="50800" dist="38100" dir="5400000">
                  <a:srgbClr val="000000">
                    <a:alpha val="43000"/>
                  </a:srgbClr>
                </a:outerShdw>
              </a:effectLst>
              <a:latin typeface="Arial" panose="020B0604020202020204" pitchFamily="34" charset="0"/>
              <a:cs typeface="Arial" panose="020B0604020202020204" pitchFamily="34" charset="0"/>
            </a:endParaRPr>
          </a:p>
          <a:p>
            <a:pPr algn="ctr"/>
            <a:endParaRPr lang="en-GB" sz="3200" b="1" dirty="0">
              <a:solidFill>
                <a:schemeClr val="tx1"/>
              </a:solidFill>
              <a:effectLst>
                <a:outerShdw blurRad="50800" dist="38100" dir="5400000">
                  <a:srgbClr val="000000">
                    <a:alpha val="43000"/>
                  </a:srgbClr>
                </a:outerShdw>
              </a:effectLst>
              <a:ea typeface="Arial" pitchFamily="-112" charset="0"/>
              <a:cs typeface="Arial" pitchFamily="-112" charset="0"/>
            </a:endParaRPr>
          </a:p>
        </p:txBody>
      </p:sp>
      <p:sp>
        <p:nvSpPr>
          <p:cNvPr id="8" name="TextBox 7"/>
          <p:cNvSpPr txBox="1"/>
          <p:nvPr/>
        </p:nvSpPr>
        <p:spPr>
          <a:xfrm>
            <a:off x="498145" y="3933056"/>
            <a:ext cx="2226414" cy="461665"/>
          </a:xfrm>
          <a:prstGeom prst="rect">
            <a:avLst/>
          </a:prstGeom>
          <a:noFill/>
          <a:effectLst>
            <a:glow rad="228600">
              <a:schemeClr val="accent3">
                <a:satMod val="175000"/>
                <a:alpha val="40000"/>
              </a:schemeClr>
            </a:glo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wrap="square">
            <a:prstTxWarp prst="textNoShape">
              <a:avLst/>
            </a:prstTxWarp>
            <a:spAutoFit/>
          </a:bodyPr>
          <a:lstStyle/>
          <a:p>
            <a:pPr algn="ctr"/>
            <a:r>
              <a:rPr lang="en-ZA" b="1" dirty="0" smtClean="0">
                <a:solidFill>
                  <a:schemeClr val="tx1"/>
                </a:solidFill>
                <a:latin typeface="Arial" panose="020B0604020202020204" pitchFamily="34" charset="0"/>
                <a:ea typeface="ＭＳ Ｐゴシック" pitchFamily="-112" charset="-128"/>
                <a:cs typeface="Arial" panose="020B0604020202020204" pitchFamily="34" charset="0"/>
              </a:rPr>
              <a:t>DIAGNOSTIC </a:t>
            </a:r>
            <a:endParaRPr lang="en-GB" sz="3200" b="1" dirty="0">
              <a:solidFill>
                <a:schemeClr val="tx1"/>
              </a:solidFill>
              <a:effectLst>
                <a:outerShdw blurRad="50800" dist="38100" dir="5400000">
                  <a:srgbClr val="000000">
                    <a:alpha val="43000"/>
                  </a:srgbClr>
                </a:outerShdw>
              </a:effectLst>
              <a:latin typeface="Arial" panose="020B0604020202020204" pitchFamily="34" charset="0"/>
              <a:ea typeface="Arial" pitchFamily="-112" charset="0"/>
              <a:cs typeface="Arial" panose="020B0604020202020204" pitchFamily="34" charset="0"/>
            </a:endParaRPr>
          </a:p>
        </p:txBody>
      </p:sp>
      <p:sp>
        <p:nvSpPr>
          <p:cNvPr id="9" name="TextBox 8"/>
          <p:cNvSpPr txBox="1"/>
          <p:nvPr/>
        </p:nvSpPr>
        <p:spPr>
          <a:xfrm>
            <a:off x="3619556" y="2810946"/>
            <a:ext cx="2226414" cy="461665"/>
          </a:xfrm>
          <a:prstGeom prst="rect">
            <a:avLst/>
          </a:prstGeom>
          <a:noFill/>
          <a:effectLst>
            <a:glow rad="228600">
              <a:schemeClr val="accent3">
                <a:satMod val="175000"/>
                <a:alpha val="40000"/>
              </a:schemeClr>
            </a:glo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wrap="square">
            <a:prstTxWarp prst="textNoShape">
              <a:avLst/>
            </a:prstTxWarp>
            <a:spAutoFit/>
          </a:bodyPr>
          <a:lstStyle/>
          <a:p>
            <a:pPr algn="ctr"/>
            <a:r>
              <a:rPr lang="en-ZA" b="1" dirty="0" smtClean="0">
                <a:solidFill>
                  <a:schemeClr val="tx1"/>
                </a:solidFill>
                <a:latin typeface="Arial" panose="020B0604020202020204" pitchFamily="34" charset="0"/>
                <a:ea typeface="ＭＳ Ｐゴシック" pitchFamily="-112" charset="-128"/>
                <a:cs typeface="Arial" panose="020B0604020202020204" pitchFamily="34" charset="0"/>
              </a:rPr>
              <a:t>RESEARCH </a:t>
            </a:r>
            <a:endParaRPr lang="en-GB" sz="3200" b="1" dirty="0">
              <a:solidFill>
                <a:schemeClr val="tx1"/>
              </a:solidFill>
              <a:effectLst>
                <a:outerShdw blurRad="50800" dist="38100" dir="5400000">
                  <a:srgbClr val="000000">
                    <a:alpha val="43000"/>
                  </a:srgbClr>
                </a:outerShdw>
              </a:effectLst>
              <a:latin typeface="Arial" panose="020B0604020202020204" pitchFamily="34" charset="0"/>
              <a:ea typeface="Arial" pitchFamily="-112" charset="0"/>
              <a:cs typeface="Arial" panose="020B0604020202020204" pitchFamily="34" charset="0"/>
            </a:endParaRPr>
          </a:p>
        </p:txBody>
      </p:sp>
      <p:sp>
        <p:nvSpPr>
          <p:cNvPr id="10" name="TextBox 9"/>
          <p:cNvSpPr txBox="1"/>
          <p:nvPr/>
        </p:nvSpPr>
        <p:spPr>
          <a:xfrm>
            <a:off x="6947845" y="3963652"/>
            <a:ext cx="2226414" cy="461665"/>
          </a:xfrm>
          <a:prstGeom prst="rect">
            <a:avLst/>
          </a:prstGeom>
          <a:noFill/>
          <a:effectLst>
            <a:glow rad="228600">
              <a:schemeClr val="accent3">
                <a:satMod val="175000"/>
                <a:alpha val="40000"/>
              </a:schemeClr>
            </a:glo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wrap="square">
            <a:prstTxWarp prst="textNoShape">
              <a:avLst/>
            </a:prstTxWarp>
            <a:spAutoFit/>
          </a:bodyPr>
          <a:lstStyle/>
          <a:p>
            <a:pPr algn="ctr"/>
            <a:r>
              <a:rPr lang="en-ZA" b="1" dirty="0" smtClean="0">
                <a:solidFill>
                  <a:schemeClr val="tx1"/>
                </a:solidFill>
                <a:latin typeface="Arial" panose="020B0604020202020204" pitchFamily="34" charset="0"/>
                <a:ea typeface="ＭＳ Ｐゴシック" pitchFamily="-112" charset="-128"/>
                <a:cs typeface="Arial" panose="020B0604020202020204" pitchFamily="34" charset="0"/>
              </a:rPr>
              <a:t>TRAINING </a:t>
            </a:r>
            <a:endParaRPr lang="en-GB" sz="3200" b="1" dirty="0">
              <a:solidFill>
                <a:schemeClr val="tx1"/>
              </a:solidFill>
              <a:effectLst>
                <a:outerShdw blurRad="50800" dist="38100" dir="5400000">
                  <a:srgbClr val="000000">
                    <a:alpha val="43000"/>
                  </a:srgbClr>
                </a:outerShdw>
              </a:effectLst>
              <a:latin typeface="Arial" panose="020B0604020202020204" pitchFamily="34" charset="0"/>
              <a:ea typeface="Arial" pitchFamily="-112" charset="0"/>
              <a:cs typeface="Arial" panose="020B0604020202020204" pitchFamily="34" charset="0"/>
            </a:endParaRPr>
          </a:p>
        </p:txBody>
      </p:sp>
      <p:pic>
        <p:nvPicPr>
          <p:cNvPr id="14" name="Picture 13"/>
          <p:cNvPicPr>
            <a:picLocks noChangeAspect="1"/>
          </p:cNvPicPr>
          <p:nvPr/>
        </p:nvPicPr>
        <p:blipFill>
          <a:blip r:embed="rId6">
            <a:alphaModFix amt="53000"/>
          </a:blip>
          <a:stretch>
            <a:fillRect/>
          </a:stretch>
        </p:blipFill>
        <p:spPr>
          <a:xfrm>
            <a:off x="-16714" y="1306557"/>
            <a:ext cx="6612247" cy="114602"/>
          </a:xfrm>
          <a:prstGeom prst="rect">
            <a:avLst/>
          </a:prstGeom>
        </p:spPr>
      </p:pic>
      <p:sp>
        <p:nvSpPr>
          <p:cNvPr id="20"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6</a:t>
            </a:fld>
            <a:endParaRPr lang="en-US" sz="1600" dirty="0">
              <a:solidFill>
                <a:schemeClr val="bg1"/>
              </a:solidFill>
            </a:endParaRPr>
          </a:p>
        </p:txBody>
      </p:sp>
    </p:spTree>
    <p:extLst>
      <p:ext uri="{BB962C8B-B14F-4D97-AF65-F5344CB8AC3E}">
        <p14:creationId xmlns:p14="http://schemas.microsoft.com/office/powerpoint/2010/main" xmlns="" val="27504426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59486" y="509815"/>
            <a:ext cx="4283914" cy="646331"/>
          </a:xfrm>
          <a:prstGeom prst="rect">
            <a:avLst/>
          </a:prstGeom>
          <a:noFill/>
          <a:effectLst>
            <a:glow rad="228600">
              <a:schemeClr val="accent3">
                <a:satMod val="175000"/>
                <a:alpha val="40000"/>
              </a:schemeClr>
            </a:glo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wrap="square">
            <a:prstTxWarp prst="textNoShape">
              <a:avLst/>
            </a:prstTxWarp>
            <a:spAutoFit/>
          </a:bodyPr>
          <a:lstStyle/>
          <a:p>
            <a:pPr algn="ctr"/>
            <a:r>
              <a:rPr lang="en-ZA" sz="3600" b="1" dirty="0">
                <a:solidFill>
                  <a:srgbClr val="000000"/>
                </a:solidFill>
                <a:effectLst>
                  <a:outerShdw blurRad="50800" dist="38100" dir="5400000">
                    <a:srgbClr val="000000">
                      <a:alpha val="43000"/>
                    </a:srgbClr>
                  </a:outerShdw>
                </a:effectLst>
                <a:latin typeface="Arial"/>
                <a:ea typeface="Arial" pitchFamily="-112" charset="0"/>
                <a:cs typeface="Arial"/>
              </a:rPr>
              <a:t>Conclusion</a:t>
            </a:r>
            <a:endParaRPr lang="en-GB" sz="3600" b="1" dirty="0">
              <a:solidFill>
                <a:srgbClr val="000000"/>
              </a:solidFill>
              <a:effectLst>
                <a:outerShdw blurRad="50800" dist="38100" dir="5400000">
                  <a:srgbClr val="000000">
                    <a:alpha val="43000"/>
                  </a:srgbClr>
                </a:outerShdw>
              </a:effectLst>
              <a:latin typeface="Arial"/>
              <a:ea typeface="Arial" pitchFamily="-112" charset="0"/>
              <a:cs typeface="Arial"/>
            </a:endParaRPr>
          </a:p>
        </p:txBody>
      </p:sp>
      <p:sp>
        <p:nvSpPr>
          <p:cNvPr id="9" name="Rectangle 8"/>
          <p:cNvSpPr/>
          <p:nvPr/>
        </p:nvSpPr>
        <p:spPr>
          <a:xfrm>
            <a:off x="536575" y="1600200"/>
            <a:ext cx="8070850" cy="4270400"/>
          </a:xfrm>
          <a:prstGeom prst="rect">
            <a:avLst/>
          </a:prstGeom>
        </p:spPr>
        <p:txBody>
          <a:bodyPr wrap="square">
            <a:spAutoFit/>
          </a:bodyPr>
          <a:lstStyle/>
          <a:p>
            <a:pPr marL="285750" indent="-285750" algn="just">
              <a:lnSpc>
                <a:spcPct val="150000"/>
              </a:lnSpc>
              <a:spcAft>
                <a:spcPts val="1200"/>
              </a:spcAft>
              <a:buClr>
                <a:srgbClr val="99CC00"/>
              </a:buClr>
              <a:buSzPct val="140000"/>
              <a:buFont typeface="Wingdings" panose="05000000000000000000" pitchFamily="2" charset="2"/>
              <a:buChar char="§"/>
              <a:defRPr/>
            </a:pPr>
            <a:r>
              <a:rPr lang="en-ZA" sz="1800" dirty="0">
                <a:latin typeface="Arial" panose="020B0604020202020204" pitchFamily="34" charset="0"/>
                <a:ea typeface="ＭＳ Ｐゴシック" pitchFamily="-109" charset="-128"/>
                <a:cs typeface="Arial" panose="020B0604020202020204" pitchFamily="34" charset="0"/>
              </a:rPr>
              <a:t>The presentation shows that the NHLS has improved substantially both in its service delivery and financial performance.</a:t>
            </a:r>
          </a:p>
          <a:p>
            <a:pPr marL="285750" indent="-285750" algn="just">
              <a:lnSpc>
                <a:spcPct val="150000"/>
              </a:lnSpc>
              <a:spcAft>
                <a:spcPts val="1200"/>
              </a:spcAft>
              <a:buClr>
                <a:srgbClr val="99CC00"/>
              </a:buClr>
              <a:buSzPct val="140000"/>
              <a:buFont typeface="Wingdings" panose="05000000000000000000" pitchFamily="2" charset="2"/>
              <a:buChar char="§"/>
              <a:defRPr/>
            </a:pPr>
            <a:r>
              <a:rPr lang="en-ZA" sz="1800" dirty="0">
                <a:latin typeface="Arial" panose="020B0604020202020204" pitchFamily="34" charset="0"/>
                <a:ea typeface="ＭＳ Ｐゴシック" pitchFamily="-109" charset="-128"/>
                <a:cs typeface="Arial" panose="020B0604020202020204" pitchFamily="34" charset="0"/>
              </a:rPr>
              <a:t>Measures have already been put into place to stabilise the organisation as evidenced by the improved financial stability of the entity.</a:t>
            </a:r>
          </a:p>
          <a:p>
            <a:pPr marL="285750" indent="-285750" algn="just">
              <a:lnSpc>
                <a:spcPct val="150000"/>
              </a:lnSpc>
              <a:spcAft>
                <a:spcPts val="1200"/>
              </a:spcAft>
              <a:buClr>
                <a:srgbClr val="99CC00"/>
              </a:buClr>
              <a:buSzPct val="140000"/>
              <a:buFont typeface="Wingdings" panose="05000000000000000000" pitchFamily="2" charset="2"/>
              <a:buChar char="§"/>
              <a:defRPr/>
            </a:pPr>
            <a:r>
              <a:rPr lang="en-ZA" sz="1800" dirty="0">
                <a:latin typeface="Arial" panose="020B0604020202020204" pitchFamily="34" charset="0"/>
                <a:ea typeface="ＭＳ Ｐゴシック" pitchFamily="-109" charset="-128"/>
                <a:cs typeface="Arial" panose="020B0604020202020204" pitchFamily="34" charset="0"/>
              </a:rPr>
              <a:t>The Board and the management of the organisation will continue with the work already started of ensuring that the NHLS is a well run and effective entity.</a:t>
            </a:r>
            <a:endParaRPr lang="en-GB" sz="1800" dirty="0">
              <a:latin typeface="Arial" panose="020B0604020202020204" pitchFamily="34" charset="0"/>
              <a:ea typeface="ＭＳ Ｐゴシック" pitchFamily="-109" charset="-128"/>
              <a:cs typeface="Arial" panose="020B0604020202020204" pitchFamily="34" charset="0"/>
            </a:endParaRPr>
          </a:p>
          <a:p>
            <a:pPr marL="342900" indent="-342900" algn="just">
              <a:lnSpc>
                <a:spcPct val="150000"/>
              </a:lnSpc>
              <a:spcAft>
                <a:spcPts val="1200"/>
              </a:spcAft>
              <a:buClr>
                <a:srgbClr val="99CC00"/>
              </a:buClr>
              <a:buSzPct val="140000"/>
              <a:buFont typeface="Wingdings" panose="05000000000000000000" pitchFamily="2" charset="2"/>
              <a:buChar char="§"/>
              <a:defRPr/>
            </a:pPr>
            <a:r>
              <a:rPr lang="en-ZA" sz="1800" dirty="0">
                <a:latin typeface="Arial" panose="020B0604020202020204" pitchFamily="34" charset="0"/>
                <a:ea typeface="ＭＳ Ｐゴシック" pitchFamily="-109" charset="-128"/>
                <a:cs typeface="Arial" panose="020B0604020202020204" pitchFamily="34" charset="0"/>
              </a:rPr>
              <a:t>Internal controls in all areas will continue to be strengthened to ensure smooth delivery on the NHLS mandate.</a:t>
            </a:r>
          </a:p>
        </p:txBody>
      </p:sp>
      <p:sp>
        <p:nvSpPr>
          <p:cNvPr id="8"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60</a:t>
            </a:fld>
            <a:endParaRPr lang="en-US" sz="1600" dirty="0">
              <a:solidFill>
                <a:schemeClr val="bg1"/>
              </a:solidFill>
            </a:endParaRPr>
          </a:p>
        </p:txBody>
      </p:sp>
      <p:pic>
        <p:nvPicPr>
          <p:cNvPr id="10" name="Picture 9"/>
          <p:cNvPicPr>
            <a:picLocks noChangeAspect="1"/>
          </p:cNvPicPr>
          <p:nvPr/>
        </p:nvPicPr>
        <p:blipFill>
          <a:blip r:embed="rId3">
            <a:alphaModFix amt="53000"/>
          </a:blip>
          <a:stretch>
            <a:fillRect/>
          </a:stretch>
        </p:blipFill>
        <p:spPr>
          <a:xfrm>
            <a:off x="-16714" y="1201514"/>
            <a:ext cx="8034647" cy="139254"/>
          </a:xfrm>
          <a:prstGeom prst="rect">
            <a:avLst/>
          </a:prstGeom>
        </p:spPr>
      </p:pic>
    </p:spTree>
    <p:extLst>
      <p:ext uri="{BB962C8B-B14F-4D97-AF65-F5344CB8AC3E}">
        <p14:creationId xmlns:p14="http://schemas.microsoft.com/office/powerpoint/2010/main" xmlns="" val="12347111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685534" y="1651000"/>
            <a:ext cx="8001265" cy="3670236"/>
          </a:xfrm>
          <a:prstGeom prst="rect">
            <a:avLst/>
          </a:prstGeom>
        </p:spPr>
        <p:txBody>
          <a:bodyPr wrap="square">
            <a:spAutoFit/>
          </a:bodyPr>
          <a:lstStyle/>
          <a:p>
            <a:pPr algn="just">
              <a:buClr>
                <a:srgbClr val="99CC00"/>
              </a:buClr>
              <a:buSzPct val="140000"/>
              <a:defRPr/>
            </a:pPr>
            <a:endParaRPr lang="en-ZA" sz="1800" dirty="0">
              <a:latin typeface="+mn-lt"/>
              <a:ea typeface="ＭＳ Ｐゴシック" pitchFamily="-109" charset="-128"/>
              <a:cs typeface="Arial" panose="020B0604020202020204" pitchFamily="34" charset="0"/>
            </a:endParaRPr>
          </a:p>
          <a:p>
            <a:pPr marL="342900" indent="-342900" algn="just">
              <a:lnSpc>
                <a:spcPct val="150000"/>
              </a:lnSpc>
              <a:buClr>
                <a:srgbClr val="99CC00"/>
              </a:buClr>
              <a:buSzPct val="140000"/>
              <a:buFont typeface="Wingdings" panose="05000000000000000000" pitchFamily="2" charset="2"/>
              <a:buChar char="§"/>
              <a:defRPr/>
            </a:pPr>
            <a:r>
              <a:rPr lang="en-ZA" sz="1800" dirty="0">
                <a:latin typeface="Arial" panose="020B0604020202020204" pitchFamily="34" charset="0"/>
                <a:ea typeface="ＭＳ Ｐゴシック" pitchFamily="-109" charset="-128"/>
                <a:cs typeface="Arial" panose="020B0604020202020204" pitchFamily="34" charset="0"/>
              </a:rPr>
              <a:t>Accelerated implementation of projects initiated during the period under review to improve the efficiency of the organisation.</a:t>
            </a:r>
          </a:p>
          <a:p>
            <a:pPr algn="just">
              <a:lnSpc>
                <a:spcPct val="150000"/>
              </a:lnSpc>
              <a:buClr>
                <a:srgbClr val="99CC00"/>
              </a:buClr>
              <a:buSzPct val="140000"/>
              <a:defRPr/>
            </a:pPr>
            <a:endParaRPr lang="en-ZA" sz="1800" dirty="0">
              <a:latin typeface="Arial" panose="020B0604020202020204" pitchFamily="34" charset="0"/>
              <a:ea typeface="ＭＳ Ｐゴシック" pitchFamily="-109" charset="-128"/>
              <a:cs typeface="Arial" panose="020B0604020202020204" pitchFamily="34" charset="0"/>
            </a:endParaRPr>
          </a:p>
          <a:p>
            <a:pPr marL="342900" indent="-342900" algn="just">
              <a:lnSpc>
                <a:spcPct val="150000"/>
              </a:lnSpc>
              <a:buClr>
                <a:srgbClr val="99CC00"/>
              </a:buClr>
              <a:buSzPct val="140000"/>
              <a:buFont typeface="Wingdings" panose="05000000000000000000" pitchFamily="2" charset="2"/>
              <a:buChar char="§"/>
              <a:defRPr/>
            </a:pPr>
            <a:r>
              <a:rPr lang="en-ZA" sz="1800" dirty="0">
                <a:latin typeface="Arial" panose="020B0604020202020204" pitchFamily="34" charset="0"/>
                <a:ea typeface="ＭＳ Ｐゴシック" pitchFamily="-109" charset="-128"/>
                <a:cs typeface="Arial" panose="020B0604020202020204" pitchFamily="34" charset="0"/>
              </a:rPr>
              <a:t>Cost containment will remain one of the core focus areas in this  financial year.</a:t>
            </a:r>
          </a:p>
          <a:p>
            <a:pPr algn="just">
              <a:lnSpc>
                <a:spcPct val="150000"/>
              </a:lnSpc>
              <a:buClr>
                <a:srgbClr val="99CC00"/>
              </a:buClr>
              <a:buSzPct val="140000"/>
              <a:defRPr/>
            </a:pPr>
            <a:endParaRPr lang="en-ZA" sz="1800" dirty="0">
              <a:latin typeface="Arial" panose="020B0604020202020204" pitchFamily="34" charset="0"/>
              <a:ea typeface="ＭＳ Ｐゴシック" pitchFamily="-109" charset="-128"/>
              <a:cs typeface="Arial" panose="020B0604020202020204" pitchFamily="34" charset="0"/>
            </a:endParaRPr>
          </a:p>
          <a:p>
            <a:pPr marL="342900" indent="-342900" algn="just">
              <a:lnSpc>
                <a:spcPct val="150000"/>
              </a:lnSpc>
              <a:buClr>
                <a:srgbClr val="99CC00"/>
              </a:buClr>
              <a:buSzPct val="140000"/>
              <a:buFont typeface="Wingdings" panose="05000000000000000000" pitchFamily="2" charset="2"/>
              <a:buChar char="§"/>
              <a:defRPr/>
            </a:pPr>
            <a:r>
              <a:rPr lang="en-ZA" sz="1800" dirty="0">
                <a:latin typeface="Arial" panose="020B0604020202020204" pitchFamily="34" charset="0"/>
                <a:ea typeface="ＭＳ Ｐゴシック" pitchFamily="-109" charset="-128"/>
                <a:cs typeface="Arial" panose="020B0604020202020204" pitchFamily="34" charset="0"/>
              </a:rPr>
              <a:t>Operational efficiency and effectiveness will also be the key drivers of performance this year. </a:t>
            </a:r>
          </a:p>
        </p:txBody>
      </p:sp>
      <p:sp>
        <p:nvSpPr>
          <p:cNvPr id="10" name="TextBox 9"/>
          <p:cNvSpPr txBox="1"/>
          <p:nvPr/>
        </p:nvSpPr>
        <p:spPr>
          <a:xfrm>
            <a:off x="59486" y="509815"/>
            <a:ext cx="4283914" cy="646331"/>
          </a:xfrm>
          <a:prstGeom prst="rect">
            <a:avLst/>
          </a:prstGeom>
          <a:noFill/>
          <a:effectLst>
            <a:glow rad="228600">
              <a:schemeClr val="accent3">
                <a:satMod val="175000"/>
                <a:alpha val="40000"/>
              </a:schemeClr>
            </a:glo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wrap="square">
            <a:prstTxWarp prst="textNoShape">
              <a:avLst/>
            </a:prstTxWarp>
            <a:spAutoFit/>
          </a:bodyPr>
          <a:lstStyle/>
          <a:p>
            <a:pPr algn="ctr"/>
            <a:r>
              <a:rPr lang="en-ZA" sz="3600" b="1" dirty="0">
                <a:solidFill>
                  <a:srgbClr val="000000"/>
                </a:solidFill>
                <a:effectLst>
                  <a:outerShdw blurRad="50800" dist="38100" dir="5400000">
                    <a:srgbClr val="000000">
                      <a:alpha val="43000"/>
                    </a:srgbClr>
                  </a:outerShdw>
                </a:effectLst>
                <a:latin typeface="Arial"/>
                <a:ea typeface="Arial" pitchFamily="-112" charset="0"/>
                <a:cs typeface="Arial"/>
              </a:rPr>
              <a:t>Conclusion</a:t>
            </a:r>
            <a:endParaRPr lang="en-GB" sz="3600" b="1" dirty="0">
              <a:solidFill>
                <a:srgbClr val="000000"/>
              </a:solidFill>
              <a:effectLst>
                <a:outerShdw blurRad="50800" dist="38100" dir="5400000">
                  <a:srgbClr val="000000">
                    <a:alpha val="43000"/>
                  </a:srgbClr>
                </a:outerShdw>
              </a:effectLst>
              <a:latin typeface="Arial"/>
              <a:ea typeface="Arial" pitchFamily="-112" charset="0"/>
              <a:cs typeface="Arial"/>
            </a:endParaRPr>
          </a:p>
        </p:txBody>
      </p:sp>
      <p:sp>
        <p:nvSpPr>
          <p:cNvPr id="13"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61</a:t>
            </a:fld>
            <a:endParaRPr lang="en-US" sz="1600" dirty="0">
              <a:solidFill>
                <a:schemeClr val="bg1"/>
              </a:solidFill>
            </a:endParaRPr>
          </a:p>
        </p:txBody>
      </p:sp>
      <p:pic>
        <p:nvPicPr>
          <p:cNvPr id="6" name="Picture 5"/>
          <p:cNvPicPr>
            <a:picLocks noChangeAspect="1"/>
          </p:cNvPicPr>
          <p:nvPr/>
        </p:nvPicPr>
        <p:blipFill>
          <a:blip r:embed="rId3">
            <a:alphaModFix amt="53000"/>
          </a:blip>
          <a:stretch>
            <a:fillRect/>
          </a:stretch>
        </p:blipFill>
        <p:spPr>
          <a:xfrm>
            <a:off x="-16714" y="1273522"/>
            <a:ext cx="8034647" cy="139254"/>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8610" name="Title 1"/>
          <p:cNvSpPr txBox="1">
            <a:spLocks/>
          </p:cNvSpPr>
          <p:nvPr/>
        </p:nvSpPr>
        <p:spPr bwMode="auto">
          <a:xfrm>
            <a:off x="1119028" y="764704"/>
            <a:ext cx="7632848" cy="2232248"/>
          </a:xfrm>
          <a:prstGeom prst="rect">
            <a:avLst/>
          </a:prstGeom>
          <a:noFill/>
          <a:ln w="28575">
            <a:noFill/>
            <a:miter lim="800000"/>
            <a:headEnd/>
            <a:tailEnd/>
          </a:ln>
          <a:effectLst/>
        </p:spPr>
        <p:txBody>
          <a:bodyPr>
            <a:prstTxWarp prst="textNoShape">
              <a:avLst/>
            </a:prstTxWarp>
          </a:bodyPr>
          <a:lstStyle/>
          <a:p>
            <a:pPr marL="457200" indent="-457200">
              <a:lnSpc>
                <a:spcPct val="150000"/>
              </a:lnSpc>
              <a:buClr>
                <a:schemeClr val="accent3"/>
              </a:buClr>
              <a:buFont typeface="Wingdings" panose="05000000000000000000" pitchFamily="2" charset="2"/>
              <a:buChar char="§"/>
            </a:pPr>
            <a:r>
              <a:rPr lang="en-US" sz="2800" dirty="0" smtClean="0">
                <a:solidFill>
                  <a:srgbClr val="000000"/>
                </a:solidFill>
                <a:effectLst>
                  <a:outerShdw blurRad="50800" dist="38100" dir="5400000">
                    <a:srgbClr val="000000">
                      <a:alpha val="43000"/>
                    </a:srgbClr>
                  </a:outerShdw>
                </a:effectLst>
                <a:latin typeface="Arial"/>
                <a:ea typeface="Myriad Pro" pitchFamily="-112" charset="0"/>
                <a:cs typeface="Arial"/>
              </a:rPr>
              <a:t>The NHLS acknowledges and appreciates the support and guidance from the Portfolio Committee.</a:t>
            </a:r>
          </a:p>
          <a:p>
            <a:pPr marL="457200" indent="-457200">
              <a:lnSpc>
                <a:spcPct val="150000"/>
              </a:lnSpc>
              <a:buClr>
                <a:schemeClr val="accent3"/>
              </a:buClr>
              <a:buFont typeface="Wingdings" panose="05000000000000000000" pitchFamily="2" charset="2"/>
              <a:buChar char="§"/>
            </a:pPr>
            <a:endParaRPr lang="en-US" sz="2800" dirty="0" smtClean="0">
              <a:solidFill>
                <a:srgbClr val="000000"/>
              </a:solidFill>
              <a:effectLst>
                <a:outerShdw blurRad="50800" dist="38100" dir="5400000">
                  <a:srgbClr val="000000">
                    <a:alpha val="43000"/>
                  </a:srgbClr>
                </a:outerShdw>
              </a:effectLst>
              <a:latin typeface="Arial"/>
              <a:ea typeface="Myriad Pro" pitchFamily="-112" charset="0"/>
              <a:cs typeface="Arial"/>
            </a:endParaRPr>
          </a:p>
          <a:p>
            <a:pPr marL="457200" indent="-457200">
              <a:lnSpc>
                <a:spcPct val="150000"/>
              </a:lnSpc>
              <a:buClr>
                <a:schemeClr val="accent3"/>
              </a:buClr>
              <a:buFont typeface="Wingdings" panose="05000000000000000000" pitchFamily="2" charset="2"/>
              <a:buChar char="§"/>
            </a:pPr>
            <a:r>
              <a:rPr lang="en-US" sz="2800" dirty="0" smtClean="0">
                <a:solidFill>
                  <a:srgbClr val="000000"/>
                </a:solidFill>
                <a:effectLst>
                  <a:outerShdw blurRad="50800" dist="38100" dir="5400000">
                    <a:srgbClr val="000000">
                      <a:alpha val="43000"/>
                    </a:srgbClr>
                  </a:outerShdw>
                </a:effectLst>
                <a:latin typeface="Arial"/>
                <a:ea typeface="Myriad Pro" pitchFamily="-112" charset="0"/>
                <a:cs typeface="Arial"/>
              </a:rPr>
              <a:t>The NHLS is appreciative of the positive statements from the Chair of the Portfolio Committee following the last presentation. </a:t>
            </a:r>
            <a:endParaRPr lang="en-US" sz="2800" dirty="0">
              <a:solidFill>
                <a:srgbClr val="000000"/>
              </a:solidFill>
              <a:latin typeface="Myriad Pro" pitchFamily="-112" charset="0"/>
              <a:ea typeface="Arial" pitchFamily="-112" charset="0"/>
              <a:cs typeface="Arial" pitchFamily="-112"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8610" name="Title 1"/>
          <p:cNvSpPr txBox="1">
            <a:spLocks/>
          </p:cNvSpPr>
          <p:nvPr/>
        </p:nvSpPr>
        <p:spPr bwMode="auto">
          <a:xfrm>
            <a:off x="902667" y="2394446"/>
            <a:ext cx="7197725" cy="1898650"/>
          </a:xfrm>
          <a:prstGeom prst="rect">
            <a:avLst/>
          </a:prstGeom>
          <a:noFill/>
          <a:ln w="28575">
            <a:noFill/>
            <a:miter lim="800000"/>
            <a:headEnd/>
            <a:tailEnd/>
          </a:ln>
        </p:spPr>
        <p:txBody>
          <a:bodyPr>
            <a:prstTxWarp prst="textNoShape">
              <a:avLst/>
            </a:prstTxWarp>
          </a:bodyPr>
          <a:lstStyle/>
          <a:p>
            <a:pPr algn="ctr">
              <a:lnSpc>
                <a:spcPct val="150000"/>
              </a:lnSpc>
            </a:pPr>
            <a:r>
              <a:rPr lang="en-US" sz="6000" b="1" dirty="0">
                <a:solidFill>
                  <a:schemeClr val="accent3"/>
                </a:solidFill>
                <a:effectLst>
                  <a:outerShdw blurRad="50800" dist="38100" dir="5400000">
                    <a:srgbClr val="000000">
                      <a:alpha val="43000"/>
                    </a:srgbClr>
                  </a:outerShdw>
                </a:effectLst>
                <a:latin typeface="Arial"/>
                <a:ea typeface="Myriad Pro" pitchFamily="-112" charset="0"/>
                <a:cs typeface="Arial"/>
              </a:rPr>
              <a:t>THANK YOU!</a:t>
            </a:r>
          </a:p>
          <a:p>
            <a:pPr>
              <a:lnSpc>
                <a:spcPct val="150000"/>
              </a:lnSpc>
            </a:pPr>
            <a:endParaRPr lang="en-US" sz="2800" dirty="0">
              <a:solidFill>
                <a:srgbClr val="000000"/>
              </a:solidFill>
              <a:latin typeface="Myriad Pro" pitchFamily="-112" charset="0"/>
              <a:ea typeface="Arial" pitchFamily="-112" charset="0"/>
              <a:cs typeface="Arial" pitchFamily="-112" charset="0"/>
            </a:endParaRPr>
          </a:p>
        </p:txBody>
      </p:sp>
    </p:spTree>
    <p:extLst>
      <p:ext uri="{BB962C8B-B14F-4D97-AF65-F5344CB8AC3E}">
        <p14:creationId xmlns:p14="http://schemas.microsoft.com/office/powerpoint/2010/main" xmlns="" val="1356425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6200" y="496669"/>
            <a:ext cx="6476998" cy="646331"/>
          </a:xfrm>
          <a:prstGeom prst="rect">
            <a:avLst/>
          </a:prstGeom>
          <a:noFill/>
          <a:effectLst>
            <a:glow rad="228600">
              <a:schemeClr val="accent3">
                <a:satMod val="175000"/>
                <a:alpha val="40000"/>
              </a:schemeClr>
            </a:glow>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wrap="square">
            <a:prstTxWarp prst="textNoShape">
              <a:avLst/>
            </a:prstTxWarp>
            <a:spAutoFit/>
          </a:bodyPr>
          <a:lstStyle/>
          <a:p>
            <a:pPr lvl="0" algn="ctr">
              <a:defRPr/>
            </a:pPr>
            <a:r>
              <a:rPr lang="en-ZA" sz="3600" b="1" dirty="0">
                <a:solidFill>
                  <a:schemeClr val="tx1"/>
                </a:solidFill>
                <a:latin typeface="Arial" panose="020B0604020202020204" pitchFamily="34" charset="0"/>
                <a:ea typeface="ＭＳ Ｐゴシック" pitchFamily="-112" charset="-128"/>
                <a:cs typeface="Arial" panose="020B0604020202020204" pitchFamily="34" charset="0"/>
              </a:rPr>
              <a:t>Institutes of the NHLS</a:t>
            </a:r>
          </a:p>
        </p:txBody>
      </p:sp>
      <p:sp>
        <p:nvSpPr>
          <p:cNvPr id="2" name="Rectangle 1"/>
          <p:cNvSpPr/>
          <p:nvPr/>
        </p:nvSpPr>
        <p:spPr>
          <a:xfrm>
            <a:off x="344246" y="1076265"/>
            <a:ext cx="8477026" cy="5324535"/>
          </a:xfrm>
          <a:prstGeom prst="rect">
            <a:avLst/>
          </a:prstGeom>
        </p:spPr>
        <p:txBody>
          <a:bodyPr wrap="square">
            <a:spAutoFit/>
          </a:bodyPr>
          <a:lstStyle/>
          <a:p>
            <a:pPr marL="0" lvl="1">
              <a:lnSpc>
                <a:spcPct val="150000"/>
              </a:lnSpc>
              <a:buSzPct val="130000"/>
              <a:defRPr/>
            </a:pPr>
            <a:r>
              <a:rPr lang="en-ZA" sz="2000" b="1" dirty="0" smtClean="0">
                <a:solidFill>
                  <a:schemeClr val="accent3"/>
                </a:solidFill>
                <a:latin typeface="Arial" panose="020B0604020202020204" pitchFamily="34" charset="0"/>
                <a:cs typeface="Arial" panose="020B0604020202020204" pitchFamily="34" charset="0"/>
              </a:rPr>
              <a:t>    </a:t>
            </a:r>
            <a:r>
              <a:rPr lang="en-ZA" sz="2000" b="1" dirty="0" smtClean="0">
                <a:solidFill>
                  <a:srgbClr val="000000"/>
                </a:solidFill>
                <a:latin typeface="Arial" panose="020B0604020202020204" pitchFamily="34" charset="0"/>
                <a:cs typeface="Arial" panose="020B0604020202020204" pitchFamily="34" charset="0"/>
              </a:rPr>
              <a:t>   </a:t>
            </a:r>
            <a:r>
              <a:rPr lang="en-ZA" sz="2000" b="1" dirty="0" smtClean="0">
                <a:solidFill>
                  <a:srgbClr val="9BBB59"/>
                </a:solidFill>
                <a:latin typeface="Arial" panose="020B0604020202020204" pitchFamily="34" charset="0"/>
                <a:cs typeface="Arial" panose="020B0604020202020204" pitchFamily="34" charset="0"/>
              </a:rPr>
              <a:t>N</a:t>
            </a:r>
            <a:r>
              <a:rPr lang="en-ZA" sz="2000" b="1" dirty="0" smtClean="0">
                <a:solidFill>
                  <a:schemeClr val="accent3"/>
                </a:solidFill>
                <a:latin typeface="Arial" panose="020B0604020202020204" pitchFamily="34" charset="0"/>
                <a:cs typeface="Arial" panose="020B0604020202020204" pitchFamily="34" charset="0"/>
              </a:rPr>
              <a:t>ational </a:t>
            </a:r>
            <a:r>
              <a:rPr lang="en-ZA" sz="2000" b="1" dirty="0">
                <a:solidFill>
                  <a:schemeClr val="accent3"/>
                </a:solidFill>
                <a:latin typeface="Arial" panose="020B0604020202020204" pitchFamily="34" charset="0"/>
                <a:cs typeface="Arial" panose="020B0604020202020204" pitchFamily="34" charset="0"/>
              </a:rPr>
              <a:t>Institute for  Communicable Diseases (NICD)</a:t>
            </a:r>
          </a:p>
          <a:p>
            <a:pPr marL="1346200" lvl="3" indent="-342900">
              <a:buClr>
                <a:schemeClr val="accent3"/>
              </a:buClr>
              <a:buFont typeface="Wingdings" panose="05000000000000000000" pitchFamily="2" charset="2"/>
              <a:buChar char="§"/>
              <a:tabLst>
                <a:tab pos="896938" algn="l"/>
              </a:tabLst>
              <a:defRPr/>
            </a:pPr>
            <a:r>
              <a:rPr lang="en-ZA" sz="2000" dirty="0">
                <a:solidFill>
                  <a:srgbClr val="000000"/>
                </a:solidFill>
                <a:latin typeface="Arial" panose="020B0604020202020204" pitchFamily="34" charset="0"/>
                <a:cs typeface="Arial" panose="020B0604020202020204" pitchFamily="34" charset="0"/>
              </a:rPr>
              <a:t>Surveillance and monitoring of communicable </a:t>
            </a:r>
            <a:r>
              <a:rPr lang="en-ZA" sz="2000" dirty="0" smtClean="0">
                <a:solidFill>
                  <a:srgbClr val="000000"/>
                </a:solidFill>
                <a:latin typeface="Arial" panose="020B0604020202020204" pitchFamily="34" charset="0"/>
                <a:cs typeface="Arial" panose="020B0604020202020204" pitchFamily="34" charset="0"/>
              </a:rPr>
              <a:t>diseases;</a:t>
            </a:r>
          </a:p>
          <a:p>
            <a:pPr marL="1346200" lvl="3" indent="-342900">
              <a:buClr>
                <a:schemeClr val="accent3"/>
              </a:buClr>
              <a:buFont typeface="Wingdings" panose="05000000000000000000" pitchFamily="2" charset="2"/>
              <a:buChar char="§"/>
              <a:defRPr/>
            </a:pPr>
            <a:r>
              <a:rPr lang="en-GB" sz="2000" dirty="0" smtClean="0">
                <a:solidFill>
                  <a:srgbClr val="000000"/>
                </a:solidFill>
                <a:latin typeface="Arial" panose="020B0604020202020204" pitchFamily="34" charset="0"/>
                <a:cs typeface="Arial" panose="020B0604020202020204" pitchFamily="34" charset="0"/>
              </a:rPr>
              <a:t>The National Cancer Registry; and </a:t>
            </a:r>
          </a:p>
          <a:p>
            <a:pPr marL="1346200" lvl="3" indent="-342900">
              <a:buClr>
                <a:schemeClr val="accent3"/>
              </a:buClr>
              <a:buFont typeface="Wingdings" panose="05000000000000000000" pitchFamily="2" charset="2"/>
              <a:buChar char="§"/>
              <a:defRPr/>
            </a:pPr>
            <a:r>
              <a:rPr lang="en-GB" sz="2000" dirty="0" smtClean="0">
                <a:solidFill>
                  <a:srgbClr val="000000"/>
                </a:solidFill>
                <a:latin typeface="Arial" panose="020B0604020202020204" pitchFamily="34" charset="0"/>
                <a:cs typeface="Arial" panose="020B0604020202020204" pitchFamily="34" charset="0"/>
              </a:rPr>
              <a:t>The only bio safety level 4 laboratory in Africa.</a:t>
            </a:r>
          </a:p>
          <a:p>
            <a:pPr marL="88900" lvl="1">
              <a:defRPr/>
            </a:pPr>
            <a:endParaRPr lang="en-ZA" sz="2000" dirty="0" smtClean="0">
              <a:solidFill>
                <a:prstClr val="black"/>
              </a:solidFill>
              <a:latin typeface="Arial" panose="020B0604020202020204" pitchFamily="34" charset="0"/>
              <a:cs typeface="Arial" panose="020B0604020202020204" pitchFamily="34" charset="0"/>
            </a:endParaRPr>
          </a:p>
          <a:p>
            <a:pPr lvl="0">
              <a:defRPr/>
            </a:pPr>
            <a:r>
              <a:rPr lang="en-ZA" sz="2000" b="1" dirty="0" smtClean="0">
                <a:solidFill>
                  <a:srgbClr val="9BBB59"/>
                </a:solidFill>
                <a:latin typeface="Arial" panose="020B0604020202020204" pitchFamily="34" charset="0"/>
                <a:cs typeface="Arial" panose="020B0604020202020204" pitchFamily="34" charset="0"/>
              </a:rPr>
              <a:t>       National </a:t>
            </a:r>
            <a:r>
              <a:rPr lang="en-ZA" sz="2000" b="1" dirty="0">
                <a:solidFill>
                  <a:srgbClr val="9BBB59"/>
                </a:solidFill>
                <a:latin typeface="Arial" panose="020B0604020202020204" pitchFamily="34" charset="0"/>
                <a:cs typeface="Arial" panose="020B0604020202020204" pitchFamily="34" charset="0"/>
              </a:rPr>
              <a:t>Institute for Occupational Health (NIOH</a:t>
            </a:r>
            <a:r>
              <a:rPr lang="en-ZA" sz="2000" b="1" dirty="0" smtClean="0">
                <a:solidFill>
                  <a:srgbClr val="9BBB59"/>
                </a:solidFill>
                <a:latin typeface="Arial" panose="020B0604020202020204" pitchFamily="34" charset="0"/>
                <a:cs typeface="Arial" panose="020B0604020202020204" pitchFamily="34" charset="0"/>
              </a:rPr>
              <a:t>)</a:t>
            </a:r>
          </a:p>
          <a:p>
            <a:pPr marL="998538" lvl="2">
              <a:buFont typeface="Wingdings" charset="2"/>
              <a:buChar char="§"/>
              <a:defRPr/>
            </a:pPr>
            <a:r>
              <a:rPr lang="en-ZA" sz="2000" b="1" dirty="0" smtClean="0">
                <a:solidFill>
                  <a:srgbClr val="9BBB59"/>
                </a:solidFill>
                <a:latin typeface="Arial" panose="020B0604020202020204" pitchFamily="34" charset="0"/>
                <a:cs typeface="Arial" panose="020B0604020202020204" pitchFamily="34" charset="0"/>
              </a:rPr>
              <a:t>    </a:t>
            </a:r>
            <a:r>
              <a:rPr lang="en-GB" sz="2000" dirty="0" smtClean="0">
                <a:solidFill>
                  <a:prstClr val="black"/>
                </a:solidFill>
                <a:latin typeface="Arial" panose="020B0604020202020204" pitchFamily="34" charset="0"/>
                <a:cs typeface="Arial" panose="020B0604020202020204" pitchFamily="34" charset="0"/>
              </a:rPr>
              <a:t>Investigates </a:t>
            </a:r>
            <a:r>
              <a:rPr lang="en-GB" sz="2000" dirty="0">
                <a:solidFill>
                  <a:prstClr val="black"/>
                </a:solidFill>
                <a:latin typeface="Arial" panose="020B0604020202020204" pitchFamily="34" charset="0"/>
                <a:cs typeface="Arial" panose="020B0604020202020204" pitchFamily="34" charset="0"/>
              </a:rPr>
              <a:t>occupational diseases and provides services to</a:t>
            </a:r>
            <a:r>
              <a:rPr lang="en-GB" sz="2000" dirty="0" smtClean="0">
                <a:solidFill>
                  <a:prstClr val="black"/>
                </a:solidFill>
                <a:latin typeface="Arial" panose="020B0604020202020204" pitchFamily="34" charset="0"/>
                <a:cs typeface="Arial" panose="020B0604020202020204" pitchFamily="34" charset="0"/>
              </a:rPr>
              <a:t> </a:t>
            </a:r>
          </a:p>
          <a:p>
            <a:pPr lvl="2">
              <a:defRPr/>
            </a:pPr>
            <a:r>
              <a:rPr lang="en-GB" sz="2000" dirty="0" smtClean="0">
                <a:solidFill>
                  <a:prstClr val="black"/>
                </a:solidFill>
                <a:latin typeface="Arial" panose="020B0604020202020204" pitchFamily="34" charset="0"/>
                <a:cs typeface="Arial" panose="020B0604020202020204" pitchFamily="34" charset="0"/>
              </a:rPr>
              <a:t>       support </a:t>
            </a:r>
            <a:r>
              <a:rPr lang="en-GB" sz="2000" dirty="0">
                <a:solidFill>
                  <a:prstClr val="black"/>
                </a:solidFill>
                <a:latin typeface="Arial" panose="020B0604020202020204" pitchFamily="34" charset="0"/>
                <a:cs typeface="Arial" panose="020B0604020202020204" pitchFamily="34" charset="0"/>
              </a:rPr>
              <a:t>occupational health</a:t>
            </a:r>
            <a:r>
              <a:rPr lang="en-ZA" altLang="en-US" sz="2000" dirty="0" smtClean="0">
                <a:latin typeface="Arial" panose="020B0604020202020204" pitchFamily="34" charset="0"/>
                <a:cs typeface="Arial" panose="020B0604020202020204" pitchFamily="34" charset="0"/>
              </a:rPr>
              <a:t>.</a:t>
            </a:r>
          </a:p>
          <a:p>
            <a:pPr lvl="0">
              <a:defRPr/>
            </a:pPr>
            <a:endParaRPr lang="en-ZA" altLang="en-US" sz="2000" dirty="0" smtClean="0">
              <a:latin typeface="Arial" panose="020B0604020202020204" pitchFamily="34" charset="0"/>
              <a:cs typeface="Arial" panose="020B0604020202020204" pitchFamily="34" charset="0"/>
            </a:endParaRPr>
          </a:p>
          <a:p>
            <a:pPr marL="0" lvl="1">
              <a:lnSpc>
                <a:spcPct val="150000"/>
              </a:lnSpc>
              <a:buSzPct val="130000"/>
              <a:defRPr/>
            </a:pPr>
            <a:r>
              <a:rPr lang="en-GB" sz="2000" b="1" dirty="0" smtClean="0">
                <a:solidFill>
                  <a:srgbClr val="9BBB59"/>
                </a:solidFill>
                <a:latin typeface="Arial" panose="020B0604020202020204" pitchFamily="34" charset="0"/>
                <a:cs typeface="Arial" panose="020B0604020202020204" pitchFamily="34" charset="0"/>
              </a:rPr>
              <a:t>       South </a:t>
            </a:r>
            <a:r>
              <a:rPr lang="en-GB" sz="2000" b="1" dirty="0">
                <a:solidFill>
                  <a:srgbClr val="9BBB59"/>
                </a:solidFill>
                <a:latin typeface="Arial" panose="020B0604020202020204" pitchFamily="34" charset="0"/>
                <a:cs typeface="Arial" panose="020B0604020202020204" pitchFamily="34" charset="0"/>
              </a:rPr>
              <a:t>African Vaccine Producers (SAVP)</a:t>
            </a:r>
            <a:r>
              <a:rPr lang="en-GB" sz="2000" dirty="0">
                <a:solidFill>
                  <a:srgbClr val="00CC00"/>
                </a:solidFill>
                <a:latin typeface="Arial" panose="020B0604020202020204" pitchFamily="34" charset="0"/>
                <a:cs typeface="Arial" panose="020B0604020202020204" pitchFamily="34" charset="0"/>
              </a:rPr>
              <a:t>		</a:t>
            </a:r>
            <a:endParaRPr lang="en-GB" sz="2000" dirty="0" smtClean="0">
              <a:solidFill>
                <a:srgbClr val="00CC00"/>
              </a:solidFill>
              <a:latin typeface="Arial" panose="020B0604020202020204" pitchFamily="34" charset="0"/>
              <a:cs typeface="Arial" panose="020B0604020202020204" pitchFamily="34" charset="0"/>
            </a:endParaRPr>
          </a:p>
          <a:p>
            <a:pPr marL="1316038" lvl="2" indent="-258763">
              <a:buClr>
                <a:schemeClr val="accent3"/>
              </a:buClr>
              <a:buSzPct val="100000"/>
              <a:buFont typeface="Wingdings" charset="2"/>
              <a:buChar char="§"/>
              <a:defRPr/>
            </a:pPr>
            <a:r>
              <a:rPr lang="en-ZA" sz="2000" dirty="0" smtClean="0">
                <a:solidFill>
                  <a:prstClr val="black"/>
                </a:solidFill>
                <a:latin typeface="Arial" panose="020B0604020202020204" pitchFamily="34" charset="0"/>
                <a:cs typeface="Arial" panose="020B0604020202020204" pitchFamily="34" charset="0"/>
              </a:rPr>
              <a:t> Only African </a:t>
            </a:r>
            <a:r>
              <a:rPr lang="en-ZA" sz="2000" dirty="0">
                <a:solidFill>
                  <a:prstClr val="black"/>
                </a:solidFill>
                <a:latin typeface="Arial" panose="020B0604020202020204" pitchFamily="34" charset="0"/>
                <a:cs typeface="Arial" panose="020B0604020202020204" pitchFamily="34" charset="0"/>
              </a:rPr>
              <a:t>producer of equine anti-venoms for</a:t>
            </a:r>
            <a:r>
              <a:rPr lang="en-ZA" sz="2000" dirty="0" smtClean="0">
                <a:solidFill>
                  <a:prstClr val="black"/>
                </a:solidFill>
                <a:latin typeface="Arial" panose="020B0604020202020204" pitchFamily="34" charset="0"/>
                <a:cs typeface="Arial" panose="020B0604020202020204" pitchFamily="34" charset="0"/>
              </a:rPr>
              <a:t>    </a:t>
            </a:r>
          </a:p>
          <a:p>
            <a:pPr marL="1316038" lvl="2" indent="-258763">
              <a:buClr>
                <a:schemeClr val="accent3"/>
              </a:buClr>
              <a:buSzPct val="100000"/>
              <a:defRPr/>
            </a:pPr>
            <a:r>
              <a:rPr lang="en-ZA" sz="2000" dirty="0" smtClean="0">
                <a:solidFill>
                  <a:prstClr val="black"/>
                </a:solidFill>
                <a:latin typeface="Arial" panose="020B0604020202020204" pitchFamily="34" charset="0"/>
                <a:cs typeface="Arial" panose="020B0604020202020204" pitchFamily="34" charset="0"/>
              </a:rPr>
              <a:t>     snake bites</a:t>
            </a:r>
            <a:r>
              <a:rPr lang="en-ZA" sz="2000" dirty="0">
                <a:solidFill>
                  <a:prstClr val="black"/>
                </a:solidFill>
                <a:latin typeface="Arial" panose="020B0604020202020204" pitchFamily="34" charset="0"/>
                <a:cs typeface="Arial" panose="020B0604020202020204" pitchFamily="34" charset="0"/>
              </a:rPr>
              <a:t>, </a:t>
            </a:r>
            <a:r>
              <a:rPr lang="en-ZA" sz="2000" dirty="0" smtClean="0">
                <a:solidFill>
                  <a:prstClr val="black"/>
                </a:solidFill>
                <a:latin typeface="Arial" panose="020B0604020202020204" pitchFamily="34" charset="0"/>
                <a:cs typeface="Arial" panose="020B0604020202020204" pitchFamily="34" charset="0"/>
              </a:rPr>
              <a:t>spider bites </a:t>
            </a:r>
            <a:r>
              <a:rPr lang="en-ZA" sz="2000" dirty="0">
                <a:solidFill>
                  <a:prstClr val="black"/>
                </a:solidFill>
                <a:latin typeface="Arial" panose="020B0604020202020204" pitchFamily="34" charset="0"/>
                <a:cs typeface="Arial" panose="020B0604020202020204" pitchFamily="34" charset="0"/>
              </a:rPr>
              <a:t>and scorpion </a:t>
            </a:r>
            <a:r>
              <a:rPr lang="en-ZA" sz="2000" dirty="0" smtClean="0">
                <a:solidFill>
                  <a:prstClr val="black"/>
                </a:solidFill>
                <a:latin typeface="Arial" panose="020B0604020202020204" pitchFamily="34" charset="0"/>
                <a:cs typeface="Arial" panose="020B0604020202020204" pitchFamily="34" charset="0"/>
              </a:rPr>
              <a:t>stings</a:t>
            </a:r>
            <a:r>
              <a:rPr lang="en-ZA" sz="2000" dirty="0">
                <a:solidFill>
                  <a:prstClr val="black"/>
                </a:solidFill>
                <a:latin typeface="Arial" panose="020B0604020202020204" pitchFamily="34" charset="0"/>
                <a:cs typeface="Arial" panose="020B0604020202020204" pitchFamily="34" charset="0"/>
              </a:rPr>
              <a:t>.</a:t>
            </a:r>
            <a:endParaRPr lang="en-ZA" sz="2000" dirty="0" smtClean="0">
              <a:solidFill>
                <a:prstClr val="black"/>
              </a:solidFill>
              <a:latin typeface="Arial" panose="020B0604020202020204" pitchFamily="34" charset="0"/>
              <a:cs typeface="Arial" panose="020B0604020202020204" pitchFamily="34" charset="0"/>
            </a:endParaRPr>
          </a:p>
          <a:p>
            <a:pPr lvl="0">
              <a:buSzPct val="130000"/>
              <a:defRPr/>
            </a:pPr>
            <a:endParaRPr lang="en-ZA" sz="2000" dirty="0" smtClean="0">
              <a:solidFill>
                <a:prstClr val="black"/>
              </a:solidFill>
              <a:latin typeface="Arial" panose="020B0604020202020204" pitchFamily="34" charset="0"/>
              <a:cs typeface="Arial" panose="020B0604020202020204" pitchFamily="34" charset="0"/>
            </a:endParaRPr>
          </a:p>
          <a:p>
            <a:pPr lvl="0">
              <a:buSzPct val="130000"/>
              <a:defRPr/>
            </a:pPr>
            <a:r>
              <a:rPr lang="en-ZA" sz="2000" b="1" dirty="0" smtClean="0">
                <a:solidFill>
                  <a:srgbClr val="9BBB59"/>
                </a:solidFill>
                <a:latin typeface="Arial" panose="020B0604020202020204" pitchFamily="34" charset="0"/>
                <a:cs typeface="Arial" panose="020B0604020202020204" pitchFamily="34" charset="0"/>
              </a:rPr>
              <a:t>       Diagnostic </a:t>
            </a:r>
            <a:r>
              <a:rPr lang="en-ZA" sz="2000" b="1" dirty="0">
                <a:solidFill>
                  <a:srgbClr val="9BBB59"/>
                </a:solidFill>
                <a:latin typeface="Arial" panose="020B0604020202020204" pitchFamily="34" charset="0"/>
                <a:cs typeface="Arial" panose="020B0604020202020204" pitchFamily="34" charset="0"/>
              </a:rPr>
              <a:t>Media Products (DMP)</a:t>
            </a:r>
            <a:endParaRPr lang="en-ZA" sz="2000" b="1" dirty="0" smtClean="0">
              <a:solidFill>
                <a:srgbClr val="9BBB59"/>
              </a:solidFill>
              <a:latin typeface="Arial" panose="020B0604020202020204" pitchFamily="34" charset="0"/>
              <a:cs typeface="Arial" panose="020B0604020202020204" pitchFamily="34" charset="0"/>
            </a:endParaRPr>
          </a:p>
          <a:p>
            <a:pPr marL="1257300" lvl="2" indent="-258763">
              <a:buClr>
                <a:schemeClr val="accent3"/>
              </a:buClr>
              <a:buFont typeface="Wingdings" charset="2"/>
              <a:buChar char="§"/>
              <a:defRPr/>
            </a:pPr>
            <a:r>
              <a:rPr lang="en-ZA" sz="2000" dirty="0" smtClean="0">
                <a:solidFill>
                  <a:prstClr val="black"/>
                </a:solidFill>
                <a:latin typeface="Arial" panose="020B0604020202020204" pitchFamily="34" charset="0"/>
                <a:cs typeface="Arial" panose="020B0604020202020204" pitchFamily="34" charset="0"/>
              </a:rPr>
              <a:t> Main </a:t>
            </a:r>
            <a:r>
              <a:rPr lang="en-ZA" sz="2000" dirty="0">
                <a:solidFill>
                  <a:prstClr val="black"/>
                </a:solidFill>
                <a:latin typeface="Arial" panose="020B0604020202020204" pitchFamily="34" charset="0"/>
                <a:cs typeface="Arial" panose="020B0604020202020204" pitchFamily="34" charset="0"/>
              </a:rPr>
              <a:t>supplier of culture media and reagents to the NHLS</a:t>
            </a:r>
            <a:r>
              <a:rPr lang="en-ZA" sz="2000" dirty="0" smtClean="0">
                <a:solidFill>
                  <a:prstClr val="black"/>
                </a:solidFill>
                <a:latin typeface="Arial" panose="020B0604020202020204" pitchFamily="34" charset="0"/>
                <a:cs typeface="Arial" panose="020B0604020202020204" pitchFamily="34" charset="0"/>
              </a:rPr>
              <a:t>  </a:t>
            </a:r>
          </a:p>
          <a:p>
            <a:pPr marL="960438" lvl="1" indent="-258763">
              <a:buClr>
                <a:schemeClr val="accent3"/>
              </a:buClr>
              <a:tabLst>
                <a:tab pos="957263" algn="l"/>
              </a:tabLst>
              <a:defRPr/>
            </a:pPr>
            <a:r>
              <a:rPr lang="en-ZA" sz="2000" dirty="0" smtClean="0">
                <a:solidFill>
                  <a:prstClr val="black"/>
                </a:solidFill>
                <a:latin typeface="Arial" panose="020B0604020202020204" pitchFamily="34" charset="0"/>
                <a:cs typeface="Arial" panose="020B0604020202020204" pitchFamily="34" charset="0"/>
              </a:rPr>
              <a:t>         laboratories.</a:t>
            </a:r>
            <a:endParaRPr lang="en-ZA" dirty="0"/>
          </a:p>
        </p:txBody>
      </p:sp>
      <p:sp>
        <p:nvSpPr>
          <p:cNvPr id="5"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7</a:t>
            </a:fld>
            <a:endParaRPr lang="en-US" sz="1600" dirty="0">
              <a:solidFill>
                <a:schemeClr val="bg1"/>
              </a:solidFill>
            </a:endParaRPr>
          </a:p>
        </p:txBody>
      </p:sp>
    </p:spTree>
    <p:extLst>
      <p:ext uri="{BB962C8B-B14F-4D97-AF65-F5344CB8AC3E}">
        <p14:creationId xmlns:p14="http://schemas.microsoft.com/office/powerpoint/2010/main" xmlns="" val="2385495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838200" y="1995840"/>
            <a:ext cx="8077200" cy="2277547"/>
          </a:xfrm>
          <a:prstGeom prst="rect">
            <a:avLst/>
          </a:prstGeom>
          <a:noFill/>
        </p:spPr>
        <p:txBody>
          <a:bodyPr>
            <a:spAutoFit/>
          </a:bodyPr>
          <a:lstStyle/>
          <a:p>
            <a:pPr algn="just">
              <a:lnSpc>
                <a:spcPct val="150000"/>
              </a:lnSpc>
              <a:defRPr/>
            </a:pPr>
            <a:r>
              <a:rPr lang="en-ZA" dirty="0">
                <a:solidFill>
                  <a:prstClr val="black"/>
                </a:solidFill>
                <a:latin typeface="Arial"/>
                <a:ea typeface="ＭＳ Ｐゴシック" pitchFamily="-109" charset="-128"/>
                <a:cs typeface="Arial"/>
              </a:rPr>
              <a:t>To brief the Committee on the achievements and progress as well as financial performance realised by the NHLS during the past financial year as outlined in its  2018/2019 Annual Report and</a:t>
            </a:r>
            <a:r>
              <a:rPr lang="en-ZA" dirty="0" smtClean="0">
                <a:solidFill>
                  <a:prstClr val="black"/>
                </a:solidFill>
                <a:latin typeface="Arial"/>
                <a:ea typeface="ＭＳ Ｐゴシック" pitchFamily="-109" charset="-128"/>
                <a:cs typeface="Arial"/>
              </a:rPr>
              <a:t> audited </a:t>
            </a:r>
            <a:r>
              <a:rPr lang="en-ZA" dirty="0">
                <a:solidFill>
                  <a:prstClr val="black"/>
                </a:solidFill>
                <a:latin typeface="Arial"/>
                <a:ea typeface="ＭＳ Ｐゴシック" pitchFamily="-109" charset="-128"/>
                <a:cs typeface="Arial"/>
              </a:rPr>
              <a:t>f</a:t>
            </a:r>
            <a:r>
              <a:rPr lang="en-ZA" dirty="0" smtClean="0">
                <a:solidFill>
                  <a:prstClr val="black"/>
                </a:solidFill>
                <a:latin typeface="Arial"/>
                <a:ea typeface="ＭＳ Ｐゴシック" pitchFamily="-109" charset="-128"/>
                <a:cs typeface="Arial"/>
              </a:rPr>
              <a:t>inancial </a:t>
            </a:r>
            <a:r>
              <a:rPr lang="en-ZA" dirty="0">
                <a:solidFill>
                  <a:prstClr val="black"/>
                </a:solidFill>
                <a:latin typeface="Arial"/>
                <a:ea typeface="ＭＳ Ｐゴシック" pitchFamily="-109" charset="-128"/>
                <a:cs typeface="Arial"/>
              </a:rPr>
              <a:t>s</a:t>
            </a:r>
            <a:r>
              <a:rPr lang="en-ZA" dirty="0" smtClean="0">
                <a:solidFill>
                  <a:prstClr val="black"/>
                </a:solidFill>
                <a:latin typeface="Arial"/>
                <a:ea typeface="ＭＳ Ｐゴシック" pitchFamily="-109" charset="-128"/>
                <a:cs typeface="Arial"/>
              </a:rPr>
              <a:t>tatements</a:t>
            </a:r>
            <a:r>
              <a:rPr lang="en-ZA" dirty="0">
                <a:solidFill>
                  <a:prstClr val="black"/>
                </a:solidFill>
                <a:latin typeface="Arial"/>
                <a:ea typeface="ＭＳ Ｐゴシック" pitchFamily="-109" charset="-128"/>
                <a:cs typeface="Arial"/>
              </a:rPr>
              <a:t>.</a:t>
            </a:r>
          </a:p>
        </p:txBody>
      </p:sp>
      <p:sp>
        <p:nvSpPr>
          <p:cNvPr id="8" name="TextBox 7"/>
          <p:cNvSpPr txBox="1"/>
          <p:nvPr/>
        </p:nvSpPr>
        <p:spPr>
          <a:xfrm>
            <a:off x="673100" y="572869"/>
            <a:ext cx="6565900" cy="646331"/>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prstTxWarp prst="textNoShape">
              <a:avLst/>
            </a:prstTxWarp>
            <a:spAutoFit/>
          </a:bodyPr>
          <a:lstStyle/>
          <a:p>
            <a:pPr algn="ctr"/>
            <a:r>
              <a:rPr lang="en-ZA" sz="3600" b="1" dirty="0">
                <a:solidFill>
                  <a:schemeClr val="tx1">
                    <a:lumMod val="95000"/>
                    <a:lumOff val="5000"/>
                  </a:schemeClr>
                </a:solidFill>
                <a:latin typeface="Arial" pitchFamily="-112" charset="0"/>
                <a:ea typeface="Arial" pitchFamily="-112" charset="0"/>
                <a:cs typeface="Arial" pitchFamily="-112" charset="0"/>
              </a:rPr>
              <a:t>Purpose of the</a:t>
            </a:r>
            <a:r>
              <a:rPr lang="en-ZA" sz="3600" b="1" dirty="0" smtClean="0">
                <a:solidFill>
                  <a:schemeClr val="tx1">
                    <a:lumMod val="95000"/>
                    <a:lumOff val="5000"/>
                  </a:schemeClr>
                </a:solidFill>
                <a:latin typeface="Arial" pitchFamily="-112" charset="0"/>
                <a:ea typeface="Arial" pitchFamily="-112" charset="0"/>
                <a:cs typeface="Arial" pitchFamily="-112" charset="0"/>
              </a:rPr>
              <a:t> presentation</a:t>
            </a:r>
            <a:endParaRPr lang="en-GB" sz="3600" b="1" dirty="0">
              <a:solidFill>
                <a:schemeClr val="tx1">
                  <a:lumMod val="95000"/>
                  <a:lumOff val="5000"/>
                </a:schemeClr>
              </a:solidFill>
              <a:latin typeface="Arial" pitchFamily="-112" charset="0"/>
              <a:ea typeface="Arial" pitchFamily="-112" charset="0"/>
              <a:cs typeface="Arial" pitchFamily="-112" charset="0"/>
            </a:endParaRPr>
          </a:p>
        </p:txBody>
      </p:sp>
      <p:pic>
        <p:nvPicPr>
          <p:cNvPr id="6" name="Picture 5"/>
          <p:cNvPicPr>
            <a:picLocks noChangeAspect="1"/>
          </p:cNvPicPr>
          <p:nvPr/>
        </p:nvPicPr>
        <p:blipFill>
          <a:blip r:embed="rId3">
            <a:alphaModFix amt="53000"/>
          </a:blip>
          <a:stretch>
            <a:fillRect/>
          </a:stretch>
        </p:blipFill>
        <p:spPr>
          <a:xfrm>
            <a:off x="-16714" y="1306557"/>
            <a:ext cx="6612247" cy="114602"/>
          </a:xfrm>
          <a:prstGeom prst="rect">
            <a:avLst/>
          </a:prstGeom>
        </p:spPr>
      </p:pic>
      <p:sp>
        <p:nvSpPr>
          <p:cNvPr id="9"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8</a:t>
            </a:fld>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219200" y="156920"/>
            <a:ext cx="8445357" cy="646331"/>
          </a:xfrm>
          <a:prstGeom prst="rect">
            <a:avLst/>
          </a:prstGeom>
          <a:noFill/>
          <a:effectLst>
            <a:glow rad="228600">
              <a:schemeClr val="accent3">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a:prstTxWarp prst="textNoShape">
              <a:avLst/>
            </a:prstTxWarp>
            <a:spAutoFit/>
          </a:bodyPr>
          <a:lstStyle/>
          <a:p>
            <a:pPr algn="ctr"/>
            <a:r>
              <a:rPr lang="en-ZA" sz="3600" b="1" dirty="0">
                <a:solidFill>
                  <a:srgbClr val="000000"/>
                </a:solidFill>
                <a:latin typeface="Arial"/>
                <a:ea typeface="Arial" pitchFamily="-112" charset="0"/>
                <a:cs typeface="Arial"/>
              </a:rPr>
              <a:t>Vision and</a:t>
            </a:r>
            <a:r>
              <a:rPr lang="en-ZA" sz="3600" b="1" dirty="0" smtClean="0">
                <a:solidFill>
                  <a:srgbClr val="000000"/>
                </a:solidFill>
                <a:latin typeface="Arial"/>
                <a:ea typeface="Arial" pitchFamily="-112" charset="0"/>
                <a:cs typeface="Arial"/>
              </a:rPr>
              <a:t> mission </a:t>
            </a:r>
            <a:endParaRPr lang="en-GB" sz="3600" b="1" dirty="0">
              <a:solidFill>
                <a:srgbClr val="000000"/>
              </a:solidFill>
              <a:latin typeface="Arial"/>
              <a:ea typeface="Arial" pitchFamily="-112" charset="0"/>
              <a:cs typeface="Arial"/>
            </a:endParaRPr>
          </a:p>
        </p:txBody>
      </p:sp>
      <p:sp>
        <p:nvSpPr>
          <p:cNvPr id="12" name="Rectangle 11"/>
          <p:cNvSpPr/>
          <p:nvPr/>
        </p:nvSpPr>
        <p:spPr>
          <a:xfrm>
            <a:off x="360774" y="1468398"/>
            <a:ext cx="8300625" cy="1715069"/>
          </a:xfrm>
          <a:prstGeom prst="rect">
            <a:avLst/>
          </a:prstGeom>
          <a:solidFill>
            <a:schemeClr val="bg1"/>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60774" y="3617456"/>
            <a:ext cx="8300625" cy="2541028"/>
          </a:xfrm>
          <a:prstGeom prst="rect">
            <a:avLst/>
          </a:prstGeom>
          <a:solidFill>
            <a:schemeClr val="bg1"/>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54996" y="1849413"/>
            <a:ext cx="7820140" cy="1446550"/>
          </a:xfrm>
          <a:prstGeom prst="rect">
            <a:avLst/>
          </a:prstGeom>
          <a:noFill/>
        </p:spPr>
        <p:txBody>
          <a:bodyPr wrap="square">
            <a:spAutoFit/>
          </a:bodyPr>
          <a:lstStyle/>
          <a:p>
            <a:r>
              <a:rPr lang="en-ZA" b="1" dirty="0" smtClean="0"/>
              <a:t>		                             Vision</a:t>
            </a:r>
            <a:endParaRPr lang="en-US" dirty="0" smtClean="0"/>
          </a:p>
          <a:p>
            <a:pPr algn="ctr"/>
            <a:r>
              <a:rPr lang="en-ZA" sz="2000" dirty="0" smtClean="0"/>
              <a:t>To render </a:t>
            </a:r>
            <a:r>
              <a:rPr lang="en-ZA" sz="2000" dirty="0"/>
              <a:t>efficient patient-centred services and become a global centre of excellence for innovative laboratory medicine.</a:t>
            </a:r>
            <a:endParaRPr lang="en-US" sz="2000" dirty="0"/>
          </a:p>
          <a:p>
            <a:r>
              <a:rPr lang="en-ZA" dirty="0" smtClean="0"/>
              <a:t> </a:t>
            </a:r>
            <a:endParaRPr lang="en-US" sz="2000" dirty="0"/>
          </a:p>
        </p:txBody>
      </p:sp>
      <p:sp>
        <p:nvSpPr>
          <p:cNvPr id="15" name="TextBox 14"/>
          <p:cNvSpPr txBox="1"/>
          <p:nvPr/>
        </p:nvSpPr>
        <p:spPr>
          <a:xfrm>
            <a:off x="621128" y="4050215"/>
            <a:ext cx="7820140" cy="2108269"/>
          </a:xfrm>
          <a:prstGeom prst="rect">
            <a:avLst/>
          </a:prstGeom>
          <a:noFill/>
        </p:spPr>
        <p:txBody>
          <a:bodyPr wrap="square">
            <a:spAutoFit/>
          </a:bodyPr>
          <a:lstStyle/>
          <a:p>
            <a:pPr algn="ctr"/>
            <a:r>
              <a:rPr lang="en-ZA" b="1" dirty="0" smtClean="0"/>
              <a:t>Mission</a:t>
            </a:r>
            <a:endParaRPr lang="en-US" dirty="0" smtClean="0"/>
          </a:p>
          <a:p>
            <a:pPr>
              <a:spcAft>
                <a:spcPts val="600"/>
              </a:spcAft>
              <a:buFont typeface="Arial"/>
              <a:buChar char="•"/>
            </a:pPr>
            <a:r>
              <a:rPr lang="en-ZA" sz="2200" dirty="0" smtClean="0"/>
              <a:t>  </a:t>
            </a:r>
            <a:r>
              <a:rPr lang="en-ZA" sz="2000" dirty="0" smtClean="0"/>
              <a:t>Provide </a:t>
            </a:r>
            <a:r>
              <a:rPr lang="en-ZA" sz="2000" b="1" dirty="0">
                <a:solidFill>
                  <a:schemeClr val="accent3">
                    <a:lumMod val="75000"/>
                  </a:schemeClr>
                </a:solidFill>
              </a:rPr>
              <a:t>quality</a:t>
            </a:r>
            <a:r>
              <a:rPr lang="en-ZA" sz="2000" dirty="0">
                <a:solidFill>
                  <a:schemeClr val="accent3">
                    <a:lumMod val="75000"/>
                  </a:schemeClr>
                </a:solidFill>
              </a:rPr>
              <a:t>, </a:t>
            </a:r>
            <a:r>
              <a:rPr lang="en-ZA" sz="2000" b="1" dirty="0">
                <a:solidFill>
                  <a:schemeClr val="accent3">
                    <a:lumMod val="75000"/>
                  </a:schemeClr>
                </a:solidFill>
              </a:rPr>
              <a:t>affordable</a:t>
            </a:r>
            <a:r>
              <a:rPr lang="en-ZA" sz="2000" dirty="0">
                <a:solidFill>
                  <a:schemeClr val="accent3">
                    <a:lumMod val="75000"/>
                  </a:schemeClr>
                </a:solidFill>
              </a:rPr>
              <a:t> </a:t>
            </a:r>
            <a:r>
              <a:rPr lang="en-ZA" sz="2000" dirty="0"/>
              <a:t>and </a:t>
            </a:r>
            <a:r>
              <a:rPr lang="en-ZA" sz="2000" b="1" dirty="0">
                <a:solidFill>
                  <a:srgbClr val="77933C"/>
                </a:solidFill>
              </a:rPr>
              <a:t>sustainable</a:t>
            </a:r>
            <a:r>
              <a:rPr lang="en-ZA" sz="2000" dirty="0"/>
              <a:t> health laboratory</a:t>
            </a:r>
            <a:r>
              <a:rPr lang="en-ZA" sz="2000" dirty="0" smtClean="0"/>
              <a:t>  </a:t>
            </a:r>
          </a:p>
          <a:p>
            <a:pPr lvl="0"/>
            <a:r>
              <a:rPr lang="en-ZA" sz="2000" dirty="0" smtClean="0"/>
              <a:t>   services </a:t>
            </a:r>
            <a:r>
              <a:rPr lang="en-ZA" sz="2000" dirty="0"/>
              <a:t>through an integrated network of laboratories;</a:t>
            </a:r>
            <a:endParaRPr lang="en-US" sz="2000" dirty="0" smtClean="0"/>
          </a:p>
          <a:p>
            <a:pPr lvl="0">
              <a:buFont typeface="Arial"/>
              <a:buChar char="•"/>
            </a:pPr>
            <a:r>
              <a:rPr lang="en-ZA" sz="2000" dirty="0" smtClean="0"/>
              <a:t>  Provide </a:t>
            </a:r>
            <a:r>
              <a:rPr lang="en-ZA" sz="2000" b="1" dirty="0">
                <a:solidFill>
                  <a:srgbClr val="77933C"/>
                </a:solidFill>
              </a:rPr>
              <a:t>training</a:t>
            </a:r>
            <a:r>
              <a:rPr lang="en-ZA" sz="2000" dirty="0"/>
              <a:t> for health science education; and</a:t>
            </a:r>
            <a:endParaRPr lang="en-US" sz="2000" dirty="0" smtClean="0"/>
          </a:p>
          <a:p>
            <a:pPr lvl="0">
              <a:buFont typeface="Arial"/>
              <a:buChar char="•"/>
            </a:pPr>
            <a:r>
              <a:rPr lang="en-ZA" sz="2000" dirty="0" smtClean="0"/>
              <a:t>  Execute </a:t>
            </a:r>
            <a:r>
              <a:rPr lang="en-ZA" sz="2000" b="1" dirty="0">
                <a:solidFill>
                  <a:srgbClr val="77933C"/>
                </a:solidFill>
              </a:rPr>
              <a:t>innovative</a:t>
            </a:r>
            <a:r>
              <a:rPr lang="en-ZA" sz="2000" dirty="0"/>
              <a:t> and relevant research with a focus on patient</a:t>
            </a:r>
            <a:r>
              <a:rPr lang="en-ZA" sz="2000" dirty="0" smtClean="0"/>
              <a:t>   </a:t>
            </a:r>
          </a:p>
          <a:p>
            <a:pPr lvl="0"/>
            <a:r>
              <a:rPr lang="en-ZA" sz="2000" dirty="0" smtClean="0"/>
              <a:t>    care</a:t>
            </a:r>
            <a:r>
              <a:rPr lang="en-ZA" sz="2000" dirty="0"/>
              <a:t>.</a:t>
            </a:r>
            <a:endParaRPr lang="en-US" sz="2000" dirty="0"/>
          </a:p>
        </p:txBody>
      </p:sp>
      <p:cxnSp>
        <p:nvCxnSpPr>
          <p:cNvPr id="17" name="Straight Connector 16"/>
          <p:cNvCxnSpPr>
            <a:endCxn id="25" idx="1"/>
          </p:cNvCxnSpPr>
          <p:nvPr/>
        </p:nvCxnSpPr>
        <p:spPr>
          <a:xfrm flipV="1">
            <a:off x="360774" y="1457688"/>
            <a:ext cx="3847159" cy="10710"/>
          </a:xfrm>
          <a:prstGeom prst="line">
            <a:avLst/>
          </a:prstGeom>
        </p:spPr>
        <p:style>
          <a:lnRef idx="2">
            <a:schemeClr val="accent3"/>
          </a:lnRef>
          <a:fillRef idx="0">
            <a:schemeClr val="accent3"/>
          </a:fillRef>
          <a:effectRef idx="1">
            <a:schemeClr val="accent3"/>
          </a:effectRef>
          <a:fontRef idx="minor">
            <a:schemeClr val="tx1"/>
          </a:fontRef>
        </p:style>
      </p:cxnSp>
      <p:cxnSp>
        <p:nvCxnSpPr>
          <p:cNvPr id="18" name="Straight Connector 17"/>
          <p:cNvCxnSpPr>
            <a:endCxn id="26" idx="1"/>
          </p:cNvCxnSpPr>
          <p:nvPr/>
        </p:nvCxnSpPr>
        <p:spPr>
          <a:xfrm>
            <a:off x="360774" y="3625924"/>
            <a:ext cx="3861850" cy="1588"/>
          </a:xfrm>
          <a:prstGeom prst="line">
            <a:avLst/>
          </a:prstGeom>
        </p:spPr>
        <p:style>
          <a:lnRef idx="2">
            <a:schemeClr val="accent3"/>
          </a:lnRef>
          <a:fillRef idx="0">
            <a:schemeClr val="accent3"/>
          </a:fillRef>
          <a:effectRef idx="1">
            <a:schemeClr val="accent3"/>
          </a:effectRef>
          <a:fontRef idx="minor">
            <a:schemeClr val="tx1"/>
          </a:fontRef>
        </p:style>
      </p:cxnSp>
      <p:cxnSp>
        <p:nvCxnSpPr>
          <p:cNvPr id="20" name="Straight Connector 19"/>
          <p:cNvCxnSpPr>
            <a:stCxn id="25" idx="3"/>
          </p:cNvCxnSpPr>
          <p:nvPr/>
        </p:nvCxnSpPr>
        <p:spPr>
          <a:xfrm>
            <a:off x="4991383" y="1457688"/>
            <a:ext cx="3670016" cy="12298"/>
          </a:xfrm>
          <a:prstGeom prst="line">
            <a:avLst/>
          </a:prstGeom>
        </p:spPr>
        <p:style>
          <a:lnRef idx="2">
            <a:schemeClr val="accent3"/>
          </a:lnRef>
          <a:fillRef idx="0">
            <a:schemeClr val="accent3"/>
          </a:fillRef>
          <a:effectRef idx="1">
            <a:schemeClr val="accent3"/>
          </a:effectRef>
          <a:fontRef idx="minor">
            <a:schemeClr val="tx1"/>
          </a:fontRef>
        </p:style>
      </p:cxnSp>
      <p:pic>
        <p:nvPicPr>
          <p:cNvPr id="25" name="Picture 2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4207933" y="1065963"/>
            <a:ext cx="783450" cy="783450"/>
          </a:xfrm>
          <a:prstGeom prst="rect">
            <a:avLst/>
          </a:prstGeom>
        </p:spPr>
      </p:pic>
      <p:cxnSp>
        <p:nvCxnSpPr>
          <p:cNvPr id="23" name="Straight Connector 22"/>
          <p:cNvCxnSpPr>
            <a:stCxn id="26" idx="3"/>
          </p:cNvCxnSpPr>
          <p:nvPr/>
        </p:nvCxnSpPr>
        <p:spPr>
          <a:xfrm>
            <a:off x="5006074" y="3625924"/>
            <a:ext cx="3655325" cy="1588"/>
          </a:xfrm>
          <a:prstGeom prst="line">
            <a:avLst/>
          </a:prstGeom>
        </p:spPr>
        <p:style>
          <a:lnRef idx="2">
            <a:schemeClr val="accent3"/>
          </a:lnRef>
          <a:fillRef idx="0">
            <a:schemeClr val="accent3"/>
          </a:fillRef>
          <a:effectRef idx="1">
            <a:schemeClr val="accent3"/>
          </a:effectRef>
          <a:fontRef idx="minor">
            <a:schemeClr val="tx1"/>
          </a:fontRef>
        </p:style>
      </p:cxnSp>
      <p:pic>
        <p:nvPicPr>
          <p:cNvPr id="5" name="Picture 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4348832" y="1211362"/>
            <a:ext cx="514071" cy="514071"/>
          </a:xfrm>
          <a:prstGeom prst="rect">
            <a:avLst/>
          </a:prstGeom>
        </p:spPr>
      </p:pic>
      <p:pic>
        <p:nvPicPr>
          <p:cNvPr id="26" name="Picture 2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4222624" y="3234199"/>
            <a:ext cx="783450" cy="783450"/>
          </a:xfrm>
          <a:prstGeom prst="rect">
            <a:avLst/>
          </a:prstGeom>
        </p:spPr>
      </p:pic>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7"/>
              <a:stretch>
                <a:fillRect/>
              </a:stretch>
            </p:blipFill>
          </mc:Choice>
          <mc:Fallback>
            <p:blipFill>
              <a:blip r:embed="rId8"/>
              <a:stretch>
                <a:fillRect/>
              </a:stretch>
            </p:blipFill>
          </mc:Fallback>
        </mc:AlternateContent>
        <p:spPr>
          <a:xfrm>
            <a:off x="4428066" y="3424097"/>
            <a:ext cx="472982" cy="405976"/>
          </a:xfrm>
          <a:prstGeom prst="rect">
            <a:avLst/>
          </a:prstGeom>
        </p:spPr>
      </p:pic>
      <p:sp>
        <p:nvSpPr>
          <p:cNvPr id="19" name="Slide Number Placeholder 1"/>
          <p:cNvSpPr>
            <a:spLocks noGrp="1"/>
          </p:cNvSpPr>
          <p:nvPr>
            <p:ph type="sldNum" sz="quarter" idx="12"/>
          </p:nvPr>
        </p:nvSpPr>
        <p:spPr bwMode="auto">
          <a:xfrm>
            <a:off x="0" y="6374337"/>
            <a:ext cx="504239" cy="365125"/>
          </a:xfrm>
          <a:solidFill>
            <a:schemeClr val="accent3"/>
          </a:solidFill>
          <a:ln>
            <a:miter lim="800000"/>
            <a:headEnd/>
            <a:tailEnd/>
          </a:ln>
        </p:spPr>
        <p:txBody>
          <a:bodyPr/>
          <a:lstStyle/>
          <a:p>
            <a:fld id="{7005066E-11D2-3649-9021-E6FFC8BCA7C9}" type="slidenum">
              <a:rPr lang="en-US" sz="1600">
                <a:solidFill>
                  <a:schemeClr val="bg1"/>
                </a:solidFill>
              </a:rPr>
              <a:pPr/>
              <a:t>9</a:t>
            </a:fld>
            <a:endParaRPr lang="en-US" sz="1600" dirty="0">
              <a:solidFill>
                <a:schemeClr val="bg1"/>
              </a:solidFill>
            </a:endParaRPr>
          </a:p>
        </p:txBody>
      </p:sp>
      <p:pic>
        <p:nvPicPr>
          <p:cNvPr id="21" name="Picture 20"/>
          <p:cNvPicPr>
            <a:picLocks noChangeAspect="1"/>
          </p:cNvPicPr>
          <p:nvPr/>
        </p:nvPicPr>
        <p:blipFill>
          <a:blip r:embed="rId9">
            <a:alphaModFix amt="53000"/>
          </a:blip>
          <a:stretch>
            <a:fillRect/>
          </a:stretch>
        </p:blipFill>
        <p:spPr>
          <a:xfrm>
            <a:off x="-16714" y="838200"/>
            <a:ext cx="6612247" cy="11460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omms PPT Template _Mr T. Seate_Oct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22469</TotalTime>
  <Words>4299</Words>
  <Application>Microsoft Office PowerPoint</Application>
  <PresentationFormat>On-screen Show (4:3)</PresentationFormat>
  <Paragraphs>1174</Paragraphs>
  <Slides>63</Slides>
  <Notes>5</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Comms PPT Template _Mr T. Seate_Oct2016</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vector>
  </TitlesOfParts>
  <Company>NHLS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YY-COMMSMAC</dc:creator>
  <cp:lastModifiedBy>PUMZA</cp:lastModifiedBy>
  <cp:revision>486</cp:revision>
  <cp:lastPrinted>2019-10-10T06:31:30Z</cp:lastPrinted>
  <dcterms:created xsi:type="dcterms:W3CDTF">2019-10-11T18:56:32Z</dcterms:created>
  <dcterms:modified xsi:type="dcterms:W3CDTF">2019-10-16T13:13:04Z</dcterms:modified>
</cp:coreProperties>
</file>