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73"/>
  </p:notesMasterIdLst>
  <p:handoutMasterIdLst>
    <p:handoutMasterId r:id="rId74"/>
  </p:handoutMasterIdLst>
  <p:sldIdLst>
    <p:sldId id="414" r:id="rId2"/>
    <p:sldId id="257" r:id="rId3"/>
    <p:sldId id="415" r:id="rId4"/>
    <p:sldId id="259" r:id="rId5"/>
    <p:sldId id="260" r:id="rId6"/>
    <p:sldId id="261" r:id="rId7"/>
    <p:sldId id="455" r:id="rId8"/>
    <p:sldId id="263" r:id="rId9"/>
    <p:sldId id="266" r:id="rId10"/>
    <p:sldId id="473" r:id="rId11"/>
    <p:sldId id="270" r:id="rId12"/>
    <p:sldId id="381" r:id="rId13"/>
    <p:sldId id="273" r:id="rId14"/>
    <p:sldId id="420" r:id="rId15"/>
    <p:sldId id="280" r:id="rId16"/>
    <p:sldId id="424" r:id="rId17"/>
    <p:sldId id="288" r:id="rId18"/>
    <p:sldId id="298" r:id="rId19"/>
    <p:sldId id="382" r:id="rId20"/>
    <p:sldId id="287" r:id="rId21"/>
    <p:sldId id="299" r:id="rId22"/>
    <p:sldId id="301" r:id="rId23"/>
    <p:sldId id="428" r:id="rId24"/>
    <p:sldId id="303" r:id="rId25"/>
    <p:sldId id="304" r:id="rId26"/>
    <p:sldId id="308" r:id="rId27"/>
    <p:sldId id="363" r:id="rId28"/>
    <p:sldId id="474" r:id="rId29"/>
    <p:sldId id="476" r:id="rId30"/>
    <p:sldId id="364" r:id="rId31"/>
    <p:sldId id="429" r:id="rId32"/>
    <p:sldId id="410" r:id="rId33"/>
    <p:sldId id="368" r:id="rId34"/>
    <p:sldId id="370" r:id="rId35"/>
    <p:sldId id="374" r:id="rId36"/>
    <p:sldId id="376" r:id="rId37"/>
    <p:sldId id="416" r:id="rId38"/>
    <p:sldId id="417" r:id="rId39"/>
    <p:sldId id="418" r:id="rId40"/>
    <p:sldId id="432" r:id="rId41"/>
    <p:sldId id="433" r:id="rId42"/>
    <p:sldId id="434" r:id="rId43"/>
    <p:sldId id="435" r:id="rId44"/>
    <p:sldId id="437" r:id="rId45"/>
    <p:sldId id="438" r:id="rId46"/>
    <p:sldId id="439" r:id="rId47"/>
    <p:sldId id="442" r:id="rId48"/>
    <p:sldId id="443" r:id="rId49"/>
    <p:sldId id="445" r:id="rId50"/>
    <p:sldId id="446" r:id="rId51"/>
    <p:sldId id="448" r:id="rId52"/>
    <p:sldId id="449" r:id="rId53"/>
    <p:sldId id="451" r:id="rId54"/>
    <p:sldId id="452" r:id="rId55"/>
    <p:sldId id="457" r:id="rId56"/>
    <p:sldId id="458" r:id="rId57"/>
    <p:sldId id="459" r:id="rId58"/>
    <p:sldId id="460" r:id="rId59"/>
    <p:sldId id="461" r:id="rId60"/>
    <p:sldId id="462" r:id="rId61"/>
    <p:sldId id="463" r:id="rId62"/>
    <p:sldId id="464" r:id="rId63"/>
    <p:sldId id="465" r:id="rId64"/>
    <p:sldId id="466" r:id="rId65"/>
    <p:sldId id="467" r:id="rId66"/>
    <p:sldId id="468" r:id="rId67"/>
    <p:sldId id="469" r:id="rId68"/>
    <p:sldId id="470" r:id="rId69"/>
    <p:sldId id="471" r:id="rId70"/>
    <p:sldId id="472" r:id="rId71"/>
    <p:sldId id="405" r:id="rId7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guide id="3"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90144" autoAdjust="0"/>
  </p:normalViewPr>
  <p:slideViewPr>
    <p:cSldViewPr>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408"/>
    </p:cViewPr>
  </p:sorterViewPr>
  <p:notesViewPr>
    <p:cSldViewPr>
      <p:cViewPr varScale="1">
        <p:scale>
          <a:sx n="50" d="100"/>
          <a:sy n="50" d="100"/>
        </p:scale>
        <p:origin x="-2532" y="-102"/>
      </p:cViewPr>
      <p:guideLst>
        <p:guide orient="horz" pos="3126"/>
        <p:guide pos="2141"/>
        <p:guide pos="214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7A824D8-4EE7-4614-83AE-41667261E18B}" type="datetime1">
              <a:rPr lang="en-US" smtClean="0"/>
              <a:pPr/>
              <a:t>10/16/2019</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25A6ADB-12C8-46D9-B91E-A430768F00DA}" type="datetime1">
              <a:rPr lang="en-US" smtClean="0"/>
              <a:pPr/>
              <a:t>10/16/2019</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4523E2D3-DB4A-4762-B657-3473319A4AFE}" type="datetime1">
              <a:rPr lang="en-US" smtClean="0"/>
              <a:pPr/>
              <a:t>10/16/2019</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Date Placeholder 3"/>
          <p:cNvSpPr>
            <a:spLocks noGrp="1"/>
          </p:cNvSpPr>
          <p:nvPr>
            <p:ph type="dt" idx="10"/>
          </p:nvPr>
        </p:nvSpPr>
        <p:spPr/>
        <p:txBody>
          <a:bodyPr/>
          <a:lstStyle/>
          <a:p>
            <a:fld id="{CC5B49BD-1090-46F4-8BDA-C73993B13E80}" type="datetime1">
              <a:rPr lang="en-US" smtClean="0"/>
              <a:pPr/>
              <a:t>10/16/2019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41</a:t>
            </a:fld>
            <a:endParaRPr lang="en-ZA" dirty="0"/>
          </a:p>
        </p:txBody>
      </p:sp>
    </p:spTree>
    <p:extLst>
      <p:ext uri="{BB962C8B-B14F-4D97-AF65-F5344CB8AC3E}">
        <p14:creationId xmlns:p14="http://schemas.microsoft.com/office/powerpoint/2010/main" xmlns="" val="590004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Date Placeholder 3"/>
          <p:cNvSpPr>
            <a:spLocks noGrp="1"/>
          </p:cNvSpPr>
          <p:nvPr>
            <p:ph type="dt" idx="10"/>
          </p:nvPr>
        </p:nvSpPr>
        <p:spPr/>
        <p:txBody>
          <a:bodyPr/>
          <a:lstStyle/>
          <a:p>
            <a:fld id="{A01C5AF7-6F46-4291-AD83-5292EA416045}" type="datetime1">
              <a:rPr lang="en-US" smtClean="0"/>
              <a:pPr/>
              <a:t>10/16/2019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51</a:t>
            </a:fld>
            <a:endParaRPr lang="en-ZA" dirty="0"/>
          </a:p>
        </p:txBody>
      </p:sp>
    </p:spTree>
    <p:extLst>
      <p:ext uri="{BB962C8B-B14F-4D97-AF65-F5344CB8AC3E}">
        <p14:creationId xmlns:p14="http://schemas.microsoft.com/office/powerpoint/2010/main" xmlns="" val="2532854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CFE4AE-7C8D-451B-82B4-0E6F23097D0B}" type="slidenum">
              <a:rPr lang="en-ZA" altLang="en-US" smtClean="0">
                <a:latin typeface="Calibri" panose="020F0502020204030204" pitchFamily="34" charset="0"/>
              </a:rPr>
              <a:pPr/>
              <a:t>56</a:t>
            </a:fld>
            <a:endParaRPr lang="en-ZA" altLang="en-US" smtClean="0">
              <a:latin typeface="Calibri" panose="020F0502020204030204" pitchFamily="34" charset="0"/>
            </a:endParaRPr>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9C7FDE9-0027-4DDD-9D22-C6CB873DA121}" type="datetime1">
              <a:rPr lang="en-US" smtClean="0"/>
              <a:pPr fontAlgn="base">
                <a:spcBef>
                  <a:spcPct val="0"/>
                </a:spcBef>
                <a:spcAft>
                  <a:spcPct val="0"/>
                </a:spcAft>
                <a:defRPr/>
              </a:pPr>
              <a:t>10/16/2019</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4090003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06387E-6C59-4B62-9076-2DC49E07B440}" type="slidenum">
              <a:rPr lang="en-ZA" altLang="en-US" smtClean="0">
                <a:latin typeface="Calibri" panose="020F0502020204030204" pitchFamily="34" charset="0"/>
              </a:rPr>
              <a:pPr/>
              <a:t>57</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BFB36EC-86BE-4FE8-9443-30B0B6B9169C}" type="datetime1">
              <a:rPr lang="en-US" smtClean="0"/>
              <a:pPr fontAlgn="base">
                <a:spcBef>
                  <a:spcPct val="0"/>
                </a:spcBef>
                <a:spcAft>
                  <a:spcPct val="0"/>
                </a:spcAft>
                <a:defRPr/>
              </a:pPr>
              <a:t>10/16/2019</a:t>
            </a:fld>
            <a:endParaRPr lang="en-ZA" dirty="0"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614072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6E4E62-1A1F-41AA-BF2A-17347B3CD8EB}" type="slidenum">
              <a:rPr lang="en-ZA" altLang="en-US" smtClean="0">
                <a:latin typeface="Calibri" panose="020F0502020204030204" pitchFamily="34" charset="0"/>
              </a:rPr>
              <a:pPr/>
              <a:t>58</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7F6CDDC-2C17-43E0-8042-5993F98E6B1A}" type="datetime1">
              <a:rPr lang="en-US" smtClean="0"/>
              <a:pPr fontAlgn="base">
                <a:spcBef>
                  <a:spcPct val="0"/>
                </a:spcBef>
                <a:spcAft>
                  <a:spcPct val="0"/>
                </a:spcAft>
                <a:defRPr/>
              </a:pPr>
              <a:t>10/16/2019</a:t>
            </a:fld>
            <a:endParaRPr lang="en-ZA" dirty="0"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1038725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11939D-6B39-42AD-8715-509C42387B82}" type="slidenum">
              <a:rPr lang="en-ZA" altLang="en-US" smtClean="0">
                <a:latin typeface="Calibri" panose="020F0502020204030204" pitchFamily="34" charset="0"/>
              </a:rPr>
              <a:pPr/>
              <a:t>59</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CD473AC-15D6-45C0-A1EE-354DC02EB125}" type="datetime1">
              <a:rPr lang="en-US" smtClean="0"/>
              <a:pPr fontAlgn="base">
                <a:spcBef>
                  <a:spcPct val="0"/>
                </a:spcBef>
                <a:spcAft>
                  <a:spcPct val="0"/>
                </a:spcAft>
                <a:defRPr/>
              </a:pPr>
              <a:t>10/16/2019</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2997316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1C1F9B-0953-40A3-919E-352E9540B4BF}" type="slidenum">
              <a:rPr lang="en-ZA" altLang="en-US" smtClean="0">
                <a:latin typeface="Calibri" panose="020F0502020204030204" pitchFamily="34" charset="0"/>
              </a:rPr>
              <a:pPr/>
              <a:t>60</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5F63950-4708-493F-9C71-DB1FF392904F}" type="datetime1">
              <a:rPr lang="en-US" smtClean="0"/>
              <a:pPr fontAlgn="base">
                <a:spcBef>
                  <a:spcPct val="0"/>
                </a:spcBef>
                <a:spcAft>
                  <a:spcPct val="0"/>
                </a:spcAft>
                <a:defRPr/>
              </a:pPr>
              <a:t>10/16/2019</a:t>
            </a:fld>
            <a:endParaRPr lang="en-ZA" dirty="0"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567943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21867E-22A7-459D-8BC5-E7D151C62282}" type="slidenum">
              <a:rPr lang="en-ZA" altLang="en-US" smtClean="0">
                <a:latin typeface="Calibri" panose="020F0502020204030204" pitchFamily="34" charset="0"/>
              </a:rPr>
              <a:pPr/>
              <a:t>61</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83CE5F9-A847-4541-827C-E4811938ED55}" type="datetime1">
              <a:rPr lang="en-US" smtClean="0"/>
              <a:pPr fontAlgn="base">
                <a:spcBef>
                  <a:spcPct val="0"/>
                </a:spcBef>
                <a:spcAft>
                  <a:spcPct val="0"/>
                </a:spcAft>
                <a:defRPr/>
              </a:pPr>
              <a:t>10/16/2019</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4069670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2D26AA-E311-4295-8B77-85E1EFCE006E}" type="slidenum">
              <a:rPr lang="en-ZA" altLang="en-US" smtClean="0">
                <a:latin typeface="Calibri" panose="020F0502020204030204" pitchFamily="34" charset="0"/>
              </a:rPr>
              <a:pPr/>
              <a:t>62</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00D70F5-677F-4EC6-A70B-C0121CE8B9AC}" type="datetime1">
              <a:rPr lang="en-US" smtClean="0"/>
              <a:pPr fontAlgn="base">
                <a:spcBef>
                  <a:spcPct val="0"/>
                </a:spcBef>
                <a:spcAft>
                  <a:spcPct val="0"/>
                </a:spcAft>
                <a:defRPr/>
              </a:pPr>
              <a:t>10/16/2019</a:t>
            </a:fld>
            <a:endParaRPr lang="en-ZA" dirty="0"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4062631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9AAD8F-366E-4854-BE90-32BCE67EF113}" type="slidenum">
              <a:rPr lang="en-ZA" altLang="en-US" smtClean="0">
                <a:latin typeface="Calibri" panose="020F0502020204030204" pitchFamily="34" charset="0"/>
              </a:rPr>
              <a:pPr/>
              <a:t>63</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4BAC407-7143-49DC-88DD-486BA913B519}" type="datetime1">
              <a:rPr lang="en-US" smtClean="0"/>
              <a:pPr fontAlgn="base">
                <a:spcBef>
                  <a:spcPct val="0"/>
                </a:spcBef>
                <a:spcAft>
                  <a:spcPct val="0"/>
                </a:spcAft>
                <a:defRPr/>
              </a:pPr>
              <a:t>10/16/2019</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3765274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7</a:t>
            </a:fld>
            <a:endParaRPr lang="en-ZA" dirty="0"/>
          </a:p>
        </p:txBody>
      </p:sp>
      <p:sp>
        <p:nvSpPr>
          <p:cNvPr id="5" name="Date Placeholder 4"/>
          <p:cNvSpPr>
            <a:spLocks noGrp="1"/>
          </p:cNvSpPr>
          <p:nvPr>
            <p:ph type="dt" idx="11"/>
          </p:nvPr>
        </p:nvSpPr>
        <p:spPr/>
        <p:txBody>
          <a:bodyPr/>
          <a:lstStyle/>
          <a:p>
            <a:fld id="{08E49B51-9308-4C60-8880-5514957E3B33}" type="datetime1">
              <a:rPr lang="en-US" smtClean="0"/>
              <a:pPr/>
              <a:t>10/16/2019</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xmlns="" val="2859214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35802F-A7B1-442E-84C5-050C73F61ADE}" type="slidenum">
              <a:rPr lang="en-ZA" altLang="en-US" smtClean="0">
                <a:latin typeface="Calibri" panose="020F0502020204030204" pitchFamily="34" charset="0"/>
              </a:rPr>
              <a:pPr/>
              <a:t>64</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55D399A-2525-46D6-BA5B-AF17626E2085}" type="datetime1">
              <a:rPr lang="en-US" smtClean="0"/>
              <a:pPr fontAlgn="base">
                <a:spcBef>
                  <a:spcPct val="0"/>
                </a:spcBef>
                <a:spcAft>
                  <a:spcPct val="0"/>
                </a:spcAft>
                <a:defRPr/>
              </a:pPr>
              <a:t>10/16/2019</a:t>
            </a:fld>
            <a:endParaRPr lang="en-ZA" dirty="0"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2937173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11E96F-D9BC-49F8-91BC-BEA5A259BC20}" type="slidenum">
              <a:rPr lang="en-ZA" altLang="en-US" smtClean="0">
                <a:latin typeface="Calibri" panose="020F0502020204030204" pitchFamily="34" charset="0"/>
              </a:rPr>
              <a:pPr/>
              <a:t>65</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0CEF929-9E13-476D-9604-D762A0DC16A3}" type="datetime1">
              <a:rPr lang="en-US" smtClean="0"/>
              <a:pPr fontAlgn="base">
                <a:spcBef>
                  <a:spcPct val="0"/>
                </a:spcBef>
                <a:spcAft>
                  <a:spcPct val="0"/>
                </a:spcAft>
                <a:defRPr/>
              </a:pPr>
              <a:t>10/16/2019</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1328658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3C20C5-5824-460C-BAE9-3144C41EBD47}" type="slidenum">
              <a:rPr lang="en-ZA" altLang="en-US" smtClean="0">
                <a:latin typeface="Calibri" panose="020F0502020204030204" pitchFamily="34" charset="0"/>
              </a:rPr>
              <a:pPr/>
              <a:t>66</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1D0FE26-F227-4E3E-B2D0-F1A2EA66925D}" type="datetime1">
              <a:rPr lang="en-US" smtClean="0"/>
              <a:pPr fontAlgn="base">
                <a:spcBef>
                  <a:spcPct val="0"/>
                </a:spcBef>
                <a:spcAft>
                  <a:spcPct val="0"/>
                </a:spcAft>
                <a:defRPr/>
              </a:pPr>
              <a:t>10/16/2019</a:t>
            </a:fld>
            <a:endParaRPr lang="en-ZA" dirty="0"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2961822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714CCF-F079-41A8-B0EA-7EE119959575}" type="slidenum">
              <a:rPr lang="en-ZA" altLang="en-US" smtClean="0">
                <a:latin typeface="Calibri" panose="020F0502020204030204" pitchFamily="34" charset="0"/>
              </a:rPr>
              <a:pPr/>
              <a:t>67</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16E88AF-F8C9-4031-96D9-33BEEFD31CD0}" type="datetime1">
              <a:rPr lang="en-US" smtClean="0"/>
              <a:pPr fontAlgn="base">
                <a:spcBef>
                  <a:spcPct val="0"/>
                </a:spcBef>
                <a:spcAft>
                  <a:spcPct val="0"/>
                </a:spcAft>
                <a:defRPr/>
              </a:pPr>
              <a:t>10/16/2019</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1479266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4B96F4-FAD8-4327-9136-3ADB950F0685}" type="slidenum">
              <a:rPr lang="en-ZA" altLang="en-US" smtClean="0">
                <a:latin typeface="Calibri" panose="020F0502020204030204" pitchFamily="34" charset="0"/>
              </a:rPr>
              <a:pPr/>
              <a:t>68</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C43E9F1-7E82-412D-B22E-950BB0F6FAD6}" type="datetime1">
              <a:rPr lang="en-US" smtClean="0"/>
              <a:pPr fontAlgn="base">
                <a:spcBef>
                  <a:spcPct val="0"/>
                </a:spcBef>
                <a:spcAft>
                  <a:spcPct val="0"/>
                </a:spcAft>
                <a:defRPr/>
              </a:pPr>
              <a:t>10/16/2019</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3493368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50130E-B890-49AE-8CC9-AAE13878A736}" type="slidenum">
              <a:rPr lang="en-ZA" altLang="en-US" smtClean="0">
                <a:latin typeface="Calibri" panose="020F0502020204030204" pitchFamily="34" charset="0"/>
              </a:rPr>
              <a:pPr/>
              <a:t>69</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1E44147-7B12-41F3-9466-5FFF7DF9FE9A}" type="datetime1">
              <a:rPr lang="en-US" smtClean="0"/>
              <a:pPr fontAlgn="base">
                <a:spcBef>
                  <a:spcPct val="0"/>
                </a:spcBef>
                <a:spcAft>
                  <a:spcPct val="0"/>
                </a:spcAft>
                <a:defRPr/>
              </a:pPr>
              <a:t>10/16/2019</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257467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FE5248-D558-4E00-8D2B-683A486328BF}" type="slidenum">
              <a:rPr lang="en-ZA" altLang="en-US" smtClean="0">
                <a:latin typeface="Calibri" panose="020F0502020204030204" pitchFamily="34" charset="0"/>
              </a:rPr>
              <a:pPr/>
              <a:t>70</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63F273B-DEED-4905-9541-38B4E2E655F4}" type="datetime1">
              <a:rPr lang="en-US" smtClean="0"/>
              <a:pPr fontAlgn="base">
                <a:spcBef>
                  <a:spcPct val="0"/>
                </a:spcBef>
                <a:spcAft>
                  <a:spcPct val="0"/>
                </a:spcAft>
                <a:defRPr/>
              </a:pPr>
              <a:t>10/16/2019</a:t>
            </a:fld>
            <a:endParaRPr lang="en-ZA" dirty="0"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2802585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B3F7AA34-92FD-4AD0-8176-0E304A2AF0F7}" type="datetime1">
              <a:rPr lang="en-US" smtClean="0"/>
              <a:pPr/>
              <a:t>10/16/2019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27</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6E1284D4-C149-4B64-A758-C266DAA62595}" type="datetime1">
              <a:rPr lang="en-US" smtClean="0"/>
              <a:pPr/>
              <a:t>10/16/2019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31</a:t>
            </a:fld>
            <a:endParaRPr lang="en-ZA"/>
          </a:p>
        </p:txBody>
      </p:sp>
    </p:spTree>
    <p:extLst>
      <p:ext uri="{BB962C8B-B14F-4D97-AF65-F5344CB8AC3E}">
        <p14:creationId xmlns:p14="http://schemas.microsoft.com/office/powerpoint/2010/main" xmlns="" val="883288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9E965E0-EAE7-4F47-8D8F-F316C255D35F}" type="datetime1">
              <a:rPr lang="en-US" smtClean="0"/>
              <a:pPr/>
              <a:t>10/16/2019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33</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1BDA7F4A-EB1C-406E-BBF0-30542B197302}" type="datetime1">
              <a:rPr lang="en-US" smtClean="0"/>
              <a:pPr/>
              <a:t>10/16/2019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34</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39911185-C9BE-4D0A-ADA9-8CA5002FA30F}" type="datetime1">
              <a:rPr lang="en-US" smtClean="0"/>
              <a:pPr/>
              <a:t>10/16/2019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35</a:t>
            </a:fld>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3BC02F70-7F26-487A-BE53-62F55E64D48F}" type="datetime1">
              <a:rPr lang="en-US" smtClean="0"/>
              <a:pPr/>
              <a:t>10/16/2019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36</a:t>
            </a:fld>
            <a:endParaRPr lang="en-Z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40</a:t>
            </a:fld>
            <a:endParaRPr lang="en-ZA" dirty="0"/>
          </a:p>
        </p:txBody>
      </p:sp>
      <p:sp>
        <p:nvSpPr>
          <p:cNvPr id="5" name="Date Placeholder 4"/>
          <p:cNvSpPr>
            <a:spLocks noGrp="1"/>
          </p:cNvSpPr>
          <p:nvPr>
            <p:ph type="dt" idx="11"/>
          </p:nvPr>
        </p:nvSpPr>
        <p:spPr/>
        <p:txBody>
          <a:bodyPr/>
          <a:lstStyle/>
          <a:p>
            <a:fld id="{68D2B958-E075-4A7D-902C-58DCC9117A35}" type="datetime1">
              <a:rPr lang="en-US" smtClean="0"/>
              <a:pPr/>
              <a:t>10/16/2019</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xmlns="" val="842363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extLst>
      <p:ext uri="{BB962C8B-B14F-4D97-AF65-F5344CB8AC3E}">
        <p14:creationId xmlns:p14="http://schemas.microsoft.com/office/powerpoint/2010/main" xmlns="" val="379729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1016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55602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5420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0519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6918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9150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495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xfrm>
            <a:off x="457200" y="6248400"/>
            <a:ext cx="2133600" cy="457200"/>
          </a:xfrm>
          <a:prstGeom prst="rect">
            <a:avLst/>
          </a:prstGeom>
          <a:ln/>
        </p:spPr>
        <p:txBody>
          <a:bodyPr/>
          <a:lstStyle>
            <a:lvl1pPr>
              <a:defRPr/>
            </a:lvl1pPr>
          </a:lstStyle>
          <a:p>
            <a:pPr defTabSz="685800" fontAlgn="auto">
              <a:spcBef>
                <a:spcPts val="0"/>
              </a:spcBef>
              <a:spcAft>
                <a:spcPts val="0"/>
              </a:spcAft>
              <a:defRPr/>
            </a:pPr>
            <a:endParaRPr lang="en-US" sz="1350">
              <a:solidFill>
                <a:prstClr val="black"/>
              </a:solidFill>
              <a:latin typeface="Calibri"/>
              <a:cs typeface="+mn-cs"/>
            </a:endParaRPr>
          </a:p>
        </p:txBody>
      </p:sp>
      <p:sp>
        <p:nvSpPr>
          <p:cNvPr id="5" name="Rectangle 2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685800" fontAlgn="auto">
              <a:spcBef>
                <a:spcPts val="0"/>
              </a:spcBef>
              <a:spcAft>
                <a:spcPts val="0"/>
              </a:spcAft>
              <a:defRPr/>
            </a:pPr>
            <a:endParaRPr lang="en-US" sz="1350">
              <a:solidFill>
                <a:prstClr val="black"/>
              </a:solidFill>
              <a:latin typeface="Calibri"/>
              <a:cs typeface="+mn-cs"/>
            </a:endParaRPr>
          </a:p>
        </p:txBody>
      </p:sp>
      <p:sp>
        <p:nvSpPr>
          <p:cNvPr id="6" name="Rectangle 26"/>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defTabSz="685800" fontAlgn="auto">
              <a:spcBef>
                <a:spcPts val="0"/>
              </a:spcBef>
              <a:spcAft>
                <a:spcPts val="0"/>
              </a:spcAft>
              <a:defRPr/>
            </a:pPr>
            <a:fld id="{40B65F35-0D8C-4A0B-B1C3-42E4916BA5A8}" type="slidenum">
              <a:rPr lang="en-US" sz="1350" smtClean="0">
                <a:solidFill>
                  <a:prstClr val="black"/>
                </a:solidFill>
                <a:latin typeface="Calibri"/>
                <a:cs typeface="+mn-cs"/>
              </a:rPr>
              <a:pPr defTabSz="685800" fontAlgn="auto">
                <a:spcBef>
                  <a:spcPts val="0"/>
                </a:spcBef>
                <a:spcAft>
                  <a:spcPts val="0"/>
                </a:spcAft>
                <a:defRPr/>
              </a:pPr>
              <a:t>‹#›</a:t>
            </a:fld>
            <a:endParaRPr lang="en-US" sz="1350">
              <a:solidFill>
                <a:prstClr val="black"/>
              </a:solidFill>
              <a:latin typeface="Calibri"/>
              <a:cs typeface="+mn-cs"/>
            </a:endParaRPr>
          </a:p>
        </p:txBody>
      </p:sp>
    </p:spTree>
    <p:extLst>
      <p:ext uri="{BB962C8B-B14F-4D97-AF65-F5344CB8AC3E}">
        <p14:creationId xmlns:p14="http://schemas.microsoft.com/office/powerpoint/2010/main" xmlns="" val="200625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11"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12"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484784"/>
            <a:ext cx="5791200" cy="707886"/>
          </a:xfrm>
          <a:prstGeom prst="rect">
            <a:avLst/>
          </a:prstGeom>
          <a:noFill/>
        </p:spPr>
        <p:txBody>
          <a:bodyPr wrap="square" rtlCol="0">
            <a:spAutoFit/>
          </a:bodyPr>
          <a:lstStyle/>
          <a:p>
            <a:pPr algn="ctr"/>
            <a:r>
              <a:rPr lang="en-US" sz="2000" dirty="0" smtClean="0">
                <a:latin typeface="Arial Black" pitchFamily="34" charset="0"/>
              </a:rPr>
              <a:t>PRESENTATION TO PORTFOLIO COMMITTEE ON HEALTH</a:t>
            </a:r>
            <a:endParaRPr lang="en-US" sz="2000" b="1" dirty="0"/>
          </a:p>
        </p:txBody>
      </p:sp>
      <p:sp>
        <p:nvSpPr>
          <p:cNvPr id="7" name="Rectangle 2"/>
          <p:cNvSpPr txBox="1">
            <a:spLocks noChangeArrowheads="1"/>
          </p:cNvSpPr>
          <p:nvPr/>
        </p:nvSpPr>
        <p:spPr>
          <a:xfrm>
            <a:off x="1403648" y="0"/>
            <a:ext cx="7315200" cy="838200"/>
          </a:xfrm>
          <a:prstGeom prst="rect">
            <a:avLst/>
          </a:prstGeom>
        </p:spPr>
        <p:txBody>
          <a:bodyPr tIns="45720" rIns="91440" bIns="45720" anchor="b">
            <a:normAutofit/>
          </a:bodyPr>
          <a:lstStyle/>
          <a:p>
            <a:pPr algn="ctr"/>
            <a:r>
              <a:rPr lang="en-US" sz="2800" dirty="0" smtClean="0">
                <a:solidFill>
                  <a:schemeClr val="bg1"/>
                </a:solidFill>
                <a:latin typeface="Arial Black" pitchFamily="34" charset="0"/>
              </a:rPr>
              <a:t>2018/19 ANNUAL REPORT</a:t>
            </a:r>
            <a:endParaRPr lang="en-US" sz="2800" b="1" dirty="0">
              <a:solidFill>
                <a:schemeClr val="bg1"/>
              </a:solidFill>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9" name="TextBox 8"/>
          <p:cNvSpPr txBox="1"/>
          <p:nvPr/>
        </p:nvSpPr>
        <p:spPr>
          <a:xfrm>
            <a:off x="2500298" y="3243204"/>
            <a:ext cx="5791200" cy="400110"/>
          </a:xfrm>
          <a:prstGeom prst="rect">
            <a:avLst/>
          </a:prstGeom>
          <a:noFill/>
        </p:spPr>
        <p:txBody>
          <a:bodyPr wrap="square" rtlCol="0">
            <a:spAutoFit/>
          </a:bodyPr>
          <a:lstStyle/>
          <a:p>
            <a:endParaRPr lang="en-US" sz="2000" dirty="0">
              <a:solidFill>
                <a:schemeClr val="bg1">
                  <a:lumMod val="50000"/>
                </a:schemeClr>
              </a:solidFill>
              <a:latin typeface="Arial" pitchFamily="34" charset="0"/>
              <a:cs typeface="Arial" pitchFamily="34" charset="0"/>
            </a:endParaRPr>
          </a:p>
        </p:txBody>
      </p:sp>
      <p:sp>
        <p:nvSpPr>
          <p:cNvPr id="10" name="TextBox 9"/>
          <p:cNvSpPr txBox="1"/>
          <p:nvPr/>
        </p:nvSpPr>
        <p:spPr>
          <a:xfrm>
            <a:off x="2500298" y="4814840"/>
            <a:ext cx="5791200" cy="400110"/>
          </a:xfrm>
          <a:prstGeom prst="rect">
            <a:avLst/>
          </a:prstGeom>
          <a:noFill/>
        </p:spPr>
        <p:txBody>
          <a:bodyPr wrap="square" rtlCol="0">
            <a:spAutoFit/>
          </a:bodyPr>
          <a:lstStyle/>
          <a:p>
            <a:pPr algn="ctr"/>
            <a:r>
              <a:rPr lang="en-US" sz="2000" dirty="0" smtClean="0">
                <a:latin typeface="Arial Black" pitchFamily="34" charset="0"/>
              </a:rPr>
              <a:t>15 October 2019</a:t>
            </a:r>
            <a:endParaRPr lang="en-US" sz="2000" dirty="0">
              <a:latin typeface="Arial Black" pitchFamily="34" charset="0"/>
            </a:endParaRPr>
          </a:p>
        </p:txBody>
      </p:sp>
      <p:sp>
        <p:nvSpPr>
          <p:cNvPr id="11" name="TextBox 10"/>
          <p:cNvSpPr txBox="1"/>
          <p:nvPr/>
        </p:nvSpPr>
        <p:spPr>
          <a:xfrm>
            <a:off x="2699792" y="2924944"/>
            <a:ext cx="5791200" cy="707886"/>
          </a:xfrm>
          <a:prstGeom prst="rect">
            <a:avLst/>
          </a:prstGeom>
          <a:noFill/>
        </p:spPr>
        <p:txBody>
          <a:bodyPr wrap="square" rtlCol="0">
            <a:spAutoFit/>
          </a:bodyPr>
          <a:lstStyle/>
          <a:p>
            <a:pPr algn="ctr"/>
            <a:r>
              <a:rPr lang="en-US" sz="2000" dirty="0" smtClean="0">
                <a:latin typeface="Arial Black" pitchFamily="34" charset="0"/>
              </a:rPr>
              <a:t>MS PM MATSOSO </a:t>
            </a:r>
          </a:p>
          <a:p>
            <a:pPr algn="ctr"/>
            <a:r>
              <a:rPr lang="en-US" sz="2000" dirty="0" smtClean="0">
                <a:latin typeface="Arial Black" pitchFamily="34" charset="0"/>
              </a:rPr>
              <a:t>DIRECTOR-GENERAL:HEALTH</a:t>
            </a:r>
            <a:endParaRPr lang="en-US" sz="2000" b="1" dirty="0"/>
          </a:p>
        </p:txBody>
      </p:sp>
    </p:spTree>
    <p:extLst>
      <p:ext uri="{BB962C8B-B14F-4D97-AF65-F5344CB8AC3E}">
        <p14:creationId xmlns:p14="http://schemas.microsoft.com/office/powerpoint/2010/main" xmlns="" val="2930173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0" y="1124744"/>
            <a:ext cx="9144000" cy="4803428"/>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en-ZA" sz="2000" b="1" dirty="0">
                <a:latin typeface="Arial Black" pitchFamily="34" charset="0"/>
              </a:rPr>
              <a:t>The National Health </a:t>
            </a:r>
            <a:r>
              <a:rPr lang="en-ZA" sz="2000" b="1" dirty="0" smtClean="0">
                <a:latin typeface="Arial Black" pitchFamily="34" charset="0"/>
              </a:rPr>
              <a:t>Insurance</a:t>
            </a:r>
          </a:p>
          <a:p>
            <a:pPr>
              <a:spcBef>
                <a:spcPct val="20000"/>
              </a:spcBef>
              <a:defRPr/>
            </a:pPr>
            <a:endParaRPr lang="en-ZA" sz="1400" dirty="0" smtClean="0">
              <a:latin typeface="Arial Black" pitchFamily="34" charset="0"/>
            </a:endParaRPr>
          </a:p>
          <a:p>
            <a:pPr marL="285750" indent="-285750">
              <a:buFont typeface="Arial" panose="020B0604020202020204" pitchFamily="34" charset="0"/>
              <a:buChar char="•"/>
            </a:pPr>
            <a:r>
              <a:rPr lang="en-US" dirty="0" smtClean="0">
                <a:latin typeface="Arial Black" pitchFamily="34" charset="0"/>
              </a:rPr>
              <a:t>The NHI Bill was presented in Cabinet in January 2019, and approved for further processing</a:t>
            </a:r>
          </a:p>
          <a:p>
            <a:pPr marL="285750" indent="-285750">
              <a:buFont typeface="Arial" panose="020B0604020202020204" pitchFamily="34" charset="0"/>
              <a:buChar char="•"/>
            </a:pPr>
            <a:endParaRPr lang="en-US" dirty="0" smtClean="0">
              <a:latin typeface="Arial Black" pitchFamily="34" charset="0"/>
            </a:endParaRPr>
          </a:p>
          <a:p>
            <a:pPr marL="285750" indent="-285750">
              <a:buFont typeface="Arial" panose="020B0604020202020204" pitchFamily="34" charset="0"/>
              <a:buChar char="•"/>
            </a:pPr>
            <a:endParaRPr lang="en-US" dirty="0" smtClean="0">
              <a:latin typeface="Arial Black" pitchFamily="34" charset="0"/>
            </a:endParaRPr>
          </a:p>
          <a:p>
            <a:pPr marL="285750" indent="-285750">
              <a:buFont typeface="Arial" panose="020B0604020202020204" pitchFamily="34" charset="0"/>
              <a:buChar char="•"/>
            </a:pPr>
            <a:r>
              <a:rPr lang="en-US" dirty="0" smtClean="0">
                <a:latin typeface="Arial Black" pitchFamily="34" charset="0"/>
              </a:rPr>
              <a:t>The President, </a:t>
            </a:r>
            <a:r>
              <a:rPr lang="en-US" dirty="0" err="1" smtClean="0">
                <a:latin typeface="Arial Black" pitchFamily="34" charset="0"/>
              </a:rPr>
              <a:t>Honourable</a:t>
            </a:r>
            <a:r>
              <a:rPr lang="en-US" dirty="0" smtClean="0">
                <a:latin typeface="Arial Black" pitchFamily="34" charset="0"/>
              </a:rPr>
              <a:t> Cyril </a:t>
            </a:r>
            <a:r>
              <a:rPr lang="en-US" dirty="0" err="1" smtClean="0">
                <a:latin typeface="Arial Black" pitchFamily="34" charset="0"/>
              </a:rPr>
              <a:t>Ramaphosa</a:t>
            </a:r>
            <a:r>
              <a:rPr lang="en-US" dirty="0" smtClean="0">
                <a:latin typeface="Arial Black" pitchFamily="34" charset="0"/>
              </a:rPr>
              <a:t> was awarded a Universal Health Care Award, recognizing his leadership for NHI towards UHC on the 23</a:t>
            </a:r>
            <a:r>
              <a:rPr lang="en-US" baseline="30000" dirty="0" smtClean="0">
                <a:latin typeface="Arial Black" pitchFamily="34" charset="0"/>
              </a:rPr>
              <a:t>rd</a:t>
            </a:r>
            <a:r>
              <a:rPr lang="en-US" dirty="0" smtClean="0">
                <a:latin typeface="Arial Black" pitchFamily="34" charset="0"/>
              </a:rPr>
              <a:t> September 2019</a:t>
            </a:r>
            <a:endParaRPr lang="en-US" dirty="0">
              <a:latin typeface="Arial Black" pitchFamily="34" charset="0"/>
            </a:endParaRPr>
          </a:p>
          <a:p>
            <a:pPr marL="285750" indent="-285750">
              <a:buFont typeface="Arial" panose="020B0604020202020204" pitchFamily="34" charset="0"/>
              <a:buChar char="•"/>
            </a:pPr>
            <a:endParaRPr lang="en-ZA" sz="1400" dirty="0" smtClean="0">
              <a:latin typeface="Arial Black" pitchFamily="34" charset="0"/>
            </a:endParaRPr>
          </a:p>
          <a:p>
            <a:pPr marL="285750" indent="-285750">
              <a:buFont typeface="Arial" panose="020B0604020202020204" pitchFamily="34" charset="0"/>
              <a:buChar char="•"/>
            </a:pPr>
            <a:endParaRPr lang="en-ZA" sz="1400" dirty="0" smtClean="0">
              <a:latin typeface="Arial Black" pitchFamily="34" charset="0"/>
            </a:endParaRPr>
          </a:p>
          <a:p>
            <a:pPr marL="285750" indent="-285750">
              <a:buFont typeface="Arial" panose="020B0604020202020204" pitchFamily="34" charset="0"/>
              <a:buChar char="•"/>
            </a:pPr>
            <a:endParaRPr lang="en-GB" sz="1400" dirty="0" smtClean="0">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10</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Rectangle 4"/>
          <p:cNvSpPr/>
          <p:nvPr/>
        </p:nvSpPr>
        <p:spPr>
          <a:xfrm>
            <a:off x="0" y="188640"/>
            <a:ext cx="7236296" cy="830997"/>
          </a:xfrm>
          <a:prstGeom prst="rect">
            <a:avLst/>
          </a:prstGeom>
        </p:spPr>
        <p:txBody>
          <a:bodyPr wrap="square">
            <a:spAutoFit/>
          </a:bodyPr>
          <a:lstStyle/>
          <a:p>
            <a:r>
              <a:rPr lang="en-GB" sz="2400" b="1" dirty="0" smtClean="0">
                <a:solidFill>
                  <a:schemeClr val="bg1"/>
                </a:solidFill>
                <a:latin typeface="Arial Black" pitchFamily="34" charset="0"/>
                <a:cs typeface="Arial" pitchFamily="34" charset="0"/>
              </a:rPr>
              <a:t>Programme 2: </a:t>
            </a:r>
            <a:r>
              <a:rPr lang="en-ZA" sz="2400" dirty="0" smtClean="0">
                <a:solidFill>
                  <a:schemeClr val="bg1"/>
                </a:solidFill>
                <a:latin typeface="Arial Black" pitchFamily="34" charset="0"/>
              </a:rPr>
              <a:t> National Health Insurance, Health Planning and Systems Enablement</a:t>
            </a:r>
            <a:endParaRPr lang="en-US" sz="2400" dirty="0"/>
          </a:p>
        </p:txBody>
      </p:sp>
    </p:spTree>
    <p:extLst>
      <p:ext uri="{BB962C8B-B14F-4D97-AF65-F5344CB8AC3E}">
        <p14:creationId xmlns:p14="http://schemas.microsoft.com/office/powerpoint/2010/main" xmlns="" val="2613828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7236296" cy="830997"/>
          </a:xfrm>
          <a:prstGeom prst="rect">
            <a:avLst/>
          </a:prstGeom>
        </p:spPr>
        <p:txBody>
          <a:bodyPr wrap="square">
            <a:spAutoFit/>
          </a:bodyPr>
          <a:lstStyle/>
          <a:p>
            <a:r>
              <a:rPr lang="en-GB" sz="2400" b="1" dirty="0" smtClean="0">
                <a:solidFill>
                  <a:schemeClr val="bg1"/>
                </a:solidFill>
                <a:latin typeface="Arial Black" pitchFamily="34" charset="0"/>
                <a:cs typeface="Arial" pitchFamily="34" charset="0"/>
              </a:rPr>
              <a:t>Programme 2: </a:t>
            </a:r>
            <a:r>
              <a:rPr lang="en-ZA" sz="2400" dirty="0" smtClean="0">
                <a:solidFill>
                  <a:schemeClr val="bg1"/>
                </a:solidFill>
                <a:latin typeface="Arial Black" pitchFamily="34" charset="0"/>
              </a:rPr>
              <a:t> National Health Insurance, Health Planning and Systems Enablement</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xmlns="" val="3718634378"/>
              </p:ext>
            </p:extLst>
          </p:nvPr>
        </p:nvGraphicFramePr>
        <p:xfrm>
          <a:off x="0" y="1196975"/>
          <a:ext cx="9144000" cy="2243783"/>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tblGrid>
              <a:tr h="608513">
                <a:tc>
                  <a:txBody>
                    <a:bodyPr/>
                    <a:lstStyle/>
                    <a:p>
                      <a:pPr algn="l"/>
                      <a:r>
                        <a:rPr lang="en-US" sz="1200" dirty="0" smtClean="0">
                          <a:latin typeface="Arial Black" pitchFamily="34" charset="0"/>
                        </a:rPr>
                        <a:t>Strategic Objective</a:t>
                      </a:r>
                      <a:endParaRPr lang="en-US" sz="1200" dirty="0">
                        <a:latin typeface="Arial Black" pitchFamily="34" charset="0"/>
                      </a:endParaRPr>
                    </a:p>
                  </a:txBody>
                  <a:tcPr/>
                </a:tc>
                <a:tc>
                  <a:txBody>
                    <a:bodyPr/>
                    <a:lstStyle/>
                    <a:p>
                      <a:pPr algn="l"/>
                      <a:r>
                        <a:rPr lang="en-US" sz="1200" dirty="0" smtClean="0">
                          <a:latin typeface="Arial Black" pitchFamily="34" charset="0"/>
                        </a:rPr>
                        <a:t>Performance Indicator</a:t>
                      </a:r>
                      <a:endParaRPr lang="en-US" sz="1200" dirty="0">
                        <a:latin typeface="Arial Black" pitchFamily="34" charset="0"/>
                      </a:endParaRPr>
                    </a:p>
                  </a:txBody>
                  <a:tcPr/>
                </a:tc>
                <a:tc>
                  <a:txBody>
                    <a:bodyPr/>
                    <a:lstStyle/>
                    <a:p>
                      <a:r>
                        <a:rPr lang="en-ZA" sz="1200" b="1" kern="1200" baseline="0" dirty="0" smtClean="0">
                          <a:solidFill>
                            <a:schemeClr val="lt1"/>
                          </a:solidFill>
                          <a:latin typeface="Arial Black" pitchFamily="34" charset="0"/>
                          <a:ea typeface="+mn-ea"/>
                          <a:cs typeface="+mn-cs"/>
                        </a:rPr>
                        <a:t>Planned Target  2018/2019 	</a:t>
                      </a:r>
                    </a:p>
                  </a:txBody>
                  <a:tcPr/>
                </a:tc>
                <a:tc>
                  <a:txBody>
                    <a:bodyPr/>
                    <a:lstStyle/>
                    <a:p>
                      <a:r>
                        <a:rPr lang="en-ZA" sz="1200" b="1" kern="1200" baseline="0" dirty="0" smtClean="0">
                          <a:solidFill>
                            <a:schemeClr val="lt1"/>
                          </a:solidFill>
                          <a:latin typeface="Arial Black" pitchFamily="34" charset="0"/>
                          <a:ea typeface="+mn-ea"/>
                          <a:cs typeface="+mn-cs"/>
                        </a:rPr>
                        <a:t>Actual Achievement 2018/2019</a:t>
                      </a:r>
                    </a:p>
                  </a:txBody>
                  <a:tcPr/>
                </a:tc>
                <a:extLst>
                  <a:ext uri="{0D108BD9-81ED-4DB2-BD59-A6C34878D82A}">
                    <a16:rowId xmlns:a16="http://schemas.microsoft.com/office/drawing/2014/main" xmlns="" val="10000"/>
                  </a:ext>
                </a:extLst>
              </a:tr>
              <a:tr h="392867">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baseline="0" dirty="0" smtClean="0">
                          <a:solidFill>
                            <a:schemeClr val="dk1"/>
                          </a:solidFill>
                          <a:latin typeface="Arial Black" pitchFamily="34" charset="0"/>
                          <a:ea typeface="+mn-ea"/>
                          <a:cs typeface="+mn-cs"/>
                        </a:rPr>
                        <a:t>Achieve Universal Health Coverage through the phased implementation of the National Health Insurance(NHI) 	</a:t>
                      </a:r>
                    </a:p>
                    <a:p>
                      <a:r>
                        <a:rPr lang="en-ZA" sz="1200" kern="1200" baseline="0" dirty="0" smtClean="0">
                          <a:solidFill>
                            <a:schemeClr val="dk1"/>
                          </a:solidFill>
                          <a:latin typeface="Arial Black" pitchFamily="34" charset="0"/>
                          <a:ea typeface="+mn-ea"/>
                          <a:cs typeface="+mn-cs"/>
                        </a:rPr>
                        <a:t>	</a:t>
                      </a:r>
                    </a:p>
                    <a:p>
                      <a:pPr algn="l" fontAlgn="b"/>
                      <a:endParaRPr lang="en-ZA" sz="1200" b="0" i="0" u="none" strike="noStrike" dirty="0">
                        <a:solidFill>
                          <a:srgbClr val="000000"/>
                        </a:solidFill>
                        <a:latin typeface="Arial Black" pitchFamily="34" charset="0"/>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baseline="0" dirty="0" smtClean="0">
                          <a:solidFill>
                            <a:schemeClr val="dk1"/>
                          </a:solidFill>
                          <a:latin typeface="Arial Black" pitchFamily="34" charset="0"/>
                          <a:ea typeface="+mn-ea"/>
                          <a:cs typeface="+mn-cs"/>
                        </a:rPr>
                        <a:t>Legislation for NHI 	</a:t>
                      </a:r>
                    </a:p>
                  </a:txBody>
                  <a:tcPr marL="0" marR="0" marT="0" marB="0"/>
                </a:tc>
                <a:tc>
                  <a:txBody>
                    <a:bodyPr/>
                    <a:lstStyle/>
                    <a:p>
                      <a:r>
                        <a:rPr lang="en-GB" sz="1200" b="0" i="0" u="none" strike="noStrike" kern="1200" baseline="0" dirty="0" smtClean="0">
                          <a:solidFill>
                            <a:srgbClr val="000000"/>
                          </a:solidFill>
                          <a:latin typeface="Arial Black" pitchFamily="34" charset="0"/>
                          <a:ea typeface="+mn-ea"/>
                          <a:cs typeface="+mn-cs"/>
                        </a:rPr>
                        <a:t>NHI Bill submitted to Parliament</a:t>
                      </a:r>
                      <a:r>
                        <a:rPr lang="en-ZA" sz="1200" kern="1200" baseline="0" dirty="0" smtClean="0">
                          <a:solidFill>
                            <a:schemeClr val="dk1"/>
                          </a:solidFill>
                          <a:latin typeface="Arial Black" pitchFamily="34" charset="0"/>
                          <a:ea typeface="+mn-ea"/>
                          <a:cs typeface="+mn-cs"/>
                        </a:rPr>
                        <a:t>	</a:t>
                      </a:r>
                    </a:p>
                  </a:txBody>
                  <a:tcPr marL="0" marR="0" marT="0" marB="0"/>
                </a:tc>
                <a:tc>
                  <a:txBody>
                    <a:bodyPr/>
                    <a:lstStyle/>
                    <a:p>
                      <a:pPr algn="l"/>
                      <a:r>
                        <a:rPr lang="en-ZA" sz="1200" kern="1200" baseline="0" dirty="0" smtClean="0">
                          <a:solidFill>
                            <a:schemeClr val="dk1"/>
                          </a:solidFill>
                          <a:latin typeface="Arial Black" pitchFamily="34" charset="0"/>
                          <a:ea typeface="+mn-ea"/>
                          <a:cs typeface="+mn-cs"/>
                        </a:rPr>
                        <a:t>Draft NHI Bill submitted to Cabinet </a:t>
                      </a:r>
                    </a:p>
                    <a:p>
                      <a:pPr algn="l"/>
                      <a:endParaRPr lang="en-ZA" sz="12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2"/>
                  </a:ext>
                </a:extLst>
              </a:tr>
              <a:tr h="1086630">
                <a:tc vMerge="1">
                  <a:txBody>
                    <a:bodyPr/>
                    <a:lstStyle/>
                    <a:p>
                      <a:pPr algn="l" fontAlgn="b"/>
                      <a:endParaRPr lang="en-ZA" sz="1200" b="0" i="0" u="none" strike="noStrike" dirty="0">
                        <a:solidFill>
                          <a:srgbClr val="000000"/>
                        </a:solidFill>
                        <a:latin typeface="Arial Black" pitchFamily="34" charset="0"/>
                      </a:endParaRPr>
                    </a:p>
                  </a:txBody>
                  <a:tcPr marL="0" marR="0" marT="0" marB="0"/>
                </a:tc>
                <a:tc>
                  <a:txBody>
                    <a:bodyPr/>
                    <a:lstStyle/>
                    <a:p>
                      <a:r>
                        <a:rPr lang="en-US" sz="1200" kern="1200" baseline="0" dirty="0" smtClean="0">
                          <a:solidFill>
                            <a:schemeClr val="dk1"/>
                          </a:solidFill>
                          <a:latin typeface="Arial Black" pitchFamily="34" charset="0"/>
                          <a:ea typeface="+mn-ea"/>
                          <a:cs typeface="+mn-cs"/>
                        </a:rPr>
                        <a:t>Private Health providers contracted to expand coverage of care</a:t>
                      </a:r>
                      <a:endParaRPr lang="en-ZA" sz="1200" b="1" dirty="0" smtClean="0">
                        <a:latin typeface="Arial Black" pitchFamily="34" charset="0"/>
                        <a:ea typeface="Calibri"/>
                        <a:cs typeface="Times New Roman"/>
                      </a:endParaRPr>
                    </a:p>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US" sz="1200" b="0" i="0" u="none" strike="noStrike" baseline="0" dirty="0" smtClean="0">
                          <a:solidFill>
                            <a:srgbClr val="000000"/>
                          </a:solidFill>
                          <a:latin typeface="Arial Black" pitchFamily="34" charset="0"/>
                        </a:rPr>
                        <a:t>Private health providers contracted to purchase health services on behalf of population</a:t>
                      </a:r>
                      <a:endParaRPr lang="en-US" sz="1200" kern="1200" baseline="0" dirty="0" smtClean="0">
                        <a:solidFill>
                          <a:schemeClr val="dk1"/>
                        </a:solidFill>
                        <a:latin typeface="Arial Black" pitchFamily="34" charset="0"/>
                        <a:ea typeface="+mn-ea"/>
                        <a:cs typeface="+mn-cs"/>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Arial Black" pitchFamily="34" charset="0"/>
                        </a:rPr>
                        <a:t>Private health providers contracted to purchase health services on behalf of population</a:t>
                      </a:r>
                      <a:endParaRPr lang="en-US" sz="1200" kern="1200" baseline="0" dirty="0" smtClean="0">
                        <a:solidFill>
                          <a:schemeClr val="dk1"/>
                        </a:solidFill>
                        <a:latin typeface="Arial Black" pitchFamily="34" charset="0"/>
                        <a:ea typeface="+mn-ea"/>
                        <a:cs typeface="+mn-cs"/>
                      </a:endParaRPr>
                    </a:p>
                    <a:p>
                      <a:pPr algn="l"/>
                      <a:r>
                        <a:rPr lang="en-ZA" sz="1200" kern="1200" baseline="0" dirty="0" smtClean="0">
                          <a:solidFill>
                            <a:schemeClr val="dk1"/>
                          </a:solidFill>
                          <a:latin typeface="Arial Black" pitchFamily="34" charset="0"/>
                          <a:ea typeface="+mn-ea"/>
                          <a:cs typeface="+mn-cs"/>
                        </a:rPr>
                        <a:t>	</a:t>
                      </a:r>
                    </a:p>
                  </a:txBody>
                  <a:tcPr marL="68580" marR="68580" marT="0" marB="0"/>
                </a:tc>
                <a:extLst>
                  <a:ext uri="{0D108BD9-81ED-4DB2-BD59-A6C34878D82A}">
                    <a16:rowId xmlns:a16="http://schemas.microsoft.com/office/drawing/2014/main" xmlns="" val="10003"/>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11</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0" y="1124744"/>
            <a:ext cx="9144000" cy="4803428"/>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en-US" sz="1400" dirty="0" smtClean="0">
                <a:latin typeface="Arial Black" pitchFamily="34" charset="0"/>
              </a:rPr>
              <a:t>eHealth and Information System</a:t>
            </a:r>
          </a:p>
          <a:p>
            <a:pPr marL="285750" indent="-285750">
              <a:buFont typeface="Arial" panose="020B0604020202020204" pitchFamily="34" charset="0"/>
              <a:buChar char="•"/>
            </a:pPr>
            <a:endParaRPr lang="en-ZA" sz="1400" dirty="0" smtClean="0">
              <a:latin typeface="Arial Black" pitchFamily="34" charset="0"/>
            </a:endParaRPr>
          </a:p>
          <a:p>
            <a:pPr marL="285750" indent="-285750">
              <a:buFont typeface="Arial" panose="020B0604020202020204" pitchFamily="34" charset="0"/>
              <a:buChar char="•"/>
            </a:pPr>
            <a:r>
              <a:rPr lang="en-ZA" sz="1400" dirty="0" smtClean="0">
                <a:latin typeface="Arial Black" pitchFamily="34" charset="0"/>
              </a:rPr>
              <a:t>The new National eHealth/Digital Strategy for South Africa (2019 - 2024) was developed and approved in 2018/19</a:t>
            </a:r>
          </a:p>
          <a:p>
            <a:pPr marL="742950" lvl="1" indent="-285750">
              <a:buFont typeface="Wingdings" panose="05000000000000000000" pitchFamily="2" charset="2"/>
              <a:buChar char="ü"/>
            </a:pPr>
            <a:r>
              <a:rPr lang="en-US" sz="1400" dirty="0" smtClean="0">
                <a:latin typeface="Arial Black" pitchFamily="34" charset="0"/>
              </a:rPr>
              <a:t>The eHealth Strategy has been published and disseminated in the 2019/20 financial year</a:t>
            </a:r>
          </a:p>
          <a:p>
            <a:pPr marL="742950" lvl="1" indent="-285750">
              <a:buFont typeface="Wingdings" panose="05000000000000000000" pitchFamily="2" charset="2"/>
              <a:buChar char="ü"/>
            </a:pPr>
            <a:r>
              <a:rPr lang="en-ZA" sz="1400" dirty="0" smtClean="0">
                <a:latin typeface="Arial Black" pitchFamily="34" charset="0"/>
              </a:rPr>
              <a:t>Process of involvement </a:t>
            </a:r>
            <a:r>
              <a:rPr lang="en-ZA" sz="1400" dirty="0">
                <a:latin typeface="Arial Black" pitchFamily="34" charset="0"/>
              </a:rPr>
              <a:t>included strategy review </a:t>
            </a:r>
            <a:r>
              <a:rPr lang="en-ZA" sz="1400" dirty="0" smtClean="0">
                <a:latin typeface="Arial Black" pitchFamily="34" charset="0"/>
              </a:rPr>
              <a:t>workshops and consultative meetings </a:t>
            </a:r>
          </a:p>
          <a:p>
            <a:pPr marL="285750" indent="-285750">
              <a:buFont typeface="Arial" panose="020B0604020202020204" pitchFamily="34" charset="0"/>
              <a:buChar char="•"/>
            </a:pPr>
            <a:endParaRPr lang="en-ZA" sz="1400" dirty="0" smtClean="0">
              <a:latin typeface="Arial Black" pitchFamily="34" charset="0"/>
            </a:endParaRPr>
          </a:p>
          <a:p>
            <a:pPr marL="171450" indent="-171450">
              <a:buFont typeface="Arial" panose="020B0604020202020204" pitchFamily="34" charset="0"/>
              <a:buChar char="•"/>
            </a:pPr>
            <a:r>
              <a:rPr lang="en-CA" sz="1400" dirty="0" smtClean="0">
                <a:latin typeface="Arial Black" panose="020B0A04020102020204" pitchFamily="34" charset="0"/>
              </a:rPr>
              <a:t>The </a:t>
            </a:r>
            <a:r>
              <a:rPr lang="en-CA" sz="1400" dirty="0">
                <a:latin typeface="Arial Black" panose="020B0A04020102020204" pitchFamily="34" charset="0"/>
              </a:rPr>
              <a:t>National Department of </a:t>
            </a:r>
            <a:r>
              <a:rPr lang="en-CA" sz="1400" dirty="0" smtClean="0">
                <a:latin typeface="Arial Black" panose="020B0A04020102020204" pitchFamily="34" charset="0"/>
              </a:rPr>
              <a:t>Health, in </a:t>
            </a:r>
            <a:r>
              <a:rPr lang="en-CA" sz="1400" dirty="0">
                <a:latin typeface="Arial Black" panose="020B0A04020102020204" pitchFamily="34" charset="0"/>
              </a:rPr>
              <a:t>partnership with the </a:t>
            </a:r>
            <a:r>
              <a:rPr lang="en-CA" sz="1400" dirty="0" smtClean="0">
                <a:latin typeface="Arial Black" panose="020B0A04020102020204" pitchFamily="34" charset="0"/>
              </a:rPr>
              <a:t>CSIR </a:t>
            </a:r>
            <a:r>
              <a:rPr lang="en-CA" sz="1400" dirty="0">
                <a:latin typeface="Arial Black" panose="020B0A04020102020204" pitchFamily="34" charset="0"/>
              </a:rPr>
              <a:t>developed the Health Patient Registration System (HPRS</a:t>
            </a:r>
            <a:r>
              <a:rPr lang="en-CA" sz="1400" dirty="0" smtClean="0">
                <a:latin typeface="Arial Black" panose="020B0A04020102020204" pitchFamily="34" charset="0"/>
              </a:rPr>
              <a:t>) with a goal to </a:t>
            </a:r>
            <a:r>
              <a:rPr lang="en-CA" sz="1400" dirty="0">
                <a:latin typeface="Arial Black" panose="020B0A04020102020204" pitchFamily="34" charset="0"/>
              </a:rPr>
              <a:t>provide a single, authoritative national source of patient demographic information and to standardise patient registration across all health facilities in the country. </a:t>
            </a:r>
            <a:r>
              <a:rPr lang="en-CA" sz="1400" dirty="0" smtClean="0">
                <a:latin typeface="Arial Black" panose="020B0A04020102020204" pitchFamily="34" charset="0"/>
              </a:rPr>
              <a:t>The </a:t>
            </a:r>
            <a:r>
              <a:rPr lang="en-CA" sz="1400" dirty="0">
                <a:latin typeface="Arial Black" panose="020B0A04020102020204" pitchFamily="34" charset="0"/>
              </a:rPr>
              <a:t>HPRS uses the South African Identification Document and all other legal person Identification Documentation such as a Passport as the unique identity verifier of the </a:t>
            </a:r>
            <a:r>
              <a:rPr lang="en-CA" sz="1400" dirty="0" smtClean="0">
                <a:latin typeface="Arial Black" panose="020B0A04020102020204" pitchFamily="34" charset="0"/>
              </a:rPr>
              <a:t>patient</a:t>
            </a:r>
            <a:endParaRPr lang="en-CA" sz="1400" dirty="0">
              <a:latin typeface="Arial Black" panose="020B0A04020102020204" pitchFamily="34" charset="0"/>
            </a:endParaRPr>
          </a:p>
          <a:p>
            <a:pPr marL="171450" indent="-171450">
              <a:buFont typeface="Arial" panose="020B0604020202020204" pitchFamily="34" charset="0"/>
              <a:buChar char="•"/>
            </a:pPr>
            <a:endParaRPr lang="en-CA" sz="1400" dirty="0" smtClean="0">
              <a:latin typeface="Arial Black" panose="020B0A04020102020204" pitchFamily="34" charset="0"/>
            </a:endParaRPr>
          </a:p>
          <a:p>
            <a:pPr marL="171450" indent="-171450">
              <a:buFont typeface="Arial" panose="020B0604020202020204" pitchFamily="34" charset="0"/>
              <a:buChar char="•"/>
            </a:pPr>
            <a:r>
              <a:rPr lang="en-CA" sz="1400" dirty="0">
                <a:latin typeface="Arial Black" panose="020B0A04020102020204" pitchFamily="34" charset="0"/>
              </a:rPr>
              <a:t> A National Patient Registry has been created by the </a:t>
            </a:r>
            <a:r>
              <a:rPr lang="en-CA" sz="1400" dirty="0" smtClean="0">
                <a:latin typeface="Arial Black" panose="020B0A04020102020204" pitchFamily="34" charset="0"/>
              </a:rPr>
              <a:t>HPRS, </a:t>
            </a:r>
            <a:r>
              <a:rPr lang="en-CA" sz="1400" dirty="0">
                <a:latin typeface="Arial Black" panose="020B0A04020102020204" pitchFamily="34" charset="0"/>
              </a:rPr>
              <a:t>and </a:t>
            </a:r>
            <a:r>
              <a:rPr lang="en-CA" sz="1400" dirty="0" smtClean="0">
                <a:latin typeface="Arial Black" panose="020B0A04020102020204" pitchFamily="34" charset="0"/>
              </a:rPr>
              <a:t>it will </a:t>
            </a:r>
            <a:r>
              <a:rPr lang="en-CA" sz="1400" dirty="0">
                <a:latin typeface="Arial Black" panose="020B0A04020102020204" pitchFamily="34" charset="0"/>
              </a:rPr>
              <a:t>be the source of the NHI Beneficiary registry. </a:t>
            </a:r>
            <a:r>
              <a:rPr lang="en-CA" sz="1400" dirty="0" smtClean="0">
                <a:latin typeface="Arial Black" panose="020B0A04020102020204" pitchFamily="34" charset="0"/>
              </a:rPr>
              <a:t>As at 31 March 2019, </a:t>
            </a:r>
            <a:r>
              <a:rPr lang="en-ZA" sz="1400" dirty="0" smtClean="0">
                <a:latin typeface="Arial Black" pitchFamily="34" charset="0"/>
              </a:rPr>
              <a:t>2 955 PHC facilities and additional 6 hospitals implemented HPRS in 2018/19</a:t>
            </a:r>
            <a:endParaRPr lang="en-ZA" sz="1400" dirty="0">
              <a:latin typeface="Arial Black" panose="020B0A04020102020204" pitchFamily="34" charset="0"/>
            </a:endParaRPr>
          </a:p>
          <a:p>
            <a:pPr marL="285750" indent="-285750">
              <a:buFont typeface="Arial" panose="020B0604020202020204" pitchFamily="34" charset="0"/>
              <a:buChar char="•"/>
            </a:pPr>
            <a:endParaRPr lang="en-GB" sz="1400" dirty="0" smtClean="0">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12</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Rectangle 4"/>
          <p:cNvSpPr/>
          <p:nvPr/>
        </p:nvSpPr>
        <p:spPr>
          <a:xfrm>
            <a:off x="0" y="188640"/>
            <a:ext cx="7236296" cy="830997"/>
          </a:xfrm>
          <a:prstGeom prst="rect">
            <a:avLst/>
          </a:prstGeom>
        </p:spPr>
        <p:txBody>
          <a:bodyPr wrap="square">
            <a:spAutoFit/>
          </a:bodyPr>
          <a:lstStyle/>
          <a:p>
            <a:r>
              <a:rPr lang="en-GB" sz="2400" b="1" dirty="0" smtClean="0">
                <a:solidFill>
                  <a:schemeClr val="bg1"/>
                </a:solidFill>
                <a:latin typeface="Arial Black" pitchFamily="34" charset="0"/>
                <a:cs typeface="Arial" pitchFamily="34" charset="0"/>
              </a:rPr>
              <a:t>Programme 2: </a:t>
            </a:r>
            <a:r>
              <a:rPr lang="en-ZA" sz="2400" dirty="0" smtClean="0">
                <a:solidFill>
                  <a:schemeClr val="bg1"/>
                </a:solidFill>
                <a:latin typeface="Arial Black" pitchFamily="34" charset="0"/>
              </a:rPr>
              <a:t> National Health Insurance, Health Planning and Systems Enablement</a:t>
            </a:r>
            <a:endParaRPr lang="en-US" sz="2400" dirty="0"/>
          </a:p>
        </p:txBody>
      </p:sp>
    </p:spTree>
    <p:extLst>
      <p:ext uri="{BB962C8B-B14F-4D97-AF65-F5344CB8AC3E}">
        <p14:creationId xmlns:p14="http://schemas.microsoft.com/office/powerpoint/2010/main" xmlns="" val="3345513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380312" cy="830997"/>
          </a:xfrm>
          <a:prstGeom prst="rect">
            <a:avLst/>
          </a:prstGeom>
        </p:spPr>
        <p:txBody>
          <a:bodyPr wrap="square">
            <a:spAutoFit/>
          </a:bodyPr>
          <a:lstStyle/>
          <a:p>
            <a:pPr marL="0" lvl="1"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Black" pitchFamily="34" charset="0"/>
                <a:cs typeface="Arial" pitchFamily="34" charset="0"/>
              </a:rPr>
              <a:t>Programme 2: </a:t>
            </a:r>
            <a:r>
              <a:rPr lang="en-ZA" sz="2400" dirty="0" smtClean="0">
                <a:solidFill>
                  <a:schemeClr val="bg1"/>
                </a:solidFill>
                <a:latin typeface="Arial Black" pitchFamily="34" charset="0"/>
              </a:rPr>
              <a:t> National Health Insurance, Health Planning and Systems Enablement</a:t>
            </a:r>
            <a:endParaRPr lang="en-ZA" sz="2400" dirty="0">
              <a:solidFill>
                <a:schemeClr val="bg1"/>
              </a:solidFill>
              <a:latin typeface="Arial Black"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027484666"/>
              </p:ext>
            </p:extLst>
          </p:nvPr>
        </p:nvGraphicFramePr>
        <p:xfrm>
          <a:off x="0" y="1003333"/>
          <a:ext cx="9144000" cy="5544229"/>
        </p:xfrm>
        <a:graphic>
          <a:graphicData uri="http://schemas.openxmlformats.org/drawingml/2006/table">
            <a:tbl>
              <a:tblPr firstRow="1" bandRow="1">
                <a:tableStyleId>{5C22544A-7EE6-4342-B048-85BDC9FD1C3A}</a:tableStyleId>
              </a:tblPr>
              <a:tblGrid>
                <a:gridCol w="2195736">
                  <a:extLst>
                    <a:ext uri="{9D8B030D-6E8A-4147-A177-3AD203B41FA5}">
                      <a16:colId xmlns:a16="http://schemas.microsoft.com/office/drawing/2014/main" xmlns="" val="20000"/>
                    </a:ext>
                  </a:extLst>
                </a:gridCol>
                <a:gridCol w="2304256">
                  <a:extLst>
                    <a:ext uri="{9D8B030D-6E8A-4147-A177-3AD203B41FA5}">
                      <a16:colId xmlns:a16="http://schemas.microsoft.com/office/drawing/2014/main" xmlns="" val="20001"/>
                    </a:ext>
                  </a:extLst>
                </a:gridCol>
                <a:gridCol w="2304256">
                  <a:extLst>
                    <a:ext uri="{9D8B030D-6E8A-4147-A177-3AD203B41FA5}">
                      <a16:colId xmlns:a16="http://schemas.microsoft.com/office/drawing/2014/main" xmlns="" val="20002"/>
                    </a:ext>
                  </a:extLst>
                </a:gridCol>
                <a:gridCol w="2339752">
                  <a:extLst>
                    <a:ext uri="{9D8B030D-6E8A-4147-A177-3AD203B41FA5}">
                      <a16:colId xmlns:a16="http://schemas.microsoft.com/office/drawing/2014/main" xmlns="" val="20003"/>
                    </a:ext>
                  </a:extLst>
                </a:gridCol>
              </a:tblGrid>
              <a:tr h="450621">
                <a:tc>
                  <a:txBody>
                    <a:bodyPr/>
                    <a:lstStyle/>
                    <a:p>
                      <a:pPr algn="l"/>
                      <a:r>
                        <a:rPr lang="en-US" sz="1200" dirty="0" smtClean="0">
                          <a:latin typeface="Arial Black" pitchFamily="34" charset="0"/>
                        </a:rPr>
                        <a:t>Strategic Objective</a:t>
                      </a:r>
                      <a:endParaRPr lang="en-US" sz="1200" dirty="0">
                        <a:latin typeface="Arial Black" pitchFamily="34" charset="0"/>
                      </a:endParaRPr>
                    </a:p>
                  </a:txBody>
                  <a:tcPr/>
                </a:tc>
                <a:tc>
                  <a:txBody>
                    <a:bodyPr/>
                    <a:lstStyle/>
                    <a:p>
                      <a:pPr algn="l"/>
                      <a:r>
                        <a:rPr lang="en-US" sz="1200" dirty="0" smtClean="0">
                          <a:latin typeface="Arial Black" pitchFamily="34" charset="0"/>
                        </a:rPr>
                        <a:t>Performance Indicator</a:t>
                      </a:r>
                      <a:endParaRPr lang="en-US" sz="1200" dirty="0">
                        <a:latin typeface="Arial Black" pitchFamily="34" charset="0"/>
                      </a:endParaRPr>
                    </a:p>
                  </a:txBody>
                  <a:tcPr/>
                </a:tc>
                <a:tc>
                  <a:txBody>
                    <a:bodyPr/>
                    <a:lstStyle/>
                    <a:p>
                      <a:r>
                        <a:rPr lang="en-ZA" sz="1200" b="1" kern="1200" baseline="0" dirty="0" smtClean="0">
                          <a:solidFill>
                            <a:schemeClr val="lt1"/>
                          </a:solidFill>
                          <a:latin typeface="Arial Black" pitchFamily="34" charset="0"/>
                          <a:ea typeface="+mn-ea"/>
                          <a:cs typeface="+mn-cs"/>
                        </a:rPr>
                        <a:t>Planned Target  2018/2019 	</a:t>
                      </a:r>
                    </a:p>
                  </a:txBody>
                  <a:tcPr/>
                </a:tc>
                <a:tc>
                  <a:txBody>
                    <a:bodyPr/>
                    <a:lstStyle/>
                    <a:p>
                      <a:r>
                        <a:rPr lang="en-ZA" sz="1200" b="1" kern="1200" baseline="0" dirty="0" smtClean="0">
                          <a:solidFill>
                            <a:schemeClr val="lt1"/>
                          </a:solidFill>
                          <a:latin typeface="Arial Black" pitchFamily="34" charset="0"/>
                          <a:ea typeface="+mn-ea"/>
                          <a:cs typeface="+mn-cs"/>
                        </a:rPr>
                        <a:t>Actual Achievement 2018/2019	</a:t>
                      </a:r>
                    </a:p>
                  </a:txBody>
                  <a:tcPr/>
                </a:tc>
                <a:extLst>
                  <a:ext uri="{0D108BD9-81ED-4DB2-BD59-A6C34878D82A}">
                    <a16:rowId xmlns:a16="http://schemas.microsoft.com/office/drawing/2014/main" xmlns="" val="10000"/>
                  </a:ext>
                </a:extLst>
              </a:tr>
              <a:tr h="1039894">
                <a:tc rowSpan="2">
                  <a:txBody>
                    <a:bodyPr/>
                    <a:lstStyle/>
                    <a:p>
                      <a:pPr algn="l" fontAlgn="b"/>
                      <a:r>
                        <a:rPr lang="en-US" sz="1200" b="0" i="0" u="none" strike="noStrike" kern="1200" baseline="0" dirty="0" smtClean="0">
                          <a:solidFill>
                            <a:schemeClr val="dk1"/>
                          </a:solidFill>
                          <a:latin typeface="Arial Black" panose="020B0A04020102020204" pitchFamily="34" charset="0"/>
                          <a:ea typeface="+mn-ea"/>
                          <a:cs typeface="+mn-cs"/>
                        </a:rPr>
                        <a:t>Develop and implement a system for the creation of NHI Beneficiary Registry </a:t>
                      </a:r>
                      <a:endParaRPr lang="en-ZA" sz="1200" b="0" i="0" u="none" strike="noStrike" dirty="0">
                        <a:solidFill>
                          <a:srgbClr val="000000"/>
                        </a:solidFill>
                        <a:latin typeface="Arial Black" pitchFamily="34" charset="0"/>
                      </a:endParaRPr>
                    </a:p>
                    <a:p>
                      <a:endParaRPr lang="en-ZA" sz="2800" b="0" i="0" u="none" strike="noStrike" kern="1200" baseline="0" dirty="0" smtClean="0">
                        <a:solidFill>
                          <a:schemeClr val="dk1"/>
                        </a:solidFill>
                        <a:latin typeface="+mn-lt"/>
                        <a:ea typeface="+mn-ea"/>
                        <a:cs typeface="+mn-cs"/>
                      </a:endParaRPr>
                    </a:p>
                    <a:p>
                      <a:r>
                        <a:rPr lang="en-US" sz="2800" b="0" i="0" u="none" strike="noStrike" kern="1200" baseline="0" dirty="0" smtClean="0">
                          <a:solidFill>
                            <a:schemeClr val="dk1"/>
                          </a:solidFill>
                          <a:latin typeface="+mn-lt"/>
                          <a:ea typeface="+mn-ea"/>
                          <a:cs typeface="+mn-cs"/>
                        </a:rPr>
                        <a:t>	</a:t>
                      </a:r>
                    </a:p>
                    <a:p>
                      <a:pPr algn="l" fontAlgn="b"/>
                      <a:endParaRPr lang="en-ZA" sz="1200" b="0" i="0" u="none" strike="noStrike" dirty="0">
                        <a:solidFill>
                          <a:srgbClr val="000000"/>
                        </a:solidFill>
                        <a:latin typeface="Arial Black" pitchFamily="34" charset="0"/>
                      </a:endParaRPr>
                    </a:p>
                  </a:txBody>
                  <a:tcPr marL="0" marR="0" marT="0" marB="0"/>
                </a:tc>
                <a:tc>
                  <a:txBody>
                    <a:bodyPr/>
                    <a:lstStyle/>
                    <a:p>
                      <a:r>
                        <a:rPr lang="en-US" sz="1200" kern="1200" baseline="0" dirty="0" smtClean="0">
                          <a:solidFill>
                            <a:schemeClr val="dk1"/>
                          </a:solidFill>
                          <a:latin typeface="Arial Black" pitchFamily="34" charset="0"/>
                          <a:ea typeface="+mn-ea"/>
                          <a:cs typeface="+mn-cs"/>
                        </a:rPr>
                        <a:t>Number of PHC health facilities implementing Health patient</a:t>
                      </a:r>
                    </a:p>
                    <a:p>
                      <a:r>
                        <a:rPr lang="en-US" sz="1200" kern="1200" baseline="0" dirty="0" smtClean="0">
                          <a:solidFill>
                            <a:schemeClr val="dk1"/>
                          </a:solidFill>
                          <a:latin typeface="Arial Black" pitchFamily="34" charset="0"/>
                          <a:ea typeface="+mn-ea"/>
                          <a:cs typeface="+mn-cs"/>
                        </a:rPr>
                        <a:t>Registration System (HPRS)</a:t>
                      </a:r>
                      <a:endParaRPr lang="en-ZA" sz="1200" b="1" dirty="0" smtClean="0">
                        <a:latin typeface="Arial Black" pitchFamily="34" charset="0"/>
                        <a:ea typeface="Calibri"/>
                        <a:cs typeface="Times New Roman"/>
                      </a:endParaRPr>
                    </a:p>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US" sz="1200" b="0" i="0" u="none" strike="noStrike" dirty="0" smtClean="0">
                          <a:solidFill>
                            <a:srgbClr val="000000"/>
                          </a:solidFill>
                          <a:latin typeface="Arial Black" pitchFamily="34" charset="0"/>
                        </a:rPr>
                        <a:t>3000 PHC Facilities maintained; Additional 470 PHC facilities and 22 Hospitals implementing the health patient registration system (HPRS)</a:t>
                      </a:r>
                      <a:endParaRPr lang="en-US" sz="1200" kern="1200" baseline="0" dirty="0" smtClean="0">
                        <a:solidFill>
                          <a:schemeClr val="dk1"/>
                        </a:solidFill>
                        <a:latin typeface="Arial Black" pitchFamily="34" charset="0"/>
                        <a:ea typeface="+mn-ea"/>
                        <a:cs typeface="+mn-cs"/>
                      </a:endParaRPr>
                    </a:p>
                  </a:txBody>
                  <a:tcPr marL="0" marR="0" marT="0" marB="0"/>
                </a:tc>
                <a:tc>
                  <a:txBody>
                    <a:bodyPr/>
                    <a:lstStyle/>
                    <a:p>
                      <a:pPr marL="0" algn="l" defTabSz="914400" rtl="0" eaLnBrk="1" latinLnBrk="0" hangingPunct="1"/>
                      <a:r>
                        <a:rPr lang="en-GB" sz="1200" kern="1200" baseline="0" dirty="0" smtClean="0">
                          <a:solidFill>
                            <a:schemeClr val="dk1"/>
                          </a:solidFill>
                          <a:latin typeface="Arial Black" pitchFamily="34" charset="0"/>
                          <a:ea typeface="+mn-ea"/>
                          <a:cs typeface="+mn-cs"/>
                        </a:rPr>
                        <a:t>2955 PHC facilities maintained. Additional 6 Hospitals implementing the health patient registration system (HPRS)</a:t>
                      </a:r>
                      <a:endParaRPr lang="en-ZA" sz="12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1"/>
                  </a:ext>
                </a:extLst>
              </a:tr>
              <a:tr h="570811">
                <a:tc vMerge="1">
                  <a:txBody>
                    <a:bodyPr/>
                    <a:lstStyle/>
                    <a:p>
                      <a:pPr algn="l" fontAlgn="b"/>
                      <a:endParaRPr lang="en-ZA" sz="1000" b="0" i="0" u="none" strike="noStrike" dirty="0">
                        <a:solidFill>
                          <a:srgbClr val="000000"/>
                        </a:solidFill>
                        <a:latin typeface="Arial Black" pitchFamily="34" charset="0"/>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dk1"/>
                          </a:solidFill>
                          <a:latin typeface="Arial Black" pitchFamily="34" charset="0"/>
                          <a:ea typeface="+mn-ea"/>
                          <a:cs typeface="+mn-cs"/>
                        </a:rPr>
                        <a:t>Number of individuals from the population registered on the NHI Patient Beneficiary Registry</a:t>
                      </a:r>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35 000 000	</a:t>
                      </a:r>
                    </a:p>
                  </a:txBody>
                  <a:tcPr marL="0" marR="0" marT="0" marB="0"/>
                </a:tc>
                <a:tc>
                  <a:txBody>
                    <a:bodyPr/>
                    <a:lstStyle/>
                    <a:p>
                      <a:r>
                        <a:rPr lang="en-ZA" sz="1200" kern="1200" baseline="0" dirty="0" smtClean="0">
                          <a:solidFill>
                            <a:schemeClr val="dk1"/>
                          </a:solidFill>
                          <a:latin typeface="Arial Black" pitchFamily="34" charset="0"/>
                          <a:ea typeface="+mn-ea"/>
                          <a:cs typeface="+mn-cs"/>
                        </a:rPr>
                        <a:t>39 794 082</a:t>
                      </a:r>
                      <a:endParaRPr lang="en-US" sz="1200" kern="1200" baseline="0" dirty="0" smtClean="0">
                        <a:solidFill>
                          <a:schemeClr val="dk1"/>
                        </a:solidFill>
                        <a:latin typeface="Arial Black" pitchFamily="34" charset="0"/>
                        <a:ea typeface="+mn-ea"/>
                        <a:cs typeface="+mn-cs"/>
                      </a:endParaRPr>
                    </a:p>
                    <a:p>
                      <a:r>
                        <a:rPr lang="en-ZA" sz="1200" kern="1200" baseline="0" dirty="0" smtClean="0">
                          <a:solidFill>
                            <a:schemeClr val="dk1"/>
                          </a:solidFill>
                          <a:latin typeface="Arial Black" pitchFamily="34" charset="0"/>
                          <a:ea typeface="+mn-ea"/>
                          <a:cs typeface="+mn-cs"/>
                        </a:rPr>
                        <a:t>	</a:t>
                      </a:r>
                    </a:p>
                  </a:txBody>
                  <a:tcPr marL="68580" marR="68580" marT="0" marB="0">
                    <a:solidFill>
                      <a:schemeClr val="tx2">
                        <a:lumMod val="20000"/>
                        <a:lumOff val="80000"/>
                      </a:schemeClr>
                    </a:solidFill>
                  </a:tcPr>
                </a:tc>
                <a:extLst>
                  <a:ext uri="{0D108BD9-81ED-4DB2-BD59-A6C34878D82A}">
                    <a16:rowId xmlns:a16="http://schemas.microsoft.com/office/drawing/2014/main" xmlns="" val="10002"/>
                  </a:ext>
                </a:extLst>
              </a:tr>
              <a:tr h="892891">
                <a:tc>
                  <a:txBody>
                    <a:bodyPr/>
                    <a:lstStyle/>
                    <a:p>
                      <a:pPr marL="0" algn="l" defTabSz="914400" rtl="0" eaLnBrk="1" latinLnBrk="0" hangingPunct="1"/>
                      <a:r>
                        <a:rPr lang="en-US" sz="1200" kern="1200" baseline="0" dirty="0" smtClean="0">
                          <a:solidFill>
                            <a:schemeClr val="dk1"/>
                          </a:solidFill>
                          <a:latin typeface="Arial Black" pitchFamily="34" charset="0"/>
                          <a:ea typeface="+mn-ea"/>
                          <a:cs typeface="+mn-cs"/>
                        </a:rPr>
                        <a:t>Implement eHealth</a:t>
                      </a:r>
                    </a:p>
                    <a:p>
                      <a:pPr marL="0" algn="l" defTabSz="914400" rtl="0" eaLnBrk="1" latinLnBrk="0" hangingPunct="1"/>
                      <a:r>
                        <a:rPr lang="en-US" sz="1200" kern="1200" baseline="0" dirty="0" smtClean="0">
                          <a:solidFill>
                            <a:schemeClr val="dk1"/>
                          </a:solidFill>
                          <a:latin typeface="Arial Black" pitchFamily="34" charset="0"/>
                          <a:ea typeface="+mn-ea"/>
                          <a:cs typeface="+mn-cs"/>
                        </a:rPr>
                        <a:t>Strategy of South Africa</a:t>
                      </a:r>
                    </a:p>
                    <a:p>
                      <a:pPr marL="0" algn="l" defTabSz="914400" rtl="0" eaLnBrk="1" latinLnBrk="0" hangingPunct="1"/>
                      <a:r>
                        <a:rPr lang="en-US" sz="1200" kern="1200" baseline="0" dirty="0" smtClean="0">
                          <a:solidFill>
                            <a:schemeClr val="dk1"/>
                          </a:solidFill>
                          <a:latin typeface="Arial Black" pitchFamily="34" charset="0"/>
                          <a:ea typeface="+mn-ea"/>
                          <a:cs typeface="+mn-cs"/>
                        </a:rPr>
                        <a:t>through the development of patient information systems</a:t>
                      </a:r>
                      <a:endParaRPr lang="en-US" sz="1200" kern="1200" baseline="0" dirty="0">
                        <a:solidFill>
                          <a:schemeClr val="dk1"/>
                        </a:solidFill>
                        <a:latin typeface="Arial Black" pitchFamily="34" charset="0"/>
                        <a:ea typeface="+mn-ea"/>
                        <a:cs typeface="+mn-cs"/>
                      </a:endParaRPr>
                    </a:p>
                  </a:txBody>
                  <a:tcPr marL="0" marR="0" marT="0" marB="0"/>
                </a:tc>
                <a:tc>
                  <a:txBody>
                    <a:bodyPr/>
                    <a:lstStyle/>
                    <a:p>
                      <a:pPr marL="0" algn="l" defTabSz="914400" rtl="0" eaLnBrk="1" latinLnBrk="0" hangingPunct="1"/>
                      <a:r>
                        <a:rPr lang="en-US" sz="1200" kern="1200" baseline="0" dirty="0" smtClean="0">
                          <a:solidFill>
                            <a:schemeClr val="dk1"/>
                          </a:solidFill>
                          <a:latin typeface="Arial Black" pitchFamily="34" charset="0"/>
                          <a:ea typeface="+mn-ea"/>
                          <a:cs typeface="+mn-cs"/>
                        </a:rPr>
                        <a:t>eHealth Strategy</a:t>
                      </a:r>
                    </a:p>
                    <a:p>
                      <a:pPr marL="0" algn="l" defTabSz="914400" rtl="0" eaLnBrk="1" latinLnBrk="0" hangingPunct="1"/>
                      <a:r>
                        <a:rPr lang="en-US" sz="1200" kern="1200" baseline="0" dirty="0" smtClean="0">
                          <a:solidFill>
                            <a:schemeClr val="dk1"/>
                          </a:solidFill>
                          <a:latin typeface="Arial Black" pitchFamily="34" charset="0"/>
                          <a:ea typeface="+mn-ea"/>
                          <a:cs typeface="+mn-cs"/>
                        </a:rPr>
                        <a:t>2019-2023 published</a:t>
                      </a:r>
                    </a:p>
                    <a:p>
                      <a:pPr marL="0" algn="l" defTabSz="914400" rtl="0" eaLnBrk="1" latinLnBrk="0" hangingPunct="1"/>
                      <a:endParaRPr lang="en-US" sz="1200" kern="1200" baseline="0" dirty="0">
                        <a:solidFill>
                          <a:schemeClr val="dk1"/>
                        </a:solidFill>
                        <a:latin typeface="Arial Black" pitchFamily="34" charset="0"/>
                        <a:ea typeface="+mn-ea"/>
                        <a:cs typeface="+mn-cs"/>
                      </a:endParaRPr>
                    </a:p>
                  </a:txBody>
                  <a:tcPr marL="0" marR="0" marT="0" marB="0"/>
                </a:tc>
                <a:tc>
                  <a:txBody>
                    <a:bodyPr/>
                    <a:lstStyle/>
                    <a:p>
                      <a:pPr marL="0" algn="l" defTabSz="914400" rtl="0" eaLnBrk="1" latinLnBrk="0" hangingPunct="1"/>
                      <a:r>
                        <a:rPr lang="en-US" sz="1200" kern="1200" baseline="0" dirty="0" smtClean="0">
                          <a:solidFill>
                            <a:schemeClr val="dk1"/>
                          </a:solidFill>
                          <a:latin typeface="Arial Black" pitchFamily="34" charset="0"/>
                          <a:ea typeface="+mn-ea"/>
                          <a:cs typeface="+mn-cs"/>
                        </a:rPr>
                        <a:t>eHealth Strategy</a:t>
                      </a:r>
                    </a:p>
                    <a:p>
                      <a:pPr marL="0" algn="l" defTabSz="914400" rtl="0" eaLnBrk="1" latinLnBrk="0" hangingPunct="1"/>
                      <a:r>
                        <a:rPr lang="en-US" sz="1200" kern="1200" baseline="0" dirty="0" smtClean="0">
                          <a:solidFill>
                            <a:schemeClr val="dk1"/>
                          </a:solidFill>
                          <a:latin typeface="Arial Black" pitchFamily="34" charset="0"/>
                          <a:ea typeface="+mn-ea"/>
                          <a:cs typeface="+mn-cs"/>
                        </a:rPr>
                        <a:t>2019-2023 published</a:t>
                      </a:r>
                    </a:p>
                    <a:p>
                      <a:pPr marL="0" algn="l" defTabSz="914400" rtl="0" eaLnBrk="1" latinLnBrk="0" hangingPunct="1"/>
                      <a:endParaRPr lang="en-US" sz="1200" kern="1200" baseline="0" dirty="0">
                        <a:solidFill>
                          <a:schemeClr val="dk1"/>
                        </a:solidFill>
                        <a:latin typeface="Arial Black" pitchFamily="34" charset="0"/>
                        <a:ea typeface="+mn-ea"/>
                        <a:cs typeface="+mn-cs"/>
                      </a:endParaRPr>
                    </a:p>
                  </a:txBody>
                  <a:tcPr marL="0" marR="0" marT="0" marB="0"/>
                </a:tc>
                <a:tc>
                  <a:txBody>
                    <a:bodyPr/>
                    <a:lstStyle/>
                    <a:p>
                      <a:pPr marL="0" algn="l" defTabSz="914400" rtl="0" eaLnBrk="1" latinLnBrk="0" hangingPunct="1"/>
                      <a:r>
                        <a:rPr lang="en-GB" sz="1200" kern="1200" baseline="0" dirty="0" smtClean="0">
                          <a:solidFill>
                            <a:schemeClr val="dk1"/>
                          </a:solidFill>
                          <a:latin typeface="Arial Black" pitchFamily="34" charset="0"/>
                          <a:ea typeface="+mn-ea"/>
                          <a:cs typeface="+mn-cs"/>
                        </a:rPr>
                        <a:t>The eHealth Strategy 2019-2023 was finalised </a:t>
                      </a:r>
                      <a:endParaRPr lang="en-US" sz="1200" kern="1200" baseline="0" dirty="0">
                        <a:solidFill>
                          <a:schemeClr val="dk1"/>
                        </a:solidFill>
                        <a:latin typeface="Arial Black" pitchFamily="34" charset="0"/>
                        <a:ea typeface="+mn-ea"/>
                        <a:cs typeface="+mn-cs"/>
                      </a:endParaRPr>
                    </a:p>
                  </a:txBody>
                  <a:tcPr marL="68580" marR="68580" marT="0" marB="0">
                    <a:solidFill>
                      <a:schemeClr val="tx2">
                        <a:lumMod val="20000"/>
                        <a:lumOff val="80000"/>
                      </a:schemeClr>
                    </a:solidFill>
                  </a:tcPr>
                </a:tc>
                <a:extLst>
                  <a:ext uri="{0D108BD9-81ED-4DB2-BD59-A6C34878D82A}">
                    <a16:rowId xmlns:a16="http://schemas.microsoft.com/office/drawing/2014/main" xmlns="" val="10005"/>
                  </a:ext>
                </a:extLst>
              </a:tr>
              <a:tr h="1130619">
                <a:tc>
                  <a:txBody>
                    <a:bodyPr/>
                    <a:lstStyle/>
                    <a:p>
                      <a:pPr marL="0" algn="l" defTabSz="914400" rtl="0" eaLnBrk="1" latinLnBrk="0" hangingPunct="1"/>
                      <a:r>
                        <a:rPr lang="en-GB" sz="1200" kern="1200" baseline="0" dirty="0" smtClean="0">
                          <a:solidFill>
                            <a:schemeClr val="dk1"/>
                          </a:solidFill>
                          <a:latin typeface="Arial Black" pitchFamily="34" charset="0"/>
                          <a:ea typeface="+mn-ea"/>
                          <a:cs typeface="+mn-cs"/>
                        </a:rPr>
                        <a:t>Implement an integrated monitoring and evaluation plan aligned to health outcomes and outputs contained in the Health Sector Strategy</a:t>
                      </a:r>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pPr marL="0" algn="l" defTabSz="914400" rtl="0" eaLnBrk="1" latinLnBrk="0" hangingPunct="1"/>
                      <a:r>
                        <a:rPr lang="en-GB" sz="1200" kern="1200" baseline="0" dirty="0" smtClean="0">
                          <a:solidFill>
                            <a:schemeClr val="dk1"/>
                          </a:solidFill>
                          <a:latin typeface="Arial Black" pitchFamily="34" charset="0"/>
                          <a:ea typeface="+mn-ea"/>
                          <a:cs typeface="+mn-cs"/>
                        </a:rPr>
                        <a:t>NHI Phase 1 Evaluation Conducted</a:t>
                      </a:r>
                      <a:r>
                        <a:rPr lang="en-ZA" sz="1200" kern="1200" baseline="0" dirty="0" smtClean="0">
                          <a:solidFill>
                            <a:schemeClr val="dk1"/>
                          </a:solidFill>
                          <a:latin typeface="Arial Black" pitchFamily="34" charset="0"/>
                          <a:ea typeface="+mn-ea"/>
                          <a:cs typeface="+mn-cs"/>
                        </a:rPr>
                        <a:t>	</a:t>
                      </a:r>
                    </a:p>
                    <a:p>
                      <a:pPr marL="0" algn="l" defTabSz="914400" rtl="0" eaLnBrk="1" latinLnBrk="0" hangingPunct="1"/>
                      <a:r>
                        <a:rPr lang="en-ZA" sz="1200" kern="1200" baseline="0" dirty="0" smtClean="0">
                          <a:solidFill>
                            <a:schemeClr val="dk1"/>
                          </a:solidFill>
                          <a:latin typeface="Arial Black" pitchFamily="34" charset="0"/>
                          <a:ea typeface="+mn-ea"/>
                          <a:cs typeface="+mn-cs"/>
                        </a:rPr>
                        <a:t>	</a:t>
                      </a:r>
                    </a:p>
                  </a:txBody>
                  <a:tcPr marL="0" marR="0" marT="0" marB="0"/>
                </a:tc>
                <a:tc>
                  <a:txBody>
                    <a:bodyPr/>
                    <a:lstStyle/>
                    <a:p>
                      <a:pPr marL="0" algn="l" defTabSz="914400" rtl="0" eaLnBrk="1" latinLnBrk="0" hangingPunct="1"/>
                      <a:r>
                        <a:rPr lang="en-US" sz="1200" kern="1200" baseline="0" dirty="0" smtClean="0">
                          <a:solidFill>
                            <a:schemeClr val="dk1"/>
                          </a:solidFill>
                          <a:latin typeface="Arial Black" pitchFamily="34" charset="0"/>
                          <a:ea typeface="+mn-ea"/>
                          <a:cs typeface="+mn-cs"/>
                        </a:rPr>
                        <a:t>NHI Phase 1 evaluation</a:t>
                      </a:r>
                    </a:p>
                    <a:p>
                      <a:pPr marL="0" algn="l" defTabSz="914400" rtl="0" eaLnBrk="1" latinLnBrk="0" hangingPunct="1"/>
                      <a:r>
                        <a:rPr lang="en-US" sz="1200" kern="1200" baseline="0" dirty="0" smtClean="0">
                          <a:solidFill>
                            <a:schemeClr val="dk1"/>
                          </a:solidFill>
                          <a:latin typeface="Arial Black" pitchFamily="34" charset="0"/>
                          <a:ea typeface="+mn-ea"/>
                          <a:cs typeface="+mn-cs"/>
                        </a:rPr>
                        <a:t>report published</a:t>
                      </a:r>
                    </a:p>
                    <a:p>
                      <a:pPr marL="0" algn="l" defTabSz="914400" rtl="0" eaLnBrk="1" latinLnBrk="0" hangingPunct="1"/>
                      <a:r>
                        <a:rPr lang="en-ZA" sz="1200" kern="1200" baseline="0" dirty="0" smtClean="0">
                          <a:solidFill>
                            <a:schemeClr val="dk1"/>
                          </a:solidFill>
                          <a:latin typeface="Arial Black" pitchFamily="34" charset="0"/>
                          <a:ea typeface="+mn-ea"/>
                          <a:cs typeface="+mn-cs"/>
                        </a:rPr>
                        <a:t>	</a:t>
                      </a:r>
                    </a:p>
                  </a:txBody>
                  <a:tcPr marL="0" marR="0" marT="0" marB="0"/>
                </a:tc>
                <a:tc>
                  <a:txBody>
                    <a:bodyPr/>
                    <a:lstStyle/>
                    <a:p>
                      <a:r>
                        <a:rPr lang="en-US" sz="1200" b="0" i="0" u="none" strike="noStrike" kern="1200" baseline="0" dirty="0" smtClean="0">
                          <a:solidFill>
                            <a:schemeClr val="dk1"/>
                          </a:solidFill>
                          <a:latin typeface="Arial Black" panose="020B0A04020102020204" pitchFamily="34" charset="0"/>
                          <a:ea typeface="+mn-ea"/>
                          <a:cs typeface="+mn-cs"/>
                        </a:rPr>
                        <a:t>NHI Phase 1 Evaluation report </a:t>
                      </a:r>
                      <a:r>
                        <a:rPr lang="en-US" sz="1200" b="0" i="0" u="none" strike="noStrike" kern="1200" baseline="0" dirty="0" err="1" smtClean="0">
                          <a:solidFill>
                            <a:schemeClr val="dk1"/>
                          </a:solidFill>
                          <a:latin typeface="Arial Black" panose="020B0A04020102020204" pitchFamily="34" charset="0"/>
                          <a:ea typeface="+mn-ea"/>
                          <a:cs typeface="+mn-cs"/>
                        </a:rPr>
                        <a:t>finalised</a:t>
                      </a:r>
                      <a:r>
                        <a:rPr lang="en-US" sz="1200" b="0" i="0" u="none" strike="noStrike" kern="1200" baseline="0" dirty="0" smtClean="0">
                          <a:solidFill>
                            <a:schemeClr val="dk1"/>
                          </a:solidFill>
                          <a:latin typeface="Arial Black" panose="020B0A04020102020204" pitchFamily="34" charset="0"/>
                          <a:ea typeface="+mn-ea"/>
                          <a:cs typeface="+mn-cs"/>
                        </a:rPr>
                        <a:t> and disseminated to provinces </a:t>
                      </a:r>
                      <a:r>
                        <a:rPr lang="en-US" sz="2800" b="0" i="0" u="none" strike="noStrike" kern="1200" baseline="0" dirty="0" smtClean="0">
                          <a:solidFill>
                            <a:schemeClr val="dk1"/>
                          </a:solidFill>
                          <a:latin typeface="+mn-lt"/>
                          <a:ea typeface="+mn-ea"/>
                          <a:cs typeface="+mn-cs"/>
                        </a:rPr>
                        <a:t>	</a:t>
                      </a:r>
                    </a:p>
                  </a:txBody>
                  <a:tcPr marL="68580" marR="68580" marT="0" marB="0">
                    <a:solidFill>
                      <a:schemeClr val="tx2">
                        <a:lumMod val="20000"/>
                        <a:lumOff val="80000"/>
                      </a:schemeClr>
                    </a:solidFill>
                  </a:tcPr>
                </a:tc>
                <a:extLst>
                  <a:ext uri="{0D108BD9-81ED-4DB2-BD59-A6C34878D82A}">
                    <a16:rowId xmlns:a16="http://schemas.microsoft.com/office/drawing/2014/main" xmlns="" val="10004"/>
                  </a:ext>
                </a:extLst>
              </a:tr>
              <a:tr h="1213210">
                <a:tc>
                  <a:txBody>
                    <a:bodyPr/>
                    <a:lstStyle/>
                    <a:p>
                      <a:pPr marL="0" algn="l" defTabSz="914400" rtl="0" eaLnBrk="1" latinLnBrk="0" hangingPunct="1"/>
                      <a:r>
                        <a:rPr lang="en-GB" sz="1200" kern="1200" baseline="0" dirty="0" smtClean="0">
                          <a:solidFill>
                            <a:schemeClr val="dk1"/>
                          </a:solidFill>
                          <a:latin typeface="Arial Black" pitchFamily="34" charset="0"/>
                          <a:ea typeface="+mn-ea"/>
                          <a:cs typeface="+mn-cs"/>
                        </a:rPr>
                        <a:t>Improve the acceptability , quality and safety of health services by increasing user and community feedback and involvement</a:t>
                      </a:r>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pPr marL="0" algn="l" defTabSz="914400" rtl="0" eaLnBrk="1" latinLnBrk="0" hangingPunct="1"/>
                      <a:r>
                        <a:rPr lang="en-GB" sz="1200" kern="1200" baseline="0" dirty="0" smtClean="0">
                          <a:solidFill>
                            <a:schemeClr val="dk1"/>
                          </a:solidFill>
                          <a:latin typeface="Arial Black" pitchFamily="34" charset="0"/>
                          <a:ea typeface="+mn-ea"/>
                          <a:cs typeface="+mn-cs"/>
                        </a:rPr>
                        <a:t>Number of PHC health facilities conducting Patient Experience of Care Survey</a:t>
                      </a:r>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pPr marL="0" algn="l" defTabSz="914400" rtl="0" eaLnBrk="1" latinLnBrk="0" hangingPunct="1"/>
                      <a:r>
                        <a:rPr lang="en-GB" sz="1200" kern="1200" baseline="0" dirty="0" smtClean="0">
                          <a:solidFill>
                            <a:schemeClr val="dk1"/>
                          </a:solidFill>
                          <a:latin typeface="Arial Black" pitchFamily="34" charset="0"/>
                          <a:ea typeface="+mn-ea"/>
                          <a:cs typeface="+mn-cs"/>
                        </a:rPr>
                        <a:t>1500 PHC facilities conducting Patient Experience of Care Surveys annually</a:t>
                      </a:r>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pPr marL="0" algn="l" defTabSz="914400" rtl="0" eaLnBrk="1" latinLnBrk="0" hangingPunct="1"/>
                      <a:r>
                        <a:rPr lang="en-GB" sz="1200" kern="1200" baseline="0" dirty="0" smtClean="0">
                          <a:solidFill>
                            <a:schemeClr val="dk1"/>
                          </a:solidFill>
                          <a:latin typeface="Arial Black" pitchFamily="34" charset="0"/>
                          <a:ea typeface="+mn-ea"/>
                          <a:cs typeface="+mn-cs"/>
                        </a:rPr>
                        <a:t>1586 PHC facilities conducting Patient Experience of Care Surveys annually</a:t>
                      </a:r>
                      <a:endParaRPr lang="en-ZA" sz="1200" kern="1200" baseline="0" dirty="0" smtClean="0">
                        <a:solidFill>
                          <a:schemeClr val="dk1"/>
                        </a:solidFill>
                        <a:latin typeface="Arial Black" pitchFamily="34" charset="0"/>
                        <a:ea typeface="+mn-ea"/>
                        <a:cs typeface="+mn-cs"/>
                      </a:endParaRPr>
                    </a:p>
                  </a:txBody>
                  <a:tcPr marL="68580" marR="68580" marT="0" marB="0">
                    <a:solidFill>
                      <a:schemeClr val="tx2">
                        <a:lumMod val="20000"/>
                        <a:lumOff val="80000"/>
                      </a:schemeClr>
                    </a:solidFill>
                  </a:tcPr>
                </a:tc>
                <a:extLst>
                  <a:ext uri="{0D108BD9-81ED-4DB2-BD59-A6C34878D82A}">
                    <a16:rowId xmlns:a16="http://schemas.microsoft.com/office/drawing/2014/main" xmlns="" val="1578535295"/>
                  </a:ext>
                </a:extLst>
              </a:tr>
            </a:tbl>
          </a:graphicData>
        </a:graphic>
      </p:graphicFrame>
      <p:sp>
        <p:nvSpPr>
          <p:cNvPr id="5"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13</a:t>
            </a:fld>
            <a:r>
              <a:rPr kumimoji="0" lang="en-ZA" sz="1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7236296" cy="830997"/>
          </a:xfrm>
          <a:prstGeom prst="rect">
            <a:avLst/>
          </a:prstGeom>
        </p:spPr>
        <p:txBody>
          <a:bodyPr wrap="square">
            <a:spAutoFit/>
          </a:bodyPr>
          <a:lstStyle/>
          <a:p>
            <a:pPr marL="0" lvl="1"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Black" pitchFamily="34" charset="0"/>
                <a:cs typeface="Arial" pitchFamily="34" charset="0"/>
              </a:rPr>
              <a:t>Programme 2: </a:t>
            </a:r>
            <a:r>
              <a:rPr lang="en-ZA" sz="2400" dirty="0" smtClean="0">
                <a:solidFill>
                  <a:schemeClr val="bg1"/>
                </a:solidFill>
                <a:latin typeface="Arial Black" pitchFamily="34" charset="0"/>
              </a:rPr>
              <a:t> National Health Insurance, Health Planning and Systems Enablement</a:t>
            </a:r>
            <a:endParaRPr lang="en-ZA" sz="2400" dirty="0">
              <a:solidFill>
                <a:schemeClr val="bg1"/>
              </a:solidFill>
              <a:latin typeface="Arial Black"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156121212"/>
              </p:ext>
            </p:extLst>
          </p:nvPr>
        </p:nvGraphicFramePr>
        <p:xfrm>
          <a:off x="0" y="1095422"/>
          <a:ext cx="9144000" cy="5645945"/>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tblGrid>
              <a:tr h="471712">
                <a:tc>
                  <a:txBody>
                    <a:bodyPr/>
                    <a:lstStyle/>
                    <a:p>
                      <a:pPr algn="l"/>
                      <a:r>
                        <a:rPr lang="en-US" sz="1200" dirty="0" smtClean="0">
                          <a:latin typeface="Arial Black" pitchFamily="34" charset="0"/>
                        </a:rPr>
                        <a:t>Strategic Objective</a:t>
                      </a:r>
                      <a:endParaRPr lang="en-US" sz="1200" dirty="0">
                        <a:latin typeface="Arial Black" pitchFamily="34" charset="0"/>
                      </a:endParaRPr>
                    </a:p>
                  </a:txBody>
                  <a:tcPr/>
                </a:tc>
                <a:tc>
                  <a:txBody>
                    <a:bodyPr/>
                    <a:lstStyle/>
                    <a:p>
                      <a:pPr algn="l"/>
                      <a:r>
                        <a:rPr lang="en-US" sz="1200" dirty="0" smtClean="0">
                          <a:latin typeface="Arial Black" pitchFamily="34" charset="0"/>
                        </a:rPr>
                        <a:t>Performance Indicator</a:t>
                      </a:r>
                      <a:endParaRPr lang="en-US" sz="1200" dirty="0">
                        <a:latin typeface="Arial Black" pitchFamily="34" charset="0"/>
                      </a:endParaRPr>
                    </a:p>
                  </a:txBody>
                  <a:tcPr/>
                </a:tc>
                <a:tc>
                  <a:txBody>
                    <a:bodyPr/>
                    <a:lstStyle/>
                    <a:p>
                      <a:r>
                        <a:rPr lang="en-ZA" sz="1200" b="1" kern="1200" baseline="0" dirty="0" smtClean="0">
                          <a:solidFill>
                            <a:schemeClr val="lt1"/>
                          </a:solidFill>
                          <a:latin typeface="Arial Black" pitchFamily="34" charset="0"/>
                          <a:ea typeface="+mn-ea"/>
                          <a:cs typeface="+mn-cs"/>
                        </a:rPr>
                        <a:t>Planned Target 2018/2019</a:t>
                      </a:r>
                    </a:p>
                  </a:txBody>
                  <a:tcPr/>
                </a:tc>
                <a:tc>
                  <a:txBody>
                    <a:bodyPr/>
                    <a:lstStyle/>
                    <a:p>
                      <a:r>
                        <a:rPr lang="en-ZA" sz="1200" b="1" kern="1200" baseline="0" dirty="0" smtClean="0">
                          <a:solidFill>
                            <a:schemeClr val="lt1"/>
                          </a:solidFill>
                          <a:latin typeface="Arial Black" pitchFamily="34" charset="0"/>
                          <a:ea typeface="+mn-ea"/>
                          <a:cs typeface="+mn-cs"/>
                        </a:rPr>
                        <a:t>Actual Achievement 2018/2019	</a:t>
                      </a:r>
                    </a:p>
                  </a:txBody>
                  <a:tcPr/>
                </a:tc>
                <a:extLst>
                  <a:ext uri="{0D108BD9-81ED-4DB2-BD59-A6C34878D82A}">
                    <a16:rowId xmlns:a16="http://schemas.microsoft.com/office/drawing/2014/main" xmlns="" val="10000"/>
                  </a:ext>
                </a:extLst>
              </a:tr>
              <a:tr h="943424">
                <a:tc>
                  <a:txBody>
                    <a:bodyPr/>
                    <a:lstStyle/>
                    <a:p>
                      <a:r>
                        <a:rPr lang="en-ZA" sz="1200" kern="1200" baseline="0" dirty="0" smtClean="0">
                          <a:solidFill>
                            <a:schemeClr val="dk1"/>
                          </a:solidFill>
                          <a:latin typeface="Arial Black" pitchFamily="34" charset="0"/>
                          <a:ea typeface="+mn-ea"/>
                          <a:cs typeface="+mn-cs"/>
                        </a:rPr>
                        <a:t>Establish a national stock management surveillance centre to improve medicine availability </a:t>
                      </a:r>
                    </a:p>
                  </a:txBody>
                  <a:tcPr marL="0" marR="0" marT="0" marB="0"/>
                </a:tc>
                <a:tc>
                  <a:txBody>
                    <a:bodyPr/>
                    <a:lstStyle/>
                    <a:p>
                      <a:r>
                        <a:rPr lang="en-ZA" sz="1200" kern="1200" baseline="0" dirty="0" smtClean="0">
                          <a:solidFill>
                            <a:schemeClr val="dk1"/>
                          </a:solidFill>
                          <a:latin typeface="Arial Black" pitchFamily="34" charset="0"/>
                          <a:ea typeface="+mn-ea"/>
                          <a:cs typeface="+mn-cs"/>
                        </a:rPr>
                        <a:t>Total number of health facilities reporting stock  availability at national surveillance centre </a:t>
                      </a:r>
                    </a:p>
                  </a:txBody>
                  <a:tcPr marL="0" marR="0" marT="0" marB="0"/>
                </a:tc>
                <a:tc>
                  <a:txBody>
                    <a:bodyPr/>
                    <a:lstStyle/>
                    <a:p>
                      <a:r>
                        <a:rPr lang="en-ZA" sz="1200" kern="1200" baseline="0" dirty="0" smtClean="0">
                          <a:solidFill>
                            <a:schemeClr val="dk1"/>
                          </a:solidFill>
                          <a:latin typeface="Arial Black" pitchFamily="34" charset="0"/>
                          <a:ea typeface="+mn-ea"/>
                          <a:cs typeface="+mn-cs"/>
                        </a:rPr>
                        <a:t>3625 of health facilities reporting stock availability </a:t>
                      </a:r>
                    </a:p>
                    <a:p>
                      <a:r>
                        <a:rPr lang="en-ZA" sz="1200" kern="1200" baseline="0" dirty="0" smtClean="0">
                          <a:solidFill>
                            <a:schemeClr val="dk1"/>
                          </a:solidFill>
                          <a:latin typeface="Arial Black" pitchFamily="34" charset="0"/>
                          <a:ea typeface="+mn-ea"/>
                          <a:cs typeface="+mn-cs"/>
                        </a:rPr>
                        <a:t>at national surveillance centre (cumulative)</a:t>
                      </a:r>
                    </a:p>
                  </a:txBody>
                  <a:tcPr marL="0" marR="0" marT="0" marB="0"/>
                </a:tc>
                <a:tc>
                  <a:txBody>
                    <a:bodyPr/>
                    <a:lstStyle/>
                    <a:p>
                      <a:r>
                        <a:rPr lang="en-ZA" sz="1200" kern="1200" baseline="0" dirty="0" smtClean="0">
                          <a:solidFill>
                            <a:schemeClr val="dk1"/>
                          </a:solidFill>
                          <a:latin typeface="Arial Black" pitchFamily="34" charset="0"/>
                          <a:ea typeface="+mn-ea"/>
                          <a:cs typeface="+mn-cs"/>
                        </a:rPr>
                        <a:t>3598 of health facilities reporting stock availability at national surveillance centre (cumulative)</a:t>
                      </a:r>
                    </a:p>
                  </a:txBody>
                  <a:tcPr marL="68580" marR="68580" marT="0" marB="0"/>
                </a:tc>
                <a:extLst>
                  <a:ext uri="{0D108BD9-81ED-4DB2-BD59-A6C34878D82A}">
                    <a16:rowId xmlns:a16="http://schemas.microsoft.com/office/drawing/2014/main" xmlns="" val="10001"/>
                  </a:ext>
                </a:extLst>
              </a:tr>
              <a:tr h="1132108">
                <a:tc>
                  <a:txBody>
                    <a:bodyPr/>
                    <a:lstStyle/>
                    <a:p>
                      <a:pPr marL="0" marR="0">
                        <a:lnSpc>
                          <a:spcPts val="1300"/>
                        </a:lnSpc>
                        <a:spcBef>
                          <a:spcPts val="0"/>
                        </a:spcBef>
                        <a:spcAft>
                          <a:spcPts val="0"/>
                        </a:spcAft>
                      </a:pPr>
                      <a:r>
                        <a:rPr lang="en-GB" sz="1200" kern="1200" baseline="0" dirty="0" smtClean="0">
                          <a:solidFill>
                            <a:schemeClr val="dk1"/>
                          </a:solidFill>
                          <a:latin typeface="Arial Black" pitchFamily="34" charset="0"/>
                          <a:ea typeface="+mn-ea"/>
                          <a:cs typeface="+mn-cs"/>
                        </a:rPr>
                        <a:t>Improve contracting and supply of Medicines through innovative service delivery models</a:t>
                      </a:r>
                      <a:endParaRPr lang="en-US" sz="1200" kern="1200" baseline="0" dirty="0" smtClean="0">
                        <a:solidFill>
                          <a:schemeClr val="dk1"/>
                        </a:solidFill>
                        <a:latin typeface="Arial Black" pitchFamily="34" charset="0"/>
                        <a:ea typeface="+mn-ea"/>
                        <a:cs typeface="+mn-cs"/>
                      </a:endParaRPr>
                    </a:p>
                  </a:txBody>
                  <a:tcPr marL="68580" marR="68580" marT="0" marB="0"/>
                </a:tc>
                <a:tc>
                  <a:txBody>
                    <a:bodyPr/>
                    <a:lstStyle/>
                    <a:p>
                      <a:r>
                        <a:rPr lang="en-US" sz="1200" b="1" kern="1200" baseline="0" dirty="0" smtClean="0">
                          <a:solidFill>
                            <a:schemeClr val="dk1"/>
                          </a:solidFill>
                          <a:latin typeface="Arial Black" pitchFamily="34" charset="0"/>
                          <a:ea typeface="+mn-ea"/>
                          <a:cs typeface="+mn-cs"/>
                        </a:rPr>
                        <a:t>Number of patients enrolled for receiving medicines through the  centralised chronic medicine dispensing &amp; distribution programme</a:t>
                      </a:r>
                      <a:endParaRPr lang="en-ZA" sz="1200" b="1" dirty="0">
                        <a:latin typeface="Arial Black" pitchFamily="34" charset="0"/>
                        <a:ea typeface="Calibri"/>
                        <a:cs typeface="Times New Roman"/>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2 500 000 patients enrolled for receiving medicines through the </a:t>
                      </a:r>
                      <a:r>
                        <a:rPr lang="sv-SE" sz="1200" kern="1200" baseline="0" dirty="0" smtClean="0">
                          <a:solidFill>
                            <a:schemeClr val="dk1"/>
                          </a:solidFill>
                          <a:latin typeface="Arial Black" pitchFamily="34" charset="0"/>
                          <a:ea typeface="+mn-ea"/>
                          <a:cs typeface="+mn-cs"/>
                        </a:rPr>
                        <a:t>CCMDD system</a:t>
                      </a:r>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sv-SE" sz="1200" kern="1200" baseline="0" dirty="0" smtClean="0">
                          <a:solidFill>
                            <a:schemeClr val="dk1"/>
                          </a:solidFill>
                          <a:latin typeface="Arial Black" pitchFamily="34" charset="0"/>
                          <a:ea typeface="+mn-ea"/>
                          <a:cs typeface="+mn-cs"/>
                        </a:rPr>
                        <a:t>2 554 662 patients </a:t>
                      </a:r>
                      <a:r>
                        <a:rPr lang="en-ZA" sz="1200" kern="1200" baseline="0" dirty="0" smtClean="0">
                          <a:solidFill>
                            <a:schemeClr val="dk1"/>
                          </a:solidFill>
                          <a:latin typeface="Arial Black" pitchFamily="34" charset="0"/>
                          <a:ea typeface="+mn-ea"/>
                          <a:cs typeface="+mn-cs"/>
                        </a:rPr>
                        <a:t>enrolled for receiving medicines through the CCMDD system 	</a:t>
                      </a:r>
                    </a:p>
                    <a:p>
                      <a:endParaRPr lang="en-ZA" sz="12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5"/>
                  </a:ext>
                </a:extLst>
              </a:tr>
              <a:tr h="943424">
                <a:tc>
                  <a:txBody>
                    <a:bodyPr/>
                    <a:lstStyle/>
                    <a:p>
                      <a:r>
                        <a:rPr lang="en-GB" sz="1200" b="1" kern="1200" baseline="0" dirty="0" smtClean="0">
                          <a:solidFill>
                            <a:schemeClr val="dk1"/>
                          </a:solidFill>
                          <a:latin typeface="Arial Black" pitchFamily="34" charset="0"/>
                          <a:ea typeface="+mn-ea"/>
                          <a:cs typeface="+mn-cs"/>
                        </a:rPr>
                        <a:t>Improve the use of antibiotics in South Africa by implementing the Antimicrobial Resistance Strategy</a:t>
                      </a:r>
                      <a:endParaRPr lang="en-ZA" sz="1200" b="1" kern="1200" baseline="0" dirty="0" smtClean="0">
                        <a:solidFill>
                          <a:schemeClr val="dk1"/>
                        </a:solidFill>
                        <a:latin typeface="Arial Black" pitchFamily="34" charset="0"/>
                        <a:ea typeface="+mn-ea"/>
                        <a:cs typeface="+mn-cs"/>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Arial Black" pitchFamily="34" charset="0"/>
                          <a:ea typeface="Calibri"/>
                          <a:cs typeface="Times New Roman"/>
                        </a:rPr>
                        <a:t>Surveillance system implemented for monitoring </a:t>
                      </a:r>
                      <a:r>
                        <a:rPr lang="en-ZA" sz="1200" b="1" dirty="0" smtClean="0">
                          <a:latin typeface="Arial Black" pitchFamily="34" charset="0"/>
                          <a:ea typeface="Calibri"/>
                          <a:cs typeface="Times New Roman"/>
                        </a:rPr>
                        <a:t>resistance</a:t>
                      </a:r>
                    </a:p>
                    <a:p>
                      <a:r>
                        <a:rPr lang="en-ZA" sz="1200" kern="1200" baseline="0" dirty="0" smtClean="0">
                          <a:solidFill>
                            <a:schemeClr val="dk1"/>
                          </a:solidFill>
                          <a:latin typeface="Arial Black" pitchFamily="34" charset="0"/>
                          <a:ea typeface="+mn-ea"/>
                          <a:cs typeface="+mn-cs"/>
                        </a:rPr>
                        <a:t> 	</a:t>
                      </a:r>
                    </a:p>
                  </a:txBody>
                  <a:tcPr marL="0" marR="0" marT="0" marB="0"/>
                </a:tc>
                <a:tc>
                  <a:txBody>
                    <a:bodyPr/>
                    <a:lstStyle/>
                    <a:p>
                      <a:r>
                        <a:rPr lang="en-GB" sz="1200" b="1" kern="1200" baseline="0" dirty="0" smtClean="0">
                          <a:solidFill>
                            <a:schemeClr val="dk1"/>
                          </a:solidFill>
                          <a:latin typeface="Arial Black" pitchFamily="34" charset="0"/>
                          <a:ea typeface="+mn-ea"/>
                          <a:cs typeface="+mn-cs"/>
                        </a:rPr>
                        <a:t>Surveillance system for monitoring resistance accessible  to 3 provincial DOH</a:t>
                      </a:r>
                      <a:r>
                        <a:rPr lang="en-ZA" sz="1200" b="1" kern="1200" baseline="0" dirty="0" smtClean="0">
                          <a:solidFill>
                            <a:schemeClr val="dk1"/>
                          </a:solidFill>
                          <a:latin typeface="Arial Black" pitchFamily="34" charset="0"/>
                          <a:ea typeface="+mn-ea"/>
                          <a:cs typeface="+mn-cs"/>
                        </a:rPr>
                        <a:t>		</a:t>
                      </a:r>
                    </a:p>
                  </a:txBody>
                  <a:tcPr marL="0" marR="0" marT="0" marB="0"/>
                </a:tc>
                <a:tc>
                  <a:txBody>
                    <a:bodyPr/>
                    <a:lstStyle/>
                    <a:p>
                      <a:r>
                        <a:rPr lang="en-GB" sz="1200" b="1" kern="1200" baseline="0" dirty="0" smtClean="0">
                          <a:solidFill>
                            <a:schemeClr val="dk1"/>
                          </a:solidFill>
                          <a:latin typeface="Arial Black" pitchFamily="34" charset="0"/>
                          <a:ea typeface="+mn-ea"/>
                          <a:cs typeface="+mn-cs"/>
                        </a:rPr>
                        <a:t>Surveillance system for monitoring resistance accessible  to 3 provincial </a:t>
                      </a:r>
                      <a:r>
                        <a:rPr lang="en-GB" sz="1200" b="0" kern="1200" baseline="0" dirty="0" smtClean="0">
                          <a:solidFill>
                            <a:schemeClr val="dk1"/>
                          </a:solidFill>
                          <a:latin typeface="Arial Black" pitchFamily="34" charset="0"/>
                          <a:ea typeface="+mn-ea"/>
                          <a:cs typeface="+mn-cs"/>
                        </a:rPr>
                        <a:t>DOH</a:t>
                      </a:r>
                      <a:endParaRPr lang="en-ZA" sz="1200" b="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2987895493"/>
                  </a:ext>
                </a:extLst>
              </a:tr>
              <a:tr h="1132108">
                <a:tc>
                  <a:txBody>
                    <a:bodyPr/>
                    <a:lstStyle/>
                    <a:p>
                      <a:r>
                        <a:rPr lang="en-GB" sz="1200" b="1" kern="1200" baseline="0" dirty="0" smtClean="0">
                          <a:solidFill>
                            <a:schemeClr val="dk1"/>
                          </a:solidFill>
                          <a:latin typeface="Arial Black" pitchFamily="34" charset="0"/>
                          <a:ea typeface="+mn-ea"/>
                          <a:cs typeface="+mn-cs"/>
                        </a:rPr>
                        <a:t>Regulate African</a:t>
                      </a:r>
                      <a:endParaRPr lang="en-US" sz="1200" b="1" kern="1200" baseline="0" dirty="0" smtClean="0">
                        <a:solidFill>
                          <a:schemeClr val="dk1"/>
                        </a:solidFill>
                        <a:latin typeface="Arial Black" pitchFamily="34" charset="0"/>
                        <a:ea typeface="+mn-ea"/>
                        <a:cs typeface="+mn-cs"/>
                      </a:endParaRPr>
                    </a:p>
                    <a:p>
                      <a:r>
                        <a:rPr lang="en-GB" sz="1200" b="1" kern="1200" baseline="0" dirty="0" smtClean="0">
                          <a:solidFill>
                            <a:schemeClr val="dk1"/>
                          </a:solidFill>
                          <a:latin typeface="Arial Black" pitchFamily="34" charset="0"/>
                          <a:ea typeface="+mn-ea"/>
                          <a:cs typeface="+mn-cs"/>
                        </a:rPr>
                        <a:t>Traditional</a:t>
                      </a:r>
                      <a:endParaRPr lang="en-US" sz="1200" b="1" kern="1200" baseline="0" dirty="0" smtClean="0">
                        <a:solidFill>
                          <a:schemeClr val="dk1"/>
                        </a:solidFill>
                        <a:latin typeface="Arial Black" pitchFamily="34" charset="0"/>
                        <a:ea typeface="+mn-ea"/>
                        <a:cs typeface="+mn-cs"/>
                      </a:endParaRPr>
                    </a:p>
                    <a:p>
                      <a:r>
                        <a:rPr lang="en-GB" sz="1200" b="1" kern="1200" baseline="0" dirty="0" smtClean="0">
                          <a:solidFill>
                            <a:schemeClr val="dk1"/>
                          </a:solidFill>
                          <a:latin typeface="Arial Black" pitchFamily="34" charset="0"/>
                          <a:ea typeface="+mn-ea"/>
                          <a:cs typeface="+mn-cs"/>
                        </a:rPr>
                        <a:t>Practitioners in South Africa</a:t>
                      </a:r>
                      <a:r>
                        <a:rPr lang="en-ZA" sz="1200" b="1" kern="1200" baseline="0" dirty="0" smtClean="0">
                          <a:solidFill>
                            <a:schemeClr val="dk1"/>
                          </a:solidFill>
                          <a:latin typeface="Arial Black" pitchFamily="34" charset="0"/>
                          <a:ea typeface="+mn-ea"/>
                          <a:cs typeface="+mn-cs"/>
                        </a:rPr>
                        <a:t>) 	</a:t>
                      </a:r>
                    </a:p>
                  </a:txBody>
                  <a:tcPr marL="0" marR="0" marT="0" marB="0"/>
                </a:tc>
                <a:tc>
                  <a:txBody>
                    <a:bodyPr/>
                    <a:lstStyle/>
                    <a:p>
                      <a:pPr marL="0" algn="l" defTabSz="914400" rtl="0" eaLnBrk="1" latinLnBrk="0" hangingPunct="1"/>
                      <a:r>
                        <a:rPr lang="en-US" sz="1200" b="1" kern="1200" baseline="0" dirty="0" smtClean="0">
                          <a:solidFill>
                            <a:schemeClr val="dk1"/>
                          </a:solidFill>
                          <a:latin typeface="Arial Black" pitchFamily="34" charset="0"/>
                          <a:ea typeface="+mn-ea"/>
                          <a:cs typeface="+mn-cs"/>
                        </a:rPr>
                        <a:t>Traditional Health Practitioners (TPH) Amendment Bill published for comment</a:t>
                      </a:r>
                    </a:p>
                  </a:txBody>
                  <a:tcPr marL="0" marR="0" marT="0" marB="0"/>
                </a:tc>
                <a:tc>
                  <a:txBody>
                    <a:bodyPr/>
                    <a:lstStyle/>
                    <a:p>
                      <a:r>
                        <a:rPr lang="en-GB" sz="1200" b="1" kern="1200" baseline="0" dirty="0" smtClean="0">
                          <a:solidFill>
                            <a:schemeClr val="dk1"/>
                          </a:solidFill>
                          <a:latin typeface="Arial Black" pitchFamily="34" charset="0"/>
                          <a:ea typeface="+mn-ea"/>
                          <a:cs typeface="+mn-cs"/>
                        </a:rPr>
                        <a:t>Traditional Health</a:t>
                      </a:r>
                      <a:endParaRPr lang="en-US" sz="1200" b="1" kern="1200" baseline="0" dirty="0" smtClean="0">
                        <a:solidFill>
                          <a:schemeClr val="dk1"/>
                        </a:solidFill>
                        <a:latin typeface="Arial Black" pitchFamily="34" charset="0"/>
                        <a:ea typeface="+mn-ea"/>
                        <a:cs typeface="+mn-cs"/>
                      </a:endParaRPr>
                    </a:p>
                    <a:p>
                      <a:r>
                        <a:rPr lang="en-GB" sz="1200" b="1" kern="1200" baseline="0" dirty="0" smtClean="0">
                          <a:solidFill>
                            <a:schemeClr val="dk1"/>
                          </a:solidFill>
                          <a:latin typeface="Arial Black" pitchFamily="34" charset="0"/>
                          <a:ea typeface="+mn-ea"/>
                          <a:cs typeface="+mn-cs"/>
                        </a:rPr>
                        <a:t>Practitioners Amendment Bill published for comment</a:t>
                      </a:r>
                      <a:r>
                        <a:rPr lang="en-ZA" sz="1200" b="1" kern="1200" baseline="0" dirty="0" smtClean="0">
                          <a:solidFill>
                            <a:schemeClr val="dk1"/>
                          </a:solidFill>
                          <a:latin typeface="Arial Black" pitchFamily="34" charset="0"/>
                          <a:ea typeface="+mn-ea"/>
                          <a:cs typeface="+mn-cs"/>
                        </a:rPr>
                        <a:t>	</a:t>
                      </a:r>
                    </a:p>
                  </a:txBody>
                  <a:tcPr marL="0" marR="0" marT="0" marB="0"/>
                </a:tc>
                <a:tc>
                  <a:txBody>
                    <a:bodyPr/>
                    <a:lstStyle/>
                    <a:p>
                      <a:r>
                        <a:rPr lang="en-GB" sz="1200" b="1" kern="1200" baseline="0" dirty="0" smtClean="0">
                          <a:solidFill>
                            <a:schemeClr val="dk1"/>
                          </a:solidFill>
                          <a:latin typeface="Arial Black" pitchFamily="34" charset="0"/>
                          <a:ea typeface="+mn-ea"/>
                          <a:cs typeface="+mn-cs"/>
                        </a:rPr>
                        <a:t>Provincial Departments of Health, other National Departments and State Law Advisor consulted on the draft amendment Bill. </a:t>
                      </a:r>
                      <a:endParaRPr lang="en-US" sz="1200" b="1" kern="1200" baseline="0" dirty="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2699838992"/>
                  </a:ext>
                </a:extLst>
              </a:tr>
              <a:tr h="1023169">
                <a:tc>
                  <a:txBody>
                    <a:bodyPr/>
                    <a:lstStyle/>
                    <a:p>
                      <a:pPr marL="0" algn="l" defTabSz="914400" rtl="0" eaLnBrk="1" latinLnBrk="0" hangingPunct="1"/>
                      <a:r>
                        <a:rPr lang="en-GB" sz="1200" kern="1200" baseline="0" dirty="0" smtClean="0">
                          <a:solidFill>
                            <a:schemeClr val="dk1"/>
                          </a:solidFill>
                          <a:latin typeface="Arial Black" pitchFamily="34" charset="0"/>
                          <a:ea typeface="+mn-ea"/>
                          <a:cs typeface="+mn-cs"/>
                        </a:rPr>
                        <a:t>Regulation of the price on medicines through the transparent pricing system</a:t>
                      </a:r>
                      <a:r>
                        <a:rPr lang="en-ZA" sz="1200" kern="1200" baseline="0" dirty="0" smtClean="0">
                          <a:solidFill>
                            <a:schemeClr val="dk1"/>
                          </a:solidFill>
                          <a:latin typeface="Arial Black" pitchFamily="34" charset="0"/>
                          <a:ea typeface="+mn-ea"/>
                          <a:cs typeface="+mn-cs"/>
                        </a:rPr>
                        <a:t>	</a:t>
                      </a:r>
                    </a:p>
                  </a:txBody>
                  <a:tcPr marL="0" marR="0" marT="0" marB="0"/>
                </a:tc>
                <a:tc>
                  <a:txBody>
                    <a:bodyPr/>
                    <a:lstStyle/>
                    <a:p>
                      <a:pPr marL="0" algn="l" defTabSz="914400" rtl="0" eaLnBrk="1" latinLnBrk="0" hangingPunct="1"/>
                      <a:r>
                        <a:rPr lang="en-ZA" sz="1200" kern="1200" baseline="0" dirty="0" smtClean="0">
                          <a:solidFill>
                            <a:schemeClr val="dk1"/>
                          </a:solidFill>
                          <a:latin typeface="Arial Black" pitchFamily="34" charset="0"/>
                          <a:ea typeface="+mn-ea"/>
                          <a:cs typeface="+mn-cs"/>
                        </a:rPr>
                        <a:t>Single exit price adjustments </a:t>
                      </a:r>
                    </a:p>
                    <a:p>
                      <a:pPr marL="0" algn="l" defTabSz="914400" rtl="0" eaLnBrk="1" latinLnBrk="0" hangingPunct="1"/>
                      <a:r>
                        <a:rPr lang="en-ZA" sz="1200" kern="1200" baseline="0" dirty="0" smtClean="0">
                          <a:solidFill>
                            <a:schemeClr val="dk1"/>
                          </a:solidFill>
                          <a:latin typeface="Arial Black" pitchFamily="34" charset="0"/>
                          <a:ea typeface="+mn-ea"/>
                          <a:cs typeface="+mn-cs"/>
                        </a:rPr>
                        <a:t>published and implemented </a:t>
                      </a:r>
                    </a:p>
                    <a:p>
                      <a:pPr marL="0" algn="l" defTabSz="914400" rtl="0" eaLnBrk="1" latinLnBrk="0" hangingPunct="1"/>
                      <a:r>
                        <a:rPr lang="en-ZA" sz="1200" kern="1200" baseline="0" dirty="0" smtClean="0">
                          <a:solidFill>
                            <a:schemeClr val="dk1"/>
                          </a:solidFill>
                          <a:latin typeface="Arial Black" pitchFamily="34" charset="0"/>
                          <a:ea typeface="+mn-ea"/>
                          <a:cs typeface="+mn-cs"/>
                        </a:rPr>
                        <a:t>annually 	</a:t>
                      </a:r>
                    </a:p>
                  </a:txBody>
                  <a:tcPr marL="0" marR="0" marT="0" marB="0"/>
                </a:tc>
                <a:tc>
                  <a:txBody>
                    <a:bodyPr/>
                    <a:lstStyle/>
                    <a:p>
                      <a:pPr marL="0" algn="l" defTabSz="914400" rtl="0" eaLnBrk="1" latinLnBrk="0" hangingPunct="1"/>
                      <a:r>
                        <a:rPr lang="en-GB" sz="1200" kern="1200" baseline="0" dirty="0" smtClean="0">
                          <a:solidFill>
                            <a:schemeClr val="dk1"/>
                          </a:solidFill>
                          <a:latin typeface="Arial Black" pitchFamily="34" charset="0"/>
                          <a:ea typeface="+mn-ea"/>
                          <a:cs typeface="+mn-cs"/>
                        </a:rPr>
                        <a:t>2018/19 Annual Price Adjustments gazetted and implemented</a:t>
                      </a:r>
                      <a:r>
                        <a:rPr lang="en-ZA" sz="1200" kern="1200" baseline="0" dirty="0" smtClean="0">
                          <a:solidFill>
                            <a:schemeClr val="dk1"/>
                          </a:solidFill>
                          <a:latin typeface="Arial Black" pitchFamily="34" charset="0"/>
                          <a:ea typeface="+mn-ea"/>
                          <a:cs typeface="+mn-cs"/>
                        </a:rPr>
                        <a:t>	</a:t>
                      </a:r>
                    </a:p>
                  </a:txBody>
                  <a:tcPr marL="0" marR="0" marT="0" marB="0"/>
                </a:tc>
                <a:tc>
                  <a:txBody>
                    <a:bodyPr/>
                    <a:lstStyle/>
                    <a:p>
                      <a:pPr marL="0" algn="l" defTabSz="914400" rtl="0" eaLnBrk="1" latinLnBrk="0" hangingPunct="1"/>
                      <a:r>
                        <a:rPr lang="en-GB" sz="1200" kern="1200" baseline="0" dirty="0" smtClean="0">
                          <a:solidFill>
                            <a:schemeClr val="dk1"/>
                          </a:solidFill>
                          <a:latin typeface="Arial Black" pitchFamily="34" charset="0"/>
                          <a:ea typeface="+mn-ea"/>
                          <a:cs typeface="+mn-cs"/>
                        </a:rPr>
                        <a:t>2018/19 Annual Price Adjustments gazetted and implemented</a:t>
                      </a:r>
                      <a:r>
                        <a:rPr lang="en-ZA" sz="1200" kern="1200" baseline="0" dirty="0" smtClean="0">
                          <a:solidFill>
                            <a:schemeClr val="dk1"/>
                          </a:solidFill>
                          <a:latin typeface="Arial Black" pitchFamily="34" charset="0"/>
                          <a:ea typeface="+mn-ea"/>
                          <a:cs typeface="+mn-cs"/>
                        </a:rPr>
                        <a:t>	</a:t>
                      </a:r>
                    </a:p>
                  </a:txBody>
                  <a:tcPr marL="68580" marR="68580" marT="0" marB="0"/>
                </a:tc>
                <a:extLst>
                  <a:ext uri="{0D108BD9-81ED-4DB2-BD59-A6C34878D82A}">
                    <a16:rowId xmlns:a16="http://schemas.microsoft.com/office/drawing/2014/main" xmlns="" val="2774269417"/>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14</a:t>
            </a:fld>
            <a:r>
              <a:rPr kumimoji="0" lang="en-ZA" sz="1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4237995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313" y="1844675"/>
            <a:ext cx="8064500" cy="23082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3 : HIV AND AIDS, TUBERCULOSIS , MATERNAL, CHILD AND WOMEN’S HEALTH </a:t>
            </a:r>
          </a:p>
          <a:p>
            <a:pPr algn="ctr">
              <a:defRPr/>
            </a:pPr>
            <a:r>
              <a:rPr lang="en-ZA" sz="2400" b="1" dirty="0">
                <a:solidFill>
                  <a:schemeClr val="tx1"/>
                </a:solidFill>
                <a:latin typeface="Arial Black" pitchFamily="34" charset="0"/>
              </a:rPr>
              <a:t> </a:t>
            </a: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15</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0"/>
            <a:ext cx="8229600" cy="107154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spcBef>
                <a:spcPct val="0"/>
              </a:spcBef>
              <a:defRPr/>
            </a:pPr>
            <a:r>
              <a:rPr kumimoji="0" lang="en-ZA" sz="2000" b="1" i="0" u="none" strike="noStrike" kern="1200" cap="none" spc="0" normalizeH="0" baseline="0" noProof="0" dirty="0" smtClean="0">
                <a:ln>
                  <a:noFill/>
                </a:ln>
                <a:solidFill>
                  <a:schemeClr val="bg1"/>
                </a:solidFill>
                <a:effectLst/>
                <a:uLnTx/>
                <a:uFillTx/>
                <a:latin typeface="Arial Black" pitchFamily="34" charset="0"/>
                <a:ea typeface="+mj-ea"/>
                <a:cs typeface="+mj-cs"/>
              </a:rPr>
              <a:t>Programme 3: </a:t>
            </a:r>
            <a:r>
              <a:rPr lang="en-ZA" sz="2000" b="1" dirty="0" smtClean="0">
                <a:solidFill>
                  <a:schemeClr val="bg1"/>
                </a:solidFill>
                <a:latin typeface="Arial Black" pitchFamily="34" charset="0"/>
              </a:rPr>
              <a:t>HIV and AIDS</a:t>
            </a:r>
            <a:r>
              <a:rPr lang="en-ZA" sz="2000" b="1" dirty="0">
                <a:solidFill>
                  <a:schemeClr val="bg1"/>
                </a:solidFill>
                <a:latin typeface="Arial Black" pitchFamily="34" charset="0"/>
              </a:rPr>
              <a:t>, </a:t>
            </a:r>
            <a:r>
              <a:rPr lang="en-ZA" sz="2000" b="1" dirty="0" smtClean="0">
                <a:solidFill>
                  <a:schemeClr val="bg1"/>
                </a:solidFill>
                <a:latin typeface="Arial Black" pitchFamily="34" charset="0"/>
              </a:rPr>
              <a:t>Tuberculosis, and</a:t>
            </a:r>
          </a:p>
          <a:p>
            <a:pPr lvl="0">
              <a:spcBef>
                <a:spcPct val="0"/>
              </a:spcBef>
              <a:defRPr/>
            </a:pPr>
            <a:r>
              <a:rPr lang="en-ZA" sz="2000" b="1" dirty="0" smtClean="0">
                <a:solidFill>
                  <a:schemeClr val="bg1"/>
                </a:solidFill>
                <a:latin typeface="Arial Black" pitchFamily="34" charset="0"/>
              </a:rPr>
              <a:t>Maternal, Child and Women’s Health</a:t>
            </a:r>
            <a:endParaRPr kumimoji="0" lang="en-ZA" sz="2000" b="0" i="0" u="none" strike="noStrike" kern="1200" cap="none" spc="0" normalizeH="0" baseline="0" noProof="0" dirty="0" smtClean="0">
              <a:ln>
                <a:noFill/>
              </a:ln>
              <a:solidFill>
                <a:schemeClr val="bg1"/>
              </a:solidFill>
              <a:effectLst/>
              <a:uLnTx/>
              <a:uFillTx/>
              <a:latin typeface="Arial Black" pitchFamily="34" charset="0"/>
              <a:ea typeface="+mj-ea"/>
              <a:cs typeface="+mj-cs"/>
            </a:endParaRPr>
          </a:p>
        </p:txBody>
      </p:sp>
      <p:sp>
        <p:nvSpPr>
          <p:cNvPr id="3" name="Content Placeholder 3"/>
          <p:cNvSpPr txBox="1">
            <a:spLocks/>
          </p:cNvSpPr>
          <p:nvPr/>
        </p:nvSpPr>
        <p:spPr bwMode="auto">
          <a:xfrm>
            <a:off x="107504" y="1124744"/>
            <a:ext cx="8928992" cy="52565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ZA" sz="1600" dirty="0" smtClean="0">
                <a:latin typeface="Arial Black" pitchFamily="34" charset="0"/>
              </a:rPr>
              <a:t>HIV and AIDS and TB</a:t>
            </a:r>
          </a:p>
          <a:p>
            <a:endParaRPr lang="en-ZA" sz="1600" dirty="0">
              <a:latin typeface="Arial Black" panose="020B0A04020102020204" pitchFamily="34" charset="0"/>
            </a:endParaRPr>
          </a:p>
          <a:p>
            <a:pPr marL="171450" indent="-171450">
              <a:buFont typeface="Arial" panose="020B0604020202020204" pitchFamily="34" charset="0"/>
              <a:buChar char="•"/>
            </a:pPr>
            <a:r>
              <a:rPr lang="en-US" sz="1600" dirty="0" smtClean="0">
                <a:latin typeface="Arial Black" panose="020B0A04020102020204" pitchFamily="34" charset="0"/>
              </a:rPr>
              <a:t> 692 </a:t>
            </a:r>
            <a:r>
              <a:rPr lang="en-US" sz="1600" dirty="0">
                <a:latin typeface="Arial Black" panose="020B0A04020102020204" pitchFamily="34" charset="0"/>
              </a:rPr>
              <a:t>397 new patients that started on ART </a:t>
            </a:r>
            <a:r>
              <a:rPr lang="en-US" sz="1600" dirty="0" smtClean="0">
                <a:latin typeface="Arial Black" panose="020B0A04020102020204" pitchFamily="34" charset="0"/>
              </a:rPr>
              <a:t>in 2018/19 and a total of  </a:t>
            </a:r>
            <a:r>
              <a:rPr lang="en-US" sz="1600" dirty="0">
                <a:latin typeface="Arial Black" panose="020B0A04020102020204" pitchFamily="34" charset="0"/>
              </a:rPr>
              <a:t>4 629 831 patients on ART remaining in care </a:t>
            </a:r>
            <a:r>
              <a:rPr lang="en-US" sz="1600" dirty="0" smtClean="0">
                <a:latin typeface="Arial Black" panose="020B0A04020102020204" pitchFamily="34" charset="0"/>
              </a:rPr>
              <a:t>at the end of 2018/19</a:t>
            </a:r>
          </a:p>
          <a:p>
            <a:pPr marL="171450" indent="-171450">
              <a:buFont typeface="Arial" panose="020B0604020202020204" pitchFamily="34" charset="0"/>
              <a:buChar char="•"/>
            </a:pPr>
            <a:endParaRPr lang="en-US" sz="1600" dirty="0" smtClean="0">
              <a:latin typeface="Arial Black" panose="020B0A04020102020204" pitchFamily="34" charset="0"/>
            </a:endParaRPr>
          </a:p>
          <a:p>
            <a:pPr marL="171450" indent="-171450">
              <a:buFont typeface="Arial" panose="020B0604020202020204" pitchFamily="34" charset="0"/>
              <a:buChar char="•"/>
            </a:pPr>
            <a:r>
              <a:rPr lang="en-US" sz="1600" dirty="0" smtClean="0">
                <a:latin typeface="Arial Black" panose="020B0A04020102020204" pitchFamily="34" charset="0"/>
              </a:rPr>
              <a:t>14 </a:t>
            </a:r>
            <a:r>
              <a:rPr lang="en-US" sz="1600" dirty="0">
                <a:latin typeface="Arial Black" panose="020B0A04020102020204" pitchFamily="34" charset="0"/>
              </a:rPr>
              <a:t>874 879 clients tested for HIV (including antenatal) </a:t>
            </a:r>
            <a:r>
              <a:rPr lang="en-US" sz="1600" dirty="0" smtClean="0">
                <a:latin typeface="Arial Black" panose="020B0A04020102020204" pitchFamily="34" charset="0"/>
              </a:rPr>
              <a:t>against the MTSF target of 1O million tests per year</a:t>
            </a:r>
          </a:p>
          <a:p>
            <a:pPr marL="171450" indent="-171450">
              <a:buFont typeface="Arial" panose="020B0604020202020204" pitchFamily="34" charset="0"/>
              <a:buChar char="•"/>
            </a:pPr>
            <a:endParaRPr lang="en-US" sz="1600" dirty="0">
              <a:latin typeface="Arial Black" panose="020B0A04020102020204" pitchFamily="34" charset="0"/>
            </a:endParaRPr>
          </a:p>
          <a:p>
            <a:pPr marL="171450" indent="-171450">
              <a:buFont typeface="Arial" panose="020B0604020202020204" pitchFamily="34" charset="0"/>
              <a:buChar char="•"/>
            </a:pPr>
            <a:r>
              <a:rPr lang="en-US" sz="1600" dirty="0">
                <a:latin typeface="Arial Black" panose="020B0A04020102020204" pitchFamily="34" charset="0"/>
              </a:rPr>
              <a:t>1 385 of 187 879 (0.74%) of infants born to HIV positive mothers were HIV positive at 10 weeks PCR test </a:t>
            </a:r>
            <a:endParaRPr lang="en-US" sz="1600" dirty="0" smtClean="0">
              <a:latin typeface="Arial Black" panose="020B0A04020102020204" pitchFamily="34" charset="0"/>
            </a:endParaRPr>
          </a:p>
          <a:p>
            <a:pPr marL="171450" indent="-171450">
              <a:buFont typeface="Arial" panose="020B0604020202020204" pitchFamily="34" charset="0"/>
              <a:buChar char="•"/>
            </a:pPr>
            <a:endParaRPr lang="en-US" sz="1600" dirty="0">
              <a:latin typeface="Arial Black" panose="020B0A04020102020204" pitchFamily="34" charset="0"/>
            </a:endParaRPr>
          </a:p>
          <a:p>
            <a:pPr marL="171450" indent="-171450">
              <a:buFont typeface="Arial" panose="020B0604020202020204" pitchFamily="34" charset="0"/>
              <a:buChar char="•"/>
            </a:pPr>
            <a:r>
              <a:rPr lang="en-US" sz="1600" dirty="0" smtClean="0">
                <a:latin typeface="Arial Black" panose="020B0A04020102020204" pitchFamily="34" charset="0"/>
              </a:rPr>
              <a:t>79% </a:t>
            </a:r>
            <a:r>
              <a:rPr lang="en-US" sz="1600" dirty="0">
                <a:latin typeface="Arial Black" panose="020B0A04020102020204" pitchFamily="34" charset="0"/>
              </a:rPr>
              <a:t>TB client treatment success rate </a:t>
            </a:r>
            <a:r>
              <a:rPr lang="en-US" sz="1600" dirty="0" smtClean="0">
                <a:latin typeface="Arial Black" panose="020B0A04020102020204" pitchFamily="34" charset="0"/>
              </a:rPr>
              <a:t>; and TB death rate of 3.9%</a:t>
            </a:r>
          </a:p>
          <a:p>
            <a:pPr marL="171450" indent="-171450">
              <a:buFont typeface="Arial" panose="020B0604020202020204" pitchFamily="34" charset="0"/>
              <a:buChar char="•"/>
            </a:pPr>
            <a:endParaRPr lang="en-US" sz="1600" dirty="0">
              <a:latin typeface="Arial Black" panose="020B0A04020102020204" pitchFamily="34" charset="0"/>
            </a:endParaRPr>
          </a:p>
          <a:p>
            <a:pPr marL="171450" indent="-171450">
              <a:buFont typeface="Arial" panose="020B0604020202020204" pitchFamily="34" charset="0"/>
              <a:buChar char="•"/>
            </a:pPr>
            <a:r>
              <a:rPr lang="en-ZA" sz="1600" dirty="0" smtClean="0">
                <a:latin typeface="Arial Black" panose="020B0A04020102020204" pitchFamily="34" charset="0"/>
              </a:rPr>
              <a:t>20 </a:t>
            </a:r>
            <a:r>
              <a:rPr lang="en-ZA" sz="1600" dirty="0">
                <a:latin typeface="Arial Black" panose="020B0A04020102020204" pitchFamily="34" charset="0"/>
              </a:rPr>
              <a:t>530 adherence clubs </a:t>
            </a:r>
            <a:r>
              <a:rPr lang="en-ZA" sz="1600" dirty="0" smtClean="0">
                <a:latin typeface="Arial Black" panose="020B0A04020102020204" pitchFamily="34" charset="0"/>
              </a:rPr>
              <a:t> and </a:t>
            </a:r>
            <a:r>
              <a:rPr lang="en-US" sz="1600" dirty="0" smtClean="0">
                <a:latin typeface="Arial Black" panose="020B0A04020102020204" pitchFamily="34" charset="0"/>
              </a:rPr>
              <a:t> </a:t>
            </a:r>
            <a:r>
              <a:rPr lang="en-US" sz="1600" dirty="0">
                <a:latin typeface="Arial Black" panose="020B0A04020102020204" pitchFamily="34" charset="0"/>
              </a:rPr>
              <a:t>601 605 patients participating in adherence clubs </a:t>
            </a:r>
          </a:p>
          <a:p>
            <a:r>
              <a:rPr lang="en-ZA" sz="1600" dirty="0">
                <a:latin typeface="Arial Black" panose="020B0A04020102020204" pitchFamily="34" charset="0"/>
              </a:rPr>
              <a:t>	</a:t>
            </a:r>
          </a:p>
          <a:p>
            <a:endParaRPr lang="en-ZA" sz="1600" dirty="0" smtClean="0">
              <a:latin typeface="Arial Black" pitchFamily="34" charset="0"/>
            </a:endParaRPr>
          </a:p>
          <a:p>
            <a:endParaRPr lang="en-ZA" sz="1600" dirty="0">
              <a:latin typeface="Arial Black" pitchFamily="34" charset="0"/>
            </a:endParaRPr>
          </a:p>
          <a:p>
            <a:endParaRPr lang="en-ZA" sz="1600" dirty="0" smtClean="0">
              <a:latin typeface="Arial Black" pitchFamily="34" charset="0"/>
            </a:endParaRPr>
          </a:p>
          <a:p>
            <a:endParaRPr lang="en-ZA" sz="1600" dirty="0" smtClean="0">
              <a:latin typeface="Arial Black" pitchFamily="34" charset="0"/>
            </a:endParaRPr>
          </a:p>
          <a:p>
            <a:pPr marL="285750" indent="-285750">
              <a:buFont typeface="Arial" panose="020B0604020202020204" pitchFamily="34" charset="0"/>
              <a:buChar char="•"/>
            </a:pPr>
            <a:endParaRPr lang="en-ZA" sz="1600" dirty="0" smtClean="0">
              <a:latin typeface="Arial Black" pitchFamily="34" charset="0"/>
            </a:endParaRPr>
          </a:p>
          <a:p>
            <a:pPr>
              <a:buFont typeface="Arial" pitchFamily="34" charset="0"/>
              <a:buChar char="•"/>
            </a:pPr>
            <a:endParaRPr lang="en-US" sz="1600" dirty="0" smtClean="0">
              <a:latin typeface="Arial Black" pitchFamily="34" charset="0"/>
            </a:endParaRPr>
          </a:p>
          <a:p>
            <a:pPr>
              <a:buFont typeface="Arial" pitchFamily="34" charset="0"/>
              <a:buChar char="•"/>
            </a:pPr>
            <a:endParaRPr lang="en-ZA" sz="1600" dirty="0" smtClean="0">
              <a:latin typeface="Arial Black" pitchFamily="34" charset="0"/>
            </a:endParaRPr>
          </a:p>
          <a:p>
            <a:endParaRPr lang="en-ZA" sz="1600" dirty="0" smtClean="0">
              <a:latin typeface="Arial Black" pitchFamily="34" charset="0"/>
            </a:endParaRPr>
          </a:p>
          <a:p>
            <a:pPr marL="342900" marR="0" lvl="1"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1600" b="0" i="0" u="none" strike="noStrike" kern="1200" cap="none" spc="0" normalizeH="0" baseline="0" noProof="0" dirty="0" smtClean="0">
              <a:ln>
                <a:noFill/>
              </a:ln>
              <a:solidFill>
                <a:schemeClr val="tx1"/>
              </a:solidFill>
              <a:effectLst/>
              <a:uLnTx/>
              <a:uFillTx/>
              <a:latin typeface="Arial Black" pitchFamily="34" charset="0"/>
            </a:endParaRPr>
          </a:p>
          <a:p>
            <a:pPr marL="342900" marR="0" lvl="1"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ZA" sz="1600" b="0" i="0" u="none" strike="noStrike" kern="1200" cap="none" spc="0" normalizeH="0" baseline="0" noProof="0" dirty="0" smtClean="0">
              <a:ln>
                <a:noFill/>
              </a:ln>
              <a:solidFill>
                <a:schemeClr val="tx1"/>
              </a:solidFill>
              <a:effectLst/>
              <a:uLnTx/>
              <a:uFillTx/>
              <a:latin typeface="Arial Black" pitchFamily="34" charset="0"/>
            </a:endParaRPr>
          </a:p>
          <a:p>
            <a:pPr marL="342900" marR="0" lvl="1"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US" sz="1600" b="0" i="0" u="none" strike="noStrike" kern="1200" cap="none" spc="0" normalizeH="0" baseline="0" noProof="0" dirty="0" smtClean="0">
              <a:ln>
                <a:noFill/>
              </a:ln>
              <a:solidFill>
                <a:schemeClr val="tx1"/>
              </a:solidFill>
              <a:effectLst/>
              <a:uLnTx/>
              <a:uFillTx/>
              <a:latin typeface="Arial Black"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1600" b="0" i="0" u="none" strike="noStrike" kern="1200" cap="none" spc="0" normalizeH="0" baseline="0" noProof="0" dirty="0" smtClean="0">
              <a:ln>
                <a:noFill/>
              </a:ln>
              <a:solidFill>
                <a:schemeClr val="tx1"/>
              </a:solidFill>
              <a:effectLst/>
              <a:uLnTx/>
              <a:uFillTx/>
              <a:latin typeface="Arial Black"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1600" b="0" i="0" u="none" strike="noStrike" kern="1200" cap="none" spc="0" normalizeH="0" baseline="0" noProof="0" dirty="0" smtClean="0">
              <a:ln>
                <a:noFill/>
              </a:ln>
              <a:solidFill>
                <a:schemeClr val="tx1"/>
              </a:solidFill>
              <a:effectLst/>
              <a:uLnTx/>
              <a:uFillTx/>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16</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504293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308850" cy="990600"/>
          </a:xfrm>
          <a:prstGeom prst="rect">
            <a:avLst/>
          </a:prstGeom>
        </p:spPr>
        <p:txBody>
          <a:bodyPr anchor="b"/>
          <a:lstStyle/>
          <a:p>
            <a:pPr lvl="0">
              <a:spcBef>
                <a:spcPct val="0"/>
              </a:spcBef>
              <a:defRPr/>
            </a:pPr>
            <a:r>
              <a:rPr lang="en-ZA" sz="2000" b="1" dirty="0" smtClean="0">
                <a:solidFill>
                  <a:schemeClr val="bg1"/>
                </a:solidFill>
                <a:latin typeface="Arial Black" pitchFamily="34" charset="0"/>
              </a:rPr>
              <a:t>Programme 3: HIV and AIDS, Tuberculosis, and</a:t>
            </a:r>
          </a:p>
          <a:p>
            <a:pPr lvl="0">
              <a:spcBef>
                <a:spcPct val="0"/>
              </a:spcBef>
              <a:defRPr/>
            </a:pPr>
            <a:r>
              <a:rPr lang="en-ZA" sz="2000" b="1" dirty="0" smtClean="0">
                <a:solidFill>
                  <a:schemeClr val="bg1"/>
                </a:solidFill>
                <a:latin typeface="Arial Black" pitchFamily="34" charset="0"/>
              </a:rPr>
              <a:t>Maternal, Child and Women’s Health</a:t>
            </a:r>
            <a:endParaRPr lang="en-ZA" sz="2000" dirty="0" smtClean="0">
              <a:solidFill>
                <a:schemeClr val="bg1"/>
              </a:solidFill>
              <a:latin typeface="Arial Black"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678266807"/>
              </p:ext>
            </p:extLst>
          </p:nvPr>
        </p:nvGraphicFramePr>
        <p:xfrm>
          <a:off x="0" y="1196753"/>
          <a:ext cx="9143999" cy="3115745"/>
        </p:xfrm>
        <a:graphic>
          <a:graphicData uri="http://schemas.openxmlformats.org/drawingml/2006/table">
            <a:tbl>
              <a:tblPr firstRow="1" bandRow="1">
                <a:tableStyleId>{5C22544A-7EE6-4342-B048-85BDC9FD1C3A}</a:tableStyleId>
              </a:tblPr>
              <a:tblGrid>
                <a:gridCol w="1907704">
                  <a:extLst>
                    <a:ext uri="{9D8B030D-6E8A-4147-A177-3AD203B41FA5}">
                      <a16:colId xmlns:a16="http://schemas.microsoft.com/office/drawing/2014/main" xmlns="" val="20000"/>
                    </a:ext>
                  </a:extLst>
                </a:gridCol>
                <a:gridCol w="2952328">
                  <a:extLst>
                    <a:ext uri="{9D8B030D-6E8A-4147-A177-3AD203B41FA5}">
                      <a16:colId xmlns:a16="http://schemas.microsoft.com/office/drawing/2014/main" xmlns="" val="20001"/>
                    </a:ext>
                  </a:extLst>
                </a:gridCol>
                <a:gridCol w="1809892">
                  <a:extLst>
                    <a:ext uri="{9D8B030D-6E8A-4147-A177-3AD203B41FA5}">
                      <a16:colId xmlns:a16="http://schemas.microsoft.com/office/drawing/2014/main" xmlns="" val="20002"/>
                    </a:ext>
                  </a:extLst>
                </a:gridCol>
                <a:gridCol w="2474075">
                  <a:extLst>
                    <a:ext uri="{9D8B030D-6E8A-4147-A177-3AD203B41FA5}">
                      <a16:colId xmlns:a16="http://schemas.microsoft.com/office/drawing/2014/main" xmlns="" val="20003"/>
                    </a:ext>
                  </a:extLst>
                </a:gridCol>
              </a:tblGrid>
              <a:tr h="384195">
                <a:tc>
                  <a:txBody>
                    <a:bodyPr/>
                    <a:lstStyle/>
                    <a:p>
                      <a:pPr algn="l"/>
                      <a:r>
                        <a:rPr lang="en-US" sz="1200" dirty="0" smtClean="0">
                          <a:latin typeface="Arial Black" pitchFamily="34" charset="0"/>
                        </a:rPr>
                        <a:t>Strategic Objective</a:t>
                      </a:r>
                      <a:endParaRPr lang="en-US" sz="1200" dirty="0">
                        <a:latin typeface="Arial Black" pitchFamily="34" charset="0"/>
                      </a:endParaRPr>
                    </a:p>
                  </a:txBody>
                  <a:tcPr/>
                </a:tc>
                <a:tc>
                  <a:txBody>
                    <a:bodyPr/>
                    <a:lstStyle/>
                    <a:p>
                      <a:pPr algn="l"/>
                      <a:r>
                        <a:rPr lang="en-US" sz="1200" dirty="0" smtClean="0">
                          <a:latin typeface="Arial Black" pitchFamily="34" charset="0"/>
                        </a:rPr>
                        <a:t>Performance Indicator</a:t>
                      </a:r>
                      <a:endParaRPr lang="en-US" sz="1200" dirty="0">
                        <a:latin typeface="Arial Black" pitchFamily="34" charset="0"/>
                      </a:endParaRPr>
                    </a:p>
                  </a:txBody>
                  <a:tcPr/>
                </a:tc>
                <a:tc>
                  <a:txBody>
                    <a:bodyPr/>
                    <a:lstStyle/>
                    <a:p>
                      <a:r>
                        <a:rPr lang="en-ZA" sz="1200" b="1" kern="1200" baseline="0" dirty="0" smtClean="0">
                          <a:solidFill>
                            <a:schemeClr val="lt1"/>
                          </a:solidFill>
                          <a:latin typeface="Arial Black" pitchFamily="34" charset="0"/>
                          <a:ea typeface="+mn-ea"/>
                          <a:cs typeface="+mn-cs"/>
                        </a:rPr>
                        <a:t>Planned Target 2018/2019</a:t>
                      </a:r>
                    </a:p>
                  </a:txBody>
                  <a:tcPr/>
                </a:tc>
                <a:tc>
                  <a:txBody>
                    <a:bodyPr/>
                    <a:lstStyle/>
                    <a:p>
                      <a:r>
                        <a:rPr lang="en-ZA" sz="1200" b="1" kern="1200" baseline="0" dirty="0" smtClean="0">
                          <a:solidFill>
                            <a:schemeClr val="lt1"/>
                          </a:solidFill>
                          <a:latin typeface="Arial Black" pitchFamily="34" charset="0"/>
                          <a:ea typeface="+mn-ea"/>
                          <a:cs typeface="+mn-cs"/>
                        </a:rPr>
                        <a:t>Actual Achievement 2018/2019</a:t>
                      </a:r>
                    </a:p>
                  </a:txBody>
                  <a:tcPr/>
                </a:tc>
                <a:extLst>
                  <a:ext uri="{0D108BD9-81ED-4DB2-BD59-A6C34878D82A}">
                    <a16:rowId xmlns:a16="http://schemas.microsoft.com/office/drawing/2014/main" xmlns="" val="10000"/>
                  </a:ext>
                </a:extLst>
              </a:tr>
              <a:tr h="380607">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baseline="0" dirty="0" smtClean="0">
                          <a:solidFill>
                            <a:schemeClr val="dk1"/>
                          </a:solidFill>
                          <a:latin typeface="Arial Black" pitchFamily="34" charset="0"/>
                          <a:ea typeface="+mn-ea"/>
                          <a:cs typeface="+mn-cs"/>
                        </a:rPr>
                        <a:t>To implement a combination of prevention and treatment interventions to reduce burden of HIV, STI and TB infections </a:t>
                      </a:r>
                      <a:endParaRPr lang="en-ZA" sz="2400" kern="1200" baseline="0" dirty="0" smtClean="0">
                        <a:solidFill>
                          <a:schemeClr val="dk1"/>
                        </a:solidFill>
                        <a:latin typeface="Arial Black" pitchFamily="34" charset="0"/>
                        <a:ea typeface="+mn-ea"/>
                        <a:cs typeface="+mn-cs"/>
                      </a:endParaRPr>
                    </a:p>
                  </a:txBody>
                  <a:tcPr marL="0" marR="0" marT="0" marB="0"/>
                </a:tc>
                <a:tc>
                  <a:txBody>
                    <a:bodyPr/>
                    <a:lstStyle/>
                    <a:p>
                      <a:r>
                        <a:rPr lang="en-US" sz="1400" kern="1200" baseline="0" dirty="0" smtClean="0">
                          <a:solidFill>
                            <a:schemeClr val="dk1"/>
                          </a:solidFill>
                          <a:latin typeface="Arial Black" pitchFamily="34" charset="0"/>
                          <a:ea typeface="+mn-ea"/>
                          <a:cs typeface="+mn-cs"/>
                        </a:rPr>
                        <a:t>Total number of clients</a:t>
                      </a:r>
                    </a:p>
                    <a:p>
                      <a:r>
                        <a:rPr lang="en-US" sz="1400" kern="1200" baseline="0" dirty="0" smtClean="0">
                          <a:solidFill>
                            <a:schemeClr val="dk1"/>
                          </a:solidFill>
                          <a:latin typeface="Arial Black" pitchFamily="34" charset="0"/>
                          <a:ea typeface="+mn-ea"/>
                          <a:cs typeface="+mn-cs"/>
                        </a:rPr>
                        <a:t>remaining on ART (TROA)</a:t>
                      </a:r>
                      <a:endParaRPr lang="en-US" sz="1400" kern="1200" baseline="0" dirty="0">
                        <a:solidFill>
                          <a:schemeClr val="dk1"/>
                        </a:solidFill>
                        <a:latin typeface="Arial Black" pitchFamily="34" charset="0"/>
                        <a:ea typeface="+mn-ea"/>
                        <a:cs typeface="+mn-cs"/>
                      </a:endParaRPr>
                    </a:p>
                  </a:txBody>
                  <a:tcPr marL="68580" marR="68580" marT="0" marB="0"/>
                </a:tc>
                <a:tc>
                  <a:txBody>
                    <a:bodyPr/>
                    <a:lstStyle/>
                    <a:p>
                      <a:r>
                        <a:rPr lang="en-ZA" sz="1400" kern="1200" baseline="0" dirty="0" smtClean="0">
                          <a:solidFill>
                            <a:schemeClr val="dk1"/>
                          </a:solidFill>
                          <a:latin typeface="Arial Black" pitchFamily="34" charset="0"/>
                          <a:ea typeface="+mn-ea"/>
                          <a:cs typeface="+mn-cs"/>
                        </a:rPr>
                        <a:t>5 000 000</a:t>
                      </a:r>
                    </a:p>
                  </a:txBody>
                  <a:tcPr marL="0" marR="0" marT="0" marB="0"/>
                </a:tc>
                <a:tc>
                  <a:txBody>
                    <a:bodyPr/>
                    <a:lstStyle/>
                    <a:p>
                      <a:pPr marL="0" marR="0" algn="just">
                        <a:lnSpc>
                          <a:spcPts val="1300"/>
                        </a:lnSpc>
                        <a:spcBef>
                          <a:spcPts val="0"/>
                        </a:spcBef>
                        <a:spcAft>
                          <a:spcPts val="0"/>
                        </a:spcAft>
                      </a:pPr>
                      <a:r>
                        <a:rPr lang="en-GB" sz="1400" kern="1200" baseline="0" dirty="0" smtClean="0">
                          <a:solidFill>
                            <a:schemeClr val="dk1"/>
                          </a:solidFill>
                          <a:latin typeface="Arial Black" pitchFamily="34" charset="0"/>
                          <a:ea typeface="+mn-ea"/>
                          <a:cs typeface="+mn-cs"/>
                        </a:rPr>
                        <a:t>4 629 831</a:t>
                      </a:r>
                      <a:endParaRPr lang="en-US" sz="14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1"/>
                  </a:ext>
                </a:extLst>
              </a:tr>
              <a:tr h="576064">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US" sz="1400" kern="1200" baseline="0" dirty="0" smtClean="0">
                          <a:solidFill>
                            <a:schemeClr val="dk1"/>
                          </a:solidFill>
                          <a:latin typeface="Arial Black" pitchFamily="34" charset="0"/>
                          <a:ea typeface="+mn-ea"/>
                          <a:cs typeface="+mn-cs"/>
                        </a:rPr>
                        <a:t>Number of people reached in the National Health Screening and Testing campaign annually</a:t>
                      </a:r>
                      <a:endParaRPr lang="en-US" sz="1400" kern="1200" baseline="0" dirty="0">
                        <a:solidFill>
                          <a:schemeClr val="dk1"/>
                        </a:solidFill>
                        <a:latin typeface="Arial Black" pitchFamily="34" charset="0"/>
                        <a:ea typeface="+mn-ea"/>
                        <a:cs typeface="+mn-cs"/>
                      </a:endParaRPr>
                    </a:p>
                  </a:txBody>
                  <a:tcPr marL="68580" marR="68580" marT="0" marB="0"/>
                </a:tc>
                <a:tc>
                  <a:txBody>
                    <a:bodyPr/>
                    <a:lstStyle/>
                    <a:p>
                      <a:r>
                        <a:rPr lang="en-ZA" sz="1400" kern="1200" baseline="0" dirty="0" smtClean="0">
                          <a:solidFill>
                            <a:schemeClr val="dk1"/>
                          </a:solidFill>
                          <a:latin typeface="Arial Black" pitchFamily="34" charset="0"/>
                          <a:ea typeface="+mn-ea"/>
                          <a:cs typeface="+mn-cs"/>
                        </a:rPr>
                        <a:t>14 000 000</a:t>
                      </a:r>
                    </a:p>
                  </a:txBody>
                  <a:tcPr marL="0" marR="0" marT="0" marB="0"/>
                </a:tc>
                <a:tc>
                  <a:txBody>
                    <a:bodyPr/>
                    <a:lstStyle/>
                    <a:p>
                      <a:pPr marL="0" marR="0" algn="just">
                        <a:lnSpc>
                          <a:spcPts val="1300"/>
                        </a:lnSpc>
                        <a:spcBef>
                          <a:spcPts val="0"/>
                        </a:spcBef>
                        <a:spcAft>
                          <a:spcPts val="0"/>
                        </a:spcAft>
                      </a:pPr>
                      <a:r>
                        <a:rPr lang="en-GB" sz="1400" kern="1200" baseline="0" dirty="0" smtClean="0">
                          <a:solidFill>
                            <a:schemeClr val="dk1"/>
                          </a:solidFill>
                          <a:latin typeface="Arial Black" pitchFamily="34" charset="0"/>
                          <a:ea typeface="+mn-ea"/>
                          <a:cs typeface="+mn-cs"/>
                        </a:rPr>
                        <a:t>14 874 879</a:t>
                      </a:r>
                      <a:endParaRPr lang="en-US" sz="14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3"/>
                  </a:ext>
                </a:extLst>
              </a:tr>
              <a:tr h="396401">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US" sz="1400" kern="1200" baseline="0" dirty="0" smtClean="0">
                          <a:solidFill>
                            <a:schemeClr val="dk1"/>
                          </a:solidFill>
                          <a:latin typeface="Arial Black" pitchFamily="34" charset="0"/>
                          <a:ea typeface="+mn-ea"/>
                          <a:cs typeface="+mn-cs"/>
                        </a:rPr>
                        <a:t>Medical Male Circumcisions</a:t>
                      </a:r>
                    </a:p>
                    <a:p>
                      <a:r>
                        <a:rPr lang="en-US" sz="1400" kern="1200" baseline="0" dirty="0" smtClean="0">
                          <a:solidFill>
                            <a:schemeClr val="dk1"/>
                          </a:solidFill>
                          <a:latin typeface="Arial Black" pitchFamily="34" charset="0"/>
                          <a:ea typeface="+mn-ea"/>
                          <a:cs typeface="+mn-cs"/>
                        </a:rPr>
                        <a:t>performed</a:t>
                      </a:r>
                      <a:endParaRPr lang="en-US" sz="1400" kern="1200" baseline="0" dirty="0">
                        <a:solidFill>
                          <a:schemeClr val="dk1"/>
                        </a:solidFill>
                        <a:latin typeface="Arial Black" pitchFamily="34" charset="0"/>
                        <a:ea typeface="+mn-ea"/>
                        <a:cs typeface="+mn-cs"/>
                      </a:endParaRPr>
                    </a:p>
                  </a:txBody>
                  <a:tcPr marL="68580" marR="68580" marT="0" marB="0"/>
                </a:tc>
                <a:tc>
                  <a:txBody>
                    <a:bodyPr/>
                    <a:lstStyle/>
                    <a:p>
                      <a:r>
                        <a:rPr lang="en-ZA" sz="1400" kern="1200" baseline="0" dirty="0" smtClean="0">
                          <a:solidFill>
                            <a:schemeClr val="dk1"/>
                          </a:solidFill>
                          <a:latin typeface="Arial Black" pitchFamily="34" charset="0"/>
                          <a:ea typeface="+mn-ea"/>
                          <a:cs typeface="+mn-cs"/>
                        </a:rPr>
                        <a:t>600 000</a:t>
                      </a:r>
                    </a:p>
                  </a:txBody>
                  <a:tcPr marL="0" marR="0" marT="0" marB="0"/>
                </a:tc>
                <a:tc>
                  <a:txBody>
                    <a:bodyPr/>
                    <a:lstStyle/>
                    <a:p>
                      <a:pPr marL="0" marR="0" algn="just">
                        <a:lnSpc>
                          <a:spcPts val="1300"/>
                        </a:lnSpc>
                        <a:spcBef>
                          <a:spcPts val="0"/>
                        </a:spcBef>
                        <a:spcAft>
                          <a:spcPts val="0"/>
                        </a:spcAft>
                      </a:pPr>
                      <a:r>
                        <a:rPr lang="en-GB" sz="1400" kern="1200" baseline="0" dirty="0" smtClean="0">
                          <a:solidFill>
                            <a:schemeClr val="dk1"/>
                          </a:solidFill>
                          <a:latin typeface="Arial Black" pitchFamily="34" charset="0"/>
                          <a:ea typeface="+mn-ea"/>
                          <a:cs typeface="+mn-cs"/>
                        </a:rPr>
                        <a:t>595 006</a:t>
                      </a:r>
                      <a:endParaRPr lang="en-US" sz="14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5"/>
                  </a:ext>
                </a:extLst>
              </a:tr>
              <a:tr h="951665">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US" sz="1400" kern="1200" baseline="0" dirty="0" smtClean="0">
                          <a:solidFill>
                            <a:schemeClr val="dk1"/>
                          </a:solidFill>
                          <a:latin typeface="Arial Black" pitchFamily="34" charset="0"/>
                          <a:ea typeface="+mn-ea"/>
                          <a:cs typeface="+mn-cs"/>
                        </a:rPr>
                        <a:t>Number of undiagnosed TB</a:t>
                      </a:r>
                    </a:p>
                    <a:p>
                      <a:r>
                        <a:rPr lang="en-US" sz="1400" kern="1200" baseline="0" dirty="0" smtClean="0">
                          <a:solidFill>
                            <a:schemeClr val="dk1"/>
                          </a:solidFill>
                          <a:latin typeface="Arial Black" pitchFamily="34" charset="0"/>
                          <a:ea typeface="+mn-ea"/>
                          <a:cs typeface="+mn-cs"/>
                        </a:rPr>
                        <a:t>infected persons (new cases)</a:t>
                      </a:r>
                    </a:p>
                    <a:p>
                      <a:r>
                        <a:rPr lang="en-US" sz="1400" kern="1200" baseline="0" dirty="0" smtClean="0">
                          <a:solidFill>
                            <a:schemeClr val="dk1"/>
                          </a:solidFill>
                          <a:latin typeface="Arial Black" pitchFamily="34" charset="0"/>
                          <a:ea typeface="+mn-ea"/>
                          <a:cs typeface="+mn-cs"/>
                        </a:rPr>
                        <a:t>found</a:t>
                      </a:r>
                      <a:endParaRPr lang="en-US" sz="1400" kern="1200" baseline="0" dirty="0">
                        <a:solidFill>
                          <a:schemeClr val="dk1"/>
                        </a:solidFill>
                        <a:latin typeface="Arial Black" pitchFamily="34" charset="0"/>
                        <a:ea typeface="+mn-ea"/>
                        <a:cs typeface="+mn-cs"/>
                      </a:endParaRPr>
                    </a:p>
                  </a:txBody>
                  <a:tcPr marL="68580" marR="68580" marT="0" marB="0"/>
                </a:tc>
                <a:tc>
                  <a:txBody>
                    <a:bodyPr/>
                    <a:lstStyle/>
                    <a:p>
                      <a:r>
                        <a:rPr lang="en-ZA" sz="1400" kern="1200" baseline="0" dirty="0" smtClean="0">
                          <a:solidFill>
                            <a:schemeClr val="dk1"/>
                          </a:solidFill>
                          <a:latin typeface="Arial Black" pitchFamily="34" charset="0"/>
                          <a:ea typeface="+mn-ea"/>
                          <a:cs typeface="+mn-cs"/>
                        </a:rPr>
                        <a:t>80 000</a:t>
                      </a:r>
                    </a:p>
                  </a:txBody>
                  <a:tcPr marL="0" marR="0" marT="0" marB="0"/>
                </a:tc>
                <a:tc>
                  <a:txBody>
                    <a:bodyPr/>
                    <a:lstStyle/>
                    <a:p>
                      <a:pPr marL="0" marR="0" algn="just">
                        <a:lnSpc>
                          <a:spcPts val="1300"/>
                        </a:lnSpc>
                        <a:spcBef>
                          <a:spcPts val="0"/>
                        </a:spcBef>
                        <a:spcAft>
                          <a:spcPts val="0"/>
                        </a:spcAft>
                      </a:pPr>
                      <a:r>
                        <a:rPr lang="en-GB" sz="1400" kern="1200" baseline="0" dirty="0" smtClean="0">
                          <a:solidFill>
                            <a:schemeClr val="dk1"/>
                          </a:solidFill>
                          <a:latin typeface="Arial Black" pitchFamily="34" charset="0"/>
                          <a:ea typeface="+mn-ea"/>
                          <a:cs typeface="+mn-cs"/>
                        </a:rPr>
                        <a:t>42734 </a:t>
                      </a:r>
                      <a:endParaRPr lang="en-US" sz="14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6"/>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17</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358082" cy="1000108"/>
          </a:xfrm>
          <a:prstGeom prst="rect">
            <a:avLst/>
          </a:prstGeom>
        </p:spPr>
        <p:txBody>
          <a:bodyPr anchor="b">
            <a:noAutofit/>
          </a:bodyPr>
          <a:lstStyle/>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ea typeface="+mj-ea"/>
                <a:cs typeface="Arial" pitchFamily="34" charset="0"/>
              </a:rPr>
              <a:t>Programme 3</a:t>
            </a:r>
          </a:p>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ea typeface="+mj-ea"/>
                <a:cs typeface="Arial" pitchFamily="34" charset="0"/>
              </a:rPr>
              <a:t>Performance </a:t>
            </a:r>
            <a:r>
              <a:rPr lang="en-GB" sz="2400" b="1" dirty="0" smtClean="0">
                <a:solidFill>
                  <a:schemeClr val="bg1"/>
                </a:solidFill>
                <a:latin typeface="Arial Black" pitchFamily="34" charset="0"/>
                <a:ea typeface="+mj-ea"/>
                <a:cs typeface="Arial" pitchFamily="34" charset="0"/>
              </a:rPr>
              <a:t>Improvement Strategies</a:t>
            </a:r>
            <a:endParaRPr lang="en-GB" sz="2400" b="1" dirty="0">
              <a:solidFill>
                <a:schemeClr val="bg1"/>
              </a:solidFill>
              <a:latin typeface="Arial Black" pitchFamily="34" charset="0"/>
              <a:ea typeface="+mj-ea"/>
              <a:cs typeface="Arial" pitchFamily="34" charset="0"/>
            </a:endParaRPr>
          </a:p>
        </p:txBody>
      </p:sp>
      <p:sp>
        <p:nvSpPr>
          <p:cNvPr id="3" name="Rectangle 1"/>
          <p:cNvSpPr>
            <a:spLocks noChangeArrowheads="1"/>
          </p:cNvSpPr>
          <p:nvPr/>
        </p:nvSpPr>
        <p:spPr bwMode="auto">
          <a:xfrm>
            <a:off x="0" y="1076538"/>
            <a:ext cx="9144000" cy="5016758"/>
          </a:xfrm>
          <a:prstGeom prst="rect">
            <a:avLst/>
          </a:prstGeom>
          <a:noFill/>
          <a:ln w="9525">
            <a:noFill/>
            <a:miter lim="800000"/>
            <a:headEnd/>
            <a:tailEnd/>
          </a:ln>
        </p:spPr>
        <p:txBody>
          <a:bodyPr wrap="square" anchor="ctr">
            <a:spAutoFit/>
          </a:bodyPr>
          <a:lstStyle/>
          <a:p>
            <a:pPr marL="285750" indent="-285750">
              <a:buFont typeface="Arial" panose="020B0604020202020204" pitchFamily="34" charset="0"/>
              <a:buChar char="•"/>
            </a:pPr>
            <a:r>
              <a:rPr lang="en-GB" sz="1600" dirty="0" smtClean="0">
                <a:latin typeface="Arial Black" pitchFamily="34" charset="0"/>
              </a:rPr>
              <a:t>The implementation of 90-90-90 Treatment and Retention Acceleration Plan has been strengthened through daily reporting and monitoring of 328 high burden facilities. Health facilities are required, on a daily basis to trace patients who miss appointments and are lost to follow-up. </a:t>
            </a:r>
          </a:p>
          <a:p>
            <a:pPr marL="285750" indent="-285750">
              <a:buFont typeface="Arial" panose="020B0604020202020204" pitchFamily="34" charset="0"/>
              <a:buChar char="•"/>
            </a:pPr>
            <a:endParaRPr lang="en-GB" sz="1600" dirty="0">
              <a:latin typeface="Arial Black" pitchFamily="34" charset="0"/>
            </a:endParaRPr>
          </a:p>
          <a:p>
            <a:pPr marL="285750" indent="-285750">
              <a:buFont typeface="Arial" panose="020B0604020202020204" pitchFamily="34" charset="0"/>
              <a:buChar char="•"/>
            </a:pPr>
            <a:r>
              <a:rPr lang="en-GB" sz="1600" dirty="0" smtClean="0">
                <a:latin typeface="Arial Black" pitchFamily="34" charset="0"/>
              </a:rPr>
              <a:t>Additional data capturers have been appointed in some facilities. Data capturers have also been given daily capturing targets</a:t>
            </a:r>
            <a:endParaRPr lang="en-US" sz="1600" dirty="0">
              <a:latin typeface="Arial Black" pitchFamily="34" charset="0"/>
            </a:endParaRPr>
          </a:p>
          <a:p>
            <a:pPr marL="285750" indent="-285750">
              <a:buFont typeface="Arial" panose="020B0604020202020204" pitchFamily="34" charset="0"/>
              <a:buChar char="•"/>
            </a:pPr>
            <a:endParaRPr lang="en-US" sz="1600" dirty="0" smtClean="0">
              <a:latin typeface="Arial Black" pitchFamily="34" charset="0"/>
            </a:endParaRPr>
          </a:p>
          <a:p>
            <a:pPr marL="285750" indent="-285750">
              <a:buFont typeface="Arial" panose="020B0604020202020204" pitchFamily="34" charset="0"/>
              <a:buChar char="•"/>
            </a:pPr>
            <a:r>
              <a:rPr lang="en-GB" sz="1600" dirty="0" smtClean="0">
                <a:latin typeface="Arial Black" pitchFamily="34" charset="0"/>
              </a:rPr>
              <a:t>Health promotion through radio talk shows and the print media covering MMC will be intensified and the winter campaigns on MMC will also be continued during the 2019/20 financial year</a:t>
            </a:r>
            <a:endParaRPr lang="en-US" sz="1600" dirty="0" smtClean="0">
              <a:latin typeface="Arial Black" pitchFamily="34" charset="0"/>
            </a:endParaRPr>
          </a:p>
          <a:p>
            <a:pPr marL="285750" indent="-285750">
              <a:buFont typeface="Arial" panose="020B0604020202020204" pitchFamily="34" charset="0"/>
              <a:buChar char="•"/>
            </a:pPr>
            <a:endParaRPr lang="en-US" sz="1600" dirty="0">
              <a:latin typeface="Arial Black" pitchFamily="34" charset="0"/>
            </a:endParaRPr>
          </a:p>
          <a:p>
            <a:pPr marL="285750" indent="-285750">
              <a:buFont typeface="Arial" panose="020B0604020202020204" pitchFamily="34" charset="0"/>
              <a:buChar char="•"/>
            </a:pPr>
            <a:r>
              <a:rPr lang="en-GB" sz="1600" dirty="0" smtClean="0">
                <a:latin typeface="Arial Black" pitchFamily="34" charset="0"/>
              </a:rPr>
              <a:t>The fieldwork for the immunisation coverage survey commenced in April 2019 and will be completed within the 2019/20 financial year</a:t>
            </a:r>
            <a:endParaRPr lang="en-US" sz="1600" dirty="0">
              <a:latin typeface="Arial Black" pitchFamily="34" charset="0"/>
            </a:endParaRPr>
          </a:p>
          <a:p>
            <a:pPr marL="285750" indent="-285750">
              <a:buFont typeface="Arial" panose="020B0604020202020204" pitchFamily="34" charset="0"/>
              <a:buChar char="•"/>
            </a:pPr>
            <a:endParaRPr lang="en-US" sz="1600" dirty="0" smtClean="0">
              <a:latin typeface="Arial Black" pitchFamily="34" charset="0"/>
            </a:endParaRPr>
          </a:p>
          <a:p>
            <a:pPr marL="285750" indent="-285750">
              <a:buFont typeface="Arial" panose="020B0604020202020204" pitchFamily="34" charset="0"/>
              <a:buChar char="•"/>
            </a:pPr>
            <a:r>
              <a:rPr lang="en-GB" sz="1600" dirty="0" smtClean="0">
                <a:latin typeface="Arial Black" pitchFamily="34" charset="0"/>
              </a:rPr>
              <a:t>Officials of the National Department will be deployed to work directly with provinces, districts and health facilities that are under-performing in order to ensure that undiagnosed persons with TB are found and initiated on treatment</a:t>
            </a:r>
          </a:p>
          <a:p>
            <a:endParaRPr lang="en-US" sz="1600" dirty="0">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18</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0"/>
            <a:ext cx="8229600" cy="107154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spcBef>
                <a:spcPct val="0"/>
              </a:spcBef>
              <a:defRPr/>
            </a:pPr>
            <a:r>
              <a:rPr kumimoji="0" lang="en-ZA" sz="2000" b="1" i="0" u="none" strike="noStrike" kern="1200" cap="none" spc="0" normalizeH="0" baseline="0" noProof="0" dirty="0" smtClean="0">
                <a:ln>
                  <a:noFill/>
                </a:ln>
                <a:solidFill>
                  <a:schemeClr val="bg1"/>
                </a:solidFill>
                <a:effectLst/>
                <a:uLnTx/>
                <a:uFillTx/>
                <a:latin typeface="Arial Black" pitchFamily="34" charset="0"/>
                <a:ea typeface="+mj-ea"/>
                <a:cs typeface="+mj-cs"/>
              </a:rPr>
              <a:t>Programme 3: </a:t>
            </a:r>
            <a:r>
              <a:rPr lang="en-ZA" sz="2000" b="1" dirty="0" smtClean="0">
                <a:solidFill>
                  <a:schemeClr val="bg1"/>
                </a:solidFill>
                <a:latin typeface="Arial Black" pitchFamily="34" charset="0"/>
              </a:rPr>
              <a:t>HIV and AIDS</a:t>
            </a:r>
            <a:r>
              <a:rPr lang="en-ZA" sz="2000" b="1" dirty="0">
                <a:solidFill>
                  <a:schemeClr val="bg1"/>
                </a:solidFill>
                <a:latin typeface="Arial Black" pitchFamily="34" charset="0"/>
              </a:rPr>
              <a:t>, </a:t>
            </a:r>
            <a:r>
              <a:rPr lang="en-ZA" sz="2000" b="1" dirty="0" smtClean="0">
                <a:solidFill>
                  <a:schemeClr val="bg1"/>
                </a:solidFill>
                <a:latin typeface="Arial Black" pitchFamily="34" charset="0"/>
              </a:rPr>
              <a:t>Tuberculosis, and</a:t>
            </a:r>
          </a:p>
          <a:p>
            <a:pPr lvl="0">
              <a:spcBef>
                <a:spcPct val="0"/>
              </a:spcBef>
              <a:defRPr/>
            </a:pPr>
            <a:r>
              <a:rPr lang="en-ZA" sz="2000" b="1" dirty="0" smtClean="0">
                <a:solidFill>
                  <a:schemeClr val="bg1"/>
                </a:solidFill>
                <a:latin typeface="Arial Black" pitchFamily="34" charset="0"/>
              </a:rPr>
              <a:t>Maternal, Child and Women’s Health</a:t>
            </a:r>
            <a:endParaRPr kumimoji="0" lang="en-ZA" sz="2000" b="0" i="0" u="none" strike="noStrike" kern="1200" cap="none" spc="0" normalizeH="0" baseline="0" noProof="0" dirty="0" smtClean="0">
              <a:ln>
                <a:noFill/>
              </a:ln>
              <a:solidFill>
                <a:schemeClr val="bg1"/>
              </a:solidFill>
              <a:effectLst/>
              <a:uLnTx/>
              <a:uFillTx/>
              <a:latin typeface="Arial Black" pitchFamily="34" charset="0"/>
              <a:ea typeface="+mj-ea"/>
              <a:cs typeface="+mj-cs"/>
            </a:endParaRPr>
          </a:p>
        </p:txBody>
      </p:sp>
      <p:sp>
        <p:nvSpPr>
          <p:cNvPr id="3" name="Content Placeholder 3"/>
          <p:cNvSpPr txBox="1">
            <a:spLocks/>
          </p:cNvSpPr>
          <p:nvPr/>
        </p:nvSpPr>
        <p:spPr bwMode="auto">
          <a:xfrm>
            <a:off x="107504" y="1124744"/>
            <a:ext cx="8928992" cy="52565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ZA" sz="1600" dirty="0" smtClean="0">
                <a:latin typeface="Arial Black" pitchFamily="34" charset="0"/>
              </a:rPr>
              <a:t>Child, Adolescent and Maternal Health</a:t>
            </a:r>
          </a:p>
          <a:p>
            <a:endParaRPr lang="en-ZA" sz="1600" dirty="0" smtClean="0">
              <a:latin typeface="Arial Black" pitchFamily="34" charset="0"/>
            </a:endParaRPr>
          </a:p>
          <a:p>
            <a:pPr marL="285750" indent="-285750">
              <a:buFont typeface="Arial" panose="020B0604020202020204" pitchFamily="34" charset="0"/>
              <a:buChar char="•"/>
            </a:pPr>
            <a:r>
              <a:rPr lang="en-ZA" sz="1600" dirty="0" smtClean="0">
                <a:latin typeface="Arial Black" pitchFamily="34" charset="0"/>
              </a:rPr>
              <a:t>New guidelines were developed in order to emphasise a rights-based approach to sexual and reproductive health services</a:t>
            </a:r>
            <a:endParaRPr lang="en-ZA" sz="1600" dirty="0">
              <a:latin typeface="Arial Black" pitchFamily="34" charset="0"/>
            </a:endParaRPr>
          </a:p>
          <a:p>
            <a:endParaRPr lang="en-ZA" sz="1600" dirty="0">
              <a:latin typeface="Arial Black" pitchFamily="34" charset="0"/>
            </a:endParaRPr>
          </a:p>
          <a:p>
            <a:pPr marL="285750" indent="-285750">
              <a:buFont typeface="Arial" panose="020B0604020202020204" pitchFamily="34" charset="0"/>
              <a:buChar char="•"/>
            </a:pPr>
            <a:r>
              <a:rPr lang="en-ZA" sz="1600" dirty="0" smtClean="0">
                <a:latin typeface="Arial Black" pitchFamily="34" charset="0"/>
              </a:rPr>
              <a:t>The Institutional MMR continued to decline reaching the lowest ratio of 102/100 000 deliveries as a result of the implementation of quality improvement plans. </a:t>
            </a:r>
          </a:p>
          <a:p>
            <a:pPr marL="285750" indent="-285750">
              <a:buFont typeface="Arial" panose="020B0604020202020204" pitchFamily="34" charset="0"/>
              <a:buChar char="•"/>
            </a:pPr>
            <a:endParaRPr lang="en-ZA" sz="1600" dirty="0">
              <a:latin typeface="Arial Black" pitchFamily="34" charset="0"/>
            </a:endParaRPr>
          </a:p>
          <a:p>
            <a:pPr marL="285750" indent="-285750">
              <a:buFont typeface="Arial" panose="020B0604020202020204" pitchFamily="34" charset="0"/>
              <a:buChar char="•"/>
            </a:pPr>
            <a:r>
              <a:rPr lang="en-ZA" sz="1600" dirty="0" smtClean="0">
                <a:latin typeface="Arial Black" pitchFamily="34" charset="0"/>
              </a:rPr>
              <a:t>A nationwide immunisation coverage survey currently underway will estimate the proportion of children in South Africa at national and district levels who are fully immunised up to 18 months of age</a:t>
            </a:r>
          </a:p>
          <a:p>
            <a:pPr marL="285750" indent="-285750">
              <a:buFont typeface="Arial" panose="020B0604020202020204" pitchFamily="34" charset="0"/>
              <a:buChar char="•"/>
            </a:pPr>
            <a:endParaRPr lang="en-ZA" sz="1600" dirty="0">
              <a:latin typeface="Arial Black" pitchFamily="34" charset="0"/>
            </a:endParaRPr>
          </a:p>
          <a:p>
            <a:pPr marL="285750" indent="-285750">
              <a:buFont typeface="Arial" panose="020B0604020202020204" pitchFamily="34" charset="0"/>
              <a:buChar char="•"/>
            </a:pPr>
            <a:r>
              <a:rPr lang="en-ZA" sz="1600" dirty="0" smtClean="0">
                <a:latin typeface="Arial Black" pitchFamily="34" charset="0"/>
              </a:rPr>
              <a:t>The human papilloma virus (HPV) coverage for the eligible girls in 2018/19 was at 83.1% for the 1st dose, and 61.2% for the 2nd dose.  </a:t>
            </a:r>
            <a:r>
              <a:rPr lang="en-US" sz="1600" dirty="0" smtClean="0">
                <a:latin typeface="Arial Black" panose="020B0A04020102020204" pitchFamily="34" charset="0"/>
              </a:rPr>
              <a:t>86.7</a:t>
            </a:r>
            <a:r>
              <a:rPr lang="en-US" sz="1600" dirty="0">
                <a:latin typeface="Arial Black" panose="020B0A04020102020204" pitchFamily="34" charset="0"/>
              </a:rPr>
              <a:t>% of schools with grade four girls </a:t>
            </a:r>
            <a:r>
              <a:rPr lang="en-US" sz="1600" dirty="0" smtClean="0">
                <a:latin typeface="Arial Black" panose="020B0A04020102020204" pitchFamily="34" charset="0"/>
              </a:rPr>
              <a:t>was reached </a:t>
            </a:r>
            <a:r>
              <a:rPr lang="en-US" sz="1600" dirty="0">
                <a:latin typeface="Arial Black" panose="020B0A04020102020204" pitchFamily="34" charset="0"/>
              </a:rPr>
              <a:t>by the HPV vaccination team </a:t>
            </a:r>
          </a:p>
          <a:p>
            <a:r>
              <a:rPr lang="en-ZA" sz="1000" dirty="0">
                <a:latin typeface="Arial Black" panose="020B0A04020102020204" pitchFamily="34" charset="0"/>
              </a:rPr>
              <a:t>	</a:t>
            </a:r>
          </a:p>
          <a:p>
            <a:pPr marL="285750" indent="-285750">
              <a:buFont typeface="Arial" panose="020B0604020202020204" pitchFamily="34" charset="0"/>
              <a:buChar char="•"/>
            </a:pPr>
            <a:endParaRPr lang="en-ZA" sz="1400" dirty="0" smtClean="0">
              <a:latin typeface="Arial Black" pitchFamily="34" charset="0"/>
            </a:endParaRPr>
          </a:p>
          <a:p>
            <a:pPr>
              <a:buFont typeface="Arial" pitchFamily="34" charset="0"/>
              <a:buChar char="•"/>
            </a:pPr>
            <a:endParaRPr lang="en-US" sz="1400" dirty="0" smtClean="0">
              <a:latin typeface="Arial Black" pitchFamily="34" charset="0"/>
            </a:endParaRPr>
          </a:p>
          <a:p>
            <a:pPr>
              <a:buFont typeface="Arial" pitchFamily="34" charset="0"/>
              <a:buChar char="•"/>
            </a:pPr>
            <a:endParaRPr lang="en-ZA" sz="1400" dirty="0" smtClean="0">
              <a:latin typeface="Arial Black" pitchFamily="34" charset="0"/>
            </a:endParaRPr>
          </a:p>
          <a:p>
            <a:endParaRPr lang="en-ZA" sz="1200" dirty="0" smtClean="0">
              <a:latin typeface="Arial Black" pitchFamily="34" charset="0"/>
            </a:endParaRPr>
          </a:p>
          <a:p>
            <a:pPr marL="342900" marR="0" lvl="1"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1200" b="0" i="0" u="none" strike="noStrike" kern="1200" cap="none" spc="0" normalizeH="0" baseline="0" noProof="0" dirty="0" smtClean="0">
              <a:ln>
                <a:noFill/>
              </a:ln>
              <a:solidFill>
                <a:schemeClr val="tx1"/>
              </a:solidFill>
              <a:effectLst/>
              <a:uLnTx/>
              <a:uFillTx/>
              <a:latin typeface="Arial Black" pitchFamily="34" charset="0"/>
            </a:endParaRPr>
          </a:p>
          <a:p>
            <a:pPr marL="342900" marR="0" lvl="1"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ZA" sz="1200" b="0" i="0" u="none" strike="noStrike" kern="1200" cap="none" spc="0" normalizeH="0" baseline="0" noProof="0" dirty="0" smtClean="0">
              <a:ln>
                <a:noFill/>
              </a:ln>
              <a:solidFill>
                <a:schemeClr val="tx1"/>
              </a:solidFill>
              <a:effectLst/>
              <a:uLnTx/>
              <a:uFillTx/>
              <a:latin typeface="Arial Black" pitchFamily="34" charset="0"/>
            </a:endParaRPr>
          </a:p>
          <a:p>
            <a:pPr marL="342900" marR="0" lvl="1"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US" sz="1200" b="0" i="0" u="none" strike="noStrike" kern="1200" cap="none" spc="0" normalizeH="0" baseline="0" noProof="0" dirty="0" smtClean="0">
              <a:ln>
                <a:noFill/>
              </a:ln>
              <a:solidFill>
                <a:schemeClr val="tx1"/>
              </a:solidFill>
              <a:effectLst/>
              <a:uLnTx/>
              <a:uFillTx/>
              <a:latin typeface="Arial Black"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1200" b="0" i="0" u="none" strike="noStrike" kern="1200" cap="none" spc="0" normalizeH="0" baseline="0" noProof="0" dirty="0" smtClean="0">
              <a:ln>
                <a:noFill/>
              </a:ln>
              <a:solidFill>
                <a:schemeClr val="tx1"/>
              </a:solidFill>
              <a:effectLst/>
              <a:uLnTx/>
              <a:uFillTx/>
              <a:latin typeface="Arial Black"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1200" b="0" i="0" u="none" strike="noStrike" kern="1200" cap="none" spc="0" normalizeH="0" baseline="0" noProof="0" dirty="0" smtClean="0">
              <a:ln>
                <a:noFill/>
              </a:ln>
              <a:solidFill>
                <a:schemeClr val="tx1"/>
              </a:solidFill>
              <a:effectLst/>
              <a:uLnTx/>
              <a:uFillTx/>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19</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674674"/>
            <a:ext cx="8507288" cy="923330"/>
          </a:xfrm>
          <a:prstGeom prst="rect">
            <a:avLst/>
          </a:prstGeom>
          <a:noFill/>
        </p:spPr>
        <p:txBody>
          <a:bodyPr wrap="square" rtlCol="0">
            <a:spAutoFit/>
          </a:bodyPr>
          <a:lstStyle/>
          <a:p>
            <a:r>
              <a:rPr lang="en-US" dirty="0" smtClean="0">
                <a:latin typeface="Arial Black" pitchFamily="34" charset="0"/>
                <a:cs typeface="Arial" charset="0"/>
              </a:rPr>
              <a:t>To reflect on achievements and highlights in the Annual Report (APR) of the National Department of Health (</a:t>
            </a:r>
            <a:r>
              <a:rPr lang="en-US" dirty="0" err="1" smtClean="0">
                <a:latin typeface="Arial Black" pitchFamily="34" charset="0"/>
                <a:cs typeface="Arial" charset="0"/>
              </a:rPr>
              <a:t>NDoH</a:t>
            </a:r>
            <a:r>
              <a:rPr lang="en-US" dirty="0" smtClean="0">
                <a:latin typeface="Arial Black" pitchFamily="34" charset="0"/>
                <a:cs typeface="Arial" charset="0"/>
              </a:rPr>
              <a:t>) for 2018/19 financial year</a:t>
            </a:r>
            <a:endParaRPr lang="en-US" dirty="0" smtClean="0">
              <a:latin typeface="Arial Black"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smtClean="0"/>
              <a:t> </a:t>
            </a:r>
            <a:endParaRPr lang="en-ZA" dirty="0"/>
          </a:p>
        </p:txBody>
      </p:sp>
      <p:sp>
        <p:nvSpPr>
          <p:cNvPr id="9" name="Rectangle 2"/>
          <p:cNvSpPr txBox="1">
            <a:spLocks noChangeArrowheads="1"/>
          </p:cNvSpPr>
          <p:nvPr/>
        </p:nvSpPr>
        <p:spPr>
          <a:xfrm>
            <a:off x="642910" y="-71462"/>
            <a:ext cx="6143668"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Purpose of the Presentation </a:t>
            </a:r>
            <a:endParaRPr kumimoji="0" lang="en-GB" sz="2800" b="1" i="0" u="none" strike="noStrike" kern="1200" cap="none" spc="0" normalizeH="0" baseline="0" noProof="0" dirty="0" smtClean="0">
              <a:ln>
                <a:noFill/>
              </a:ln>
              <a:solidFill>
                <a:schemeClr val="bg1"/>
              </a:solidFill>
              <a:uLnTx/>
              <a:uFillTx/>
              <a:latin typeface="Arial Black"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308850" cy="990600"/>
          </a:xfrm>
          <a:prstGeom prst="rect">
            <a:avLst/>
          </a:prstGeom>
        </p:spPr>
        <p:txBody>
          <a:bodyPr anchor="b"/>
          <a:lstStyle/>
          <a:p>
            <a:pPr lvl="0">
              <a:spcBef>
                <a:spcPct val="0"/>
              </a:spcBef>
              <a:defRPr/>
            </a:pPr>
            <a:r>
              <a:rPr lang="en-ZA" sz="2000" b="1" dirty="0" smtClean="0">
                <a:solidFill>
                  <a:schemeClr val="bg1"/>
                </a:solidFill>
                <a:latin typeface="Arial Black" pitchFamily="34" charset="0"/>
              </a:rPr>
              <a:t>Programme 3: HIV and AIDS, Tuberculosis, and</a:t>
            </a:r>
          </a:p>
          <a:p>
            <a:pPr lvl="0">
              <a:spcBef>
                <a:spcPct val="0"/>
              </a:spcBef>
              <a:defRPr/>
            </a:pPr>
            <a:r>
              <a:rPr lang="en-ZA" sz="2000" b="1" dirty="0" smtClean="0">
                <a:solidFill>
                  <a:schemeClr val="bg1"/>
                </a:solidFill>
                <a:latin typeface="Arial Black" pitchFamily="34" charset="0"/>
              </a:rPr>
              <a:t>Maternal, Child and Women’s Health</a:t>
            </a:r>
            <a:endParaRPr lang="en-ZA" sz="2000" dirty="0" smtClean="0">
              <a:solidFill>
                <a:schemeClr val="bg1"/>
              </a:solidFill>
              <a:latin typeface="Arial Black"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006893933"/>
              </p:ext>
            </p:extLst>
          </p:nvPr>
        </p:nvGraphicFramePr>
        <p:xfrm>
          <a:off x="0" y="1000108"/>
          <a:ext cx="9001155" cy="3236862"/>
        </p:xfrm>
        <a:graphic>
          <a:graphicData uri="http://schemas.openxmlformats.org/drawingml/2006/table">
            <a:tbl>
              <a:tblPr firstRow="1" bandRow="1">
                <a:tableStyleId>{5C22544A-7EE6-4342-B048-85BDC9FD1C3A}</a:tableStyleId>
              </a:tblPr>
              <a:tblGrid>
                <a:gridCol w="1475656">
                  <a:extLst>
                    <a:ext uri="{9D8B030D-6E8A-4147-A177-3AD203B41FA5}">
                      <a16:colId xmlns:a16="http://schemas.microsoft.com/office/drawing/2014/main" xmlns="" val="20000"/>
                    </a:ext>
                  </a:extLst>
                </a:gridCol>
                <a:gridCol w="2160240">
                  <a:extLst>
                    <a:ext uri="{9D8B030D-6E8A-4147-A177-3AD203B41FA5}">
                      <a16:colId xmlns:a16="http://schemas.microsoft.com/office/drawing/2014/main" xmlns="" val="20001"/>
                    </a:ext>
                  </a:extLst>
                </a:gridCol>
                <a:gridCol w="2520280">
                  <a:extLst>
                    <a:ext uri="{9D8B030D-6E8A-4147-A177-3AD203B41FA5}">
                      <a16:colId xmlns:a16="http://schemas.microsoft.com/office/drawing/2014/main" xmlns="" val="20002"/>
                    </a:ext>
                  </a:extLst>
                </a:gridCol>
                <a:gridCol w="2844979">
                  <a:extLst>
                    <a:ext uri="{9D8B030D-6E8A-4147-A177-3AD203B41FA5}">
                      <a16:colId xmlns:a16="http://schemas.microsoft.com/office/drawing/2014/main" xmlns="" val="20003"/>
                    </a:ext>
                  </a:extLst>
                </a:gridCol>
              </a:tblGrid>
              <a:tr h="354293">
                <a:tc>
                  <a:txBody>
                    <a:bodyPr/>
                    <a:lstStyle/>
                    <a:p>
                      <a:pPr algn="l"/>
                      <a:r>
                        <a:rPr lang="en-US" sz="1200" dirty="0" smtClean="0">
                          <a:latin typeface="Arial Black" pitchFamily="34" charset="0"/>
                        </a:rPr>
                        <a:t>Strategic Objective</a:t>
                      </a:r>
                      <a:endParaRPr lang="en-US" sz="1200" dirty="0">
                        <a:latin typeface="Arial Black" pitchFamily="34" charset="0"/>
                      </a:endParaRPr>
                    </a:p>
                  </a:txBody>
                  <a:tcPr/>
                </a:tc>
                <a:tc>
                  <a:txBody>
                    <a:bodyPr/>
                    <a:lstStyle/>
                    <a:p>
                      <a:pPr algn="l"/>
                      <a:r>
                        <a:rPr lang="en-US" sz="1200" dirty="0" smtClean="0">
                          <a:latin typeface="Arial Black" pitchFamily="34" charset="0"/>
                        </a:rPr>
                        <a:t>Performance Indicator</a:t>
                      </a:r>
                      <a:endParaRPr lang="en-US" sz="1200" dirty="0">
                        <a:latin typeface="Arial Black" pitchFamily="34" charset="0"/>
                      </a:endParaRPr>
                    </a:p>
                  </a:txBody>
                  <a:tcPr/>
                </a:tc>
                <a:tc>
                  <a:txBody>
                    <a:bodyPr/>
                    <a:lstStyle/>
                    <a:p>
                      <a:r>
                        <a:rPr lang="en-ZA" sz="1200" b="1" kern="1200" baseline="0" dirty="0" smtClean="0">
                          <a:solidFill>
                            <a:schemeClr val="lt1"/>
                          </a:solidFill>
                          <a:latin typeface="Arial Black" pitchFamily="34" charset="0"/>
                          <a:ea typeface="+mn-ea"/>
                          <a:cs typeface="+mn-cs"/>
                        </a:rPr>
                        <a:t>Planned Target 2018/2019</a:t>
                      </a:r>
                    </a:p>
                  </a:txBody>
                  <a:tcPr/>
                </a:tc>
                <a:tc>
                  <a:txBody>
                    <a:bodyPr/>
                    <a:lstStyle/>
                    <a:p>
                      <a:r>
                        <a:rPr lang="en-ZA" sz="1200" b="1" kern="1200" baseline="0" dirty="0" smtClean="0">
                          <a:solidFill>
                            <a:schemeClr val="lt1"/>
                          </a:solidFill>
                          <a:latin typeface="Arial Black" pitchFamily="34" charset="0"/>
                          <a:ea typeface="+mn-ea"/>
                          <a:cs typeface="+mn-cs"/>
                        </a:rPr>
                        <a:t>Actual Achievement 2018/2019</a:t>
                      </a:r>
                    </a:p>
                  </a:txBody>
                  <a:tcPr/>
                </a:tc>
                <a:extLst>
                  <a:ext uri="{0D108BD9-81ED-4DB2-BD59-A6C34878D82A}">
                    <a16:rowId xmlns:a16="http://schemas.microsoft.com/office/drawing/2014/main" xmlns="" val="10000"/>
                  </a:ext>
                </a:extLst>
              </a:tr>
              <a:tr h="857801">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latin typeface="Arial Black" pitchFamily="34" charset="0"/>
                          <a:ea typeface="+mn-ea"/>
                          <a:cs typeface="+mn-cs"/>
                        </a:rPr>
                        <a:t>Reduce under 5 mortality rate to less than 33 per 1000 live births</a:t>
                      </a:r>
                      <a:endParaRPr lang="en-ZA" sz="1400" b="0" i="0" u="none" strike="noStrike" kern="1200" dirty="0" smtClean="0">
                        <a:solidFill>
                          <a:srgbClr val="000000"/>
                        </a:solidFill>
                        <a:latin typeface="Arial Black" pitchFamily="34" charset="0"/>
                        <a:ea typeface="+mn-ea"/>
                        <a:cs typeface="+mn-cs"/>
                      </a:endParaRPr>
                    </a:p>
                    <a:p>
                      <a:endParaRPr lang="en-ZA" sz="1400" kern="1200" baseline="0" dirty="0" smtClean="0">
                        <a:solidFill>
                          <a:schemeClr val="dk1"/>
                        </a:solidFill>
                        <a:latin typeface="Arial Black" pitchFamily="34" charset="0"/>
                        <a:ea typeface="+mn-ea"/>
                        <a:cs typeface="+mn-cs"/>
                      </a:endParaRPr>
                    </a:p>
                  </a:txBody>
                  <a:tcPr marL="0" marR="0" marT="0" marB="0"/>
                </a:tc>
                <a:tc>
                  <a:txBody>
                    <a:bodyPr/>
                    <a:lstStyle/>
                    <a:p>
                      <a:pPr marL="0" algn="l" defTabSz="914400" rtl="0" eaLnBrk="1" latinLnBrk="0" hangingPunct="1">
                        <a:lnSpc>
                          <a:spcPct val="100000"/>
                        </a:lnSpc>
                      </a:pPr>
                      <a:r>
                        <a:rPr lang="en-US" sz="1400" b="0" i="0" u="none" strike="noStrike" kern="1200" dirty="0" smtClean="0">
                          <a:solidFill>
                            <a:srgbClr val="000000"/>
                          </a:solidFill>
                          <a:latin typeface="Arial Black" pitchFamily="34" charset="0"/>
                          <a:ea typeface="+mn-ea"/>
                          <a:cs typeface="+mn-cs"/>
                        </a:rPr>
                        <a:t>EPI Coverage Survey conducted 	</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latin typeface="Arial Black" pitchFamily="34" charset="0"/>
                          <a:ea typeface="+mn-ea"/>
                          <a:cs typeface="+mn-cs"/>
                        </a:rPr>
                        <a:t>Survey protocol developed and fieldwork completed</a:t>
                      </a:r>
                    </a:p>
                    <a:p>
                      <a:endParaRPr lang="en-ZA" sz="1400" b="0" i="0" u="none" strike="noStrike" kern="1200" dirty="0" smtClean="0">
                        <a:solidFill>
                          <a:srgbClr val="000000"/>
                        </a:solidFill>
                        <a:latin typeface="Arial Black" pitchFamily="34" charset="0"/>
                        <a:ea typeface="+mn-ea"/>
                        <a:cs typeface="+mn-cs"/>
                      </a:endParaRPr>
                    </a:p>
                  </a:txBody>
                  <a:tcPr marL="0" marR="0" marT="0" marB="0"/>
                </a:tc>
                <a:tc>
                  <a:txBody>
                    <a:bodyPr/>
                    <a:lstStyle/>
                    <a:p>
                      <a:r>
                        <a:rPr lang="en-GB" sz="1400" b="0" i="0" u="none" strike="noStrike" kern="1200" dirty="0" smtClean="0">
                          <a:solidFill>
                            <a:srgbClr val="000000"/>
                          </a:solidFill>
                          <a:latin typeface="Arial Black" pitchFamily="34" charset="0"/>
                          <a:ea typeface="+mn-ea"/>
                          <a:cs typeface="+mn-cs"/>
                        </a:rPr>
                        <a:t>Survey protocol developed and approved by Research Ethics Committee. Training of the master trainers who are to train the 1 400 field workers throughout the country took place on 11 and 12 March 2019 </a:t>
                      </a:r>
                      <a:endParaRPr lang="en-ZA" sz="1400" b="0" i="0" u="none" strike="noStrike" kern="1200" dirty="0" smtClean="0">
                        <a:solidFill>
                          <a:srgbClr val="000000"/>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1"/>
                  </a:ext>
                </a:extLst>
              </a:tr>
              <a:tr h="1072782">
                <a:tc vMerge="1">
                  <a:txBody>
                    <a:bodyPr/>
                    <a:lstStyle/>
                    <a:p>
                      <a:endParaRPr lang="en-ZA"/>
                    </a:p>
                  </a:txBody>
                  <a:tcPr/>
                </a:tc>
                <a:tc>
                  <a:txBody>
                    <a:bodyPr/>
                    <a:lstStyle/>
                    <a:p>
                      <a:pPr>
                        <a:lnSpc>
                          <a:spcPct val="100000"/>
                        </a:lnSpc>
                      </a:pPr>
                      <a:r>
                        <a:rPr lang="en-US" sz="1400" b="0" i="0" u="none" strike="noStrike" kern="1200" dirty="0" smtClean="0">
                          <a:solidFill>
                            <a:srgbClr val="000000"/>
                          </a:solidFill>
                          <a:latin typeface="Arial Black" pitchFamily="34" charset="0"/>
                          <a:ea typeface="+mn-ea"/>
                          <a:cs typeface="+mn-cs"/>
                        </a:rPr>
                        <a:t>EPI surveillance and coverage external review recommendations Implemented</a:t>
                      </a:r>
                    </a:p>
                  </a:txBody>
                  <a:tcPr marL="68580" marR="68580" marT="0" marB="0"/>
                </a:tc>
                <a:tc>
                  <a:txBody>
                    <a:bodyPr/>
                    <a:lstStyle/>
                    <a:p>
                      <a:r>
                        <a:rPr lang="en-US" sz="1400" b="0" i="0" u="none" strike="noStrike" kern="1200" dirty="0" smtClean="0">
                          <a:solidFill>
                            <a:srgbClr val="000000"/>
                          </a:solidFill>
                          <a:latin typeface="Arial Black" pitchFamily="34" charset="0"/>
                          <a:ea typeface="+mn-ea"/>
                          <a:cs typeface="+mn-cs"/>
                        </a:rPr>
                        <a:t>Implementation plans developed in partnership with Provincial DoH; and three Provincial trainings conducted</a:t>
                      </a:r>
                      <a:endParaRPr lang="en-ZA" sz="1400" b="0" i="0" u="none" strike="noStrike" kern="1200" dirty="0" smtClean="0">
                        <a:solidFill>
                          <a:srgbClr val="000000"/>
                        </a:solidFill>
                        <a:latin typeface="Arial Black" pitchFamily="34" charset="0"/>
                        <a:ea typeface="+mn-ea"/>
                        <a:cs typeface="+mn-cs"/>
                      </a:endParaRPr>
                    </a:p>
                  </a:txBody>
                  <a:tcPr marL="0" marR="0" marT="0" marB="0"/>
                </a:tc>
                <a:tc>
                  <a:txBody>
                    <a:bodyPr/>
                    <a:lstStyle/>
                    <a:p>
                      <a:r>
                        <a:rPr lang="en-GB" sz="1400" b="0" i="0" u="none" strike="noStrike" kern="1200" dirty="0" smtClean="0">
                          <a:solidFill>
                            <a:srgbClr val="000000"/>
                          </a:solidFill>
                          <a:latin typeface="Arial Black" pitchFamily="34" charset="0"/>
                          <a:ea typeface="+mn-ea"/>
                          <a:cs typeface="+mn-cs"/>
                        </a:rPr>
                        <a:t>Implementation plans developed in partnership with Provincial DoH; and nine (9)  provincial trainings conducted</a:t>
                      </a:r>
                      <a:endParaRPr lang="en-ZA" sz="1400" b="0" i="0" u="none" strike="noStrike" kern="1200" dirty="0" smtClean="0">
                        <a:solidFill>
                          <a:srgbClr val="000000"/>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2"/>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20</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2329726"/>
            <a:ext cx="9144000" cy="707886"/>
          </a:xfrm>
          <a:prstGeom prst="rect">
            <a:avLst/>
          </a:prstGeom>
          <a:noFill/>
          <a:ln w="9525">
            <a:noFill/>
            <a:miter lim="800000"/>
            <a:headEnd/>
            <a:tailEnd/>
          </a:ln>
        </p:spPr>
        <p:txBody>
          <a:bodyPr anchor="ctr">
            <a:spAutoFit/>
          </a:bodyPr>
          <a:lstStyle/>
          <a:p>
            <a:pPr algn="just" eaLnBrk="0" hangingPunct="0">
              <a:tabLst>
                <a:tab pos="914400" algn="l"/>
              </a:tabLst>
              <a:defRPr/>
            </a:pPr>
            <a:endParaRPr lang="en-US" sz="1000" dirty="0">
              <a:latin typeface="Arial Black" pitchFamily="34" charset="0"/>
            </a:endParaRPr>
          </a:p>
          <a:p>
            <a:pPr algn="just" eaLnBrk="0" hangingPunct="0">
              <a:tabLst>
                <a:tab pos="914400" algn="l"/>
              </a:tabLst>
              <a:defRPr/>
            </a:pPr>
            <a:endParaRPr lang="en-ZA" sz="1000" dirty="0">
              <a:solidFill>
                <a:srgbClr val="000000"/>
              </a:solidFill>
              <a:latin typeface="Arial" pitchFamily="34" charset="0"/>
              <a:cs typeface="Arial" pitchFamily="34" charset="0"/>
            </a:endParaRPr>
          </a:p>
          <a:p>
            <a:pPr algn="just" eaLnBrk="0" hangingPunct="0">
              <a:tabLst>
                <a:tab pos="914400" algn="l"/>
              </a:tabLst>
              <a:defRPr/>
            </a:pPr>
            <a:endParaRPr lang="en-ZA" sz="1000" dirty="0">
              <a:latin typeface="Arial Black" pitchFamily="34" charset="0"/>
            </a:endParaRPr>
          </a:p>
          <a:p>
            <a:pPr algn="just" eaLnBrk="0" hangingPunct="0">
              <a:buFontTx/>
              <a:buChar char="•"/>
              <a:tabLst>
                <a:tab pos="914400" algn="l"/>
              </a:tabLst>
              <a:defRPr/>
            </a:pPr>
            <a:endParaRPr lang="en-ZA" sz="1000" dirty="0">
              <a:latin typeface="Arial Black" pitchFamily="34" charset="0"/>
            </a:endParaRPr>
          </a:p>
        </p:txBody>
      </p:sp>
      <p:sp>
        <p:nvSpPr>
          <p:cNvPr id="6" name="Rectangle 5"/>
          <p:cNvSpPr/>
          <p:nvPr/>
        </p:nvSpPr>
        <p:spPr>
          <a:xfrm>
            <a:off x="468313" y="1844675"/>
            <a:ext cx="8064500" cy="1939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a:t>
            </a:r>
            <a:r>
              <a:rPr lang="en-ZA" sz="2400" b="1" dirty="0" smtClean="0">
                <a:solidFill>
                  <a:schemeClr val="tx1"/>
                </a:solidFill>
                <a:latin typeface="Arial Black" pitchFamily="34" charset="0"/>
              </a:rPr>
              <a:t>4:  </a:t>
            </a:r>
            <a:r>
              <a:rPr lang="en-ZA" sz="2400" b="1" dirty="0">
                <a:solidFill>
                  <a:schemeClr val="tx1"/>
                </a:solidFill>
                <a:latin typeface="Arial Black" pitchFamily="34" charset="0"/>
              </a:rPr>
              <a:t>PRIMARY HEALTH </a:t>
            </a:r>
            <a:r>
              <a:rPr lang="en-ZA" sz="2400" b="1" dirty="0" smtClean="0">
                <a:solidFill>
                  <a:schemeClr val="tx1"/>
                </a:solidFill>
                <a:latin typeface="Arial Black" pitchFamily="34" charset="0"/>
              </a:rPr>
              <a:t>CARE (PHC)  </a:t>
            </a:r>
            <a:r>
              <a:rPr lang="en-ZA" sz="2400" b="1" dirty="0">
                <a:solidFill>
                  <a:schemeClr val="tx1"/>
                </a:solidFill>
                <a:latin typeface="Arial Black" pitchFamily="34" charset="0"/>
              </a:rPr>
              <a:t>SERVICES  </a:t>
            </a:r>
          </a:p>
          <a:p>
            <a:pPr algn="ctr">
              <a:defRPr/>
            </a:pPr>
            <a:r>
              <a:rPr lang="en-ZA" sz="2400" b="1" dirty="0">
                <a:solidFill>
                  <a:schemeClr val="tx1"/>
                </a:solidFill>
                <a:latin typeface="Arial Black" pitchFamily="34" charset="0"/>
              </a:rPr>
              <a:t> </a:t>
            </a:r>
          </a:p>
        </p:txBody>
      </p:sp>
      <p:sp>
        <p:nvSpPr>
          <p:cNvPr id="7"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21</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0"/>
            <a:ext cx="7308304" cy="105273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0"/>
              </a:spcBef>
              <a:defRPr/>
            </a:pPr>
            <a:r>
              <a:rPr lang="en-GB" sz="2400" b="1" dirty="0" smtClean="0">
                <a:solidFill>
                  <a:schemeClr val="bg1"/>
                </a:solidFill>
                <a:latin typeface="Arial Black" pitchFamily="34" charset="0"/>
                <a:cs typeface="Arial" pitchFamily="34" charset="0"/>
              </a:rPr>
              <a:t>Programme 4 : </a:t>
            </a:r>
          </a:p>
          <a:p>
            <a:pPr>
              <a:spcBef>
                <a:spcPct val="0"/>
              </a:spcBef>
              <a:defRPr/>
            </a:pPr>
            <a:r>
              <a:rPr lang="en-ZA" sz="2400" dirty="0" smtClean="0">
                <a:solidFill>
                  <a:schemeClr val="bg1"/>
                </a:solidFill>
                <a:latin typeface="Arial Black" pitchFamily="34" charset="0"/>
              </a:rPr>
              <a:t>Primary Health Care Services </a:t>
            </a:r>
            <a:endParaRPr lang="en-GB" sz="2400" b="1" dirty="0" smtClean="0">
              <a:solidFill>
                <a:schemeClr val="bg1"/>
              </a:solidFill>
              <a:latin typeface="Arial Black" pitchFamily="34" charset="0"/>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smtClean="0">
                <a:ln>
                  <a:noFill/>
                </a:ln>
                <a:solidFill>
                  <a:schemeClr val="bg1"/>
                </a:solidFill>
                <a:effectLst/>
                <a:uLnTx/>
                <a:uFillTx/>
                <a:latin typeface="Arial Black" pitchFamily="34" charset="0"/>
                <a:ea typeface="+mj-ea"/>
                <a:cs typeface="+mj-cs"/>
              </a:rPr>
              <a:t/>
            </a:r>
            <a:br>
              <a:rPr kumimoji="0" lang="en-ZA" sz="2400" b="1" i="0" u="none" strike="noStrike" kern="1200" cap="none" spc="0" normalizeH="0" baseline="0" noProof="0" dirty="0" smtClean="0">
                <a:ln>
                  <a:noFill/>
                </a:ln>
                <a:solidFill>
                  <a:schemeClr val="bg1"/>
                </a:solidFill>
                <a:effectLst/>
                <a:uLnTx/>
                <a:uFillTx/>
                <a:latin typeface="Arial Black" pitchFamily="34" charset="0"/>
                <a:ea typeface="+mj-ea"/>
                <a:cs typeface="+mj-cs"/>
              </a:rPr>
            </a:br>
            <a:endParaRPr kumimoji="0" lang="en-ZA" sz="2400" b="0" i="0" u="none" strike="noStrike" kern="1200" cap="none" spc="0" normalizeH="0" baseline="0" noProof="0" dirty="0" smtClean="0">
              <a:ln>
                <a:noFill/>
              </a:ln>
              <a:solidFill>
                <a:schemeClr val="bg1"/>
              </a:solidFill>
              <a:effectLst/>
              <a:uLnTx/>
              <a:uFillTx/>
              <a:latin typeface="Arial Black" pitchFamily="34" charset="0"/>
              <a:ea typeface="+mj-ea"/>
              <a:cs typeface="+mj-cs"/>
            </a:endParaRPr>
          </a:p>
        </p:txBody>
      </p:sp>
      <p:sp>
        <p:nvSpPr>
          <p:cNvPr id="3" name="Content Placeholder 3"/>
          <p:cNvSpPr txBox="1">
            <a:spLocks/>
          </p:cNvSpPr>
          <p:nvPr/>
        </p:nvSpPr>
        <p:spPr bwMode="auto">
          <a:xfrm>
            <a:off x="0" y="1268760"/>
            <a:ext cx="9144000" cy="475252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85750" indent="-285750">
              <a:buFont typeface="Arial" panose="020B0604020202020204" pitchFamily="34" charset="0"/>
              <a:buChar char="•"/>
            </a:pPr>
            <a:r>
              <a:rPr lang="en-ZA" sz="1600" dirty="0" smtClean="0">
                <a:latin typeface="Arial Black" pitchFamily="34" charset="0"/>
              </a:rPr>
              <a:t>The functionality of PHC governance structures assessed and intervention plans developed to ensure that the crucial link between communities and health facilities remain intact. </a:t>
            </a:r>
          </a:p>
          <a:p>
            <a:pPr marL="285750" indent="-285750">
              <a:buFont typeface="Arial" panose="020B0604020202020204" pitchFamily="34" charset="0"/>
              <a:buChar char="•"/>
            </a:pPr>
            <a:endParaRPr lang="en-ZA" sz="1600" dirty="0">
              <a:latin typeface="Arial Black" pitchFamily="34" charset="0"/>
            </a:endParaRPr>
          </a:p>
          <a:p>
            <a:pPr marL="285750" indent="-285750">
              <a:buFont typeface="Arial" panose="020B0604020202020204" pitchFamily="34" charset="0"/>
              <a:buChar char="•"/>
            </a:pPr>
            <a:r>
              <a:rPr lang="en-ZA" sz="1600" dirty="0" smtClean="0">
                <a:latin typeface="Arial Black" pitchFamily="34" charset="0"/>
              </a:rPr>
              <a:t>The Ideal Hospital Framework introduced for implementation at hospital level</a:t>
            </a:r>
          </a:p>
          <a:p>
            <a:pPr marL="285750" indent="-285750">
              <a:buFont typeface="Arial" panose="020B0604020202020204" pitchFamily="34" charset="0"/>
              <a:buChar char="•"/>
            </a:pPr>
            <a:endParaRPr lang="en-ZA" sz="1600" dirty="0">
              <a:latin typeface="Arial Black" pitchFamily="34" charset="0"/>
            </a:endParaRPr>
          </a:p>
          <a:p>
            <a:pPr marL="285750" indent="-285750">
              <a:buFont typeface="Arial" panose="020B0604020202020204" pitchFamily="34" charset="0"/>
              <a:buChar char="•"/>
            </a:pPr>
            <a:r>
              <a:rPr lang="en-ZA" sz="1600" dirty="0" smtClean="0">
                <a:latin typeface="Arial Black" pitchFamily="34" charset="0"/>
              </a:rPr>
              <a:t>A cumulative total of 1 920 facilities qualified as Ideal Clinics</a:t>
            </a:r>
          </a:p>
          <a:p>
            <a:endParaRPr lang="en-ZA" sz="1600" dirty="0" smtClean="0">
              <a:latin typeface="Arial Black" pitchFamily="34" charset="0"/>
            </a:endParaRPr>
          </a:p>
          <a:p>
            <a:pPr marL="285750" indent="-285750">
              <a:buFont typeface="Arial" panose="020B0604020202020204" pitchFamily="34" charset="0"/>
              <a:buChar char="•"/>
            </a:pPr>
            <a:r>
              <a:rPr lang="en-ZA" sz="1600" dirty="0" smtClean="0">
                <a:latin typeface="Arial Black" pitchFamily="34" charset="0"/>
              </a:rPr>
              <a:t>22 municipalities and 110 </a:t>
            </a:r>
            <a:r>
              <a:rPr lang="en-GB" sz="1600" dirty="0" smtClean="0">
                <a:latin typeface="Arial Black" pitchFamily="34" charset="0"/>
              </a:rPr>
              <a:t>Public Health Facilities</a:t>
            </a:r>
            <a:r>
              <a:rPr lang="en-ZA" sz="1600" dirty="0" smtClean="0">
                <a:latin typeface="Arial Black" pitchFamily="34" charset="0"/>
              </a:rPr>
              <a:t> assessed </a:t>
            </a:r>
            <a:r>
              <a:rPr lang="en-GB" sz="1600" dirty="0" smtClean="0">
                <a:latin typeface="Arial Black" pitchFamily="34" charset="0"/>
              </a:rPr>
              <a:t>for compliance with the National Environmental Health Norms and Standards. Trainings on Norms and Standards conducted in three Provinces</a:t>
            </a:r>
          </a:p>
          <a:p>
            <a:pPr marL="285750" indent="-285750">
              <a:buFont typeface="Arial" panose="020B0604020202020204" pitchFamily="34" charset="0"/>
              <a:buChar char="•"/>
            </a:pPr>
            <a:endParaRPr lang="en-GB" sz="1600" dirty="0">
              <a:latin typeface="Arial Black" pitchFamily="34" charset="0"/>
            </a:endParaRPr>
          </a:p>
          <a:p>
            <a:pPr marL="285750" indent="-285750">
              <a:buFont typeface="Arial" panose="020B0604020202020204" pitchFamily="34" charset="0"/>
              <a:buChar char="•"/>
            </a:pPr>
            <a:r>
              <a:rPr lang="en-GB" sz="1600" dirty="0" smtClean="0">
                <a:latin typeface="Arial Black" pitchFamily="34" charset="0"/>
              </a:rPr>
              <a:t>12 of the assessed 18 Points of Entry were compliant with the IHR, 2005 requirements</a:t>
            </a:r>
            <a:endParaRPr lang="en-ZA" sz="1600" dirty="0" smtClean="0">
              <a:latin typeface="Arial Black" pitchFamily="34" charset="0"/>
            </a:endParaRPr>
          </a:p>
          <a:p>
            <a:endParaRPr lang="en-ZA" sz="1400" dirty="0" smtClean="0">
              <a:latin typeface="Arial Black" pitchFamily="34" charset="0"/>
            </a:endParaRPr>
          </a:p>
          <a:p>
            <a:pPr>
              <a:buFont typeface="Arial" pitchFamily="34" charset="0"/>
              <a:buChar char="•"/>
            </a:pPr>
            <a:endParaRPr lang="en-ZA" sz="1400" dirty="0" smtClean="0">
              <a:latin typeface="Arial Black" pitchFamily="34" charset="0"/>
            </a:endParaRPr>
          </a:p>
          <a:p>
            <a:pPr marL="171450" indent="-171450" algn="just"/>
            <a:endParaRPr lang="en-US" sz="1400" dirty="0" smtClean="0">
              <a:solidFill>
                <a:schemeClr val="dk1"/>
              </a:solidFill>
              <a:latin typeface="Arial Black" pitchFamily="34" charset="0"/>
            </a:endParaRPr>
          </a:p>
          <a:p>
            <a:pPr algn="just"/>
            <a:endParaRPr lang="en-US" sz="1100" dirty="0" smtClean="0">
              <a:solidFill>
                <a:schemeClr val="dk1"/>
              </a:solidFill>
              <a:latin typeface="Arial Black" pitchFamily="34" charset="0"/>
            </a:endParaRPr>
          </a:p>
          <a:p>
            <a:endParaRPr lang="en-ZA" sz="1050" dirty="0" smtClean="0">
              <a:solidFill>
                <a:schemeClr val="dk1"/>
              </a:solidFill>
              <a:latin typeface="Arial Black" pitchFamily="34" charset="0"/>
            </a:endParaRPr>
          </a:p>
          <a:p>
            <a:endParaRPr lang="en-US" sz="105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charset="0"/>
              <a:buNone/>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22</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308850" cy="990600"/>
          </a:xfrm>
          <a:prstGeom prst="rect">
            <a:avLst/>
          </a:prstGeom>
        </p:spPr>
        <p:txBody>
          <a:bodyPr anchor="b"/>
          <a:lstStyle/>
          <a:p>
            <a:pPr eaLnBrk="0" hangingPunct="0">
              <a:defRPr/>
            </a:pPr>
            <a:r>
              <a:rPr lang="en-GB" sz="2800" b="1" dirty="0">
                <a:solidFill>
                  <a:schemeClr val="bg1"/>
                </a:solidFill>
                <a:latin typeface="Arial Black" pitchFamily="34" charset="0"/>
                <a:ea typeface="+mj-ea"/>
                <a:cs typeface="Arial" pitchFamily="34" charset="0"/>
              </a:rPr>
              <a:t>Programme </a:t>
            </a:r>
            <a:r>
              <a:rPr lang="en-GB" sz="2800" b="1" dirty="0" smtClean="0">
                <a:solidFill>
                  <a:schemeClr val="bg1"/>
                </a:solidFill>
                <a:latin typeface="Arial Black" pitchFamily="34" charset="0"/>
                <a:ea typeface="+mj-ea"/>
                <a:cs typeface="Arial" pitchFamily="34" charset="0"/>
              </a:rPr>
              <a:t>4: </a:t>
            </a:r>
          </a:p>
          <a:p>
            <a:pPr eaLnBrk="0" hangingPunct="0">
              <a:defRPr/>
            </a:pPr>
            <a:r>
              <a:rPr lang="en-ZA" sz="2800" dirty="0" smtClean="0">
                <a:solidFill>
                  <a:schemeClr val="bg1"/>
                </a:solidFill>
                <a:latin typeface="Arial Black" pitchFamily="34" charset="0"/>
              </a:rPr>
              <a:t>Primary </a:t>
            </a:r>
            <a:r>
              <a:rPr lang="en-ZA" sz="2800" dirty="0">
                <a:solidFill>
                  <a:schemeClr val="bg1"/>
                </a:solidFill>
                <a:latin typeface="Arial Black" pitchFamily="34" charset="0"/>
              </a:rPr>
              <a:t>Health Care </a:t>
            </a:r>
            <a:r>
              <a:rPr lang="en-ZA" sz="2800" dirty="0" smtClean="0">
                <a:solidFill>
                  <a:schemeClr val="bg1"/>
                </a:solidFill>
                <a:latin typeface="Arial Black" pitchFamily="34" charset="0"/>
              </a:rPr>
              <a:t>Services </a:t>
            </a:r>
            <a:endParaRPr lang="en-GB" sz="2800" b="1" dirty="0">
              <a:solidFill>
                <a:schemeClr val="bg1"/>
              </a:solidFill>
              <a:latin typeface="Arial Black" pitchFamily="34" charset="0"/>
              <a:ea typeface="+mj-ea"/>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300883507"/>
              </p:ext>
            </p:extLst>
          </p:nvPr>
        </p:nvGraphicFramePr>
        <p:xfrm>
          <a:off x="-32" y="1124744"/>
          <a:ext cx="9144032" cy="5155366"/>
        </p:xfrm>
        <a:graphic>
          <a:graphicData uri="http://schemas.openxmlformats.org/drawingml/2006/table">
            <a:tbl>
              <a:tblPr firstRow="1" bandRow="1">
                <a:tableStyleId>{5C22544A-7EE6-4342-B048-85BDC9FD1C3A}</a:tableStyleId>
              </a:tblPr>
              <a:tblGrid>
                <a:gridCol w="2051752">
                  <a:extLst>
                    <a:ext uri="{9D8B030D-6E8A-4147-A177-3AD203B41FA5}">
                      <a16:colId xmlns:a16="http://schemas.microsoft.com/office/drawing/2014/main" xmlns="" val="20000"/>
                    </a:ext>
                  </a:extLst>
                </a:gridCol>
                <a:gridCol w="2736304">
                  <a:extLst>
                    <a:ext uri="{9D8B030D-6E8A-4147-A177-3AD203B41FA5}">
                      <a16:colId xmlns:a16="http://schemas.microsoft.com/office/drawing/2014/main" xmlns="" val="20001"/>
                    </a:ext>
                  </a:extLst>
                </a:gridCol>
                <a:gridCol w="1944216">
                  <a:extLst>
                    <a:ext uri="{9D8B030D-6E8A-4147-A177-3AD203B41FA5}">
                      <a16:colId xmlns:a16="http://schemas.microsoft.com/office/drawing/2014/main" xmlns="" val="20002"/>
                    </a:ext>
                  </a:extLst>
                </a:gridCol>
                <a:gridCol w="2411760">
                  <a:extLst>
                    <a:ext uri="{9D8B030D-6E8A-4147-A177-3AD203B41FA5}">
                      <a16:colId xmlns:a16="http://schemas.microsoft.com/office/drawing/2014/main" xmlns="" val="20003"/>
                    </a:ext>
                  </a:extLst>
                </a:gridCol>
              </a:tblGrid>
              <a:tr h="459542">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r>
                        <a:rPr lang="en-ZA" sz="1100" b="1" kern="1200" baseline="0" dirty="0" smtClean="0">
                          <a:solidFill>
                            <a:schemeClr val="lt1"/>
                          </a:solidFill>
                          <a:latin typeface="Arial Black" pitchFamily="34" charset="0"/>
                          <a:ea typeface="+mn-ea"/>
                          <a:cs typeface="+mn-cs"/>
                        </a:rPr>
                        <a:t>Planned Target 2018/2019</a:t>
                      </a:r>
                    </a:p>
                  </a:txBody>
                  <a:tcPr/>
                </a:tc>
                <a:tc>
                  <a:txBody>
                    <a:bodyPr/>
                    <a:lstStyle/>
                    <a:p>
                      <a:r>
                        <a:rPr lang="en-ZA" sz="1100" b="1" kern="1200" baseline="0" dirty="0" smtClean="0">
                          <a:solidFill>
                            <a:schemeClr val="lt1"/>
                          </a:solidFill>
                          <a:latin typeface="Arial Black" pitchFamily="34" charset="0"/>
                          <a:ea typeface="+mn-ea"/>
                          <a:cs typeface="+mn-cs"/>
                        </a:rPr>
                        <a:t>Actual Achievement 2018/2019</a:t>
                      </a:r>
                    </a:p>
                  </a:txBody>
                  <a:tcPr/>
                </a:tc>
                <a:extLst>
                  <a:ext uri="{0D108BD9-81ED-4DB2-BD59-A6C34878D82A}">
                    <a16:rowId xmlns:a16="http://schemas.microsoft.com/office/drawing/2014/main" xmlns="" val="10000"/>
                  </a:ext>
                </a:extLst>
              </a:tr>
              <a:tr h="768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latin typeface="Arial Black" pitchFamily="34" charset="0"/>
                          <a:ea typeface="+mn-ea"/>
                          <a:cs typeface="+mn-cs"/>
                        </a:rPr>
                        <a:t>Eliminate Malaria by 2018, so that there is zero local cases of malaria in South Africa</a:t>
                      </a:r>
                      <a:r>
                        <a:rPr lang="en-ZA" sz="1200" kern="1200" dirty="0" smtClean="0">
                          <a:solidFill>
                            <a:schemeClr val="dk1"/>
                          </a:solidFill>
                          <a:latin typeface="Arial Black" pitchFamily="34" charset="0"/>
                          <a:ea typeface="+mn-ea"/>
                          <a:cs typeface="+mn-cs"/>
                        </a:rPr>
                        <a:t>	</a:t>
                      </a:r>
                    </a:p>
                    <a:p>
                      <a:endParaRPr lang="en-ZA" sz="1200" kern="1200" dirty="0" smtClean="0">
                        <a:solidFill>
                          <a:schemeClr val="dk1"/>
                        </a:solidFill>
                        <a:latin typeface="Arial Black" pitchFamily="34" charset="0"/>
                        <a:ea typeface="+mn-ea"/>
                        <a:cs typeface="+mn-cs"/>
                      </a:endParaRPr>
                    </a:p>
                  </a:txBody>
                  <a:tcPr marL="0" marR="0" marT="0" marB="0"/>
                </a:tc>
                <a:tc>
                  <a:txBody>
                    <a:bodyPr/>
                    <a:lstStyle/>
                    <a:p>
                      <a:pPr>
                        <a:lnSpc>
                          <a:spcPct val="100000"/>
                        </a:lnSpc>
                      </a:pPr>
                      <a:r>
                        <a:rPr lang="en-US" sz="1200" kern="1200" dirty="0" smtClean="0">
                          <a:solidFill>
                            <a:schemeClr val="dk1"/>
                          </a:solidFill>
                          <a:latin typeface="Arial Black" pitchFamily="34" charset="0"/>
                          <a:ea typeface="+mn-ea"/>
                          <a:cs typeface="+mn-cs"/>
                        </a:rPr>
                        <a:t>The National Malaria elimination Strategic Plan for South Africa published</a:t>
                      </a:r>
                    </a:p>
                  </a:txBody>
                  <a:tcPr/>
                </a:tc>
                <a:tc>
                  <a:txBody>
                    <a:bodyPr/>
                    <a:lstStyle/>
                    <a:p>
                      <a:pPr>
                        <a:lnSpc>
                          <a:spcPct val="100000"/>
                        </a:lnSpc>
                      </a:pPr>
                      <a:r>
                        <a:rPr lang="en-GB" sz="1200" kern="1200" dirty="0" smtClean="0">
                          <a:solidFill>
                            <a:schemeClr val="dk1"/>
                          </a:solidFill>
                          <a:latin typeface="Arial Black" pitchFamily="34" charset="0"/>
                          <a:ea typeface="+mn-ea"/>
                          <a:cs typeface="+mn-cs"/>
                        </a:rPr>
                        <a:t>Annual: </a:t>
                      </a:r>
                      <a:r>
                        <a:rPr lang="en-US" sz="1200" kern="1200" dirty="0" smtClean="0">
                          <a:solidFill>
                            <a:schemeClr val="dk1"/>
                          </a:solidFill>
                          <a:latin typeface="Arial Black" pitchFamily="34" charset="0"/>
                          <a:ea typeface="+mn-ea"/>
                          <a:cs typeface="+mn-cs"/>
                        </a:rPr>
                        <a:t>Malaria elimination Strategic Plan for South Africa published</a:t>
                      </a:r>
                      <a:endParaRPr lang="en-ZA" sz="1200" kern="1200" dirty="0" smtClean="0">
                        <a:solidFill>
                          <a:schemeClr val="dk1"/>
                        </a:solidFill>
                        <a:latin typeface="Arial Black" pitchFamily="34" charset="0"/>
                        <a:ea typeface="+mn-ea"/>
                        <a:cs typeface="+mn-cs"/>
                      </a:endParaRPr>
                    </a:p>
                    <a:p>
                      <a:pPr>
                        <a:lnSpc>
                          <a:spcPct val="100000"/>
                        </a:lnSpc>
                      </a:pPr>
                      <a:endParaRPr lang="en-US" sz="1200" kern="1200" dirty="0">
                        <a:solidFill>
                          <a:schemeClr val="dk1"/>
                        </a:solidFill>
                        <a:latin typeface="Arial Black" pitchFamily="34" charset="0"/>
                        <a:ea typeface="+mn-ea"/>
                        <a:cs typeface="+mn-cs"/>
                      </a:endParaRPr>
                    </a:p>
                  </a:txBody>
                  <a:tcPr marL="68580" marR="68580" marT="0" marB="0"/>
                </a:tc>
                <a:tc>
                  <a:txBody>
                    <a:bodyPr/>
                    <a:lstStyle/>
                    <a:p>
                      <a:pPr marL="0" marR="0">
                        <a:lnSpc>
                          <a:spcPts val="1300"/>
                        </a:lnSpc>
                        <a:spcBef>
                          <a:spcPts val="0"/>
                        </a:spcBef>
                        <a:spcAft>
                          <a:spcPts val="0"/>
                        </a:spcAft>
                      </a:pPr>
                      <a:r>
                        <a:rPr lang="en-GB" sz="1200" kern="1200" dirty="0" smtClean="0">
                          <a:solidFill>
                            <a:schemeClr val="dk1"/>
                          </a:solidFill>
                          <a:latin typeface="Arial Black" pitchFamily="34" charset="0"/>
                          <a:ea typeface="+mn-ea"/>
                          <a:cs typeface="+mn-cs"/>
                        </a:rPr>
                        <a:t>The National Malaria Elimination Strategic plan was finalised</a:t>
                      </a:r>
                      <a:endParaRPr lang="en-US" sz="1200" kern="120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3"/>
                  </a:ext>
                </a:extLst>
              </a:tr>
              <a:tr h="770274">
                <a:tc rowSpan="2">
                  <a:txBody>
                    <a:bodyPr/>
                    <a:lstStyle/>
                    <a:p>
                      <a:pPr marL="0" marR="0" indent="0" algn="l">
                        <a:lnSpc>
                          <a:spcPts val="1300"/>
                        </a:lnSpc>
                        <a:spcBef>
                          <a:spcPts val="0"/>
                        </a:spcBef>
                        <a:spcAft>
                          <a:spcPts val="0"/>
                        </a:spcAft>
                        <a:tabLst>
                          <a:tab pos="180340" algn="l"/>
                          <a:tab pos="228600" algn="l"/>
                          <a:tab pos="360045" algn="l"/>
                          <a:tab pos="0" algn="l"/>
                        </a:tabLst>
                      </a:pPr>
                      <a:r>
                        <a:rPr lang="en-US" sz="1200" kern="1200" baseline="0" dirty="0" smtClean="0">
                          <a:solidFill>
                            <a:schemeClr val="dk1"/>
                          </a:solidFill>
                          <a:latin typeface="Arial Black" pitchFamily="34" charset="0"/>
                          <a:ea typeface="+mn-ea"/>
                          <a:cs typeface="+mn-cs"/>
                        </a:rPr>
                        <a:t>Strengthen district governance and improve management and leadership of the district health system</a:t>
                      </a:r>
                    </a:p>
                  </a:txBody>
                  <a:tcPr marL="68580" marR="68580" marT="0" marB="0"/>
                </a:tc>
                <a:tc>
                  <a:txBody>
                    <a:bodyPr/>
                    <a:lstStyle/>
                    <a:p>
                      <a:pPr>
                        <a:lnSpc>
                          <a:spcPct val="100000"/>
                        </a:lnSpc>
                      </a:pPr>
                      <a:r>
                        <a:rPr lang="en-US" sz="1200" kern="1200" baseline="0" dirty="0" smtClean="0">
                          <a:solidFill>
                            <a:schemeClr val="dk1"/>
                          </a:solidFill>
                          <a:latin typeface="Arial Black" pitchFamily="34" charset="0"/>
                          <a:ea typeface="+mn-ea"/>
                          <a:cs typeface="+mn-cs"/>
                        </a:rPr>
                        <a:t>Number of districts compliant with the minimum requirements of the District Health Management Office</a:t>
                      </a:r>
                    </a:p>
                    <a:p>
                      <a:pPr>
                        <a:lnSpc>
                          <a:spcPct val="100000"/>
                        </a:lnSpc>
                      </a:pPr>
                      <a:r>
                        <a:rPr lang="en-US" sz="1200" kern="1200" baseline="0" dirty="0" smtClean="0">
                          <a:solidFill>
                            <a:schemeClr val="dk1"/>
                          </a:solidFill>
                          <a:latin typeface="Arial Black" pitchFamily="34" charset="0"/>
                          <a:ea typeface="+mn-ea"/>
                          <a:cs typeface="+mn-cs"/>
                        </a:rPr>
                        <a:t>Structure Guidelines</a:t>
                      </a:r>
                    </a:p>
                  </a:txBody>
                  <a:tcPr marL="0" marR="0" marT="0" marB="0"/>
                </a:tc>
                <a:tc>
                  <a:txBody>
                    <a:bodyPr/>
                    <a:lstStyle/>
                    <a:p>
                      <a:r>
                        <a:rPr lang="en-US" sz="1200" kern="1200" baseline="0" dirty="0" smtClean="0">
                          <a:solidFill>
                            <a:schemeClr val="dk1"/>
                          </a:solidFill>
                          <a:latin typeface="Arial Black" pitchFamily="34" charset="0"/>
                          <a:ea typeface="+mn-ea"/>
                          <a:cs typeface="+mn-cs"/>
                        </a:rPr>
                        <a:t>Plans developed for 10 District Structures to meet the minimum requirements of the guidelines</a:t>
                      </a:r>
                      <a:r>
                        <a:rPr lang="en-ZA" sz="1200" kern="1200" baseline="0" dirty="0" smtClean="0">
                          <a:solidFill>
                            <a:schemeClr val="dk1"/>
                          </a:solidFill>
                          <a:latin typeface="Arial Black" pitchFamily="34" charset="0"/>
                          <a:ea typeface="+mn-ea"/>
                          <a:cs typeface="+mn-cs"/>
                        </a:rPr>
                        <a:t>	</a:t>
                      </a:r>
                    </a:p>
                  </a:txBody>
                  <a:tcPr marL="0" marR="0" marT="0" marB="0"/>
                </a:tc>
                <a:tc>
                  <a:txBody>
                    <a:bodyPr/>
                    <a:lstStyle/>
                    <a:p>
                      <a:r>
                        <a:rPr lang="en-US" sz="1200" kern="1200" baseline="0" dirty="0" smtClean="0">
                          <a:solidFill>
                            <a:schemeClr val="dk1"/>
                          </a:solidFill>
                          <a:latin typeface="Arial Black" pitchFamily="34" charset="0"/>
                          <a:ea typeface="+mn-ea"/>
                          <a:cs typeface="+mn-cs"/>
                        </a:rPr>
                        <a:t>Plans developed for 10 District Structures to meet the minimum requirements of the guidelines</a:t>
                      </a:r>
                      <a:r>
                        <a:rPr lang="en-ZA" sz="1200" kern="1200" baseline="0" dirty="0" smtClean="0">
                          <a:solidFill>
                            <a:schemeClr val="dk1"/>
                          </a:solidFill>
                          <a:latin typeface="Arial Black" pitchFamily="34" charset="0"/>
                          <a:ea typeface="+mn-ea"/>
                          <a:cs typeface="+mn-cs"/>
                        </a:rPr>
                        <a:t>	</a:t>
                      </a:r>
                    </a:p>
                  </a:txBody>
                  <a:tcPr marL="68580" marR="68580" marT="0" marB="0"/>
                </a:tc>
                <a:extLst>
                  <a:ext uri="{0D108BD9-81ED-4DB2-BD59-A6C34878D82A}">
                    <a16:rowId xmlns:a16="http://schemas.microsoft.com/office/drawing/2014/main" xmlns="" val="2562308929"/>
                  </a:ext>
                </a:extLst>
              </a:tr>
              <a:tr h="1038224">
                <a:tc vMerge="1">
                  <a:txBody>
                    <a:bodyPr/>
                    <a:lstStyle/>
                    <a:p>
                      <a:pPr>
                        <a:lnSpc>
                          <a:spcPct val="100000"/>
                        </a:lnSpc>
                      </a:pPr>
                      <a:endParaRPr lang="en-US" sz="1100" kern="1200" dirty="0">
                        <a:solidFill>
                          <a:schemeClr val="dk1"/>
                        </a:solidFill>
                        <a:latin typeface="Arial Black" pitchFamily="34" charset="0"/>
                        <a:ea typeface="+mn-ea"/>
                        <a:cs typeface="+mn-cs"/>
                      </a:endParaRPr>
                    </a:p>
                  </a:txBody>
                  <a:tcPr/>
                </a:tc>
                <a:tc>
                  <a:txBody>
                    <a:bodyPr/>
                    <a:lstStyle/>
                    <a:p>
                      <a:r>
                        <a:rPr lang="en-ZA" sz="1200" kern="1200" baseline="0" dirty="0" smtClean="0">
                          <a:solidFill>
                            <a:schemeClr val="dk1"/>
                          </a:solidFill>
                          <a:latin typeface="Arial Black" pitchFamily="34" charset="0"/>
                          <a:ea typeface="+mn-ea"/>
                          <a:cs typeface="+mn-cs"/>
                        </a:rPr>
                        <a:t>Number of PHC facility committees assessed to determine functionality 	</a:t>
                      </a:r>
                    </a:p>
                  </a:txBody>
                  <a:tcPr marL="0" marR="0" marT="0" marB="0"/>
                </a:tc>
                <a:tc>
                  <a:txBody>
                    <a:bodyPr/>
                    <a:lstStyle/>
                    <a:p>
                      <a:pPr>
                        <a:lnSpc>
                          <a:spcPct val="100000"/>
                        </a:lnSpc>
                      </a:pPr>
                      <a:r>
                        <a:rPr lang="en-US" sz="1200" kern="1200" baseline="0" dirty="0" smtClean="0">
                          <a:solidFill>
                            <a:schemeClr val="dk1"/>
                          </a:solidFill>
                          <a:latin typeface="Arial Black" pitchFamily="34" charset="0"/>
                          <a:ea typeface="+mn-ea"/>
                          <a:cs typeface="+mn-cs"/>
                        </a:rPr>
                        <a:t>3400 PHC facility committees assessed to determine its functionality </a:t>
                      </a:r>
                    </a:p>
                    <a:p>
                      <a:pPr>
                        <a:lnSpc>
                          <a:spcPct val="100000"/>
                        </a:lnSpc>
                      </a:pPr>
                      <a:endParaRPr lang="en-US" sz="1200" kern="1200" baseline="0" dirty="0" smtClean="0">
                        <a:solidFill>
                          <a:schemeClr val="dk1"/>
                        </a:solidFill>
                        <a:latin typeface="Arial Black" pitchFamily="34" charset="0"/>
                        <a:ea typeface="+mn-ea"/>
                        <a:cs typeface="+mn-cs"/>
                      </a:endParaRPr>
                    </a:p>
                    <a:p>
                      <a:pPr>
                        <a:lnSpc>
                          <a:spcPct val="100000"/>
                        </a:lnSpc>
                      </a:pPr>
                      <a:r>
                        <a:rPr lang="en-US" sz="1200" kern="1200" baseline="0" dirty="0" smtClean="0">
                          <a:solidFill>
                            <a:schemeClr val="dk1"/>
                          </a:solidFill>
                          <a:latin typeface="Arial Black" pitchFamily="34" charset="0"/>
                          <a:ea typeface="+mn-ea"/>
                          <a:cs typeface="+mn-cs"/>
                        </a:rPr>
                        <a:t>Report on findings with recommendations completed </a:t>
                      </a:r>
                      <a:endParaRPr lang="en-ZA" sz="1200" kern="1200" baseline="0" dirty="0" smtClean="0">
                        <a:solidFill>
                          <a:schemeClr val="dk1"/>
                        </a:solidFill>
                        <a:latin typeface="Arial Black" pitchFamily="34" charset="0"/>
                        <a:ea typeface="+mn-ea"/>
                        <a:cs typeface="+mn-cs"/>
                      </a:endParaRPr>
                    </a:p>
                    <a:p>
                      <a:r>
                        <a:rPr lang="en-ZA" sz="1200" kern="1200" baseline="0" dirty="0" smtClean="0">
                          <a:solidFill>
                            <a:schemeClr val="dk1"/>
                          </a:solidFill>
                          <a:latin typeface="Arial Black" pitchFamily="34" charset="0"/>
                          <a:ea typeface="+mn-ea"/>
                          <a:cs typeface="+mn-cs"/>
                        </a:rPr>
                        <a:t>	</a:t>
                      </a:r>
                    </a:p>
                  </a:txBody>
                  <a:tcPr marL="0" marR="0" marT="0" marB="0"/>
                </a:tc>
                <a:tc>
                  <a:txBody>
                    <a:bodyPr/>
                    <a:lstStyle/>
                    <a:p>
                      <a:pPr>
                        <a:lnSpc>
                          <a:spcPct val="100000"/>
                        </a:lnSpc>
                      </a:pPr>
                      <a:r>
                        <a:rPr lang="en-US" sz="1200" kern="1200" baseline="0" dirty="0" smtClean="0">
                          <a:solidFill>
                            <a:schemeClr val="dk1"/>
                          </a:solidFill>
                          <a:latin typeface="Arial Black" pitchFamily="34" charset="0"/>
                          <a:ea typeface="+mn-ea"/>
                          <a:cs typeface="+mn-cs"/>
                        </a:rPr>
                        <a:t>3426 PHC facility committees assessed to determine its functionality</a:t>
                      </a:r>
                    </a:p>
                    <a:p>
                      <a:pPr>
                        <a:lnSpc>
                          <a:spcPct val="100000"/>
                        </a:lnSpc>
                      </a:pPr>
                      <a:r>
                        <a:rPr lang="en-US" sz="1200" kern="1200" baseline="0" dirty="0" smtClean="0">
                          <a:solidFill>
                            <a:schemeClr val="dk1"/>
                          </a:solidFill>
                          <a:latin typeface="Arial Black" pitchFamily="34" charset="0"/>
                          <a:ea typeface="+mn-ea"/>
                          <a:cs typeface="+mn-cs"/>
                        </a:rPr>
                        <a:t>  </a:t>
                      </a:r>
                    </a:p>
                    <a:p>
                      <a:pPr>
                        <a:lnSpc>
                          <a:spcPct val="100000"/>
                        </a:lnSpc>
                      </a:pPr>
                      <a:endParaRPr lang="en-US" sz="1200" kern="1200" baseline="0" dirty="0" smtClean="0">
                        <a:solidFill>
                          <a:schemeClr val="dk1"/>
                        </a:solidFill>
                        <a:latin typeface="Arial Black" pitchFamily="34" charset="0"/>
                        <a:ea typeface="+mn-ea"/>
                        <a:cs typeface="+mn-cs"/>
                      </a:endParaRPr>
                    </a:p>
                    <a:p>
                      <a:pPr>
                        <a:lnSpc>
                          <a:spcPct val="100000"/>
                        </a:lnSpc>
                      </a:pPr>
                      <a:r>
                        <a:rPr lang="en-US" sz="1200" kern="1200" baseline="0" dirty="0" smtClean="0">
                          <a:solidFill>
                            <a:schemeClr val="dk1"/>
                          </a:solidFill>
                          <a:latin typeface="Arial Black" pitchFamily="34" charset="0"/>
                          <a:ea typeface="+mn-ea"/>
                          <a:cs typeface="+mn-cs"/>
                        </a:rPr>
                        <a:t>Report on findings with recommendations completed </a:t>
                      </a:r>
                      <a:endParaRPr lang="en-ZA" sz="1200" kern="1200" baseline="0" dirty="0" smtClean="0">
                        <a:solidFill>
                          <a:schemeClr val="dk1"/>
                        </a:solidFill>
                        <a:latin typeface="Arial Black" pitchFamily="34" charset="0"/>
                        <a:ea typeface="+mn-ea"/>
                        <a:cs typeface="+mn-cs"/>
                      </a:endParaRPr>
                    </a:p>
                    <a:p>
                      <a:r>
                        <a:rPr lang="en-ZA" sz="1200" kern="1200" baseline="0" dirty="0" smtClean="0">
                          <a:solidFill>
                            <a:schemeClr val="dk1"/>
                          </a:solidFill>
                          <a:latin typeface="Arial Black" pitchFamily="34" charset="0"/>
                          <a:ea typeface="+mn-ea"/>
                          <a:cs typeface="+mn-cs"/>
                        </a:rPr>
                        <a:t>	</a:t>
                      </a:r>
                    </a:p>
                  </a:txBody>
                  <a:tcPr marL="68580" marR="68580" marT="0" marB="0"/>
                </a:tc>
                <a:extLst>
                  <a:ext uri="{0D108BD9-81ED-4DB2-BD59-A6C34878D82A}">
                    <a16:rowId xmlns:a16="http://schemas.microsoft.com/office/drawing/2014/main" xmlns="" val="2207917010"/>
                  </a:ext>
                </a:extLst>
              </a:tr>
              <a:tr h="1038224">
                <a:tc>
                  <a:txBody>
                    <a:bodyPr/>
                    <a:lstStyle/>
                    <a:p>
                      <a:pPr>
                        <a:lnSpc>
                          <a:spcPct val="100000"/>
                        </a:lnSpc>
                      </a:pPr>
                      <a:r>
                        <a:rPr lang="en-US" sz="1200" kern="1200" dirty="0" smtClean="0">
                          <a:solidFill>
                            <a:schemeClr val="dk1"/>
                          </a:solidFill>
                          <a:latin typeface="Arial Black" pitchFamily="34" charset="0"/>
                          <a:ea typeface="+mn-ea"/>
                          <a:cs typeface="+mn-cs"/>
                        </a:rPr>
                        <a:t>Implement the International Health Regulations Joint External Evaluation recommendations</a:t>
                      </a:r>
                      <a:endParaRPr lang="en-US" sz="1200" kern="1200" dirty="0">
                        <a:solidFill>
                          <a:schemeClr val="dk1"/>
                        </a:solidFill>
                        <a:latin typeface="Arial Black" pitchFamily="34" charset="0"/>
                        <a:ea typeface="+mn-ea"/>
                        <a:cs typeface="+mn-cs"/>
                      </a:endParaRPr>
                    </a:p>
                  </a:txBody>
                  <a:tcPr/>
                </a:tc>
                <a:tc>
                  <a:txBody>
                    <a:bodyPr/>
                    <a:lstStyle/>
                    <a:p>
                      <a:pPr>
                        <a:lnSpc>
                          <a:spcPct val="100000"/>
                        </a:lnSpc>
                      </a:pPr>
                      <a:r>
                        <a:rPr lang="en-US" sz="1200" kern="1200" dirty="0" smtClean="0">
                          <a:solidFill>
                            <a:schemeClr val="dk1"/>
                          </a:solidFill>
                          <a:latin typeface="Arial Black" pitchFamily="34" charset="0"/>
                          <a:ea typeface="+mn-ea"/>
                          <a:cs typeface="+mn-cs"/>
                        </a:rPr>
                        <a:t>Joint External Evaluation (JEE) Recommendations implemented</a:t>
                      </a:r>
                    </a:p>
                  </a:txBody>
                  <a:tcPr/>
                </a:tc>
                <a:tc>
                  <a:txBody>
                    <a:bodyPr/>
                    <a:lstStyle/>
                    <a:p>
                      <a:pPr>
                        <a:lnSpc>
                          <a:spcPct val="100000"/>
                        </a:lnSpc>
                      </a:pPr>
                      <a:r>
                        <a:rPr lang="en-GB" sz="1200" kern="1200" dirty="0" smtClean="0">
                          <a:solidFill>
                            <a:schemeClr val="dk1"/>
                          </a:solidFill>
                          <a:latin typeface="Arial Black" pitchFamily="34" charset="0"/>
                          <a:ea typeface="+mn-ea"/>
                          <a:cs typeface="+mn-cs"/>
                        </a:rPr>
                        <a:t>Work plan for JEE recommendations developed</a:t>
                      </a:r>
                      <a:endParaRPr lang="en-US" sz="1200" kern="1200" dirty="0" smtClean="0">
                        <a:solidFill>
                          <a:schemeClr val="dk1"/>
                        </a:solidFill>
                        <a:latin typeface="Arial Black" pitchFamily="34" charset="0"/>
                        <a:ea typeface="+mn-ea"/>
                        <a:cs typeface="+mn-cs"/>
                      </a:endParaRPr>
                    </a:p>
                    <a:p>
                      <a:pPr>
                        <a:lnSpc>
                          <a:spcPct val="100000"/>
                        </a:lnSpc>
                      </a:pPr>
                      <a:endParaRPr lang="en-US" sz="1200" kern="1200" dirty="0">
                        <a:solidFill>
                          <a:schemeClr val="dk1"/>
                        </a:solidFill>
                        <a:latin typeface="Arial Black" pitchFamily="34" charset="0"/>
                        <a:ea typeface="+mn-ea"/>
                        <a:cs typeface="+mn-cs"/>
                      </a:endParaRPr>
                    </a:p>
                  </a:txBody>
                  <a:tcPr marL="68580" marR="68580" marT="0" marB="0"/>
                </a:tc>
                <a:tc>
                  <a:txBody>
                    <a:bodyPr/>
                    <a:lstStyle/>
                    <a:p>
                      <a:pPr marL="0" marR="0">
                        <a:lnSpc>
                          <a:spcPts val="1300"/>
                        </a:lnSpc>
                        <a:spcBef>
                          <a:spcPts val="0"/>
                        </a:spcBef>
                        <a:spcAft>
                          <a:spcPts val="0"/>
                        </a:spcAft>
                      </a:pPr>
                      <a:r>
                        <a:rPr lang="en-GB" sz="1200" kern="1200" dirty="0" smtClean="0">
                          <a:solidFill>
                            <a:schemeClr val="dk1"/>
                          </a:solidFill>
                          <a:latin typeface="Arial Black" pitchFamily="34" charset="0"/>
                          <a:ea typeface="+mn-ea"/>
                          <a:cs typeface="+mn-cs"/>
                        </a:rPr>
                        <a:t>Work plan for JEE recommendations developed</a:t>
                      </a:r>
                      <a:endParaRPr lang="en-US" sz="1200" kern="120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4"/>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23</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4153604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152400"/>
            <a:ext cx="8229600" cy="99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smtClean="0">
                <a:ln>
                  <a:noFill/>
                </a:ln>
                <a:solidFill>
                  <a:schemeClr val="bg1"/>
                </a:solidFill>
                <a:effectLst/>
                <a:uLnTx/>
                <a:uFillTx/>
                <a:latin typeface="+mj-lt"/>
                <a:ea typeface="+mj-ea"/>
                <a:cs typeface="+mj-cs"/>
              </a:rPr>
              <a:t/>
            </a:r>
            <a:br>
              <a:rPr kumimoji="0" lang="en-ZA" sz="2800" b="1" i="0" u="none" strike="noStrike" kern="1200" cap="none" spc="0" normalizeH="0" baseline="0" noProof="0" dirty="0" smtClean="0">
                <a:ln>
                  <a:noFill/>
                </a:ln>
                <a:solidFill>
                  <a:schemeClr val="bg1"/>
                </a:solidFill>
                <a:effectLst/>
                <a:uLnTx/>
                <a:uFillTx/>
                <a:latin typeface="+mj-lt"/>
                <a:ea typeface="+mj-ea"/>
                <a:cs typeface="+mj-cs"/>
              </a:rPr>
            </a:br>
            <a:endParaRPr kumimoji="0" lang="en-ZA" sz="28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3" name="Content Placeholder 3"/>
          <p:cNvSpPr txBox="1">
            <a:spLocks/>
          </p:cNvSpPr>
          <p:nvPr/>
        </p:nvSpPr>
        <p:spPr bwMode="auto">
          <a:xfrm>
            <a:off x="0" y="1052736"/>
            <a:ext cx="9144000" cy="465613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endParaRPr lang="en-US" sz="1050" dirty="0" smtClean="0">
              <a:solidFill>
                <a:schemeClr val="dk1"/>
              </a:solidFill>
              <a:latin typeface="Arial Black" pitchFamily="34" charset="0"/>
            </a:endParaRPr>
          </a:p>
          <a:p>
            <a:r>
              <a:rPr lang="en-ZA" sz="1050" dirty="0" smtClean="0">
                <a:solidFill>
                  <a:schemeClr val="dk1"/>
                </a:solidFill>
                <a:latin typeface="Arial Black" pitchFamily="34" charset="0"/>
              </a:rPr>
              <a:t>	</a:t>
            </a: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charset="0"/>
              <a:buNone/>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p:txBody>
      </p:sp>
      <p:sp>
        <p:nvSpPr>
          <p:cNvPr id="5" name="Rectangle 2"/>
          <p:cNvSpPr txBox="1">
            <a:spLocks noChangeArrowheads="1"/>
          </p:cNvSpPr>
          <p:nvPr/>
        </p:nvSpPr>
        <p:spPr>
          <a:xfrm>
            <a:off x="0" y="0"/>
            <a:ext cx="7308850" cy="990600"/>
          </a:xfrm>
          <a:prstGeom prst="rect">
            <a:avLst/>
          </a:prstGeom>
        </p:spPr>
        <p:txBody>
          <a:bodyPr anchor="b"/>
          <a:lstStyle/>
          <a:p>
            <a:pPr eaLnBrk="0" hangingPunct="0">
              <a:defRPr/>
            </a:pPr>
            <a:r>
              <a:rPr lang="en-GB" sz="2800" b="1" dirty="0">
                <a:solidFill>
                  <a:schemeClr val="bg1"/>
                </a:solidFill>
                <a:latin typeface="Arial Black" pitchFamily="34" charset="0"/>
                <a:ea typeface="+mj-ea"/>
                <a:cs typeface="Arial" pitchFamily="34" charset="0"/>
              </a:rPr>
              <a:t>Programme 4: </a:t>
            </a:r>
            <a:r>
              <a:rPr lang="en-ZA" sz="2800" dirty="0" smtClean="0">
                <a:solidFill>
                  <a:schemeClr val="bg1"/>
                </a:solidFill>
                <a:latin typeface="Arial Black" pitchFamily="34" charset="0"/>
              </a:rPr>
              <a:t>Primary </a:t>
            </a:r>
            <a:r>
              <a:rPr lang="en-ZA" sz="2800" dirty="0">
                <a:solidFill>
                  <a:schemeClr val="bg1"/>
                </a:solidFill>
                <a:latin typeface="Arial Black" pitchFamily="34" charset="0"/>
              </a:rPr>
              <a:t>Health Care </a:t>
            </a:r>
            <a:r>
              <a:rPr lang="en-ZA" sz="2800" dirty="0" smtClean="0">
                <a:solidFill>
                  <a:schemeClr val="bg1"/>
                </a:solidFill>
                <a:latin typeface="Arial Black" pitchFamily="34" charset="0"/>
              </a:rPr>
              <a:t>Services </a:t>
            </a:r>
            <a:endParaRPr lang="en-GB" sz="2800" b="1" dirty="0">
              <a:solidFill>
                <a:schemeClr val="bg1"/>
              </a:solidFill>
              <a:latin typeface="Arial Black" pitchFamily="34" charset="0"/>
              <a:ea typeface="+mj-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963070564"/>
              </p:ext>
            </p:extLst>
          </p:nvPr>
        </p:nvGraphicFramePr>
        <p:xfrm>
          <a:off x="0" y="1052736"/>
          <a:ext cx="9144000" cy="2928620"/>
        </p:xfrm>
        <a:graphic>
          <a:graphicData uri="http://schemas.openxmlformats.org/drawingml/2006/table">
            <a:tbl>
              <a:tblPr firstRow="1" bandRow="1">
                <a:tableStyleId>{5C22544A-7EE6-4342-B048-85BDC9FD1C3A}</a:tableStyleId>
              </a:tblPr>
              <a:tblGrid>
                <a:gridCol w="1979711">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2232248">
                  <a:extLst>
                    <a:ext uri="{9D8B030D-6E8A-4147-A177-3AD203B41FA5}">
                      <a16:colId xmlns:a16="http://schemas.microsoft.com/office/drawing/2014/main" xmlns="" val="20002"/>
                    </a:ext>
                  </a:extLst>
                </a:gridCol>
                <a:gridCol w="2699793">
                  <a:extLst>
                    <a:ext uri="{9D8B030D-6E8A-4147-A177-3AD203B41FA5}">
                      <a16:colId xmlns:a16="http://schemas.microsoft.com/office/drawing/2014/main" xmlns="" val="20003"/>
                    </a:ext>
                  </a:extLst>
                </a:gridCol>
              </a:tblGrid>
              <a:tr h="262078">
                <a:tc>
                  <a:txBody>
                    <a:bodyPr/>
                    <a:lstStyle/>
                    <a:p>
                      <a:pPr algn="l"/>
                      <a:r>
                        <a:rPr lang="en-US" sz="1200" dirty="0" smtClean="0">
                          <a:latin typeface="Arial Black" pitchFamily="34" charset="0"/>
                        </a:rPr>
                        <a:t>Strategic Objective</a:t>
                      </a:r>
                      <a:endParaRPr lang="en-US" sz="1200" dirty="0">
                        <a:latin typeface="Arial Black" pitchFamily="34" charset="0"/>
                      </a:endParaRPr>
                    </a:p>
                  </a:txBody>
                  <a:tcPr/>
                </a:tc>
                <a:tc>
                  <a:txBody>
                    <a:bodyPr/>
                    <a:lstStyle/>
                    <a:p>
                      <a:pPr algn="l"/>
                      <a:r>
                        <a:rPr lang="en-US" sz="1200" dirty="0" smtClean="0">
                          <a:latin typeface="Arial Black" pitchFamily="34" charset="0"/>
                        </a:rPr>
                        <a:t>Performance Indicator</a:t>
                      </a:r>
                      <a:endParaRPr lang="en-US" sz="1200" dirty="0">
                        <a:latin typeface="Arial Black" pitchFamily="34" charset="0"/>
                      </a:endParaRPr>
                    </a:p>
                  </a:txBody>
                  <a:tcPr/>
                </a:tc>
                <a:tc>
                  <a:txBody>
                    <a:bodyPr/>
                    <a:lstStyle/>
                    <a:p>
                      <a:r>
                        <a:rPr lang="en-ZA" sz="1200" b="1" kern="1200" baseline="0" dirty="0" smtClean="0">
                          <a:solidFill>
                            <a:schemeClr val="lt1"/>
                          </a:solidFill>
                          <a:latin typeface="Arial Black" pitchFamily="34" charset="0"/>
                          <a:ea typeface="+mn-ea"/>
                          <a:cs typeface="+mn-cs"/>
                        </a:rPr>
                        <a:t>Planned Target 2018/2019</a:t>
                      </a:r>
                    </a:p>
                  </a:txBody>
                  <a:tcPr/>
                </a:tc>
                <a:tc>
                  <a:txBody>
                    <a:bodyPr/>
                    <a:lstStyle/>
                    <a:p>
                      <a:r>
                        <a:rPr lang="en-ZA" sz="1200" b="1" kern="1200" baseline="0" dirty="0" smtClean="0">
                          <a:solidFill>
                            <a:schemeClr val="lt1"/>
                          </a:solidFill>
                          <a:latin typeface="Arial Black" pitchFamily="34" charset="0"/>
                          <a:ea typeface="+mn-ea"/>
                          <a:cs typeface="+mn-cs"/>
                        </a:rPr>
                        <a:t>Actual Achievement 2018/2019</a:t>
                      </a:r>
                    </a:p>
                  </a:txBody>
                  <a:tcPr/>
                </a:tc>
                <a:extLst>
                  <a:ext uri="{0D108BD9-81ED-4DB2-BD59-A6C34878D82A}">
                    <a16:rowId xmlns:a16="http://schemas.microsoft.com/office/drawing/2014/main" xmlns="" val="10000"/>
                  </a:ext>
                </a:extLst>
              </a:tr>
              <a:tr h="678319">
                <a:tc>
                  <a:txBody>
                    <a:bodyPr/>
                    <a:lstStyle/>
                    <a:p>
                      <a:pPr marL="0" marR="0" indent="0" algn="l">
                        <a:lnSpc>
                          <a:spcPts val="1300"/>
                        </a:lnSpc>
                        <a:spcBef>
                          <a:spcPts val="0"/>
                        </a:spcBef>
                        <a:spcAft>
                          <a:spcPts val="0"/>
                        </a:spcAft>
                        <a:tabLst>
                          <a:tab pos="180340" algn="l"/>
                          <a:tab pos="228600" algn="l"/>
                          <a:tab pos="360045" algn="l"/>
                          <a:tab pos="0" algn="l"/>
                        </a:tabLst>
                      </a:pPr>
                      <a:r>
                        <a:rPr lang="en-GB" sz="1200" kern="1200" baseline="0" dirty="0" smtClean="0">
                          <a:solidFill>
                            <a:schemeClr val="dk1"/>
                          </a:solidFill>
                          <a:latin typeface="Arial Black" pitchFamily="34" charset="0"/>
                          <a:ea typeface="+mn-ea"/>
                          <a:cs typeface="+mn-cs"/>
                        </a:rPr>
                        <a:t>Improve quality of services at Primary Health Care(PHC) facilities through the ideal clinic initiative</a:t>
                      </a:r>
                      <a:endParaRPr lang="en-US" sz="1200" kern="1200" baseline="0" dirty="0" smtClean="0">
                        <a:solidFill>
                          <a:schemeClr val="dk1"/>
                        </a:solidFill>
                        <a:latin typeface="Arial Black" pitchFamily="34" charset="0"/>
                        <a:ea typeface="+mn-ea"/>
                        <a:cs typeface="+mn-cs"/>
                      </a:endParaRPr>
                    </a:p>
                  </a:txBody>
                  <a:tcPr marL="68580" marR="68580" marT="0" marB="0"/>
                </a:tc>
                <a:tc>
                  <a:txBody>
                    <a:bodyPr/>
                    <a:lstStyle/>
                    <a:p>
                      <a:r>
                        <a:rPr lang="en-ZA" sz="1200" kern="1200" baseline="0" dirty="0" smtClean="0">
                          <a:solidFill>
                            <a:schemeClr val="dk1"/>
                          </a:solidFill>
                          <a:latin typeface="Arial Black" pitchFamily="34" charset="0"/>
                          <a:ea typeface="+mn-ea"/>
                          <a:cs typeface="+mn-cs"/>
                        </a:rPr>
                        <a:t>Number of primary health care clinics in the 52 districts that qualify as ideal Clinics 	</a:t>
                      </a:r>
                    </a:p>
                  </a:txBody>
                  <a:tcPr marL="0" marR="0" marT="0" marB="0"/>
                </a:tc>
                <a:tc>
                  <a:txBody>
                    <a:bodyPr/>
                    <a:lstStyle/>
                    <a:p>
                      <a:r>
                        <a:rPr lang="en-US" sz="1200" kern="1200" baseline="0" dirty="0" smtClean="0">
                          <a:solidFill>
                            <a:schemeClr val="dk1"/>
                          </a:solidFill>
                          <a:latin typeface="Arial Black" pitchFamily="34" charset="0"/>
                          <a:ea typeface="+mn-ea"/>
                          <a:cs typeface="+mn-cs"/>
                        </a:rPr>
                        <a:t>1400 primary health Care facilities in the 52 districts qualify as Ideal Clinics </a:t>
                      </a:r>
                      <a:r>
                        <a:rPr lang="en-ZA" sz="1200" kern="1200" baseline="0" dirty="0" smtClean="0">
                          <a:solidFill>
                            <a:schemeClr val="dk1"/>
                          </a:solidFill>
                          <a:latin typeface="Arial Black" pitchFamily="34" charset="0"/>
                          <a:ea typeface="+mn-ea"/>
                          <a:cs typeface="+mn-cs"/>
                        </a:rPr>
                        <a:t>	</a:t>
                      </a:r>
                    </a:p>
                  </a:txBody>
                  <a:tcPr marL="0" marR="0" marT="0" marB="0"/>
                </a:tc>
                <a:tc>
                  <a:txBody>
                    <a:bodyPr/>
                    <a:lstStyle/>
                    <a:p>
                      <a:r>
                        <a:rPr lang="en-ZA" sz="1200" kern="1200" baseline="0" dirty="0" smtClean="0">
                          <a:solidFill>
                            <a:schemeClr val="dk1"/>
                          </a:solidFill>
                          <a:latin typeface="Arial Black" pitchFamily="34" charset="0"/>
                          <a:ea typeface="+mn-ea"/>
                          <a:cs typeface="+mn-cs"/>
                        </a:rPr>
                        <a:t>1 920 PHC facilities in the 52 districts qualified as Ideal Clinics </a:t>
                      </a:r>
                    </a:p>
                  </a:txBody>
                  <a:tcPr marL="68580" marR="68580" marT="0" marB="0"/>
                </a:tc>
                <a:extLst>
                  <a:ext uri="{0D108BD9-81ED-4DB2-BD59-A6C34878D82A}">
                    <a16:rowId xmlns:a16="http://schemas.microsoft.com/office/drawing/2014/main" xmlns="" val="10004"/>
                  </a:ext>
                </a:extLst>
              </a:tr>
              <a:tr h="678319">
                <a:tc>
                  <a:txBody>
                    <a:bodyPr/>
                    <a:lstStyle/>
                    <a:p>
                      <a:r>
                        <a:rPr lang="en-US" sz="1200" kern="1200" baseline="0" dirty="0" smtClean="0">
                          <a:solidFill>
                            <a:schemeClr val="dk1"/>
                          </a:solidFill>
                          <a:latin typeface="Arial Black" pitchFamily="34" charset="0"/>
                          <a:ea typeface="+mn-ea"/>
                          <a:cs typeface="+mn-cs"/>
                        </a:rPr>
                        <a:t>Improve accessibility of Primary Health Services to people with physical disabilities </a:t>
                      </a:r>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Proportion of PHC </a:t>
                      </a:r>
                    </a:p>
                    <a:p>
                      <a:r>
                        <a:rPr lang="en-ZA" sz="1200" kern="1200" baseline="0" dirty="0" smtClean="0">
                          <a:solidFill>
                            <a:schemeClr val="dk1"/>
                          </a:solidFill>
                          <a:latin typeface="Arial Black" pitchFamily="34" charset="0"/>
                          <a:ea typeface="+mn-ea"/>
                          <a:cs typeface="+mn-cs"/>
                        </a:rPr>
                        <a:t>Facilities accessible to people with physical disabilities 	</a:t>
                      </a: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dk1"/>
                          </a:solidFill>
                          <a:latin typeface="Arial Black" pitchFamily="34" charset="0"/>
                          <a:ea typeface="+mn-ea"/>
                          <a:cs typeface="+mn-cs"/>
                        </a:rPr>
                        <a:t>40% of 3400 PHC facilities accessible to people with physical disabilities 	</a:t>
                      </a:r>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baseline="0" dirty="0" smtClean="0">
                          <a:solidFill>
                            <a:schemeClr val="dk1"/>
                          </a:solidFill>
                          <a:latin typeface="Arial Black" pitchFamily="34" charset="0"/>
                          <a:ea typeface="+mn-ea"/>
                          <a:cs typeface="+mn-cs"/>
                        </a:rPr>
                        <a:t>42% of 3400 PHC facilities accessible to people with physical disabilities </a:t>
                      </a:r>
                    </a:p>
                  </a:txBody>
                  <a:tcPr marL="68580" marR="68580" marT="0" marB="0"/>
                </a:tc>
                <a:extLst>
                  <a:ext uri="{0D108BD9-81ED-4DB2-BD59-A6C34878D82A}">
                    <a16:rowId xmlns:a16="http://schemas.microsoft.com/office/drawing/2014/main" xmlns="" val="10006"/>
                  </a:ext>
                </a:extLst>
              </a:tr>
              <a:tr h="678319">
                <a:tc>
                  <a:txBody>
                    <a:bodyPr/>
                    <a:lstStyle/>
                    <a:p>
                      <a:r>
                        <a:rPr lang="en-US" sz="1200" kern="1200" baseline="0" dirty="0" smtClean="0">
                          <a:solidFill>
                            <a:schemeClr val="dk1"/>
                          </a:solidFill>
                          <a:latin typeface="Arial Black" pitchFamily="34" charset="0"/>
                          <a:ea typeface="+mn-ea"/>
                          <a:cs typeface="+mn-cs"/>
                        </a:rPr>
                        <a:t>Improve quality of services at District Hospitals through the Ideal District Hospitals Programme </a:t>
                      </a:r>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Ideal District Hospital </a:t>
                      </a:r>
                    </a:p>
                    <a:p>
                      <a:r>
                        <a:rPr lang="en-ZA" sz="1200" kern="1200" baseline="0" dirty="0" smtClean="0">
                          <a:solidFill>
                            <a:schemeClr val="dk1"/>
                          </a:solidFill>
                          <a:latin typeface="Arial Black" pitchFamily="34" charset="0"/>
                          <a:ea typeface="+mn-ea"/>
                          <a:cs typeface="+mn-cs"/>
                        </a:rPr>
                        <a:t>Framework 	 implemented</a:t>
                      </a: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dk1"/>
                          </a:solidFill>
                          <a:latin typeface="Arial Black" pitchFamily="34" charset="0"/>
                          <a:ea typeface="+mn-ea"/>
                          <a:cs typeface="+mn-cs"/>
                        </a:rPr>
                        <a:t>Status of all district hospitals determined against the Ideal District Hospital Framework version 1	</a:t>
                      </a:r>
                      <a:r>
                        <a:rPr lang="en-ZA" sz="1200" kern="1200" baseline="0" dirty="0" smtClean="0">
                          <a:solidFill>
                            <a:schemeClr val="dk1"/>
                          </a:solidFill>
                          <a:latin typeface="Arial Black" pitchFamily="34" charset="0"/>
                          <a:ea typeface="+mn-ea"/>
                          <a:cs typeface="+mn-cs"/>
                        </a:rPr>
                        <a:t>	</a:t>
                      </a:r>
                    </a:p>
                  </a:txBody>
                  <a:tcPr marL="0" marR="0" marT="0" marB="0"/>
                </a:tc>
                <a:tc>
                  <a:txBody>
                    <a:bodyPr/>
                    <a:lstStyle/>
                    <a:p>
                      <a:r>
                        <a:rPr lang="en-US" sz="1200" kern="1200" baseline="0" dirty="0" smtClean="0">
                          <a:solidFill>
                            <a:schemeClr val="dk1"/>
                          </a:solidFill>
                          <a:latin typeface="Arial Black" pitchFamily="34" charset="0"/>
                          <a:ea typeface="+mn-ea"/>
                          <a:cs typeface="+mn-cs"/>
                        </a:rPr>
                        <a:t>Status of 6 district hospitals determined against the Ideal District Hospital Framework version 1</a:t>
                      </a:r>
                      <a:endParaRPr lang="en-ZA" sz="1200" kern="1200" baseline="0" dirty="0" smtClean="0">
                        <a:solidFill>
                          <a:schemeClr val="dk1"/>
                        </a:solidFill>
                        <a:latin typeface="+mn-lt"/>
                        <a:ea typeface="+mn-ea"/>
                        <a:cs typeface="+mn-cs"/>
                      </a:endParaRPr>
                    </a:p>
                  </a:txBody>
                  <a:tcPr marL="68580" marR="68580" marT="0" marB="0"/>
                </a:tc>
                <a:extLst>
                  <a:ext uri="{0D108BD9-81ED-4DB2-BD59-A6C34878D82A}">
                    <a16:rowId xmlns:a16="http://schemas.microsoft.com/office/drawing/2014/main" xmlns="" val="1312723712"/>
                  </a:ext>
                </a:extLst>
              </a:tr>
            </a:tbl>
          </a:graphicData>
        </a:graphic>
      </p:graphicFrame>
      <p:sp>
        <p:nvSpPr>
          <p:cNvPr id="7"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24</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308850" cy="990600"/>
          </a:xfrm>
          <a:prstGeom prst="rect">
            <a:avLst/>
          </a:prstGeom>
        </p:spPr>
        <p:txBody>
          <a:bodyPr anchor="b"/>
          <a:lstStyle/>
          <a:p>
            <a:pPr eaLnBrk="0" hangingPunct="0">
              <a:defRPr/>
            </a:pPr>
            <a:r>
              <a:rPr lang="en-GB" sz="2800" b="1" dirty="0">
                <a:solidFill>
                  <a:schemeClr val="bg1"/>
                </a:solidFill>
                <a:latin typeface="Arial Black" pitchFamily="34" charset="0"/>
                <a:ea typeface="+mj-ea"/>
                <a:cs typeface="Arial" pitchFamily="34" charset="0"/>
              </a:rPr>
              <a:t>Programme </a:t>
            </a:r>
            <a:r>
              <a:rPr lang="en-GB" sz="2800" b="1" dirty="0" smtClean="0">
                <a:solidFill>
                  <a:schemeClr val="bg1"/>
                </a:solidFill>
                <a:latin typeface="Arial Black" pitchFamily="34" charset="0"/>
                <a:ea typeface="+mj-ea"/>
                <a:cs typeface="Arial" pitchFamily="34" charset="0"/>
              </a:rPr>
              <a:t>4: </a:t>
            </a:r>
            <a:r>
              <a:rPr lang="en-ZA" sz="2800" dirty="0">
                <a:solidFill>
                  <a:schemeClr val="bg1"/>
                </a:solidFill>
                <a:latin typeface="Arial Black" pitchFamily="34" charset="0"/>
              </a:rPr>
              <a:t>Primary Health Care </a:t>
            </a:r>
            <a:r>
              <a:rPr lang="en-ZA" sz="2800" dirty="0" smtClean="0">
                <a:solidFill>
                  <a:schemeClr val="bg1"/>
                </a:solidFill>
                <a:latin typeface="Arial Black" pitchFamily="34" charset="0"/>
              </a:rPr>
              <a:t>Services </a:t>
            </a:r>
            <a:endParaRPr lang="en-GB" sz="2800" b="1" dirty="0">
              <a:solidFill>
                <a:schemeClr val="bg1"/>
              </a:solidFill>
              <a:latin typeface="Arial Black" pitchFamily="34" charset="0"/>
              <a:ea typeface="+mj-ea"/>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627018034"/>
              </p:ext>
            </p:extLst>
          </p:nvPr>
        </p:nvGraphicFramePr>
        <p:xfrm>
          <a:off x="0" y="1081256"/>
          <a:ext cx="9144001" cy="5532120"/>
        </p:xfrm>
        <a:graphic>
          <a:graphicData uri="http://schemas.openxmlformats.org/drawingml/2006/table">
            <a:tbl>
              <a:tblPr firstRow="1" bandRow="1">
                <a:tableStyleId>{5C22544A-7EE6-4342-B048-85BDC9FD1C3A}</a:tableStyleId>
              </a:tblPr>
              <a:tblGrid>
                <a:gridCol w="1552820">
                  <a:extLst>
                    <a:ext uri="{9D8B030D-6E8A-4147-A177-3AD203B41FA5}">
                      <a16:colId xmlns:a16="http://schemas.microsoft.com/office/drawing/2014/main" xmlns="" val="20000"/>
                    </a:ext>
                  </a:extLst>
                </a:gridCol>
                <a:gridCol w="2235448">
                  <a:extLst>
                    <a:ext uri="{9D8B030D-6E8A-4147-A177-3AD203B41FA5}">
                      <a16:colId xmlns:a16="http://schemas.microsoft.com/office/drawing/2014/main" xmlns="" val="20001"/>
                    </a:ext>
                  </a:extLst>
                </a:gridCol>
                <a:gridCol w="2550594">
                  <a:extLst>
                    <a:ext uri="{9D8B030D-6E8A-4147-A177-3AD203B41FA5}">
                      <a16:colId xmlns:a16="http://schemas.microsoft.com/office/drawing/2014/main" xmlns="" val="20002"/>
                    </a:ext>
                  </a:extLst>
                </a:gridCol>
                <a:gridCol w="2805139">
                  <a:extLst>
                    <a:ext uri="{9D8B030D-6E8A-4147-A177-3AD203B41FA5}">
                      <a16:colId xmlns:a16="http://schemas.microsoft.com/office/drawing/2014/main" xmlns="" val="20003"/>
                    </a:ext>
                  </a:extLst>
                </a:gridCol>
              </a:tblGrid>
              <a:tr h="233084">
                <a:tc>
                  <a:txBody>
                    <a:bodyPr/>
                    <a:lstStyle/>
                    <a:p>
                      <a:pPr algn="l"/>
                      <a:r>
                        <a:rPr lang="en-US" sz="1050" dirty="0" smtClean="0">
                          <a:latin typeface="Arial Black" pitchFamily="34" charset="0"/>
                        </a:rPr>
                        <a:t>Strategic Objective</a:t>
                      </a:r>
                      <a:endParaRPr lang="en-US" sz="1050" dirty="0">
                        <a:latin typeface="Arial Black" pitchFamily="34" charset="0"/>
                      </a:endParaRPr>
                    </a:p>
                  </a:txBody>
                  <a:tcPr/>
                </a:tc>
                <a:tc>
                  <a:txBody>
                    <a:bodyPr/>
                    <a:lstStyle/>
                    <a:p>
                      <a:pPr algn="l"/>
                      <a:r>
                        <a:rPr lang="en-US" sz="1050" dirty="0" smtClean="0">
                          <a:latin typeface="Arial Black" pitchFamily="34" charset="0"/>
                        </a:rPr>
                        <a:t>Performance Indicator</a:t>
                      </a:r>
                      <a:endParaRPr lang="en-US" sz="1050" dirty="0">
                        <a:latin typeface="Arial Black" pitchFamily="34" charset="0"/>
                      </a:endParaRPr>
                    </a:p>
                  </a:txBody>
                  <a:tcPr/>
                </a:tc>
                <a:tc>
                  <a:txBody>
                    <a:bodyPr/>
                    <a:lstStyle/>
                    <a:p>
                      <a:r>
                        <a:rPr lang="en-ZA" sz="1050" b="1" kern="1200" baseline="0" dirty="0" smtClean="0">
                          <a:solidFill>
                            <a:schemeClr val="lt1"/>
                          </a:solidFill>
                          <a:latin typeface="Arial Black" pitchFamily="34" charset="0"/>
                          <a:ea typeface="+mn-ea"/>
                          <a:cs typeface="+mn-cs"/>
                        </a:rPr>
                        <a:t>Planned Target 2018/2019</a:t>
                      </a:r>
                    </a:p>
                  </a:txBody>
                  <a:tcPr/>
                </a:tc>
                <a:tc>
                  <a:txBody>
                    <a:bodyPr/>
                    <a:lstStyle/>
                    <a:p>
                      <a:r>
                        <a:rPr lang="en-ZA" sz="1050" b="1" kern="1200" baseline="0" dirty="0" smtClean="0">
                          <a:solidFill>
                            <a:schemeClr val="lt1"/>
                          </a:solidFill>
                          <a:latin typeface="Arial Black" pitchFamily="34" charset="0"/>
                          <a:ea typeface="+mn-ea"/>
                          <a:cs typeface="+mn-cs"/>
                        </a:rPr>
                        <a:t>Actual Achievement 2018/2019</a:t>
                      </a:r>
                    </a:p>
                  </a:txBody>
                  <a:tcPr/>
                </a:tc>
                <a:extLst>
                  <a:ext uri="{0D108BD9-81ED-4DB2-BD59-A6C34878D82A}">
                    <a16:rowId xmlns:a16="http://schemas.microsoft.com/office/drawing/2014/main" xmlns="" val="10000"/>
                  </a:ext>
                </a:extLst>
              </a:tr>
              <a:tr h="990608">
                <a:tc rowSpan="2">
                  <a:txBody>
                    <a:bodyPr/>
                    <a:lstStyle/>
                    <a:p>
                      <a:r>
                        <a:rPr lang="en-ZA" sz="1050" kern="1200" baseline="0" dirty="0" smtClean="0">
                          <a:solidFill>
                            <a:schemeClr val="dk1"/>
                          </a:solidFill>
                          <a:latin typeface="Arial Black" pitchFamily="34" charset="0"/>
                          <a:ea typeface="+mn-ea"/>
                          <a:cs typeface="+mn-cs"/>
                        </a:rPr>
                        <a:t>Improve environmental </a:t>
                      </a:r>
                    </a:p>
                    <a:p>
                      <a:r>
                        <a:rPr lang="en-ZA" sz="1050" kern="1200" baseline="0" dirty="0" smtClean="0">
                          <a:solidFill>
                            <a:schemeClr val="dk1"/>
                          </a:solidFill>
                          <a:latin typeface="Arial Black" pitchFamily="34" charset="0"/>
                          <a:ea typeface="+mn-ea"/>
                          <a:cs typeface="+mn-cs"/>
                        </a:rPr>
                        <a:t>health services in all 52 districts and metropolitan </a:t>
                      </a:r>
                    </a:p>
                    <a:p>
                      <a:r>
                        <a:rPr lang="en-ZA" sz="1050" kern="1200" baseline="0" dirty="0" smtClean="0">
                          <a:solidFill>
                            <a:schemeClr val="dk1"/>
                          </a:solidFill>
                          <a:latin typeface="Arial Black" pitchFamily="34" charset="0"/>
                          <a:ea typeface="+mn-ea"/>
                          <a:cs typeface="+mn-cs"/>
                        </a:rPr>
                        <a:t>municipalities in the country 	</a:t>
                      </a:r>
                    </a:p>
                    <a:p>
                      <a:endParaRPr lang="en-ZA" sz="1050" kern="1200" baseline="0" dirty="0" smtClean="0">
                        <a:solidFill>
                          <a:schemeClr val="dk1"/>
                        </a:solidFill>
                        <a:latin typeface="Arial Black" pitchFamily="34" charset="0"/>
                        <a:ea typeface="+mn-ea"/>
                        <a:cs typeface="+mn-cs"/>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Number of municipalities that are randomly selected and audited against environmental health norms and standards in executing their environmental health functions 	</a:t>
                      </a:r>
                    </a:p>
                  </a:txBody>
                  <a:tcPr marL="0" marR="0"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Arial Black" pitchFamily="34" charset="0"/>
                          <a:ea typeface="+mn-ea"/>
                          <a:cs typeface="+mn-cs"/>
                        </a:rPr>
                        <a:t>21 </a:t>
                      </a:r>
                      <a:r>
                        <a:rPr kumimoji="0" lang="en-US" sz="1200" b="0" i="0" u="none" strike="noStrike" cap="none" normalizeH="0" baseline="0" dirty="0" smtClean="0">
                          <a:ln>
                            <a:noFill/>
                          </a:ln>
                          <a:solidFill>
                            <a:srgbClr val="000000"/>
                          </a:solidFill>
                          <a:effectLst/>
                          <a:latin typeface="Arial Black" pitchFamily="34" charset="0"/>
                          <a:cs typeface="Arial" pitchFamily="34" charset="0"/>
                        </a:rPr>
                        <a:t>municipalities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Black" pitchFamily="34" charset="0"/>
                          <a:cs typeface="Arial" pitchFamily="34" charset="0"/>
                        </a:rPr>
                        <a:t>that are randomly selected and audited </a:t>
                      </a:r>
                      <a:endParaRPr kumimoji="0" lang="en-US" sz="1200" b="0" i="0" u="none" strike="noStrike" kern="1200" cap="none" normalizeH="0" baseline="0" dirty="0" smtClean="0">
                        <a:ln>
                          <a:noFill/>
                        </a:ln>
                        <a:solidFill>
                          <a:schemeClr val="tx1"/>
                        </a:solidFill>
                        <a:effectLst/>
                        <a:latin typeface="Arial Black" pitchFamily="34" charset="0"/>
                        <a:ea typeface="+mn-ea"/>
                        <a:cs typeface="+mn-cs"/>
                      </a:endParaRPr>
                    </a:p>
                    <a:p>
                      <a:r>
                        <a:rPr lang="en-ZA" sz="1200" kern="1200" baseline="0" dirty="0" smtClean="0">
                          <a:solidFill>
                            <a:schemeClr val="dk1"/>
                          </a:solidFill>
                          <a:latin typeface="Arial Black" pitchFamily="34" charset="0"/>
                          <a:ea typeface="+mn-ea"/>
                          <a:cs typeface="+mn-cs"/>
                        </a:rPr>
                        <a:t>	</a:t>
                      </a:r>
                    </a:p>
                  </a:txBody>
                  <a:tcPr marL="0" marR="0" marT="0" marB="0"/>
                </a:tc>
                <a:tc>
                  <a:txBody>
                    <a:bodyPr/>
                    <a:lstStyle/>
                    <a:p>
                      <a:r>
                        <a:rPr lang="en-ZA" sz="1200" kern="1200" baseline="0" dirty="0" smtClean="0">
                          <a:solidFill>
                            <a:schemeClr val="dk1"/>
                          </a:solidFill>
                          <a:latin typeface="Arial Black" pitchFamily="34" charset="0"/>
                          <a:ea typeface="+mn-ea"/>
                          <a:cs typeface="+mn-cs"/>
                        </a:rPr>
                        <a:t>22 municipalities were randomly selected and audited against </a:t>
                      </a:r>
                    </a:p>
                    <a:p>
                      <a:r>
                        <a:rPr lang="en-ZA" sz="1200" kern="1200" baseline="0" dirty="0" smtClean="0">
                          <a:solidFill>
                            <a:schemeClr val="dk1"/>
                          </a:solidFill>
                          <a:latin typeface="Arial Black" pitchFamily="34" charset="0"/>
                          <a:ea typeface="+mn-ea"/>
                          <a:cs typeface="+mn-cs"/>
                        </a:rPr>
                        <a:t>environmental health norms and standards in executing their environmental </a:t>
                      </a:r>
                    </a:p>
                    <a:p>
                      <a:r>
                        <a:rPr lang="en-ZA" sz="1200" kern="1200" baseline="0" dirty="0" smtClean="0">
                          <a:solidFill>
                            <a:schemeClr val="dk1"/>
                          </a:solidFill>
                          <a:latin typeface="Arial Black" pitchFamily="34" charset="0"/>
                          <a:ea typeface="+mn-ea"/>
                          <a:cs typeface="+mn-cs"/>
                        </a:rPr>
                        <a:t>health functions 	</a:t>
                      </a:r>
                    </a:p>
                  </a:txBody>
                  <a:tcPr marL="68580" marR="68580" marT="0" marB="0"/>
                </a:tc>
                <a:extLst>
                  <a:ext uri="{0D108BD9-81ED-4DB2-BD59-A6C34878D82A}">
                    <a16:rowId xmlns:a16="http://schemas.microsoft.com/office/drawing/2014/main" xmlns="" val="10001"/>
                  </a:ext>
                </a:extLst>
              </a:tr>
              <a:tr h="958944">
                <a:tc vMerge="1">
                  <a:txBody>
                    <a:bodyPr/>
                    <a:lstStyle/>
                    <a:p>
                      <a:endParaRPr lang="en-ZA" sz="1800" kern="1200" baseline="0" dirty="0" smtClean="0">
                        <a:solidFill>
                          <a:schemeClr val="dk1"/>
                        </a:solidFill>
                        <a:latin typeface="+mn-lt"/>
                        <a:ea typeface="+mn-ea"/>
                        <a:cs typeface="+mn-cs"/>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Number of public health facilities assessed for adherence to Health Care Risk Waste (HCRW) Norms and Standards 	</a:t>
                      </a:r>
                    </a:p>
                  </a:txBody>
                  <a:tcPr marL="0" marR="0" marT="0" marB="0"/>
                </a:tc>
                <a:tc>
                  <a:txBody>
                    <a:bodyPr/>
                    <a:lstStyle/>
                    <a:p>
                      <a:r>
                        <a:rPr kumimoji="0" lang="en-US" sz="1200" b="0" i="0" u="none" strike="noStrike" kern="1200" cap="none" normalizeH="0" baseline="0" dirty="0" smtClean="0">
                          <a:ln>
                            <a:noFill/>
                          </a:ln>
                          <a:solidFill>
                            <a:srgbClr val="000000"/>
                          </a:solidFill>
                          <a:effectLst/>
                          <a:latin typeface="Arial Black" pitchFamily="34" charset="0"/>
                          <a:ea typeface="+mn-ea"/>
                          <a:cs typeface="Arial" pitchFamily="34" charset="0"/>
                        </a:rPr>
                        <a:t>78 Major </a:t>
                      </a:r>
                      <a:r>
                        <a:rPr kumimoji="0" lang="en-US" sz="1200" b="0" i="0" u="none" strike="noStrike" cap="none" normalizeH="0" baseline="0" dirty="0" smtClean="0">
                          <a:ln>
                            <a:noFill/>
                          </a:ln>
                          <a:solidFill>
                            <a:srgbClr val="000000"/>
                          </a:solidFill>
                          <a:effectLst/>
                          <a:latin typeface="Arial Black" pitchFamily="34" charset="0"/>
                          <a:cs typeface="Arial" pitchFamily="34" charset="0"/>
                        </a:rPr>
                        <a:t>Health Care Risk Waste (HCRW) generating public health facilities (hospitals that generate more than 25kg per day) assessed for adherence to HCRW Norms and Standards</a:t>
                      </a:r>
                      <a:r>
                        <a:rPr lang="en-ZA" sz="1200" kern="1200" baseline="0" dirty="0" smtClean="0">
                          <a:solidFill>
                            <a:schemeClr val="dk1"/>
                          </a:solidFill>
                          <a:latin typeface="Arial Black" pitchFamily="34" charset="0"/>
                          <a:ea typeface="+mn-ea"/>
                          <a:cs typeface="+mn-cs"/>
                        </a:rPr>
                        <a:t>	</a:t>
                      </a:r>
                    </a:p>
                  </a:txBody>
                  <a:tcPr marL="0" marR="0" marT="0" marB="0"/>
                </a:tc>
                <a:tc>
                  <a:txBody>
                    <a:bodyPr/>
                    <a:lstStyle/>
                    <a:p>
                      <a:r>
                        <a:rPr kumimoji="0" lang="en-GB" sz="1200" b="0" i="0" u="none" strike="noStrike" kern="1200" cap="none" normalizeH="0" baseline="0" dirty="0" smtClean="0">
                          <a:ln>
                            <a:noFill/>
                          </a:ln>
                          <a:solidFill>
                            <a:srgbClr val="000000"/>
                          </a:solidFill>
                          <a:effectLst/>
                          <a:latin typeface="Arial Black" pitchFamily="34" charset="0"/>
                          <a:ea typeface="+mn-ea"/>
                          <a:cs typeface="Arial" pitchFamily="34" charset="0"/>
                        </a:rPr>
                        <a:t>110 Major Health Care Risk Waste (HCRW) generating public health facilities (hospitals that generate more than 25kg per day) assessed for  adherence to HCRW Norms and Standards</a:t>
                      </a:r>
                      <a:r>
                        <a:rPr lang="en-ZA" sz="1200" kern="1200" baseline="0" dirty="0" smtClean="0">
                          <a:solidFill>
                            <a:schemeClr val="dk1"/>
                          </a:solidFill>
                          <a:latin typeface="Arial Black" pitchFamily="34" charset="0"/>
                          <a:ea typeface="+mn-ea"/>
                          <a:cs typeface="+mn-cs"/>
                        </a:rPr>
                        <a:t>	</a:t>
                      </a:r>
                    </a:p>
                  </a:txBody>
                  <a:tcPr marL="68580" marR="68580" marT="0" marB="0"/>
                </a:tc>
                <a:extLst>
                  <a:ext uri="{0D108BD9-81ED-4DB2-BD59-A6C34878D82A}">
                    <a16:rowId xmlns:a16="http://schemas.microsoft.com/office/drawing/2014/main" xmlns="" val="10002"/>
                  </a:ext>
                </a:extLst>
              </a:tr>
              <a:tr h="504056">
                <a:tc>
                  <a:txBody>
                    <a:bodyPr/>
                    <a:lstStyle/>
                    <a:p>
                      <a:r>
                        <a:rPr lang="en-GB" sz="1200" kern="1200" dirty="0" smtClean="0">
                          <a:solidFill>
                            <a:schemeClr val="dk1"/>
                          </a:solidFill>
                          <a:latin typeface="Arial Black" pitchFamily="34" charset="0"/>
                          <a:ea typeface="+mn-ea"/>
                          <a:cs typeface="+mn-cs"/>
                        </a:rPr>
                        <a:t>Strengthens district  mental health services</a:t>
                      </a:r>
                      <a:r>
                        <a:rPr lang="en-ZA" sz="1200" kern="1200" dirty="0" smtClean="0">
                          <a:solidFill>
                            <a:schemeClr val="dk1"/>
                          </a:solidFill>
                          <a:latin typeface="Arial Black" pitchFamily="34" charset="0"/>
                          <a:ea typeface="+mn-ea"/>
                          <a:cs typeface="+mn-cs"/>
                        </a:rPr>
                        <a:t> </a:t>
                      </a:r>
                    </a:p>
                  </a:txBody>
                  <a:tcPr marL="0" marR="0" marT="0" marB="0"/>
                </a:tc>
                <a:tc>
                  <a:txBody>
                    <a:bodyPr/>
                    <a:lstStyle/>
                    <a:p>
                      <a:r>
                        <a:rPr lang="en-ZA" sz="1200" kern="1200" baseline="0" dirty="0" smtClean="0">
                          <a:solidFill>
                            <a:schemeClr val="dk1"/>
                          </a:solidFill>
                          <a:latin typeface="Arial Black" pitchFamily="34" charset="0"/>
                          <a:ea typeface="+mn-ea"/>
                          <a:cs typeface="+mn-cs"/>
                        </a:rPr>
                        <a:t>Number of Districts </a:t>
                      </a:r>
                    </a:p>
                    <a:p>
                      <a:r>
                        <a:rPr lang="en-ZA" sz="1200" kern="1200" baseline="0" dirty="0" smtClean="0">
                          <a:solidFill>
                            <a:schemeClr val="dk1"/>
                          </a:solidFill>
                          <a:latin typeface="Arial Black" pitchFamily="34" charset="0"/>
                          <a:ea typeface="+mn-ea"/>
                          <a:cs typeface="+mn-cs"/>
                        </a:rPr>
                        <a:t>with Mental Health </a:t>
                      </a:r>
                    </a:p>
                    <a:p>
                      <a:r>
                        <a:rPr lang="en-ZA" sz="1200" kern="1200" baseline="0" dirty="0" smtClean="0">
                          <a:solidFill>
                            <a:schemeClr val="dk1"/>
                          </a:solidFill>
                          <a:latin typeface="Arial Black" pitchFamily="34" charset="0"/>
                          <a:ea typeface="+mn-ea"/>
                          <a:cs typeface="+mn-cs"/>
                        </a:rPr>
                        <a:t>Teams established 	</a:t>
                      </a:r>
                    </a:p>
                  </a:txBody>
                  <a:tcPr marL="0" marR="0" marT="0" marB="0"/>
                </a:tc>
                <a:tc>
                  <a:txBody>
                    <a:bodyPr/>
                    <a:lstStyle/>
                    <a:p>
                      <a:r>
                        <a:rPr lang="en-ZA" sz="1200" kern="1200" baseline="0" dirty="0" smtClean="0">
                          <a:solidFill>
                            <a:schemeClr val="dk1"/>
                          </a:solidFill>
                          <a:latin typeface="Arial Black" pitchFamily="34" charset="0"/>
                          <a:ea typeface="+mn-ea"/>
                          <a:cs typeface="+mn-cs"/>
                        </a:rPr>
                        <a:t>15 districts with mental health teams established 	</a:t>
                      </a:r>
                    </a:p>
                  </a:txBody>
                  <a:tcPr marL="0" marR="0" marT="0" marB="0"/>
                </a:tc>
                <a:tc>
                  <a:txBody>
                    <a:bodyPr/>
                    <a:lstStyle/>
                    <a:p>
                      <a:r>
                        <a:rPr lang="en-ZA" sz="1200" kern="1200" baseline="0" dirty="0" smtClean="0">
                          <a:solidFill>
                            <a:schemeClr val="dk1"/>
                          </a:solidFill>
                          <a:latin typeface="Arial Black" pitchFamily="34" charset="0"/>
                          <a:ea typeface="+mn-ea"/>
                          <a:cs typeface="+mn-cs"/>
                        </a:rPr>
                        <a:t>3 districts with mental health teams established 	</a:t>
                      </a:r>
                    </a:p>
                  </a:txBody>
                  <a:tcPr marL="68580" marR="68580" marT="0" marB="0"/>
                </a:tc>
                <a:extLst>
                  <a:ext uri="{0D108BD9-81ED-4DB2-BD59-A6C34878D82A}">
                    <a16:rowId xmlns:a16="http://schemas.microsoft.com/office/drawing/2014/main" xmlns="" val="196107264"/>
                  </a:ext>
                </a:extLst>
              </a:tr>
              <a:tr h="958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latin typeface="Arial Black" pitchFamily="34" charset="0"/>
                          <a:ea typeface="+mn-ea"/>
                          <a:cs typeface="+mn-cs"/>
                        </a:rPr>
                        <a:t>Expand of rehabilitation services, and accessibility of Primary Health Services to people with physical disabilities</a:t>
                      </a:r>
                      <a:r>
                        <a:rPr lang="en-ZA" sz="1200" kern="1200" dirty="0" smtClean="0">
                          <a:solidFill>
                            <a:schemeClr val="dk1"/>
                          </a:solidFill>
                          <a:latin typeface="Arial Black" pitchFamily="34" charset="0"/>
                          <a:ea typeface="+mn-ea"/>
                          <a:cs typeface="+mn-cs"/>
                        </a:rPr>
                        <a:t>	</a:t>
                      </a:r>
                    </a:p>
                  </a:txBody>
                  <a:tcPr marL="0" marR="0" marT="0" marB="0"/>
                </a:tc>
                <a:tc>
                  <a:txBody>
                    <a:bodyPr/>
                    <a:lstStyle/>
                    <a:p>
                      <a:pPr marL="0" algn="l" defTabSz="914400" rtl="0" eaLnBrk="1" latinLnBrk="0" hangingPunct="1">
                        <a:lnSpc>
                          <a:spcPct val="100000"/>
                        </a:lnSpc>
                      </a:pPr>
                      <a:r>
                        <a:rPr lang="en-US" sz="1200" kern="1200" dirty="0" smtClean="0">
                          <a:solidFill>
                            <a:schemeClr val="dk1"/>
                          </a:solidFill>
                          <a:latin typeface="Arial Black" pitchFamily="34" charset="0"/>
                          <a:ea typeface="+mn-ea"/>
                          <a:cs typeface="+mn-cs"/>
                        </a:rPr>
                        <a:t>Number of multi-disciplinary rehabilitation teams                (physiotherapist, optometrist, audiologist, occupational therapist)</a:t>
                      </a:r>
                      <a:r>
                        <a:rPr lang="en-US" sz="1200" kern="1200" baseline="0" dirty="0" smtClean="0">
                          <a:solidFill>
                            <a:schemeClr val="dk1"/>
                          </a:solidFill>
                          <a:latin typeface="Arial Black" pitchFamily="34" charset="0"/>
                          <a:ea typeface="+mn-ea"/>
                          <a:cs typeface="+mn-cs"/>
                        </a:rPr>
                        <a:t> established</a:t>
                      </a:r>
                      <a:endParaRPr lang="en-US" sz="1200" kern="1200" dirty="0" smtClean="0">
                        <a:solidFill>
                          <a:schemeClr val="dk1"/>
                        </a:solidFill>
                        <a:latin typeface="Arial Black" pitchFamily="34" charset="0"/>
                        <a:ea typeface="+mn-ea"/>
                        <a:cs typeface="+mn-cs"/>
                      </a:endParaRPr>
                    </a:p>
                  </a:txBody>
                  <a:tcPr marL="0" marR="0" marT="0" marB="0"/>
                </a:tc>
                <a:tc>
                  <a:txBody>
                    <a:bodyPr/>
                    <a:lstStyle/>
                    <a:p>
                      <a:r>
                        <a:rPr lang="en-US" sz="1200" kern="1200" dirty="0" smtClean="0">
                          <a:solidFill>
                            <a:schemeClr val="dk1"/>
                          </a:solidFill>
                          <a:latin typeface="Arial Black" pitchFamily="34" charset="0"/>
                          <a:ea typeface="+mn-ea"/>
                          <a:cs typeface="+mn-cs"/>
                        </a:rPr>
                        <a:t>2 multidisciplinary rehabilitation team established</a:t>
                      </a:r>
                      <a:r>
                        <a:rPr lang="en-ZA" sz="1200" kern="1200" baseline="0" dirty="0" smtClean="0">
                          <a:solidFill>
                            <a:schemeClr val="dk1"/>
                          </a:solidFill>
                          <a:latin typeface="Arial Black" pitchFamily="34" charset="0"/>
                          <a:ea typeface="+mn-ea"/>
                          <a:cs typeface="+mn-cs"/>
                        </a:rPr>
                        <a:t>	</a:t>
                      </a:r>
                    </a:p>
                  </a:txBody>
                  <a:tcPr marL="0" marR="0" marT="0" marB="0"/>
                </a:tc>
                <a:tc>
                  <a:txBody>
                    <a:bodyPr/>
                    <a:lstStyle/>
                    <a:p>
                      <a:r>
                        <a:rPr lang="en-US" sz="1200" kern="1200" dirty="0" smtClean="0">
                          <a:solidFill>
                            <a:schemeClr val="dk1"/>
                          </a:solidFill>
                          <a:latin typeface="Arial Black" pitchFamily="34" charset="0"/>
                          <a:ea typeface="+mn-ea"/>
                          <a:cs typeface="+mn-cs"/>
                        </a:rPr>
                        <a:t>2 multidisciplinary rehabilitation team established</a:t>
                      </a:r>
                      <a:endParaRPr lang="en-ZA" sz="12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548792186"/>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25</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092950" cy="836613"/>
          </a:xfrm>
          <a:prstGeom prst="rect">
            <a:avLst/>
          </a:prstGeom>
        </p:spPr>
        <p:txBody>
          <a:bodyPr anchor="b">
            <a:noAutofit/>
          </a:bodyPr>
          <a:lstStyle/>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Programme 4</a:t>
            </a:r>
          </a:p>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Performance Improvement Strategies</a:t>
            </a:r>
          </a:p>
        </p:txBody>
      </p:sp>
      <p:sp>
        <p:nvSpPr>
          <p:cNvPr id="3" name="Rectangle 8"/>
          <p:cNvSpPr>
            <a:spLocks noChangeArrowheads="1"/>
          </p:cNvSpPr>
          <p:nvPr/>
        </p:nvSpPr>
        <p:spPr bwMode="auto">
          <a:xfrm>
            <a:off x="179512" y="1422651"/>
            <a:ext cx="8712968" cy="3016210"/>
          </a:xfrm>
          <a:prstGeom prst="rect">
            <a:avLst/>
          </a:prstGeom>
          <a:noFill/>
          <a:ln w="9525">
            <a:noFill/>
            <a:miter lim="800000"/>
            <a:headEnd/>
            <a:tailEnd/>
          </a:ln>
        </p:spPr>
        <p:txBody>
          <a:bodyPr wrap="square" anchor="ctr">
            <a:spAutoFit/>
          </a:bodyPr>
          <a:lstStyle/>
          <a:p>
            <a:endParaRPr lang="en-ZA" sz="2000" dirty="0" smtClean="0">
              <a:latin typeface="Arial Black" pitchFamily="34" charset="0"/>
            </a:endParaRPr>
          </a:p>
          <a:p>
            <a:pPr marL="285750" indent="-285750">
              <a:buFont typeface="Arial" panose="020B0604020202020204" pitchFamily="34" charset="0"/>
              <a:buChar char="•"/>
            </a:pPr>
            <a:r>
              <a:rPr lang="en-GB" sz="1600" dirty="0" smtClean="0">
                <a:latin typeface="Arial Black" pitchFamily="34" charset="0"/>
              </a:rPr>
              <a:t>Final malaria elimination plan will be printed in 2019/2020 financial year</a:t>
            </a:r>
          </a:p>
          <a:p>
            <a:pPr marL="285750" indent="-285750">
              <a:buFont typeface="Arial" panose="020B0604020202020204" pitchFamily="34" charset="0"/>
              <a:buChar char="•"/>
            </a:pPr>
            <a:endParaRPr lang="en-GB" sz="1600" dirty="0">
              <a:latin typeface="Arial Black" pitchFamily="34" charset="0"/>
            </a:endParaRPr>
          </a:p>
          <a:p>
            <a:pPr marL="285750" indent="-285750">
              <a:buFont typeface="Arial" panose="020B0604020202020204" pitchFamily="34" charset="0"/>
              <a:buChar char="•"/>
            </a:pPr>
            <a:r>
              <a:rPr lang="en-GB" sz="1600" dirty="0" smtClean="0">
                <a:latin typeface="Arial Black" pitchFamily="34" charset="0"/>
              </a:rPr>
              <a:t>The Ideal Hospital Framework will be presented to the Tech-NHC meeting during 2019/20 financial year to ensure that status determination of all district hospitals is conducted in </a:t>
            </a:r>
            <a:r>
              <a:rPr lang="en-US" sz="1600" dirty="0" smtClean="0">
                <a:latin typeface="Arial Black" pitchFamily="34" charset="0"/>
              </a:rPr>
              <a:t>all provinces</a:t>
            </a:r>
            <a:endParaRPr lang="en-US" sz="1600" dirty="0">
              <a:latin typeface="Arial Black" pitchFamily="34" charset="0"/>
            </a:endParaRPr>
          </a:p>
          <a:p>
            <a:pPr marL="285750" indent="-285750">
              <a:buFont typeface="Arial" panose="020B0604020202020204" pitchFamily="34" charset="0"/>
              <a:buChar char="•"/>
            </a:pPr>
            <a:endParaRPr lang="en-US" sz="1600" dirty="0" smtClean="0">
              <a:latin typeface="Arial Black" pitchFamily="34" charset="0"/>
            </a:endParaRPr>
          </a:p>
          <a:p>
            <a:pPr marL="285750" indent="-285750">
              <a:buFont typeface="Arial" panose="020B0604020202020204" pitchFamily="34" charset="0"/>
              <a:buChar char="•"/>
            </a:pPr>
            <a:r>
              <a:rPr lang="en-GB" sz="1600" dirty="0" smtClean="0">
                <a:latin typeface="Arial Black" pitchFamily="34" charset="0"/>
              </a:rPr>
              <a:t>An investment case is being prepared to address underfunding of mental health services in provinces</a:t>
            </a:r>
            <a:endParaRPr lang="en-ZA" sz="1600" dirty="0" smtClean="0">
              <a:latin typeface="Arial Black" pitchFamily="34" charset="0"/>
            </a:endParaRPr>
          </a:p>
          <a:p>
            <a:endParaRPr lang="en-ZA" sz="1400" dirty="0">
              <a:latin typeface="Arial Black" pitchFamily="34" charset="0"/>
            </a:endParaRPr>
          </a:p>
          <a:p>
            <a:pPr algn="just" eaLnBrk="0" hangingPunct="0">
              <a:buFontTx/>
              <a:buChar char="•"/>
            </a:pPr>
            <a:endParaRPr lang="en-ZA" sz="1400" dirty="0">
              <a:latin typeface="Arial Black" pitchFamily="34" charset="0"/>
            </a:endParaRPr>
          </a:p>
          <a:p>
            <a:pPr algn="just" eaLnBrk="0" hangingPunct="0"/>
            <a:endParaRPr lang="en-ZA" sz="1400" dirty="0">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26</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27</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5" name="Rectangle 4"/>
          <p:cNvSpPr/>
          <p:nvPr/>
        </p:nvSpPr>
        <p:spPr>
          <a:xfrm>
            <a:off x="468313" y="1844675"/>
            <a:ext cx="8064500" cy="20002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5 :</a:t>
            </a:r>
            <a:r>
              <a:rPr lang="en-ZA" sz="2400" b="1" dirty="0">
                <a:solidFill>
                  <a:schemeClr val="bg1"/>
                </a:solidFill>
                <a:latin typeface="Arial Black" pitchFamily="34" charset="0"/>
              </a:rPr>
              <a:t> </a:t>
            </a:r>
            <a:r>
              <a:rPr lang="en-ZA" sz="2400" b="1" dirty="0">
                <a:solidFill>
                  <a:schemeClr val="tx1"/>
                </a:solidFill>
                <a:latin typeface="Arial Black" pitchFamily="34" charset="0"/>
              </a:rPr>
              <a:t>Hospitals, Tertiary Services and Workforce Development</a:t>
            </a:r>
          </a:p>
          <a:p>
            <a:pPr algn="ctr">
              <a:defRPr/>
            </a:pPr>
            <a:r>
              <a:rPr lang="en-ZA" sz="2400" b="1" dirty="0">
                <a:solidFill>
                  <a:schemeClr val="tx1"/>
                </a:solidFill>
                <a:latin typeface="Arial Black" pitchFamily="34" charset="0"/>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41"/>
            <a:ext cx="8856984" cy="5001419"/>
          </a:xfrm>
        </p:spPr>
        <p:txBody>
          <a:bodyPr/>
          <a:lstStyle/>
          <a:p>
            <a:pPr>
              <a:buFont typeface="Wingdings" panose="05000000000000000000" pitchFamily="2" charset="2"/>
              <a:buChar char="§"/>
            </a:pPr>
            <a:r>
              <a:rPr lang="en-US" sz="1600" dirty="0">
                <a:latin typeface="Arial Black" panose="020B0A04020102020204" pitchFamily="34" charset="0"/>
                <a:ea typeface="Times New Roman" panose="02020603050405020304" pitchFamily="18" charset="0"/>
                <a:cs typeface="Arial" panose="020B0604020202020204" pitchFamily="34" charset="0"/>
              </a:rPr>
              <a:t>There are currently </a:t>
            </a:r>
            <a:r>
              <a:rPr lang="en-US" sz="1600" b="1" dirty="0">
                <a:latin typeface="Arial Black" panose="020B0A04020102020204" pitchFamily="34" charset="0"/>
                <a:ea typeface="Times New Roman" panose="02020603050405020304" pitchFamily="18" charset="0"/>
                <a:cs typeface="Arial" panose="020B0604020202020204" pitchFamily="34" charset="0"/>
              </a:rPr>
              <a:t>1928</a:t>
            </a:r>
            <a:r>
              <a:rPr lang="en-US" sz="1600" dirty="0">
                <a:latin typeface="Arial Black" panose="020B0A04020102020204" pitchFamily="34" charset="0"/>
                <a:ea typeface="Times New Roman" panose="02020603050405020304" pitchFamily="18" charset="0"/>
                <a:cs typeface="Arial" panose="020B0604020202020204" pitchFamily="34" charset="0"/>
              </a:rPr>
              <a:t> students in Cuba, of which 647 arrived back to South Africa in July 2019. </a:t>
            </a:r>
            <a:r>
              <a:rPr lang="en-US" sz="1600" dirty="0" smtClean="0">
                <a:latin typeface="Arial Black" panose="020B0A04020102020204" pitchFamily="34" charset="0"/>
                <a:cs typeface="Arial" panose="020B0604020202020204" pitchFamily="34" charset="0"/>
              </a:rPr>
              <a:t>In </a:t>
            </a:r>
            <a:r>
              <a:rPr lang="en-US" sz="1600" dirty="0">
                <a:latin typeface="Arial Black" panose="020B0A04020102020204" pitchFamily="34" charset="0"/>
                <a:cs typeface="Arial" panose="020B0604020202020204" pitchFamily="34" charset="0"/>
              </a:rPr>
              <a:t>July 2018, 713 South African medical students participating in the Nelson Mandela Fidel Castro Programme (NMFC) from Cuba </a:t>
            </a:r>
            <a:r>
              <a:rPr lang="en-US" sz="1600" dirty="0" smtClean="0">
                <a:latin typeface="Arial Black" panose="020B0A04020102020204" pitchFamily="34" charset="0"/>
                <a:cs typeface="Arial" panose="020B0604020202020204" pitchFamily="34" charset="0"/>
              </a:rPr>
              <a:t>returned. On </a:t>
            </a:r>
            <a:r>
              <a:rPr lang="en-US" sz="1600" dirty="0">
                <a:latin typeface="Arial Black" panose="020B0A04020102020204" pitchFamily="34" charset="0"/>
                <a:cs typeface="Arial" panose="020B0604020202020204" pitchFamily="34" charset="0"/>
              </a:rPr>
              <a:t>Fri 6 July 2019, 87 South African medical doctors who were trained in Cuba graduated at the Walter </a:t>
            </a:r>
            <a:r>
              <a:rPr lang="en-US" sz="1600" dirty="0" err="1">
                <a:latin typeface="Arial Black" panose="020B0A04020102020204" pitchFamily="34" charset="0"/>
                <a:cs typeface="Arial" panose="020B0604020202020204" pitchFamily="34" charset="0"/>
              </a:rPr>
              <a:t>Sisulu</a:t>
            </a:r>
            <a:r>
              <a:rPr lang="en-US" sz="1600" dirty="0">
                <a:latin typeface="Arial Black" panose="020B0A04020102020204" pitchFamily="34" charset="0"/>
                <a:cs typeface="Arial" panose="020B0604020202020204" pitchFamily="34" charset="0"/>
              </a:rPr>
              <a:t> University in </a:t>
            </a:r>
            <a:r>
              <a:rPr lang="en-US" sz="1600" dirty="0" err="1">
                <a:latin typeface="Arial Black" panose="020B0A04020102020204" pitchFamily="34" charset="0"/>
                <a:cs typeface="Arial" panose="020B0604020202020204" pitchFamily="34" charset="0"/>
              </a:rPr>
              <a:t>Mthatha</a:t>
            </a:r>
            <a:r>
              <a:rPr lang="en-US" sz="1600" dirty="0">
                <a:latin typeface="Arial Black" panose="020B0A04020102020204" pitchFamily="34" charset="0"/>
                <a:cs typeface="Arial" panose="020B0604020202020204" pitchFamily="34" charset="0"/>
              </a:rPr>
              <a:t>, Eastern Cape</a:t>
            </a:r>
          </a:p>
          <a:p>
            <a:pPr>
              <a:buFont typeface="Wingdings" panose="05000000000000000000" pitchFamily="2" charset="2"/>
              <a:buChar char="§"/>
            </a:pPr>
            <a:endParaRPr lang="en-US" sz="1050" dirty="0">
              <a:latin typeface="Arial Black" panose="020B0A04020102020204" pitchFamily="34" charset="0"/>
              <a:cs typeface="Arial" panose="020B0604020202020204" pitchFamily="34" charset="0"/>
            </a:endParaRPr>
          </a:p>
          <a:p>
            <a:pPr marL="285750" indent="-285750">
              <a:buFont typeface="Wingdings" panose="05000000000000000000" pitchFamily="2" charset="2"/>
              <a:buChar char="§"/>
            </a:pPr>
            <a:r>
              <a:rPr lang="en-ZA" sz="1600" dirty="0">
                <a:latin typeface="Arial Black" panose="020B0A04020102020204" pitchFamily="34" charset="0"/>
              </a:rPr>
              <a:t>Introduced the HR Capacitation Grant in 2018 to: </a:t>
            </a:r>
          </a:p>
          <a:p>
            <a:pPr marL="685800" lvl="1">
              <a:buFont typeface="Wingdings" panose="05000000000000000000" pitchFamily="2" charset="2"/>
              <a:buChar char="ü"/>
            </a:pPr>
            <a:r>
              <a:rPr lang="en-ZA" sz="1600" dirty="0">
                <a:latin typeface="Arial Black" panose="020B0A04020102020204" pitchFamily="34" charset="0"/>
              </a:rPr>
              <a:t>Supplement resources for appointment of personnel required to fulfil Statutory obligations (</a:t>
            </a:r>
            <a:r>
              <a:rPr lang="en-ZA" sz="1600" dirty="0" smtClean="0">
                <a:latin typeface="Arial Black" panose="020B0A04020102020204" pitchFamily="34" charset="0"/>
              </a:rPr>
              <a:t>i.e. </a:t>
            </a:r>
            <a:r>
              <a:rPr lang="en-ZA" sz="1600" dirty="0">
                <a:latin typeface="Arial Black" panose="020B0A04020102020204" pitchFamily="34" charset="0"/>
              </a:rPr>
              <a:t>Medical Internship and Community Service Posts)</a:t>
            </a:r>
          </a:p>
          <a:p>
            <a:pPr marL="685800" lvl="1">
              <a:buFont typeface="Wingdings" panose="05000000000000000000" pitchFamily="2" charset="2"/>
              <a:buChar char="ü"/>
            </a:pPr>
            <a:r>
              <a:rPr lang="en-ZA" sz="1600" dirty="0">
                <a:latin typeface="Arial Black" panose="020B0A04020102020204" pitchFamily="34" charset="0"/>
              </a:rPr>
              <a:t>Support the appointment of personnel into 2 638 </a:t>
            </a:r>
            <a:r>
              <a:rPr lang="en-ZA" sz="1600" dirty="0" err="1">
                <a:latin typeface="Arial Black" panose="020B0A04020102020204" pitchFamily="34" charset="0"/>
              </a:rPr>
              <a:t>priorotised</a:t>
            </a:r>
            <a:r>
              <a:rPr lang="en-ZA" sz="1600" dirty="0">
                <a:latin typeface="Arial Black" panose="020B0A04020102020204" pitchFamily="34" charset="0"/>
              </a:rPr>
              <a:t> critical posts across provinces</a:t>
            </a:r>
          </a:p>
          <a:p>
            <a:pPr>
              <a:buFont typeface="Wingdings" panose="05000000000000000000" pitchFamily="2" charset="2"/>
              <a:buChar char="§"/>
            </a:pPr>
            <a:endParaRPr lang="en-US" sz="1000" dirty="0">
              <a:latin typeface="Arial Black" panose="020B0A04020102020204" pitchFamily="34" charset="0"/>
              <a:cs typeface="Arial" panose="020B0604020202020204" pitchFamily="34" charset="0"/>
            </a:endParaRPr>
          </a:p>
          <a:p>
            <a:pPr marL="285750" lvl="1">
              <a:buFont typeface="Wingdings" panose="05000000000000000000" pitchFamily="2" charset="2"/>
              <a:buChar char="§"/>
            </a:pPr>
            <a:r>
              <a:rPr lang="en-ZA" sz="1600" dirty="0" smtClean="0">
                <a:latin typeface="Arial Black" panose="020B0A04020102020204" pitchFamily="34" charset="0"/>
              </a:rPr>
              <a:t>Developed Systems to strengthen HRH Internship </a:t>
            </a:r>
            <a:r>
              <a:rPr lang="en-ZA" sz="1600" dirty="0">
                <a:latin typeface="Arial Black" panose="020B0A04020102020204" pitchFamily="34" charset="0"/>
              </a:rPr>
              <a:t>and Community </a:t>
            </a:r>
            <a:r>
              <a:rPr lang="en-ZA" sz="1600" dirty="0" smtClean="0">
                <a:latin typeface="Arial Black" panose="020B0A04020102020204" pitchFamily="34" charset="0"/>
              </a:rPr>
              <a:t>Service: ICSP online </a:t>
            </a:r>
            <a:r>
              <a:rPr lang="en-ZA" sz="1600" dirty="0">
                <a:latin typeface="Arial Black" panose="020B0A04020102020204" pitchFamily="34" charset="0"/>
              </a:rPr>
              <a:t>System developed and implemented, to manage medical internship and the pipeline for 18 categories health professionals entering the work environment after completing their qualifications </a:t>
            </a:r>
            <a:endParaRPr lang="en-ZA" sz="1600" dirty="0" smtClean="0">
              <a:latin typeface="Arial Black" panose="020B0A04020102020204" pitchFamily="34" charset="0"/>
            </a:endParaRPr>
          </a:p>
          <a:p>
            <a:pPr marL="285750" indent="-285750">
              <a:buFont typeface="Wingdings" panose="05000000000000000000" pitchFamily="2" charset="2"/>
              <a:buChar char="§"/>
            </a:pPr>
            <a:endParaRPr lang="en-ZA" sz="2400" dirty="0" smtClean="0"/>
          </a:p>
          <a:p>
            <a:pPr>
              <a:buFont typeface="Wingdings" panose="05000000000000000000" pitchFamily="2" charset="2"/>
              <a:buChar char="§"/>
            </a:pPr>
            <a:endParaRPr lang="en-GB" sz="2800" b="1"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ZA" sz="2400" dirty="0"/>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defRPr/>
            </a:pPr>
            <a:fld id="{40B65F35-0D8C-4A0B-B1C3-42E4916BA5A8}" type="slidenum">
              <a:rPr lang="en-US" sz="1350" smtClean="0">
                <a:solidFill>
                  <a:prstClr val="black"/>
                </a:solidFill>
                <a:latin typeface="Calibri"/>
                <a:cs typeface="+mn-cs"/>
              </a:rPr>
              <a:pPr defTabSz="685800" fontAlgn="auto">
                <a:spcBef>
                  <a:spcPts val="0"/>
                </a:spcBef>
                <a:spcAft>
                  <a:spcPts val="0"/>
                </a:spcAft>
                <a:defRPr/>
              </a:pPr>
              <a:t>28</a:t>
            </a:fld>
            <a:endParaRPr lang="en-US" sz="1350">
              <a:solidFill>
                <a:prstClr val="black"/>
              </a:solidFill>
              <a:latin typeface="Calibri"/>
              <a:cs typeface="+mn-cs"/>
            </a:endParaRPr>
          </a:p>
        </p:txBody>
      </p:sp>
      <p:sp>
        <p:nvSpPr>
          <p:cNvPr id="6" name="Rectangle 2"/>
          <p:cNvSpPr txBox="1">
            <a:spLocks noGrp="1" noChangeArrowheads="1"/>
          </p:cNvSpPr>
          <p:nvPr>
            <p:ph type="title"/>
          </p:nvPr>
        </p:nvSpPr>
        <p:spPr>
          <a:xfrm>
            <a:off x="0" y="116631"/>
            <a:ext cx="8229600" cy="1040837"/>
          </a:xfrm>
          <a:prstGeom prst="rect">
            <a:avLst/>
          </a:prstGeom>
        </p:spPr>
        <p:txBody>
          <a:bodyPr tIns="45720" rIns="91440" bIns="45720" anchor="b">
            <a:no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800" b="1" dirty="0" smtClean="0">
              <a:solidFill>
                <a:schemeClr val="bg1"/>
              </a:solidFill>
              <a:latin typeface="Arial Black" pitchFamily="34" charset="0"/>
              <a:cs typeface="Arial" pitchFamily="34" charset="0"/>
            </a:endParaRPr>
          </a:p>
          <a:p>
            <a:pPr algn="l"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smtClean="0">
                <a:solidFill>
                  <a:schemeClr val="bg1"/>
                </a:solidFill>
                <a:latin typeface="Arial Black" pitchFamily="34" charset="0"/>
              </a:rPr>
              <a:t>Programme 5:</a:t>
            </a:r>
            <a:r>
              <a:rPr lang="en-ZA" sz="1800" b="1" dirty="0" smtClean="0">
                <a:solidFill>
                  <a:schemeClr val="bg1"/>
                </a:solidFill>
                <a:latin typeface="Arial Black" pitchFamily="34" charset="0"/>
              </a:rPr>
              <a:t> </a:t>
            </a:r>
            <a:br>
              <a:rPr lang="en-ZA" sz="1800" b="1" dirty="0" smtClean="0">
                <a:solidFill>
                  <a:schemeClr val="bg1"/>
                </a:solidFill>
                <a:latin typeface="Arial Black" pitchFamily="34" charset="0"/>
              </a:rPr>
            </a:br>
            <a:r>
              <a:rPr lang="en-ZA" sz="1800" b="1" dirty="0" smtClean="0">
                <a:solidFill>
                  <a:schemeClr val="bg1"/>
                </a:solidFill>
                <a:latin typeface="Arial Black" pitchFamily="34" charset="0"/>
              </a:rPr>
              <a:t>Hospitals, Tertiary Services and Workforce Development </a:t>
            </a:r>
            <a:r>
              <a:rPr lang="en-GB" sz="1800" b="1" dirty="0" smtClean="0">
                <a:solidFill>
                  <a:schemeClr val="bg1"/>
                </a:solidFill>
                <a:latin typeface="Arial Black" pitchFamily="34" charset="0"/>
                <a:cs typeface="Arial" charset="0"/>
              </a:rPr>
              <a:t/>
            </a:r>
            <a:br>
              <a:rPr lang="en-GB" sz="1800" b="1" dirty="0" smtClean="0">
                <a:solidFill>
                  <a:schemeClr val="bg1"/>
                </a:solidFill>
                <a:latin typeface="Arial Black" pitchFamily="34" charset="0"/>
                <a:cs typeface="Arial" charset="0"/>
              </a:rPr>
            </a:br>
            <a:endParaRPr lang="en-GB" sz="1800" b="1" dirty="0">
              <a:solidFill>
                <a:schemeClr val="bg1"/>
              </a:solidFill>
              <a:latin typeface="Arial Black" pitchFamily="34" charset="0"/>
              <a:cs typeface="Arial" pitchFamily="34" charset="0"/>
            </a:endParaRPr>
          </a:p>
        </p:txBody>
      </p:sp>
    </p:spTree>
    <p:extLst>
      <p:ext uri="{BB962C8B-B14F-4D97-AF65-F5344CB8AC3E}">
        <p14:creationId xmlns:p14="http://schemas.microsoft.com/office/powerpoint/2010/main" xmlns="" val="2883704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59632"/>
            <a:ext cx="8856984" cy="4794528"/>
          </a:xfrm>
        </p:spPr>
        <p:txBody>
          <a:bodyPr/>
          <a:lstStyle/>
          <a:p>
            <a:pPr marL="285750" lvl="1">
              <a:buFont typeface="Wingdings" panose="05000000000000000000" pitchFamily="2" charset="2"/>
              <a:buChar char="§"/>
            </a:pPr>
            <a:r>
              <a:rPr lang="en-ZA" sz="1800" dirty="0">
                <a:latin typeface="Arial Black" panose="020B0A04020102020204" pitchFamily="34" charset="0"/>
              </a:rPr>
              <a:t>New HRH Strategy is being </a:t>
            </a:r>
            <a:r>
              <a:rPr lang="en-ZA" sz="1800" dirty="0" smtClean="0">
                <a:latin typeface="Arial Black" panose="020B0A04020102020204" pitchFamily="34" charset="0"/>
              </a:rPr>
              <a:t>developed. It</a:t>
            </a:r>
            <a:r>
              <a:rPr lang="en-ZA" sz="1600" dirty="0" smtClean="0">
                <a:latin typeface="Arial Black" panose="020B0A04020102020204" pitchFamily="34" charset="0"/>
              </a:rPr>
              <a:t> </a:t>
            </a:r>
            <a:r>
              <a:rPr lang="en-ZA" sz="1600" dirty="0">
                <a:latin typeface="Arial Black" panose="020B0A04020102020204" pitchFamily="34" charset="0"/>
              </a:rPr>
              <a:t>will provide guidance on the number of health workers required for effective service delivery in both the public and private sectors, as well as strategies for dealing with key HRH </a:t>
            </a:r>
            <a:r>
              <a:rPr lang="en-ZA" sz="1600" dirty="0" smtClean="0">
                <a:latin typeface="Arial Black" panose="020B0A04020102020204" pitchFamily="34" charset="0"/>
              </a:rPr>
              <a:t>challenges</a:t>
            </a:r>
          </a:p>
          <a:p>
            <a:pPr marL="285750" lvl="1">
              <a:buFont typeface="Wingdings" panose="05000000000000000000" pitchFamily="2" charset="2"/>
              <a:buChar char="§"/>
            </a:pPr>
            <a:endParaRPr lang="en-ZA" sz="1600" dirty="0">
              <a:latin typeface="Arial Black" panose="020B0A04020102020204" pitchFamily="34" charset="0"/>
            </a:endParaRPr>
          </a:p>
          <a:p>
            <a:pPr marL="342900" lvl="1" indent="-342900">
              <a:buFont typeface="Wingdings" panose="05000000000000000000" pitchFamily="2" charset="2"/>
              <a:buChar char="§"/>
            </a:pPr>
            <a:r>
              <a:rPr lang="en-ZA" sz="1800" dirty="0">
                <a:latin typeface="Arial Black" panose="020B0A04020102020204" pitchFamily="34" charset="0"/>
              </a:rPr>
              <a:t> </a:t>
            </a:r>
            <a:r>
              <a:rPr lang="en-ZA" sz="1800" dirty="0" smtClean="0">
                <a:latin typeface="Arial Black" panose="020B0A04020102020204" pitchFamily="34" charset="0"/>
                <a:cs typeface="Arial" panose="020B0604020202020204" pitchFamily="34" charset="0"/>
              </a:rPr>
              <a:t>All nursing programmes were aligned </a:t>
            </a:r>
            <a:r>
              <a:rPr lang="en-ZA" sz="1800" dirty="0">
                <a:latin typeface="Arial Black" panose="020B0A04020102020204" pitchFamily="34" charset="0"/>
                <a:cs typeface="Arial" panose="020B0604020202020204" pitchFamily="34" charset="0"/>
              </a:rPr>
              <a:t>with the Higher </a:t>
            </a:r>
            <a:r>
              <a:rPr lang="en-ZA" sz="1800" dirty="0" smtClean="0">
                <a:latin typeface="Arial Black" panose="020B0A04020102020204" pitchFamily="34" charset="0"/>
                <a:cs typeface="Arial" panose="020B0604020202020204" pitchFamily="34" charset="0"/>
              </a:rPr>
              <a:t>Education Qualification </a:t>
            </a:r>
            <a:r>
              <a:rPr lang="en-ZA" sz="1800" dirty="0">
                <a:latin typeface="Arial Black" panose="020B0A04020102020204" pitchFamily="34" charset="0"/>
                <a:cs typeface="Arial" panose="020B0604020202020204" pitchFamily="34" charset="0"/>
              </a:rPr>
              <a:t>Sub-Framework (</a:t>
            </a:r>
            <a:r>
              <a:rPr lang="en-ZA" sz="1800" dirty="0" smtClean="0">
                <a:latin typeface="Arial Black" panose="020B0A04020102020204" pitchFamily="34" charset="0"/>
                <a:cs typeface="Arial" panose="020B0604020202020204" pitchFamily="34" charset="0"/>
              </a:rPr>
              <a:t>HEQSF</a:t>
            </a:r>
            <a:r>
              <a:rPr lang="en-ZA" sz="1800" dirty="0">
                <a:latin typeface="Arial Black" panose="020B0A04020102020204" pitchFamily="34" charset="0"/>
                <a:cs typeface="Arial" panose="020B0604020202020204" pitchFamily="34" charset="0"/>
              </a:rPr>
              <a:t>). </a:t>
            </a:r>
            <a:endParaRPr lang="en-ZA" sz="1800" dirty="0" smtClean="0">
              <a:latin typeface="Arial Black" panose="020B0A04020102020204" pitchFamily="34" charset="0"/>
              <a:cs typeface="Arial" panose="020B0604020202020204" pitchFamily="34" charset="0"/>
            </a:endParaRPr>
          </a:p>
          <a:p>
            <a:pPr marL="342900" lvl="1" indent="-342900">
              <a:buFont typeface="Wingdings" panose="05000000000000000000" pitchFamily="2" charset="2"/>
              <a:buChar char="§"/>
            </a:pPr>
            <a:endParaRPr lang="en-GB" sz="1800" dirty="0">
              <a:latin typeface="Arial Black" panose="020B0A04020102020204" pitchFamily="34" charset="0"/>
              <a:cs typeface="Arial" panose="020B0604020202020204" pitchFamily="34" charset="0"/>
            </a:endParaRPr>
          </a:p>
          <a:p>
            <a:pPr>
              <a:buFont typeface="Wingdings" panose="05000000000000000000" pitchFamily="2" charset="2"/>
              <a:buChar char="§"/>
            </a:pPr>
            <a:r>
              <a:rPr lang="en-ZA" sz="1800" dirty="0" smtClean="0">
                <a:latin typeface="Arial Black" panose="020B0A04020102020204" pitchFamily="34" charset="0"/>
                <a:cs typeface="Arial" panose="020B0604020202020204" pitchFamily="34" charset="0"/>
              </a:rPr>
              <a:t>All colleges </a:t>
            </a:r>
            <a:r>
              <a:rPr lang="en-ZA" sz="1800" dirty="0">
                <a:latin typeface="Arial Black" panose="020B0A04020102020204" pitchFamily="34" charset="0"/>
                <a:cs typeface="Arial" panose="020B0604020202020204" pitchFamily="34" charset="0"/>
              </a:rPr>
              <a:t>have prioritised </a:t>
            </a:r>
            <a:r>
              <a:rPr lang="en-ZA" sz="1800" dirty="0" smtClean="0">
                <a:latin typeface="Arial Black" panose="020B0A04020102020204" pitchFamily="34" charset="0"/>
                <a:cs typeface="Arial" panose="020B0604020202020204" pitchFamily="34" charset="0"/>
              </a:rPr>
              <a:t>a 3-year Diploma </a:t>
            </a:r>
            <a:r>
              <a:rPr lang="en-ZA" sz="1800" dirty="0">
                <a:latin typeface="Arial Black" panose="020B0A04020102020204" pitchFamily="34" charset="0"/>
                <a:cs typeface="Arial" panose="020B0604020202020204" pitchFamily="34" charset="0"/>
              </a:rPr>
              <a:t>in </a:t>
            </a:r>
            <a:r>
              <a:rPr lang="en-ZA" sz="1800" dirty="0" smtClean="0">
                <a:latin typeface="Arial Black" panose="020B0A04020102020204" pitchFamily="34" charset="0"/>
                <a:cs typeface="Arial" panose="020B0604020202020204" pitchFamily="34" charset="0"/>
              </a:rPr>
              <a:t>General Nursing, and these have been approved by accrediting bodies for implementation in 2020. All provinces have also developed and costed 3-year infrastructure improvement</a:t>
            </a:r>
            <a:endParaRPr lang="en-GB" sz="1800" dirty="0">
              <a:latin typeface="Arial Black" panose="020B0A040201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defRPr/>
            </a:pPr>
            <a:fld id="{40B65F35-0D8C-4A0B-B1C3-42E4916BA5A8}" type="slidenum">
              <a:rPr lang="en-US" sz="1350" smtClean="0">
                <a:solidFill>
                  <a:prstClr val="black"/>
                </a:solidFill>
                <a:latin typeface="Calibri"/>
                <a:cs typeface="+mn-cs"/>
              </a:rPr>
              <a:pPr defTabSz="685800" fontAlgn="auto">
                <a:spcBef>
                  <a:spcPts val="0"/>
                </a:spcBef>
                <a:spcAft>
                  <a:spcPts val="0"/>
                </a:spcAft>
                <a:defRPr/>
              </a:pPr>
              <a:t>29</a:t>
            </a:fld>
            <a:endParaRPr lang="en-US" sz="1350">
              <a:solidFill>
                <a:prstClr val="black"/>
              </a:solidFill>
              <a:latin typeface="Calibri"/>
              <a:cs typeface="+mn-cs"/>
            </a:endParaRPr>
          </a:p>
        </p:txBody>
      </p:sp>
      <p:sp>
        <p:nvSpPr>
          <p:cNvPr id="6" name="Rectangle 2"/>
          <p:cNvSpPr txBox="1">
            <a:spLocks noGrp="1" noChangeArrowheads="1"/>
          </p:cNvSpPr>
          <p:nvPr>
            <p:ph type="title"/>
          </p:nvPr>
        </p:nvSpPr>
        <p:spPr>
          <a:xfrm>
            <a:off x="0" y="116632"/>
            <a:ext cx="8229600" cy="1143000"/>
          </a:xfrm>
          <a:prstGeom prst="rect">
            <a:avLst/>
          </a:prstGeom>
        </p:spPr>
        <p:txBody>
          <a:bodyPr tIns="45720" rIns="91440" bIns="45720" anchor="b">
            <a:no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800" b="1" dirty="0" smtClean="0">
              <a:solidFill>
                <a:schemeClr val="bg1"/>
              </a:solidFill>
              <a:latin typeface="Arial Black" pitchFamily="34" charset="0"/>
              <a:cs typeface="Arial" pitchFamily="34" charset="0"/>
            </a:endParaRPr>
          </a:p>
          <a:p>
            <a:pPr algn="l"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smtClean="0">
                <a:solidFill>
                  <a:schemeClr val="bg1"/>
                </a:solidFill>
                <a:latin typeface="Arial Black" pitchFamily="34" charset="0"/>
              </a:rPr>
              <a:t>Programme 5:</a:t>
            </a:r>
            <a:r>
              <a:rPr lang="en-ZA" sz="1800" b="1" dirty="0" smtClean="0">
                <a:solidFill>
                  <a:schemeClr val="bg1"/>
                </a:solidFill>
                <a:latin typeface="Arial Black" pitchFamily="34" charset="0"/>
              </a:rPr>
              <a:t> </a:t>
            </a:r>
            <a:br>
              <a:rPr lang="en-ZA" sz="1800" b="1" dirty="0" smtClean="0">
                <a:solidFill>
                  <a:schemeClr val="bg1"/>
                </a:solidFill>
                <a:latin typeface="Arial Black" pitchFamily="34" charset="0"/>
              </a:rPr>
            </a:br>
            <a:r>
              <a:rPr lang="en-ZA" sz="1800" b="1" dirty="0" smtClean="0">
                <a:solidFill>
                  <a:schemeClr val="bg1"/>
                </a:solidFill>
                <a:latin typeface="Arial Black" pitchFamily="34" charset="0"/>
              </a:rPr>
              <a:t>Hospitals, Tertiary Services and Workforce Development </a:t>
            </a:r>
            <a:r>
              <a:rPr lang="en-GB" sz="1800" b="1" dirty="0" smtClean="0">
                <a:solidFill>
                  <a:schemeClr val="bg1"/>
                </a:solidFill>
                <a:latin typeface="Arial Black" pitchFamily="34" charset="0"/>
                <a:cs typeface="Arial" charset="0"/>
              </a:rPr>
              <a:t/>
            </a:r>
            <a:br>
              <a:rPr lang="en-GB" sz="1800" b="1" dirty="0" smtClean="0">
                <a:solidFill>
                  <a:schemeClr val="bg1"/>
                </a:solidFill>
                <a:latin typeface="Arial Black" pitchFamily="34" charset="0"/>
                <a:cs typeface="Arial" charset="0"/>
              </a:rPr>
            </a:br>
            <a:endParaRPr lang="en-GB" sz="1800" b="1" dirty="0">
              <a:solidFill>
                <a:schemeClr val="bg1"/>
              </a:solidFill>
              <a:latin typeface="Arial Black" pitchFamily="34" charset="0"/>
              <a:cs typeface="Arial" pitchFamily="34" charset="0"/>
            </a:endParaRPr>
          </a:p>
        </p:txBody>
      </p:sp>
    </p:spTree>
    <p:extLst>
      <p:ext uri="{BB962C8B-B14F-4D97-AF65-F5344CB8AC3E}">
        <p14:creationId xmlns:p14="http://schemas.microsoft.com/office/powerpoint/2010/main" xmlns="" val="3302350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3" name="TextBox 2"/>
          <p:cNvSpPr txBox="1"/>
          <p:nvPr/>
        </p:nvSpPr>
        <p:spPr>
          <a:xfrm>
            <a:off x="179512" y="1357298"/>
            <a:ext cx="8507288" cy="3785652"/>
          </a:xfrm>
          <a:prstGeom prst="rect">
            <a:avLst/>
          </a:prstGeom>
          <a:noFill/>
        </p:spPr>
        <p:txBody>
          <a:bodyPr wrap="square" rtlCol="0">
            <a:spAutoFit/>
          </a:bodyPr>
          <a:lstStyle/>
          <a:p>
            <a:pPr algn="just">
              <a:spcBef>
                <a:spcPct val="0"/>
              </a:spcBef>
            </a:pPr>
            <a:r>
              <a:rPr lang="en-ZA" sz="2400" b="1" dirty="0" smtClean="0">
                <a:cs typeface="Arial" charset="0"/>
              </a:rPr>
              <a:t>Vision</a:t>
            </a:r>
          </a:p>
          <a:p>
            <a:pPr algn="just">
              <a:spcBef>
                <a:spcPct val="0"/>
              </a:spcBef>
            </a:pPr>
            <a:endParaRPr lang="en-ZA" sz="2400" dirty="0" smtClean="0">
              <a:cs typeface="Arial" charset="0"/>
            </a:endParaRPr>
          </a:p>
          <a:p>
            <a:pPr algn="just">
              <a:spcBef>
                <a:spcPct val="0"/>
              </a:spcBef>
            </a:pPr>
            <a:r>
              <a:rPr lang="en-ZA" sz="2400" dirty="0" smtClean="0">
                <a:cs typeface="Arial" charset="0"/>
              </a:rPr>
              <a:t>A long and healthy life for all South Africans.</a:t>
            </a:r>
          </a:p>
          <a:p>
            <a:pPr algn="just">
              <a:spcBef>
                <a:spcPct val="0"/>
              </a:spcBef>
            </a:pPr>
            <a:r>
              <a:rPr lang="en-ZA" sz="2400" smtClean="0">
                <a:cs typeface="Arial" charset="0"/>
              </a:rPr>
              <a:t/>
            </a:r>
            <a:br>
              <a:rPr lang="en-ZA" sz="2400" smtClean="0">
                <a:cs typeface="Arial" charset="0"/>
              </a:rPr>
            </a:br>
            <a:r>
              <a:rPr lang="en-ZA" sz="2400" b="1" smtClean="0">
                <a:cs typeface="Arial" charset="0"/>
              </a:rPr>
              <a:t>Mission</a:t>
            </a:r>
            <a:endParaRPr lang="en-ZA" sz="2400" b="1" dirty="0" smtClean="0">
              <a:cs typeface="Arial" charset="0"/>
            </a:endParaRPr>
          </a:p>
          <a:p>
            <a:pPr>
              <a:spcBef>
                <a:spcPct val="0"/>
              </a:spcBef>
            </a:pPr>
            <a:endParaRPr lang="en-ZA" sz="2400" dirty="0" smtClean="0">
              <a:cs typeface="Arial" charset="0"/>
            </a:endParaRPr>
          </a:p>
          <a:p>
            <a:pPr algn="just">
              <a:spcBef>
                <a:spcPct val="0"/>
              </a:spcBef>
            </a:pPr>
            <a:r>
              <a:rPr lang="en-ZA" sz="2400" dirty="0" smtClean="0">
                <a:cs typeface="Arial" charset="0"/>
              </a:rPr>
              <a:t>To improve the health status through the prevention of illnesses and the promotion of healthy lifestyles and consistently to improve the health care delivery system by focusing on access, equity, efficiency, quality and sustainability.</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Vision and Mission</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1850494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xmlns="" val="4158065500"/>
              </p:ext>
            </p:extLst>
          </p:nvPr>
        </p:nvGraphicFramePr>
        <p:xfrm>
          <a:off x="0" y="1052736"/>
          <a:ext cx="9143999" cy="4700326"/>
        </p:xfrm>
        <a:graphic>
          <a:graphicData uri="http://schemas.openxmlformats.org/drawingml/2006/table">
            <a:tbl>
              <a:tblPr firstRow="1" bandRow="1">
                <a:tableStyleId>{5C22544A-7EE6-4342-B048-85BDC9FD1C3A}</a:tableStyleId>
              </a:tblPr>
              <a:tblGrid>
                <a:gridCol w="2092805">
                  <a:extLst>
                    <a:ext uri="{9D8B030D-6E8A-4147-A177-3AD203B41FA5}">
                      <a16:colId xmlns:a16="http://schemas.microsoft.com/office/drawing/2014/main" xmlns="" val="20000"/>
                    </a:ext>
                  </a:extLst>
                </a:gridCol>
                <a:gridCol w="2203498">
                  <a:extLst>
                    <a:ext uri="{9D8B030D-6E8A-4147-A177-3AD203B41FA5}">
                      <a16:colId xmlns:a16="http://schemas.microsoft.com/office/drawing/2014/main" xmlns="" val="20001"/>
                    </a:ext>
                  </a:extLst>
                </a:gridCol>
                <a:gridCol w="2203498">
                  <a:extLst>
                    <a:ext uri="{9D8B030D-6E8A-4147-A177-3AD203B41FA5}">
                      <a16:colId xmlns:a16="http://schemas.microsoft.com/office/drawing/2014/main" xmlns="" val="20002"/>
                    </a:ext>
                  </a:extLst>
                </a:gridCol>
                <a:gridCol w="2644198">
                  <a:extLst>
                    <a:ext uri="{9D8B030D-6E8A-4147-A177-3AD203B41FA5}">
                      <a16:colId xmlns:a16="http://schemas.microsoft.com/office/drawing/2014/main" xmlns="" val="20003"/>
                    </a:ext>
                  </a:extLst>
                </a:gridCol>
              </a:tblGrid>
              <a:tr h="356926">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kern="1200" baseline="0" dirty="0" smtClean="0">
                          <a:solidFill>
                            <a:schemeClr val="lt1"/>
                          </a:solidFill>
                          <a:latin typeface="Arial Black" pitchFamily="34" charset="0"/>
                          <a:ea typeface="+mn-ea"/>
                          <a:cs typeface="+mn-cs"/>
                        </a:rPr>
                        <a:t>Planned Target 2018/2019</a:t>
                      </a:r>
                    </a:p>
                  </a:txBody>
                  <a:tcPr/>
                </a:tc>
                <a:tc>
                  <a:txBody>
                    <a:bodyPr/>
                    <a:lstStyle/>
                    <a:p>
                      <a:r>
                        <a:rPr lang="en-ZA" sz="1100" b="1" kern="1200" baseline="0" dirty="0" smtClean="0">
                          <a:solidFill>
                            <a:schemeClr val="lt1"/>
                          </a:solidFill>
                          <a:latin typeface="Arial Black" pitchFamily="34" charset="0"/>
                          <a:ea typeface="+mn-ea"/>
                          <a:cs typeface="+mn-cs"/>
                        </a:rPr>
                        <a:t>Actual Achievement 2018/2019</a:t>
                      </a:r>
                    </a:p>
                  </a:txBody>
                  <a:tcPr/>
                </a:tc>
                <a:extLst>
                  <a:ext uri="{0D108BD9-81ED-4DB2-BD59-A6C34878D82A}">
                    <a16:rowId xmlns:a16="http://schemas.microsoft.com/office/drawing/2014/main" xmlns="" val="10000"/>
                  </a:ext>
                </a:extLst>
              </a:tr>
              <a:tr h="1071327">
                <a:tc>
                  <a:txBody>
                    <a:bodyPr/>
                    <a:lstStyle/>
                    <a:p>
                      <a:r>
                        <a:rPr lang="en-GB" sz="1100" kern="1200" baseline="0" dirty="0" smtClean="0">
                          <a:solidFill>
                            <a:schemeClr val="dk1"/>
                          </a:solidFill>
                          <a:latin typeface="Arial Black" pitchFamily="34" charset="0"/>
                          <a:ea typeface="+mn-ea"/>
                          <a:cs typeface="+mn-cs"/>
                        </a:rPr>
                        <a:t>Strengthen local decision making and accountability of central hospitals to facilitate semi-autonomy</a:t>
                      </a:r>
                      <a:endParaRPr lang="en-US" sz="1100" kern="1200" baseline="0" dirty="0">
                        <a:solidFill>
                          <a:schemeClr val="dk1"/>
                        </a:solidFill>
                        <a:latin typeface="Arial Black" pitchFamily="34" charset="0"/>
                        <a:ea typeface="+mn-ea"/>
                        <a:cs typeface="+mn-cs"/>
                      </a:endParaRPr>
                    </a:p>
                  </a:txBody>
                  <a:tcPr/>
                </a:tc>
                <a:tc>
                  <a:txBody>
                    <a:bodyPr/>
                    <a:lstStyle/>
                    <a:p>
                      <a:r>
                        <a:rPr lang="en-GB" sz="1100" kern="1200" baseline="0" dirty="0" smtClean="0">
                          <a:solidFill>
                            <a:schemeClr val="dk1"/>
                          </a:solidFill>
                          <a:latin typeface="Arial Black" pitchFamily="34" charset="0"/>
                          <a:ea typeface="+mn-ea"/>
                          <a:cs typeface="+mn-cs"/>
                        </a:rPr>
                        <a:t>Number of central hospitals organisational structures aligned with Guidelines on Organisational Structures for Central Hospitals</a:t>
                      </a:r>
                      <a:endParaRPr lang="en-US" sz="1100" kern="1200" baseline="0" dirty="0">
                        <a:solidFill>
                          <a:schemeClr val="dk1"/>
                        </a:solidFill>
                        <a:latin typeface="Arial Black" pitchFamily="34" charset="0"/>
                        <a:ea typeface="+mn-ea"/>
                        <a:cs typeface="+mn-cs"/>
                      </a:endParaRPr>
                    </a:p>
                  </a:txBody>
                  <a:tcPr/>
                </a:tc>
                <a:tc>
                  <a:txBody>
                    <a:bodyPr/>
                    <a:lstStyle/>
                    <a:p>
                      <a:r>
                        <a:rPr lang="en-GB" sz="1100" kern="1200" baseline="0" dirty="0" smtClean="0">
                          <a:solidFill>
                            <a:schemeClr val="dk1"/>
                          </a:solidFill>
                          <a:latin typeface="Arial Black" pitchFamily="34" charset="0"/>
                          <a:ea typeface="+mn-ea"/>
                          <a:cs typeface="+mn-cs"/>
                        </a:rPr>
                        <a:t>Guidelines on Organisational Structures for Central Hospitals approved by Tech NHC</a:t>
                      </a:r>
                      <a:endParaRPr lang="en-US" sz="1100" kern="1200" baseline="0" dirty="0" smtClean="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smtClean="0">
                        <a:solidFill>
                          <a:schemeClr val="dk1"/>
                        </a:solidFill>
                        <a:latin typeface="Arial Black" pitchFamily="34" charset="0"/>
                        <a:ea typeface="+mn-ea"/>
                        <a:cs typeface="+mn-cs"/>
                      </a:endParaRPr>
                    </a:p>
                  </a:txBody>
                  <a:tcPr/>
                </a:tc>
                <a:tc>
                  <a:txBody>
                    <a:bodyPr/>
                    <a:lstStyle/>
                    <a:p>
                      <a:pPr marL="0" marR="0">
                        <a:lnSpc>
                          <a:spcPct val="100000"/>
                        </a:lnSpc>
                        <a:spcBef>
                          <a:spcPts val="0"/>
                        </a:spcBef>
                        <a:spcAft>
                          <a:spcPts val="0"/>
                        </a:spcAft>
                      </a:pPr>
                      <a:r>
                        <a:rPr lang="en-GB" sz="1100" kern="1200" baseline="0" dirty="0" smtClean="0">
                          <a:solidFill>
                            <a:schemeClr val="dk1"/>
                          </a:solidFill>
                          <a:latin typeface="Arial Black" pitchFamily="34" charset="0"/>
                          <a:ea typeface="+mn-ea"/>
                          <a:cs typeface="+mn-cs"/>
                        </a:rPr>
                        <a:t>Draft Guidelines on Organisational Structures for Central Hospitals developed </a:t>
                      </a:r>
                      <a:endParaRPr lang="en-US" sz="1100" kern="1200" baseline="0" dirty="0" smtClean="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r h="410465">
                <a:tc>
                  <a:txBody>
                    <a:bodyPr/>
                    <a:lstStyle/>
                    <a:p>
                      <a:r>
                        <a:rPr lang="en-US" sz="1100" kern="1200" baseline="0" dirty="0" smtClean="0">
                          <a:solidFill>
                            <a:schemeClr val="dk1"/>
                          </a:solidFill>
                          <a:latin typeface="Arial Black" pitchFamily="34" charset="0"/>
                          <a:ea typeface="+mn-ea"/>
                          <a:cs typeface="+mn-cs"/>
                        </a:rPr>
                        <a:t>Ensure quality health care by improving compliance with National Core Standards at all Central, Tertiary, Regional and </a:t>
                      </a:r>
                      <a:r>
                        <a:rPr lang="en-US" sz="1100" kern="1200" baseline="0" dirty="0" err="1" smtClean="0">
                          <a:solidFill>
                            <a:schemeClr val="dk1"/>
                          </a:solidFill>
                          <a:latin typeface="Arial Black" pitchFamily="34" charset="0"/>
                          <a:ea typeface="+mn-ea"/>
                          <a:cs typeface="+mn-cs"/>
                        </a:rPr>
                        <a:t>Specialised</a:t>
                      </a:r>
                      <a:r>
                        <a:rPr lang="en-US" sz="1100" kern="1200" baseline="0" dirty="0" smtClean="0">
                          <a:solidFill>
                            <a:schemeClr val="dk1"/>
                          </a:solidFill>
                          <a:latin typeface="Arial Black" pitchFamily="34" charset="0"/>
                          <a:ea typeface="+mn-ea"/>
                          <a:cs typeface="+mn-cs"/>
                        </a:rPr>
                        <a:t> Hospitals</a:t>
                      </a:r>
                      <a:endParaRPr lang="en-US" sz="1100" kern="1200" baseline="0" dirty="0">
                        <a:solidFill>
                          <a:schemeClr val="dk1"/>
                        </a:solidFill>
                        <a:latin typeface="Arial Black" pitchFamily="34" charset="0"/>
                        <a:ea typeface="+mn-ea"/>
                        <a:cs typeface="+mn-cs"/>
                      </a:endParaRPr>
                    </a:p>
                  </a:txBody>
                  <a:tcPr/>
                </a:tc>
                <a:tc>
                  <a:txBody>
                    <a:bodyPr/>
                    <a:lstStyle/>
                    <a:p>
                      <a:pPr>
                        <a:lnSpc>
                          <a:spcPct val="100000"/>
                        </a:lnSpc>
                      </a:pPr>
                      <a:r>
                        <a:rPr lang="en-US" sz="1100" kern="1200" baseline="0" dirty="0" smtClean="0">
                          <a:solidFill>
                            <a:schemeClr val="dk1"/>
                          </a:solidFill>
                          <a:latin typeface="Arial Black" pitchFamily="34" charset="0"/>
                          <a:ea typeface="+mn-ea"/>
                          <a:cs typeface="+mn-cs"/>
                        </a:rPr>
                        <a:t>Number of Hospitals that achieved an overall performance 75% (or more) compliance with the National Core Standards assessed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baseline="0" dirty="0" smtClean="0">
                          <a:solidFill>
                            <a:schemeClr val="dk1"/>
                          </a:solidFill>
                          <a:latin typeface="Arial Black" pitchFamily="34" charset="0"/>
                          <a:ea typeface="+mn-ea"/>
                          <a:cs typeface="+mn-cs"/>
                        </a:rPr>
                        <a:t>10 Central Hospitals achieved an overall performance 75% (or more) compliance with the National Core Standards assessed</a:t>
                      </a:r>
                      <a:endParaRPr lang="en-US" sz="1100" kern="1200" baseline="0" dirty="0" smtClean="0">
                        <a:solidFill>
                          <a:schemeClr val="dk1"/>
                        </a:solidFill>
                        <a:latin typeface="Arial Black" pitchFamily="34" charset="0"/>
                        <a:ea typeface="+mn-ea"/>
                        <a:cs typeface="+mn-cs"/>
                      </a:endParaRPr>
                    </a:p>
                  </a:txBody>
                  <a:tcPr/>
                </a:tc>
                <a:tc>
                  <a:txBody>
                    <a:bodyPr/>
                    <a:lstStyle/>
                    <a:p>
                      <a:pPr marL="0" marR="0">
                        <a:lnSpc>
                          <a:spcPct val="115000"/>
                        </a:lnSpc>
                        <a:spcBef>
                          <a:spcPts val="0"/>
                        </a:spcBef>
                        <a:spcAft>
                          <a:spcPts val="0"/>
                        </a:spcAft>
                      </a:pPr>
                      <a:r>
                        <a:rPr lang="en-GB" sz="1100" kern="1200" baseline="0" dirty="0" smtClean="0">
                          <a:solidFill>
                            <a:schemeClr val="dk1"/>
                          </a:solidFill>
                          <a:latin typeface="Arial Black" pitchFamily="34" charset="0"/>
                          <a:ea typeface="+mn-ea"/>
                          <a:cs typeface="+mn-cs"/>
                        </a:rPr>
                        <a:t>9 Central Hospitals achieved an overall performance 75% (or more) compliance with the National Core Standards assessed</a:t>
                      </a:r>
                      <a:endParaRPr lang="en-US" sz="1100" kern="1200" baseline="0" dirty="0" smtClean="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r h="410465">
                <a:tc>
                  <a:txBody>
                    <a:bodyPr/>
                    <a:lstStyle/>
                    <a:p>
                      <a:endParaRPr lang="en-US" sz="1100" dirty="0"/>
                    </a:p>
                  </a:txBody>
                  <a:tcPr/>
                </a:tc>
                <a:tc>
                  <a:txBody>
                    <a:bodyPr/>
                    <a:lstStyle/>
                    <a:p>
                      <a:pPr>
                        <a:lnSpc>
                          <a:spcPct val="100000"/>
                        </a:lnSpc>
                      </a:pPr>
                      <a:r>
                        <a:rPr lang="en-US" sz="1100" kern="1200" baseline="0" dirty="0" smtClean="0">
                          <a:solidFill>
                            <a:schemeClr val="dk1"/>
                          </a:solidFill>
                          <a:latin typeface="Arial Black" pitchFamily="34" charset="0"/>
                          <a:ea typeface="+mn-ea"/>
                          <a:cs typeface="+mn-cs"/>
                        </a:rPr>
                        <a:t>Oncology services improvement plan developed</a:t>
                      </a:r>
                      <a:endParaRPr lang="en-US" sz="1100" kern="1200" baseline="0" dirty="0">
                        <a:solidFill>
                          <a:schemeClr val="dk1"/>
                        </a:solidFill>
                        <a:latin typeface="Arial Black" pitchFamily="34" charset="0"/>
                        <a:ea typeface="+mn-ea"/>
                        <a:cs typeface="+mn-cs"/>
                      </a:endParaRPr>
                    </a:p>
                  </a:txBody>
                  <a:tcPr/>
                </a:tc>
                <a:tc>
                  <a:txBody>
                    <a:bodyPr/>
                    <a:lstStyle/>
                    <a:p>
                      <a:r>
                        <a:rPr lang="en-US" sz="1100" kern="1200" baseline="0" dirty="0" smtClean="0">
                          <a:solidFill>
                            <a:schemeClr val="dk1"/>
                          </a:solidFill>
                          <a:latin typeface="Arial Black" pitchFamily="34" charset="0"/>
                          <a:ea typeface="+mn-ea"/>
                          <a:cs typeface="+mn-cs"/>
                        </a:rPr>
                        <a:t>Oncology service improvement plan developed for public hospitals</a:t>
                      </a:r>
                    </a:p>
                  </a:txBody>
                  <a:tcPr marL="9525" marR="9525" marT="9525" marB="0"/>
                </a:tc>
                <a:tc>
                  <a:txBody>
                    <a:bodyPr/>
                    <a:lstStyle/>
                    <a:p>
                      <a:pPr marL="0" marR="0" algn="just">
                        <a:lnSpc>
                          <a:spcPts val="1300"/>
                        </a:lnSpc>
                        <a:spcBef>
                          <a:spcPts val="0"/>
                        </a:spcBef>
                        <a:spcAft>
                          <a:spcPts val="0"/>
                        </a:spcAft>
                      </a:pPr>
                      <a:r>
                        <a:rPr lang="en-GB" sz="1100" kern="1200" baseline="0" dirty="0" smtClean="0">
                          <a:solidFill>
                            <a:schemeClr val="dk1"/>
                          </a:solidFill>
                          <a:latin typeface="Arial Black" pitchFamily="34" charset="0"/>
                          <a:ea typeface="+mn-ea"/>
                          <a:cs typeface="+mn-cs"/>
                        </a:rPr>
                        <a:t>National Cancer Strategic Framework for South Africa approved, which provides the basis for the development of the oncology services improvement plan</a:t>
                      </a:r>
                      <a:endParaRPr lang="en-US" sz="1100" kern="1200" baseline="0" dirty="0" smtClean="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766964195"/>
                  </a:ext>
                </a:extLst>
              </a:tr>
              <a:tr h="410465">
                <a:tc>
                  <a:txBody>
                    <a:bodyPr/>
                    <a:lstStyle/>
                    <a:p>
                      <a:endParaRPr lang="en-US" sz="1100" dirty="0"/>
                    </a:p>
                  </a:txBody>
                  <a:tcPr/>
                </a:tc>
                <a:tc>
                  <a:txBody>
                    <a:bodyPr/>
                    <a:lstStyle/>
                    <a:p>
                      <a:pPr>
                        <a:lnSpc>
                          <a:spcPct val="100000"/>
                        </a:lnSpc>
                      </a:pPr>
                      <a:r>
                        <a:rPr lang="en-US" sz="1100" kern="1200" baseline="0" dirty="0" smtClean="0">
                          <a:solidFill>
                            <a:schemeClr val="dk1"/>
                          </a:solidFill>
                          <a:latin typeface="Arial Black" pitchFamily="34" charset="0"/>
                          <a:ea typeface="+mn-ea"/>
                          <a:cs typeface="+mn-cs"/>
                        </a:rPr>
                        <a:t>Obstetric services improvement plans developed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dk1"/>
                          </a:solidFill>
                          <a:latin typeface="Arial Black" pitchFamily="34" charset="0"/>
                          <a:ea typeface="+mn-ea"/>
                          <a:cs typeface="+mn-cs"/>
                        </a:rPr>
                        <a:t>Obstetric service improvement plan developed for public hospitals</a:t>
                      </a:r>
                    </a:p>
                    <a:p>
                      <a:endParaRPr lang="en-US" sz="1100" kern="1200" baseline="0" dirty="0" smtClean="0">
                        <a:solidFill>
                          <a:schemeClr val="dk1"/>
                        </a:solidFill>
                        <a:latin typeface="Arial Black" pitchFamily="34" charset="0"/>
                        <a:ea typeface="+mn-ea"/>
                        <a:cs typeface="+mn-cs"/>
                      </a:endParaRPr>
                    </a:p>
                  </a:txBody>
                  <a:tcPr/>
                </a:tc>
                <a:tc>
                  <a:txBody>
                    <a:bodyPr/>
                    <a:lstStyle/>
                    <a:p>
                      <a:pPr marL="0" marR="0" algn="just">
                        <a:lnSpc>
                          <a:spcPts val="1300"/>
                        </a:lnSpc>
                        <a:spcBef>
                          <a:spcPts val="0"/>
                        </a:spcBef>
                        <a:spcAft>
                          <a:spcPts val="0"/>
                        </a:spcAft>
                      </a:pPr>
                      <a:r>
                        <a:rPr lang="en-GB" sz="1100" kern="1200" baseline="0" dirty="0" smtClean="0">
                          <a:solidFill>
                            <a:schemeClr val="dk1"/>
                          </a:solidFill>
                          <a:latin typeface="Arial Black" pitchFamily="34" charset="0"/>
                          <a:ea typeface="+mn-ea"/>
                          <a:cs typeface="+mn-cs"/>
                        </a:rPr>
                        <a:t>The draft 2018/19-2023/24 National MCWH Strategy was developed which provides the basis for the development of the Obstetric services improvement plans</a:t>
                      </a:r>
                      <a:endParaRPr lang="en-US" sz="1100" kern="1200" baseline="0" dirty="0" smtClean="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sp>
        <p:nvSpPr>
          <p:cNvPr id="3"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smtClean="0">
                <a:solidFill>
                  <a:schemeClr val="bg1"/>
                </a:solidFill>
                <a:latin typeface="Arial Black" pitchFamily="34" charset="0"/>
              </a:rPr>
              <a:t>Programme 5:</a:t>
            </a:r>
            <a:r>
              <a:rPr lang="en-ZA" sz="7200" b="1" dirty="0" smtClean="0">
                <a:solidFill>
                  <a:schemeClr val="bg1"/>
                </a:solidFill>
                <a:latin typeface="Arial Black" pitchFamily="34" charset="0"/>
              </a:rPr>
              <a:t> Hospitals, Tertiary Services and Workforce Development </a:t>
            </a:r>
            <a:r>
              <a:rPr lang="en-GB" sz="2800" b="1" dirty="0" smtClean="0">
                <a:solidFill>
                  <a:schemeClr val="bg1"/>
                </a:solidFill>
                <a:latin typeface="Arial Black" pitchFamily="34" charset="0"/>
                <a:cs typeface="Arial" charset="0"/>
              </a:rPr>
              <a:t/>
            </a:r>
            <a:br>
              <a:rPr lang="en-GB" sz="2800" b="1" dirty="0" smtClean="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sp>
        <p:nvSpPr>
          <p:cNvPr id="4" name="Rectangle 3"/>
          <p:cNvSpPr/>
          <p:nvPr/>
        </p:nvSpPr>
        <p:spPr>
          <a:xfrm>
            <a:off x="8028384" y="6165304"/>
            <a:ext cx="354584" cy="276999"/>
          </a:xfrm>
          <a:prstGeom prst="rect">
            <a:avLst/>
          </a:prstGeom>
        </p:spPr>
        <p:txBody>
          <a:bodyPr wrap="none">
            <a:spAutoFit/>
          </a:bodyPr>
          <a:lstStyle/>
          <a:p>
            <a:fld id="{034BC01B-5C8B-4466-B861-7223A51BC0CB}" type="slidenum">
              <a:rPr lang="en-ZA" sz="1200" smtClean="0">
                <a:latin typeface="Arial" pitchFamily="34" charset="0"/>
                <a:cs typeface="Arial" pitchFamily="34" charset="0"/>
              </a:rPr>
              <a:pPr/>
              <a:t>30</a:t>
            </a:fld>
            <a:endParaRPr lang="en-US"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31</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smtClean="0">
                <a:solidFill>
                  <a:schemeClr val="bg1"/>
                </a:solidFill>
                <a:latin typeface="Arial Black" pitchFamily="34" charset="0"/>
              </a:rPr>
              <a:t>Programme 5:</a:t>
            </a:r>
            <a:r>
              <a:rPr lang="en-ZA" sz="7200" b="1" dirty="0" smtClean="0">
                <a:solidFill>
                  <a:schemeClr val="bg1"/>
                </a:solidFill>
                <a:latin typeface="Arial Black" pitchFamily="34" charset="0"/>
              </a:rPr>
              <a:t> Hospitals, Tertiary Services and Workforce Development </a:t>
            </a:r>
            <a:r>
              <a:rPr lang="en-GB" sz="2800" b="1" dirty="0" smtClean="0">
                <a:solidFill>
                  <a:schemeClr val="bg1"/>
                </a:solidFill>
                <a:latin typeface="Arial Black" pitchFamily="34" charset="0"/>
                <a:cs typeface="Arial" charset="0"/>
              </a:rPr>
              <a:t/>
            </a:r>
            <a:br>
              <a:rPr lang="en-GB" sz="2800" b="1" dirty="0" smtClean="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291073752"/>
              </p:ext>
            </p:extLst>
          </p:nvPr>
        </p:nvGraphicFramePr>
        <p:xfrm>
          <a:off x="0" y="1052736"/>
          <a:ext cx="9144000" cy="4877608"/>
        </p:xfrm>
        <a:graphic>
          <a:graphicData uri="http://schemas.openxmlformats.org/drawingml/2006/table">
            <a:tbl>
              <a:tblPr firstRow="1" bandRow="1">
                <a:tableStyleId>{5C22544A-7EE6-4342-B048-85BDC9FD1C3A}</a:tableStyleId>
              </a:tblPr>
              <a:tblGrid>
                <a:gridCol w="1769392">
                  <a:extLst>
                    <a:ext uri="{9D8B030D-6E8A-4147-A177-3AD203B41FA5}">
                      <a16:colId xmlns:a16="http://schemas.microsoft.com/office/drawing/2014/main" xmlns="" val="20000"/>
                    </a:ext>
                  </a:extLst>
                </a:gridCol>
                <a:gridCol w="2326425">
                  <a:extLst>
                    <a:ext uri="{9D8B030D-6E8A-4147-A177-3AD203B41FA5}">
                      <a16:colId xmlns:a16="http://schemas.microsoft.com/office/drawing/2014/main" xmlns="" val="20001"/>
                    </a:ext>
                  </a:extLst>
                </a:gridCol>
                <a:gridCol w="2671898">
                  <a:extLst>
                    <a:ext uri="{9D8B030D-6E8A-4147-A177-3AD203B41FA5}">
                      <a16:colId xmlns:a16="http://schemas.microsoft.com/office/drawing/2014/main" xmlns="" val="20002"/>
                    </a:ext>
                  </a:extLst>
                </a:gridCol>
                <a:gridCol w="2376285">
                  <a:extLst>
                    <a:ext uri="{9D8B030D-6E8A-4147-A177-3AD203B41FA5}">
                      <a16:colId xmlns:a16="http://schemas.microsoft.com/office/drawing/2014/main" xmlns="" val="20003"/>
                    </a:ext>
                  </a:extLst>
                </a:gridCol>
              </a:tblGrid>
              <a:tr h="432048">
                <a:tc>
                  <a:txBody>
                    <a:bodyPr/>
                    <a:lstStyle/>
                    <a:p>
                      <a:pPr algn="l"/>
                      <a:r>
                        <a:rPr lang="en-US" sz="1400" dirty="0" smtClean="0">
                          <a:latin typeface="Arial Black" pitchFamily="34" charset="0"/>
                        </a:rPr>
                        <a:t>Strategic Objective</a:t>
                      </a:r>
                      <a:endParaRPr lang="en-US" sz="1400" dirty="0">
                        <a:latin typeface="Arial Black" pitchFamily="34" charset="0"/>
                      </a:endParaRPr>
                    </a:p>
                  </a:txBody>
                  <a:tcPr/>
                </a:tc>
                <a:tc>
                  <a:txBody>
                    <a:bodyPr/>
                    <a:lstStyle/>
                    <a:p>
                      <a:pPr algn="l"/>
                      <a:r>
                        <a:rPr lang="en-US" sz="1400" dirty="0" smtClean="0">
                          <a:latin typeface="Arial Black" pitchFamily="34" charset="0"/>
                        </a:rPr>
                        <a:t>Performance Indicator</a:t>
                      </a:r>
                      <a:endParaRPr lang="en-US" sz="1400" dirty="0">
                        <a:latin typeface="Arial Black"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kern="1200" baseline="0" dirty="0" smtClean="0">
                          <a:solidFill>
                            <a:schemeClr val="lt1"/>
                          </a:solidFill>
                          <a:latin typeface="Arial Black" pitchFamily="34" charset="0"/>
                          <a:ea typeface="+mn-ea"/>
                          <a:cs typeface="+mn-cs"/>
                        </a:rPr>
                        <a:t>Planned Target 2018/2019</a:t>
                      </a:r>
                    </a:p>
                  </a:txBody>
                  <a:tcPr/>
                </a:tc>
                <a:tc>
                  <a:txBody>
                    <a:bodyPr/>
                    <a:lstStyle/>
                    <a:p>
                      <a:r>
                        <a:rPr lang="en-ZA" sz="1400" b="1" kern="1200" baseline="0" dirty="0" smtClean="0">
                          <a:solidFill>
                            <a:schemeClr val="lt1"/>
                          </a:solidFill>
                          <a:latin typeface="Arial Black" pitchFamily="34" charset="0"/>
                          <a:ea typeface="+mn-ea"/>
                          <a:cs typeface="+mn-cs"/>
                        </a:rPr>
                        <a:t>Actual Achievement 2018/2019</a:t>
                      </a:r>
                    </a:p>
                  </a:txBody>
                  <a:tcPr/>
                </a:tc>
                <a:extLst>
                  <a:ext uri="{0D108BD9-81ED-4DB2-BD59-A6C34878D82A}">
                    <a16:rowId xmlns:a16="http://schemas.microsoft.com/office/drawing/2014/main" xmlns="" val="10000"/>
                  </a:ext>
                </a:extLst>
              </a:tr>
              <a:tr h="859328">
                <a:tc>
                  <a:txBody>
                    <a:bodyPr/>
                    <a:lstStyle/>
                    <a:p>
                      <a:r>
                        <a:rPr lang="en-ZA" sz="1200" kern="1200" baseline="0" dirty="0" smtClean="0">
                          <a:solidFill>
                            <a:schemeClr val="dk1"/>
                          </a:solidFill>
                          <a:latin typeface="Arial Black" pitchFamily="34" charset="0"/>
                          <a:ea typeface="+mn-ea"/>
                          <a:cs typeface="+mn-cs"/>
                        </a:rPr>
                        <a:t>Ensure access to an efficient effective delivery of quality Emergency Medical Services</a:t>
                      </a:r>
                    </a:p>
                  </a:txBody>
                  <a:tcPr/>
                </a:tc>
                <a:tc>
                  <a:txBody>
                    <a:bodyPr/>
                    <a:lstStyle/>
                    <a:p>
                      <a:r>
                        <a:rPr lang="en-ZA" sz="1200" kern="1200" baseline="0" dirty="0" smtClean="0">
                          <a:solidFill>
                            <a:schemeClr val="dk1"/>
                          </a:solidFill>
                          <a:latin typeface="Arial Black" pitchFamily="34" charset="0"/>
                          <a:ea typeface="+mn-ea"/>
                          <a:cs typeface="+mn-cs"/>
                        </a:rPr>
                        <a:t>Number of provinces that are monitored for compliance with the EMS regulations</a:t>
                      </a:r>
                      <a:endParaRPr lang="en-ZA" sz="1200" dirty="0">
                        <a:latin typeface="Arial Black" pitchFamily="34" charset="0"/>
                      </a:endParaRPr>
                    </a:p>
                  </a:txBody>
                  <a:tcPr/>
                </a:tc>
                <a:tc>
                  <a:txBody>
                    <a:bodyPr/>
                    <a:lstStyle/>
                    <a:p>
                      <a:pPr marL="0" marR="0">
                        <a:lnSpc>
                          <a:spcPts val="1300"/>
                        </a:lnSpc>
                        <a:spcBef>
                          <a:spcPts val="0"/>
                        </a:spcBef>
                        <a:spcAft>
                          <a:spcPts val="0"/>
                        </a:spcAft>
                      </a:pPr>
                      <a:r>
                        <a:rPr lang="en-GB" sz="1200" kern="1200" dirty="0">
                          <a:solidFill>
                            <a:schemeClr val="dk1"/>
                          </a:solidFill>
                          <a:latin typeface="Arial Black" pitchFamily="34" charset="0"/>
                          <a:ea typeface="Calibri"/>
                          <a:cs typeface="Times New Roman"/>
                        </a:rPr>
                        <a:t>9 Provincial DoH of Health monitored for compliance with the EMS regulations using the approved checklist 9 x EMS improvement plans revised accordingly</a:t>
                      </a:r>
                      <a:endParaRPr lang="en-US" sz="1200" kern="1200" dirty="0">
                        <a:solidFill>
                          <a:schemeClr val="dk1"/>
                        </a:solidFill>
                        <a:latin typeface="Arial Black" pitchFamily="34" charset="0"/>
                        <a:ea typeface="Calibri"/>
                        <a:cs typeface="Times New Roman"/>
                      </a:endParaRPr>
                    </a:p>
                  </a:txBody>
                  <a:tcPr marL="68580" marR="68580" marT="0" marB="0"/>
                </a:tc>
                <a:tc>
                  <a:txBody>
                    <a:bodyPr/>
                    <a:lstStyle/>
                    <a:p>
                      <a:pPr marL="0" marR="0" algn="just">
                        <a:lnSpc>
                          <a:spcPts val="1300"/>
                        </a:lnSpc>
                        <a:spcBef>
                          <a:spcPts val="0"/>
                        </a:spcBef>
                        <a:spcAft>
                          <a:spcPts val="0"/>
                        </a:spcAft>
                      </a:pPr>
                      <a:r>
                        <a:rPr lang="en-GB" sz="1200" kern="1200" dirty="0">
                          <a:solidFill>
                            <a:schemeClr val="dk1"/>
                          </a:solidFill>
                          <a:latin typeface="Arial Black" pitchFamily="34" charset="0"/>
                          <a:ea typeface="Calibri"/>
                          <a:cs typeface="Times New Roman"/>
                        </a:rPr>
                        <a:t>9 Provincial DoH of Health monitored for compliance with the EMS regulations using the approved checklist.  9 EMS improvement plans revised accordingly</a:t>
                      </a:r>
                      <a:endParaRPr lang="en-US" sz="12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711183001"/>
                  </a:ext>
                </a:extLst>
              </a:tr>
              <a:tr h="561052">
                <a:tc rowSpan="5">
                  <a:txBody>
                    <a:bodyPr/>
                    <a:lstStyle/>
                    <a:p>
                      <a:r>
                        <a:rPr lang="en-GB" sz="1200" kern="1200" dirty="0" smtClean="0">
                          <a:solidFill>
                            <a:schemeClr val="dk1"/>
                          </a:solidFill>
                          <a:latin typeface="Arial Black" pitchFamily="34" charset="0"/>
                          <a:ea typeface="+mn-ea"/>
                          <a:cs typeface="+mn-cs"/>
                        </a:rPr>
                        <a:t>To build new and improve quality of health infrastructure</a:t>
                      </a:r>
                      <a:endParaRPr lang="en-US" sz="1200" kern="1200" dirty="0" smtClean="0">
                        <a:solidFill>
                          <a:schemeClr val="dk1"/>
                        </a:solidFill>
                        <a:latin typeface="Arial Black" pitchFamily="34" charset="0"/>
                        <a:ea typeface="+mn-ea"/>
                        <a:cs typeface="+mn-cs"/>
                      </a:endParaRPr>
                    </a:p>
                    <a:p>
                      <a:r>
                        <a:rPr lang="en-GB" sz="1200" kern="1200" dirty="0" smtClean="0">
                          <a:solidFill>
                            <a:schemeClr val="dk1"/>
                          </a:solidFill>
                          <a:latin typeface="Arial Black" pitchFamily="34" charset="0"/>
                          <a:ea typeface="+mn-ea"/>
                          <a:cs typeface="+mn-cs"/>
                        </a:rPr>
                        <a:t>in South Africa</a:t>
                      </a:r>
                      <a:endParaRPr lang="en-US" sz="1200" dirty="0">
                        <a:latin typeface="Arial Black" pitchFamily="34" charset="0"/>
                      </a:endParaRPr>
                    </a:p>
                  </a:txBody>
                  <a:tcPr/>
                </a:tc>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Number of facilities that comply with gazetted</a:t>
                      </a:r>
                      <a:endParaRPr lang="en-US" sz="1200" dirty="0">
                        <a:latin typeface="Arial Black" pitchFamily="34" charset="0"/>
                        <a:ea typeface="Times New Roman"/>
                        <a:cs typeface="Times New Roman"/>
                      </a:endParaRPr>
                    </a:p>
                    <a:p>
                      <a:pPr marL="0" marR="0">
                        <a:lnSpc>
                          <a:spcPts val="1300"/>
                        </a:lnSpc>
                        <a:spcBef>
                          <a:spcPts val="0"/>
                        </a:spcBef>
                        <a:spcAft>
                          <a:spcPts val="0"/>
                        </a:spcAft>
                      </a:pPr>
                      <a:r>
                        <a:rPr lang="en-GB" sz="1200" dirty="0">
                          <a:latin typeface="Arial Black" pitchFamily="34" charset="0"/>
                          <a:ea typeface="Times New Roman"/>
                          <a:cs typeface="Times New Roman"/>
                        </a:rPr>
                        <a:t>infrastructure norms and standards</a:t>
                      </a:r>
                      <a:endParaRPr lang="en-US" sz="12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Calibri"/>
                          <a:cs typeface="Times New Roman"/>
                        </a:rPr>
                        <a:t>400 facilities compliant with </a:t>
                      </a:r>
                      <a:r>
                        <a:rPr lang="en-GB" sz="1200" dirty="0" smtClean="0">
                          <a:latin typeface="Arial Black" pitchFamily="34" charset="0"/>
                          <a:ea typeface="Calibri"/>
                          <a:cs typeface="Times New Roman"/>
                        </a:rPr>
                        <a:t>infrastructure norms </a:t>
                      </a:r>
                      <a:r>
                        <a:rPr lang="en-GB" sz="1200" dirty="0">
                          <a:latin typeface="Arial Black" pitchFamily="34" charset="0"/>
                          <a:ea typeface="Calibri"/>
                          <a:cs typeface="Times New Roman"/>
                        </a:rPr>
                        <a:t>and standards</a:t>
                      </a:r>
                      <a:endParaRPr lang="en-US" sz="12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200" dirty="0">
                          <a:latin typeface="Arial Black" pitchFamily="34" charset="0"/>
                          <a:ea typeface="Calibri"/>
                          <a:cs typeface="Times New Roman"/>
                        </a:rPr>
                        <a:t>400 facilities compliant with </a:t>
                      </a:r>
                      <a:r>
                        <a:rPr lang="en-GB" sz="1200" dirty="0" smtClean="0">
                          <a:latin typeface="Arial Black" pitchFamily="34" charset="0"/>
                          <a:ea typeface="Calibri"/>
                          <a:cs typeface="Times New Roman"/>
                        </a:rPr>
                        <a:t>infrastructure</a:t>
                      </a:r>
                      <a:r>
                        <a:rPr lang="en-GB" sz="1200" baseline="0" dirty="0" smtClean="0">
                          <a:latin typeface="Arial Black" pitchFamily="34" charset="0"/>
                          <a:ea typeface="Calibri"/>
                          <a:cs typeface="Times New Roman"/>
                        </a:rPr>
                        <a:t> </a:t>
                      </a:r>
                      <a:r>
                        <a:rPr lang="en-GB" sz="1200" dirty="0" smtClean="0">
                          <a:latin typeface="Arial Black" pitchFamily="34" charset="0"/>
                          <a:ea typeface="Calibri"/>
                          <a:cs typeface="Times New Roman"/>
                        </a:rPr>
                        <a:t>norms </a:t>
                      </a:r>
                      <a:r>
                        <a:rPr lang="en-GB" sz="1200" dirty="0">
                          <a:latin typeface="Arial Black" pitchFamily="34" charset="0"/>
                          <a:ea typeface="Calibri"/>
                          <a:cs typeface="Times New Roman"/>
                        </a:rPr>
                        <a:t>and standards</a:t>
                      </a:r>
                      <a:endParaRPr lang="en-US" sz="12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548724">
                <a:tc vMerge="1">
                  <a:txBody>
                    <a:bodyPr/>
                    <a:lstStyle/>
                    <a:p>
                      <a:endParaRPr lang="en-US" dirty="0"/>
                    </a:p>
                  </a:txBody>
                  <a:tcPr/>
                </a:tc>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Number of clinics and Community Health Centres (CHCs</a:t>
                      </a:r>
                      <a:r>
                        <a:rPr lang="en-GB" sz="1200" dirty="0" smtClean="0">
                          <a:latin typeface="Arial Black" pitchFamily="34" charset="0"/>
                          <a:ea typeface="Times New Roman"/>
                          <a:cs typeface="Times New Roman"/>
                        </a:rPr>
                        <a:t>) constructed </a:t>
                      </a:r>
                      <a:r>
                        <a:rPr lang="en-GB" sz="1200" dirty="0">
                          <a:latin typeface="Arial Black" pitchFamily="34" charset="0"/>
                          <a:ea typeface="Times New Roman"/>
                          <a:cs typeface="Times New Roman"/>
                        </a:rPr>
                        <a:t>or revitalised</a:t>
                      </a:r>
                      <a:endParaRPr lang="en-US" sz="12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Calibri"/>
                          <a:cs typeface="Times New Roman"/>
                        </a:rPr>
                        <a:t>20 clinics </a:t>
                      </a:r>
                      <a:r>
                        <a:rPr lang="en-GB" sz="1200" dirty="0" smtClean="0">
                          <a:latin typeface="Arial Black" pitchFamily="34" charset="0"/>
                          <a:ea typeface="Calibri"/>
                          <a:cs typeface="Times New Roman"/>
                        </a:rPr>
                        <a:t>and CHCs </a:t>
                      </a:r>
                      <a:r>
                        <a:rPr lang="en-GB" sz="1200" dirty="0">
                          <a:latin typeface="Arial Black" pitchFamily="34" charset="0"/>
                          <a:ea typeface="Calibri"/>
                          <a:cs typeface="Times New Roman"/>
                        </a:rPr>
                        <a:t>constructed</a:t>
                      </a:r>
                      <a:endParaRPr lang="en-US" sz="1200" dirty="0">
                        <a:latin typeface="Arial Black" pitchFamily="34" charset="0"/>
                        <a:ea typeface="Times New Roman"/>
                        <a:cs typeface="Times New Roman"/>
                      </a:endParaRPr>
                    </a:p>
                    <a:p>
                      <a:pPr marL="0" marR="0">
                        <a:lnSpc>
                          <a:spcPts val="1300"/>
                        </a:lnSpc>
                        <a:spcBef>
                          <a:spcPts val="0"/>
                        </a:spcBef>
                        <a:spcAft>
                          <a:spcPts val="0"/>
                        </a:spcAft>
                      </a:pPr>
                      <a:r>
                        <a:rPr lang="en-GB" sz="1200" dirty="0">
                          <a:latin typeface="Arial Black" pitchFamily="34" charset="0"/>
                          <a:ea typeface="Calibri"/>
                          <a:cs typeface="Times New Roman"/>
                        </a:rPr>
                        <a:t>or revitalised</a:t>
                      </a:r>
                      <a:endParaRPr lang="en-US" sz="12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200" dirty="0">
                          <a:latin typeface="Arial Black" pitchFamily="34" charset="0"/>
                          <a:ea typeface="Calibri"/>
                          <a:cs typeface="Times New Roman"/>
                        </a:rPr>
                        <a:t>17 clinics </a:t>
                      </a:r>
                      <a:r>
                        <a:rPr lang="en-GB" sz="1200" dirty="0" smtClean="0">
                          <a:latin typeface="Arial Black" pitchFamily="34" charset="0"/>
                          <a:ea typeface="Calibri"/>
                          <a:cs typeface="Times New Roman"/>
                        </a:rPr>
                        <a:t>and</a:t>
                      </a:r>
                      <a:r>
                        <a:rPr lang="en-GB" sz="1200" baseline="0" dirty="0" smtClean="0">
                          <a:latin typeface="Arial Black" pitchFamily="34" charset="0"/>
                          <a:ea typeface="Calibri"/>
                          <a:cs typeface="Times New Roman"/>
                        </a:rPr>
                        <a:t> </a:t>
                      </a:r>
                      <a:r>
                        <a:rPr lang="en-GB" sz="1200" dirty="0" smtClean="0">
                          <a:latin typeface="Arial Black" pitchFamily="34" charset="0"/>
                          <a:ea typeface="Calibri"/>
                          <a:cs typeface="Times New Roman"/>
                        </a:rPr>
                        <a:t>CHCs constructed or </a:t>
                      </a:r>
                      <a:r>
                        <a:rPr lang="en-GB" sz="1200" dirty="0">
                          <a:latin typeface="Arial Black" pitchFamily="34" charset="0"/>
                          <a:ea typeface="Calibri"/>
                          <a:cs typeface="Times New Roman"/>
                        </a:rPr>
                        <a:t>revitalised</a:t>
                      </a:r>
                      <a:endParaRPr lang="en-US" sz="12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r h="248364">
                <a:tc vMerge="1">
                  <a:txBody>
                    <a:bodyPr/>
                    <a:lstStyle/>
                    <a:p>
                      <a:endParaRPr lang="en-US" dirty="0"/>
                    </a:p>
                  </a:txBody>
                  <a:tcPr/>
                </a:tc>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Number of hospitals constructed or revitalised</a:t>
                      </a:r>
                      <a:endParaRPr lang="en-US" sz="12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Calibri"/>
                          <a:cs typeface="Times New Roman"/>
                        </a:rPr>
                        <a:t>2  hospitals constructed or revitalised</a:t>
                      </a:r>
                      <a:endParaRPr lang="en-US" sz="12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200" dirty="0">
                          <a:latin typeface="Arial Black" pitchFamily="34" charset="0"/>
                          <a:ea typeface="Calibri"/>
                          <a:cs typeface="Times New Roman"/>
                        </a:rPr>
                        <a:t>2  hospitals constructed or revitalised</a:t>
                      </a:r>
                      <a:endParaRPr lang="en-US" sz="12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r h="494228">
                <a:tc vMerge="1">
                  <a:txBody>
                    <a:bodyPr/>
                    <a:lstStyle/>
                    <a:p>
                      <a:endParaRPr lang="en-US" dirty="0"/>
                    </a:p>
                  </a:txBody>
                  <a:tcPr/>
                </a:tc>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Number of facilities maintained, repaired and/or refurbished in NHI districts</a:t>
                      </a:r>
                      <a:endParaRPr lang="en-US" sz="12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Calibri"/>
                          <a:cs typeface="Times New Roman"/>
                        </a:rPr>
                        <a:t>125 facilities maintained, </a:t>
                      </a:r>
                      <a:r>
                        <a:rPr lang="en-GB" sz="1200" dirty="0" smtClean="0">
                          <a:latin typeface="Arial Black" pitchFamily="34" charset="0"/>
                          <a:ea typeface="Calibri"/>
                          <a:cs typeface="Times New Roman"/>
                        </a:rPr>
                        <a:t>repaired and/or </a:t>
                      </a:r>
                      <a:r>
                        <a:rPr lang="en-GB" sz="1200" dirty="0">
                          <a:latin typeface="Arial Black" pitchFamily="34" charset="0"/>
                          <a:ea typeface="Calibri"/>
                          <a:cs typeface="Times New Roman"/>
                        </a:rPr>
                        <a:t>refurbished</a:t>
                      </a:r>
                      <a:endParaRPr lang="en-US" sz="1200" dirty="0">
                        <a:latin typeface="Arial Black" pitchFamily="34" charset="0"/>
                        <a:ea typeface="Times New Roman"/>
                        <a:cs typeface="Times New Roman"/>
                      </a:endParaRPr>
                    </a:p>
                    <a:p>
                      <a:pPr marL="0" marR="0">
                        <a:lnSpc>
                          <a:spcPts val="1300"/>
                        </a:lnSpc>
                        <a:spcBef>
                          <a:spcPts val="0"/>
                        </a:spcBef>
                        <a:spcAft>
                          <a:spcPts val="0"/>
                        </a:spcAft>
                      </a:pPr>
                      <a:r>
                        <a:rPr lang="en-GB" sz="1200" dirty="0">
                          <a:latin typeface="Arial Black" pitchFamily="34" charset="0"/>
                          <a:ea typeface="Calibri"/>
                          <a:cs typeface="Times New Roman"/>
                        </a:rPr>
                        <a:t>in NHI districts</a:t>
                      </a:r>
                      <a:endParaRPr lang="en-US" sz="12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200" dirty="0">
                          <a:latin typeface="Arial Black" pitchFamily="34" charset="0"/>
                          <a:ea typeface="Calibri"/>
                          <a:cs typeface="Times New Roman"/>
                        </a:rPr>
                        <a:t>125 facilities maintained, repaired and/or refurbished in NHI districts</a:t>
                      </a:r>
                      <a:endParaRPr lang="en-US" sz="12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4"/>
                  </a:ext>
                </a:extLst>
              </a:tr>
              <a:tr h="859328">
                <a:tc vMerge="1">
                  <a:txBody>
                    <a:bodyPr/>
                    <a:lstStyle/>
                    <a:p>
                      <a:endParaRPr lang="en-US" dirty="0"/>
                    </a:p>
                  </a:txBody>
                  <a:tcPr/>
                </a:tc>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Number of facilities</a:t>
                      </a:r>
                      <a:endParaRPr lang="en-US" sz="1200" dirty="0">
                        <a:latin typeface="Arial Black" pitchFamily="34" charset="0"/>
                        <a:ea typeface="Times New Roman"/>
                        <a:cs typeface="Times New Roman"/>
                      </a:endParaRPr>
                    </a:p>
                    <a:p>
                      <a:pPr marL="0" marR="0">
                        <a:lnSpc>
                          <a:spcPts val="1300"/>
                        </a:lnSpc>
                        <a:spcBef>
                          <a:spcPts val="0"/>
                        </a:spcBef>
                        <a:spcAft>
                          <a:spcPts val="0"/>
                        </a:spcAft>
                      </a:pPr>
                      <a:r>
                        <a:rPr lang="en-GB" sz="1200" dirty="0">
                          <a:latin typeface="Arial Black" pitchFamily="34" charset="0"/>
                          <a:ea typeface="Times New Roman"/>
                          <a:cs typeface="Times New Roman"/>
                        </a:rPr>
                        <a:t>maintained, repaired and/or refurbished outside NHI pilot Districts</a:t>
                      </a:r>
                      <a:endParaRPr lang="en-US" sz="12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Calibri"/>
                          <a:cs typeface="Times New Roman"/>
                        </a:rPr>
                        <a:t>100 facilities maintained,</a:t>
                      </a:r>
                      <a:endParaRPr lang="en-US" sz="1200" dirty="0">
                        <a:latin typeface="Arial Black" pitchFamily="34" charset="0"/>
                        <a:ea typeface="Times New Roman"/>
                        <a:cs typeface="Times New Roman"/>
                      </a:endParaRPr>
                    </a:p>
                    <a:p>
                      <a:pPr marL="0" marR="0">
                        <a:lnSpc>
                          <a:spcPts val="1300"/>
                        </a:lnSpc>
                        <a:spcBef>
                          <a:spcPts val="0"/>
                        </a:spcBef>
                        <a:spcAft>
                          <a:spcPts val="0"/>
                        </a:spcAft>
                      </a:pPr>
                      <a:r>
                        <a:rPr lang="en-GB" sz="1200" dirty="0">
                          <a:latin typeface="Arial Black" pitchFamily="34" charset="0"/>
                          <a:ea typeface="Calibri"/>
                          <a:cs typeface="Times New Roman"/>
                        </a:rPr>
                        <a:t>r</a:t>
                      </a:r>
                      <a:r>
                        <a:rPr lang="en-GB" sz="1200" dirty="0" smtClean="0">
                          <a:latin typeface="Arial Black" pitchFamily="34" charset="0"/>
                          <a:ea typeface="Calibri"/>
                          <a:cs typeface="Times New Roman"/>
                        </a:rPr>
                        <a:t>epaired </a:t>
                      </a:r>
                      <a:r>
                        <a:rPr lang="en-GB" sz="1200" dirty="0">
                          <a:latin typeface="Arial Black" pitchFamily="34" charset="0"/>
                          <a:ea typeface="Calibri"/>
                          <a:cs typeface="Times New Roman"/>
                        </a:rPr>
                        <a:t>and/or refurbished outside NHI pilot districts</a:t>
                      </a:r>
                      <a:endParaRPr lang="en-US" sz="12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200" dirty="0">
                          <a:latin typeface="Arial Black" pitchFamily="34" charset="0"/>
                          <a:ea typeface="Calibri"/>
                          <a:cs typeface="Times New Roman"/>
                        </a:rPr>
                        <a:t>100 facilities maintained,</a:t>
                      </a:r>
                      <a:endParaRPr lang="en-US" sz="1200" dirty="0">
                        <a:latin typeface="Arial Black" pitchFamily="34" charset="0"/>
                        <a:ea typeface="Times New Roman"/>
                        <a:cs typeface="Times New Roman"/>
                      </a:endParaRPr>
                    </a:p>
                    <a:p>
                      <a:pPr marL="0" marR="0" algn="just">
                        <a:lnSpc>
                          <a:spcPts val="1300"/>
                        </a:lnSpc>
                        <a:spcBef>
                          <a:spcPts val="0"/>
                        </a:spcBef>
                        <a:spcAft>
                          <a:spcPts val="0"/>
                        </a:spcAft>
                      </a:pPr>
                      <a:r>
                        <a:rPr lang="en-GB" sz="1200" dirty="0">
                          <a:latin typeface="Arial Black" pitchFamily="34" charset="0"/>
                          <a:ea typeface="Calibri"/>
                          <a:cs typeface="Times New Roman"/>
                        </a:rPr>
                        <a:t>r</a:t>
                      </a:r>
                      <a:r>
                        <a:rPr lang="en-GB" sz="1200" dirty="0" smtClean="0">
                          <a:latin typeface="Arial Black" pitchFamily="34" charset="0"/>
                          <a:ea typeface="Calibri"/>
                          <a:cs typeface="Times New Roman"/>
                        </a:rPr>
                        <a:t>epaired </a:t>
                      </a:r>
                      <a:r>
                        <a:rPr lang="en-GB" sz="1200" dirty="0">
                          <a:latin typeface="Arial Black" pitchFamily="34" charset="0"/>
                          <a:ea typeface="Calibri"/>
                          <a:cs typeface="Times New Roman"/>
                        </a:rPr>
                        <a:t>and/or refurbished outside NHI pilot districts</a:t>
                      </a:r>
                      <a:endParaRPr lang="en-US" sz="12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846498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xmlns="" val="2413763589"/>
              </p:ext>
            </p:extLst>
          </p:nvPr>
        </p:nvGraphicFramePr>
        <p:xfrm>
          <a:off x="0" y="1052736"/>
          <a:ext cx="9144000" cy="5069572"/>
        </p:xfrm>
        <a:graphic>
          <a:graphicData uri="http://schemas.openxmlformats.org/drawingml/2006/table">
            <a:tbl>
              <a:tblPr firstRow="1" bandRow="1">
                <a:tableStyleId>{5C22544A-7EE6-4342-B048-85BDC9FD1C3A}</a:tableStyleId>
              </a:tblPr>
              <a:tblGrid>
                <a:gridCol w="2538135">
                  <a:extLst>
                    <a:ext uri="{9D8B030D-6E8A-4147-A177-3AD203B41FA5}">
                      <a16:colId xmlns:a16="http://schemas.microsoft.com/office/drawing/2014/main" xmlns="" val="20000"/>
                    </a:ext>
                  </a:extLst>
                </a:gridCol>
                <a:gridCol w="2105873">
                  <a:extLst>
                    <a:ext uri="{9D8B030D-6E8A-4147-A177-3AD203B41FA5}">
                      <a16:colId xmlns:a16="http://schemas.microsoft.com/office/drawing/2014/main" xmlns="" val="20001"/>
                    </a:ext>
                  </a:extLst>
                </a:gridCol>
                <a:gridCol w="2232248">
                  <a:extLst>
                    <a:ext uri="{9D8B030D-6E8A-4147-A177-3AD203B41FA5}">
                      <a16:colId xmlns:a16="http://schemas.microsoft.com/office/drawing/2014/main" xmlns="" val="20002"/>
                    </a:ext>
                  </a:extLst>
                </a:gridCol>
                <a:gridCol w="2267744">
                  <a:extLst>
                    <a:ext uri="{9D8B030D-6E8A-4147-A177-3AD203B41FA5}">
                      <a16:colId xmlns:a16="http://schemas.microsoft.com/office/drawing/2014/main" xmlns="" val="20003"/>
                    </a:ext>
                  </a:extLst>
                </a:gridCol>
              </a:tblGrid>
              <a:tr h="434591">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kern="1200" baseline="0" dirty="0" smtClean="0">
                          <a:solidFill>
                            <a:schemeClr val="lt1"/>
                          </a:solidFill>
                          <a:latin typeface="Arial Black" pitchFamily="34" charset="0"/>
                          <a:ea typeface="+mn-ea"/>
                          <a:cs typeface="+mn-cs"/>
                        </a:rPr>
                        <a:t>Planned Target 2018/2019</a:t>
                      </a:r>
                    </a:p>
                    <a:p>
                      <a:endParaRPr lang="en-ZA" sz="1100" b="1" kern="1200" baseline="0" dirty="0" smtClean="0">
                        <a:solidFill>
                          <a:schemeClr val="lt1"/>
                        </a:solidFill>
                        <a:latin typeface="Arial Black"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kern="1200" baseline="0" dirty="0" smtClean="0">
                          <a:solidFill>
                            <a:schemeClr val="lt1"/>
                          </a:solidFill>
                          <a:latin typeface="Arial Black" pitchFamily="34" charset="0"/>
                          <a:ea typeface="+mn-ea"/>
                          <a:cs typeface="+mn-cs"/>
                        </a:rPr>
                        <a:t>Actual Achievement 2018/2019</a:t>
                      </a:r>
                    </a:p>
                  </a:txBody>
                  <a:tcPr/>
                </a:tc>
                <a:extLst>
                  <a:ext uri="{0D108BD9-81ED-4DB2-BD59-A6C34878D82A}">
                    <a16:rowId xmlns:a16="http://schemas.microsoft.com/office/drawing/2014/main" xmlns="" val="10000"/>
                  </a:ext>
                </a:extLst>
              </a:tr>
              <a:tr h="645529">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Improve management of PERSAL data to track implementation of staffing norms and facilitate HRH planning</a:t>
                      </a:r>
                      <a:endParaRPr lang="en-US" sz="12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HR regulations developed and promulgated to ensure WISN based HRH planning in PHC facilities</a:t>
                      </a:r>
                      <a:endParaRPr lang="en-US" sz="12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Calibri"/>
                          <a:cs typeface="Times New Roman"/>
                        </a:rPr>
                        <a:t>Draft HR Regulations submitted to NHC for consideration</a:t>
                      </a:r>
                      <a:endParaRPr lang="en-US" sz="12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200" dirty="0">
                          <a:latin typeface="Arial Black" pitchFamily="34" charset="0"/>
                          <a:ea typeface="Calibri"/>
                          <a:cs typeface="Times New Roman"/>
                        </a:rPr>
                        <a:t>Draft HR Regulations have been developed</a:t>
                      </a:r>
                      <a:endParaRPr lang="en-US" sz="12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1513306">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Improve </a:t>
                      </a:r>
                      <a:r>
                        <a:rPr lang="en-GB" sz="1200" dirty="0" smtClean="0">
                          <a:latin typeface="Arial Black" pitchFamily="34" charset="0"/>
                          <a:ea typeface="Times New Roman"/>
                          <a:cs typeface="Times New Roman"/>
                        </a:rPr>
                        <a:t>human </a:t>
                      </a:r>
                      <a:r>
                        <a:rPr lang="en-GB" sz="1200" dirty="0">
                          <a:latin typeface="Arial Black" pitchFamily="34" charset="0"/>
                          <a:ea typeface="Times New Roman"/>
                          <a:cs typeface="Times New Roman"/>
                        </a:rPr>
                        <a:t>resource planning by strengthening the placement process for medical interns and community service personnel</a:t>
                      </a:r>
                      <a:endParaRPr lang="en-US" sz="1200" dirty="0">
                        <a:latin typeface="Arial Black" pitchFamily="34" charset="0"/>
                        <a:ea typeface="Times New Roman"/>
                        <a:cs typeface="Times New Roman"/>
                      </a:endParaRPr>
                    </a:p>
                  </a:txBody>
                  <a:tcPr marL="68580" marR="68580" marT="0" marB="0"/>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en-GB" sz="1200" dirty="0">
                          <a:latin typeface="Arial Black" pitchFamily="34" charset="0"/>
                          <a:ea typeface="Times New Roman"/>
                          <a:cs typeface="Times New Roman"/>
                        </a:rPr>
                        <a:t>Percentage of South African Medical Interns and Community service </a:t>
                      </a:r>
                      <a:r>
                        <a:rPr lang="en-GB" sz="1200" dirty="0" smtClean="0">
                          <a:latin typeface="Arial Black" pitchFamily="34" charset="0"/>
                          <a:ea typeface="Times New Roman"/>
                          <a:cs typeface="Times New Roman"/>
                        </a:rPr>
                        <a:t>personnel that studied at South African Universities</a:t>
                      </a:r>
                      <a:endParaRPr lang="en-US" sz="1200" dirty="0" smtClean="0">
                        <a:latin typeface="Arial Black" pitchFamily="34" charset="0"/>
                        <a:ea typeface="Times New Roman"/>
                        <a:cs typeface="Times New Roman"/>
                      </a:endParaRPr>
                    </a:p>
                    <a:p>
                      <a:pPr marL="0" marR="0">
                        <a:lnSpc>
                          <a:spcPts val="1300"/>
                        </a:lnSpc>
                        <a:spcBef>
                          <a:spcPts val="0"/>
                        </a:spcBef>
                        <a:spcAft>
                          <a:spcPts val="0"/>
                        </a:spcAft>
                      </a:pPr>
                      <a:r>
                        <a:rPr lang="en-GB" sz="1200" dirty="0" smtClean="0">
                          <a:latin typeface="Arial Black" pitchFamily="34" charset="0"/>
                          <a:ea typeface="Times New Roman"/>
                          <a:cs typeface="Times New Roman"/>
                        </a:rPr>
                        <a:t> </a:t>
                      </a:r>
                      <a:r>
                        <a:rPr lang="en-GB" sz="1200" dirty="0">
                          <a:latin typeface="Arial Black" pitchFamily="34" charset="0"/>
                          <a:ea typeface="Times New Roman"/>
                          <a:cs typeface="Times New Roman"/>
                        </a:rPr>
                        <a:t>allocated </a:t>
                      </a:r>
                      <a:r>
                        <a:rPr lang="en-GB" sz="1200" dirty="0" smtClean="0">
                          <a:latin typeface="Arial Black" pitchFamily="34" charset="0"/>
                          <a:ea typeface="Times New Roman"/>
                          <a:cs typeface="Times New Roman"/>
                        </a:rPr>
                        <a:t>to </a:t>
                      </a:r>
                      <a:r>
                        <a:rPr lang="en-GB" sz="1200" dirty="0">
                          <a:latin typeface="Arial Black" pitchFamily="34" charset="0"/>
                          <a:ea typeface="Times New Roman"/>
                          <a:cs typeface="Times New Roman"/>
                        </a:rPr>
                        <a:t>health </a:t>
                      </a:r>
                      <a:r>
                        <a:rPr lang="en-GB" sz="1200" dirty="0" smtClean="0">
                          <a:latin typeface="Arial Black" pitchFamily="34" charset="0"/>
                          <a:ea typeface="Times New Roman"/>
                          <a:cs typeface="Times New Roman"/>
                        </a:rPr>
                        <a:t>facilities</a:t>
                      </a:r>
                      <a:endParaRPr lang="en-US" sz="12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100% of South African Medical Interns and Community service personnel who studied at SA Universities allocated for placement by October for annual and April for asynchronous allocations respectively</a:t>
                      </a:r>
                      <a:endParaRPr lang="en-US" sz="12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200" dirty="0">
                          <a:latin typeface="Arial Black" pitchFamily="34" charset="0"/>
                          <a:ea typeface="Times New Roman"/>
                          <a:cs typeface="Times New Roman"/>
                        </a:rPr>
                        <a:t>100 % of South African Medical Interns and Community service personnel who studied at SA Universities allocated for placement by October for annual and April for asynchronous allocations respectively</a:t>
                      </a:r>
                      <a:endParaRPr lang="en-US" sz="12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r h="672581">
                <a:tc>
                  <a:txBody>
                    <a:bodyPr/>
                    <a:lstStyle/>
                    <a:p>
                      <a:pPr marL="0" marR="0">
                        <a:lnSpc>
                          <a:spcPts val="1300"/>
                        </a:lnSpc>
                        <a:spcBef>
                          <a:spcPts val="0"/>
                        </a:spcBef>
                        <a:spcAft>
                          <a:spcPts val="0"/>
                        </a:spcAft>
                      </a:pPr>
                      <a:r>
                        <a:rPr lang="en-GB" sz="1200">
                          <a:latin typeface="Arial Black" pitchFamily="34" charset="0"/>
                          <a:ea typeface="Times New Roman"/>
                          <a:cs typeface="Times New Roman"/>
                        </a:rPr>
                        <a:t>Develop and support implementation of  health workforce staffing norms and standards</a:t>
                      </a:r>
                      <a:endParaRPr lang="en-US" sz="120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National Human </a:t>
                      </a:r>
                      <a:r>
                        <a:rPr lang="en-GB" sz="1200" dirty="0" smtClean="0">
                          <a:latin typeface="Arial Black" pitchFamily="34" charset="0"/>
                          <a:ea typeface="Times New Roman"/>
                          <a:cs typeface="Times New Roman"/>
                        </a:rPr>
                        <a:t>Resources for </a:t>
                      </a:r>
                      <a:r>
                        <a:rPr lang="en-GB" sz="1200" dirty="0">
                          <a:latin typeface="Arial Black" pitchFamily="34" charset="0"/>
                          <a:ea typeface="Times New Roman"/>
                          <a:cs typeface="Times New Roman"/>
                        </a:rPr>
                        <a:t>Health (HRH) Strategy 2019-2024 drafted</a:t>
                      </a:r>
                      <a:endParaRPr lang="en-US" sz="12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Calibri"/>
                          <a:cs typeface="Times New Roman"/>
                        </a:rPr>
                        <a:t>HRH Strategic plan 2019 -2024 drafted</a:t>
                      </a:r>
                      <a:endParaRPr lang="en-US" sz="12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200" dirty="0">
                          <a:latin typeface="Arial Black" pitchFamily="34" charset="0"/>
                          <a:ea typeface="Calibri"/>
                          <a:cs typeface="Times New Roman"/>
                        </a:rPr>
                        <a:t>Ministerial Task Team established to support the drafting of  HRH Strategy  2019 -2024</a:t>
                      </a:r>
                      <a:endParaRPr lang="en-US" sz="12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r h="1177016">
                <a:tc>
                  <a:txBody>
                    <a:bodyPr/>
                    <a:lstStyle/>
                    <a:p>
                      <a:pPr marL="0" marR="0">
                        <a:lnSpc>
                          <a:spcPts val="1300"/>
                        </a:lnSpc>
                        <a:spcBef>
                          <a:spcPts val="0"/>
                        </a:spcBef>
                        <a:spcAft>
                          <a:spcPts val="0"/>
                        </a:spcAft>
                      </a:pPr>
                      <a:r>
                        <a:rPr lang="en-GB" sz="1200">
                          <a:latin typeface="Arial Black" pitchFamily="34" charset="0"/>
                          <a:ea typeface="Times New Roman"/>
                          <a:cs typeface="Times New Roman"/>
                        </a:rPr>
                        <a:t>Increase production of Human Resources for Health to strengthen capacity in the health system through the implantation of the Nelson Mandela Fidel Castro Medical Programme</a:t>
                      </a:r>
                      <a:endParaRPr lang="en-US" sz="120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a:latin typeface="Arial Black" pitchFamily="34" charset="0"/>
                          <a:ea typeface="Times New Roman"/>
                          <a:cs typeface="Times New Roman"/>
                        </a:rPr>
                        <a:t>Number of medical students returning to South African from the expanded Nelson Mandela Fidel Castro Medical Programme placed in local medical schools</a:t>
                      </a:r>
                      <a:endParaRPr lang="en-US" sz="120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Calibri"/>
                          <a:cs typeface="Times New Roman"/>
                        </a:rPr>
                        <a:t>All students returning from Cuba during 2018/19 placed for final clinical training in the local medical schools</a:t>
                      </a:r>
                      <a:endParaRPr lang="en-US" sz="12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200" dirty="0">
                          <a:latin typeface="Arial Black" pitchFamily="34" charset="0"/>
                          <a:ea typeface="Calibri"/>
                          <a:cs typeface="Times New Roman"/>
                        </a:rPr>
                        <a:t>All students returning from Cuba during 2018/19 placed for final clinical training in the local medical schools</a:t>
                      </a:r>
                      <a:endParaRPr lang="en-US" sz="12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sp>
        <p:nvSpPr>
          <p:cNvPr id="3"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smtClean="0">
                <a:solidFill>
                  <a:schemeClr val="bg1"/>
                </a:solidFill>
                <a:latin typeface="Arial Black" pitchFamily="34" charset="0"/>
              </a:rPr>
              <a:t>Programme 5:</a:t>
            </a:r>
            <a:r>
              <a:rPr lang="en-ZA" sz="7200" b="1" dirty="0" smtClean="0">
                <a:solidFill>
                  <a:schemeClr val="bg1"/>
                </a:solidFill>
                <a:latin typeface="Arial Black" pitchFamily="34" charset="0"/>
              </a:rPr>
              <a:t> Hospitals, Tertiary Services and Workforce Development </a:t>
            </a:r>
            <a:r>
              <a:rPr lang="en-GB" sz="2800" b="1" dirty="0" smtClean="0">
                <a:solidFill>
                  <a:schemeClr val="bg1"/>
                </a:solidFill>
                <a:latin typeface="Arial Black" pitchFamily="34" charset="0"/>
                <a:cs typeface="Arial" charset="0"/>
              </a:rPr>
              <a:t/>
            </a:r>
            <a:br>
              <a:rPr lang="en-GB" sz="2800" b="1" dirty="0" smtClean="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sp>
        <p:nvSpPr>
          <p:cNvPr id="4" name="Rectangle 3"/>
          <p:cNvSpPr/>
          <p:nvPr/>
        </p:nvSpPr>
        <p:spPr>
          <a:xfrm>
            <a:off x="8028384" y="6165304"/>
            <a:ext cx="354584" cy="276999"/>
          </a:xfrm>
          <a:prstGeom prst="rect">
            <a:avLst/>
          </a:prstGeom>
        </p:spPr>
        <p:txBody>
          <a:bodyPr wrap="none">
            <a:spAutoFit/>
          </a:bodyPr>
          <a:lstStyle/>
          <a:p>
            <a:fld id="{034BC01B-5C8B-4466-B861-7223A51BC0CB}" type="slidenum">
              <a:rPr lang="en-ZA" sz="1200" smtClean="0">
                <a:latin typeface="Arial" pitchFamily="34" charset="0"/>
                <a:cs typeface="Arial" pitchFamily="34" charset="0"/>
              </a:rPr>
              <a:pPr/>
              <a:t>32</a:t>
            </a:fld>
            <a:endParaRPr lang="en-US"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33</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smtClean="0">
                <a:solidFill>
                  <a:schemeClr val="bg1"/>
                </a:solidFill>
                <a:latin typeface="Arial Black" pitchFamily="34" charset="0"/>
              </a:rPr>
              <a:t>Programme 5:</a:t>
            </a:r>
            <a:r>
              <a:rPr lang="en-ZA" sz="7200" b="1" dirty="0" smtClean="0">
                <a:solidFill>
                  <a:schemeClr val="bg1"/>
                </a:solidFill>
                <a:latin typeface="Arial Black" pitchFamily="34" charset="0"/>
              </a:rPr>
              <a:t> Hospitals, Tertiary Services and Workforce Development </a:t>
            </a:r>
            <a:r>
              <a:rPr lang="en-GB" sz="2800" b="1" dirty="0" smtClean="0">
                <a:solidFill>
                  <a:schemeClr val="bg1"/>
                </a:solidFill>
                <a:latin typeface="Arial Black" pitchFamily="34" charset="0"/>
                <a:cs typeface="Arial" charset="0"/>
              </a:rPr>
              <a:t/>
            </a:r>
            <a:br>
              <a:rPr lang="en-GB" sz="2800" b="1" dirty="0" smtClean="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1675627184"/>
              </p:ext>
            </p:extLst>
          </p:nvPr>
        </p:nvGraphicFramePr>
        <p:xfrm>
          <a:off x="0" y="1124745"/>
          <a:ext cx="9144000" cy="3667760"/>
        </p:xfrm>
        <a:graphic>
          <a:graphicData uri="http://schemas.openxmlformats.org/drawingml/2006/table">
            <a:tbl>
              <a:tblPr firstRow="1" bandRow="1">
                <a:tableStyleId>{5C22544A-7EE6-4342-B048-85BDC9FD1C3A}</a:tableStyleId>
              </a:tblPr>
              <a:tblGrid>
                <a:gridCol w="1820322">
                  <a:extLst>
                    <a:ext uri="{9D8B030D-6E8A-4147-A177-3AD203B41FA5}">
                      <a16:colId xmlns:a16="http://schemas.microsoft.com/office/drawing/2014/main" xmlns="" val="20000"/>
                    </a:ext>
                  </a:extLst>
                </a:gridCol>
                <a:gridCol w="1888282">
                  <a:extLst>
                    <a:ext uri="{9D8B030D-6E8A-4147-A177-3AD203B41FA5}">
                      <a16:colId xmlns:a16="http://schemas.microsoft.com/office/drawing/2014/main" xmlns="" val="20001"/>
                    </a:ext>
                  </a:extLst>
                </a:gridCol>
                <a:gridCol w="3060925">
                  <a:extLst>
                    <a:ext uri="{9D8B030D-6E8A-4147-A177-3AD203B41FA5}">
                      <a16:colId xmlns:a16="http://schemas.microsoft.com/office/drawing/2014/main" xmlns="" val="20002"/>
                    </a:ext>
                  </a:extLst>
                </a:gridCol>
                <a:gridCol w="2374471">
                  <a:extLst>
                    <a:ext uri="{9D8B030D-6E8A-4147-A177-3AD203B41FA5}">
                      <a16:colId xmlns:a16="http://schemas.microsoft.com/office/drawing/2014/main" xmlns="" val="20003"/>
                    </a:ext>
                  </a:extLst>
                </a:gridCol>
              </a:tblGrid>
              <a:tr h="362598">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r>
                        <a:rPr lang="en-ZA" sz="1100" b="1" kern="1200" baseline="0" dirty="0" smtClean="0">
                          <a:solidFill>
                            <a:schemeClr val="lt1"/>
                          </a:solidFill>
                          <a:latin typeface="Arial Black" pitchFamily="34" charset="0"/>
                          <a:ea typeface="+mn-ea"/>
                          <a:cs typeface="+mn-cs"/>
                        </a:rPr>
                        <a:t>Planned Target 2018/2019</a:t>
                      </a:r>
                    </a:p>
                  </a:txBody>
                  <a:tcPr/>
                </a:tc>
                <a:tc>
                  <a:txBody>
                    <a:bodyPr/>
                    <a:lstStyle/>
                    <a:p>
                      <a:r>
                        <a:rPr lang="en-ZA" sz="1100" b="1" kern="1200" baseline="0" dirty="0" smtClean="0">
                          <a:solidFill>
                            <a:schemeClr val="lt1"/>
                          </a:solidFill>
                          <a:latin typeface="Arial Black" pitchFamily="34" charset="0"/>
                          <a:ea typeface="+mn-ea"/>
                          <a:cs typeface="+mn-cs"/>
                        </a:rPr>
                        <a:t>Actual Achievement 2018/2019</a:t>
                      </a:r>
                    </a:p>
                  </a:txBody>
                  <a:tcPr/>
                </a:tc>
                <a:extLst>
                  <a:ext uri="{0D108BD9-81ED-4DB2-BD59-A6C34878D82A}">
                    <a16:rowId xmlns:a16="http://schemas.microsoft.com/office/drawing/2014/main" xmlns="" val="10000"/>
                  </a:ext>
                </a:extLst>
              </a:tr>
              <a:tr h="836512">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Improve management of health facilities at all levels are through the Health Leadership and Management Academy</a:t>
                      </a:r>
                      <a:endParaRPr lang="en-US" sz="12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Number of managers</a:t>
                      </a:r>
                      <a:endParaRPr lang="en-US" sz="1200" dirty="0">
                        <a:latin typeface="Arial Black" pitchFamily="34" charset="0"/>
                        <a:ea typeface="Times New Roman"/>
                        <a:cs typeface="Times New Roman"/>
                      </a:endParaRPr>
                    </a:p>
                    <a:p>
                      <a:pPr marL="0" marR="0">
                        <a:lnSpc>
                          <a:spcPts val="1300"/>
                        </a:lnSpc>
                        <a:spcBef>
                          <a:spcPts val="0"/>
                        </a:spcBef>
                        <a:spcAft>
                          <a:spcPts val="0"/>
                        </a:spcAft>
                      </a:pPr>
                      <a:r>
                        <a:rPr lang="en-GB" sz="1200" dirty="0">
                          <a:latin typeface="Arial Black" pitchFamily="34" charset="0"/>
                          <a:ea typeface="Times New Roman"/>
                          <a:cs typeface="Times New Roman"/>
                        </a:rPr>
                        <a:t>accessing the knowledge hub information system for coaching and mentoring</a:t>
                      </a:r>
                      <a:endParaRPr lang="en-US" sz="12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Calibri"/>
                          <a:cs typeface="Times New Roman"/>
                        </a:rPr>
                        <a:t>150  Hospital Managers</a:t>
                      </a:r>
                      <a:endParaRPr lang="en-US" sz="1200" dirty="0">
                        <a:latin typeface="Arial Black" pitchFamily="34" charset="0"/>
                        <a:ea typeface="Times New Roman"/>
                        <a:cs typeface="Times New Roman"/>
                      </a:endParaRPr>
                    </a:p>
                    <a:p>
                      <a:pPr marL="0" marR="0">
                        <a:lnSpc>
                          <a:spcPts val="1300"/>
                        </a:lnSpc>
                        <a:spcBef>
                          <a:spcPts val="0"/>
                        </a:spcBef>
                        <a:spcAft>
                          <a:spcPts val="0"/>
                        </a:spcAft>
                      </a:pPr>
                      <a:r>
                        <a:rPr lang="en-GB" sz="1200" dirty="0">
                          <a:latin typeface="Arial Black" pitchFamily="34" charset="0"/>
                          <a:ea typeface="Calibri"/>
                          <a:cs typeface="Times New Roman"/>
                        </a:rPr>
                        <a:t>and 900 PHC Managers</a:t>
                      </a:r>
                      <a:endParaRPr lang="en-US" sz="1200" dirty="0">
                        <a:latin typeface="Arial Black" pitchFamily="34" charset="0"/>
                        <a:ea typeface="Times New Roman"/>
                        <a:cs typeface="Times New Roman"/>
                      </a:endParaRPr>
                    </a:p>
                    <a:p>
                      <a:pPr marL="0" marR="0">
                        <a:lnSpc>
                          <a:spcPts val="1300"/>
                        </a:lnSpc>
                        <a:spcBef>
                          <a:spcPts val="0"/>
                        </a:spcBef>
                        <a:spcAft>
                          <a:spcPts val="0"/>
                        </a:spcAft>
                      </a:pPr>
                      <a:r>
                        <a:rPr lang="en-GB" sz="1200" dirty="0">
                          <a:latin typeface="Arial Black" pitchFamily="34" charset="0"/>
                          <a:ea typeface="Calibri"/>
                          <a:cs typeface="Times New Roman"/>
                        </a:rPr>
                        <a:t>accessing the knowledge hub information system for coaching and mentoring</a:t>
                      </a:r>
                      <a:endParaRPr lang="en-US" sz="12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200" dirty="0">
                          <a:latin typeface="Arial Black" pitchFamily="34" charset="0"/>
                          <a:ea typeface="Calibri"/>
                          <a:cs typeface="Times New Roman"/>
                        </a:rPr>
                        <a:t>22 Hospital Managers</a:t>
                      </a:r>
                      <a:endParaRPr lang="en-US" sz="1200" dirty="0">
                        <a:latin typeface="Arial Black" pitchFamily="34" charset="0"/>
                        <a:ea typeface="Times New Roman"/>
                        <a:cs typeface="Times New Roman"/>
                      </a:endParaRPr>
                    </a:p>
                    <a:p>
                      <a:pPr marL="0" marR="0" algn="just">
                        <a:lnSpc>
                          <a:spcPts val="1300"/>
                        </a:lnSpc>
                        <a:spcBef>
                          <a:spcPts val="0"/>
                        </a:spcBef>
                        <a:spcAft>
                          <a:spcPts val="0"/>
                        </a:spcAft>
                      </a:pPr>
                      <a:r>
                        <a:rPr lang="en-GB" sz="1200" dirty="0">
                          <a:latin typeface="Arial Black" pitchFamily="34" charset="0"/>
                          <a:ea typeface="Calibri"/>
                          <a:cs typeface="Times New Roman"/>
                        </a:rPr>
                        <a:t>and 107 PHC Managers</a:t>
                      </a:r>
                      <a:endParaRPr lang="en-US" sz="1200" dirty="0">
                        <a:latin typeface="Arial Black" pitchFamily="34" charset="0"/>
                        <a:ea typeface="Times New Roman"/>
                        <a:cs typeface="Times New Roman"/>
                      </a:endParaRPr>
                    </a:p>
                    <a:p>
                      <a:pPr marL="0" marR="0" algn="just">
                        <a:lnSpc>
                          <a:spcPts val="1300"/>
                        </a:lnSpc>
                        <a:spcBef>
                          <a:spcPts val="0"/>
                        </a:spcBef>
                        <a:spcAft>
                          <a:spcPts val="0"/>
                        </a:spcAft>
                      </a:pPr>
                      <a:r>
                        <a:rPr lang="en-GB" sz="1200" dirty="0">
                          <a:latin typeface="Arial Black" pitchFamily="34" charset="0"/>
                          <a:ea typeface="Calibri"/>
                          <a:cs typeface="Times New Roman"/>
                        </a:rPr>
                        <a:t>accessing the knowledge hub information system for coaching and mentoring</a:t>
                      </a:r>
                      <a:endParaRPr lang="en-US" sz="12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109064988"/>
                  </a:ext>
                </a:extLst>
              </a:tr>
              <a:tr h="701454">
                <a:tc rowSpan="2">
                  <a:txBody>
                    <a:bodyPr/>
                    <a:lstStyle/>
                    <a:p>
                      <a:r>
                        <a:rPr lang="en-US" sz="1200" b="0" kern="1200" baseline="0" dirty="0" smtClean="0">
                          <a:solidFill>
                            <a:schemeClr val="dk1"/>
                          </a:solidFill>
                          <a:latin typeface="Arial Black" pitchFamily="34" charset="0"/>
                          <a:ea typeface="+mn-ea"/>
                          <a:cs typeface="+mn-cs"/>
                        </a:rPr>
                        <a:t>Strengthen Nursing education, training and practice through implementation of the objectives of the Nursing</a:t>
                      </a:r>
                    </a:p>
                    <a:p>
                      <a:r>
                        <a:rPr lang="en-US" sz="1200" b="0" kern="1200" baseline="0" dirty="0" smtClean="0">
                          <a:solidFill>
                            <a:schemeClr val="dk1"/>
                          </a:solidFill>
                          <a:latin typeface="Arial Black" pitchFamily="34" charset="0"/>
                          <a:ea typeface="+mn-ea"/>
                          <a:cs typeface="+mn-cs"/>
                        </a:rPr>
                        <a:t>Strategy</a:t>
                      </a:r>
                    </a:p>
                    <a:p>
                      <a:endParaRPr lang="en-US" sz="1200" b="0" kern="1200" baseline="0" dirty="0" smtClean="0">
                        <a:solidFill>
                          <a:schemeClr val="dk1"/>
                        </a:solidFill>
                        <a:latin typeface="Arial Black" pitchFamily="34" charset="0"/>
                        <a:ea typeface="+mn-ea"/>
                        <a:cs typeface="+mn-cs"/>
                      </a:endParaRPr>
                    </a:p>
                    <a:p>
                      <a:endParaRPr lang="en-US" sz="1200" b="0" dirty="0">
                        <a:latin typeface="Arial Black" pitchFamily="34" charset="0"/>
                      </a:endParaRPr>
                    </a:p>
                  </a:txBody>
                  <a:tcPr/>
                </a:tc>
                <a:tc>
                  <a:txBody>
                    <a:bodyPr/>
                    <a:lstStyle/>
                    <a:p>
                      <a:r>
                        <a:rPr lang="en-US" sz="1200" b="0" kern="1200" baseline="0" dirty="0" smtClean="0">
                          <a:solidFill>
                            <a:schemeClr val="dk1"/>
                          </a:solidFill>
                          <a:latin typeface="Arial Black" pitchFamily="34" charset="0"/>
                          <a:ea typeface="+mn-ea"/>
                          <a:cs typeface="+mn-cs"/>
                        </a:rPr>
                        <a:t>New basic Nursing qualification programmes and draft curricula developed</a:t>
                      </a:r>
                      <a:endParaRPr lang="en-US" sz="1200" b="0" dirty="0">
                        <a:latin typeface="Arial Black" pitchFamily="34" charset="0"/>
                      </a:endParaRPr>
                    </a:p>
                  </a:txBody>
                  <a:tcPr/>
                </a:tc>
                <a:tc>
                  <a:txBody>
                    <a:bodyPr/>
                    <a:lstStyle/>
                    <a:p>
                      <a:pPr marL="0" marR="0">
                        <a:lnSpc>
                          <a:spcPts val="1300"/>
                        </a:lnSpc>
                        <a:spcBef>
                          <a:spcPts val="0"/>
                        </a:spcBef>
                        <a:spcAft>
                          <a:spcPts val="0"/>
                        </a:spcAft>
                      </a:pPr>
                      <a:r>
                        <a:rPr lang="en-GB" sz="1200" b="0" kern="1200" baseline="0" dirty="0" smtClean="0">
                          <a:solidFill>
                            <a:schemeClr val="dk1"/>
                          </a:solidFill>
                          <a:latin typeface="Arial Black" pitchFamily="34" charset="0"/>
                          <a:ea typeface="+mn-ea"/>
                          <a:cs typeface="+mn-cs"/>
                        </a:rPr>
                        <a:t>9/17 remaining colleges have customised curricula for the new 3-year Diploma in General Nursing. New courses commenced in 2019 academic year</a:t>
                      </a:r>
                      <a:endParaRPr lang="en-US" sz="1200" b="0" kern="1200" baseline="0" dirty="0" smtClean="0">
                        <a:solidFill>
                          <a:schemeClr val="dk1"/>
                        </a:solidFill>
                        <a:latin typeface="Arial Black" pitchFamily="34" charset="0"/>
                        <a:ea typeface="+mn-ea"/>
                        <a:cs typeface="+mn-cs"/>
                      </a:endParaRPr>
                    </a:p>
                  </a:txBody>
                  <a:tcPr marL="68580" marR="68580" marT="0" marB="0"/>
                </a:tc>
                <a:tc>
                  <a:txBody>
                    <a:bodyPr/>
                    <a:lstStyle/>
                    <a:p>
                      <a:pPr marL="0" marR="0" algn="just">
                        <a:lnSpc>
                          <a:spcPts val="1300"/>
                        </a:lnSpc>
                        <a:spcBef>
                          <a:spcPts val="0"/>
                        </a:spcBef>
                        <a:spcAft>
                          <a:spcPts val="0"/>
                        </a:spcAft>
                      </a:pPr>
                      <a:r>
                        <a:rPr lang="en-GB" sz="1200" b="0" kern="1200" baseline="0" dirty="0" smtClean="0">
                          <a:solidFill>
                            <a:schemeClr val="dk1"/>
                          </a:solidFill>
                          <a:latin typeface="Arial Black" pitchFamily="34" charset="0"/>
                          <a:ea typeface="+mn-ea"/>
                          <a:cs typeface="+mn-cs"/>
                        </a:rPr>
                        <a:t>9/17 remaining colleges have customised curricula for the new 3-year Diploma in General Nursing.</a:t>
                      </a:r>
                      <a:endParaRPr lang="en-US" sz="1200" b="0" kern="1200" baseline="0" dirty="0" smtClean="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907747">
                <a:tc vMerge="1">
                  <a:txBody>
                    <a:bodyPr/>
                    <a:lstStyle/>
                    <a:p>
                      <a:endParaRPr lang="en-US" sz="1000" dirty="0">
                        <a:latin typeface="Arial Black" pitchFamily="34" charset="0"/>
                      </a:endParaRPr>
                    </a:p>
                  </a:txBody>
                  <a:tcPr/>
                </a:tc>
                <a:tc>
                  <a:txBody>
                    <a:bodyPr/>
                    <a:lstStyle/>
                    <a:p>
                      <a:r>
                        <a:rPr lang="en-US" sz="1200" b="0" kern="1200" baseline="0" dirty="0" smtClean="0">
                          <a:solidFill>
                            <a:schemeClr val="dk1"/>
                          </a:solidFill>
                          <a:latin typeface="Arial Black" pitchFamily="34" charset="0"/>
                          <a:ea typeface="+mn-ea"/>
                          <a:cs typeface="+mn-cs"/>
                        </a:rPr>
                        <a:t>Norms and standards for clinical training platforms developed </a:t>
                      </a:r>
                    </a:p>
                  </a:txBody>
                  <a:tcPr/>
                </a:tc>
                <a:tc>
                  <a:txBody>
                    <a:bodyPr/>
                    <a:lstStyle/>
                    <a:p>
                      <a:pPr marL="0" marR="0">
                        <a:lnSpc>
                          <a:spcPts val="1300"/>
                        </a:lnSpc>
                        <a:spcBef>
                          <a:spcPts val="0"/>
                        </a:spcBef>
                        <a:spcAft>
                          <a:spcPts val="0"/>
                        </a:spcAft>
                      </a:pPr>
                      <a:r>
                        <a:rPr lang="en-GB" sz="1200" b="0" kern="1200" baseline="0" dirty="0" smtClean="0">
                          <a:solidFill>
                            <a:schemeClr val="dk1"/>
                          </a:solidFill>
                          <a:latin typeface="Arial Black" pitchFamily="34" charset="0"/>
                          <a:ea typeface="+mn-ea"/>
                          <a:cs typeface="+mn-cs"/>
                        </a:rPr>
                        <a:t>Norms and standards for clinical training platform approved</a:t>
                      </a:r>
                      <a:endParaRPr lang="en-US" sz="1200" b="0" kern="1200" baseline="0" dirty="0" smtClean="0">
                        <a:solidFill>
                          <a:schemeClr val="dk1"/>
                        </a:solidFill>
                        <a:latin typeface="Arial Black" pitchFamily="34" charset="0"/>
                        <a:ea typeface="+mn-ea"/>
                        <a:cs typeface="+mn-cs"/>
                      </a:endParaRPr>
                    </a:p>
                  </a:txBody>
                  <a:tcPr marL="68580" marR="68580" marT="0" marB="0"/>
                </a:tc>
                <a:tc>
                  <a:txBody>
                    <a:bodyPr/>
                    <a:lstStyle/>
                    <a:p>
                      <a:pPr marL="0" marR="0" algn="just">
                        <a:lnSpc>
                          <a:spcPts val="1300"/>
                        </a:lnSpc>
                        <a:spcBef>
                          <a:spcPts val="0"/>
                        </a:spcBef>
                        <a:spcAft>
                          <a:spcPts val="0"/>
                        </a:spcAft>
                      </a:pPr>
                      <a:r>
                        <a:rPr lang="en-GB" sz="1200" b="0" kern="1200" baseline="0" dirty="0" smtClean="0">
                          <a:solidFill>
                            <a:schemeClr val="dk1"/>
                          </a:solidFill>
                          <a:latin typeface="Arial Black" pitchFamily="34" charset="0"/>
                          <a:ea typeface="+mn-ea"/>
                          <a:cs typeface="+mn-cs"/>
                        </a:rPr>
                        <a:t>Norms and standards for</a:t>
                      </a:r>
                      <a:endParaRPr lang="en-US" sz="1200" b="0" kern="1200" baseline="0" dirty="0" smtClean="0">
                        <a:solidFill>
                          <a:schemeClr val="dk1"/>
                        </a:solidFill>
                        <a:latin typeface="Arial Black" pitchFamily="34" charset="0"/>
                        <a:ea typeface="+mn-ea"/>
                        <a:cs typeface="+mn-cs"/>
                      </a:endParaRPr>
                    </a:p>
                    <a:p>
                      <a:pPr marL="0" marR="0" algn="just">
                        <a:lnSpc>
                          <a:spcPts val="1300"/>
                        </a:lnSpc>
                        <a:spcBef>
                          <a:spcPts val="0"/>
                        </a:spcBef>
                        <a:spcAft>
                          <a:spcPts val="0"/>
                        </a:spcAft>
                      </a:pPr>
                      <a:r>
                        <a:rPr lang="en-GB" sz="1200" b="0" kern="1200" baseline="0" dirty="0" smtClean="0">
                          <a:solidFill>
                            <a:schemeClr val="dk1"/>
                          </a:solidFill>
                          <a:latin typeface="Arial Black" pitchFamily="34" charset="0"/>
                          <a:ea typeface="+mn-ea"/>
                          <a:cs typeface="+mn-cs"/>
                        </a:rPr>
                        <a:t>clinical training platform approved</a:t>
                      </a:r>
                      <a:endParaRPr lang="en-US" sz="1200" b="0" kern="1200" baseline="0" dirty="0" smtClean="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34</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smtClean="0">
                <a:solidFill>
                  <a:schemeClr val="bg1"/>
                </a:solidFill>
                <a:latin typeface="Arial Black" pitchFamily="34" charset="0"/>
              </a:rPr>
              <a:t>Programme 5:</a:t>
            </a:r>
            <a:r>
              <a:rPr lang="en-ZA" sz="7200" b="1" dirty="0" smtClean="0">
                <a:solidFill>
                  <a:schemeClr val="bg1"/>
                </a:solidFill>
                <a:latin typeface="Arial Black" pitchFamily="34" charset="0"/>
              </a:rPr>
              <a:t> Hospitals, Tertiary Services and Workforce Development </a:t>
            </a:r>
            <a:r>
              <a:rPr lang="en-GB" sz="2800" b="1" dirty="0" smtClean="0">
                <a:solidFill>
                  <a:schemeClr val="bg1"/>
                </a:solidFill>
                <a:latin typeface="Arial Black" pitchFamily="34" charset="0"/>
                <a:cs typeface="Arial" charset="0"/>
              </a:rPr>
              <a:t/>
            </a:r>
            <a:br>
              <a:rPr lang="en-GB" sz="2800" b="1" dirty="0" smtClean="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3827733208"/>
              </p:ext>
            </p:extLst>
          </p:nvPr>
        </p:nvGraphicFramePr>
        <p:xfrm>
          <a:off x="0" y="1024468"/>
          <a:ext cx="9143999" cy="2452887"/>
        </p:xfrm>
        <a:graphic>
          <a:graphicData uri="http://schemas.openxmlformats.org/drawingml/2006/table">
            <a:tbl>
              <a:tblPr firstRow="1" bandRow="1">
                <a:tableStyleId>{5C22544A-7EE6-4342-B048-85BDC9FD1C3A}</a:tableStyleId>
              </a:tblPr>
              <a:tblGrid>
                <a:gridCol w="1532798">
                  <a:extLst>
                    <a:ext uri="{9D8B030D-6E8A-4147-A177-3AD203B41FA5}">
                      <a16:colId xmlns:a16="http://schemas.microsoft.com/office/drawing/2014/main" xmlns="" val="20000"/>
                    </a:ext>
                  </a:extLst>
                </a:gridCol>
                <a:gridCol w="2112674">
                  <a:extLst>
                    <a:ext uri="{9D8B030D-6E8A-4147-A177-3AD203B41FA5}">
                      <a16:colId xmlns:a16="http://schemas.microsoft.com/office/drawing/2014/main" xmlns="" val="20001"/>
                    </a:ext>
                  </a:extLst>
                </a:gridCol>
                <a:gridCol w="2772127">
                  <a:extLst>
                    <a:ext uri="{9D8B030D-6E8A-4147-A177-3AD203B41FA5}">
                      <a16:colId xmlns:a16="http://schemas.microsoft.com/office/drawing/2014/main" xmlns="" val="20002"/>
                    </a:ext>
                  </a:extLst>
                </a:gridCol>
                <a:gridCol w="2726400">
                  <a:extLst>
                    <a:ext uri="{9D8B030D-6E8A-4147-A177-3AD203B41FA5}">
                      <a16:colId xmlns:a16="http://schemas.microsoft.com/office/drawing/2014/main" xmlns="" val="20003"/>
                    </a:ext>
                  </a:extLst>
                </a:gridCol>
              </a:tblGrid>
              <a:tr h="558690">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kern="1200" baseline="0" dirty="0" smtClean="0">
                          <a:solidFill>
                            <a:schemeClr val="lt1"/>
                          </a:solidFill>
                          <a:latin typeface="Arial Black" pitchFamily="34" charset="0"/>
                          <a:ea typeface="+mn-ea"/>
                          <a:cs typeface="+mn-cs"/>
                        </a:rPr>
                        <a:t>Planned Target 2018/2019</a:t>
                      </a:r>
                    </a:p>
                    <a:p>
                      <a:endParaRPr lang="en-ZA" sz="1100" b="1" kern="1200" baseline="0" dirty="0" smtClean="0">
                        <a:solidFill>
                          <a:schemeClr val="lt1"/>
                        </a:solidFill>
                        <a:latin typeface="Arial Black"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kern="1200" baseline="0" dirty="0" smtClean="0">
                          <a:solidFill>
                            <a:schemeClr val="lt1"/>
                          </a:solidFill>
                          <a:latin typeface="Arial Black" pitchFamily="34" charset="0"/>
                          <a:ea typeface="+mn-ea"/>
                          <a:cs typeface="+mn-cs"/>
                        </a:rPr>
                        <a:t>Actual Achievement 2018/2019</a:t>
                      </a:r>
                    </a:p>
                    <a:p>
                      <a:endParaRPr lang="en-ZA" sz="1100" b="1" kern="1200" baseline="0" dirty="0" smtClean="0">
                        <a:solidFill>
                          <a:schemeClr val="lt1"/>
                        </a:solidFill>
                        <a:latin typeface="Arial Black" pitchFamily="34" charset="0"/>
                        <a:ea typeface="+mn-ea"/>
                        <a:cs typeface="+mn-cs"/>
                      </a:endParaRPr>
                    </a:p>
                  </a:txBody>
                  <a:tcPr/>
                </a:tc>
                <a:extLst>
                  <a:ext uri="{0D108BD9-81ED-4DB2-BD59-A6C34878D82A}">
                    <a16:rowId xmlns:a16="http://schemas.microsoft.com/office/drawing/2014/main" xmlns="" val="10000"/>
                  </a:ext>
                </a:extLst>
              </a:tr>
              <a:tr h="621706">
                <a:tc rowSpan="2">
                  <a:txBody>
                    <a:bodyPr/>
                    <a:lstStyle/>
                    <a:p>
                      <a:pPr marL="0" marR="0">
                        <a:lnSpc>
                          <a:spcPts val="1300"/>
                        </a:lnSpc>
                        <a:spcBef>
                          <a:spcPts val="0"/>
                        </a:spcBef>
                        <a:spcAft>
                          <a:spcPts val="0"/>
                        </a:spcAft>
                      </a:pPr>
                      <a:r>
                        <a:rPr lang="en-GB" sz="1100" dirty="0">
                          <a:latin typeface="Arial Black" pitchFamily="34" charset="0"/>
                          <a:ea typeface="Times New Roman"/>
                          <a:cs typeface="Times New Roman"/>
                        </a:rPr>
                        <a:t>Eliminate the backlog of blood alcohol tests by 2018/19 and toxicology tests by 2020/21</a:t>
                      </a:r>
                      <a:endParaRPr lang="en-US" sz="11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100" dirty="0">
                          <a:latin typeface="Arial Black" pitchFamily="34" charset="0"/>
                          <a:ea typeface="Times New Roman"/>
                          <a:cs typeface="Times New Roman"/>
                        </a:rPr>
                        <a:t>Percentage backlog</a:t>
                      </a:r>
                      <a:endParaRPr lang="en-US" sz="1100" dirty="0">
                        <a:latin typeface="Arial Black" pitchFamily="34" charset="0"/>
                        <a:ea typeface="Times New Roman"/>
                        <a:cs typeface="Times New Roman"/>
                      </a:endParaRPr>
                    </a:p>
                    <a:p>
                      <a:pPr marL="0" marR="0">
                        <a:lnSpc>
                          <a:spcPts val="1300"/>
                        </a:lnSpc>
                        <a:spcBef>
                          <a:spcPts val="0"/>
                        </a:spcBef>
                        <a:spcAft>
                          <a:spcPts val="0"/>
                        </a:spcAft>
                      </a:pPr>
                      <a:r>
                        <a:rPr lang="en-GB" sz="1100" dirty="0">
                          <a:latin typeface="Arial Black" pitchFamily="34" charset="0"/>
                          <a:ea typeface="Times New Roman"/>
                          <a:cs typeface="Times New Roman"/>
                        </a:rPr>
                        <a:t>eliminated for blood alcohol tests</a:t>
                      </a:r>
                      <a:endParaRPr lang="en-US" sz="11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100" dirty="0">
                          <a:latin typeface="Arial Black" pitchFamily="34" charset="0"/>
                          <a:ea typeface="Calibri"/>
                          <a:cs typeface="Times New Roman"/>
                        </a:rPr>
                        <a:t>100% backlog eliminated for  blood alcohol tests in Johannesburg laboratory</a:t>
                      </a:r>
                      <a:endParaRPr lang="en-US" sz="11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100" dirty="0">
                          <a:latin typeface="Arial Black" pitchFamily="34" charset="0"/>
                          <a:ea typeface="Calibri"/>
                          <a:cs typeface="Times New Roman"/>
                        </a:rPr>
                        <a:t>92.8% backlog eliminated for  blood alcohol tests in Johannesburg laboratory</a:t>
                      </a:r>
                      <a:endParaRPr lang="en-US" sz="11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r h="1272491">
                <a:tc vMerge="1">
                  <a:txBody>
                    <a:bodyPr/>
                    <a:lstStyle/>
                    <a:p>
                      <a:pPr marL="0" marR="0">
                        <a:lnSpc>
                          <a:spcPts val="1300"/>
                        </a:lnSpc>
                        <a:spcBef>
                          <a:spcPts val="0"/>
                        </a:spcBef>
                        <a:spcAft>
                          <a:spcPts val="0"/>
                        </a:spcAft>
                      </a:pPr>
                      <a:endParaRPr lang="en-US" sz="11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100" dirty="0">
                          <a:latin typeface="Arial Black" pitchFamily="34" charset="0"/>
                          <a:ea typeface="Times New Roman"/>
                          <a:cs typeface="Times New Roman"/>
                        </a:rPr>
                        <a:t>Percentage backlog</a:t>
                      </a:r>
                      <a:endParaRPr lang="en-US" sz="1100" dirty="0">
                        <a:latin typeface="Arial Black" pitchFamily="34" charset="0"/>
                        <a:ea typeface="Times New Roman"/>
                        <a:cs typeface="Times New Roman"/>
                      </a:endParaRPr>
                    </a:p>
                    <a:p>
                      <a:pPr marL="0" marR="0">
                        <a:lnSpc>
                          <a:spcPts val="1300"/>
                        </a:lnSpc>
                        <a:spcBef>
                          <a:spcPts val="0"/>
                        </a:spcBef>
                        <a:spcAft>
                          <a:spcPts val="0"/>
                        </a:spcAft>
                      </a:pPr>
                      <a:r>
                        <a:rPr lang="en-GB" sz="1100" dirty="0">
                          <a:latin typeface="Arial Black" pitchFamily="34" charset="0"/>
                          <a:ea typeface="Times New Roman"/>
                          <a:cs typeface="Times New Roman"/>
                        </a:rPr>
                        <a:t>eliminated for toxicology tests</a:t>
                      </a:r>
                      <a:endParaRPr lang="en-US" sz="11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100" dirty="0">
                          <a:latin typeface="Arial Black" pitchFamily="34" charset="0"/>
                          <a:ea typeface="Calibri"/>
                          <a:cs typeface="Times New Roman"/>
                        </a:rPr>
                        <a:t>60%  backlog eliminated for toxicology tests</a:t>
                      </a:r>
                      <a:endParaRPr lang="en-US" sz="11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100" dirty="0">
                          <a:latin typeface="Arial Black" pitchFamily="34" charset="0"/>
                          <a:ea typeface="Calibri"/>
                          <a:cs typeface="Times New Roman"/>
                        </a:rPr>
                        <a:t>36.3%  backlog eliminated for toxicology tests</a:t>
                      </a:r>
                      <a:endParaRPr lang="en-US" sz="11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35</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6" name="Rectangle 5"/>
          <p:cNvSpPr/>
          <p:nvPr/>
        </p:nvSpPr>
        <p:spPr>
          <a:xfrm>
            <a:off x="428625" y="1857375"/>
            <a:ext cx="8064500" cy="19383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6 :</a:t>
            </a:r>
            <a:r>
              <a:rPr lang="en-GB" sz="2400" b="1" dirty="0">
                <a:solidFill>
                  <a:schemeClr val="bg1"/>
                </a:solidFill>
                <a:latin typeface="Arial Black" pitchFamily="34" charset="0"/>
                <a:cs typeface="Arial" charset="0"/>
              </a:rPr>
              <a:t> </a:t>
            </a:r>
            <a:r>
              <a:rPr lang="en-GB" sz="2400" b="1" dirty="0">
                <a:solidFill>
                  <a:schemeClr val="tx1"/>
                </a:solidFill>
                <a:latin typeface="Arial Black" pitchFamily="34" charset="0"/>
                <a:cs typeface="Arial" charset="0"/>
              </a:rPr>
              <a:t>Health Regulation and Compliance Management</a:t>
            </a: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36</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smtClean="0">
                <a:solidFill>
                  <a:schemeClr val="bg1"/>
                </a:solidFill>
                <a:latin typeface="Arial Black" pitchFamily="34" charset="0"/>
                <a:cs typeface="Arial" charset="0"/>
              </a:rPr>
              <a:t>Programme 6: Health Regulation and Compliance Management</a:t>
            </a:r>
            <a:r>
              <a:rPr lang="en-GB" sz="2800" b="1" dirty="0" smtClean="0">
                <a:solidFill>
                  <a:schemeClr val="bg1"/>
                </a:solidFill>
                <a:latin typeface="Arial Black" pitchFamily="34" charset="0"/>
                <a:cs typeface="Arial" charset="0"/>
              </a:rPr>
              <a:t/>
            </a:r>
            <a:br>
              <a:rPr lang="en-GB" sz="2800" b="1" dirty="0" smtClean="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3046369125"/>
              </p:ext>
            </p:extLst>
          </p:nvPr>
        </p:nvGraphicFramePr>
        <p:xfrm>
          <a:off x="0" y="1052736"/>
          <a:ext cx="9036496" cy="4312640"/>
        </p:xfrm>
        <a:graphic>
          <a:graphicData uri="http://schemas.openxmlformats.org/drawingml/2006/table">
            <a:tbl>
              <a:tblPr firstRow="1" bandRow="1">
                <a:tableStyleId>{5C22544A-7EE6-4342-B048-85BDC9FD1C3A}</a:tableStyleId>
              </a:tblPr>
              <a:tblGrid>
                <a:gridCol w="2061291">
                  <a:extLst>
                    <a:ext uri="{9D8B030D-6E8A-4147-A177-3AD203B41FA5}">
                      <a16:colId xmlns:a16="http://schemas.microsoft.com/office/drawing/2014/main" xmlns="" val="20000"/>
                    </a:ext>
                  </a:extLst>
                </a:gridCol>
                <a:gridCol w="2078661">
                  <a:extLst>
                    <a:ext uri="{9D8B030D-6E8A-4147-A177-3AD203B41FA5}">
                      <a16:colId xmlns:a16="http://schemas.microsoft.com/office/drawing/2014/main" xmlns="" val="20001"/>
                    </a:ext>
                  </a:extLst>
                </a:gridCol>
                <a:gridCol w="2376264">
                  <a:extLst>
                    <a:ext uri="{9D8B030D-6E8A-4147-A177-3AD203B41FA5}">
                      <a16:colId xmlns:a16="http://schemas.microsoft.com/office/drawing/2014/main" xmlns="" val="20002"/>
                    </a:ext>
                  </a:extLst>
                </a:gridCol>
                <a:gridCol w="2520280">
                  <a:extLst>
                    <a:ext uri="{9D8B030D-6E8A-4147-A177-3AD203B41FA5}">
                      <a16:colId xmlns:a16="http://schemas.microsoft.com/office/drawing/2014/main" xmlns="" val="20003"/>
                    </a:ext>
                  </a:extLst>
                </a:gridCol>
              </a:tblGrid>
              <a:tr h="393716">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2018/2019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b="1" kern="1200" baseline="0" dirty="0" smtClean="0">
                          <a:solidFill>
                            <a:schemeClr val="lt1"/>
                          </a:solidFill>
                          <a:latin typeface="Arial Black" pitchFamily="34" charset="0"/>
                          <a:ea typeface="+mn-ea"/>
                          <a:cs typeface="+mn-cs"/>
                        </a:rPr>
                        <a:t>Actual Achievement  2018/2019</a:t>
                      </a:r>
                    </a:p>
                    <a:p>
                      <a:endParaRPr lang="en-ZA" sz="1000" b="1" kern="1200" baseline="0" dirty="0" smtClean="0">
                        <a:solidFill>
                          <a:schemeClr val="lt1"/>
                        </a:solidFill>
                        <a:latin typeface="Arial Black" pitchFamily="34" charset="0"/>
                        <a:ea typeface="+mn-ea"/>
                        <a:cs typeface="+mn-cs"/>
                      </a:endParaRPr>
                    </a:p>
                  </a:txBody>
                  <a:tcPr/>
                </a:tc>
                <a:extLst>
                  <a:ext uri="{0D108BD9-81ED-4DB2-BD59-A6C34878D82A}">
                    <a16:rowId xmlns:a16="http://schemas.microsoft.com/office/drawing/2014/main" xmlns="" val="10000"/>
                  </a:ext>
                </a:extLst>
              </a:tr>
              <a:tr h="1331952">
                <a:tc>
                  <a:txBody>
                    <a:bodyPr/>
                    <a:lstStyle/>
                    <a:p>
                      <a:pPr marL="0" marR="0" indent="0" algn="l">
                        <a:lnSpc>
                          <a:spcPts val="1300"/>
                        </a:lnSpc>
                        <a:spcBef>
                          <a:spcPts val="0"/>
                        </a:spcBef>
                        <a:spcAft>
                          <a:spcPts val="0"/>
                        </a:spcAft>
                        <a:tabLst>
                          <a:tab pos="180340" algn="l"/>
                          <a:tab pos="228600" algn="l"/>
                          <a:tab pos="360045" algn="l"/>
                          <a:tab pos="0" algn="l"/>
                        </a:tabLst>
                      </a:pPr>
                      <a:r>
                        <a:rPr lang="en-GB" sz="1100" dirty="0">
                          <a:latin typeface="Arial Black" pitchFamily="34" charset="0"/>
                          <a:ea typeface="Times New Roman"/>
                          <a:cs typeface="Times New Roman"/>
                        </a:rPr>
                        <a:t>Establish the National </a:t>
                      </a:r>
                      <a:r>
                        <a:rPr lang="en-GB" sz="1100" dirty="0" smtClean="0">
                          <a:latin typeface="Arial Black" pitchFamily="34" charset="0"/>
                          <a:ea typeface="Times New Roman"/>
                          <a:cs typeface="Times New Roman"/>
                        </a:rPr>
                        <a:t>Public Health </a:t>
                      </a:r>
                      <a:r>
                        <a:rPr lang="en-GB" sz="1100" dirty="0">
                          <a:latin typeface="Arial Black" pitchFamily="34" charset="0"/>
                          <a:ea typeface="Times New Roman"/>
                          <a:cs typeface="Times New Roman"/>
                        </a:rPr>
                        <a:t>Institutes of South </a:t>
                      </a:r>
                      <a:r>
                        <a:rPr lang="en-GB" sz="1100" dirty="0" smtClean="0">
                          <a:latin typeface="Arial Black" pitchFamily="34" charset="0"/>
                          <a:ea typeface="Times New Roman"/>
                          <a:cs typeface="Times New Roman"/>
                        </a:rPr>
                        <a:t>Africa (</a:t>
                      </a:r>
                      <a:r>
                        <a:rPr lang="en-GB" sz="1100" dirty="0">
                          <a:latin typeface="Arial Black" pitchFamily="34" charset="0"/>
                          <a:ea typeface="Times New Roman"/>
                          <a:cs typeface="Times New Roman"/>
                        </a:rPr>
                        <a:t>NAPHISA) for coordinated and integrated disease </a:t>
                      </a:r>
                      <a:r>
                        <a:rPr lang="en-GB" sz="1100" dirty="0" smtClean="0">
                          <a:latin typeface="Arial Black" pitchFamily="34" charset="0"/>
                          <a:ea typeface="Times New Roman"/>
                          <a:cs typeface="Times New Roman"/>
                        </a:rPr>
                        <a:t>and injury </a:t>
                      </a:r>
                      <a:r>
                        <a:rPr lang="en-GB" sz="1100" dirty="0">
                          <a:latin typeface="Arial Black" pitchFamily="34" charset="0"/>
                          <a:ea typeface="Times New Roman"/>
                          <a:cs typeface="Times New Roman"/>
                        </a:rPr>
                        <a:t>surveillance</a:t>
                      </a:r>
                      <a:endParaRPr lang="en-US" sz="1100" dirty="0">
                        <a:latin typeface="Arial Black" pitchFamily="34" charset="0"/>
                        <a:ea typeface="Times New Roman"/>
                        <a:cs typeface="Times New Roman"/>
                      </a:endParaRPr>
                    </a:p>
                  </a:txBody>
                  <a:tcPr marL="68580" marR="68580" marT="0" marB="0"/>
                </a:tc>
                <a:tc>
                  <a:txBody>
                    <a:bodyPr/>
                    <a:lstStyle/>
                    <a:p>
                      <a:pPr marL="0" marR="0" indent="0" algn="l">
                        <a:lnSpc>
                          <a:spcPts val="1300"/>
                        </a:lnSpc>
                        <a:spcBef>
                          <a:spcPts val="0"/>
                        </a:spcBef>
                        <a:spcAft>
                          <a:spcPts val="0"/>
                        </a:spcAft>
                        <a:tabLst>
                          <a:tab pos="180340" algn="l"/>
                          <a:tab pos="228600" algn="l"/>
                          <a:tab pos="360045" algn="l"/>
                          <a:tab pos="0" algn="l"/>
                        </a:tabLst>
                      </a:pPr>
                      <a:r>
                        <a:rPr lang="en-GB" sz="1100" dirty="0">
                          <a:latin typeface="Arial Black" pitchFamily="34" charset="0"/>
                          <a:ea typeface="Times New Roman"/>
                          <a:cs typeface="Times New Roman"/>
                        </a:rPr>
                        <a:t>Legal framework to establish National Public Health Institutes of South Africa (NAPHISA</a:t>
                      </a:r>
                      <a:endParaRPr lang="en-US" sz="11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100" dirty="0">
                          <a:latin typeface="Arial Black" pitchFamily="34" charset="0"/>
                          <a:ea typeface="Times New Roman"/>
                          <a:cs typeface="Times New Roman"/>
                        </a:rPr>
                        <a:t>NAPHISA Act Promulgated into law</a:t>
                      </a:r>
                      <a:endParaRPr lang="en-US" sz="11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100" dirty="0">
                          <a:latin typeface="Arial Black" pitchFamily="34" charset="0"/>
                          <a:ea typeface="Times New Roman"/>
                          <a:cs typeface="Times New Roman"/>
                        </a:rPr>
                        <a:t>NAPHISA Bill was processed and finalised by Parliamentary committees </a:t>
                      </a:r>
                      <a:endParaRPr lang="en-US" sz="11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1263648">
                <a:tc>
                  <a:txBody>
                    <a:bodyPr/>
                    <a:lstStyle/>
                    <a:p>
                      <a:pPr marL="0" marR="0" indent="0" algn="l">
                        <a:lnSpc>
                          <a:spcPts val="1300"/>
                        </a:lnSpc>
                        <a:spcBef>
                          <a:spcPts val="0"/>
                        </a:spcBef>
                        <a:spcAft>
                          <a:spcPts val="0"/>
                        </a:spcAft>
                        <a:tabLst>
                          <a:tab pos="180340" algn="l"/>
                          <a:tab pos="228600" algn="l"/>
                          <a:tab pos="360045" algn="l"/>
                          <a:tab pos="0" algn="l"/>
                        </a:tabLst>
                      </a:pPr>
                      <a:r>
                        <a:rPr lang="en-GB" sz="1100">
                          <a:latin typeface="Arial Black" pitchFamily="34" charset="0"/>
                          <a:ea typeface="Times New Roman"/>
                          <a:cs typeface="Times New Roman"/>
                        </a:rPr>
                        <a:t>Improve oversight andCorporate Governance</a:t>
                      </a:r>
                      <a:endParaRPr lang="en-US" sz="1100">
                        <a:latin typeface="Arial Black" pitchFamily="34" charset="0"/>
                        <a:ea typeface="Times New Roman"/>
                        <a:cs typeface="Times New Roman"/>
                      </a:endParaRPr>
                    </a:p>
                    <a:p>
                      <a:pPr marL="0" marR="0" indent="0" algn="l">
                        <a:lnSpc>
                          <a:spcPts val="1300"/>
                        </a:lnSpc>
                        <a:spcBef>
                          <a:spcPts val="0"/>
                        </a:spcBef>
                        <a:spcAft>
                          <a:spcPts val="0"/>
                        </a:spcAft>
                        <a:tabLst>
                          <a:tab pos="180340" algn="l"/>
                          <a:tab pos="228600" algn="l"/>
                          <a:tab pos="360045" algn="l"/>
                          <a:tab pos="0" algn="l"/>
                        </a:tabLst>
                      </a:pPr>
                      <a:r>
                        <a:rPr lang="en-GB" sz="1100">
                          <a:latin typeface="Arial Black" pitchFamily="34" charset="0"/>
                          <a:ea typeface="Times New Roman"/>
                          <a:cs typeface="Times New Roman"/>
                        </a:rPr>
                        <a:t>practices by establishing</a:t>
                      </a:r>
                      <a:endParaRPr lang="en-US" sz="1100">
                        <a:latin typeface="Arial Black" pitchFamily="34" charset="0"/>
                        <a:ea typeface="Times New Roman"/>
                        <a:cs typeface="Times New Roman"/>
                      </a:endParaRPr>
                    </a:p>
                    <a:p>
                      <a:pPr marL="0" marR="0" indent="0" algn="l">
                        <a:lnSpc>
                          <a:spcPts val="1300"/>
                        </a:lnSpc>
                        <a:spcBef>
                          <a:spcPts val="0"/>
                        </a:spcBef>
                        <a:spcAft>
                          <a:spcPts val="0"/>
                        </a:spcAft>
                        <a:tabLst>
                          <a:tab pos="180340" algn="l"/>
                          <a:tab pos="228600" algn="l"/>
                          <a:tab pos="360045" algn="l"/>
                          <a:tab pos="0" algn="l"/>
                        </a:tabLst>
                      </a:pPr>
                      <a:r>
                        <a:rPr lang="en-GB" sz="1100">
                          <a:latin typeface="Arial Black" pitchFamily="34" charset="0"/>
                          <a:ea typeface="Times New Roman"/>
                          <a:cs typeface="Times New Roman"/>
                        </a:rPr>
                        <a:t>effective governance structures,</a:t>
                      </a:r>
                      <a:endParaRPr lang="en-US" sz="1100">
                        <a:latin typeface="Arial Black" pitchFamily="34" charset="0"/>
                        <a:ea typeface="Times New Roman"/>
                        <a:cs typeface="Times New Roman"/>
                      </a:endParaRPr>
                    </a:p>
                    <a:p>
                      <a:pPr marL="0" marR="0" indent="0" algn="l">
                        <a:lnSpc>
                          <a:spcPts val="1300"/>
                        </a:lnSpc>
                        <a:spcBef>
                          <a:spcPts val="0"/>
                        </a:spcBef>
                        <a:spcAft>
                          <a:spcPts val="0"/>
                        </a:spcAft>
                        <a:tabLst>
                          <a:tab pos="180340" algn="l"/>
                          <a:tab pos="228600" algn="l"/>
                          <a:tab pos="360045" algn="l"/>
                          <a:tab pos="0" algn="l"/>
                        </a:tabLst>
                      </a:pPr>
                      <a:r>
                        <a:rPr lang="en-GB" sz="1100">
                          <a:latin typeface="Arial Black" pitchFamily="34" charset="0"/>
                          <a:ea typeface="Times New Roman"/>
                          <a:cs typeface="Times New Roman"/>
                        </a:rPr>
                        <a:t>policies and tools</a:t>
                      </a:r>
                      <a:endParaRPr lang="en-US" sz="1100">
                        <a:latin typeface="Arial Black" pitchFamily="34" charset="0"/>
                        <a:ea typeface="Times New Roman"/>
                        <a:cs typeface="Times New Roman"/>
                      </a:endParaRPr>
                    </a:p>
                  </a:txBody>
                  <a:tcPr marL="68580" marR="68580" marT="0" marB="0"/>
                </a:tc>
                <a:tc>
                  <a:txBody>
                    <a:bodyPr/>
                    <a:lstStyle/>
                    <a:p>
                      <a:pPr marL="0" marR="0" indent="0" algn="l">
                        <a:lnSpc>
                          <a:spcPts val="1300"/>
                        </a:lnSpc>
                        <a:spcBef>
                          <a:spcPts val="0"/>
                        </a:spcBef>
                        <a:spcAft>
                          <a:spcPts val="0"/>
                        </a:spcAft>
                        <a:tabLst>
                          <a:tab pos="180340" algn="l"/>
                          <a:tab pos="228600" algn="l"/>
                          <a:tab pos="360045" algn="l"/>
                          <a:tab pos="0" algn="l"/>
                        </a:tabLst>
                      </a:pPr>
                      <a:r>
                        <a:rPr lang="en-GB" sz="1100" dirty="0">
                          <a:latin typeface="Arial Black" pitchFamily="34" charset="0"/>
                          <a:ea typeface="Times New Roman"/>
                          <a:cs typeface="Times New Roman"/>
                        </a:rPr>
                        <a:t>Governance monitoring system implemented to strengthen oversight and corporate governance</a:t>
                      </a:r>
                      <a:endParaRPr lang="en-US" sz="1100" dirty="0">
                        <a:latin typeface="Arial Black" pitchFamily="34" charset="0"/>
                        <a:ea typeface="Times New Roman"/>
                        <a:cs typeface="Times New Roman"/>
                      </a:endParaRPr>
                    </a:p>
                  </a:txBody>
                  <a:tcPr marL="68580" marR="68580" marT="0" marB="0"/>
                </a:tc>
                <a:tc>
                  <a:txBody>
                    <a:bodyPr/>
                    <a:lstStyle/>
                    <a:p>
                      <a:pPr marL="0" marR="0" indent="0" algn="l">
                        <a:lnSpc>
                          <a:spcPts val="1300"/>
                        </a:lnSpc>
                        <a:spcBef>
                          <a:spcPts val="0"/>
                        </a:spcBef>
                        <a:spcAft>
                          <a:spcPts val="0"/>
                        </a:spcAft>
                        <a:tabLst>
                          <a:tab pos="180340" algn="l"/>
                          <a:tab pos="228600" algn="l"/>
                          <a:tab pos="360045" algn="l"/>
                          <a:tab pos="0" algn="l"/>
                        </a:tabLst>
                      </a:pPr>
                      <a:r>
                        <a:rPr lang="en-GB" sz="1100" dirty="0">
                          <a:latin typeface="Arial Black" pitchFamily="34" charset="0"/>
                          <a:ea typeface="Times New Roman"/>
                          <a:cs typeface="Times New Roman"/>
                        </a:rPr>
                        <a:t>Bi-annual governance progress reports produced of all health entities and councils</a:t>
                      </a:r>
                      <a:endParaRPr lang="en-US" sz="1100" dirty="0">
                        <a:latin typeface="Arial Black" pitchFamily="34" charset="0"/>
                        <a:ea typeface="Times New Roman"/>
                        <a:cs typeface="Times New Roman"/>
                      </a:endParaRPr>
                    </a:p>
                  </a:txBody>
                  <a:tcPr marL="68580" marR="68580" marT="0" marB="0"/>
                </a:tc>
                <a:tc>
                  <a:txBody>
                    <a:bodyPr/>
                    <a:lstStyle/>
                    <a:p>
                      <a:pPr marL="0" marR="0" indent="0" algn="just">
                        <a:lnSpc>
                          <a:spcPts val="1300"/>
                        </a:lnSpc>
                        <a:spcBef>
                          <a:spcPts val="0"/>
                        </a:spcBef>
                        <a:spcAft>
                          <a:spcPts val="0"/>
                        </a:spcAft>
                        <a:tabLst>
                          <a:tab pos="180340" algn="l"/>
                          <a:tab pos="228600" algn="l"/>
                          <a:tab pos="360045" algn="l"/>
                          <a:tab pos="0" algn="l"/>
                        </a:tabLst>
                      </a:pPr>
                      <a:r>
                        <a:rPr lang="en-GB" sz="1100" dirty="0" smtClean="0">
                          <a:latin typeface="Arial Black" pitchFamily="34" charset="0"/>
                          <a:ea typeface="Times New Roman"/>
                          <a:cs typeface="Times New Roman"/>
                        </a:rPr>
                        <a:t>Bi-annual </a:t>
                      </a:r>
                      <a:r>
                        <a:rPr lang="en-GB" sz="1100" dirty="0">
                          <a:latin typeface="Arial Black" pitchFamily="34" charset="0"/>
                          <a:ea typeface="Times New Roman"/>
                          <a:cs typeface="Times New Roman"/>
                        </a:rPr>
                        <a:t>governance progress reports of public entities and statutory health professional council produced.</a:t>
                      </a:r>
                      <a:endParaRPr lang="en-US" sz="11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r h="1263648">
                <a:tc>
                  <a:txBody>
                    <a:bodyPr/>
                    <a:lstStyle/>
                    <a:p>
                      <a:pPr marL="0" marR="0" indent="0" algn="l">
                        <a:lnSpc>
                          <a:spcPts val="1300"/>
                        </a:lnSpc>
                        <a:spcBef>
                          <a:spcPts val="0"/>
                        </a:spcBef>
                        <a:spcAft>
                          <a:spcPts val="0"/>
                        </a:spcAft>
                        <a:tabLst>
                          <a:tab pos="180340" algn="l"/>
                          <a:tab pos="228600" algn="l"/>
                          <a:tab pos="360045" algn="l"/>
                          <a:tab pos="0" algn="l"/>
                        </a:tabLst>
                      </a:pPr>
                      <a:r>
                        <a:rPr lang="en-GB" sz="1100" dirty="0">
                          <a:latin typeface="Arial Black" pitchFamily="34" charset="0"/>
                          <a:ea typeface="Times New Roman"/>
                          <a:cs typeface="Times New Roman"/>
                        </a:rPr>
                        <a:t>Ensure </a:t>
                      </a:r>
                      <a:r>
                        <a:rPr lang="en-GB" sz="1100" dirty="0" smtClean="0">
                          <a:latin typeface="Arial Black" pitchFamily="34" charset="0"/>
                          <a:ea typeface="Times New Roman"/>
                          <a:cs typeface="Times New Roman"/>
                        </a:rPr>
                        <a:t>integrated </a:t>
                      </a:r>
                      <a:r>
                        <a:rPr lang="en-GB" sz="1100" dirty="0">
                          <a:latin typeface="Arial Black" pitchFamily="34" charset="0"/>
                          <a:ea typeface="Times New Roman"/>
                          <a:cs typeface="Times New Roman"/>
                        </a:rPr>
                        <a:t>and coordinated governance and management oversight of public entities and statutory professional councils</a:t>
                      </a:r>
                      <a:endParaRPr lang="en-US" sz="1100" dirty="0">
                        <a:latin typeface="Arial Black" pitchFamily="34" charset="0"/>
                        <a:ea typeface="Times New Roman"/>
                        <a:cs typeface="Times New Roman"/>
                      </a:endParaRPr>
                    </a:p>
                  </a:txBody>
                  <a:tcPr marL="68580" marR="68580" marT="0" marB="0"/>
                </a:tc>
                <a:tc>
                  <a:txBody>
                    <a:bodyPr/>
                    <a:lstStyle/>
                    <a:p>
                      <a:pPr marL="0" marR="0" indent="0" algn="l">
                        <a:lnSpc>
                          <a:spcPts val="1300"/>
                        </a:lnSpc>
                        <a:spcBef>
                          <a:spcPts val="0"/>
                        </a:spcBef>
                        <a:spcAft>
                          <a:spcPts val="0"/>
                        </a:spcAft>
                        <a:tabLst>
                          <a:tab pos="180340" algn="l"/>
                          <a:tab pos="228600" algn="l"/>
                          <a:tab pos="360045" algn="l"/>
                          <a:tab pos="0" algn="l"/>
                        </a:tabLst>
                      </a:pPr>
                      <a:r>
                        <a:rPr lang="en-GB" sz="1100" dirty="0">
                          <a:latin typeface="Arial Black" pitchFamily="34" charset="0"/>
                          <a:ea typeface="Times New Roman"/>
                          <a:cs typeface="Times New Roman"/>
                        </a:rPr>
                        <a:t>Handbook for Board members serving on public health entities and statutory professional councils developed</a:t>
                      </a:r>
                      <a:endParaRPr lang="en-US" sz="1100" dirty="0">
                        <a:latin typeface="Arial Black" pitchFamily="34" charset="0"/>
                        <a:ea typeface="Times New Roman"/>
                        <a:cs typeface="Times New Roman"/>
                      </a:endParaRPr>
                    </a:p>
                  </a:txBody>
                  <a:tcPr marL="68580" marR="68580" marT="0" marB="0"/>
                </a:tc>
                <a:tc>
                  <a:txBody>
                    <a:bodyPr/>
                    <a:lstStyle/>
                    <a:p>
                      <a:pPr marL="0" marR="0" indent="0" algn="l">
                        <a:lnSpc>
                          <a:spcPts val="1300"/>
                        </a:lnSpc>
                        <a:spcBef>
                          <a:spcPts val="0"/>
                        </a:spcBef>
                        <a:spcAft>
                          <a:spcPts val="0"/>
                        </a:spcAft>
                        <a:tabLst>
                          <a:tab pos="180340" algn="l"/>
                          <a:tab pos="228600" algn="l"/>
                          <a:tab pos="360045" algn="l"/>
                          <a:tab pos="0" algn="l"/>
                        </a:tabLst>
                      </a:pPr>
                      <a:r>
                        <a:rPr lang="en-GB" sz="1100" dirty="0">
                          <a:latin typeface="Arial Black" pitchFamily="34" charset="0"/>
                          <a:ea typeface="Times New Roman"/>
                          <a:cs typeface="Times New Roman"/>
                        </a:rPr>
                        <a:t>Handbook for departmental representatives serving on entities boards developed</a:t>
                      </a:r>
                      <a:endParaRPr lang="en-US" sz="1100" dirty="0">
                        <a:latin typeface="Arial Black" pitchFamily="34" charset="0"/>
                        <a:ea typeface="Times New Roman"/>
                        <a:cs typeface="Times New Roman"/>
                      </a:endParaRPr>
                    </a:p>
                  </a:txBody>
                  <a:tcPr marL="68580" marR="68580" marT="0" marB="0"/>
                </a:tc>
                <a:tc>
                  <a:txBody>
                    <a:bodyPr/>
                    <a:lstStyle/>
                    <a:p>
                      <a:pPr marL="0" marR="0" indent="0" algn="just">
                        <a:lnSpc>
                          <a:spcPts val="1300"/>
                        </a:lnSpc>
                        <a:spcBef>
                          <a:spcPts val="0"/>
                        </a:spcBef>
                        <a:spcAft>
                          <a:spcPts val="0"/>
                        </a:spcAft>
                        <a:tabLst>
                          <a:tab pos="180340" algn="l"/>
                          <a:tab pos="228600" algn="l"/>
                          <a:tab pos="360045" algn="l"/>
                          <a:tab pos="0" algn="l"/>
                        </a:tabLst>
                      </a:pPr>
                      <a:r>
                        <a:rPr lang="en-GB" sz="1100" dirty="0">
                          <a:latin typeface="Arial Black" pitchFamily="34" charset="0"/>
                          <a:ea typeface="Times New Roman"/>
                          <a:cs typeface="Times New Roman"/>
                        </a:rPr>
                        <a:t>Handbook for Board members serving on public health entities and statutory professional councils developed.</a:t>
                      </a:r>
                      <a:endParaRPr lang="en-US" sz="11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57200" y="1219200"/>
            <a:ext cx="8229600" cy="4937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Arial" charset="0"/>
              <a:ea typeface="+mn-ea"/>
              <a:cs typeface="Arial" charset="0"/>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6000" b="1" i="0" u="none" strike="noStrike" kern="1200" cap="none" spc="0" normalizeH="0" baseline="0" noProof="0" smtClean="0">
                <a:ln>
                  <a:noFill/>
                </a:ln>
                <a:solidFill>
                  <a:schemeClr val="tx1"/>
                </a:solidFill>
                <a:effectLst/>
                <a:uLnTx/>
                <a:uFillTx/>
                <a:latin typeface="Arial" charset="0"/>
                <a:ea typeface="+mn-ea"/>
                <a:cs typeface="Arial" charset="0"/>
              </a:rPr>
              <a:t>Human Resource Management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6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37</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22578265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0"/>
            <a:ext cx="8229600" cy="99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15000"/>
              </a:lnSpc>
              <a:spcBef>
                <a:spcPts val="1000"/>
              </a:spcBef>
              <a:spcAft>
                <a:spcPts val="0"/>
              </a:spcAft>
              <a:buClrTx/>
              <a:buSzTx/>
              <a:buFontTx/>
              <a:buNone/>
              <a:tabLst/>
              <a:defRPr/>
            </a:pPr>
            <a:r>
              <a:rPr kumimoji="0" lang="en-ZA" sz="2800" b="1" i="0" u="none" strike="noStrike" kern="1200" cap="none" spc="0" normalizeH="0" baseline="0" noProof="0" dirty="0" smtClean="0">
                <a:ln>
                  <a:noFill/>
                </a:ln>
                <a:solidFill>
                  <a:schemeClr val="bg1"/>
                </a:solidFill>
                <a:effectLst/>
                <a:uLnTx/>
                <a:uFillTx/>
                <a:latin typeface="Arial Black" pitchFamily="34" charset="0"/>
                <a:ea typeface="+mj-ea"/>
                <a:cs typeface="+mj-cs"/>
              </a:rPr>
              <a:t>Human Resource Management </a:t>
            </a:r>
            <a:r>
              <a:rPr kumimoji="0" lang="en-ZA" sz="2800" b="0" i="0" u="none" strike="noStrike" kern="1200" cap="none" spc="0" normalizeH="0" baseline="0" noProof="0" dirty="0" smtClean="0">
                <a:ln>
                  <a:noFill/>
                </a:ln>
                <a:solidFill>
                  <a:schemeClr val="tx1"/>
                </a:solidFill>
                <a:effectLst/>
                <a:uLnTx/>
                <a:uFillTx/>
                <a:latin typeface="Arial Black" pitchFamily="34" charset="0"/>
                <a:ea typeface="+mj-ea"/>
                <a:cs typeface="Times New Roman" pitchFamily="18" charset="0"/>
              </a:rPr>
              <a:t/>
            </a:r>
            <a:br>
              <a:rPr kumimoji="0" lang="en-ZA" sz="2800" b="0" i="0" u="none" strike="noStrike" kern="1200" cap="none" spc="0" normalizeH="0" baseline="0" noProof="0" dirty="0" smtClean="0">
                <a:ln>
                  <a:noFill/>
                </a:ln>
                <a:solidFill>
                  <a:schemeClr val="tx1"/>
                </a:solidFill>
                <a:effectLst/>
                <a:uLnTx/>
                <a:uFillTx/>
                <a:latin typeface="Arial Black" pitchFamily="34" charset="0"/>
                <a:ea typeface="+mj-ea"/>
                <a:cs typeface="Times New Roman" pitchFamily="18" charset="0"/>
              </a:rPr>
            </a:br>
            <a:endParaRPr kumimoji="0" lang="en-ZA" sz="2800" b="0" i="0" u="none" strike="noStrike" kern="1200" cap="none" spc="0" normalizeH="0" baseline="0" noProof="0" dirty="0" smtClean="0">
              <a:ln>
                <a:noFill/>
              </a:ln>
              <a:solidFill>
                <a:schemeClr val="tx1"/>
              </a:solidFill>
              <a:effectLst/>
              <a:uLnTx/>
              <a:uFillTx/>
              <a:latin typeface="Arial Black" pitchFamily="34" charset="0"/>
              <a:ea typeface="+mj-ea"/>
              <a:cs typeface="+mj-cs"/>
            </a:endParaRPr>
          </a:p>
        </p:txBody>
      </p:sp>
      <p:graphicFrame>
        <p:nvGraphicFramePr>
          <p:cNvPr id="3" name="Content Placeholder 4"/>
          <p:cNvGraphicFramePr>
            <a:graphicFrameLocks/>
          </p:cNvGraphicFramePr>
          <p:nvPr>
            <p:extLst>
              <p:ext uri="{D42A27DB-BD31-4B8C-83A1-F6EECF244321}">
                <p14:modId xmlns:p14="http://schemas.microsoft.com/office/powerpoint/2010/main" xmlns="" val="1865557596"/>
              </p:ext>
            </p:extLst>
          </p:nvPr>
        </p:nvGraphicFramePr>
        <p:xfrm>
          <a:off x="179388" y="1428750"/>
          <a:ext cx="8784977" cy="4315428"/>
        </p:xfrm>
        <a:graphic>
          <a:graphicData uri="http://schemas.openxmlformats.org/drawingml/2006/table">
            <a:tbl>
              <a:tblPr firstRow="1" firstCol="1" bandRow="1">
                <a:tableStyleId>{5C22544A-7EE6-4342-B048-85BDC9FD1C3A}</a:tableStyleId>
              </a:tblPr>
              <a:tblGrid>
                <a:gridCol w="2398467">
                  <a:extLst>
                    <a:ext uri="{9D8B030D-6E8A-4147-A177-3AD203B41FA5}">
                      <a16:colId xmlns:a16="http://schemas.microsoft.com/office/drawing/2014/main" xmlns="" val="20000"/>
                    </a:ext>
                  </a:extLst>
                </a:gridCol>
                <a:gridCol w="1596320">
                  <a:extLst>
                    <a:ext uri="{9D8B030D-6E8A-4147-A177-3AD203B41FA5}">
                      <a16:colId xmlns:a16="http://schemas.microsoft.com/office/drawing/2014/main" xmlns="" val="20001"/>
                    </a:ext>
                  </a:extLst>
                </a:gridCol>
                <a:gridCol w="1596935">
                  <a:extLst>
                    <a:ext uri="{9D8B030D-6E8A-4147-A177-3AD203B41FA5}">
                      <a16:colId xmlns:a16="http://schemas.microsoft.com/office/drawing/2014/main" xmlns="" val="20002"/>
                    </a:ext>
                  </a:extLst>
                </a:gridCol>
                <a:gridCol w="1596320">
                  <a:extLst>
                    <a:ext uri="{9D8B030D-6E8A-4147-A177-3AD203B41FA5}">
                      <a16:colId xmlns:a16="http://schemas.microsoft.com/office/drawing/2014/main" xmlns="" val="20003"/>
                    </a:ext>
                  </a:extLst>
                </a:gridCol>
                <a:gridCol w="1596935">
                  <a:extLst>
                    <a:ext uri="{9D8B030D-6E8A-4147-A177-3AD203B41FA5}">
                      <a16:colId xmlns:a16="http://schemas.microsoft.com/office/drawing/2014/main" xmlns="" val="20004"/>
                    </a:ext>
                  </a:extLst>
                </a:gridCol>
              </a:tblGrid>
              <a:tr h="762468">
                <a:tc>
                  <a:txBody>
                    <a:bodyPr/>
                    <a:lstStyle/>
                    <a:p>
                      <a:pPr algn="ctr">
                        <a:lnSpc>
                          <a:spcPct val="115000"/>
                        </a:lnSpc>
                        <a:spcAft>
                          <a:spcPts val="0"/>
                        </a:spcAft>
                      </a:pPr>
                      <a:r>
                        <a:rPr lang="en-ZA" sz="1200" dirty="0" smtClean="0">
                          <a:effectLst/>
                          <a:latin typeface="Arial Black" pitchFamily="34" charset="0"/>
                        </a:rPr>
                        <a:t>Programme</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ctr">
                        <a:lnSpc>
                          <a:spcPct val="115000"/>
                        </a:lnSpc>
                        <a:spcAft>
                          <a:spcPts val="0"/>
                        </a:spcAft>
                      </a:pPr>
                      <a:r>
                        <a:rPr lang="en-ZA" sz="1200" dirty="0">
                          <a:effectLst/>
                          <a:latin typeface="Arial Black" pitchFamily="34" charset="0"/>
                        </a:rPr>
                        <a:t>Number </a:t>
                      </a:r>
                      <a:r>
                        <a:rPr lang="en-ZA" sz="1200" dirty="0" smtClean="0">
                          <a:effectLst/>
                          <a:latin typeface="Arial Black" pitchFamily="34" charset="0"/>
                        </a:rPr>
                        <a:t>of posts on Approved establishment</a:t>
                      </a:r>
                      <a:endParaRPr lang="en-ZA" sz="8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ctr">
                        <a:lnSpc>
                          <a:spcPct val="115000"/>
                        </a:lnSpc>
                        <a:spcAft>
                          <a:spcPts val="0"/>
                        </a:spcAft>
                      </a:pPr>
                      <a:r>
                        <a:rPr lang="en-ZA" sz="1200" dirty="0">
                          <a:effectLst/>
                          <a:latin typeface="Arial Black" pitchFamily="34" charset="0"/>
                        </a:rPr>
                        <a:t>Number of filled posts</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ctr">
                        <a:lnSpc>
                          <a:spcPct val="115000"/>
                        </a:lnSpc>
                        <a:spcAft>
                          <a:spcPts val="0"/>
                        </a:spcAft>
                      </a:pPr>
                      <a:r>
                        <a:rPr lang="en-ZA" sz="1200" dirty="0">
                          <a:effectLst/>
                          <a:latin typeface="Arial Black" pitchFamily="34" charset="0"/>
                        </a:rPr>
                        <a:t>Vacancy rate </a:t>
                      </a:r>
                      <a:r>
                        <a:rPr lang="en-ZA" sz="800" dirty="0">
                          <a:effectLst/>
                          <a:latin typeface="Arial Black" pitchFamily="34" charset="0"/>
                        </a:rPr>
                        <a:t>*1</a:t>
                      </a:r>
                      <a:endParaRPr lang="en-ZA" sz="8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ctr">
                        <a:lnSpc>
                          <a:spcPct val="115000"/>
                        </a:lnSpc>
                        <a:spcAft>
                          <a:spcPts val="0"/>
                        </a:spcAft>
                      </a:pPr>
                      <a:r>
                        <a:rPr lang="en-ZA" sz="1200" dirty="0">
                          <a:effectLst/>
                          <a:latin typeface="Arial Black" pitchFamily="34" charset="0"/>
                        </a:rPr>
                        <a:t>Number of posts additional to the establishment </a:t>
                      </a:r>
                      <a:r>
                        <a:rPr lang="en-ZA" sz="800" dirty="0">
                          <a:effectLst/>
                          <a:latin typeface="Arial Black" pitchFamily="34" charset="0"/>
                        </a:rPr>
                        <a:t>*2</a:t>
                      </a:r>
                      <a:endParaRPr lang="en-ZA" sz="8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extLst>
                  <a:ext uri="{0D108BD9-81ED-4DB2-BD59-A6C34878D82A}">
                    <a16:rowId xmlns:a16="http://schemas.microsoft.com/office/drawing/2014/main" xmlns="" val="10000"/>
                  </a:ext>
                </a:extLst>
              </a:tr>
              <a:tr h="290464">
                <a:tc>
                  <a:txBody>
                    <a:bodyPr/>
                    <a:lstStyle/>
                    <a:p>
                      <a:pPr>
                        <a:lnSpc>
                          <a:spcPct val="115000"/>
                        </a:lnSpc>
                        <a:spcAft>
                          <a:spcPts val="0"/>
                        </a:spcAft>
                      </a:pPr>
                      <a:r>
                        <a:rPr lang="en-ZA" sz="1200" dirty="0" smtClean="0">
                          <a:effectLst/>
                          <a:latin typeface="Arial Black" pitchFamily="34" charset="0"/>
                        </a:rPr>
                        <a:t>Administration</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473</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407</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13.5%</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xmlns="" val="10001"/>
                  </a:ext>
                </a:extLst>
              </a:tr>
              <a:tr h="508312">
                <a:tc>
                  <a:txBody>
                    <a:bodyPr/>
                    <a:lstStyle/>
                    <a:p>
                      <a:pPr>
                        <a:lnSpc>
                          <a:spcPct val="115000"/>
                        </a:lnSpc>
                        <a:spcAft>
                          <a:spcPts val="0"/>
                        </a:spcAft>
                      </a:pPr>
                      <a:r>
                        <a:rPr lang="en-ZA" sz="1200" dirty="0" smtClean="0">
                          <a:effectLst/>
                          <a:latin typeface="Arial Black" pitchFamily="34" charset="0"/>
                        </a:rPr>
                        <a:t>NHI, Health PLN &amp; Sys Enablement</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178</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154</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10.1%</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ea typeface="Times New Roman" panose="02020603050405020304" pitchFamily="18" charset="0"/>
                          <a:cs typeface="Times New Roman" panose="02020603050405020304" pitchFamily="18" charset="0"/>
                        </a:rPr>
                        <a:t>6</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xmlns="" val="10002"/>
                  </a:ext>
                </a:extLst>
              </a:tr>
              <a:tr h="508312">
                <a:tc>
                  <a:txBody>
                    <a:bodyPr/>
                    <a:lstStyle/>
                    <a:p>
                      <a:pPr>
                        <a:lnSpc>
                          <a:spcPct val="115000"/>
                        </a:lnSpc>
                        <a:spcAft>
                          <a:spcPts val="0"/>
                        </a:spcAft>
                      </a:pPr>
                      <a:r>
                        <a:rPr lang="en-ZA" sz="1200" dirty="0" smtClean="0">
                          <a:effectLst/>
                          <a:latin typeface="Arial Black" pitchFamily="34" charset="0"/>
                        </a:rPr>
                        <a:t>HIV &amp; AIDS, TB &amp; Child Health</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132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114</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13.6%</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0</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xmlns="" val="10003"/>
                  </a:ext>
                </a:extLst>
              </a:tr>
              <a:tr h="508312">
                <a:tc>
                  <a:txBody>
                    <a:bodyPr/>
                    <a:lstStyle/>
                    <a:p>
                      <a:pPr>
                        <a:lnSpc>
                          <a:spcPct val="115000"/>
                        </a:lnSpc>
                        <a:spcAft>
                          <a:spcPts val="0"/>
                        </a:spcAft>
                      </a:pPr>
                      <a:r>
                        <a:rPr lang="en-ZA" sz="1200" dirty="0" smtClean="0">
                          <a:effectLst/>
                          <a:latin typeface="Arial Black" pitchFamily="34" charset="0"/>
                        </a:rPr>
                        <a:t>Primary Health Care Services</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478</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200" dirty="0" smtClean="0">
                          <a:effectLst/>
                          <a:latin typeface="Arial Black" pitchFamily="34" charset="0"/>
                        </a:rPr>
                        <a:t>415</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12.6%</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ea typeface="Times New Roman" panose="02020603050405020304" pitchFamily="18" charset="0"/>
                          <a:cs typeface="Times New Roman" panose="02020603050405020304" pitchFamily="18" charset="0"/>
                        </a:rPr>
                        <a:t>3</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xmlns="" val="10004"/>
                  </a:ext>
                </a:extLst>
              </a:tr>
              <a:tr h="290464">
                <a:tc>
                  <a:txBody>
                    <a:bodyPr/>
                    <a:lstStyle/>
                    <a:p>
                      <a:pPr>
                        <a:lnSpc>
                          <a:spcPct val="115000"/>
                        </a:lnSpc>
                        <a:spcAft>
                          <a:spcPts val="0"/>
                        </a:spcAft>
                      </a:pPr>
                      <a:r>
                        <a:rPr lang="en-ZA" sz="1200" dirty="0" smtClean="0">
                          <a:effectLst/>
                          <a:latin typeface="Arial Black" pitchFamily="34" charset="0"/>
                        </a:rPr>
                        <a:t>Hosp, Tertiary Ser &amp; HR Dev</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301</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255</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15.0%</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ea typeface="Times New Roman" panose="02020603050405020304" pitchFamily="18" charset="0"/>
                          <a:cs typeface="Times New Roman" panose="02020603050405020304" pitchFamily="18" charset="0"/>
                        </a:rPr>
                        <a:t>1</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xmlns="" val="10005"/>
                  </a:ext>
                </a:extLst>
              </a:tr>
              <a:tr h="508312">
                <a:tc>
                  <a:txBody>
                    <a:bodyPr/>
                    <a:lstStyle/>
                    <a:p>
                      <a:pPr>
                        <a:lnSpc>
                          <a:spcPct val="115000"/>
                        </a:lnSpc>
                        <a:spcAft>
                          <a:spcPts val="0"/>
                        </a:spcAft>
                      </a:pPr>
                      <a:r>
                        <a:rPr lang="en-ZA" sz="1200" dirty="0" smtClean="0">
                          <a:effectLst/>
                          <a:latin typeface="Arial Black" pitchFamily="34" charset="0"/>
                        </a:rPr>
                        <a:t>Health Regul &amp; Compliance MNG</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132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111</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15.9%</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200" kern="1200" dirty="0" smtClean="0">
                          <a:solidFill>
                            <a:schemeClr val="dk1"/>
                          </a:solidFill>
                          <a:effectLst/>
                          <a:latin typeface="Arial Black" pitchFamily="34" charset="0"/>
                          <a:ea typeface="+mn-ea"/>
                          <a:cs typeface="+mn-cs"/>
                        </a:rPr>
                        <a:t>0</a:t>
                      </a:r>
                    </a:p>
                    <a:p>
                      <a:pPr algn="ctr">
                        <a:lnSpc>
                          <a:spcPct val="115000"/>
                        </a:lnSpc>
                        <a:spcAft>
                          <a:spcPts val="0"/>
                        </a:spcAft>
                      </a:pP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xmlns="" val="10006"/>
                  </a:ext>
                </a:extLst>
              </a:tr>
              <a:tr h="290464">
                <a:tc>
                  <a:txBody>
                    <a:bodyPr/>
                    <a:lstStyle/>
                    <a:p>
                      <a:pPr>
                        <a:lnSpc>
                          <a:spcPct val="115000"/>
                        </a:lnSpc>
                        <a:spcAft>
                          <a:spcPts val="0"/>
                        </a:spcAft>
                      </a:pPr>
                      <a:r>
                        <a:rPr lang="en-ZA" sz="1200" dirty="0" smtClean="0">
                          <a:effectLst/>
                          <a:latin typeface="Arial Black" pitchFamily="34" charset="0"/>
                        </a:rPr>
                        <a:t>TOTAL</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1 694</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1 456</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13.3%</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xmlns="" val="10007"/>
                  </a:ext>
                </a:extLst>
              </a:tr>
              <a:tr h="463497">
                <a:tc gridSpan="5">
                  <a:txBody>
                    <a:bodyPr/>
                    <a:lstStyle/>
                    <a:p>
                      <a:r>
                        <a:rPr lang="en-ZA" sz="800" b="1" kern="1200" baseline="0" dirty="0" smtClean="0">
                          <a:solidFill>
                            <a:schemeClr val="lt1"/>
                          </a:solidFill>
                          <a:latin typeface="+mn-lt"/>
                          <a:ea typeface="+mn-ea"/>
                          <a:cs typeface="+mn-cs"/>
                        </a:rPr>
                        <a:t>*1: Number of permanent posts minus number of filled posts divided by number of permanent posts multiplied by 100. Office note: Post listed includes only Voted Funds. </a:t>
                      </a:r>
                    </a:p>
                    <a:p>
                      <a:r>
                        <a:rPr lang="en-ZA" sz="800" b="1" kern="1200" baseline="0" dirty="0" smtClean="0">
                          <a:solidFill>
                            <a:schemeClr val="lt1"/>
                          </a:solidFill>
                          <a:latin typeface="+mn-lt"/>
                          <a:ea typeface="+mn-ea"/>
                          <a:cs typeface="+mn-cs"/>
                        </a:rPr>
                        <a:t>*2:</a:t>
                      </a:r>
                      <a:r>
                        <a:rPr lang="en-ZA" sz="1800" b="1" kern="1200" baseline="0" dirty="0" smtClean="0">
                          <a:solidFill>
                            <a:schemeClr val="lt1"/>
                          </a:solidFill>
                          <a:latin typeface="+mn-lt"/>
                          <a:ea typeface="+mn-ea"/>
                          <a:cs typeface="+mn-cs"/>
                        </a:rPr>
                        <a:t> </a:t>
                      </a:r>
                      <a:r>
                        <a:rPr lang="en-ZA" sz="800" b="1" kern="1200" baseline="0" dirty="0" smtClean="0">
                          <a:solidFill>
                            <a:schemeClr val="lt1"/>
                          </a:solidFill>
                          <a:latin typeface="+mn-lt"/>
                          <a:ea typeface="+mn-ea"/>
                          <a:cs typeface="+mn-cs"/>
                        </a:rPr>
                        <a:t>39 positions are in the process of being transferred to the OHSC </a:t>
                      </a:r>
                    </a:p>
                    <a:p>
                      <a:endParaRPr lang="en-Z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045" marR="62045" marT="0"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8"/>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38</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10503656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57200" y="1219200"/>
            <a:ext cx="8229600" cy="4937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4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4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ZA" sz="6000" b="1" i="0" u="none" strike="noStrike" kern="1200" cap="none" spc="0" normalizeH="0" baseline="0" noProof="0" dirty="0" smtClean="0">
                <a:ln>
                  <a:noFill/>
                </a:ln>
                <a:solidFill>
                  <a:schemeClr val="tx1"/>
                </a:solidFill>
                <a:effectLst/>
                <a:uLnTx/>
                <a:uFillTx/>
                <a:latin typeface="+mn-lt"/>
                <a:ea typeface="+mn-ea"/>
                <a:cs typeface="+mn-cs"/>
              </a:rPr>
              <a:t>Financial Management</a:t>
            </a:r>
          </a:p>
        </p:txBody>
      </p:sp>
      <p:sp>
        <p:nvSpPr>
          <p:cNvPr id="3"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39</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2738557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3" name="TextBox 2"/>
          <p:cNvSpPr txBox="1"/>
          <p:nvPr/>
        </p:nvSpPr>
        <p:spPr>
          <a:xfrm>
            <a:off x="251520" y="1268760"/>
            <a:ext cx="8219256" cy="4609147"/>
          </a:xfrm>
          <a:prstGeom prst="rect">
            <a:avLst/>
          </a:prstGeom>
          <a:noFill/>
        </p:spPr>
        <p:txBody>
          <a:bodyPr wrap="square" rtlCol="0">
            <a:spAutoFit/>
          </a:bodyPr>
          <a:lstStyle/>
          <a:p>
            <a:pPr indent="19050">
              <a:defRPr/>
            </a:pPr>
            <a:r>
              <a:rPr lang="en-ZA" sz="1600" dirty="0" smtClean="0">
                <a:latin typeface="Arial Black" pitchFamily="34" charset="0"/>
                <a:cs typeface="Arial" pitchFamily="34" charset="0"/>
              </a:rPr>
              <a:t>The Health Sector derives its vision and mandate from NDP 2030.  </a:t>
            </a:r>
            <a:r>
              <a:rPr lang="en-GB" sz="1600" dirty="0" smtClean="0">
                <a:latin typeface="Arial Black" pitchFamily="34" charset="0"/>
                <a:cs typeface="Arial" pitchFamily="34" charset="0"/>
              </a:rPr>
              <a:t>By 2030, South Africa should have: </a:t>
            </a:r>
          </a:p>
          <a:p>
            <a:pPr marL="795338" lvl="2" indent="-450850">
              <a:lnSpc>
                <a:spcPct val="150000"/>
              </a:lnSpc>
              <a:buFont typeface="Arial" pitchFamily="34" charset="0"/>
              <a:buChar char="•"/>
              <a:defRPr/>
            </a:pPr>
            <a:r>
              <a:rPr lang="en-US" sz="1600" dirty="0" smtClean="0">
                <a:latin typeface="Arial Black" pitchFamily="34" charset="0"/>
                <a:cs typeface="Arial" pitchFamily="34" charset="0"/>
              </a:rPr>
              <a:t>Raised the life expectancy of South Africans to at least 70 years.</a:t>
            </a:r>
            <a:endParaRPr lang="en-ZA" sz="1600" dirty="0" smtClean="0">
              <a:latin typeface="Arial Black"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Black" pitchFamily="34" charset="0"/>
                <a:cs typeface="Arial" pitchFamily="34" charset="0"/>
              </a:rPr>
              <a:t>Progressively improved TB prevention and cure.</a:t>
            </a:r>
            <a:endParaRPr lang="en-ZA" sz="1600" dirty="0" smtClean="0">
              <a:latin typeface="Arial Black"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Black" pitchFamily="34" charset="0"/>
                <a:cs typeface="Arial" pitchFamily="34" charset="0"/>
              </a:rPr>
              <a:t>Reduced maternal, infant and child mortality.</a:t>
            </a:r>
            <a:endParaRPr lang="en-ZA" sz="1600" dirty="0" smtClean="0">
              <a:latin typeface="Arial Black"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Black" pitchFamily="34" charset="0"/>
                <a:cs typeface="Arial" pitchFamily="34" charset="0"/>
              </a:rPr>
              <a:t>Significantly reduced prevalence of non-communicable diseases.</a:t>
            </a:r>
            <a:endParaRPr lang="en-ZA" sz="1600" dirty="0" smtClean="0">
              <a:latin typeface="Arial Black"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Black" pitchFamily="34" charset="0"/>
                <a:cs typeface="Arial" pitchFamily="34" charset="0"/>
              </a:rPr>
              <a:t>Reduced injury, accidents and violence by 50 percent from 2010 levels.</a:t>
            </a:r>
            <a:endParaRPr lang="en-ZA" sz="1600" dirty="0" smtClean="0">
              <a:latin typeface="Arial Black"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Black" pitchFamily="34" charset="0"/>
                <a:cs typeface="Arial" pitchFamily="34" charset="0"/>
              </a:rPr>
              <a:t>Completed health system reforms.</a:t>
            </a:r>
            <a:endParaRPr lang="en-ZA" sz="1600" dirty="0" smtClean="0">
              <a:latin typeface="Arial Black"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Black" pitchFamily="34" charset="0"/>
                <a:cs typeface="Arial" pitchFamily="34" charset="0"/>
              </a:rPr>
              <a:t>Established primary healthcare teams to  provide care to families and communities.</a:t>
            </a:r>
            <a:endParaRPr lang="en-ZA" sz="1600" dirty="0" smtClean="0">
              <a:latin typeface="Arial Black"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Black" pitchFamily="34" charset="0"/>
                <a:cs typeface="Arial" pitchFamily="34" charset="0"/>
              </a:rPr>
              <a:t>Implemented universal health coverage.</a:t>
            </a:r>
            <a:endParaRPr lang="en-ZA" sz="1600" dirty="0" smtClean="0">
              <a:latin typeface="Arial Black"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Black" pitchFamily="34" charset="0"/>
                <a:cs typeface="Arial" pitchFamily="34" charset="0"/>
              </a:rPr>
              <a:t>Filled posts with skilled, committed and competent individuals</a:t>
            </a:r>
            <a:endParaRPr lang="en-US" sz="2400" dirty="0" smtClean="0">
              <a:solidFill>
                <a:schemeClr val="bg1">
                  <a:lumMod val="50000"/>
                </a:schemeClr>
              </a:solidFill>
              <a:latin typeface="Arial Black" pitchFamily="34" charset="0"/>
              <a:cs typeface="Arial" pitchFamily="34" charset="0"/>
            </a:endParaRPr>
          </a:p>
        </p:txBody>
      </p:sp>
      <p:sp>
        <p:nvSpPr>
          <p:cNvPr id="4" name="Rectangle 2"/>
          <p:cNvSpPr txBox="1">
            <a:spLocks noChangeArrowheads="1"/>
          </p:cNvSpPr>
          <p:nvPr/>
        </p:nvSpPr>
        <p:spPr>
          <a:xfrm>
            <a:off x="395536" y="0"/>
            <a:ext cx="6696744"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smtClean="0">
                <a:solidFill>
                  <a:schemeClr val="bg1"/>
                </a:solidFill>
                <a:latin typeface="Arial Black" pitchFamily="34" charset="0"/>
              </a:rPr>
              <a:t>National Development Plan Vision 2030</a:t>
            </a:r>
            <a:r>
              <a:rPr lang="en-ZA" sz="2800" dirty="0" smtClean="0">
                <a:solidFill>
                  <a:schemeClr val="bg1"/>
                </a:solidFill>
                <a:latin typeface="Arial Black" pitchFamily="34" charset="0"/>
              </a:rPr>
              <a:t> </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988840"/>
            <a:ext cx="7924800" cy="830997"/>
          </a:xfrm>
          <a:prstGeom prst="rect">
            <a:avLst/>
          </a:prstGeom>
          <a:noFill/>
        </p:spPr>
        <p:txBody>
          <a:bodyPr wrap="square" rtlCol="0">
            <a:spAutoFit/>
          </a:bodyPr>
          <a:lstStyle/>
          <a:p>
            <a:endParaRPr lang="en-US" sz="2400" b="1" dirty="0" smtClean="0">
              <a:latin typeface="Arial" pitchFamily="34" charset="0"/>
              <a:cs typeface="Arial" pitchFamily="34" charset="0"/>
            </a:endParaRPr>
          </a:p>
          <a:p>
            <a:pPr algn="just"/>
            <a:endParaRPr lang="en-US" sz="2400" dirty="0" smtClean="0">
              <a:solidFill>
                <a:schemeClr val="bg1">
                  <a:lumMod val="50000"/>
                </a:schemeClr>
              </a:solidFill>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40</a:t>
            </a:fld>
            <a:r>
              <a:rPr lang="en-ZA" dirty="0" smtClean="0"/>
              <a:t> </a:t>
            </a:r>
            <a:endParaRPr lang="en-ZA" dirty="0"/>
          </a:p>
        </p:txBody>
      </p:sp>
      <p:sp>
        <p:nvSpPr>
          <p:cNvPr id="9" name="Rectangle 2"/>
          <p:cNvSpPr txBox="1">
            <a:spLocks noChangeArrowheads="1"/>
          </p:cNvSpPr>
          <p:nvPr/>
        </p:nvSpPr>
        <p:spPr>
          <a:xfrm>
            <a:off x="683568" y="42731"/>
            <a:ext cx="5562600" cy="65849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          </a:t>
            </a:r>
            <a:r>
              <a:rPr lang="en-GB" sz="2800" b="1" dirty="0" smtClean="0">
                <a:solidFill>
                  <a:schemeClr val="bg1"/>
                </a:solidFill>
                <a:latin typeface="Arial" pitchFamily="34" charset="0"/>
                <a:cs typeface="Arial" pitchFamily="34" charset="0"/>
              </a:rPr>
              <a:t>Summary per Programme</a:t>
            </a:r>
          </a:p>
        </p:txBody>
      </p:sp>
      <p:sp>
        <p:nvSpPr>
          <p:cNvPr id="11" name="Rectangle 10"/>
          <p:cNvSpPr/>
          <p:nvPr/>
        </p:nvSpPr>
        <p:spPr>
          <a:xfrm>
            <a:off x="2290768" y="1265016"/>
            <a:ext cx="4572000" cy="400110"/>
          </a:xfrm>
          <a:prstGeom prst="rect">
            <a:avLst/>
          </a:prstGeom>
        </p:spPr>
        <p:txBody>
          <a:bodyPr wrap="square">
            <a:spAutoFit/>
          </a:bodyPr>
          <a:lstStyle/>
          <a:p>
            <a:pPr algn="ctr"/>
            <a:r>
              <a:rPr lang="en-ZA" sz="2000" b="1" dirty="0" smtClean="0">
                <a:latin typeface="Arial "/>
                <a:ea typeface="Trebuchet MS Bold" charset="0"/>
                <a:cs typeface="Trebuchet MS Bold" charset="0"/>
                <a:sym typeface="Trebuchet MS Bold" charset="0"/>
              </a:rPr>
              <a:t>Expenditure as </a:t>
            </a:r>
            <a:r>
              <a:rPr lang="en-ZA" sz="2000" b="1" dirty="0">
                <a:latin typeface="Arial "/>
                <a:ea typeface="Trebuchet MS Bold" charset="0"/>
                <a:cs typeface="Trebuchet MS Bold" charset="0"/>
                <a:sym typeface="Trebuchet MS Bold" charset="0"/>
              </a:rPr>
              <a:t>at </a:t>
            </a:r>
            <a:r>
              <a:rPr lang="en-ZA" sz="2000" b="1" dirty="0" smtClean="0">
                <a:latin typeface="Arial "/>
                <a:ea typeface="Trebuchet MS Bold" charset="0"/>
                <a:cs typeface="Trebuchet MS Bold" charset="0"/>
                <a:sym typeface="Trebuchet MS Bold" charset="0"/>
              </a:rPr>
              <a:t>31 March 2019</a:t>
            </a:r>
            <a:endParaRPr lang="en-ZA" sz="2000" b="1" dirty="0">
              <a:latin typeface="Arial "/>
              <a:ea typeface="Trebuchet MS Bold" charset="0"/>
              <a:cs typeface="Trebuchet MS Bold" charset="0"/>
              <a:sym typeface="Trebuchet MS Bold" charset="0"/>
            </a:endParaRPr>
          </a:p>
        </p:txBody>
      </p:sp>
      <p:graphicFrame>
        <p:nvGraphicFramePr>
          <p:cNvPr id="3" name="Table 2"/>
          <p:cNvGraphicFramePr>
            <a:graphicFrameLocks noGrp="1"/>
          </p:cNvGraphicFramePr>
          <p:nvPr>
            <p:extLst/>
          </p:nvPr>
        </p:nvGraphicFramePr>
        <p:xfrm>
          <a:off x="899593" y="2139056"/>
          <a:ext cx="7420744" cy="3638237"/>
        </p:xfrm>
        <a:graphic>
          <a:graphicData uri="http://schemas.openxmlformats.org/drawingml/2006/table">
            <a:tbl>
              <a:tblPr/>
              <a:tblGrid>
                <a:gridCol w="2736907">
                  <a:extLst>
                    <a:ext uri="{9D8B030D-6E8A-4147-A177-3AD203B41FA5}">
                      <a16:colId xmlns:a16="http://schemas.microsoft.com/office/drawing/2014/main" xmlns="" val="2079080876"/>
                    </a:ext>
                  </a:extLst>
                </a:gridCol>
                <a:gridCol w="1216581">
                  <a:extLst>
                    <a:ext uri="{9D8B030D-6E8A-4147-A177-3AD203B41FA5}">
                      <a16:colId xmlns:a16="http://schemas.microsoft.com/office/drawing/2014/main" xmlns="" val="3362533873"/>
                    </a:ext>
                  </a:extLst>
                </a:gridCol>
                <a:gridCol w="1208978">
                  <a:extLst>
                    <a:ext uri="{9D8B030D-6E8A-4147-A177-3AD203B41FA5}">
                      <a16:colId xmlns:a16="http://schemas.microsoft.com/office/drawing/2014/main" xmlns="" val="527582050"/>
                    </a:ext>
                  </a:extLst>
                </a:gridCol>
                <a:gridCol w="1129139">
                  <a:extLst>
                    <a:ext uri="{9D8B030D-6E8A-4147-A177-3AD203B41FA5}">
                      <a16:colId xmlns:a16="http://schemas.microsoft.com/office/drawing/2014/main" xmlns="" val="1012700911"/>
                    </a:ext>
                  </a:extLst>
                </a:gridCol>
                <a:gridCol w="1129139">
                  <a:extLst>
                    <a:ext uri="{9D8B030D-6E8A-4147-A177-3AD203B41FA5}">
                      <a16:colId xmlns:a16="http://schemas.microsoft.com/office/drawing/2014/main" xmlns="" val="4108382719"/>
                    </a:ext>
                  </a:extLst>
                </a:gridCol>
              </a:tblGrid>
              <a:tr h="217646">
                <a:tc rowSpan="2">
                  <a:txBody>
                    <a:bodyPr/>
                    <a:lstStyle/>
                    <a:p>
                      <a:pPr algn="ctr" fontAlgn="ctr"/>
                      <a:r>
                        <a:rPr lang="en-ZA" sz="1200" b="1" i="0" u="none" strike="noStrike">
                          <a:solidFill>
                            <a:srgbClr val="000000"/>
                          </a:solidFill>
                          <a:effectLst/>
                          <a:latin typeface="Arial" panose="020B0604020202020204" pitchFamily="34" charset="0"/>
                        </a:rPr>
                        <a:t>Programme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gridSpan="4">
                  <a:txBody>
                    <a:bodyPr/>
                    <a:lstStyle/>
                    <a:p>
                      <a:pPr algn="ctr" fontAlgn="ctr"/>
                      <a:r>
                        <a:rPr lang="en-ZA" sz="1200" b="1" i="0" u="none" strike="noStrike">
                          <a:solidFill>
                            <a:srgbClr val="000000"/>
                          </a:solidFill>
                          <a:effectLst/>
                          <a:latin typeface="Arial" panose="020B0604020202020204" pitchFamily="34" charset="0"/>
                        </a:rPr>
                        <a:t>SUMMARY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996014006"/>
                  </a:ext>
                </a:extLst>
              </a:tr>
              <a:tr h="655093">
                <a:tc vMerge="1">
                  <a:txBody>
                    <a:bodyPr/>
                    <a:lstStyle/>
                    <a:p>
                      <a:endParaRPr lang="en-ZA"/>
                    </a:p>
                  </a:txBody>
                  <a:tcPr/>
                </a:tc>
                <a:tc>
                  <a:txBody>
                    <a:bodyPr/>
                    <a:lstStyle/>
                    <a:p>
                      <a:pPr algn="ctr" fontAlgn="ctr"/>
                      <a:r>
                        <a:rPr lang="en-ZA" sz="1200" b="1" i="0" u="none" strike="noStrike">
                          <a:solidFill>
                            <a:srgbClr val="000000"/>
                          </a:solidFill>
                          <a:effectLst/>
                          <a:latin typeface="Arial" panose="020B0604020202020204" pitchFamily="34" charset="0"/>
                        </a:rPr>
                        <a:t>Budget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Expenditure: 31 March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Unspent Funds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Spent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1319074039"/>
                  </a:ext>
                </a:extLst>
              </a:tr>
              <a:tr h="226266">
                <a:tc>
                  <a:txBody>
                    <a:bodyPr/>
                    <a:lstStyle/>
                    <a:p>
                      <a:pPr algn="l" fontAlgn="b"/>
                      <a:r>
                        <a:rPr lang="en-ZA" sz="1200" b="1"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2707931998"/>
                  </a:ext>
                </a:extLst>
              </a:tr>
              <a:tr h="217646">
                <a:tc>
                  <a:txBody>
                    <a:bodyPr/>
                    <a:lstStyle/>
                    <a:p>
                      <a:pPr algn="l" fontAlgn="b"/>
                      <a:r>
                        <a:rPr lang="en-ZA" sz="1200" b="0" i="0" u="none" strike="noStrike">
                          <a:solidFill>
                            <a:srgbClr val="000000"/>
                          </a:solidFill>
                          <a:effectLst/>
                          <a:latin typeface="Arial" panose="020B0604020202020204" pitchFamily="34" charset="0"/>
                        </a:rPr>
                        <a:t>ADMINISTRATION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524 146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471 684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52 462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90%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0078998"/>
                  </a:ext>
                </a:extLst>
              </a:tr>
              <a:tr h="217646">
                <a:tc>
                  <a:txBody>
                    <a:bodyPr/>
                    <a:lstStyle/>
                    <a:p>
                      <a:pPr algn="l" fontAlgn="b"/>
                      <a:r>
                        <a:rPr lang="en-ZA" sz="1200" b="0" i="0" u="none" strike="noStrike" dirty="0">
                          <a:solidFill>
                            <a:srgbClr val="000000"/>
                          </a:solidFill>
                          <a:effectLst/>
                          <a:latin typeface="Arial" panose="020B0604020202020204" pitchFamily="34" charset="0"/>
                        </a:rPr>
                        <a:t>NATIONAL HEALTH INSURANCE, HEALTH PLANNING &amp; SYSTEM ENABLEMENT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1 892 199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1 333 990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558 209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70%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8859471"/>
                  </a:ext>
                </a:extLst>
              </a:tr>
              <a:tr h="351232">
                <a:tc>
                  <a:txBody>
                    <a:bodyPr/>
                    <a:lstStyle/>
                    <a:p>
                      <a:pPr algn="l" fontAlgn="b"/>
                      <a:r>
                        <a:rPr lang="en-ZA" sz="1200" b="0" i="0" u="none" strike="noStrike" dirty="0">
                          <a:solidFill>
                            <a:srgbClr val="000000"/>
                          </a:solidFill>
                          <a:effectLst/>
                          <a:latin typeface="Arial" panose="020B0604020202020204" pitchFamily="34" charset="0"/>
                        </a:rPr>
                        <a:t>HIV &amp; AIDS, TB, MATERNAL &amp; CHILD HEALTH</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20 699 057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20 626 454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72 603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96380440"/>
                  </a:ext>
                </a:extLst>
              </a:tr>
              <a:tr h="217646">
                <a:tc>
                  <a:txBody>
                    <a:bodyPr/>
                    <a:lstStyle/>
                    <a:p>
                      <a:pPr algn="l" fontAlgn="b"/>
                      <a:r>
                        <a:rPr lang="en-ZA" sz="1200" b="0" i="0" u="none" strike="noStrike">
                          <a:solidFill>
                            <a:srgbClr val="000000"/>
                          </a:solidFill>
                          <a:effectLst/>
                          <a:latin typeface="Arial" panose="020B0604020202020204" pitchFamily="34" charset="0"/>
                        </a:rPr>
                        <a:t>PRIMARY HEALTH CARE SERVICES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279 736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248 089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31 647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31683729"/>
                  </a:ext>
                </a:extLst>
              </a:tr>
              <a:tr h="217646">
                <a:tc>
                  <a:txBody>
                    <a:bodyPr/>
                    <a:lstStyle/>
                    <a:p>
                      <a:pPr algn="l" fontAlgn="b"/>
                      <a:r>
                        <a:rPr lang="en-ZA" sz="1200" b="0" i="0" u="none" strike="noStrike">
                          <a:solidFill>
                            <a:srgbClr val="000000"/>
                          </a:solidFill>
                          <a:effectLst/>
                          <a:latin typeface="Arial" panose="020B0604020202020204" pitchFamily="34" charset="0"/>
                        </a:rPr>
                        <a:t>HOSPITALS, TERTIARY HEALTH SERVICES &amp; HUMAN RESOURCE DEVELOPMENT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22 308 192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22 130 939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177 253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99%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1024867"/>
                  </a:ext>
                </a:extLst>
              </a:tr>
              <a:tr h="352264">
                <a:tc>
                  <a:txBody>
                    <a:bodyPr/>
                    <a:lstStyle/>
                    <a:p>
                      <a:pPr algn="l" fontAlgn="b"/>
                      <a:r>
                        <a:rPr lang="en-ZA" sz="1200" b="0" i="0" u="none" strike="noStrike" dirty="0">
                          <a:solidFill>
                            <a:srgbClr val="000000"/>
                          </a:solidFill>
                          <a:effectLst/>
                          <a:latin typeface="Arial" panose="020B0604020202020204" pitchFamily="34" charset="0"/>
                        </a:rPr>
                        <a:t>HEALTH REGULATION &amp; COMPLIANCE MANAGEMENT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1 805 044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1 783 058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21 986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99%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5993245"/>
                  </a:ext>
                </a:extLst>
              </a:tr>
              <a:tr h="237040">
                <a:tc>
                  <a:txBody>
                    <a:bodyPr/>
                    <a:lstStyle/>
                    <a:p>
                      <a:pPr algn="l" fontAlgn="b"/>
                      <a:r>
                        <a:rPr lang="en-ZA" sz="1200" b="1" i="0" u="none" strike="noStrike">
                          <a:solidFill>
                            <a:srgbClr val="000000"/>
                          </a:solidFill>
                          <a:effectLst/>
                          <a:latin typeface="Arial" panose="020B0604020202020204" pitchFamily="34" charset="0"/>
                        </a:rPr>
                        <a:t>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a:solidFill>
                            <a:srgbClr val="000000"/>
                          </a:solidFill>
                          <a:effectLst/>
                          <a:latin typeface="Arial" panose="020B0604020202020204" pitchFamily="34" charset="0"/>
                        </a:rPr>
                        <a:t>  47 508 374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a:solidFill>
                            <a:srgbClr val="000000"/>
                          </a:solidFill>
                          <a:effectLst/>
                          <a:latin typeface="Arial" panose="020B0604020202020204" pitchFamily="34" charset="0"/>
                        </a:rPr>
                        <a:t>   46 594 214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dirty="0">
                          <a:solidFill>
                            <a:srgbClr val="000000"/>
                          </a:solidFill>
                          <a:effectLst/>
                          <a:latin typeface="Arial" panose="020B0604020202020204" pitchFamily="34" charset="0"/>
                        </a:rPr>
                        <a:t>       914 160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dirty="0">
                          <a:solidFill>
                            <a:srgbClr val="000000"/>
                          </a:solidFill>
                          <a:effectLst/>
                          <a:latin typeface="Arial" panose="020B0604020202020204" pitchFamily="34" charset="0"/>
                        </a:rPr>
                        <a:t>98%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1034918998"/>
                  </a:ext>
                </a:extLst>
              </a:tr>
            </a:tbl>
          </a:graphicData>
        </a:graphic>
      </p:graphicFrame>
    </p:spTree>
    <p:extLst>
      <p:ext uri="{BB962C8B-B14F-4D97-AF65-F5344CB8AC3E}">
        <p14:creationId xmlns:p14="http://schemas.microsoft.com/office/powerpoint/2010/main" xmlns="" val="5969725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1600" y="5951039"/>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41</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cs typeface="Arial" pitchFamily="34" charset="0"/>
              </a:rPr>
              <a:t>         Summary per    </a:t>
            </a:r>
          </a:p>
          <a:p>
            <a:pPr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cs typeface="Arial" pitchFamily="34" charset="0"/>
              </a:rPr>
              <a:t>         Economic Classification</a:t>
            </a:r>
          </a:p>
        </p:txBody>
      </p:sp>
      <p:sp>
        <p:nvSpPr>
          <p:cNvPr id="6" name="Rectangle 5"/>
          <p:cNvSpPr/>
          <p:nvPr/>
        </p:nvSpPr>
        <p:spPr>
          <a:xfrm>
            <a:off x="2051720" y="1369858"/>
            <a:ext cx="4572000" cy="400110"/>
          </a:xfrm>
          <a:prstGeom prst="rect">
            <a:avLst/>
          </a:prstGeom>
        </p:spPr>
        <p:txBody>
          <a:bodyPr wrap="square">
            <a:spAutoFit/>
          </a:bodyPr>
          <a:lstStyle/>
          <a:p>
            <a:pPr lvl="0" algn="ctr"/>
            <a:r>
              <a:rPr lang="en-ZA" sz="2000" b="1" dirty="0">
                <a:solidFill>
                  <a:prstClr val="black"/>
                </a:solidFill>
                <a:latin typeface="Arial "/>
                <a:ea typeface="Trebuchet MS Bold" charset="0"/>
                <a:cs typeface="Trebuchet MS Bold" charset="0"/>
                <a:sym typeface="Trebuchet MS Bold" charset="0"/>
              </a:rPr>
              <a:t>Expenditure as at 31 March 2019</a:t>
            </a:r>
          </a:p>
        </p:txBody>
      </p:sp>
      <p:graphicFrame>
        <p:nvGraphicFramePr>
          <p:cNvPr id="3" name="Table 2"/>
          <p:cNvGraphicFramePr>
            <a:graphicFrameLocks noGrp="1"/>
          </p:cNvGraphicFramePr>
          <p:nvPr>
            <p:extLst/>
          </p:nvPr>
        </p:nvGraphicFramePr>
        <p:xfrm>
          <a:off x="899593" y="2326378"/>
          <a:ext cx="7272807" cy="2686797"/>
        </p:xfrm>
        <a:graphic>
          <a:graphicData uri="http://schemas.openxmlformats.org/drawingml/2006/table">
            <a:tbl>
              <a:tblPr/>
              <a:tblGrid>
                <a:gridCol w="2673167">
                  <a:extLst>
                    <a:ext uri="{9D8B030D-6E8A-4147-A177-3AD203B41FA5}">
                      <a16:colId xmlns:a16="http://schemas.microsoft.com/office/drawing/2014/main" xmlns="" val="4000943731"/>
                    </a:ext>
                  </a:extLst>
                </a:gridCol>
                <a:gridCol w="1194713">
                  <a:extLst>
                    <a:ext uri="{9D8B030D-6E8A-4147-A177-3AD203B41FA5}">
                      <a16:colId xmlns:a16="http://schemas.microsoft.com/office/drawing/2014/main" xmlns="" val="2964558945"/>
                    </a:ext>
                  </a:extLst>
                </a:gridCol>
                <a:gridCol w="1187245">
                  <a:extLst>
                    <a:ext uri="{9D8B030D-6E8A-4147-A177-3AD203B41FA5}">
                      <a16:colId xmlns:a16="http://schemas.microsoft.com/office/drawing/2014/main" xmlns="" val="705103268"/>
                    </a:ext>
                  </a:extLst>
                </a:gridCol>
                <a:gridCol w="1108841">
                  <a:extLst>
                    <a:ext uri="{9D8B030D-6E8A-4147-A177-3AD203B41FA5}">
                      <a16:colId xmlns:a16="http://schemas.microsoft.com/office/drawing/2014/main" xmlns="" val="1698509707"/>
                    </a:ext>
                  </a:extLst>
                </a:gridCol>
                <a:gridCol w="1108841">
                  <a:extLst>
                    <a:ext uri="{9D8B030D-6E8A-4147-A177-3AD203B41FA5}">
                      <a16:colId xmlns:a16="http://schemas.microsoft.com/office/drawing/2014/main" xmlns="" val="2441479240"/>
                    </a:ext>
                  </a:extLst>
                </a:gridCol>
              </a:tblGrid>
              <a:tr h="233133">
                <a:tc rowSpan="2">
                  <a:txBody>
                    <a:bodyPr/>
                    <a:lstStyle/>
                    <a:p>
                      <a:pPr algn="ctr" fontAlgn="ctr"/>
                      <a:r>
                        <a:rPr lang="en-ZA" sz="1200" b="1" i="0" u="none" strike="noStrike" dirty="0" smtClean="0">
                          <a:solidFill>
                            <a:srgbClr val="000000"/>
                          </a:solidFill>
                          <a:effectLst/>
                          <a:latin typeface="Arial" panose="020B0604020202020204" pitchFamily="34" charset="0"/>
                        </a:rPr>
                        <a:t>Economic Classification</a:t>
                      </a:r>
                      <a:endParaRPr lang="en-ZA"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gridSpan="4">
                  <a:txBody>
                    <a:bodyPr/>
                    <a:lstStyle/>
                    <a:p>
                      <a:pPr algn="ctr" fontAlgn="ctr"/>
                      <a:r>
                        <a:rPr lang="en-ZA" sz="1200" b="1" i="0" u="none" strike="noStrike">
                          <a:solidFill>
                            <a:srgbClr val="000000"/>
                          </a:solidFill>
                          <a:effectLst/>
                          <a:latin typeface="Arial" panose="020B0604020202020204" pitchFamily="34" charset="0"/>
                        </a:rPr>
                        <a:t>SUMMARY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816845836"/>
                  </a:ext>
                </a:extLst>
              </a:tr>
              <a:tr h="738639">
                <a:tc vMerge="1">
                  <a:txBody>
                    <a:bodyPr/>
                    <a:lstStyle/>
                    <a:p>
                      <a:endParaRPr lang="en-ZA"/>
                    </a:p>
                  </a:txBody>
                  <a:tcPr/>
                </a:tc>
                <a:tc>
                  <a:txBody>
                    <a:bodyPr/>
                    <a:lstStyle/>
                    <a:p>
                      <a:pPr algn="ctr" fontAlgn="ctr"/>
                      <a:r>
                        <a:rPr lang="en-ZA" sz="1200" b="1" i="0" u="none" strike="noStrike">
                          <a:solidFill>
                            <a:srgbClr val="000000"/>
                          </a:solidFill>
                          <a:effectLst/>
                          <a:latin typeface="Arial" panose="020B0604020202020204" pitchFamily="34" charset="0"/>
                        </a:rPr>
                        <a:t>Budget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Expenditure: 31 March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Unspent Funds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Spent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2915319395"/>
                  </a:ext>
                </a:extLst>
              </a:tr>
              <a:tr h="242365">
                <a:tc>
                  <a:txBody>
                    <a:bodyPr/>
                    <a:lstStyle/>
                    <a:p>
                      <a:pPr algn="l" fontAlgn="b"/>
                      <a:r>
                        <a:rPr lang="en-ZA" sz="1200" b="1"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1883749799"/>
                  </a:ext>
                </a:extLst>
              </a:tr>
              <a:tr h="276989">
                <a:tc>
                  <a:txBody>
                    <a:bodyPr/>
                    <a:lstStyle/>
                    <a:p>
                      <a:pPr algn="l" fontAlgn="b"/>
                      <a:r>
                        <a:rPr lang="en-ZA" sz="1200" b="0" i="0" u="none" strike="noStrike">
                          <a:solidFill>
                            <a:srgbClr val="000000"/>
                          </a:solidFill>
                          <a:effectLst/>
                          <a:latin typeface="Arial" panose="020B0604020202020204" pitchFamily="34" charset="0"/>
                        </a:rPr>
                        <a:t>Compensation of Employees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828 814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793 198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35 616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rPr>
                        <a:t>96%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4127187"/>
                  </a:ext>
                </a:extLst>
              </a:tr>
              <a:tr h="233133">
                <a:tc>
                  <a:txBody>
                    <a:bodyPr/>
                    <a:lstStyle/>
                    <a:p>
                      <a:pPr algn="l" fontAlgn="b"/>
                      <a:r>
                        <a:rPr lang="en-ZA" sz="1200" b="0" i="0" u="none" strike="noStrike">
                          <a:solidFill>
                            <a:srgbClr val="000000"/>
                          </a:solidFill>
                          <a:effectLst/>
                          <a:latin typeface="Arial" panose="020B0604020202020204" pitchFamily="34" charset="0"/>
                        </a:rPr>
                        <a:t>Goods and Services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2 416 797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1 788 427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628 370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74%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0747776"/>
                  </a:ext>
                </a:extLst>
              </a:tr>
              <a:tr h="233133">
                <a:tc>
                  <a:txBody>
                    <a:bodyPr/>
                    <a:lstStyle/>
                    <a:p>
                      <a:pPr algn="l" fontAlgn="b"/>
                      <a:r>
                        <a:rPr lang="en-ZA" sz="1200" b="0" i="0" u="none" strike="noStrike">
                          <a:solidFill>
                            <a:srgbClr val="000000"/>
                          </a:solidFill>
                          <a:effectLst/>
                          <a:latin typeface="Arial" panose="020B0604020202020204" pitchFamily="34" charset="0"/>
                        </a:rPr>
                        <a:t>Transfers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43 258 164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43 246 972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11 192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47157715"/>
                  </a:ext>
                </a:extLst>
              </a:tr>
              <a:tr h="233133">
                <a:tc>
                  <a:txBody>
                    <a:bodyPr/>
                    <a:lstStyle/>
                    <a:p>
                      <a:pPr algn="l" fontAlgn="b"/>
                      <a:r>
                        <a:rPr lang="en-ZA" sz="1200" b="0" i="0" u="none" strike="noStrike">
                          <a:solidFill>
                            <a:srgbClr val="000000"/>
                          </a:solidFill>
                          <a:effectLst/>
                          <a:latin typeface="Arial" panose="020B0604020202020204" pitchFamily="34" charset="0"/>
                        </a:rPr>
                        <a:t>Capital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1 004 599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765 617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238 982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1088656"/>
                  </a:ext>
                </a:extLst>
              </a:tr>
              <a:tr h="242365">
                <a:tc>
                  <a:txBody>
                    <a:bodyPr/>
                    <a:lstStyle/>
                    <a:p>
                      <a:pPr algn="l" fontAlgn="b"/>
                      <a:r>
                        <a:rPr lang="en-ZA" sz="1200" b="0" i="0" u="none" strike="noStrike">
                          <a:solidFill>
                            <a:srgbClr val="000000"/>
                          </a:solidFill>
                          <a:effectLst/>
                          <a:latin typeface="Arial" panose="020B0604020202020204" pitchFamily="34" charset="0"/>
                        </a:rPr>
                        <a:t>Losses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3806054"/>
                  </a:ext>
                </a:extLst>
              </a:tr>
              <a:tr h="253907">
                <a:tc>
                  <a:txBody>
                    <a:bodyPr/>
                    <a:lstStyle/>
                    <a:p>
                      <a:pPr algn="l" fontAlgn="b"/>
                      <a:r>
                        <a:rPr lang="en-ZA" sz="1200" b="1" i="0" u="none" strike="noStrike">
                          <a:solidFill>
                            <a:srgbClr val="000000"/>
                          </a:solidFill>
                          <a:effectLst/>
                          <a:latin typeface="Arial" panose="020B0604020202020204" pitchFamily="34" charset="0"/>
                        </a:rPr>
                        <a:t>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a:solidFill>
                            <a:srgbClr val="000000"/>
                          </a:solidFill>
                          <a:effectLst/>
                          <a:latin typeface="Arial" panose="020B0604020202020204" pitchFamily="34" charset="0"/>
                        </a:rPr>
                        <a:t>  47 508 374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a:solidFill>
                            <a:srgbClr val="000000"/>
                          </a:solidFill>
                          <a:effectLst/>
                          <a:latin typeface="Arial" panose="020B0604020202020204" pitchFamily="34" charset="0"/>
                        </a:rPr>
                        <a:t>   46 594 214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dirty="0">
                          <a:solidFill>
                            <a:srgbClr val="000000"/>
                          </a:solidFill>
                          <a:effectLst/>
                          <a:latin typeface="Arial" panose="020B0604020202020204" pitchFamily="34" charset="0"/>
                        </a:rPr>
                        <a:t>       914 160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dirty="0">
                          <a:solidFill>
                            <a:srgbClr val="000000"/>
                          </a:solidFill>
                          <a:effectLst/>
                          <a:latin typeface="Arial" panose="020B0604020202020204" pitchFamily="34" charset="0"/>
                        </a:rPr>
                        <a:t>98%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3869862859"/>
                  </a:ext>
                </a:extLst>
              </a:tr>
            </a:tbl>
          </a:graphicData>
        </a:graphic>
      </p:graphicFrame>
    </p:spTree>
    <p:extLst>
      <p:ext uri="{BB962C8B-B14F-4D97-AF65-F5344CB8AC3E}">
        <p14:creationId xmlns:p14="http://schemas.microsoft.com/office/powerpoint/2010/main" xmlns="" val="34181104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42</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3" name="TextBox 2"/>
          <p:cNvSpPr txBox="1"/>
          <p:nvPr/>
        </p:nvSpPr>
        <p:spPr>
          <a:xfrm>
            <a:off x="607640" y="1340768"/>
            <a:ext cx="7924800" cy="400110"/>
          </a:xfrm>
          <a:prstGeom prst="rect">
            <a:avLst/>
          </a:prstGeom>
          <a:noFill/>
        </p:spPr>
        <p:txBody>
          <a:bodyPr wrap="square" rtlCol="0">
            <a:spAutoFit/>
          </a:bodyPr>
          <a:lstStyle/>
          <a:p>
            <a:pPr lvl="0" algn="ctr"/>
            <a:r>
              <a:rPr lang="en-ZA" sz="2000" b="1" dirty="0">
                <a:solidFill>
                  <a:prstClr val="black"/>
                </a:solidFill>
                <a:latin typeface="Arial "/>
                <a:ea typeface="Trebuchet MS Bold" charset="0"/>
                <a:cs typeface="Trebuchet MS Bold" charset="0"/>
                <a:sym typeface="Trebuchet MS Bold" charset="0"/>
              </a:rPr>
              <a:t>Expenditure as at 31 March 2019</a:t>
            </a:r>
          </a:p>
        </p:txBody>
      </p:sp>
      <p:sp>
        <p:nvSpPr>
          <p:cNvPr id="4" name="Rectangle 2"/>
          <p:cNvSpPr txBox="1">
            <a:spLocks noChangeArrowheads="1"/>
          </p:cNvSpPr>
          <p:nvPr/>
        </p:nvSpPr>
        <p:spPr>
          <a:xfrm>
            <a:off x="749499" y="188640"/>
            <a:ext cx="5562600" cy="514474"/>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            Programme 1:  Administration</a:t>
            </a:r>
            <a:endParaRPr kumimoji="0" lang="en-GB" sz="24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graphicFrame>
        <p:nvGraphicFramePr>
          <p:cNvPr id="7" name="Table 6"/>
          <p:cNvGraphicFramePr>
            <a:graphicFrameLocks noGrp="1"/>
          </p:cNvGraphicFramePr>
          <p:nvPr>
            <p:extLst/>
          </p:nvPr>
        </p:nvGraphicFramePr>
        <p:xfrm>
          <a:off x="465584" y="1972684"/>
          <a:ext cx="8208912" cy="2470390"/>
        </p:xfrm>
        <a:graphic>
          <a:graphicData uri="http://schemas.openxmlformats.org/drawingml/2006/table">
            <a:tbl>
              <a:tblPr/>
              <a:tblGrid>
                <a:gridCol w="2094587">
                  <a:extLst>
                    <a:ext uri="{9D8B030D-6E8A-4147-A177-3AD203B41FA5}">
                      <a16:colId xmlns:a16="http://schemas.microsoft.com/office/drawing/2014/main" xmlns="" val="3143866262"/>
                    </a:ext>
                  </a:extLst>
                </a:gridCol>
                <a:gridCol w="2094587">
                  <a:extLst>
                    <a:ext uri="{9D8B030D-6E8A-4147-A177-3AD203B41FA5}">
                      <a16:colId xmlns:a16="http://schemas.microsoft.com/office/drawing/2014/main" xmlns="" val="325550415"/>
                    </a:ext>
                  </a:extLst>
                </a:gridCol>
                <a:gridCol w="1086732">
                  <a:extLst>
                    <a:ext uri="{9D8B030D-6E8A-4147-A177-3AD203B41FA5}">
                      <a16:colId xmlns:a16="http://schemas.microsoft.com/office/drawing/2014/main" xmlns="" val="1661488018"/>
                    </a:ext>
                  </a:extLst>
                </a:gridCol>
                <a:gridCol w="993249">
                  <a:extLst>
                    <a:ext uri="{9D8B030D-6E8A-4147-A177-3AD203B41FA5}">
                      <a16:colId xmlns:a16="http://schemas.microsoft.com/office/drawing/2014/main" xmlns="" val="1131038712"/>
                    </a:ext>
                  </a:extLst>
                </a:gridCol>
                <a:gridCol w="993249">
                  <a:extLst>
                    <a:ext uri="{9D8B030D-6E8A-4147-A177-3AD203B41FA5}">
                      <a16:colId xmlns:a16="http://schemas.microsoft.com/office/drawing/2014/main" xmlns="" val="3844385364"/>
                    </a:ext>
                  </a:extLst>
                </a:gridCol>
                <a:gridCol w="946508">
                  <a:extLst>
                    <a:ext uri="{9D8B030D-6E8A-4147-A177-3AD203B41FA5}">
                      <a16:colId xmlns:a16="http://schemas.microsoft.com/office/drawing/2014/main" xmlns="" val="2762765789"/>
                    </a:ext>
                  </a:extLst>
                </a:gridCol>
              </a:tblGrid>
              <a:tr h="170691">
                <a:tc rowSpan="3">
                  <a:txBody>
                    <a:bodyPr/>
                    <a:lstStyle/>
                    <a:p>
                      <a:pPr algn="ctr" fontAlgn="ctr"/>
                      <a:r>
                        <a:rPr lang="en-ZA" sz="1200" b="1" i="0" u="none" strike="noStrike">
                          <a:solidFill>
                            <a:srgbClr val="000000"/>
                          </a:solidFill>
                          <a:effectLst/>
                          <a:latin typeface="Arial" panose="020B0604020202020204" pitchFamily="34" charset="0"/>
                        </a:rPr>
                        <a:t>SUBPROGRAMME</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rowSpan="3">
                  <a:txBody>
                    <a:bodyPr/>
                    <a:lstStyle/>
                    <a:p>
                      <a:pPr algn="ctr" fontAlgn="ctr"/>
                      <a:r>
                        <a:rPr lang="en-ZA" sz="1200" b="1" i="0" u="none" strike="noStrike">
                          <a:solidFill>
                            <a:srgbClr val="000000"/>
                          </a:solidFill>
                          <a:effectLst/>
                          <a:latin typeface="Arial" panose="020B0604020202020204" pitchFamily="34" charset="0"/>
                        </a:rPr>
                        <a:t>DESCRIPTION</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gridSpan="4">
                  <a:txBody>
                    <a:bodyPr/>
                    <a:lstStyle/>
                    <a:p>
                      <a:pPr algn="ctr" fontAlgn="ctr"/>
                      <a:r>
                        <a:rPr lang="en-ZA" sz="1200" b="1" i="0" u="none" strike="noStrike">
                          <a:solidFill>
                            <a:srgbClr val="000000"/>
                          </a:solidFill>
                          <a:effectLst/>
                          <a:latin typeface="Arial" panose="020B0604020202020204" pitchFamily="34" charset="0"/>
                        </a:rPr>
                        <a:t>TOTAL</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458933387"/>
                  </a:ext>
                </a:extLst>
              </a:tr>
              <a:tr h="532352">
                <a:tc vMerge="1">
                  <a:txBody>
                    <a:bodyPr/>
                    <a:lstStyle/>
                    <a:p>
                      <a:endParaRPr lang="en-ZA"/>
                    </a:p>
                  </a:txBody>
                  <a:tcPr/>
                </a:tc>
                <a:tc vMerge="1">
                  <a:txBody>
                    <a:bodyPr/>
                    <a:lstStyle/>
                    <a:p>
                      <a:endParaRPr lang="en-ZA"/>
                    </a:p>
                  </a:txBody>
                  <a:tcPr/>
                </a:tc>
                <a:tc>
                  <a:txBody>
                    <a:bodyPr/>
                    <a:lstStyle/>
                    <a:p>
                      <a:pPr algn="ctr" fontAlgn="ctr"/>
                      <a:r>
                        <a:rPr lang="en-ZA" sz="1200" b="1" i="0" u="none" strike="noStrike">
                          <a:solidFill>
                            <a:srgbClr val="000000"/>
                          </a:solidFill>
                          <a:effectLst/>
                          <a:latin typeface="Arial" panose="020B0604020202020204" pitchFamily="34" charset="0"/>
                        </a:rPr>
                        <a:t>Budget</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Expenditure: 31 March 2019</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Unspent Funds</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Spent</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2144976562"/>
                  </a:ext>
                </a:extLst>
              </a:tr>
              <a:tr h="185901">
                <a:tc vMerge="1">
                  <a:txBody>
                    <a:bodyPr/>
                    <a:lstStyle/>
                    <a:p>
                      <a:endParaRPr lang="en-ZA"/>
                    </a:p>
                  </a:txBody>
                  <a:tcPr/>
                </a:tc>
                <a:tc vMerge="1">
                  <a:txBody>
                    <a:bodyPr/>
                    <a:lstStyle/>
                    <a:p>
                      <a:endParaRPr lang="en-ZA"/>
                    </a:p>
                  </a:txBody>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2580447844"/>
                  </a:ext>
                </a:extLst>
              </a:tr>
              <a:tr h="177451">
                <a:tc>
                  <a:txBody>
                    <a:bodyPr/>
                    <a:lstStyle/>
                    <a:p>
                      <a:pPr algn="l" fontAlgn="b"/>
                      <a:r>
                        <a:rPr lang="en-ZA" sz="1200" b="0" i="0" u="none" strike="noStrike">
                          <a:solidFill>
                            <a:srgbClr val="000000"/>
                          </a:solidFill>
                          <a:effectLst/>
                          <a:latin typeface="Arial" panose="020B0604020202020204" pitchFamily="34" charset="0"/>
                        </a:rPr>
                        <a:t>Ministry</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panose="020B0604020202020204" pitchFamily="34" charset="0"/>
                        </a:rPr>
                        <a:t> </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30 780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28 </a:t>
                      </a:r>
                      <a:r>
                        <a:rPr lang="en-ZA" sz="1200" b="0" i="0" u="none" strike="noStrike" dirty="0">
                          <a:solidFill>
                            <a:srgbClr val="000000"/>
                          </a:solidFill>
                          <a:effectLst/>
                          <a:latin typeface="Arial" panose="020B0604020202020204" pitchFamily="34" charset="0"/>
                        </a:rPr>
                        <a:t>974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1 806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94%</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82591227"/>
                  </a:ext>
                </a:extLst>
              </a:tr>
              <a:tr h="177451">
                <a:tc>
                  <a:txBody>
                    <a:bodyPr/>
                    <a:lstStyle/>
                    <a:p>
                      <a:pPr algn="l" fontAlgn="b"/>
                      <a:r>
                        <a:rPr lang="en-ZA" sz="1200" b="0" i="0" u="none" strike="noStrike">
                          <a:solidFill>
                            <a:srgbClr val="000000"/>
                          </a:solidFill>
                          <a:effectLst/>
                          <a:latin typeface="Arial" panose="020B0604020202020204" pitchFamily="34" charset="0"/>
                        </a:rPr>
                        <a:t>Management</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panose="020B0604020202020204" pitchFamily="34" charset="0"/>
                        </a:rPr>
                        <a:t> </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26 </a:t>
                      </a:r>
                      <a:r>
                        <a:rPr lang="en-ZA" sz="1200" b="0" i="0" u="none" strike="noStrike" dirty="0">
                          <a:solidFill>
                            <a:srgbClr val="000000"/>
                          </a:solidFill>
                          <a:effectLst/>
                          <a:latin typeface="Arial" panose="020B0604020202020204" pitchFamily="34" charset="0"/>
                        </a:rPr>
                        <a:t>103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24 </a:t>
                      </a:r>
                      <a:r>
                        <a:rPr lang="en-ZA" sz="1200" b="0" i="0" u="none" strike="noStrike" dirty="0">
                          <a:solidFill>
                            <a:srgbClr val="000000"/>
                          </a:solidFill>
                          <a:effectLst/>
                          <a:latin typeface="Arial" panose="020B0604020202020204" pitchFamily="34" charset="0"/>
                        </a:rPr>
                        <a:t>603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1 500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94%</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9390009"/>
                  </a:ext>
                </a:extLst>
              </a:tr>
              <a:tr h="177451">
                <a:tc>
                  <a:txBody>
                    <a:bodyPr/>
                    <a:lstStyle/>
                    <a:p>
                      <a:pPr algn="l" fontAlgn="b"/>
                      <a:r>
                        <a:rPr lang="en-ZA" sz="1200" b="0" i="0" u="none" strike="noStrike">
                          <a:solidFill>
                            <a:srgbClr val="000000"/>
                          </a:solidFill>
                          <a:effectLst/>
                          <a:latin typeface="Arial" panose="020B0604020202020204" pitchFamily="34" charset="0"/>
                        </a:rPr>
                        <a:t>Corporate Services</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F243E"/>
                          </a:solidFill>
                          <a:effectLst/>
                          <a:latin typeface="Arial" panose="020B0604020202020204" pitchFamily="34" charset="0"/>
                        </a:rPr>
                        <a:t> </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251 020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          230 082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20 938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92%</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3485069"/>
                  </a:ext>
                </a:extLst>
              </a:tr>
              <a:tr h="177451">
                <a:tc>
                  <a:txBody>
                    <a:bodyPr/>
                    <a:lstStyle/>
                    <a:p>
                      <a:pPr algn="l" fontAlgn="b"/>
                      <a:r>
                        <a:rPr lang="en-ZA" sz="1200" b="0" i="0" u="none" strike="noStrike">
                          <a:solidFill>
                            <a:srgbClr val="000000"/>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1" u="none" strike="noStrike">
                          <a:solidFill>
                            <a:srgbClr val="0F243E"/>
                          </a:solidFill>
                          <a:effectLst/>
                          <a:latin typeface="Arial" panose="020B0604020202020204" pitchFamily="34" charset="0"/>
                        </a:rPr>
                        <a:t>Medico-legal Committees</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5 000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                     -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5 </a:t>
                      </a:r>
                      <a:r>
                        <a:rPr lang="en-ZA" sz="1200" b="0" i="0" u="none" strike="noStrike" dirty="0">
                          <a:solidFill>
                            <a:srgbClr val="000000"/>
                          </a:solidFill>
                          <a:effectLst/>
                          <a:latin typeface="Arial" panose="020B0604020202020204" pitchFamily="34" charset="0"/>
                        </a:rPr>
                        <a:t>000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0%</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78768434"/>
                  </a:ext>
                </a:extLst>
              </a:tr>
              <a:tr h="177451">
                <a:tc>
                  <a:txBody>
                    <a:bodyPr/>
                    <a:lstStyle/>
                    <a:p>
                      <a:pPr algn="l" fontAlgn="b"/>
                      <a:r>
                        <a:rPr lang="en-ZA" sz="1200" b="0" i="0" u="none" strike="noStrike">
                          <a:solidFill>
                            <a:srgbClr val="000000"/>
                          </a:solidFill>
                          <a:effectLst/>
                          <a:latin typeface="Arial" panose="020B0604020202020204" pitchFamily="34" charset="0"/>
                        </a:rPr>
                        <a:t>Property Management</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F243E"/>
                          </a:solidFill>
                          <a:effectLst/>
                          <a:latin typeface="Arial" panose="020B0604020202020204" pitchFamily="34" charset="0"/>
                        </a:rPr>
                        <a:t> </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137 912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          136 339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1 573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99%</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8868465"/>
                  </a:ext>
                </a:extLst>
              </a:tr>
              <a:tr h="177451">
                <a:tc>
                  <a:txBody>
                    <a:bodyPr/>
                    <a:lstStyle/>
                    <a:p>
                      <a:pPr algn="l" fontAlgn="b"/>
                      <a:r>
                        <a:rPr lang="en-ZA" sz="1200" b="0" i="0" u="none" strike="noStrike">
                          <a:solidFill>
                            <a:srgbClr val="000000"/>
                          </a:solidFill>
                          <a:effectLst/>
                          <a:latin typeface="Arial" panose="020B0604020202020204" pitchFamily="34" charset="0"/>
                        </a:rPr>
                        <a:t>Financial Management</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F243E"/>
                          </a:solidFill>
                          <a:effectLst/>
                          <a:latin typeface="Arial" panose="020B0604020202020204" pitchFamily="34" charset="0"/>
                        </a:rPr>
                        <a:t> </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65 331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47 053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18 </a:t>
                      </a:r>
                      <a:r>
                        <a:rPr lang="en-ZA" sz="1200" b="0" i="0" u="none" strike="noStrike" dirty="0">
                          <a:solidFill>
                            <a:srgbClr val="000000"/>
                          </a:solidFill>
                          <a:effectLst/>
                          <a:latin typeface="Arial" panose="020B0604020202020204" pitchFamily="34" charset="0"/>
                        </a:rPr>
                        <a:t>278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72%</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7198737"/>
                  </a:ext>
                </a:extLst>
              </a:tr>
              <a:tr h="185901">
                <a:tc>
                  <a:txBody>
                    <a:bodyPr/>
                    <a:lstStyle/>
                    <a:p>
                      <a:pPr algn="l" fontAlgn="b"/>
                      <a:r>
                        <a:rPr lang="en-ZA" sz="1200" b="0" i="0" u="none" strike="noStrike">
                          <a:solidFill>
                            <a:srgbClr val="000000"/>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1" u="none" strike="noStrike">
                          <a:solidFill>
                            <a:srgbClr val="0F243E"/>
                          </a:solidFill>
                          <a:effectLst/>
                          <a:latin typeface="Arial" panose="020B0604020202020204" pitchFamily="34" charset="0"/>
                        </a:rPr>
                        <a:t>SAICA programme</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8 000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4 633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3 </a:t>
                      </a:r>
                      <a:r>
                        <a:rPr lang="en-ZA" sz="1200" b="0" i="0" u="none" strike="noStrike" dirty="0">
                          <a:solidFill>
                            <a:srgbClr val="000000"/>
                          </a:solidFill>
                          <a:effectLst/>
                          <a:latin typeface="Arial" panose="020B0604020202020204" pitchFamily="34" charset="0"/>
                        </a:rPr>
                        <a:t>367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58%</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5637176"/>
                  </a:ext>
                </a:extLst>
              </a:tr>
              <a:tr h="185901">
                <a:tc>
                  <a:txBody>
                    <a:bodyPr/>
                    <a:lstStyle/>
                    <a:p>
                      <a:pPr algn="l" fontAlgn="b"/>
                      <a:r>
                        <a:rPr lang="en-ZA" sz="1200" b="1" i="0" u="none" strike="noStrike">
                          <a:solidFill>
                            <a:srgbClr val="000000"/>
                          </a:solidFill>
                          <a:effectLst/>
                          <a:latin typeface="Arial" panose="020B0604020202020204" pitchFamily="34" charset="0"/>
                        </a:rPr>
                        <a:t>Total Programme 1:</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ZA" sz="1200" b="1" i="0" u="none" strike="noStrike">
                          <a:solidFill>
                            <a:srgbClr val="000000"/>
                          </a:solidFill>
                          <a:effectLst/>
                          <a:latin typeface="Arial" panose="020B0604020202020204" pitchFamily="34" charset="0"/>
                        </a:rPr>
                        <a:t> </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dirty="0">
                          <a:solidFill>
                            <a:srgbClr val="000000"/>
                          </a:solidFill>
                          <a:effectLst/>
                          <a:latin typeface="Arial" panose="020B0604020202020204" pitchFamily="34" charset="0"/>
                        </a:rPr>
                        <a:t>            </a:t>
                      </a:r>
                      <a:r>
                        <a:rPr lang="en-ZA" sz="1200" b="1" i="0" u="none" strike="noStrike" dirty="0" smtClean="0">
                          <a:solidFill>
                            <a:srgbClr val="000000"/>
                          </a:solidFill>
                          <a:effectLst/>
                          <a:latin typeface="Arial" panose="020B0604020202020204" pitchFamily="34" charset="0"/>
                        </a:rPr>
                        <a:t>524 </a:t>
                      </a:r>
                      <a:r>
                        <a:rPr lang="en-ZA" sz="1200" b="1" i="0" u="none" strike="noStrike" dirty="0">
                          <a:solidFill>
                            <a:srgbClr val="000000"/>
                          </a:solidFill>
                          <a:effectLst/>
                          <a:latin typeface="Arial" panose="020B0604020202020204" pitchFamily="34" charset="0"/>
                        </a:rPr>
                        <a:t>146 </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471 684 </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dirty="0">
                          <a:solidFill>
                            <a:srgbClr val="000000"/>
                          </a:solidFill>
                          <a:effectLst/>
                          <a:latin typeface="Arial" panose="020B0604020202020204" pitchFamily="34" charset="0"/>
                        </a:rPr>
                        <a:t>           </a:t>
                      </a:r>
                      <a:r>
                        <a:rPr lang="en-ZA" sz="1200" b="1" i="0" u="none" strike="noStrike" dirty="0" smtClean="0">
                          <a:solidFill>
                            <a:srgbClr val="000000"/>
                          </a:solidFill>
                          <a:effectLst/>
                          <a:latin typeface="Arial" panose="020B0604020202020204" pitchFamily="34" charset="0"/>
                        </a:rPr>
                        <a:t>52 </a:t>
                      </a:r>
                      <a:r>
                        <a:rPr lang="en-ZA" sz="1200" b="1" i="0" u="none" strike="noStrike" dirty="0">
                          <a:solidFill>
                            <a:srgbClr val="000000"/>
                          </a:solidFill>
                          <a:effectLst/>
                          <a:latin typeface="Arial" panose="020B0604020202020204" pitchFamily="34" charset="0"/>
                        </a:rPr>
                        <a:t>462 </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dirty="0">
                          <a:solidFill>
                            <a:srgbClr val="000000"/>
                          </a:solidFill>
                          <a:effectLst/>
                          <a:latin typeface="Arial" panose="020B0604020202020204" pitchFamily="34" charset="0"/>
                        </a:rPr>
                        <a:t>90%</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36982867"/>
                  </a:ext>
                </a:extLst>
              </a:tr>
            </a:tbl>
          </a:graphicData>
        </a:graphic>
      </p:graphicFrame>
    </p:spTree>
    <p:extLst>
      <p:ext uri="{BB962C8B-B14F-4D97-AF65-F5344CB8AC3E}">
        <p14:creationId xmlns:p14="http://schemas.microsoft.com/office/powerpoint/2010/main" xmlns="" val="30208672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43</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3" name="TextBox 2"/>
          <p:cNvSpPr txBox="1"/>
          <p:nvPr/>
        </p:nvSpPr>
        <p:spPr>
          <a:xfrm>
            <a:off x="539552" y="1275722"/>
            <a:ext cx="7924800" cy="400110"/>
          </a:xfrm>
          <a:prstGeom prst="rect">
            <a:avLst/>
          </a:prstGeom>
          <a:noFill/>
        </p:spPr>
        <p:txBody>
          <a:bodyPr wrap="square" rtlCol="0">
            <a:spAutoFit/>
          </a:bodyPr>
          <a:lstStyle/>
          <a:p>
            <a:pPr lvl="0" algn="ctr"/>
            <a:r>
              <a:rPr lang="en-ZA" sz="2000" b="1" dirty="0">
                <a:solidFill>
                  <a:prstClr val="black"/>
                </a:solidFill>
                <a:latin typeface="Arial "/>
                <a:ea typeface="Trebuchet MS Bold" charset="0"/>
                <a:cs typeface="Trebuchet MS Bold" charset="0"/>
                <a:sym typeface="Trebuchet MS Bold" charset="0"/>
              </a:rPr>
              <a:t>Expenditure as at 31 March 2019</a:t>
            </a:r>
          </a:p>
        </p:txBody>
      </p:sp>
      <p:sp>
        <p:nvSpPr>
          <p:cNvPr id="4" name="Rectangle 2"/>
          <p:cNvSpPr txBox="1">
            <a:spLocks noChangeArrowheads="1"/>
          </p:cNvSpPr>
          <p:nvPr/>
        </p:nvSpPr>
        <p:spPr>
          <a:xfrm>
            <a:off x="746322" y="188640"/>
            <a:ext cx="5562600" cy="514474"/>
          </a:xfrm>
          <a:prstGeom prst="rect">
            <a:avLst/>
          </a:prstGeom>
        </p:spPr>
        <p:txBody>
          <a:bodyPr tIns="45720" rIns="91440" bIns="45720" anchor="b">
            <a:normAutofit lnSpcReduction="10000"/>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       </a:t>
            </a:r>
            <a:r>
              <a:rPr lang="en-GB" sz="2400" b="1" dirty="0" smtClean="0">
                <a:solidFill>
                  <a:schemeClr val="bg1"/>
                </a:solidFill>
                <a:latin typeface="Arial" pitchFamily="34" charset="0"/>
                <a:ea typeface="+mj-ea"/>
                <a:cs typeface="Arial" pitchFamily="34" charset="0"/>
              </a:rPr>
              <a:t>Pr</a:t>
            </a:r>
            <a:r>
              <a:rPr lang="en-GB" sz="2400" b="1" dirty="0" smtClean="0">
                <a:solidFill>
                  <a:schemeClr val="bg1"/>
                </a:solidFill>
                <a:latin typeface="Arial" pitchFamily="34" charset="0"/>
                <a:cs typeface="Arial" pitchFamily="34" charset="0"/>
              </a:rPr>
              <a:t>ogramme 1:  Administration</a:t>
            </a:r>
          </a:p>
        </p:txBody>
      </p:sp>
      <p:graphicFrame>
        <p:nvGraphicFramePr>
          <p:cNvPr id="9" name="Table 8"/>
          <p:cNvGraphicFramePr>
            <a:graphicFrameLocks noGrp="1"/>
          </p:cNvGraphicFramePr>
          <p:nvPr>
            <p:extLst/>
          </p:nvPr>
        </p:nvGraphicFramePr>
        <p:xfrm>
          <a:off x="996752" y="2132856"/>
          <a:ext cx="7010399" cy="2209800"/>
        </p:xfrm>
        <a:graphic>
          <a:graphicData uri="http://schemas.openxmlformats.org/drawingml/2006/table">
            <a:tbl>
              <a:tblPr/>
              <a:tblGrid>
                <a:gridCol w="2757571">
                  <a:extLst>
                    <a:ext uri="{9D8B030D-6E8A-4147-A177-3AD203B41FA5}">
                      <a16:colId xmlns:a16="http://schemas.microsoft.com/office/drawing/2014/main" xmlns="" val="381639340"/>
                    </a:ext>
                  </a:extLst>
                </a:gridCol>
                <a:gridCol w="1057698">
                  <a:extLst>
                    <a:ext uri="{9D8B030D-6E8A-4147-A177-3AD203B41FA5}">
                      <a16:colId xmlns:a16="http://schemas.microsoft.com/office/drawing/2014/main" xmlns="" val="635577987"/>
                    </a:ext>
                  </a:extLst>
                </a:gridCol>
                <a:gridCol w="1070290">
                  <a:extLst>
                    <a:ext uri="{9D8B030D-6E8A-4147-A177-3AD203B41FA5}">
                      <a16:colId xmlns:a16="http://schemas.microsoft.com/office/drawing/2014/main" xmlns="" val="690922715"/>
                    </a:ext>
                  </a:extLst>
                </a:gridCol>
                <a:gridCol w="1067142">
                  <a:extLst>
                    <a:ext uri="{9D8B030D-6E8A-4147-A177-3AD203B41FA5}">
                      <a16:colId xmlns:a16="http://schemas.microsoft.com/office/drawing/2014/main" xmlns="" val="2981336670"/>
                    </a:ext>
                  </a:extLst>
                </a:gridCol>
                <a:gridCol w="1057698">
                  <a:extLst>
                    <a:ext uri="{9D8B030D-6E8A-4147-A177-3AD203B41FA5}">
                      <a16:colId xmlns:a16="http://schemas.microsoft.com/office/drawing/2014/main" xmlns="" val="1800490629"/>
                    </a:ext>
                  </a:extLst>
                </a:gridCol>
              </a:tblGrid>
              <a:tr h="0">
                <a:tc rowSpan="3">
                  <a:txBody>
                    <a:bodyPr/>
                    <a:lstStyle/>
                    <a:p>
                      <a:pPr algn="ctr" fontAlgn="ctr"/>
                      <a:r>
                        <a:rPr lang="en-ZA" sz="1200" b="1" i="0" u="none" strike="noStrike">
                          <a:solidFill>
                            <a:srgbClr val="000000"/>
                          </a:solidFill>
                          <a:effectLst/>
                          <a:latin typeface="Arial" panose="020B0604020202020204" pitchFamily="34" charset="0"/>
                        </a:rPr>
                        <a:t>ECONOMIC CLASSIFICATION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4">
                  <a:txBody>
                    <a:bodyPr/>
                    <a:lstStyle/>
                    <a:p>
                      <a:pPr algn="ctr" fontAlgn="ctr"/>
                      <a:r>
                        <a:rPr lang="en-ZA" sz="1200" b="1" i="0" u="none" strike="noStrike">
                          <a:solidFill>
                            <a:srgbClr val="000000"/>
                          </a:solidFill>
                          <a:effectLst/>
                          <a:latin typeface="Arial"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539964261"/>
                  </a:ext>
                </a:extLst>
              </a:tr>
              <a:tr h="571500">
                <a:tc vMerge="1">
                  <a:txBody>
                    <a:bodyPr/>
                    <a:lstStyle/>
                    <a:p>
                      <a:endParaRPr lang="en-ZA"/>
                    </a:p>
                  </a:txBody>
                  <a:tcPr/>
                </a:tc>
                <a:tc>
                  <a:txBody>
                    <a:bodyPr/>
                    <a:lstStyle/>
                    <a:p>
                      <a:pPr algn="ctr" fontAlgn="ctr"/>
                      <a:r>
                        <a:rPr lang="en-ZA" sz="1200" b="1" i="0" u="none" strike="noStrike">
                          <a:solidFill>
                            <a:srgbClr val="000000"/>
                          </a:solidFill>
                          <a:effectLst/>
                          <a:latin typeface="Arial" panose="020B0604020202020204" pitchFamily="34" charset="0"/>
                        </a:rPr>
                        <a:t>Budget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Expenditure: 31 March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Unspent Funds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Spent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2674606730"/>
                  </a:ext>
                </a:extLst>
              </a:tr>
              <a:tr h="266700">
                <a:tc vMerge="1">
                  <a:txBody>
                    <a:bodyPr/>
                    <a:lstStyle/>
                    <a:p>
                      <a:endParaRPr lang="en-ZA"/>
                    </a:p>
                  </a:txBody>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990615383"/>
                  </a:ext>
                </a:extLst>
              </a:tr>
              <a:tr h="190500">
                <a:tc>
                  <a:txBody>
                    <a:bodyPr/>
                    <a:lstStyle/>
                    <a:p>
                      <a:pPr algn="l" fontAlgn="b"/>
                      <a:r>
                        <a:rPr lang="en-ZA" sz="1200" b="0" i="0" u="none" strike="noStrike">
                          <a:solidFill>
                            <a:srgbClr val="000000"/>
                          </a:solidFill>
                          <a:effectLst/>
                          <a:latin typeface="Arial" panose="020B0604020202020204" pitchFamily="34" charset="0"/>
                        </a:rPr>
                        <a:t>Compensation of Employees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209 195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204 928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4 267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98%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905407"/>
                  </a:ext>
                </a:extLst>
              </a:tr>
              <a:tr h="190500">
                <a:tc>
                  <a:txBody>
                    <a:bodyPr/>
                    <a:lstStyle/>
                    <a:p>
                      <a:pPr algn="l" fontAlgn="b"/>
                      <a:r>
                        <a:rPr lang="en-ZA" sz="1200" b="0" i="0" u="none" strike="noStrike">
                          <a:solidFill>
                            <a:srgbClr val="000000"/>
                          </a:solidFill>
                          <a:effectLst/>
                          <a:latin typeface="Arial" panose="020B0604020202020204" pitchFamily="34" charset="0"/>
                        </a:rPr>
                        <a:t>Goods and Services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306 414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261 273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45 141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90815278"/>
                  </a:ext>
                </a:extLst>
              </a:tr>
              <a:tr h="190500">
                <a:tc>
                  <a:txBody>
                    <a:bodyPr/>
                    <a:lstStyle/>
                    <a:p>
                      <a:pPr algn="l" fontAlgn="b"/>
                      <a:r>
                        <a:rPr lang="en-ZA" sz="1200" b="0" i="0" u="none" strike="noStrike">
                          <a:solidFill>
                            <a:srgbClr val="000000"/>
                          </a:solidFill>
                          <a:effectLst/>
                          <a:latin typeface="Arial" panose="020B0604020202020204" pitchFamily="34" charset="0"/>
                        </a:rPr>
                        <a:t>Transfers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3 531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3 107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424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61679975"/>
                  </a:ext>
                </a:extLst>
              </a:tr>
              <a:tr h="190500">
                <a:tc>
                  <a:txBody>
                    <a:bodyPr/>
                    <a:lstStyle/>
                    <a:p>
                      <a:pPr algn="l" fontAlgn="b"/>
                      <a:r>
                        <a:rPr lang="en-ZA" sz="1200" b="0" i="0" u="none" strike="noStrike">
                          <a:solidFill>
                            <a:srgbClr val="000000"/>
                          </a:solidFill>
                          <a:effectLst/>
                          <a:latin typeface="Arial" panose="020B0604020202020204" pitchFamily="34" charset="0"/>
                        </a:rPr>
                        <a:t>Capital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5 006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2 376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2 630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47%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32334596"/>
                  </a:ext>
                </a:extLst>
              </a:tr>
              <a:tr h="200025">
                <a:tc>
                  <a:txBody>
                    <a:bodyPr/>
                    <a:lstStyle/>
                    <a:p>
                      <a:pPr algn="l" fontAlgn="b"/>
                      <a:r>
                        <a:rPr lang="en-ZA" sz="1200" b="0" i="0" u="none" strike="noStrike">
                          <a:solidFill>
                            <a:srgbClr val="000000"/>
                          </a:solidFill>
                          <a:effectLst/>
                          <a:latin typeface="Arial" panose="020B0604020202020204" pitchFamily="34" charset="0"/>
                        </a:rPr>
                        <a:t>Losses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5052127"/>
                  </a:ext>
                </a:extLst>
              </a:tr>
              <a:tr h="209550">
                <a:tc>
                  <a:txBody>
                    <a:bodyPr/>
                    <a:lstStyle/>
                    <a:p>
                      <a:pPr algn="l" fontAlgn="b"/>
                      <a:r>
                        <a:rPr lang="en-ZA" sz="1200" b="1" i="0" u="none" strike="noStrike">
                          <a:solidFill>
                            <a:srgbClr val="000000"/>
                          </a:solidFill>
                          <a:effectLst/>
                          <a:latin typeface="Arial" panose="020B0604020202020204" pitchFamily="34" charset="0"/>
                        </a:rPr>
                        <a:t>Total Programme 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a:solidFill>
                            <a:srgbClr val="000000"/>
                          </a:solidFill>
                          <a:effectLst/>
                          <a:latin typeface="Arial" panose="020B0604020202020204" pitchFamily="34" charset="0"/>
                        </a:rPr>
                        <a:t>         524 146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a:solidFill>
                            <a:srgbClr val="000000"/>
                          </a:solidFill>
                          <a:effectLst/>
                          <a:latin typeface="Arial" panose="020B0604020202020204" pitchFamily="34" charset="0"/>
                        </a:rPr>
                        <a:t>          471 684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dirty="0">
                          <a:solidFill>
                            <a:srgbClr val="000000"/>
                          </a:solidFill>
                          <a:effectLst/>
                          <a:latin typeface="Arial" panose="020B0604020202020204" pitchFamily="34" charset="0"/>
                        </a:rPr>
                        <a:t>             52 462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dirty="0">
                          <a:solidFill>
                            <a:srgbClr val="000000"/>
                          </a:solidFill>
                          <a:effectLst/>
                          <a:latin typeface="Arial" panose="020B0604020202020204" pitchFamily="34" charset="0"/>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4145731670"/>
                  </a:ext>
                </a:extLst>
              </a:tr>
            </a:tbl>
          </a:graphicData>
        </a:graphic>
      </p:graphicFrame>
    </p:spTree>
    <p:extLst>
      <p:ext uri="{BB962C8B-B14F-4D97-AF65-F5344CB8AC3E}">
        <p14:creationId xmlns:p14="http://schemas.microsoft.com/office/powerpoint/2010/main" xmlns="" val="2732013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20" y="1016861"/>
            <a:ext cx="4572000" cy="400110"/>
          </a:xfrm>
          <a:prstGeom prst="rect">
            <a:avLst/>
          </a:prstGeom>
        </p:spPr>
        <p:txBody>
          <a:bodyPr wrap="square">
            <a:spAutoFit/>
          </a:bodyPr>
          <a:lstStyle/>
          <a:p>
            <a:pPr lvl="0" algn="ctr"/>
            <a:r>
              <a:rPr lang="en-ZA" sz="2000" b="1" dirty="0">
                <a:solidFill>
                  <a:prstClr val="black"/>
                </a:solidFill>
                <a:latin typeface="Arial "/>
                <a:ea typeface="Trebuchet MS Bold" charset="0"/>
                <a:cs typeface="Trebuchet MS Bold" charset="0"/>
                <a:sym typeface="Trebuchet MS Bold" charset="0"/>
              </a:rPr>
              <a:t>Expenditure as at 31 March 2019</a:t>
            </a:r>
          </a:p>
        </p:txBody>
      </p:sp>
      <p:sp>
        <p:nvSpPr>
          <p:cNvPr id="3" name="Rectangle 2"/>
          <p:cNvSpPr/>
          <p:nvPr/>
        </p:nvSpPr>
        <p:spPr>
          <a:xfrm>
            <a:off x="2286000" y="2967335"/>
            <a:ext cx="4572000" cy="923330"/>
          </a:xfrm>
          <a:prstGeom prst="rect">
            <a:avLst/>
          </a:prstGeom>
        </p:spPr>
        <p:txBody>
          <a:bodyPr>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smtClean="0">
                <a:solidFill>
                  <a:schemeClr val="bg1"/>
                </a:solidFill>
                <a:latin typeface="Arial" pitchFamily="34" charset="0"/>
                <a:cs typeface="Arial" pitchFamily="34" charset="0"/>
              </a:rPr>
              <a:t>Programme 2:  National Health Insurance</a:t>
            </a:r>
            <a:r>
              <a:rPr lang="en-US" b="1" dirty="0" smtClean="0">
                <a:solidFill>
                  <a:schemeClr val="bg1"/>
                </a:solidFill>
                <a:latin typeface="Arial" pitchFamily="34" charset="0"/>
                <a:ea typeface="Century Gothic"/>
                <a:cs typeface="Arial" pitchFamily="34" charset="0"/>
              </a:rPr>
              <a:t>, Health Planning and System Enablement</a:t>
            </a:r>
            <a:endParaRPr lang="en-GB" b="1" dirty="0" smtClean="0">
              <a:solidFill>
                <a:schemeClr val="bg1"/>
              </a:solidFill>
              <a:latin typeface="Arial" pitchFamily="34" charset="0"/>
              <a:cs typeface="Arial" pitchFamily="34" charset="0"/>
            </a:endParaRPr>
          </a:p>
        </p:txBody>
      </p:sp>
      <p:sp>
        <p:nvSpPr>
          <p:cNvPr id="4" name="Rectangle 3"/>
          <p:cNvSpPr/>
          <p:nvPr/>
        </p:nvSpPr>
        <p:spPr>
          <a:xfrm rot="21125515">
            <a:off x="2286000" y="2967335"/>
            <a:ext cx="4572000" cy="923330"/>
          </a:xfrm>
          <a:prstGeom prst="rect">
            <a:avLst/>
          </a:prstGeom>
        </p:spPr>
        <p:txBody>
          <a:bodyPr>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smtClean="0">
                <a:solidFill>
                  <a:schemeClr val="bg1"/>
                </a:solidFill>
                <a:latin typeface="Arial" pitchFamily="34" charset="0"/>
                <a:cs typeface="Arial" pitchFamily="34" charset="0"/>
              </a:rPr>
              <a:t>Programme 2:  National Health Insurance</a:t>
            </a:r>
            <a:r>
              <a:rPr lang="en-US" b="1" dirty="0" smtClean="0">
                <a:solidFill>
                  <a:schemeClr val="bg1"/>
                </a:solidFill>
                <a:latin typeface="Arial" pitchFamily="34" charset="0"/>
                <a:ea typeface="Century Gothic"/>
                <a:cs typeface="Arial" pitchFamily="34" charset="0"/>
              </a:rPr>
              <a:t>, Health Planning and System Enablement</a:t>
            </a:r>
            <a:endParaRPr lang="en-GB" b="1" dirty="0" smtClean="0">
              <a:solidFill>
                <a:schemeClr val="bg1"/>
              </a:solidFill>
              <a:latin typeface="Arial" pitchFamily="34" charset="0"/>
              <a:cs typeface="Arial" pitchFamily="34" charset="0"/>
            </a:endParaRPr>
          </a:p>
        </p:txBody>
      </p:sp>
      <p:sp>
        <p:nvSpPr>
          <p:cNvPr id="5" name="Rectangle 4"/>
          <p:cNvSpPr/>
          <p:nvPr/>
        </p:nvSpPr>
        <p:spPr>
          <a:xfrm>
            <a:off x="2286000" y="2967335"/>
            <a:ext cx="4572000" cy="923330"/>
          </a:xfrm>
          <a:prstGeom prst="rect">
            <a:avLst/>
          </a:prstGeom>
        </p:spPr>
        <p:txBody>
          <a:bodyPr>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smtClean="0">
                <a:solidFill>
                  <a:schemeClr val="bg1"/>
                </a:solidFill>
                <a:latin typeface="Arial" pitchFamily="34" charset="0"/>
                <a:cs typeface="Arial" pitchFamily="34" charset="0"/>
              </a:rPr>
              <a:t>rogramme 2:  National Health Insurance</a:t>
            </a:r>
            <a:r>
              <a:rPr lang="en-US" b="1" dirty="0" smtClean="0">
                <a:solidFill>
                  <a:schemeClr val="bg1"/>
                </a:solidFill>
                <a:latin typeface="Arial" pitchFamily="34" charset="0"/>
                <a:ea typeface="Century Gothic"/>
                <a:cs typeface="Arial" pitchFamily="34" charset="0"/>
              </a:rPr>
              <a:t>, Health Planning and System Enablement</a:t>
            </a:r>
            <a:endParaRPr lang="en-GB" b="1" dirty="0" smtClean="0">
              <a:solidFill>
                <a:schemeClr val="bg1"/>
              </a:solidFill>
              <a:latin typeface="Arial" pitchFamily="34" charset="0"/>
              <a:cs typeface="Arial" pitchFamily="34" charset="0"/>
            </a:endParaRPr>
          </a:p>
        </p:txBody>
      </p:sp>
      <p:sp>
        <p:nvSpPr>
          <p:cNvPr id="6" name="Rectangle 5"/>
          <p:cNvSpPr/>
          <p:nvPr/>
        </p:nvSpPr>
        <p:spPr>
          <a:xfrm>
            <a:off x="323528" y="1"/>
            <a:ext cx="6984776" cy="1200329"/>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Programme 2:  </a:t>
            </a:r>
            <a:r>
              <a:rPr lang="en-ZA" sz="2400" b="1" dirty="0">
                <a:solidFill>
                  <a:schemeClr val="bg1"/>
                </a:solidFill>
                <a:latin typeface="Arial" pitchFamily="34" charset="0"/>
                <a:cs typeface="Arial" pitchFamily="34" charset="0"/>
              </a:rPr>
              <a:t>National Health Insurance, Health Planning and System Enablement</a:t>
            </a:r>
          </a:p>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b="1" dirty="0" smtClean="0">
              <a:solidFill>
                <a:schemeClr val="bg1"/>
              </a:solidFill>
              <a:latin typeface="Arial" pitchFamily="34" charset="0"/>
              <a:cs typeface="Arial" pitchFamily="34" charset="0"/>
            </a:endParaRPr>
          </a:p>
        </p:txBody>
      </p:sp>
      <p:graphicFrame>
        <p:nvGraphicFramePr>
          <p:cNvPr id="11" name="Table 10"/>
          <p:cNvGraphicFramePr>
            <a:graphicFrameLocks noGrp="1"/>
          </p:cNvGraphicFramePr>
          <p:nvPr>
            <p:extLst/>
          </p:nvPr>
        </p:nvGraphicFramePr>
        <p:xfrm>
          <a:off x="732907" y="1449763"/>
          <a:ext cx="7678186" cy="4167681"/>
        </p:xfrm>
        <a:graphic>
          <a:graphicData uri="http://schemas.openxmlformats.org/drawingml/2006/table">
            <a:tbl>
              <a:tblPr/>
              <a:tblGrid>
                <a:gridCol w="1959167">
                  <a:extLst>
                    <a:ext uri="{9D8B030D-6E8A-4147-A177-3AD203B41FA5}">
                      <a16:colId xmlns:a16="http://schemas.microsoft.com/office/drawing/2014/main" xmlns="" val="299488974"/>
                    </a:ext>
                  </a:extLst>
                </a:gridCol>
                <a:gridCol w="1959167">
                  <a:extLst>
                    <a:ext uri="{9D8B030D-6E8A-4147-A177-3AD203B41FA5}">
                      <a16:colId xmlns:a16="http://schemas.microsoft.com/office/drawing/2014/main" xmlns="" val="3385347156"/>
                    </a:ext>
                  </a:extLst>
                </a:gridCol>
                <a:gridCol w="1016472">
                  <a:extLst>
                    <a:ext uri="{9D8B030D-6E8A-4147-A177-3AD203B41FA5}">
                      <a16:colId xmlns:a16="http://schemas.microsoft.com/office/drawing/2014/main" xmlns="" val="979308213"/>
                    </a:ext>
                  </a:extLst>
                </a:gridCol>
                <a:gridCol w="929033">
                  <a:extLst>
                    <a:ext uri="{9D8B030D-6E8A-4147-A177-3AD203B41FA5}">
                      <a16:colId xmlns:a16="http://schemas.microsoft.com/office/drawing/2014/main" xmlns="" val="4094692713"/>
                    </a:ext>
                  </a:extLst>
                </a:gridCol>
                <a:gridCol w="929033">
                  <a:extLst>
                    <a:ext uri="{9D8B030D-6E8A-4147-A177-3AD203B41FA5}">
                      <a16:colId xmlns:a16="http://schemas.microsoft.com/office/drawing/2014/main" xmlns="" val="1065059062"/>
                    </a:ext>
                  </a:extLst>
                </a:gridCol>
                <a:gridCol w="885314">
                  <a:extLst>
                    <a:ext uri="{9D8B030D-6E8A-4147-A177-3AD203B41FA5}">
                      <a16:colId xmlns:a16="http://schemas.microsoft.com/office/drawing/2014/main" xmlns="" val="3917359555"/>
                    </a:ext>
                  </a:extLst>
                </a:gridCol>
              </a:tblGrid>
              <a:tr h="160636">
                <a:tc rowSpan="3">
                  <a:txBody>
                    <a:bodyPr/>
                    <a:lstStyle/>
                    <a:p>
                      <a:pPr algn="ctr" fontAlgn="ctr"/>
                      <a:r>
                        <a:rPr lang="en-ZA" sz="1050" b="1" i="0" u="none" strike="noStrike" dirty="0">
                          <a:solidFill>
                            <a:srgbClr val="000000"/>
                          </a:solidFill>
                          <a:effectLst/>
                          <a:latin typeface="Arial" panose="020B0604020202020204" pitchFamily="34" charset="0"/>
                        </a:rPr>
                        <a:t>SUBPROGRAMME</a:t>
                      </a:r>
                    </a:p>
                  </a:txBody>
                  <a:tcPr marL="8227" marR="8227" marT="82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rowSpan="3">
                  <a:txBody>
                    <a:bodyPr/>
                    <a:lstStyle/>
                    <a:p>
                      <a:pPr algn="ctr" fontAlgn="ctr"/>
                      <a:r>
                        <a:rPr lang="en-ZA" sz="1050" b="1" i="0" u="none" strike="noStrike" dirty="0">
                          <a:solidFill>
                            <a:srgbClr val="000000"/>
                          </a:solidFill>
                          <a:effectLst/>
                          <a:latin typeface="Arial" panose="020B0604020202020204" pitchFamily="34" charset="0"/>
                        </a:rPr>
                        <a:t>DESCRIPTION</a:t>
                      </a:r>
                    </a:p>
                  </a:txBody>
                  <a:tcPr marL="8227" marR="8227" marT="82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gridSpan="4">
                  <a:txBody>
                    <a:bodyPr/>
                    <a:lstStyle/>
                    <a:p>
                      <a:pPr algn="ctr" fontAlgn="ctr"/>
                      <a:r>
                        <a:rPr lang="en-ZA" sz="1050" b="1" i="0" u="none" strike="noStrike">
                          <a:solidFill>
                            <a:srgbClr val="000000"/>
                          </a:solidFill>
                          <a:effectLst/>
                          <a:latin typeface="Arial" panose="020B0604020202020204" pitchFamily="34" charset="0"/>
                        </a:rPr>
                        <a:t>TOTAL</a:t>
                      </a:r>
                    </a:p>
                  </a:txBody>
                  <a:tcPr marL="8227" marR="8227" marT="82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879968041"/>
                  </a:ext>
                </a:extLst>
              </a:tr>
              <a:tr h="489329">
                <a:tc vMerge="1">
                  <a:txBody>
                    <a:bodyPr/>
                    <a:lstStyle/>
                    <a:p>
                      <a:endParaRPr lang="en-ZA"/>
                    </a:p>
                  </a:txBody>
                  <a:tcPr/>
                </a:tc>
                <a:tc vMerge="1">
                  <a:txBody>
                    <a:bodyPr/>
                    <a:lstStyle/>
                    <a:p>
                      <a:endParaRPr lang="en-ZA"/>
                    </a:p>
                  </a:txBody>
                  <a:tcPr/>
                </a:tc>
                <a:tc>
                  <a:txBody>
                    <a:bodyPr/>
                    <a:lstStyle/>
                    <a:p>
                      <a:pPr algn="ctr" fontAlgn="ctr"/>
                      <a:r>
                        <a:rPr lang="en-ZA" sz="1050" b="1" i="0" u="none" strike="noStrike">
                          <a:solidFill>
                            <a:srgbClr val="000000"/>
                          </a:solidFill>
                          <a:effectLst/>
                          <a:latin typeface="Arial" panose="020B0604020202020204" pitchFamily="34" charset="0"/>
                        </a:rPr>
                        <a:t>Budget</a:t>
                      </a:r>
                    </a:p>
                  </a:txBody>
                  <a:tcPr marL="8227" marR="8227" marT="82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50" b="1" i="0" u="none" strike="noStrike">
                          <a:solidFill>
                            <a:srgbClr val="000000"/>
                          </a:solidFill>
                          <a:effectLst/>
                          <a:latin typeface="Arial" panose="020B0604020202020204" pitchFamily="34" charset="0"/>
                        </a:rPr>
                        <a:t>Expenditure: 31 March 2019</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50" b="1" i="0" u="none" strike="noStrike">
                          <a:solidFill>
                            <a:srgbClr val="000000"/>
                          </a:solidFill>
                          <a:effectLst/>
                          <a:latin typeface="Arial" panose="020B0604020202020204" pitchFamily="34" charset="0"/>
                        </a:rPr>
                        <a:t>Unspent Funds</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50" b="1" i="0" u="none" strike="noStrike">
                          <a:solidFill>
                            <a:srgbClr val="000000"/>
                          </a:solidFill>
                          <a:effectLst/>
                          <a:latin typeface="Arial" panose="020B0604020202020204" pitchFamily="34" charset="0"/>
                        </a:rPr>
                        <a:t>% Spent</a:t>
                      </a:r>
                    </a:p>
                  </a:txBody>
                  <a:tcPr marL="8227" marR="8227" marT="8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3747326752"/>
                  </a:ext>
                </a:extLst>
              </a:tr>
              <a:tr h="174950">
                <a:tc vMerge="1">
                  <a:txBody>
                    <a:bodyPr/>
                    <a:lstStyle/>
                    <a:p>
                      <a:endParaRPr lang="en-ZA"/>
                    </a:p>
                  </a:txBody>
                  <a:tcPr/>
                </a:tc>
                <a:tc vMerge="1">
                  <a:txBody>
                    <a:bodyPr/>
                    <a:lstStyle/>
                    <a:p>
                      <a:endParaRPr lang="en-ZA"/>
                    </a:p>
                  </a:txBody>
                  <a:tcPr/>
                </a:tc>
                <a:tc>
                  <a:txBody>
                    <a:bodyPr/>
                    <a:lstStyle/>
                    <a:p>
                      <a:pPr algn="ctr" fontAlgn="ctr"/>
                      <a:r>
                        <a:rPr lang="en-ZA" sz="1050" b="1" i="0" u="none" strike="noStrike">
                          <a:solidFill>
                            <a:srgbClr val="000000"/>
                          </a:solidFill>
                          <a:effectLst/>
                          <a:latin typeface="Arial" panose="020B0604020202020204" pitchFamily="34" charset="0"/>
                        </a:rPr>
                        <a:t>R'000</a:t>
                      </a:r>
                    </a:p>
                  </a:txBody>
                  <a:tcPr marL="8227" marR="8227" marT="82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50" b="1" i="0" u="none" strike="noStrike">
                          <a:solidFill>
                            <a:srgbClr val="000000"/>
                          </a:solidFill>
                          <a:effectLst/>
                          <a:latin typeface="Arial" panose="020B0604020202020204" pitchFamily="34" charset="0"/>
                        </a:rPr>
                        <a:t>R'000</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50" b="1" i="0" u="none" strike="noStrike">
                          <a:solidFill>
                            <a:srgbClr val="000000"/>
                          </a:solidFill>
                          <a:effectLst/>
                          <a:latin typeface="Arial" panose="020B0604020202020204" pitchFamily="34" charset="0"/>
                        </a:rPr>
                        <a:t>R'000</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50" b="1" i="0" u="none" strike="noStrike">
                          <a:solidFill>
                            <a:srgbClr val="000000"/>
                          </a:solidFill>
                          <a:effectLst/>
                          <a:latin typeface="Arial" panose="020B0604020202020204" pitchFamily="34" charset="0"/>
                        </a:rPr>
                        <a:t> </a:t>
                      </a:r>
                    </a:p>
                  </a:txBody>
                  <a:tcPr marL="8227" marR="8227" marT="8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1547738038"/>
                  </a:ext>
                </a:extLst>
              </a:tr>
              <a:tr h="160636">
                <a:tc>
                  <a:txBody>
                    <a:bodyPr/>
                    <a:lstStyle/>
                    <a:p>
                      <a:pPr algn="l" fontAlgn="b"/>
                      <a:r>
                        <a:rPr lang="en-ZA" sz="1050" b="0" i="0" u="none" strike="noStrike">
                          <a:solidFill>
                            <a:srgbClr val="000000"/>
                          </a:solidFill>
                          <a:effectLst/>
                          <a:latin typeface="Arial" panose="020B0604020202020204" pitchFamily="34" charset="0"/>
                        </a:rPr>
                        <a:t>DDG: National Health Insurance</a:t>
                      </a:r>
                    </a:p>
                  </a:txBody>
                  <a:tcPr marL="8227" marR="8227" marT="8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1" u="none" strike="noStrike">
                          <a:solidFill>
                            <a:srgbClr val="000000"/>
                          </a:solidFill>
                          <a:effectLst/>
                          <a:latin typeface="Arial" panose="020B0604020202020204" pitchFamily="34" charset="0"/>
                        </a:rPr>
                        <a:t> </a:t>
                      </a:r>
                    </a:p>
                  </a:txBody>
                  <a:tcPr marL="8227" marR="8227" marT="8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 </a:t>
                      </a:r>
                      <a:r>
                        <a:rPr lang="en-ZA" sz="1050" b="0" i="0" u="none" strike="noStrike" dirty="0">
                          <a:solidFill>
                            <a:srgbClr val="000000"/>
                          </a:solidFill>
                          <a:effectLst/>
                          <a:latin typeface="Arial" panose="020B0604020202020204" pitchFamily="34" charset="0"/>
                        </a:rPr>
                        <a:t>4 494 </a:t>
                      </a:r>
                    </a:p>
                  </a:txBody>
                  <a:tcPr marL="8227" marR="8227" marT="82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a:solidFill>
                            <a:srgbClr val="000000"/>
                          </a:solidFill>
                          <a:effectLst/>
                          <a:latin typeface="Arial" panose="020B0604020202020204" pitchFamily="34" charset="0"/>
                        </a:rPr>
                        <a:t>              4 185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309 </a:t>
                      </a:r>
                      <a:endParaRPr lang="en-ZA" sz="1050" b="0" i="0" u="none" strike="noStrike" dirty="0">
                        <a:solidFill>
                          <a:srgbClr val="000000"/>
                        </a:solidFill>
                        <a:effectLst/>
                        <a:latin typeface="Arial" panose="020B0604020202020204" pitchFamily="34" charset="0"/>
                      </a:endParaRP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50" b="0" i="0" u="none" strike="noStrike">
                          <a:solidFill>
                            <a:srgbClr val="000000"/>
                          </a:solidFill>
                          <a:effectLst/>
                          <a:latin typeface="Arial" panose="020B0604020202020204" pitchFamily="34" charset="0"/>
                        </a:rPr>
                        <a:t>93%</a:t>
                      </a:r>
                    </a:p>
                  </a:txBody>
                  <a:tcPr marL="8227" marR="8227" marT="8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50034785"/>
                  </a:ext>
                </a:extLst>
              </a:tr>
              <a:tr h="160636">
                <a:tc>
                  <a:txBody>
                    <a:bodyPr/>
                    <a:lstStyle/>
                    <a:p>
                      <a:pPr algn="l" fontAlgn="b"/>
                      <a:r>
                        <a:rPr lang="en-ZA" sz="1050" b="0" i="0" u="none" strike="noStrike">
                          <a:solidFill>
                            <a:srgbClr val="000000"/>
                          </a:solidFill>
                          <a:effectLst/>
                          <a:latin typeface="Arial" panose="020B0604020202020204" pitchFamily="34" charset="0"/>
                        </a:rPr>
                        <a:t>Technical Policy and Planning</a:t>
                      </a:r>
                    </a:p>
                  </a:txBody>
                  <a:tcPr marL="8227" marR="8227" marT="8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1" u="none" strike="noStrike">
                          <a:solidFill>
                            <a:srgbClr val="0F243E"/>
                          </a:solidFill>
                          <a:effectLst/>
                          <a:latin typeface="Arial" panose="020B0604020202020204" pitchFamily="34" charset="0"/>
                        </a:rPr>
                        <a:t> </a:t>
                      </a:r>
                    </a:p>
                  </a:txBody>
                  <a:tcPr marL="8227" marR="8227" marT="8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 </a:t>
                      </a:r>
                      <a:r>
                        <a:rPr lang="en-ZA" sz="1050" b="0" i="0" u="none" strike="noStrike" dirty="0">
                          <a:solidFill>
                            <a:srgbClr val="000000"/>
                          </a:solidFill>
                          <a:effectLst/>
                          <a:latin typeface="Arial" panose="020B0604020202020204" pitchFamily="34" charset="0"/>
                        </a:rPr>
                        <a:t>18 448 </a:t>
                      </a:r>
                    </a:p>
                  </a:txBody>
                  <a:tcPr marL="8227" marR="8227" marT="82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a:solidFill>
                            <a:srgbClr val="000000"/>
                          </a:solidFill>
                          <a:effectLst/>
                          <a:latin typeface="Arial" panose="020B0604020202020204" pitchFamily="34" charset="0"/>
                        </a:rPr>
                        <a:t>            13 827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  </a:t>
                      </a:r>
                      <a:r>
                        <a:rPr lang="en-ZA" sz="1050" b="0" i="0" u="none" strike="noStrike" dirty="0">
                          <a:solidFill>
                            <a:srgbClr val="000000"/>
                          </a:solidFill>
                          <a:effectLst/>
                          <a:latin typeface="Arial" panose="020B0604020202020204" pitchFamily="34" charset="0"/>
                        </a:rPr>
                        <a:t>4 621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50" b="0" i="0" u="none" strike="noStrike">
                          <a:solidFill>
                            <a:srgbClr val="000000"/>
                          </a:solidFill>
                          <a:effectLst/>
                          <a:latin typeface="Arial" panose="020B0604020202020204" pitchFamily="34" charset="0"/>
                        </a:rPr>
                        <a:t>75%</a:t>
                      </a:r>
                    </a:p>
                  </a:txBody>
                  <a:tcPr marL="8227" marR="8227" marT="8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1560618"/>
                  </a:ext>
                </a:extLst>
              </a:tr>
              <a:tr h="318090">
                <a:tc>
                  <a:txBody>
                    <a:bodyPr/>
                    <a:lstStyle/>
                    <a:p>
                      <a:pPr algn="l" fontAlgn="b"/>
                      <a:r>
                        <a:rPr lang="en-ZA" sz="1050" b="0" i="0" u="none" strike="noStrike">
                          <a:solidFill>
                            <a:srgbClr val="000000"/>
                          </a:solidFill>
                          <a:effectLst/>
                          <a:latin typeface="Arial" panose="020B0604020202020204" pitchFamily="34" charset="0"/>
                        </a:rPr>
                        <a:t>Health Information Man Mon &amp; Evaluation</a:t>
                      </a:r>
                    </a:p>
                  </a:txBody>
                  <a:tcPr marL="8227" marR="8227" marT="8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1" u="none" strike="noStrike">
                          <a:solidFill>
                            <a:srgbClr val="0F243E"/>
                          </a:solidFill>
                          <a:effectLst/>
                          <a:latin typeface="Arial" panose="020B0604020202020204" pitchFamily="34" charset="0"/>
                        </a:rPr>
                        <a:t> </a:t>
                      </a:r>
                    </a:p>
                  </a:txBody>
                  <a:tcPr marL="8227" marR="8227" marT="8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30 </a:t>
                      </a:r>
                      <a:r>
                        <a:rPr lang="en-ZA" sz="1050" b="0" i="0" u="none" strike="noStrike" dirty="0">
                          <a:solidFill>
                            <a:srgbClr val="000000"/>
                          </a:solidFill>
                          <a:effectLst/>
                          <a:latin typeface="Arial" panose="020B0604020202020204" pitchFamily="34" charset="0"/>
                        </a:rPr>
                        <a:t>929 </a:t>
                      </a:r>
                    </a:p>
                  </a:txBody>
                  <a:tcPr marL="8227" marR="8227" marT="82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a:solidFill>
                            <a:srgbClr val="000000"/>
                          </a:solidFill>
                          <a:effectLst/>
                          <a:latin typeface="Arial" panose="020B0604020202020204" pitchFamily="34" charset="0"/>
                        </a:rPr>
                        <a:t>            28 999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   </a:t>
                      </a:r>
                      <a:r>
                        <a:rPr lang="en-ZA" sz="1050" b="0" i="0" u="none" strike="noStrike" dirty="0">
                          <a:solidFill>
                            <a:srgbClr val="000000"/>
                          </a:solidFill>
                          <a:effectLst/>
                          <a:latin typeface="Arial" panose="020B0604020202020204" pitchFamily="34" charset="0"/>
                        </a:rPr>
                        <a:t>1 930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50" b="0" i="0" u="none" strike="noStrike">
                          <a:solidFill>
                            <a:srgbClr val="000000"/>
                          </a:solidFill>
                          <a:effectLst/>
                          <a:latin typeface="Arial" panose="020B0604020202020204" pitchFamily="34" charset="0"/>
                        </a:rPr>
                        <a:t>94%</a:t>
                      </a:r>
                    </a:p>
                  </a:txBody>
                  <a:tcPr marL="8227" marR="8227" marT="8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98814847"/>
                  </a:ext>
                </a:extLst>
              </a:tr>
              <a:tr h="160636">
                <a:tc>
                  <a:txBody>
                    <a:bodyPr/>
                    <a:lstStyle/>
                    <a:p>
                      <a:pPr algn="l" fontAlgn="b"/>
                      <a:r>
                        <a:rPr lang="en-ZA" sz="1050" b="0" i="0" u="none" strike="noStrike">
                          <a:solidFill>
                            <a:srgbClr val="000000"/>
                          </a:solidFill>
                          <a:effectLst/>
                          <a:latin typeface="Arial" panose="020B0604020202020204" pitchFamily="34" charset="0"/>
                        </a:rPr>
                        <a:t> </a:t>
                      </a:r>
                    </a:p>
                  </a:txBody>
                  <a:tcPr marL="8227" marR="8227" marT="8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1" u="none" strike="noStrike">
                          <a:solidFill>
                            <a:srgbClr val="0F243E"/>
                          </a:solidFill>
                          <a:effectLst/>
                          <a:latin typeface="Arial" panose="020B0604020202020204" pitchFamily="34" charset="0"/>
                        </a:rPr>
                        <a:t>HISP</a:t>
                      </a:r>
                    </a:p>
                  </a:txBody>
                  <a:tcPr marL="8227" marR="8227" marT="8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14 </a:t>
                      </a:r>
                      <a:r>
                        <a:rPr lang="en-ZA" sz="1050" b="0" i="0" u="none" strike="noStrike" dirty="0">
                          <a:solidFill>
                            <a:srgbClr val="000000"/>
                          </a:solidFill>
                          <a:effectLst/>
                          <a:latin typeface="Arial" panose="020B0604020202020204" pitchFamily="34" charset="0"/>
                        </a:rPr>
                        <a:t>158 </a:t>
                      </a:r>
                    </a:p>
                  </a:txBody>
                  <a:tcPr marL="8227" marR="8227" marT="82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a:solidFill>
                            <a:srgbClr val="000000"/>
                          </a:solidFill>
                          <a:effectLst/>
                          <a:latin typeface="Arial" panose="020B0604020202020204" pitchFamily="34" charset="0"/>
                        </a:rPr>
                        <a:t>            14 158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a:solidFill>
                            <a:srgbClr val="000000"/>
                          </a:solidFill>
                          <a:effectLst/>
                          <a:latin typeface="Arial" panose="020B0604020202020204" pitchFamily="34" charset="0"/>
                        </a:rPr>
                        <a:t>                      -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50" b="0" i="0" u="none" strike="noStrike">
                          <a:solidFill>
                            <a:srgbClr val="000000"/>
                          </a:solidFill>
                          <a:effectLst/>
                          <a:latin typeface="Arial" panose="020B0604020202020204" pitchFamily="34" charset="0"/>
                        </a:rPr>
                        <a:t>100%</a:t>
                      </a:r>
                    </a:p>
                  </a:txBody>
                  <a:tcPr marL="8227" marR="8227" marT="8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80377276"/>
                  </a:ext>
                </a:extLst>
              </a:tr>
              <a:tr h="160636">
                <a:tc>
                  <a:txBody>
                    <a:bodyPr/>
                    <a:lstStyle/>
                    <a:p>
                      <a:pPr algn="l" fontAlgn="b"/>
                      <a:r>
                        <a:rPr lang="en-ZA" sz="1050" b="0" i="0" u="none" strike="noStrike">
                          <a:solidFill>
                            <a:srgbClr val="000000"/>
                          </a:solidFill>
                          <a:effectLst/>
                          <a:latin typeface="Arial" panose="020B0604020202020204" pitchFamily="34" charset="0"/>
                        </a:rPr>
                        <a:t> </a:t>
                      </a:r>
                    </a:p>
                  </a:txBody>
                  <a:tcPr marL="8227" marR="8227" marT="8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1" u="none" strike="noStrike">
                          <a:solidFill>
                            <a:srgbClr val="0F243E"/>
                          </a:solidFill>
                          <a:effectLst/>
                          <a:latin typeface="Arial" panose="020B0604020202020204" pitchFamily="34" charset="0"/>
                        </a:rPr>
                        <a:t>Health Systems Trust</a:t>
                      </a:r>
                    </a:p>
                  </a:txBody>
                  <a:tcPr marL="8227" marR="8227" marT="8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15 </a:t>
                      </a:r>
                      <a:r>
                        <a:rPr lang="en-ZA" sz="1050" b="0" i="0" u="none" strike="noStrike" dirty="0">
                          <a:solidFill>
                            <a:srgbClr val="000000"/>
                          </a:solidFill>
                          <a:effectLst/>
                          <a:latin typeface="Arial" panose="020B0604020202020204" pitchFamily="34" charset="0"/>
                        </a:rPr>
                        <a:t>890 </a:t>
                      </a:r>
                    </a:p>
                  </a:txBody>
                  <a:tcPr marL="8227" marR="8227" marT="82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11 170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 </a:t>
                      </a:r>
                      <a:r>
                        <a:rPr lang="en-ZA" sz="1050" b="0" i="0" u="none" strike="noStrike" dirty="0">
                          <a:solidFill>
                            <a:srgbClr val="000000"/>
                          </a:solidFill>
                          <a:effectLst/>
                          <a:latin typeface="Arial" panose="020B0604020202020204" pitchFamily="34" charset="0"/>
                        </a:rPr>
                        <a:t>4 720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50" b="0" i="0" u="none" strike="noStrike">
                          <a:solidFill>
                            <a:srgbClr val="000000"/>
                          </a:solidFill>
                          <a:effectLst/>
                          <a:latin typeface="Arial" panose="020B0604020202020204" pitchFamily="34" charset="0"/>
                        </a:rPr>
                        <a:t>70%</a:t>
                      </a:r>
                    </a:p>
                  </a:txBody>
                  <a:tcPr marL="8227" marR="8227" marT="8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2128339"/>
                  </a:ext>
                </a:extLst>
              </a:tr>
              <a:tr h="160636">
                <a:tc>
                  <a:txBody>
                    <a:bodyPr/>
                    <a:lstStyle/>
                    <a:p>
                      <a:pPr algn="l" fontAlgn="b"/>
                      <a:r>
                        <a:rPr lang="en-ZA" sz="1050" b="0" i="0" u="none" strike="noStrike">
                          <a:solidFill>
                            <a:srgbClr val="000000"/>
                          </a:solidFill>
                          <a:effectLst/>
                          <a:latin typeface="Arial" panose="020B0604020202020204" pitchFamily="34" charset="0"/>
                        </a:rPr>
                        <a:t>Sector Wide Procurement</a:t>
                      </a:r>
                    </a:p>
                  </a:txBody>
                  <a:tcPr marL="8227" marR="8227" marT="8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1" u="none" strike="noStrike">
                          <a:solidFill>
                            <a:srgbClr val="0F243E"/>
                          </a:solidFill>
                          <a:effectLst/>
                          <a:latin typeface="Arial" panose="020B0604020202020204" pitchFamily="34" charset="0"/>
                        </a:rPr>
                        <a:t> </a:t>
                      </a:r>
                    </a:p>
                  </a:txBody>
                  <a:tcPr marL="8227" marR="8227" marT="8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 </a:t>
                      </a:r>
                      <a:r>
                        <a:rPr lang="en-ZA" sz="1050" b="0" i="0" u="none" strike="noStrike" dirty="0">
                          <a:solidFill>
                            <a:srgbClr val="000000"/>
                          </a:solidFill>
                          <a:effectLst/>
                          <a:latin typeface="Arial" panose="020B0604020202020204" pitchFamily="34" charset="0"/>
                        </a:rPr>
                        <a:t>83 144 </a:t>
                      </a:r>
                    </a:p>
                  </a:txBody>
                  <a:tcPr marL="8227" marR="8227" marT="82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76 706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   </a:t>
                      </a:r>
                      <a:r>
                        <a:rPr lang="en-ZA" sz="1050" b="0" i="0" u="none" strike="noStrike" dirty="0">
                          <a:solidFill>
                            <a:srgbClr val="000000"/>
                          </a:solidFill>
                          <a:effectLst/>
                          <a:latin typeface="Arial" panose="020B0604020202020204" pitchFamily="34" charset="0"/>
                        </a:rPr>
                        <a:t>6 438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50" b="0" i="0" u="none" strike="noStrike">
                          <a:solidFill>
                            <a:srgbClr val="000000"/>
                          </a:solidFill>
                          <a:effectLst/>
                          <a:latin typeface="Arial" panose="020B0604020202020204" pitchFamily="34" charset="0"/>
                        </a:rPr>
                        <a:t>92%</a:t>
                      </a:r>
                    </a:p>
                  </a:txBody>
                  <a:tcPr marL="8227" marR="8227" marT="8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5597513"/>
                  </a:ext>
                </a:extLst>
              </a:tr>
              <a:tr h="318090">
                <a:tc>
                  <a:txBody>
                    <a:bodyPr/>
                    <a:lstStyle/>
                    <a:p>
                      <a:pPr algn="l" fontAlgn="b"/>
                      <a:r>
                        <a:rPr lang="en-ZA" sz="1050" b="0" i="0" u="none" strike="noStrike">
                          <a:solidFill>
                            <a:srgbClr val="000000"/>
                          </a:solidFill>
                          <a:effectLst/>
                          <a:latin typeface="Arial" panose="020B0604020202020204" pitchFamily="34" charset="0"/>
                        </a:rPr>
                        <a:t> </a:t>
                      </a:r>
                    </a:p>
                  </a:txBody>
                  <a:tcPr marL="8227" marR="8227" marT="8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1" u="none" strike="noStrike">
                          <a:solidFill>
                            <a:srgbClr val="0F243E"/>
                          </a:solidFill>
                          <a:effectLst/>
                          <a:latin typeface="Arial" panose="020B0604020202020204" pitchFamily="34" charset="0"/>
                        </a:rPr>
                        <a:t>Eletronic Medicine Stock System</a:t>
                      </a:r>
                    </a:p>
                  </a:txBody>
                  <a:tcPr marL="8227" marR="8227" marT="8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10 </a:t>
                      </a:r>
                      <a:r>
                        <a:rPr lang="en-ZA" sz="1050" b="0" i="0" u="none" strike="noStrike" dirty="0">
                          <a:solidFill>
                            <a:srgbClr val="000000"/>
                          </a:solidFill>
                          <a:effectLst/>
                          <a:latin typeface="Arial" panose="020B0604020202020204" pitchFamily="34" charset="0"/>
                        </a:rPr>
                        <a:t>000 </a:t>
                      </a:r>
                    </a:p>
                  </a:txBody>
                  <a:tcPr marL="8227" marR="8227" marT="82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 </a:t>
                      </a:r>
                      <a:r>
                        <a:rPr lang="en-ZA" sz="1050" b="0" i="0" u="none" strike="noStrike" dirty="0">
                          <a:solidFill>
                            <a:srgbClr val="000000"/>
                          </a:solidFill>
                          <a:effectLst/>
                          <a:latin typeface="Arial" panose="020B0604020202020204" pitchFamily="34" charset="0"/>
                        </a:rPr>
                        <a:t>10 000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50" b="0" i="0" u="none" strike="noStrike">
                          <a:solidFill>
                            <a:srgbClr val="000000"/>
                          </a:solidFill>
                          <a:effectLst/>
                          <a:latin typeface="Arial" panose="020B0604020202020204" pitchFamily="34" charset="0"/>
                        </a:rPr>
                        <a:t>0%</a:t>
                      </a:r>
                    </a:p>
                  </a:txBody>
                  <a:tcPr marL="8227" marR="8227" marT="8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9026619"/>
                  </a:ext>
                </a:extLst>
              </a:tr>
              <a:tr h="160636">
                <a:tc>
                  <a:txBody>
                    <a:bodyPr/>
                    <a:lstStyle/>
                    <a:p>
                      <a:pPr algn="l" fontAlgn="b"/>
                      <a:r>
                        <a:rPr lang="en-ZA" sz="1050" b="0" i="0" u="none" strike="noStrike">
                          <a:solidFill>
                            <a:srgbClr val="000000"/>
                          </a:solidFill>
                          <a:effectLst/>
                          <a:latin typeface="Arial" panose="020B0604020202020204" pitchFamily="34" charset="0"/>
                        </a:rPr>
                        <a:t>Health Financing and NHI</a:t>
                      </a:r>
                    </a:p>
                  </a:txBody>
                  <a:tcPr marL="8227" marR="8227" marT="8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1" u="none" strike="noStrike">
                          <a:solidFill>
                            <a:srgbClr val="0F243E"/>
                          </a:solidFill>
                          <a:effectLst/>
                          <a:latin typeface="Arial" panose="020B0604020202020204" pitchFamily="34" charset="0"/>
                        </a:rPr>
                        <a:t>.</a:t>
                      </a:r>
                    </a:p>
                  </a:txBody>
                  <a:tcPr marL="8227" marR="8227" marT="8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23 </a:t>
                      </a:r>
                      <a:r>
                        <a:rPr lang="en-ZA" sz="1050" b="0" i="0" u="none" strike="noStrike" dirty="0">
                          <a:solidFill>
                            <a:srgbClr val="000000"/>
                          </a:solidFill>
                          <a:effectLst/>
                          <a:latin typeface="Arial" panose="020B0604020202020204" pitchFamily="34" charset="0"/>
                        </a:rPr>
                        <a:t>474 </a:t>
                      </a:r>
                    </a:p>
                  </a:txBody>
                  <a:tcPr marL="8227" marR="8227" marT="82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a:solidFill>
                            <a:srgbClr val="000000"/>
                          </a:solidFill>
                          <a:effectLst/>
                          <a:latin typeface="Arial" panose="020B0604020202020204" pitchFamily="34" charset="0"/>
                        </a:rPr>
                        <a:t>            19 807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  </a:t>
                      </a:r>
                      <a:r>
                        <a:rPr lang="en-ZA" sz="1050" b="0" i="0" u="none" strike="noStrike" dirty="0">
                          <a:solidFill>
                            <a:srgbClr val="000000"/>
                          </a:solidFill>
                          <a:effectLst/>
                          <a:latin typeface="Arial" panose="020B0604020202020204" pitchFamily="34" charset="0"/>
                        </a:rPr>
                        <a:t>3 667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50" b="0" i="0" u="none" strike="noStrike">
                          <a:solidFill>
                            <a:srgbClr val="000000"/>
                          </a:solidFill>
                          <a:effectLst/>
                          <a:latin typeface="Arial" panose="020B0604020202020204" pitchFamily="34" charset="0"/>
                        </a:rPr>
                        <a:t>84%</a:t>
                      </a:r>
                    </a:p>
                  </a:txBody>
                  <a:tcPr marL="8227" marR="8227" marT="8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66873796"/>
                  </a:ext>
                </a:extLst>
              </a:tr>
              <a:tr h="341141">
                <a:tc>
                  <a:txBody>
                    <a:bodyPr/>
                    <a:lstStyle/>
                    <a:p>
                      <a:pPr algn="l" fontAlgn="b"/>
                      <a:r>
                        <a:rPr lang="en-ZA" sz="1050" b="1" i="0" u="none" strike="noStrike" dirty="0">
                          <a:solidFill>
                            <a:srgbClr val="000000"/>
                          </a:solidFill>
                          <a:effectLst/>
                          <a:latin typeface="Arial" panose="020B0604020202020204" pitchFamily="34" charset="0"/>
                        </a:rPr>
                        <a:t> </a:t>
                      </a:r>
                    </a:p>
                  </a:txBody>
                  <a:tcPr marL="8227" marR="8227" marT="8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50" b="1" i="1" u="none" strike="noStrike" dirty="0">
                          <a:solidFill>
                            <a:srgbClr val="0F243E"/>
                          </a:solidFill>
                          <a:effectLst/>
                          <a:latin typeface="Arial" panose="020B0604020202020204" pitchFamily="34" charset="0"/>
                        </a:rPr>
                        <a:t>NHI Indirect grant: </a:t>
                      </a:r>
                      <a:r>
                        <a:rPr lang="fr-FR" sz="1050" b="1" i="1" u="none" strike="noStrike" dirty="0" smtClean="0">
                          <a:solidFill>
                            <a:srgbClr val="0F243E"/>
                          </a:solidFill>
                          <a:effectLst/>
                          <a:latin typeface="Arial" panose="020B0604020202020204" pitchFamily="34" charset="0"/>
                        </a:rPr>
                        <a:t>Non-Personal Services </a:t>
                      </a:r>
                      <a:r>
                        <a:rPr lang="fr-FR" sz="1050" b="1" i="1" u="none" strike="noStrike" dirty="0">
                          <a:solidFill>
                            <a:srgbClr val="0F243E"/>
                          </a:solidFill>
                          <a:effectLst/>
                          <a:latin typeface="Arial" panose="020B0604020202020204" pitchFamily="34" charset="0"/>
                        </a:rPr>
                        <a:t>component</a:t>
                      </a:r>
                    </a:p>
                  </a:txBody>
                  <a:tcPr marL="8227" marR="8227" marT="8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1" i="0" u="none" strike="noStrike" dirty="0">
                          <a:solidFill>
                            <a:srgbClr val="000000"/>
                          </a:solidFill>
                          <a:effectLst/>
                          <a:latin typeface="Arial" panose="020B0604020202020204" pitchFamily="34" charset="0"/>
                        </a:rPr>
                        <a:t>            </a:t>
                      </a:r>
                      <a:r>
                        <a:rPr lang="en-ZA" sz="1050" b="1" i="0" u="none" strike="noStrike" dirty="0" smtClean="0">
                          <a:solidFill>
                            <a:srgbClr val="000000"/>
                          </a:solidFill>
                          <a:effectLst/>
                          <a:latin typeface="Arial" panose="020B0604020202020204" pitchFamily="34" charset="0"/>
                        </a:rPr>
                        <a:t>700 </a:t>
                      </a:r>
                      <a:r>
                        <a:rPr lang="en-ZA" sz="1050" b="1" i="0" u="none" strike="noStrike" dirty="0">
                          <a:solidFill>
                            <a:srgbClr val="000000"/>
                          </a:solidFill>
                          <a:effectLst/>
                          <a:latin typeface="Arial" panose="020B0604020202020204" pitchFamily="34" charset="0"/>
                        </a:rPr>
                        <a:t>000 </a:t>
                      </a:r>
                    </a:p>
                  </a:txBody>
                  <a:tcPr marL="8227" marR="8227" marT="82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1" i="0" u="none" strike="noStrike" dirty="0">
                          <a:solidFill>
                            <a:srgbClr val="000000"/>
                          </a:solidFill>
                          <a:effectLst/>
                          <a:latin typeface="Arial" panose="020B0604020202020204" pitchFamily="34" charset="0"/>
                        </a:rPr>
                        <a:t>          500 042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1" i="0" u="none" strike="noStrike" dirty="0">
                          <a:solidFill>
                            <a:srgbClr val="000000"/>
                          </a:solidFill>
                          <a:effectLst/>
                          <a:latin typeface="Arial" panose="020B0604020202020204" pitchFamily="34" charset="0"/>
                        </a:rPr>
                        <a:t>        </a:t>
                      </a:r>
                      <a:r>
                        <a:rPr lang="en-ZA" sz="1050" b="1" i="0" u="none" strike="noStrike" dirty="0" smtClean="0">
                          <a:solidFill>
                            <a:srgbClr val="000000"/>
                          </a:solidFill>
                          <a:effectLst/>
                          <a:latin typeface="Arial" panose="020B0604020202020204" pitchFamily="34" charset="0"/>
                        </a:rPr>
                        <a:t>  </a:t>
                      </a:r>
                      <a:r>
                        <a:rPr lang="en-ZA" sz="1050" b="1" i="0" u="none" strike="noStrike" dirty="0">
                          <a:solidFill>
                            <a:srgbClr val="000000"/>
                          </a:solidFill>
                          <a:effectLst/>
                          <a:latin typeface="Arial" panose="020B0604020202020204" pitchFamily="34" charset="0"/>
                        </a:rPr>
                        <a:t>199 958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50" b="1" i="0" u="none" strike="noStrike">
                          <a:solidFill>
                            <a:srgbClr val="000000"/>
                          </a:solidFill>
                          <a:effectLst/>
                          <a:latin typeface="Arial" panose="020B0604020202020204" pitchFamily="34" charset="0"/>
                        </a:rPr>
                        <a:t>71%</a:t>
                      </a:r>
                    </a:p>
                  </a:txBody>
                  <a:tcPr marL="8227" marR="8227" marT="8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14825804"/>
                  </a:ext>
                </a:extLst>
              </a:tr>
              <a:tr h="318090">
                <a:tc>
                  <a:txBody>
                    <a:bodyPr/>
                    <a:lstStyle/>
                    <a:p>
                      <a:pPr algn="l" fontAlgn="b"/>
                      <a:r>
                        <a:rPr lang="en-ZA" sz="1050" b="0" i="0" u="none" strike="noStrike">
                          <a:solidFill>
                            <a:srgbClr val="000000"/>
                          </a:solidFill>
                          <a:effectLst/>
                          <a:latin typeface="Arial" panose="020B0604020202020204" pitchFamily="34" charset="0"/>
                        </a:rPr>
                        <a:t> </a:t>
                      </a:r>
                    </a:p>
                  </a:txBody>
                  <a:tcPr marL="8227" marR="8227" marT="8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50" b="0" i="1" u="none" strike="noStrike" dirty="0">
                          <a:solidFill>
                            <a:srgbClr val="0F243E"/>
                          </a:solidFill>
                          <a:effectLst/>
                          <a:latin typeface="Arial" panose="020B0604020202020204" pitchFamily="34" charset="0"/>
                        </a:rPr>
                        <a:t>NHI indirect grant: Patient Information Systems</a:t>
                      </a:r>
                    </a:p>
                  </a:txBody>
                  <a:tcPr marL="8227" marR="8227" marT="8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 </a:t>
                      </a:r>
                      <a:r>
                        <a:rPr lang="en-ZA" sz="1050" b="0" i="0" u="none" strike="noStrike" dirty="0">
                          <a:solidFill>
                            <a:srgbClr val="000000"/>
                          </a:solidFill>
                          <a:effectLst/>
                          <a:latin typeface="Arial" panose="020B0604020202020204" pitchFamily="34" charset="0"/>
                        </a:rPr>
                        <a:t>160 000 </a:t>
                      </a:r>
                    </a:p>
                  </a:txBody>
                  <a:tcPr marL="8227" marR="8227" marT="82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158 171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  </a:t>
                      </a:r>
                      <a:r>
                        <a:rPr lang="en-ZA" sz="1050" b="0" i="0" u="none" strike="noStrike" dirty="0">
                          <a:solidFill>
                            <a:srgbClr val="000000"/>
                          </a:solidFill>
                          <a:effectLst/>
                          <a:latin typeface="Arial" panose="020B0604020202020204" pitchFamily="34" charset="0"/>
                        </a:rPr>
                        <a:t>1 829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50" b="0" i="0" u="none" strike="noStrike">
                          <a:solidFill>
                            <a:srgbClr val="000000"/>
                          </a:solidFill>
                          <a:effectLst/>
                          <a:latin typeface="Arial" panose="020B0604020202020204" pitchFamily="34" charset="0"/>
                        </a:rPr>
                        <a:t>99%</a:t>
                      </a:r>
                    </a:p>
                  </a:txBody>
                  <a:tcPr marL="8227" marR="8227" marT="8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34933330"/>
                  </a:ext>
                </a:extLst>
              </a:tr>
              <a:tr h="318090">
                <a:tc>
                  <a:txBody>
                    <a:bodyPr/>
                    <a:lstStyle/>
                    <a:p>
                      <a:pPr algn="l" fontAlgn="b"/>
                      <a:r>
                        <a:rPr lang="en-ZA" sz="1050" b="0" i="0" u="none" strike="noStrike">
                          <a:solidFill>
                            <a:srgbClr val="000000"/>
                          </a:solidFill>
                          <a:effectLst/>
                          <a:latin typeface="Arial" panose="020B0604020202020204" pitchFamily="34" charset="0"/>
                        </a:rPr>
                        <a:t> </a:t>
                      </a:r>
                    </a:p>
                  </a:txBody>
                  <a:tcPr marL="8227" marR="8227" marT="8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1" u="none" strike="noStrike" dirty="0">
                          <a:solidFill>
                            <a:srgbClr val="0F243E"/>
                          </a:solidFill>
                          <a:effectLst/>
                          <a:latin typeface="Arial" panose="020B0604020202020204" pitchFamily="34" charset="0"/>
                        </a:rPr>
                        <a:t>NHI Indirect grant: Medicines Stock Systems</a:t>
                      </a:r>
                    </a:p>
                  </a:txBody>
                  <a:tcPr marL="8227" marR="8227" marT="8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150 </a:t>
                      </a:r>
                      <a:r>
                        <a:rPr lang="en-ZA" sz="1050" b="0" i="0" u="none" strike="noStrike" dirty="0">
                          <a:solidFill>
                            <a:srgbClr val="000000"/>
                          </a:solidFill>
                          <a:effectLst/>
                          <a:latin typeface="Arial" panose="020B0604020202020204" pitchFamily="34" charset="0"/>
                        </a:rPr>
                        <a:t>000 </a:t>
                      </a:r>
                    </a:p>
                  </a:txBody>
                  <a:tcPr marL="8227" marR="8227" marT="82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70 376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 </a:t>
                      </a:r>
                      <a:r>
                        <a:rPr lang="en-ZA" sz="1050" b="0" i="0" u="none" strike="noStrike" dirty="0">
                          <a:solidFill>
                            <a:srgbClr val="000000"/>
                          </a:solidFill>
                          <a:effectLst/>
                          <a:latin typeface="Arial" panose="020B0604020202020204" pitchFamily="34" charset="0"/>
                        </a:rPr>
                        <a:t>79 624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50" b="0" i="0" u="none" strike="noStrike">
                          <a:solidFill>
                            <a:srgbClr val="000000"/>
                          </a:solidFill>
                          <a:effectLst/>
                          <a:latin typeface="Arial" panose="020B0604020202020204" pitchFamily="34" charset="0"/>
                        </a:rPr>
                        <a:t>47%</a:t>
                      </a:r>
                    </a:p>
                  </a:txBody>
                  <a:tcPr marL="8227" marR="8227" marT="8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30928463"/>
                  </a:ext>
                </a:extLst>
              </a:tr>
              <a:tr h="166997">
                <a:tc>
                  <a:txBody>
                    <a:bodyPr/>
                    <a:lstStyle/>
                    <a:p>
                      <a:pPr algn="l" fontAlgn="b"/>
                      <a:r>
                        <a:rPr lang="en-ZA" sz="1050" b="0" i="0" u="none" strike="noStrike">
                          <a:solidFill>
                            <a:srgbClr val="000000"/>
                          </a:solidFill>
                          <a:effectLst/>
                          <a:latin typeface="Arial" panose="020B0604020202020204" pitchFamily="34" charset="0"/>
                        </a:rPr>
                        <a:t> </a:t>
                      </a:r>
                    </a:p>
                  </a:txBody>
                  <a:tcPr marL="8227" marR="8227" marT="8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1" u="none" strike="noStrike">
                          <a:solidFill>
                            <a:srgbClr val="0F243E"/>
                          </a:solidFill>
                          <a:effectLst/>
                          <a:latin typeface="Arial" panose="020B0604020202020204" pitchFamily="34" charset="0"/>
                        </a:rPr>
                        <a:t>NHI Indirect grant: CCMD</a:t>
                      </a:r>
                    </a:p>
                  </a:txBody>
                  <a:tcPr marL="8227" marR="8227" marT="8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 </a:t>
                      </a:r>
                      <a:r>
                        <a:rPr lang="en-ZA" sz="1050" b="0" i="0" u="none" strike="noStrike" dirty="0">
                          <a:solidFill>
                            <a:srgbClr val="000000"/>
                          </a:solidFill>
                          <a:effectLst/>
                          <a:latin typeface="Arial" panose="020B0604020202020204" pitchFamily="34" charset="0"/>
                        </a:rPr>
                        <a:t>360 000 </a:t>
                      </a:r>
                    </a:p>
                  </a:txBody>
                  <a:tcPr marL="8227" marR="8227" marT="82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248 440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 </a:t>
                      </a:r>
                      <a:r>
                        <a:rPr lang="en-ZA" sz="1050" b="0" i="0" u="none" strike="noStrike" dirty="0">
                          <a:solidFill>
                            <a:srgbClr val="000000"/>
                          </a:solidFill>
                          <a:effectLst/>
                          <a:latin typeface="Arial" panose="020B0604020202020204" pitchFamily="34" charset="0"/>
                        </a:rPr>
                        <a:t>111 560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50" b="0" i="0" u="none" strike="noStrike">
                          <a:solidFill>
                            <a:srgbClr val="000000"/>
                          </a:solidFill>
                          <a:effectLst/>
                          <a:latin typeface="Arial" panose="020B0604020202020204" pitchFamily="34" charset="0"/>
                        </a:rPr>
                        <a:t>69%</a:t>
                      </a:r>
                    </a:p>
                  </a:txBody>
                  <a:tcPr marL="8227" marR="8227" marT="8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12918441"/>
                  </a:ext>
                </a:extLst>
              </a:tr>
              <a:tr h="318090">
                <a:tc>
                  <a:txBody>
                    <a:bodyPr/>
                    <a:lstStyle/>
                    <a:p>
                      <a:pPr algn="l" fontAlgn="b"/>
                      <a:r>
                        <a:rPr lang="en-ZA" sz="1050" b="0" i="0" u="none" strike="noStrike">
                          <a:solidFill>
                            <a:srgbClr val="000000"/>
                          </a:solidFill>
                          <a:effectLst/>
                          <a:latin typeface="Arial" panose="020B0604020202020204" pitchFamily="34" charset="0"/>
                        </a:rPr>
                        <a:t> </a:t>
                      </a:r>
                    </a:p>
                  </a:txBody>
                  <a:tcPr marL="8227" marR="8227" marT="8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50" b="0" i="1" u="none" strike="noStrike" dirty="0">
                          <a:solidFill>
                            <a:srgbClr val="0F243E"/>
                          </a:solidFill>
                          <a:effectLst/>
                          <a:latin typeface="Arial" panose="020B0604020202020204" pitchFamily="34" charset="0"/>
                        </a:rPr>
                        <a:t>NHI Indirect grant: Dev Capitation Model</a:t>
                      </a:r>
                    </a:p>
                  </a:txBody>
                  <a:tcPr marL="8227" marR="8227" marT="8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10 </a:t>
                      </a:r>
                      <a:r>
                        <a:rPr lang="en-ZA" sz="1050" b="0" i="0" u="none" strike="noStrike" dirty="0">
                          <a:solidFill>
                            <a:srgbClr val="000000"/>
                          </a:solidFill>
                          <a:effectLst/>
                          <a:latin typeface="Arial" panose="020B0604020202020204" pitchFamily="34" charset="0"/>
                        </a:rPr>
                        <a:t>000 </a:t>
                      </a:r>
                    </a:p>
                  </a:txBody>
                  <a:tcPr marL="8227" marR="8227" marT="82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a:solidFill>
                            <a:srgbClr val="000000"/>
                          </a:solidFill>
                          <a:effectLst/>
                          <a:latin typeface="Arial" panose="020B0604020202020204" pitchFamily="34" charset="0"/>
                        </a:rPr>
                        <a:t>              6 307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 </a:t>
                      </a:r>
                      <a:r>
                        <a:rPr lang="en-ZA" sz="1050" b="0" i="0" u="none" strike="noStrike" dirty="0">
                          <a:solidFill>
                            <a:srgbClr val="000000"/>
                          </a:solidFill>
                          <a:effectLst/>
                          <a:latin typeface="Arial" panose="020B0604020202020204" pitchFamily="34" charset="0"/>
                        </a:rPr>
                        <a:t>3 693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50" b="0" i="0" u="none" strike="noStrike">
                          <a:solidFill>
                            <a:srgbClr val="000000"/>
                          </a:solidFill>
                          <a:effectLst/>
                          <a:latin typeface="Arial" panose="020B0604020202020204" pitchFamily="34" charset="0"/>
                        </a:rPr>
                        <a:t>63%</a:t>
                      </a:r>
                    </a:p>
                  </a:txBody>
                  <a:tcPr marL="8227" marR="8227" marT="8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0882414"/>
                  </a:ext>
                </a:extLst>
              </a:tr>
              <a:tr h="174950">
                <a:tc>
                  <a:txBody>
                    <a:bodyPr/>
                    <a:lstStyle/>
                    <a:p>
                      <a:pPr algn="l" fontAlgn="b"/>
                      <a:r>
                        <a:rPr lang="en-ZA" sz="1050" b="0" i="0" u="none" strike="noStrike">
                          <a:solidFill>
                            <a:srgbClr val="000000"/>
                          </a:solidFill>
                          <a:effectLst/>
                          <a:latin typeface="Arial" panose="020B0604020202020204" pitchFamily="34" charset="0"/>
                        </a:rPr>
                        <a:t> </a:t>
                      </a:r>
                    </a:p>
                  </a:txBody>
                  <a:tcPr marL="8227" marR="8227" marT="8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1" u="none" strike="noStrike">
                          <a:solidFill>
                            <a:srgbClr val="0F243E"/>
                          </a:solidFill>
                          <a:effectLst/>
                          <a:latin typeface="Arial" panose="020B0604020202020204" pitchFamily="34" charset="0"/>
                        </a:rPr>
                        <a:t>NHI Indirect grant: Ideal Clinics</a:t>
                      </a:r>
                    </a:p>
                  </a:txBody>
                  <a:tcPr marL="8227" marR="8227" marT="8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 </a:t>
                      </a:r>
                      <a:r>
                        <a:rPr lang="en-ZA" sz="1050" b="0" i="0" u="none" strike="noStrike" dirty="0">
                          <a:solidFill>
                            <a:srgbClr val="000000"/>
                          </a:solidFill>
                          <a:effectLst/>
                          <a:latin typeface="Arial" panose="020B0604020202020204" pitchFamily="34" charset="0"/>
                        </a:rPr>
                        <a:t>20 000 </a:t>
                      </a:r>
                    </a:p>
                  </a:txBody>
                  <a:tcPr marL="8227" marR="8227" marT="82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a:solidFill>
                            <a:srgbClr val="000000"/>
                          </a:solidFill>
                          <a:effectLst/>
                          <a:latin typeface="Arial" panose="020B0604020202020204" pitchFamily="34" charset="0"/>
                        </a:rPr>
                        <a:t>            16 748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dirty="0">
                          <a:solidFill>
                            <a:srgbClr val="000000"/>
                          </a:solidFill>
                          <a:effectLst/>
                          <a:latin typeface="Arial" panose="020B0604020202020204" pitchFamily="34" charset="0"/>
                        </a:rPr>
                        <a:t>             </a:t>
                      </a:r>
                      <a:r>
                        <a:rPr lang="en-ZA" sz="1050" b="0" i="0" u="none" strike="noStrike" dirty="0" smtClean="0">
                          <a:solidFill>
                            <a:srgbClr val="000000"/>
                          </a:solidFill>
                          <a:effectLst/>
                          <a:latin typeface="Arial" panose="020B0604020202020204" pitchFamily="34" charset="0"/>
                        </a:rPr>
                        <a:t> </a:t>
                      </a:r>
                      <a:r>
                        <a:rPr lang="en-ZA" sz="1050" b="0" i="0" u="none" strike="noStrike" dirty="0">
                          <a:solidFill>
                            <a:srgbClr val="000000"/>
                          </a:solidFill>
                          <a:effectLst/>
                          <a:latin typeface="Arial" panose="020B0604020202020204" pitchFamily="34" charset="0"/>
                        </a:rPr>
                        <a:t>3 252 </a:t>
                      </a:r>
                    </a:p>
                  </a:txBody>
                  <a:tcPr marL="8227" marR="8227" marT="8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50" b="0" i="0" u="none" strike="noStrike" dirty="0">
                          <a:solidFill>
                            <a:srgbClr val="000000"/>
                          </a:solidFill>
                          <a:effectLst/>
                          <a:latin typeface="Arial" panose="020B0604020202020204" pitchFamily="34" charset="0"/>
                        </a:rPr>
                        <a:t>84%</a:t>
                      </a:r>
                    </a:p>
                  </a:txBody>
                  <a:tcPr marL="8227" marR="8227" marT="8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67899635"/>
                  </a:ext>
                </a:extLst>
              </a:tr>
            </a:tbl>
          </a:graphicData>
        </a:graphic>
      </p:graphicFrame>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44</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3407836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2967335"/>
            <a:ext cx="4572000" cy="923330"/>
          </a:xfrm>
          <a:prstGeom prst="rect">
            <a:avLst/>
          </a:prstGeom>
        </p:spPr>
        <p:txBody>
          <a:bodyPr>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smtClean="0">
                <a:solidFill>
                  <a:schemeClr val="bg1"/>
                </a:solidFill>
                <a:latin typeface="Arial" pitchFamily="34" charset="0"/>
                <a:cs typeface="Arial" pitchFamily="34" charset="0"/>
              </a:rPr>
              <a:t>Programme 2:  National Health Insurance</a:t>
            </a:r>
            <a:r>
              <a:rPr lang="en-US" b="1" dirty="0" smtClean="0">
                <a:solidFill>
                  <a:schemeClr val="bg1"/>
                </a:solidFill>
                <a:latin typeface="Arial" pitchFamily="34" charset="0"/>
                <a:ea typeface="Century Gothic"/>
                <a:cs typeface="Arial" pitchFamily="34" charset="0"/>
              </a:rPr>
              <a:t>, Health Planning and System Enablement</a:t>
            </a:r>
            <a:endParaRPr lang="en-GB" b="1" dirty="0" smtClean="0">
              <a:solidFill>
                <a:schemeClr val="bg1"/>
              </a:solidFill>
              <a:latin typeface="Arial" pitchFamily="34" charset="0"/>
              <a:cs typeface="Arial" pitchFamily="34" charset="0"/>
            </a:endParaRPr>
          </a:p>
        </p:txBody>
      </p:sp>
      <p:sp>
        <p:nvSpPr>
          <p:cNvPr id="4" name="Rectangle 3"/>
          <p:cNvSpPr/>
          <p:nvPr/>
        </p:nvSpPr>
        <p:spPr>
          <a:xfrm rot="21125515">
            <a:off x="2286000" y="2967335"/>
            <a:ext cx="4572000" cy="923330"/>
          </a:xfrm>
          <a:prstGeom prst="rect">
            <a:avLst/>
          </a:prstGeom>
        </p:spPr>
        <p:txBody>
          <a:bodyPr>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smtClean="0">
                <a:solidFill>
                  <a:schemeClr val="bg1"/>
                </a:solidFill>
                <a:latin typeface="Arial" pitchFamily="34" charset="0"/>
                <a:cs typeface="Arial" pitchFamily="34" charset="0"/>
              </a:rPr>
              <a:t>Programme 2:  National Health Insurance</a:t>
            </a:r>
            <a:r>
              <a:rPr lang="en-US" b="1" dirty="0" smtClean="0">
                <a:solidFill>
                  <a:schemeClr val="bg1"/>
                </a:solidFill>
                <a:latin typeface="Arial" pitchFamily="34" charset="0"/>
                <a:ea typeface="Century Gothic"/>
                <a:cs typeface="Arial" pitchFamily="34" charset="0"/>
              </a:rPr>
              <a:t>, Health Planning and System Enablement</a:t>
            </a:r>
            <a:endParaRPr lang="en-GB" b="1" dirty="0" smtClean="0">
              <a:solidFill>
                <a:schemeClr val="bg1"/>
              </a:solidFill>
              <a:latin typeface="Arial" pitchFamily="34" charset="0"/>
              <a:cs typeface="Arial" pitchFamily="34" charset="0"/>
            </a:endParaRPr>
          </a:p>
        </p:txBody>
      </p:sp>
      <p:sp>
        <p:nvSpPr>
          <p:cNvPr id="5" name="Rectangle 4"/>
          <p:cNvSpPr/>
          <p:nvPr/>
        </p:nvSpPr>
        <p:spPr>
          <a:xfrm>
            <a:off x="2286000" y="2967335"/>
            <a:ext cx="4572000" cy="923330"/>
          </a:xfrm>
          <a:prstGeom prst="rect">
            <a:avLst/>
          </a:prstGeom>
        </p:spPr>
        <p:txBody>
          <a:bodyPr>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smtClean="0">
                <a:solidFill>
                  <a:schemeClr val="bg1"/>
                </a:solidFill>
                <a:latin typeface="Arial" pitchFamily="34" charset="0"/>
                <a:cs typeface="Arial" pitchFamily="34" charset="0"/>
              </a:rPr>
              <a:t>rogramme 2:  National Health Insurance</a:t>
            </a:r>
            <a:r>
              <a:rPr lang="en-US" b="1" dirty="0" smtClean="0">
                <a:solidFill>
                  <a:schemeClr val="bg1"/>
                </a:solidFill>
                <a:latin typeface="Arial" pitchFamily="34" charset="0"/>
                <a:ea typeface="Century Gothic"/>
                <a:cs typeface="Arial" pitchFamily="34" charset="0"/>
              </a:rPr>
              <a:t>, Health Planning and System Enablement</a:t>
            </a:r>
            <a:endParaRPr lang="en-GB" b="1" dirty="0" smtClean="0">
              <a:solidFill>
                <a:schemeClr val="bg1"/>
              </a:solidFill>
              <a:latin typeface="Arial" pitchFamily="34" charset="0"/>
              <a:cs typeface="Arial" pitchFamily="34" charset="0"/>
            </a:endParaRPr>
          </a:p>
        </p:txBody>
      </p:sp>
      <p:sp>
        <p:nvSpPr>
          <p:cNvPr id="6" name="Rectangle 5"/>
          <p:cNvSpPr/>
          <p:nvPr/>
        </p:nvSpPr>
        <p:spPr>
          <a:xfrm>
            <a:off x="323528" y="-93002"/>
            <a:ext cx="6984776" cy="1138773"/>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Programme 2:  </a:t>
            </a:r>
            <a:r>
              <a:rPr lang="en-ZA" sz="2400" b="1" dirty="0">
                <a:solidFill>
                  <a:schemeClr val="bg1"/>
                </a:solidFill>
                <a:latin typeface="Arial" pitchFamily="34" charset="0"/>
                <a:cs typeface="Arial" pitchFamily="34" charset="0"/>
              </a:rPr>
              <a:t>National Health Insurance, Health Planning and System Enablement </a:t>
            </a:r>
            <a:r>
              <a:rPr lang="en-GB" b="1" dirty="0" smtClean="0">
                <a:solidFill>
                  <a:schemeClr val="bg1"/>
                </a:solidFill>
                <a:latin typeface="Arial" pitchFamily="34" charset="0"/>
                <a:cs typeface="Arial" pitchFamily="34" charset="0"/>
              </a:rPr>
              <a:t>(Continue)</a:t>
            </a:r>
          </a:p>
        </p:txBody>
      </p:sp>
      <p:graphicFrame>
        <p:nvGraphicFramePr>
          <p:cNvPr id="7" name="Table 6"/>
          <p:cNvGraphicFramePr>
            <a:graphicFrameLocks noGrp="1"/>
          </p:cNvGraphicFramePr>
          <p:nvPr>
            <p:extLst/>
          </p:nvPr>
        </p:nvGraphicFramePr>
        <p:xfrm>
          <a:off x="467544" y="1107327"/>
          <a:ext cx="7958709" cy="4559029"/>
        </p:xfrm>
        <a:graphic>
          <a:graphicData uri="http://schemas.openxmlformats.org/drawingml/2006/table">
            <a:tbl>
              <a:tblPr/>
              <a:tblGrid>
                <a:gridCol w="1816636">
                  <a:extLst>
                    <a:ext uri="{9D8B030D-6E8A-4147-A177-3AD203B41FA5}">
                      <a16:colId xmlns:a16="http://schemas.microsoft.com/office/drawing/2014/main" xmlns="" val="1681322941"/>
                    </a:ext>
                  </a:extLst>
                </a:gridCol>
                <a:gridCol w="2244855">
                  <a:extLst>
                    <a:ext uri="{9D8B030D-6E8A-4147-A177-3AD203B41FA5}">
                      <a16:colId xmlns:a16="http://schemas.microsoft.com/office/drawing/2014/main" xmlns="" val="3777009913"/>
                    </a:ext>
                  </a:extLst>
                </a:gridCol>
                <a:gridCol w="1053609">
                  <a:extLst>
                    <a:ext uri="{9D8B030D-6E8A-4147-A177-3AD203B41FA5}">
                      <a16:colId xmlns:a16="http://schemas.microsoft.com/office/drawing/2014/main" xmlns="" val="3278526120"/>
                    </a:ext>
                  </a:extLst>
                </a:gridCol>
                <a:gridCol w="962975">
                  <a:extLst>
                    <a:ext uri="{9D8B030D-6E8A-4147-A177-3AD203B41FA5}">
                      <a16:colId xmlns:a16="http://schemas.microsoft.com/office/drawing/2014/main" xmlns="" val="434166270"/>
                    </a:ext>
                  </a:extLst>
                </a:gridCol>
                <a:gridCol w="962975">
                  <a:extLst>
                    <a:ext uri="{9D8B030D-6E8A-4147-A177-3AD203B41FA5}">
                      <a16:colId xmlns:a16="http://schemas.microsoft.com/office/drawing/2014/main" xmlns="" val="3588629721"/>
                    </a:ext>
                  </a:extLst>
                </a:gridCol>
                <a:gridCol w="917659">
                  <a:extLst>
                    <a:ext uri="{9D8B030D-6E8A-4147-A177-3AD203B41FA5}">
                      <a16:colId xmlns:a16="http://schemas.microsoft.com/office/drawing/2014/main" xmlns="" val="1906045430"/>
                    </a:ext>
                  </a:extLst>
                </a:gridCol>
              </a:tblGrid>
              <a:tr h="163651">
                <a:tc rowSpan="3">
                  <a:txBody>
                    <a:bodyPr/>
                    <a:lstStyle/>
                    <a:p>
                      <a:pPr algn="ctr" fontAlgn="ctr"/>
                      <a:r>
                        <a:rPr lang="en-ZA" sz="1150" b="1" i="0" u="none" strike="noStrike" dirty="0">
                          <a:solidFill>
                            <a:srgbClr val="000000"/>
                          </a:solidFill>
                          <a:effectLst/>
                          <a:latin typeface="Arial" panose="020B0604020202020204" pitchFamily="34" charset="0"/>
                        </a:rPr>
                        <a:t>SUBPROGRAMME</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rowSpan="3">
                  <a:txBody>
                    <a:bodyPr/>
                    <a:lstStyle/>
                    <a:p>
                      <a:pPr algn="ctr" fontAlgn="ctr"/>
                      <a:r>
                        <a:rPr lang="en-ZA" sz="1150" b="1" i="0" u="none" strike="noStrike" dirty="0">
                          <a:solidFill>
                            <a:srgbClr val="000000"/>
                          </a:solidFill>
                          <a:effectLst/>
                          <a:latin typeface="Arial" panose="020B0604020202020204" pitchFamily="34" charset="0"/>
                        </a:rPr>
                        <a:t>DESCRIPTION</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4">
                  <a:txBody>
                    <a:bodyPr/>
                    <a:lstStyle/>
                    <a:p>
                      <a:pPr algn="ctr" fontAlgn="ctr"/>
                      <a:r>
                        <a:rPr lang="en-ZA" sz="1150" b="1" i="0" u="none" strike="noStrike">
                          <a:solidFill>
                            <a:srgbClr val="000000"/>
                          </a:solidFill>
                          <a:effectLst/>
                          <a:latin typeface="Arial" panose="020B0604020202020204" pitchFamily="34" charset="0"/>
                        </a:rPr>
                        <a:t>TOTAL</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890315785"/>
                  </a:ext>
                </a:extLst>
              </a:tr>
              <a:tr h="494748">
                <a:tc vMerge="1">
                  <a:txBody>
                    <a:bodyPr/>
                    <a:lstStyle/>
                    <a:p>
                      <a:endParaRPr lang="en-ZA"/>
                    </a:p>
                  </a:txBody>
                  <a:tcPr/>
                </a:tc>
                <a:tc vMerge="1">
                  <a:txBody>
                    <a:bodyPr/>
                    <a:lstStyle/>
                    <a:p>
                      <a:endParaRPr lang="en-ZA"/>
                    </a:p>
                  </a:txBody>
                  <a:tcPr/>
                </a:tc>
                <a:tc>
                  <a:txBody>
                    <a:bodyPr/>
                    <a:lstStyle/>
                    <a:p>
                      <a:pPr algn="ctr" fontAlgn="ctr"/>
                      <a:r>
                        <a:rPr lang="en-ZA" sz="1150" b="1" i="0" u="none" strike="noStrike" dirty="0">
                          <a:solidFill>
                            <a:srgbClr val="000000"/>
                          </a:solidFill>
                          <a:effectLst/>
                          <a:latin typeface="Arial" panose="020B0604020202020204" pitchFamily="34" charset="0"/>
                        </a:rPr>
                        <a:t>Budget</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150" b="1" i="0" u="none" strike="noStrike" dirty="0">
                          <a:solidFill>
                            <a:srgbClr val="000000"/>
                          </a:solidFill>
                          <a:effectLst/>
                          <a:latin typeface="Arial" panose="020B0604020202020204" pitchFamily="34" charset="0"/>
                        </a:rPr>
                        <a:t>Expenditure: 31 March 2019</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150" b="1" i="0" u="none" strike="noStrike" dirty="0">
                          <a:solidFill>
                            <a:srgbClr val="000000"/>
                          </a:solidFill>
                          <a:effectLst/>
                          <a:latin typeface="Arial" panose="020B0604020202020204" pitchFamily="34" charset="0"/>
                        </a:rPr>
                        <a:t>Unspent Funds</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150" b="1" i="0" u="none" strike="noStrike">
                          <a:solidFill>
                            <a:srgbClr val="000000"/>
                          </a:solidFill>
                          <a:effectLst/>
                          <a:latin typeface="Arial" panose="020B0604020202020204" pitchFamily="34" charset="0"/>
                        </a:rPr>
                        <a:t>% Spent</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1307280342"/>
                  </a:ext>
                </a:extLst>
              </a:tr>
              <a:tr h="172769">
                <a:tc vMerge="1">
                  <a:txBody>
                    <a:bodyPr/>
                    <a:lstStyle/>
                    <a:p>
                      <a:endParaRPr lang="en-ZA"/>
                    </a:p>
                  </a:txBody>
                  <a:tcPr/>
                </a:tc>
                <a:tc vMerge="1">
                  <a:txBody>
                    <a:bodyPr/>
                    <a:lstStyle/>
                    <a:p>
                      <a:endParaRPr lang="en-ZA"/>
                    </a:p>
                  </a:txBody>
                  <a:tcPr/>
                </a:tc>
                <a:tc>
                  <a:txBody>
                    <a:bodyPr/>
                    <a:lstStyle/>
                    <a:p>
                      <a:pPr algn="ctr" fontAlgn="ctr"/>
                      <a:r>
                        <a:rPr lang="en-ZA" sz="1150" b="1" i="0" u="none" strike="noStrike">
                          <a:solidFill>
                            <a:srgbClr val="000000"/>
                          </a:solidFill>
                          <a:effectLst/>
                          <a:latin typeface="Arial" panose="020B0604020202020204" pitchFamily="34" charset="0"/>
                        </a:rPr>
                        <a:t>R'000</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150" b="1" i="0" u="none" strike="noStrike">
                          <a:solidFill>
                            <a:srgbClr val="000000"/>
                          </a:solidFill>
                          <a:effectLst/>
                          <a:latin typeface="Arial" panose="020B0604020202020204" pitchFamily="34" charset="0"/>
                        </a:rPr>
                        <a:t>R'000</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150" b="1" i="0" u="none" strike="noStrike">
                          <a:solidFill>
                            <a:srgbClr val="000000"/>
                          </a:solidFill>
                          <a:effectLst/>
                          <a:latin typeface="Arial" panose="020B0604020202020204" pitchFamily="34" charset="0"/>
                        </a:rPr>
                        <a:t>R'000</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150" b="1" i="0" u="none" strike="noStrike" dirty="0">
                          <a:solidFill>
                            <a:srgbClr val="000000"/>
                          </a:solidFill>
                          <a:effectLst/>
                          <a:latin typeface="Arial" panose="020B0604020202020204" pitchFamily="34" charset="0"/>
                        </a:rPr>
                        <a:t> </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4270449260"/>
                  </a:ext>
                </a:extLst>
              </a:tr>
              <a:tr h="321979">
                <a:tc>
                  <a:txBody>
                    <a:bodyPr/>
                    <a:lstStyle/>
                    <a:p>
                      <a:pPr algn="l" fontAlgn="b"/>
                      <a:r>
                        <a:rPr lang="en-ZA" sz="1150" b="1" i="0" u="none" strike="noStrike" dirty="0">
                          <a:solidFill>
                            <a:srgbClr val="000000"/>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50" b="1" i="1" u="none" strike="noStrike" dirty="0">
                          <a:solidFill>
                            <a:srgbClr val="0F243E"/>
                          </a:solidFill>
                          <a:effectLst/>
                          <a:latin typeface="Arial" panose="020B0604020202020204" pitchFamily="34" charset="0"/>
                        </a:rPr>
                        <a:t>NHI Indirect grant: Personal services component</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1" i="0" u="none" strike="noStrike" dirty="0">
                          <a:solidFill>
                            <a:srgbClr val="000000"/>
                          </a:solidFill>
                          <a:effectLst/>
                          <a:latin typeface="Arial" panose="020B0604020202020204" pitchFamily="34" charset="0"/>
                        </a:rPr>
                        <a:t>          </a:t>
                      </a:r>
                      <a:r>
                        <a:rPr lang="en-ZA" sz="1150" b="1" i="0" u="none" strike="noStrike" dirty="0" smtClean="0">
                          <a:solidFill>
                            <a:srgbClr val="000000"/>
                          </a:solidFill>
                          <a:effectLst/>
                          <a:latin typeface="Arial" panose="020B0604020202020204" pitchFamily="34" charset="0"/>
                        </a:rPr>
                        <a:t> </a:t>
                      </a:r>
                      <a:r>
                        <a:rPr lang="en-ZA" sz="1150" b="1" i="0" u="none" strike="noStrike" dirty="0">
                          <a:solidFill>
                            <a:srgbClr val="000000"/>
                          </a:solidFill>
                          <a:effectLst/>
                          <a:latin typeface="Arial" panose="020B0604020202020204" pitchFamily="34" charset="0"/>
                        </a:rPr>
                        <a:t>891 500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1" i="0" u="none" strike="noStrike" dirty="0">
                          <a:solidFill>
                            <a:srgbClr val="000000"/>
                          </a:solidFill>
                          <a:effectLst/>
                          <a:latin typeface="Arial" panose="020B0604020202020204" pitchFamily="34" charset="0"/>
                        </a:rPr>
                        <a:t>        </a:t>
                      </a:r>
                      <a:r>
                        <a:rPr lang="en-ZA" sz="1150" b="1" i="0" u="none" strike="noStrike" dirty="0" smtClean="0">
                          <a:solidFill>
                            <a:srgbClr val="000000"/>
                          </a:solidFill>
                          <a:effectLst/>
                          <a:latin typeface="Arial" panose="020B0604020202020204" pitchFamily="34" charset="0"/>
                        </a:rPr>
                        <a:t> </a:t>
                      </a:r>
                      <a:r>
                        <a:rPr lang="en-ZA" sz="1150" b="1" i="0" u="none" strike="noStrike" dirty="0">
                          <a:solidFill>
                            <a:srgbClr val="000000"/>
                          </a:solidFill>
                          <a:effectLst/>
                          <a:latin typeface="Arial" panose="020B0604020202020204" pitchFamily="34" charset="0"/>
                        </a:rPr>
                        <a:t>588 811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1" i="0" u="none" strike="noStrike" dirty="0">
                          <a:solidFill>
                            <a:srgbClr val="000000"/>
                          </a:solidFill>
                          <a:effectLst/>
                          <a:latin typeface="Arial" panose="020B0604020202020204" pitchFamily="34" charset="0"/>
                        </a:rPr>
                        <a:t>        </a:t>
                      </a:r>
                      <a:r>
                        <a:rPr lang="en-ZA" sz="1150" b="1" i="0" u="none" strike="noStrike" dirty="0" smtClean="0">
                          <a:solidFill>
                            <a:srgbClr val="000000"/>
                          </a:solidFill>
                          <a:effectLst/>
                          <a:latin typeface="Arial" panose="020B0604020202020204" pitchFamily="34" charset="0"/>
                        </a:rPr>
                        <a:t> </a:t>
                      </a:r>
                      <a:r>
                        <a:rPr lang="en-ZA" sz="1150" b="1" i="0" u="none" strike="noStrike" dirty="0">
                          <a:solidFill>
                            <a:srgbClr val="000000"/>
                          </a:solidFill>
                          <a:effectLst/>
                          <a:latin typeface="Arial" panose="020B0604020202020204" pitchFamily="34" charset="0"/>
                        </a:rPr>
                        <a:t>302 689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50" b="1" i="0" u="none" strike="noStrike">
                          <a:solidFill>
                            <a:srgbClr val="000000"/>
                          </a:solidFill>
                          <a:effectLst/>
                          <a:latin typeface="Arial" panose="020B0604020202020204" pitchFamily="34" charset="0"/>
                        </a:rPr>
                        <a:t>66%</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02183171"/>
                  </a:ext>
                </a:extLst>
              </a:tr>
              <a:tr h="321979">
                <a:tc>
                  <a:txBody>
                    <a:bodyPr/>
                    <a:lstStyle/>
                    <a:p>
                      <a:pPr algn="l" fontAlgn="b"/>
                      <a:r>
                        <a:rPr lang="en-ZA" sz="1150" b="1" i="0" u="none" strike="noStrike">
                          <a:solidFill>
                            <a:srgbClr val="000000"/>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50" b="0" i="1" u="none" strike="noStrike" dirty="0">
                          <a:solidFill>
                            <a:srgbClr val="0F243E"/>
                          </a:solidFill>
                          <a:effectLst/>
                          <a:latin typeface="Arial" panose="020B0604020202020204" pitchFamily="34" charset="0"/>
                        </a:rPr>
                        <a:t>NHI Indirect grant: Beds &amp; Linen</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 </a:t>
                      </a:r>
                      <a:r>
                        <a:rPr lang="en-ZA" sz="1150" b="0" i="0" u="none" strike="noStrike" dirty="0">
                          <a:solidFill>
                            <a:srgbClr val="000000"/>
                          </a:solidFill>
                          <a:effectLst/>
                          <a:latin typeface="Arial" panose="020B0604020202020204" pitchFamily="34" charset="0"/>
                        </a:rPr>
                        <a:t>150 000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515 </a:t>
                      </a:r>
                      <a:endParaRPr lang="en-ZA" sz="1150" b="0" i="0" u="none" strike="noStrike" dirty="0">
                        <a:solidFill>
                          <a:srgbClr val="000000"/>
                        </a:solidFill>
                        <a:effectLst/>
                        <a:latin typeface="Arial" panose="020B0604020202020204" pitchFamily="34" charset="0"/>
                      </a:endParaRP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 </a:t>
                      </a:r>
                      <a:r>
                        <a:rPr lang="en-ZA" sz="1150" b="0" i="0" u="none" strike="noStrike" dirty="0">
                          <a:solidFill>
                            <a:srgbClr val="000000"/>
                          </a:solidFill>
                          <a:effectLst/>
                          <a:latin typeface="Arial" panose="020B0604020202020204" pitchFamily="34" charset="0"/>
                        </a:rPr>
                        <a:t>149 485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50" b="0" i="0" u="none" strike="noStrike">
                          <a:solidFill>
                            <a:srgbClr val="000000"/>
                          </a:solidFill>
                          <a:effectLst/>
                          <a:latin typeface="Arial" panose="020B0604020202020204" pitchFamily="34" charset="0"/>
                        </a:rPr>
                        <a:t>0%</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80985694"/>
                  </a:ext>
                </a:extLst>
              </a:tr>
              <a:tr h="321979">
                <a:tc>
                  <a:txBody>
                    <a:bodyPr/>
                    <a:lstStyle/>
                    <a:p>
                      <a:pPr algn="l" fontAlgn="b"/>
                      <a:r>
                        <a:rPr lang="en-ZA" sz="1150" b="1" i="0" u="none" strike="noStrike">
                          <a:solidFill>
                            <a:srgbClr val="000000"/>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50" b="0" i="1" u="none" strike="noStrike" dirty="0">
                          <a:solidFill>
                            <a:srgbClr val="0F243E"/>
                          </a:solidFill>
                          <a:effectLst/>
                          <a:latin typeface="Arial" panose="020B0604020202020204" pitchFamily="34" charset="0"/>
                        </a:rPr>
                        <a:t>NHI Indirect grant: HR Capacitation</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350 </a:t>
                      </a:r>
                      <a:r>
                        <a:rPr lang="en-ZA" sz="1150" b="0" i="0" u="none" strike="noStrike" dirty="0">
                          <a:solidFill>
                            <a:srgbClr val="000000"/>
                          </a:solidFill>
                          <a:effectLst/>
                          <a:latin typeface="Arial" panose="020B0604020202020204" pitchFamily="34" charset="0"/>
                        </a:rPr>
                        <a:t>000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338 </a:t>
                      </a:r>
                      <a:r>
                        <a:rPr lang="en-ZA" sz="1150" b="0" i="0" u="none" strike="noStrike" dirty="0">
                          <a:solidFill>
                            <a:srgbClr val="000000"/>
                          </a:solidFill>
                          <a:effectLst/>
                          <a:latin typeface="Arial" panose="020B0604020202020204" pitchFamily="34" charset="0"/>
                        </a:rPr>
                        <a:t>128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11 </a:t>
                      </a:r>
                      <a:r>
                        <a:rPr lang="en-ZA" sz="1150" b="0" i="0" u="none" strike="noStrike" dirty="0">
                          <a:solidFill>
                            <a:srgbClr val="000000"/>
                          </a:solidFill>
                          <a:effectLst/>
                          <a:latin typeface="Arial" panose="020B0604020202020204" pitchFamily="34" charset="0"/>
                        </a:rPr>
                        <a:t>872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50" b="0" i="0" u="none" strike="noStrike">
                          <a:solidFill>
                            <a:srgbClr val="000000"/>
                          </a:solidFill>
                          <a:effectLst/>
                          <a:latin typeface="Arial" panose="020B0604020202020204" pitchFamily="34" charset="0"/>
                        </a:rPr>
                        <a:t>97%</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3235446"/>
                  </a:ext>
                </a:extLst>
              </a:tr>
              <a:tr h="319450">
                <a:tc>
                  <a:txBody>
                    <a:bodyPr/>
                    <a:lstStyle/>
                    <a:p>
                      <a:pPr algn="l" fontAlgn="b"/>
                      <a:r>
                        <a:rPr lang="en-ZA" sz="1150" b="0" i="0" u="none" strike="noStrike">
                          <a:solidFill>
                            <a:srgbClr val="000000"/>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50" b="0" i="1" u="none" strike="noStrike" dirty="0">
                          <a:solidFill>
                            <a:srgbClr val="0F243E"/>
                          </a:solidFill>
                          <a:effectLst/>
                          <a:latin typeface="Arial" panose="020B0604020202020204" pitchFamily="34" charset="0"/>
                        </a:rPr>
                        <a:t>NHI Indirect grant: Health Professional Contracting</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 </a:t>
                      </a:r>
                      <a:r>
                        <a:rPr lang="en-ZA" sz="1150" b="0" i="0" u="none" strike="noStrike" dirty="0">
                          <a:solidFill>
                            <a:srgbClr val="000000"/>
                          </a:solidFill>
                          <a:effectLst/>
                          <a:latin typeface="Arial" panose="020B0604020202020204" pitchFamily="34" charset="0"/>
                        </a:rPr>
                        <a:t>221 500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214 </a:t>
                      </a:r>
                      <a:r>
                        <a:rPr lang="en-ZA" sz="1150" b="0" i="0" u="none" strike="noStrike" dirty="0">
                          <a:solidFill>
                            <a:srgbClr val="000000"/>
                          </a:solidFill>
                          <a:effectLst/>
                          <a:latin typeface="Arial" panose="020B0604020202020204" pitchFamily="34" charset="0"/>
                        </a:rPr>
                        <a:t>168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7 </a:t>
                      </a:r>
                      <a:r>
                        <a:rPr lang="en-ZA" sz="1150" b="0" i="0" u="none" strike="noStrike" dirty="0">
                          <a:solidFill>
                            <a:srgbClr val="000000"/>
                          </a:solidFill>
                          <a:effectLst/>
                          <a:latin typeface="Arial" panose="020B0604020202020204" pitchFamily="34" charset="0"/>
                        </a:rPr>
                        <a:t>332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50" b="0" i="0" u="none" strike="noStrike">
                          <a:solidFill>
                            <a:srgbClr val="000000"/>
                          </a:solidFill>
                          <a:effectLst/>
                          <a:latin typeface="Arial" panose="020B0604020202020204" pitchFamily="34" charset="0"/>
                        </a:rPr>
                        <a:t>97%</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14716462"/>
                  </a:ext>
                </a:extLst>
              </a:tr>
              <a:tr h="319450">
                <a:tc>
                  <a:txBody>
                    <a:bodyPr/>
                    <a:lstStyle/>
                    <a:p>
                      <a:pPr algn="l" fontAlgn="b"/>
                      <a:r>
                        <a:rPr lang="en-ZA" sz="1150" b="0" i="0" u="none" strike="noStrike">
                          <a:solidFill>
                            <a:srgbClr val="000000"/>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50" b="0" i="1" u="none" strike="noStrike" dirty="0">
                          <a:solidFill>
                            <a:srgbClr val="0F243E"/>
                          </a:solidFill>
                          <a:effectLst/>
                          <a:latin typeface="Arial" panose="020B0604020202020204" pitchFamily="34" charset="0"/>
                        </a:rPr>
                        <a:t>NHI Indirect grant: Mental Health Services</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 </a:t>
                      </a:r>
                      <a:r>
                        <a:rPr lang="en-ZA" sz="1150" b="0" i="0" u="none" strike="noStrike" dirty="0">
                          <a:solidFill>
                            <a:srgbClr val="000000"/>
                          </a:solidFill>
                          <a:effectLst/>
                          <a:latin typeface="Arial" panose="020B0604020202020204" pitchFamily="34" charset="0"/>
                        </a:rPr>
                        <a:t>80 000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80 </a:t>
                      </a:r>
                      <a:r>
                        <a:rPr lang="en-ZA" sz="1150" b="0" i="0" u="none" strike="noStrike" dirty="0">
                          <a:solidFill>
                            <a:srgbClr val="000000"/>
                          </a:solidFill>
                          <a:effectLst/>
                          <a:latin typeface="Arial" panose="020B0604020202020204" pitchFamily="34" charset="0"/>
                        </a:rPr>
                        <a:t>000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50" b="0" i="0" u="none" strike="noStrike">
                          <a:solidFill>
                            <a:srgbClr val="000000"/>
                          </a:solidFill>
                          <a:effectLst/>
                          <a:latin typeface="Arial" panose="020B0604020202020204" pitchFamily="34" charset="0"/>
                        </a:rPr>
                        <a:t>0%</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893381"/>
                  </a:ext>
                </a:extLst>
              </a:tr>
              <a:tr h="319450">
                <a:tc>
                  <a:txBody>
                    <a:bodyPr/>
                    <a:lstStyle/>
                    <a:p>
                      <a:pPr algn="l" fontAlgn="b"/>
                      <a:r>
                        <a:rPr lang="en-ZA" sz="1150" b="0" i="0" u="none" strike="noStrike">
                          <a:solidFill>
                            <a:srgbClr val="000000"/>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50" b="0" i="1" u="none" strike="noStrike" dirty="0">
                          <a:solidFill>
                            <a:srgbClr val="0F243E"/>
                          </a:solidFill>
                          <a:effectLst/>
                          <a:latin typeface="Arial" panose="020B0604020202020204" pitchFamily="34" charset="0"/>
                        </a:rPr>
                        <a:t>NHI Indirect grant: Other Priority Services (Oncology)</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90 </a:t>
                      </a:r>
                      <a:r>
                        <a:rPr lang="en-ZA" sz="1150" b="0" i="0" u="none" strike="noStrike" dirty="0">
                          <a:solidFill>
                            <a:srgbClr val="000000"/>
                          </a:solidFill>
                          <a:effectLst/>
                          <a:latin typeface="Arial" panose="020B0604020202020204" pitchFamily="34" charset="0"/>
                        </a:rPr>
                        <a:t>000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36 </a:t>
                      </a:r>
                      <a:r>
                        <a:rPr lang="en-ZA" sz="1150" b="0" i="0" u="none" strike="noStrike" dirty="0">
                          <a:solidFill>
                            <a:srgbClr val="000000"/>
                          </a:solidFill>
                          <a:effectLst/>
                          <a:latin typeface="Arial" panose="020B0604020202020204" pitchFamily="34" charset="0"/>
                        </a:rPr>
                        <a:t>000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54 </a:t>
                      </a:r>
                      <a:r>
                        <a:rPr lang="en-ZA" sz="1150" b="0" i="0" u="none" strike="noStrike" dirty="0">
                          <a:solidFill>
                            <a:srgbClr val="000000"/>
                          </a:solidFill>
                          <a:effectLst/>
                          <a:latin typeface="Arial" panose="020B0604020202020204" pitchFamily="34" charset="0"/>
                        </a:rPr>
                        <a:t>000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50" b="0" i="0" u="none" strike="noStrike">
                          <a:solidFill>
                            <a:srgbClr val="000000"/>
                          </a:solidFill>
                          <a:effectLst/>
                          <a:latin typeface="Arial" panose="020B0604020202020204" pitchFamily="34" charset="0"/>
                        </a:rPr>
                        <a:t>40%</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45231969"/>
                  </a:ext>
                </a:extLst>
              </a:tr>
              <a:tr h="319450">
                <a:tc>
                  <a:txBody>
                    <a:bodyPr/>
                    <a:lstStyle/>
                    <a:p>
                      <a:pPr algn="l" fontAlgn="b"/>
                      <a:r>
                        <a:rPr lang="en-ZA" sz="1150" b="0" i="1" u="none" strike="noStrike">
                          <a:solidFill>
                            <a:srgbClr val="000000"/>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50" b="0" i="1" u="none" strike="noStrike" dirty="0">
                          <a:solidFill>
                            <a:srgbClr val="0F243E"/>
                          </a:solidFill>
                          <a:effectLst/>
                          <a:latin typeface="Arial" panose="020B0604020202020204" pitchFamily="34" charset="0"/>
                        </a:rPr>
                        <a:t>NHI Interim Fund Management </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5 </a:t>
                      </a:r>
                      <a:r>
                        <a:rPr lang="en-ZA" sz="1150" b="0" i="0" u="none" strike="noStrike" dirty="0">
                          <a:solidFill>
                            <a:srgbClr val="000000"/>
                          </a:solidFill>
                          <a:effectLst/>
                          <a:latin typeface="Arial" panose="020B0604020202020204" pitchFamily="34" charset="0"/>
                        </a:rPr>
                        <a:t>000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987 </a:t>
                      </a:r>
                      <a:endParaRPr lang="en-ZA" sz="1150" b="0" i="0" u="none" strike="noStrike" dirty="0">
                        <a:solidFill>
                          <a:srgbClr val="000000"/>
                        </a:solidFill>
                        <a:effectLst/>
                        <a:latin typeface="Arial" panose="020B0604020202020204" pitchFamily="34" charset="0"/>
                      </a:endParaRP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 </a:t>
                      </a:r>
                      <a:r>
                        <a:rPr lang="en-ZA" sz="1150" b="0" i="0" u="none" strike="noStrike" dirty="0">
                          <a:solidFill>
                            <a:srgbClr val="000000"/>
                          </a:solidFill>
                          <a:effectLst/>
                          <a:latin typeface="Arial" panose="020B0604020202020204" pitchFamily="34" charset="0"/>
                        </a:rPr>
                        <a:t>4 013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50" b="0" i="0" u="none" strike="noStrike">
                          <a:solidFill>
                            <a:srgbClr val="000000"/>
                          </a:solidFill>
                          <a:effectLst/>
                          <a:latin typeface="Arial" panose="020B0604020202020204" pitchFamily="34" charset="0"/>
                        </a:rPr>
                        <a:t>20%</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23788684"/>
                  </a:ext>
                </a:extLst>
              </a:tr>
              <a:tr h="319450">
                <a:tc>
                  <a:txBody>
                    <a:bodyPr/>
                    <a:lstStyle/>
                    <a:p>
                      <a:pPr algn="l" fontAlgn="b"/>
                      <a:r>
                        <a:rPr lang="en-ZA" sz="1150" b="0" i="0" u="none" strike="noStrike">
                          <a:solidFill>
                            <a:srgbClr val="000000"/>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50" b="0" i="1" u="none" strike="noStrike" dirty="0">
                          <a:solidFill>
                            <a:srgbClr val="0F243E"/>
                          </a:solidFill>
                          <a:effectLst/>
                          <a:latin typeface="Arial" panose="020B0604020202020204" pitchFamily="34" charset="0"/>
                        </a:rPr>
                        <a:t>NHI Ministerial advisory committees </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 </a:t>
                      </a:r>
                      <a:r>
                        <a:rPr lang="en-ZA" sz="1150" b="0" i="0" u="none" strike="noStrike" dirty="0">
                          <a:solidFill>
                            <a:srgbClr val="000000"/>
                          </a:solidFill>
                          <a:effectLst/>
                          <a:latin typeface="Arial" panose="020B0604020202020204" pitchFamily="34" charset="0"/>
                        </a:rPr>
                        <a:t>2 000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 </a:t>
                      </a:r>
                      <a:r>
                        <a:rPr lang="en-ZA" sz="1150" b="0" i="0" u="none" strike="noStrike" dirty="0">
                          <a:solidFill>
                            <a:srgbClr val="000000"/>
                          </a:solidFill>
                          <a:effectLst/>
                          <a:latin typeface="Arial" panose="020B0604020202020204" pitchFamily="34" charset="0"/>
                        </a:rPr>
                        <a:t>2 000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50" b="0" i="0" u="none" strike="noStrike">
                          <a:solidFill>
                            <a:srgbClr val="000000"/>
                          </a:solidFill>
                          <a:effectLst/>
                          <a:latin typeface="Arial" panose="020B0604020202020204" pitchFamily="34" charset="0"/>
                        </a:rPr>
                        <a:t>0%</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9925274"/>
                  </a:ext>
                </a:extLst>
              </a:tr>
              <a:tr h="319450">
                <a:tc>
                  <a:txBody>
                    <a:bodyPr/>
                    <a:lstStyle/>
                    <a:p>
                      <a:pPr algn="l" fontAlgn="b"/>
                      <a:r>
                        <a:rPr lang="en-ZA" sz="1150" b="0" i="0" u="none" strike="noStrike">
                          <a:solidFill>
                            <a:srgbClr val="000000"/>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50" b="0" i="1" u="none" strike="noStrike" dirty="0">
                          <a:solidFill>
                            <a:srgbClr val="0F243E"/>
                          </a:solidFill>
                          <a:effectLst/>
                          <a:latin typeface="Arial" panose="020B0604020202020204" pitchFamily="34" charset="0"/>
                        </a:rPr>
                        <a:t>Health technology assessment</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 7 </a:t>
                      </a:r>
                      <a:r>
                        <a:rPr lang="en-ZA" sz="1150" b="0" i="0" u="none" strike="noStrike" dirty="0">
                          <a:solidFill>
                            <a:srgbClr val="000000"/>
                          </a:solidFill>
                          <a:effectLst/>
                          <a:latin typeface="Arial" panose="020B0604020202020204" pitchFamily="34" charset="0"/>
                        </a:rPr>
                        <a:t>000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 </a:t>
                      </a:r>
                      <a:r>
                        <a:rPr lang="en-ZA" sz="1150" b="0" i="0" u="none" strike="noStrike" dirty="0">
                          <a:solidFill>
                            <a:srgbClr val="000000"/>
                          </a:solidFill>
                          <a:effectLst/>
                          <a:latin typeface="Arial" panose="020B0604020202020204" pitchFamily="34" charset="0"/>
                        </a:rPr>
                        <a:t>7 000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50" b="0" i="0" u="none" strike="noStrike" dirty="0">
                          <a:solidFill>
                            <a:srgbClr val="000000"/>
                          </a:solidFill>
                          <a:effectLst/>
                          <a:latin typeface="Arial" panose="020B0604020202020204" pitchFamily="34" charset="0"/>
                        </a:rPr>
                        <a:t>0%</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50005303"/>
                  </a:ext>
                </a:extLst>
              </a:tr>
              <a:tr h="321979">
                <a:tc>
                  <a:txBody>
                    <a:bodyPr/>
                    <a:lstStyle/>
                    <a:p>
                      <a:pPr algn="l" fontAlgn="b"/>
                      <a:r>
                        <a:rPr lang="en-ZA" sz="1150" b="0" i="0" u="none" strike="noStrike">
                          <a:solidFill>
                            <a:srgbClr val="000000"/>
                          </a:solidFill>
                          <a:effectLst/>
                          <a:latin typeface="Arial" panose="020B0604020202020204" pitchFamily="34" charset="0"/>
                        </a:rPr>
                        <a:t>International Health &amp; Development</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50" b="0" i="1" u="none" strike="noStrike" dirty="0">
                          <a:solidFill>
                            <a:srgbClr val="0F243E"/>
                          </a:solidFill>
                          <a:effectLst/>
                          <a:latin typeface="Arial" panose="020B0604020202020204" pitchFamily="34" charset="0"/>
                        </a:rPr>
                        <a:t> </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86 </a:t>
                      </a:r>
                      <a:r>
                        <a:rPr lang="en-ZA" sz="1150" b="0" i="0" u="none" strike="noStrike" dirty="0">
                          <a:solidFill>
                            <a:srgbClr val="000000"/>
                          </a:solidFill>
                          <a:effectLst/>
                          <a:latin typeface="Arial" panose="020B0604020202020204" pitchFamily="34" charset="0"/>
                        </a:rPr>
                        <a:t>162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 </a:t>
                      </a:r>
                      <a:r>
                        <a:rPr lang="en-ZA" sz="1150" b="0" i="0" u="none" strike="noStrike" dirty="0">
                          <a:solidFill>
                            <a:srgbClr val="000000"/>
                          </a:solidFill>
                          <a:effectLst/>
                          <a:latin typeface="Arial" panose="020B0604020202020204" pitchFamily="34" charset="0"/>
                        </a:rPr>
                        <a:t>75 298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50" b="0" i="0" u="none" strike="noStrike" dirty="0">
                          <a:solidFill>
                            <a:srgbClr val="000000"/>
                          </a:solidFill>
                          <a:effectLst/>
                          <a:latin typeface="Arial" panose="020B0604020202020204" pitchFamily="34" charset="0"/>
                        </a:rPr>
                        <a:t>          </a:t>
                      </a:r>
                      <a:r>
                        <a:rPr lang="en-ZA" sz="1150" b="0" i="0" u="none" strike="noStrike" dirty="0" smtClean="0">
                          <a:solidFill>
                            <a:srgbClr val="000000"/>
                          </a:solidFill>
                          <a:effectLst/>
                          <a:latin typeface="Arial" panose="020B0604020202020204" pitchFamily="34" charset="0"/>
                        </a:rPr>
                        <a:t> </a:t>
                      </a:r>
                      <a:r>
                        <a:rPr lang="en-ZA" sz="1150" b="0" i="0" u="none" strike="noStrike" dirty="0">
                          <a:solidFill>
                            <a:srgbClr val="000000"/>
                          </a:solidFill>
                          <a:effectLst/>
                          <a:latin typeface="Arial" panose="020B0604020202020204" pitchFamily="34" charset="0"/>
                        </a:rPr>
                        <a:t>10 864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150" b="0" i="0" u="none" strike="noStrike" dirty="0">
                          <a:solidFill>
                            <a:srgbClr val="000000"/>
                          </a:solidFill>
                          <a:effectLst/>
                          <a:latin typeface="Arial" panose="020B0604020202020204" pitchFamily="34" charset="0"/>
                        </a:rPr>
                        <a:t>87%</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99402982"/>
                  </a:ext>
                </a:extLst>
              </a:tr>
              <a:tr h="105661">
                <a:tc>
                  <a:txBody>
                    <a:bodyPr/>
                    <a:lstStyle/>
                    <a:p>
                      <a:pPr algn="l" fontAlgn="b"/>
                      <a:r>
                        <a:rPr lang="en-ZA" sz="1150" b="1" i="0" u="none" strike="noStrike">
                          <a:solidFill>
                            <a:srgbClr val="000000"/>
                          </a:solidFill>
                          <a:effectLst/>
                          <a:latin typeface="Arial" panose="020B0604020202020204" pitchFamily="34" charset="0"/>
                        </a:rPr>
                        <a:t>Total Programme 2:</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ZA" sz="1150" b="1" i="0" u="none" strike="noStrike">
                          <a:solidFill>
                            <a:srgbClr val="000000"/>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150" b="1" i="0" u="none" strike="noStrike" dirty="0">
                          <a:solidFill>
                            <a:srgbClr val="000000"/>
                          </a:solidFill>
                          <a:effectLst/>
                          <a:latin typeface="Arial" panose="020B0604020202020204" pitchFamily="34" charset="0"/>
                        </a:rPr>
                        <a:t>        </a:t>
                      </a:r>
                      <a:r>
                        <a:rPr lang="en-ZA" sz="1150" b="1" i="0" u="none" strike="noStrike" dirty="0" smtClean="0">
                          <a:solidFill>
                            <a:srgbClr val="000000"/>
                          </a:solidFill>
                          <a:effectLst/>
                          <a:latin typeface="Arial" panose="020B0604020202020204" pitchFamily="34" charset="0"/>
                        </a:rPr>
                        <a:t>1 </a:t>
                      </a:r>
                      <a:r>
                        <a:rPr lang="en-ZA" sz="1150" b="1" i="0" u="none" strike="noStrike" dirty="0">
                          <a:solidFill>
                            <a:srgbClr val="000000"/>
                          </a:solidFill>
                          <a:effectLst/>
                          <a:latin typeface="Arial" panose="020B0604020202020204" pitchFamily="34" charset="0"/>
                        </a:rPr>
                        <a:t>892 199 </a:t>
                      </a:r>
                    </a:p>
                  </a:txBody>
                  <a:tcPr marL="8450" marR="8450" marT="84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150" b="1" i="0" u="none" strike="noStrike" dirty="0">
                          <a:solidFill>
                            <a:srgbClr val="000000"/>
                          </a:solidFill>
                          <a:effectLst/>
                          <a:latin typeface="Arial" panose="020B0604020202020204" pitchFamily="34" charset="0"/>
                        </a:rPr>
                        <a:t>     </a:t>
                      </a:r>
                      <a:r>
                        <a:rPr lang="en-ZA" sz="1150" b="1" i="0" u="none" strike="noStrike" dirty="0" smtClean="0">
                          <a:solidFill>
                            <a:srgbClr val="000000"/>
                          </a:solidFill>
                          <a:effectLst/>
                          <a:latin typeface="Arial" panose="020B0604020202020204" pitchFamily="34" charset="0"/>
                        </a:rPr>
                        <a:t>1 </a:t>
                      </a:r>
                      <a:r>
                        <a:rPr lang="en-ZA" sz="1150" b="1" i="0" u="none" strike="noStrike" dirty="0">
                          <a:solidFill>
                            <a:srgbClr val="000000"/>
                          </a:solidFill>
                          <a:effectLst/>
                          <a:latin typeface="Arial" panose="020B0604020202020204" pitchFamily="34" charset="0"/>
                        </a:rPr>
                        <a:t>333 990 </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150" b="1" i="0" u="none" strike="noStrike" dirty="0">
                          <a:solidFill>
                            <a:srgbClr val="000000"/>
                          </a:solidFill>
                          <a:effectLst/>
                          <a:latin typeface="Arial" panose="020B0604020202020204" pitchFamily="34" charset="0"/>
                        </a:rPr>
                        <a:t>         </a:t>
                      </a:r>
                      <a:r>
                        <a:rPr lang="en-ZA" sz="1150" b="1" i="0" u="none" strike="noStrike" dirty="0" smtClean="0">
                          <a:solidFill>
                            <a:srgbClr val="000000"/>
                          </a:solidFill>
                          <a:effectLst/>
                          <a:latin typeface="Arial" panose="020B0604020202020204" pitchFamily="34" charset="0"/>
                        </a:rPr>
                        <a:t>558 </a:t>
                      </a:r>
                      <a:r>
                        <a:rPr lang="en-ZA" sz="1150" b="1" i="0" u="none" strike="noStrike" dirty="0">
                          <a:solidFill>
                            <a:srgbClr val="000000"/>
                          </a:solidFill>
                          <a:effectLst/>
                          <a:latin typeface="Arial" panose="020B0604020202020204" pitchFamily="34" charset="0"/>
                        </a:rPr>
                        <a:t>209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150" b="1" i="0" u="none" strike="noStrike" dirty="0">
                          <a:solidFill>
                            <a:srgbClr val="000000"/>
                          </a:solidFill>
                          <a:effectLst/>
                          <a:latin typeface="Arial" panose="020B0604020202020204" pitchFamily="34" charset="0"/>
                        </a:rPr>
                        <a:t>70%</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3596538665"/>
                  </a:ext>
                </a:extLst>
              </a:tr>
            </a:tbl>
          </a:graphicData>
        </a:graphic>
      </p:graphicFrame>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45</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3321871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0"/>
            <a:ext cx="6264696" cy="1200329"/>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Programme 2:  </a:t>
            </a:r>
            <a:r>
              <a:rPr lang="en-ZA" sz="2400" b="1" dirty="0">
                <a:solidFill>
                  <a:schemeClr val="bg1"/>
                </a:solidFill>
                <a:latin typeface="Arial" pitchFamily="34" charset="0"/>
                <a:cs typeface="Arial" pitchFamily="34" charset="0"/>
              </a:rPr>
              <a:t>National Health Insurance, Health Planning and System Enablement</a:t>
            </a:r>
          </a:p>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b="1" dirty="0" smtClean="0">
              <a:solidFill>
                <a:schemeClr val="bg1"/>
              </a:solidFill>
              <a:latin typeface="Arial" pitchFamily="34" charset="0"/>
              <a:cs typeface="Arial" pitchFamily="34" charset="0"/>
            </a:endParaRPr>
          </a:p>
        </p:txBody>
      </p:sp>
      <p:sp>
        <p:nvSpPr>
          <p:cNvPr id="3" name="Rectangle 2"/>
          <p:cNvSpPr/>
          <p:nvPr/>
        </p:nvSpPr>
        <p:spPr>
          <a:xfrm>
            <a:off x="2268909" y="1340768"/>
            <a:ext cx="4572000" cy="400110"/>
          </a:xfrm>
          <a:prstGeom prst="rect">
            <a:avLst/>
          </a:prstGeom>
        </p:spPr>
        <p:txBody>
          <a:bodyPr wrap="square">
            <a:spAutoFit/>
          </a:bodyPr>
          <a:lstStyle/>
          <a:p>
            <a:pPr lvl="0" algn="ctr"/>
            <a:r>
              <a:rPr lang="en-ZA" sz="2000" b="1" dirty="0">
                <a:solidFill>
                  <a:prstClr val="black"/>
                </a:solidFill>
                <a:latin typeface="Arial "/>
                <a:ea typeface="Trebuchet MS Bold" charset="0"/>
                <a:cs typeface="Trebuchet MS Bold" charset="0"/>
                <a:sym typeface="Trebuchet MS Bold" charset="0"/>
              </a:rPr>
              <a:t>Expenditure as at 31 March 2019</a:t>
            </a:r>
          </a:p>
        </p:txBody>
      </p:sp>
      <p:graphicFrame>
        <p:nvGraphicFramePr>
          <p:cNvPr id="6" name="Table 5"/>
          <p:cNvGraphicFramePr>
            <a:graphicFrameLocks noGrp="1"/>
          </p:cNvGraphicFramePr>
          <p:nvPr>
            <p:extLst/>
          </p:nvPr>
        </p:nvGraphicFramePr>
        <p:xfrm>
          <a:off x="1049709" y="2348880"/>
          <a:ext cx="7010399" cy="2181225"/>
        </p:xfrm>
        <a:graphic>
          <a:graphicData uri="http://schemas.openxmlformats.org/drawingml/2006/table">
            <a:tbl>
              <a:tblPr/>
              <a:tblGrid>
                <a:gridCol w="2757571">
                  <a:extLst>
                    <a:ext uri="{9D8B030D-6E8A-4147-A177-3AD203B41FA5}">
                      <a16:colId xmlns:a16="http://schemas.microsoft.com/office/drawing/2014/main" xmlns="" val="4072027624"/>
                    </a:ext>
                  </a:extLst>
                </a:gridCol>
                <a:gridCol w="1057698">
                  <a:extLst>
                    <a:ext uri="{9D8B030D-6E8A-4147-A177-3AD203B41FA5}">
                      <a16:colId xmlns:a16="http://schemas.microsoft.com/office/drawing/2014/main" xmlns="" val="1411867544"/>
                    </a:ext>
                  </a:extLst>
                </a:gridCol>
                <a:gridCol w="1070290">
                  <a:extLst>
                    <a:ext uri="{9D8B030D-6E8A-4147-A177-3AD203B41FA5}">
                      <a16:colId xmlns:a16="http://schemas.microsoft.com/office/drawing/2014/main" xmlns="" val="3561426717"/>
                    </a:ext>
                  </a:extLst>
                </a:gridCol>
                <a:gridCol w="1067142">
                  <a:extLst>
                    <a:ext uri="{9D8B030D-6E8A-4147-A177-3AD203B41FA5}">
                      <a16:colId xmlns:a16="http://schemas.microsoft.com/office/drawing/2014/main" xmlns="" val="184593016"/>
                    </a:ext>
                  </a:extLst>
                </a:gridCol>
                <a:gridCol w="1057698">
                  <a:extLst>
                    <a:ext uri="{9D8B030D-6E8A-4147-A177-3AD203B41FA5}">
                      <a16:colId xmlns:a16="http://schemas.microsoft.com/office/drawing/2014/main" xmlns="" val="2047984368"/>
                    </a:ext>
                  </a:extLst>
                </a:gridCol>
              </a:tblGrid>
              <a:tr h="0">
                <a:tc rowSpan="3">
                  <a:txBody>
                    <a:bodyPr/>
                    <a:lstStyle/>
                    <a:p>
                      <a:pPr algn="ctr" fontAlgn="ctr"/>
                      <a:r>
                        <a:rPr lang="en-ZA" sz="1200" b="1" i="0" u="none" strike="noStrike" dirty="0">
                          <a:solidFill>
                            <a:srgbClr val="000000"/>
                          </a:solidFill>
                          <a:effectLst/>
                          <a:latin typeface="Arial" panose="020B0604020202020204" pitchFamily="34" charset="0"/>
                        </a:rPr>
                        <a:t>ECONOMIC CLASSIFICATION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4">
                  <a:txBody>
                    <a:bodyPr/>
                    <a:lstStyle/>
                    <a:p>
                      <a:pPr algn="ctr" fontAlgn="ctr"/>
                      <a:r>
                        <a:rPr lang="en-ZA" sz="1200" b="1" i="0" u="none" strike="noStrike">
                          <a:solidFill>
                            <a:srgbClr val="000000"/>
                          </a:solidFill>
                          <a:effectLst/>
                          <a:latin typeface="Arial"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584668667"/>
                  </a:ext>
                </a:extLst>
              </a:tr>
              <a:tr h="600075">
                <a:tc vMerge="1">
                  <a:txBody>
                    <a:bodyPr/>
                    <a:lstStyle/>
                    <a:p>
                      <a:endParaRPr lang="en-ZA"/>
                    </a:p>
                  </a:txBody>
                  <a:tcPr/>
                </a:tc>
                <a:tc>
                  <a:txBody>
                    <a:bodyPr/>
                    <a:lstStyle/>
                    <a:p>
                      <a:pPr algn="ctr" fontAlgn="ctr"/>
                      <a:r>
                        <a:rPr lang="en-ZA" sz="1200" b="1" i="0" u="none" strike="noStrike">
                          <a:solidFill>
                            <a:srgbClr val="000000"/>
                          </a:solidFill>
                          <a:effectLst/>
                          <a:latin typeface="Arial" panose="020B0604020202020204" pitchFamily="34" charset="0"/>
                        </a:rPr>
                        <a:t>Budget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Expenditure: 31 March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Unspent Funds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Spent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4294849767"/>
                  </a:ext>
                </a:extLst>
              </a:tr>
              <a:tr h="209550">
                <a:tc vMerge="1">
                  <a:txBody>
                    <a:bodyPr/>
                    <a:lstStyle/>
                    <a:p>
                      <a:endParaRPr lang="en-ZA"/>
                    </a:p>
                  </a:txBody>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2811001450"/>
                  </a:ext>
                </a:extLst>
              </a:tr>
              <a:tr h="190500">
                <a:tc>
                  <a:txBody>
                    <a:bodyPr/>
                    <a:lstStyle/>
                    <a:p>
                      <a:pPr algn="l" fontAlgn="b"/>
                      <a:r>
                        <a:rPr lang="en-ZA" sz="1200" b="0" i="0" u="none" strike="noStrike">
                          <a:solidFill>
                            <a:srgbClr val="000000"/>
                          </a:solidFill>
                          <a:effectLst/>
                          <a:latin typeface="Arial" panose="020B0604020202020204" pitchFamily="34" charset="0"/>
                        </a:rPr>
                        <a:t>Compensation of Employees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116 693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113 093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3 600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97%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3961470"/>
                  </a:ext>
                </a:extLst>
              </a:tr>
              <a:tr h="190500">
                <a:tc>
                  <a:txBody>
                    <a:bodyPr/>
                    <a:lstStyle/>
                    <a:p>
                      <a:pPr algn="l" fontAlgn="b"/>
                      <a:r>
                        <a:rPr lang="en-ZA" sz="1200" b="0" i="0" u="none" strike="noStrike">
                          <a:solidFill>
                            <a:srgbClr val="000000"/>
                          </a:solidFill>
                          <a:effectLst/>
                          <a:latin typeface="Arial" panose="020B0604020202020204" pitchFamily="34" charset="0"/>
                        </a:rPr>
                        <a:t>Goods and Services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1 492 465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1 101 848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390 617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74%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6031434"/>
                  </a:ext>
                </a:extLst>
              </a:tr>
              <a:tr h="190500">
                <a:tc>
                  <a:txBody>
                    <a:bodyPr/>
                    <a:lstStyle/>
                    <a:p>
                      <a:pPr algn="l" fontAlgn="b"/>
                      <a:r>
                        <a:rPr lang="en-ZA" sz="1200" b="0" i="0" u="none" strike="noStrike">
                          <a:solidFill>
                            <a:srgbClr val="000000"/>
                          </a:solidFill>
                          <a:effectLst/>
                          <a:latin typeface="Arial" panose="020B0604020202020204" pitchFamily="34" charset="0"/>
                        </a:rPr>
                        <a:t>Transfers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63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12202778"/>
                  </a:ext>
                </a:extLst>
              </a:tr>
              <a:tr h="190500">
                <a:tc>
                  <a:txBody>
                    <a:bodyPr/>
                    <a:lstStyle/>
                    <a:p>
                      <a:pPr algn="l" fontAlgn="b"/>
                      <a:r>
                        <a:rPr lang="en-ZA" sz="1200" b="0" i="0" u="none" strike="noStrike">
                          <a:solidFill>
                            <a:srgbClr val="000000"/>
                          </a:solidFill>
                          <a:effectLst/>
                          <a:latin typeface="Arial" panose="020B0604020202020204" pitchFamily="34" charset="0"/>
                        </a:rPr>
                        <a:t>Capital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282 978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118 987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163 991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35915401"/>
                  </a:ext>
                </a:extLst>
              </a:tr>
              <a:tr h="200025">
                <a:tc>
                  <a:txBody>
                    <a:bodyPr/>
                    <a:lstStyle/>
                    <a:p>
                      <a:pPr algn="l" fontAlgn="b"/>
                      <a:r>
                        <a:rPr lang="en-ZA" sz="1200" b="0" i="0" u="none" strike="noStrike">
                          <a:solidFill>
                            <a:srgbClr val="000000"/>
                          </a:solidFill>
                          <a:effectLst/>
                          <a:latin typeface="Arial" panose="020B0604020202020204" pitchFamily="34" charset="0"/>
                        </a:rPr>
                        <a:t>Losses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a:solidFill>
                            <a:srgbClr val="000000"/>
                          </a:solidFill>
                          <a:effectLst/>
                          <a:latin typeface="Arial" panose="020B0604020202020204" pitchFamily="34" charset="0"/>
                        </a:rPr>
                        <a:t>                    -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50802571"/>
                  </a:ext>
                </a:extLst>
              </a:tr>
              <a:tr h="209550">
                <a:tc>
                  <a:txBody>
                    <a:bodyPr/>
                    <a:lstStyle/>
                    <a:p>
                      <a:pPr algn="l" fontAlgn="b"/>
                      <a:r>
                        <a:rPr lang="en-ZA" sz="1200" b="1" i="0" u="none" strike="noStrike">
                          <a:solidFill>
                            <a:srgbClr val="000000"/>
                          </a:solidFill>
                          <a:effectLst/>
                          <a:latin typeface="Arial" panose="020B0604020202020204" pitchFamily="34" charset="0"/>
                        </a:rPr>
                        <a:t>Total Programme 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a:solidFill>
                            <a:srgbClr val="000000"/>
                          </a:solidFill>
                          <a:effectLst/>
                          <a:latin typeface="Arial" panose="020B0604020202020204" pitchFamily="34" charset="0"/>
                        </a:rPr>
                        <a:t>      1 892 199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a:solidFill>
                            <a:srgbClr val="000000"/>
                          </a:solidFill>
                          <a:effectLst/>
                          <a:latin typeface="Arial" panose="020B0604020202020204" pitchFamily="34" charset="0"/>
                        </a:rPr>
                        <a:t>       1 333 991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dirty="0">
                          <a:solidFill>
                            <a:srgbClr val="000000"/>
                          </a:solidFill>
                          <a:effectLst/>
                          <a:latin typeface="Arial" panose="020B0604020202020204" pitchFamily="34" charset="0"/>
                        </a:rPr>
                        <a:t>           558 208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dirty="0">
                          <a:solidFill>
                            <a:srgbClr val="000000"/>
                          </a:solidFill>
                          <a:effectLst/>
                          <a:latin typeface="Arial" panose="020B0604020202020204" pitchFamily="34" charset="0"/>
                        </a:rPr>
                        <a:t>70%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3898568585"/>
                  </a:ext>
                </a:extLst>
              </a:tr>
            </a:tbl>
          </a:graphicData>
        </a:graphic>
      </p:graphicFrame>
      <p:sp>
        <p:nvSpPr>
          <p:cNvPr id="5"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46</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1362870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91874"/>
            <a:ext cx="5886400" cy="1200329"/>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Programme 3:  </a:t>
            </a:r>
            <a:r>
              <a:rPr lang="en-ZA" sz="2400" b="1" dirty="0">
                <a:solidFill>
                  <a:schemeClr val="bg1"/>
                </a:solidFill>
                <a:latin typeface="Arial" pitchFamily="34" charset="0"/>
                <a:cs typeface="Arial" pitchFamily="34" charset="0"/>
              </a:rPr>
              <a:t>HIV and AIDS, TB,  Maternal and Child Health</a:t>
            </a:r>
          </a:p>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b="1" dirty="0" smtClean="0">
              <a:solidFill>
                <a:schemeClr val="bg1"/>
              </a:solidFill>
              <a:latin typeface="Arial" pitchFamily="34" charset="0"/>
              <a:cs typeface="Arial" pitchFamily="34" charset="0"/>
            </a:endParaRPr>
          </a:p>
        </p:txBody>
      </p:sp>
      <p:sp>
        <p:nvSpPr>
          <p:cNvPr id="3" name="Rectangle 2"/>
          <p:cNvSpPr/>
          <p:nvPr/>
        </p:nvSpPr>
        <p:spPr>
          <a:xfrm>
            <a:off x="2286000" y="988383"/>
            <a:ext cx="4572000" cy="400110"/>
          </a:xfrm>
          <a:prstGeom prst="rect">
            <a:avLst/>
          </a:prstGeom>
        </p:spPr>
        <p:txBody>
          <a:bodyPr wrap="square">
            <a:spAutoFit/>
          </a:bodyPr>
          <a:lstStyle/>
          <a:p>
            <a:pPr lvl="0" algn="ctr"/>
            <a:r>
              <a:rPr lang="en-ZA" sz="2000" b="1" dirty="0">
                <a:solidFill>
                  <a:prstClr val="black"/>
                </a:solidFill>
                <a:latin typeface="Arial "/>
                <a:ea typeface="Trebuchet MS Bold" charset="0"/>
                <a:cs typeface="Trebuchet MS Bold" charset="0"/>
                <a:sym typeface="Trebuchet MS Bold" charset="0"/>
              </a:rPr>
              <a:t>Expenditure as at 31 March 2019</a:t>
            </a:r>
          </a:p>
        </p:txBody>
      </p:sp>
      <p:graphicFrame>
        <p:nvGraphicFramePr>
          <p:cNvPr id="5" name="Table 4"/>
          <p:cNvGraphicFramePr>
            <a:graphicFrameLocks noGrp="1"/>
          </p:cNvGraphicFramePr>
          <p:nvPr>
            <p:extLst/>
          </p:nvPr>
        </p:nvGraphicFramePr>
        <p:xfrm>
          <a:off x="647565" y="1357986"/>
          <a:ext cx="7848869" cy="4388236"/>
        </p:xfrm>
        <a:graphic>
          <a:graphicData uri="http://schemas.openxmlformats.org/drawingml/2006/table">
            <a:tbl>
              <a:tblPr/>
              <a:tblGrid>
                <a:gridCol w="2002719">
                  <a:extLst>
                    <a:ext uri="{9D8B030D-6E8A-4147-A177-3AD203B41FA5}">
                      <a16:colId xmlns:a16="http://schemas.microsoft.com/office/drawing/2014/main" xmlns="" val="3933182543"/>
                    </a:ext>
                  </a:extLst>
                </a:gridCol>
                <a:gridCol w="2002719">
                  <a:extLst>
                    <a:ext uri="{9D8B030D-6E8A-4147-A177-3AD203B41FA5}">
                      <a16:colId xmlns:a16="http://schemas.microsoft.com/office/drawing/2014/main" xmlns="" val="285156364"/>
                    </a:ext>
                  </a:extLst>
                </a:gridCol>
                <a:gridCol w="1039067">
                  <a:extLst>
                    <a:ext uri="{9D8B030D-6E8A-4147-A177-3AD203B41FA5}">
                      <a16:colId xmlns:a16="http://schemas.microsoft.com/office/drawing/2014/main" xmlns="" val="1207132669"/>
                    </a:ext>
                  </a:extLst>
                </a:gridCol>
                <a:gridCol w="949685">
                  <a:extLst>
                    <a:ext uri="{9D8B030D-6E8A-4147-A177-3AD203B41FA5}">
                      <a16:colId xmlns:a16="http://schemas.microsoft.com/office/drawing/2014/main" xmlns="" val="2385777507"/>
                    </a:ext>
                  </a:extLst>
                </a:gridCol>
                <a:gridCol w="949685">
                  <a:extLst>
                    <a:ext uri="{9D8B030D-6E8A-4147-A177-3AD203B41FA5}">
                      <a16:colId xmlns:a16="http://schemas.microsoft.com/office/drawing/2014/main" xmlns="" val="916366697"/>
                    </a:ext>
                  </a:extLst>
                </a:gridCol>
                <a:gridCol w="904994">
                  <a:extLst>
                    <a:ext uri="{9D8B030D-6E8A-4147-A177-3AD203B41FA5}">
                      <a16:colId xmlns:a16="http://schemas.microsoft.com/office/drawing/2014/main" xmlns="" val="2815304029"/>
                    </a:ext>
                  </a:extLst>
                </a:gridCol>
              </a:tblGrid>
              <a:tr h="156207">
                <a:tc rowSpan="3">
                  <a:txBody>
                    <a:bodyPr/>
                    <a:lstStyle/>
                    <a:p>
                      <a:pPr algn="ctr" fontAlgn="ctr"/>
                      <a:r>
                        <a:rPr lang="en-ZA" sz="1000" b="1" i="0" u="none" strike="noStrike">
                          <a:solidFill>
                            <a:srgbClr val="000000"/>
                          </a:solidFill>
                          <a:effectLst/>
                          <a:latin typeface="Arial" panose="020B0604020202020204" pitchFamily="34" charset="0"/>
                        </a:rPr>
                        <a:t>SUBPROGRAMME</a:t>
                      </a:r>
                    </a:p>
                  </a:txBody>
                  <a:tcPr marL="7612" marR="7612" marT="76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rowSpan="3">
                  <a:txBody>
                    <a:bodyPr/>
                    <a:lstStyle/>
                    <a:p>
                      <a:pPr algn="ctr" fontAlgn="ctr"/>
                      <a:r>
                        <a:rPr lang="en-ZA" sz="1000" b="1" i="0" u="none" strike="noStrike" dirty="0">
                          <a:solidFill>
                            <a:srgbClr val="000000"/>
                          </a:solidFill>
                          <a:effectLst/>
                          <a:latin typeface="Arial" panose="020B0604020202020204" pitchFamily="34" charset="0"/>
                        </a:rPr>
                        <a:t>DESCRIPTION</a:t>
                      </a:r>
                    </a:p>
                  </a:txBody>
                  <a:tcPr marL="7612" marR="7612" marT="76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4">
                  <a:txBody>
                    <a:bodyPr/>
                    <a:lstStyle/>
                    <a:p>
                      <a:pPr algn="ctr" fontAlgn="ctr"/>
                      <a:r>
                        <a:rPr lang="en-ZA" sz="1000" b="1" i="0" u="none" strike="noStrike">
                          <a:solidFill>
                            <a:srgbClr val="000000"/>
                          </a:solidFill>
                          <a:effectLst/>
                          <a:latin typeface="Arial" panose="020B0604020202020204" pitchFamily="34" charset="0"/>
                        </a:rPr>
                        <a:t>VOTED</a:t>
                      </a:r>
                    </a:p>
                  </a:txBody>
                  <a:tcPr marL="7612" marR="7612" marT="76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584299609"/>
                  </a:ext>
                </a:extLst>
              </a:tr>
              <a:tr h="445840">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Arial" panose="020B0604020202020204" pitchFamily="34" charset="0"/>
                        </a:rPr>
                        <a:t>Budget</a:t>
                      </a:r>
                    </a:p>
                  </a:txBody>
                  <a:tcPr marL="7612" marR="7612" marT="7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00" b="1" i="0" u="none" strike="noStrike">
                          <a:solidFill>
                            <a:srgbClr val="000000"/>
                          </a:solidFill>
                          <a:effectLst/>
                          <a:latin typeface="Arial" panose="020B0604020202020204" pitchFamily="34" charset="0"/>
                        </a:rPr>
                        <a:t>Expenditure: 31 March 2019</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00" b="1" i="0" u="none" strike="noStrike">
                          <a:solidFill>
                            <a:srgbClr val="000000"/>
                          </a:solidFill>
                          <a:effectLst/>
                          <a:latin typeface="Arial" panose="020B0604020202020204" pitchFamily="34" charset="0"/>
                        </a:rPr>
                        <a:t>Unspent Funds</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00" b="1" i="0" u="none" strike="noStrike">
                          <a:solidFill>
                            <a:srgbClr val="000000"/>
                          </a:solidFill>
                          <a:effectLst/>
                          <a:latin typeface="Arial" panose="020B0604020202020204" pitchFamily="34" charset="0"/>
                        </a:rPr>
                        <a:t>% Spent</a:t>
                      </a:r>
                    </a:p>
                  </a:txBody>
                  <a:tcPr marL="7612" marR="7612" marT="7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1764511989"/>
                  </a:ext>
                </a:extLst>
              </a:tr>
              <a:tr h="163475">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Arial" panose="020B0604020202020204" pitchFamily="34" charset="0"/>
                        </a:rPr>
                        <a:t>R'000</a:t>
                      </a:r>
                    </a:p>
                  </a:txBody>
                  <a:tcPr marL="7612" marR="7612" marT="7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00" b="1" i="0" u="none" strike="noStrike">
                          <a:solidFill>
                            <a:srgbClr val="000000"/>
                          </a:solidFill>
                          <a:effectLst/>
                          <a:latin typeface="Arial" panose="020B0604020202020204" pitchFamily="34" charset="0"/>
                        </a:rPr>
                        <a:t>R'000</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00" b="1" i="0" u="none" strike="noStrike">
                          <a:solidFill>
                            <a:srgbClr val="000000"/>
                          </a:solidFill>
                          <a:effectLst/>
                          <a:latin typeface="Arial" panose="020B0604020202020204" pitchFamily="34" charset="0"/>
                        </a:rPr>
                        <a:t>R'000</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00" b="1" i="0" u="none" strike="noStrike">
                          <a:solidFill>
                            <a:srgbClr val="000000"/>
                          </a:solidFill>
                          <a:effectLst/>
                          <a:latin typeface="Arial" panose="020B0604020202020204" pitchFamily="34" charset="0"/>
                        </a:rPr>
                        <a:t> </a:t>
                      </a:r>
                    </a:p>
                  </a:txBody>
                  <a:tcPr marL="7612" marR="7612" marT="7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115473472"/>
                  </a:ext>
                </a:extLst>
              </a:tr>
              <a:tr h="308620">
                <a:tc>
                  <a:txBody>
                    <a:bodyPr/>
                    <a:lstStyle/>
                    <a:p>
                      <a:pPr algn="l" fontAlgn="b"/>
                      <a:r>
                        <a:rPr lang="en-ZA" sz="1000" b="0" i="0" u="none" strike="noStrike">
                          <a:solidFill>
                            <a:srgbClr val="000000"/>
                          </a:solidFill>
                          <a:effectLst/>
                          <a:latin typeface="Arial" panose="020B0604020202020204" pitchFamily="34" charset="0"/>
                        </a:rPr>
                        <a:t>DDG: Communicable and Non-Communicable diseases</a:t>
                      </a:r>
                    </a:p>
                  </a:txBody>
                  <a:tcPr marL="7612" marR="7612" marT="76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a:t>
                      </a:r>
                    </a:p>
                  </a:txBody>
                  <a:tcPr marL="7612" marR="7612" marT="76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5 409 </a:t>
                      </a:r>
                    </a:p>
                  </a:txBody>
                  <a:tcPr marL="7612" marR="7612" marT="7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5 094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315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94%</a:t>
                      </a:r>
                    </a:p>
                  </a:txBody>
                  <a:tcPr marL="7612" marR="7612" marT="7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54391774"/>
                  </a:ext>
                </a:extLst>
              </a:tr>
              <a:tr h="316051">
                <a:tc>
                  <a:txBody>
                    <a:bodyPr/>
                    <a:lstStyle/>
                    <a:p>
                      <a:pPr algn="l" fontAlgn="b"/>
                      <a:r>
                        <a:rPr lang="en-ZA" sz="1000" b="0" i="0" u="none" strike="noStrike">
                          <a:solidFill>
                            <a:srgbClr val="000000"/>
                          </a:solidFill>
                          <a:effectLst/>
                          <a:latin typeface="Arial" panose="020B0604020202020204" pitchFamily="34" charset="0"/>
                        </a:rPr>
                        <a:t>HIV &amp; AIDS and Sexually Transmitted infections</a:t>
                      </a:r>
                    </a:p>
                  </a:txBody>
                  <a:tcPr marL="7612" marR="7612" marT="76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00000"/>
                          </a:solidFill>
                          <a:effectLst/>
                          <a:latin typeface="Arial" panose="020B0604020202020204" pitchFamily="34" charset="0"/>
                        </a:rPr>
                        <a:t> </a:t>
                      </a:r>
                    </a:p>
                  </a:txBody>
                  <a:tcPr marL="7612" marR="7612" marT="76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   </a:t>
                      </a:r>
                    </a:p>
                  </a:txBody>
                  <a:tcPr marL="7612" marR="7612" marT="7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 </a:t>
                      </a:r>
                    </a:p>
                  </a:txBody>
                  <a:tcPr marL="7612" marR="7612" marT="7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7268251"/>
                  </a:ext>
                </a:extLst>
              </a:tr>
              <a:tr h="304983">
                <a:tc>
                  <a:txBody>
                    <a:bodyPr/>
                    <a:lstStyle/>
                    <a:p>
                      <a:pPr algn="l" fontAlgn="b"/>
                      <a:r>
                        <a:rPr lang="en-ZA" sz="1000" b="0" i="0" u="none" strike="noStrike">
                          <a:solidFill>
                            <a:srgbClr val="000000"/>
                          </a:solidFill>
                          <a:effectLst/>
                          <a:latin typeface="Arial" panose="020B0604020202020204" pitchFamily="34" charset="0"/>
                        </a:rPr>
                        <a:t> </a:t>
                      </a:r>
                    </a:p>
                  </a:txBody>
                  <a:tcPr marL="7612" marR="7612" marT="76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HIV &amp; AIDS and Sexually Transmitted infections</a:t>
                      </a:r>
                    </a:p>
                  </a:txBody>
                  <a:tcPr marL="7612" marR="7612" marT="76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181 896 </a:t>
                      </a:r>
                    </a:p>
                  </a:txBody>
                  <a:tcPr marL="7612" marR="7612" marT="7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147 327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34 569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81%</a:t>
                      </a:r>
                    </a:p>
                  </a:txBody>
                  <a:tcPr marL="7612" marR="7612" marT="7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5654720"/>
                  </a:ext>
                </a:extLst>
              </a:tr>
              <a:tr h="297227">
                <a:tc>
                  <a:txBody>
                    <a:bodyPr/>
                    <a:lstStyle/>
                    <a:p>
                      <a:pPr algn="l" fontAlgn="b"/>
                      <a:r>
                        <a:rPr lang="en-ZA" sz="1000" b="0" i="0" u="none" strike="noStrike">
                          <a:solidFill>
                            <a:srgbClr val="000000"/>
                          </a:solidFill>
                          <a:effectLst/>
                          <a:latin typeface="Arial" panose="020B0604020202020204" pitchFamily="34" charset="0"/>
                        </a:rPr>
                        <a:t> </a:t>
                      </a:r>
                    </a:p>
                  </a:txBody>
                  <a:tcPr marL="7612" marR="7612" marT="76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 Comprehensive HIV &amp; AIDS Grant </a:t>
                      </a:r>
                    </a:p>
                  </a:txBody>
                  <a:tcPr marL="7612" marR="7612" marT="76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19 921 697 </a:t>
                      </a:r>
                    </a:p>
                  </a:txBody>
                  <a:tcPr marL="7612" marR="7612" marT="7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19 921 697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100%</a:t>
                      </a:r>
                    </a:p>
                  </a:txBody>
                  <a:tcPr marL="7612" marR="7612" marT="7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9536185"/>
                  </a:ext>
                </a:extLst>
              </a:tr>
              <a:tr h="156207">
                <a:tc>
                  <a:txBody>
                    <a:bodyPr/>
                    <a:lstStyle/>
                    <a:p>
                      <a:pPr algn="l" fontAlgn="b"/>
                      <a:r>
                        <a:rPr lang="en-ZA" sz="1000" b="0" i="1" u="none" strike="noStrike">
                          <a:solidFill>
                            <a:srgbClr val="000000"/>
                          </a:solidFill>
                          <a:effectLst/>
                          <a:latin typeface="Arial" panose="020B0604020202020204" pitchFamily="34" charset="0"/>
                        </a:rPr>
                        <a:t> </a:t>
                      </a:r>
                    </a:p>
                  </a:txBody>
                  <a:tcPr marL="7612" marR="7612" marT="76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 Lifeline </a:t>
                      </a:r>
                    </a:p>
                  </a:txBody>
                  <a:tcPr marL="7612" marR="7612" marT="76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23 276 </a:t>
                      </a:r>
                    </a:p>
                  </a:txBody>
                  <a:tcPr marL="7612" marR="7612" marT="7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23 276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100%</a:t>
                      </a:r>
                    </a:p>
                  </a:txBody>
                  <a:tcPr marL="7612" marR="7612" marT="7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3220801"/>
                  </a:ext>
                </a:extLst>
              </a:tr>
              <a:tr h="156207">
                <a:tc>
                  <a:txBody>
                    <a:bodyPr/>
                    <a:lstStyle/>
                    <a:p>
                      <a:pPr algn="l" fontAlgn="b"/>
                      <a:r>
                        <a:rPr lang="en-ZA" sz="1000" b="0" i="1" u="none" strike="noStrike">
                          <a:solidFill>
                            <a:srgbClr val="000000"/>
                          </a:solidFill>
                          <a:effectLst/>
                          <a:latin typeface="Arial" panose="020B0604020202020204" pitchFamily="34" charset="0"/>
                        </a:rPr>
                        <a:t> </a:t>
                      </a:r>
                    </a:p>
                  </a:txBody>
                  <a:tcPr marL="7612" marR="7612" marT="76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 Lovelife </a:t>
                      </a:r>
                    </a:p>
                  </a:txBody>
                  <a:tcPr marL="7612" marR="7612" marT="76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64 750 </a:t>
                      </a:r>
                    </a:p>
                  </a:txBody>
                  <a:tcPr marL="7612" marR="7612" marT="7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64 750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100%</a:t>
                      </a:r>
                    </a:p>
                  </a:txBody>
                  <a:tcPr marL="7612" marR="7612" marT="7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2497234"/>
                  </a:ext>
                </a:extLst>
              </a:tr>
              <a:tr h="156207">
                <a:tc>
                  <a:txBody>
                    <a:bodyPr/>
                    <a:lstStyle/>
                    <a:p>
                      <a:pPr algn="l" fontAlgn="b"/>
                      <a:r>
                        <a:rPr lang="en-ZA" sz="1000" b="0" i="1" u="none" strike="noStrike">
                          <a:solidFill>
                            <a:srgbClr val="000000"/>
                          </a:solidFill>
                          <a:effectLst/>
                          <a:latin typeface="Arial" panose="020B0604020202020204" pitchFamily="34" charset="0"/>
                        </a:rPr>
                        <a:t> </a:t>
                      </a:r>
                    </a:p>
                  </a:txBody>
                  <a:tcPr marL="7612" marR="7612" marT="76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 Soulcity </a:t>
                      </a:r>
                    </a:p>
                  </a:txBody>
                  <a:tcPr marL="7612" marR="7612" marT="76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20 270 </a:t>
                      </a:r>
                    </a:p>
                  </a:txBody>
                  <a:tcPr marL="7612" marR="7612" marT="7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20 270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100%</a:t>
                      </a:r>
                    </a:p>
                  </a:txBody>
                  <a:tcPr marL="7612" marR="7612" marT="7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90896077"/>
                  </a:ext>
                </a:extLst>
              </a:tr>
              <a:tr h="156207">
                <a:tc>
                  <a:txBody>
                    <a:bodyPr/>
                    <a:lstStyle/>
                    <a:p>
                      <a:pPr algn="l" fontAlgn="b"/>
                      <a:r>
                        <a:rPr lang="en-ZA" sz="1000" b="0" i="1" u="none" strike="noStrike">
                          <a:solidFill>
                            <a:srgbClr val="000000"/>
                          </a:solidFill>
                          <a:effectLst/>
                          <a:latin typeface="Arial" panose="020B0604020202020204" pitchFamily="34" charset="0"/>
                        </a:rPr>
                        <a:t> </a:t>
                      </a:r>
                    </a:p>
                  </a:txBody>
                  <a:tcPr marL="7612" marR="7612" marT="76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 Condoms </a:t>
                      </a:r>
                    </a:p>
                  </a:txBody>
                  <a:tcPr marL="7612" marR="7612" marT="76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113 099 </a:t>
                      </a:r>
                    </a:p>
                  </a:txBody>
                  <a:tcPr marL="7612" marR="7612" marT="7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92 315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20 784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82%</a:t>
                      </a:r>
                    </a:p>
                  </a:txBody>
                  <a:tcPr marL="7612" marR="7612" marT="7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3831858"/>
                  </a:ext>
                </a:extLst>
              </a:tr>
              <a:tr h="156207">
                <a:tc>
                  <a:txBody>
                    <a:bodyPr/>
                    <a:lstStyle/>
                    <a:p>
                      <a:pPr algn="l" fontAlgn="b"/>
                      <a:r>
                        <a:rPr lang="en-ZA" sz="1000" b="0" i="1" u="none" strike="noStrike">
                          <a:solidFill>
                            <a:srgbClr val="000000"/>
                          </a:solidFill>
                          <a:effectLst/>
                          <a:latin typeface="Arial" panose="020B0604020202020204" pitchFamily="34" charset="0"/>
                        </a:rPr>
                        <a:t> </a:t>
                      </a:r>
                    </a:p>
                  </a:txBody>
                  <a:tcPr marL="7612" marR="7612" marT="76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 SANAC </a:t>
                      </a:r>
                    </a:p>
                  </a:txBody>
                  <a:tcPr marL="7612" marR="7612" marT="76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17 108 </a:t>
                      </a:r>
                    </a:p>
                  </a:txBody>
                  <a:tcPr marL="7612" marR="7612" marT="7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17 108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100%</a:t>
                      </a:r>
                    </a:p>
                  </a:txBody>
                  <a:tcPr marL="7612" marR="7612" marT="7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13291048"/>
                  </a:ext>
                </a:extLst>
              </a:tr>
              <a:tr h="156207">
                <a:tc>
                  <a:txBody>
                    <a:bodyPr/>
                    <a:lstStyle/>
                    <a:p>
                      <a:pPr algn="l" fontAlgn="b"/>
                      <a:r>
                        <a:rPr lang="en-ZA" sz="1000" b="0" i="1" u="none" strike="noStrike">
                          <a:solidFill>
                            <a:srgbClr val="000000"/>
                          </a:solidFill>
                          <a:effectLst/>
                          <a:latin typeface="Arial" panose="020B0604020202020204" pitchFamily="34" charset="0"/>
                        </a:rPr>
                        <a:t> </a:t>
                      </a:r>
                    </a:p>
                  </a:txBody>
                  <a:tcPr marL="7612" marR="7612" marT="76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 HIV &amp; AIDS NGO's  </a:t>
                      </a:r>
                    </a:p>
                  </a:txBody>
                  <a:tcPr marL="7612" marR="7612" marT="76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54 434 </a:t>
                      </a:r>
                    </a:p>
                  </a:txBody>
                  <a:tcPr marL="7612" marR="7612" marT="7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49 740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4 694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91%</a:t>
                      </a:r>
                    </a:p>
                  </a:txBody>
                  <a:tcPr marL="7612" marR="7612" marT="7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3045925"/>
                  </a:ext>
                </a:extLst>
              </a:tr>
              <a:tr h="156207">
                <a:tc>
                  <a:txBody>
                    <a:bodyPr/>
                    <a:lstStyle/>
                    <a:p>
                      <a:pPr algn="l" fontAlgn="b"/>
                      <a:r>
                        <a:rPr lang="en-ZA" sz="1000" b="0" i="0" u="none" strike="noStrike">
                          <a:solidFill>
                            <a:srgbClr val="000000"/>
                          </a:solidFill>
                          <a:effectLst/>
                          <a:latin typeface="Arial" panose="020B0604020202020204" pitchFamily="34" charset="0"/>
                        </a:rPr>
                        <a:t>Tuberculosis Management</a:t>
                      </a:r>
                    </a:p>
                  </a:txBody>
                  <a:tcPr marL="7612" marR="7612" marT="76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 </a:t>
                      </a:r>
                    </a:p>
                  </a:txBody>
                  <a:tcPr marL="7612" marR="7612" marT="76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25 240 </a:t>
                      </a:r>
                    </a:p>
                  </a:txBody>
                  <a:tcPr marL="7612" marR="7612" marT="7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21 646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3 594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86%</a:t>
                      </a:r>
                    </a:p>
                  </a:txBody>
                  <a:tcPr marL="7612" marR="7612" marT="7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3533377"/>
                  </a:ext>
                </a:extLst>
              </a:tr>
              <a:tr h="304983">
                <a:tc>
                  <a:txBody>
                    <a:bodyPr/>
                    <a:lstStyle/>
                    <a:p>
                      <a:pPr algn="l" fontAlgn="b"/>
                      <a:r>
                        <a:rPr lang="en-ZA" sz="1000" b="0" i="0" u="none" strike="noStrike">
                          <a:solidFill>
                            <a:srgbClr val="000000"/>
                          </a:solidFill>
                          <a:effectLst/>
                          <a:latin typeface="Arial" panose="020B0604020202020204" pitchFamily="34" charset="0"/>
                        </a:rPr>
                        <a:t>Women's, Maternal &amp; Reproductive Health</a:t>
                      </a:r>
                    </a:p>
                  </a:txBody>
                  <a:tcPr marL="7612" marR="7612" marT="76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a:t>
                      </a:r>
                    </a:p>
                  </a:txBody>
                  <a:tcPr marL="7612" marR="7612" marT="76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17 907 </a:t>
                      </a:r>
                    </a:p>
                  </a:txBody>
                  <a:tcPr marL="7612" marR="7612" marT="7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14 283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3 624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80%</a:t>
                      </a:r>
                    </a:p>
                  </a:txBody>
                  <a:tcPr marL="7612" marR="7612" marT="7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2247949"/>
                  </a:ext>
                </a:extLst>
              </a:tr>
              <a:tr h="156207">
                <a:tc>
                  <a:txBody>
                    <a:bodyPr/>
                    <a:lstStyle/>
                    <a:p>
                      <a:pPr algn="l" fontAlgn="b"/>
                      <a:r>
                        <a:rPr lang="en-ZA" sz="1000" b="0" i="0" u="none" strike="noStrike">
                          <a:solidFill>
                            <a:srgbClr val="000000"/>
                          </a:solidFill>
                          <a:effectLst/>
                          <a:latin typeface="Arial" panose="020B0604020202020204" pitchFamily="34" charset="0"/>
                        </a:rPr>
                        <a:t>Child, Youth &amp; School Health</a:t>
                      </a:r>
                    </a:p>
                  </a:txBody>
                  <a:tcPr marL="7612" marR="7612" marT="76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 </a:t>
                      </a:r>
                    </a:p>
                  </a:txBody>
                  <a:tcPr marL="7612" marR="7612" marT="76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23 971 </a:t>
                      </a:r>
                    </a:p>
                  </a:txBody>
                  <a:tcPr marL="7612" marR="7612" marT="7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21 153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2 818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88%</a:t>
                      </a:r>
                    </a:p>
                  </a:txBody>
                  <a:tcPr marL="7612" marR="7612" marT="7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5722695"/>
                  </a:ext>
                </a:extLst>
              </a:tr>
              <a:tr h="304983">
                <a:tc>
                  <a:txBody>
                    <a:bodyPr/>
                    <a:lstStyle/>
                    <a:p>
                      <a:pPr algn="l" fontAlgn="b"/>
                      <a:r>
                        <a:rPr lang="en-ZA" sz="1000" b="0" i="0" u="none" strike="noStrike">
                          <a:solidFill>
                            <a:srgbClr val="000000"/>
                          </a:solidFill>
                          <a:effectLst/>
                          <a:latin typeface="Arial" panose="020B0604020202020204" pitchFamily="34" charset="0"/>
                        </a:rPr>
                        <a:t> </a:t>
                      </a:r>
                    </a:p>
                  </a:txBody>
                  <a:tcPr marL="7612" marR="7612" marT="76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Human Papilloma Virus Vaccines Component</a:t>
                      </a:r>
                    </a:p>
                  </a:txBody>
                  <a:tcPr marL="7612" marR="7612" marT="76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30 000 </a:t>
                      </a:r>
                    </a:p>
                  </a:txBody>
                  <a:tcPr marL="7612" marR="7612" marT="7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27 795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2 205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93%</a:t>
                      </a:r>
                    </a:p>
                  </a:txBody>
                  <a:tcPr marL="7612" marR="7612" marT="7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7659171"/>
                  </a:ext>
                </a:extLst>
              </a:tr>
              <a:tr h="304983">
                <a:tc>
                  <a:txBody>
                    <a:bodyPr/>
                    <a:lstStyle/>
                    <a:p>
                      <a:pPr algn="l" fontAlgn="b"/>
                      <a:r>
                        <a:rPr lang="en-ZA" sz="1000" b="0" i="0" u="none" strike="noStrike">
                          <a:solidFill>
                            <a:srgbClr val="000000"/>
                          </a:solidFill>
                          <a:effectLst/>
                          <a:latin typeface="Arial" panose="020B0604020202020204" pitchFamily="34" charset="0"/>
                        </a:rPr>
                        <a:t> </a:t>
                      </a:r>
                    </a:p>
                  </a:txBody>
                  <a:tcPr marL="7612" marR="7612" marT="76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Human Papilloma Virus Vaccines Conditional grant</a:t>
                      </a:r>
                    </a:p>
                  </a:txBody>
                  <a:tcPr marL="7612" marR="7612" marT="76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200 000 </a:t>
                      </a:r>
                    </a:p>
                  </a:txBody>
                  <a:tcPr marL="7612" marR="7612" marT="7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200 000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   </a:t>
                      </a:r>
                    </a:p>
                  </a:txBody>
                  <a:tcPr marL="7612" marR="7612" marT="7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100%</a:t>
                      </a:r>
                    </a:p>
                  </a:txBody>
                  <a:tcPr marL="7612" marR="7612" marT="7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39631911"/>
                  </a:ext>
                </a:extLst>
              </a:tr>
              <a:tr h="163475">
                <a:tc>
                  <a:txBody>
                    <a:bodyPr/>
                    <a:lstStyle/>
                    <a:p>
                      <a:pPr algn="l" fontAlgn="b"/>
                      <a:r>
                        <a:rPr lang="en-ZA" sz="1000" b="1" i="0" u="none" strike="noStrike">
                          <a:solidFill>
                            <a:srgbClr val="000000"/>
                          </a:solidFill>
                          <a:effectLst/>
                          <a:latin typeface="Arial" panose="020B0604020202020204" pitchFamily="34" charset="0"/>
                        </a:rPr>
                        <a:t>Total Programme 3:</a:t>
                      </a:r>
                    </a:p>
                  </a:txBody>
                  <a:tcPr marL="7612" marR="7612" marT="76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ZA" sz="1000" b="1" i="0" u="none" strike="noStrike">
                          <a:solidFill>
                            <a:srgbClr val="000000"/>
                          </a:solidFill>
                          <a:effectLst/>
                          <a:latin typeface="Arial" panose="020B0604020202020204" pitchFamily="34" charset="0"/>
                        </a:rPr>
                        <a:t> </a:t>
                      </a:r>
                    </a:p>
                  </a:txBody>
                  <a:tcPr marL="7612" marR="7612" marT="7612"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000" b="1" i="0" u="none" strike="noStrike">
                          <a:solidFill>
                            <a:srgbClr val="000000"/>
                          </a:solidFill>
                          <a:effectLst/>
                          <a:latin typeface="Arial" panose="020B0604020202020204" pitchFamily="34" charset="0"/>
                        </a:rPr>
                        <a:t>        20 699 057 </a:t>
                      </a:r>
                    </a:p>
                  </a:txBody>
                  <a:tcPr marL="7612" marR="7612" marT="76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000" b="1" i="0" u="none" strike="noStrike">
                          <a:solidFill>
                            <a:srgbClr val="000000"/>
                          </a:solidFill>
                          <a:effectLst/>
                          <a:latin typeface="Arial" panose="020B0604020202020204" pitchFamily="34" charset="0"/>
                        </a:rPr>
                        <a:t>    20 626 454 </a:t>
                      </a:r>
                    </a:p>
                  </a:txBody>
                  <a:tcPr marL="7612" marR="7612" marT="76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000" b="1" i="0" u="none" strike="noStrike" dirty="0">
                          <a:solidFill>
                            <a:srgbClr val="000000"/>
                          </a:solidFill>
                          <a:effectLst/>
                          <a:latin typeface="Arial" panose="020B0604020202020204" pitchFamily="34" charset="0"/>
                        </a:rPr>
                        <a:t>             72 603 </a:t>
                      </a:r>
                    </a:p>
                  </a:txBody>
                  <a:tcPr marL="7612" marR="7612" marT="76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00" b="1" i="0" u="none" strike="noStrike" dirty="0">
                          <a:solidFill>
                            <a:srgbClr val="000000"/>
                          </a:solidFill>
                          <a:effectLst/>
                          <a:latin typeface="Arial" panose="020B0604020202020204" pitchFamily="34" charset="0"/>
                        </a:rPr>
                        <a:t>100%</a:t>
                      </a:r>
                    </a:p>
                  </a:txBody>
                  <a:tcPr marL="7612" marR="7612" marT="76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487490214"/>
                  </a:ext>
                </a:extLst>
              </a:tr>
            </a:tbl>
          </a:graphicData>
        </a:graphic>
      </p:graphicFrame>
      <p:sp>
        <p:nvSpPr>
          <p:cNvPr id="6"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47</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8439283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1370" y="115036"/>
            <a:ext cx="6030416" cy="1569660"/>
          </a:xfrm>
          <a:prstGeom prst="rect">
            <a:avLst/>
          </a:prstGeom>
        </p:spPr>
        <p:txBody>
          <a:bodyPr wrap="square">
            <a:spAutoFit/>
          </a:bodyPr>
          <a:lstStyle/>
          <a:p>
            <a:pPr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 Programme </a:t>
            </a:r>
            <a:r>
              <a:rPr lang="en-GB" sz="2400" b="1" dirty="0">
                <a:solidFill>
                  <a:schemeClr val="bg1"/>
                </a:solidFill>
                <a:latin typeface="Arial" pitchFamily="34" charset="0"/>
                <a:cs typeface="Arial" pitchFamily="34" charset="0"/>
              </a:rPr>
              <a:t>3:  </a:t>
            </a:r>
            <a:r>
              <a:rPr lang="en-ZA" sz="2400" b="1" dirty="0">
                <a:solidFill>
                  <a:schemeClr val="bg1"/>
                </a:solidFill>
                <a:latin typeface="Arial" pitchFamily="34" charset="0"/>
                <a:cs typeface="Arial" pitchFamily="34" charset="0"/>
              </a:rPr>
              <a:t>HIV and AIDS, TB,  Maternal and Child Health</a:t>
            </a:r>
          </a:p>
          <a:p>
            <a:pPr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b="1" dirty="0">
              <a:solidFill>
                <a:schemeClr val="bg1"/>
              </a:solidFill>
              <a:latin typeface="Arial" pitchFamily="34" charset="0"/>
              <a:cs typeface="Arial" pitchFamily="34" charset="0"/>
            </a:endParaRPr>
          </a:p>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b="1" dirty="0" smtClean="0">
              <a:solidFill>
                <a:schemeClr val="bg1"/>
              </a:solidFill>
              <a:latin typeface="Arial" pitchFamily="34" charset="0"/>
              <a:cs typeface="Arial" pitchFamily="34" charset="0"/>
            </a:endParaRPr>
          </a:p>
        </p:txBody>
      </p:sp>
      <p:sp>
        <p:nvSpPr>
          <p:cNvPr id="3" name="Rectangle 2"/>
          <p:cNvSpPr/>
          <p:nvPr/>
        </p:nvSpPr>
        <p:spPr>
          <a:xfrm>
            <a:off x="2286000" y="1314364"/>
            <a:ext cx="4572000" cy="400110"/>
          </a:xfrm>
          <a:prstGeom prst="rect">
            <a:avLst/>
          </a:prstGeom>
        </p:spPr>
        <p:txBody>
          <a:bodyPr wrap="square">
            <a:spAutoFit/>
          </a:bodyPr>
          <a:lstStyle/>
          <a:p>
            <a:pPr lvl="0" algn="ctr"/>
            <a:r>
              <a:rPr lang="en-ZA" sz="2000" b="1" dirty="0">
                <a:solidFill>
                  <a:prstClr val="black"/>
                </a:solidFill>
                <a:latin typeface="Arial "/>
                <a:ea typeface="Trebuchet MS Bold" charset="0"/>
                <a:cs typeface="Trebuchet MS Bold" charset="0"/>
                <a:sym typeface="Trebuchet MS Bold" charset="0"/>
              </a:rPr>
              <a:t>Expenditure as at 31 March 2019</a:t>
            </a:r>
          </a:p>
        </p:txBody>
      </p:sp>
      <p:graphicFrame>
        <p:nvGraphicFramePr>
          <p:cNvPr id="5" name="Table 4"/>
          <p:cNvGraphicFramePr>
            <a:graphicFrameLocks noGrp="1"/>
          </p:cNvGraphicFramePr>
          <p:nvPr>
            <p:extLst/>
          </p:nvPr>
        </p:nvGraphicFramePr>
        <p:xfrm>
          <a:off x="971600" y="2204864"/>
          <a:ext cx="7010401" cy="2297430"/>
        </p:xfrm>
        <a:graphic>
          <a:graphicData uri="http://schemas.openxmlformats.org/drawingml/2006/table">
            <a:tbl>
              <a:tblPr/>
              <a:tblGrid>
                <a:gridCol w="2756333">
                  <a:extLst>
                    <a:ext uri="{9D8B030D-6E8A-4147-A177-3AD203B41FA5}">
                      <a16:colId xmlns:a16="http://schemas.microsoft.com/office/drawing/2014/main" xmlns="" val="2588625901"/>
                    </a:ext>
                  </a:extLst>
                </a:gridCol>
                <a:gridCol w="1057224">
                  <a:extLst>
                    <a:ext uri="{9D8B030D-6E8A-4147-A177-3AD203B41FA5}">
                      <a16:colId xmlns:a16="http://schemas.microsoft.com/office/drawing/2014/main" xmlns="" val="2324884334"/>
                    </a:ext>
                  </a:extLst>
                </a:gridCol>
                <a:gridCol w="1069810">
                  <a:extLst>
                    <a:ext uri="{9D8B030D-6E8A-4147-A177-3AD203B41FA5}">
                      <a16:colId xmlns:a16="http://schemas.microsoft.com/office/drawing/2014/main" xmlns="" val="2162718485"/>
                    </a:ext>
                  </a:extLst>
                </a:gridCol>
                <a:gridCol w="1069810">
                  <a:extLst>
                    <a:ext uri="{9D8B030D-6E8A-4147-A177-3AD203B41FA5}">
                      <a16:colId xmlns:a16="http://schemas.microsoft.com/office/drawing/2014/main" xmlns="" val="2266770713"/>
                    </a:ext>
                  </a:extLst>
                </a:gridCol>
                <a:gridCol w="1057224">
                  <a:extLst>
                    <a:ext uri="{9D8B030D-6E8A-4147-A177-3AD203B41FA5}">
                      <a16:colId xmlns:a16="http://schemas.microsoft.com/office/drawing/2014/main" xmlns="" val="1518422111"/>
                    </a:ext>
                  </a:extLst>
                </a:gridCol>
              </a:tblGrid>
              <a:tr h="0">
                <a:tc rowSpan="3">
                  <a:txBody>
                    <a:bodyPr/>
                    <a:lstStyle/>
                    <a:p>
                      <a:pPr algn="ctr" fontAlgn="ctr"/>
                      <a:r>
                        <a:rPr lang="en-ZA" sz="1200" b="1" i="0" u="none" strike="noStrike">
                          <a:solidFill>
                            <a:srgbClr val="000000"/>
                          </a:solidFill>
                          <a:effectLst/>
                          <a:latin typeface="Arial" panose="020B0604020202020204" pitchFamily="34" charset="0"/>
                        </a:rPr>
                        <a:t>ECONOMIC CLASSIFICATION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4">
                  <a:txBody>
                    <a:bodyPr/>
                    <a:lstStyle/>
                    <a:p>
                      <a:pPr algn="ctr" fontAlgn="ctr"/>
                      <a:r>
                        <a:rPr lang="en-ZA" sz="1200" b="1" i="0" u="none" strike="noStrike">
                          <a:solidFill>
                            <a:srgbClr val="000000"/>
                          </a:solidFill>
                          <a:effectLst/>
                          <a:latin typeface="Arial"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834804160"/>
                  </a:ext>
                </a:extLst>
              </a:tr>
              <a:tr h="600075">
                <a:tc vMerge="1">
                  <a:txBody>
                    <a:bodyPr/>
                    <a:lstStyle/>
                    <a:p>
                      <a:endParaRPr lang="en-ZA"/>
                    </a:p>
                  </a:txBody>
                  <a:tcPr/>
                </a:tc>
                <a:tc>
                  <a:txBody>
                    <a:bodyPr/>
                    <a:lstStyle/>
                    <a:p>
                      <a:pPr algn="ctr" fontAlgn="ctr"/>
                      <a:r>
                        <a:rPr lang="en-ZA" sz="1200" b="1" i="0" u="none" strike="noStrike">
                          <a:solidFill>
                            <a:srgbClr val="000000"/>
                          </a:solidFill>
                          <a:effectLst/>
                          <a:latin typeface="Arial" panose="020B0604020202020204" pitchFamily="34" charset="0"/>
                        </a:rPr>
                        <a:t>Budget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Expenditure: 31 March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Unspent Funds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Spent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3948602781"/>
                  </a:ext>
                </a:extLst>
              </a:tr>
              <a:tr h="209550">
                <a:tc vMerge="1">
                  <a:txBody>
                    <a:bodyPr/>
                    <a:lstStyle/>
                    <a:p>
                      <a:endParaRPr lang="en-ZA"/>
                    </a:p>
                  </a:txBody>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1863896087"/>
                  </a:ext>
                </a:extLst>
              </a:tr>
              <a:tr h="238125">
                <a:tc>
                  <a:txBody>
                    <a:bodyPr/>
                    <a:lstStyle/>
                    <a:p>
                      <a:pPr algn="l" fontAlgn="b"/>
                      <a:r>
                        <a:rPr lang="en-ZA" sz="1200" b="0" i="0" u="none" strike="noStrike">
                          <a:solidFill>
                            <a:srgbClr val="000000"/>
                          </a:solidFill>
                          <a:effectLst/>
                          <a:latin typeface="Arial" panose="020B0604020202020204" pitchFamily="34" charset="0"/>
                        </a:rPr>
                        <a:t>Compensation of Employees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85 950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80 509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5 441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94%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3222668"/>
                  </a:ext>
                </a:extLst>
              </a:tr>
              <a:tr h="219075">
                <a:tc>
                  <a:txBody>
                    <a:bodyPr/>
                    <a:lstStyle/>
                    <a:p>
                      <a:pPr algn="l" fontAlgn="b"/>
                      <a:r>
                        <a:rPr lang="en-ZA" sz="1200" b="0" i="0" u="none" strike="noStrike">
                          <a:solidFill>
                            <a:srgbClr val="000000"/>
                          </a:solidFill>
                          <a:effectLst/>
                          <a:latin typeface="Arial" panose="020B0604020202020204" pitchFamily="34" charset="0"/>
                        </a:rPr>
                        <a:t>Goods and Services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310 508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248 283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62 225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8807942"/>
                  </a:ext>
                </a:extLst>
              </a:tr>
              <a:tr h="200025">
                <a:tc>
                  <a:txBody>
                    <a:bodyPr/>
                    <a:lstStyle/>
                    <a:p>
                      <a:pPr algn="l" fontAlgn="b"/>
                      <a:r>
                        <a:rPr lang="en-ZA" sz="1200" b="0" i="0" u="none" strike="noStrike">
                          <a:solidFill>
                            <a:srgbClr val="000000"/>
                          </a:solidFill>
                          <a:effectLst/>
                          <a:latin typeface="Arial" panose="020B0604020202020204" pitchFamily="34" charset="0"/>
                        </a:rPr>
                        <a:t>Transfers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20 302 232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20 297 538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4 694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7150582"/>
                  </a:ext>
                </a:extLst>
              </a:tr>
              <a:tr h="209550">
                <a:tc>
                  <a:txBody>
                    <a:bodyPr/>
                    <a:lstStyle/>
                    <a:p>
                      <a:pPr algn="l" fontAlgn="b"/>
                      <a:r>
                        <a:rPr lang="en-ZA" sz="1200" b="0" i="0" u="none" strike="noStrike">
                          <a:solidFill>
                            <a:srgbClr val="000000"/>
                          </a:solidFill>
                          <a:effectLst/>
                          <a:latin typeface="Arial" panose="020B0604020202020204" pitchFamily="34" charset="0"/>
                        </a:rPr>
                        <a:t>Capital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367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124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243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34%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97664200"/>
                  </a:ext>
                </a:extLst>
              </a:tr>
              <a:tr h="219075">
                <a:tc>
                  <a:txBody>
                    <a:bodyPr/>
                    <a:lstStyle/>
                    <a:p>
                      <a:pPr algn="l" fontAlgn="b"/>
                      <a:r>
                        <a:rPr lang="en-ZA" sz="1200" b="0" i="0" u="none" strike="noStrike">
                          <a:solidFill>
                            <a:srgbClr val="000000"/>
                          </a:solidFill>
                          <a:effectLst/>
                          <a:latin typeface="Arial" panose="020B0604020202020204" pitchFamily="34" charset="0"/>
                        </a:rPr>
                        <a:t>Losses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87387317"/>
                  </a:ext>
                </a:extLst>
              </a:tr>
              <a:tr h="209550">
                <a:tc>
                  <a:txBody>
                    <a:bodyPr/>
                    <a:lstStyle/>
                    <a:p>
                      <a:pPr algn="l" fontAlgn="b"/>
                      <a:r>
                        <a:rPr lang="en-ZA" sz="1200" b="1" i="0" u="none" strike="noStrike">
                          <a:solidFill>
                            <a:srgbClr val="000000"/>
                          </a:solidFill>
                          <a:effectLst/>
                          <a:latin typeface="Arial" panose="020B0604020202020204" pitchFamily="34" charset="0"/>
                        </a:rPr>
                        <a:t>Total Programme 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a:solidFill>
                            <a:srgbClr val="000000"/>
                          </a:solidFill>
                          <a:effectLst/>
                          <a:latin typeface="Arial" panose="020B0604020202020204" pitchFamily="34" charset="0"/>
                        </a:rPr>
                        <a:t>   20 699 057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dirty="0">
                          <a:solidFill>
                            <a:srgbClr val="000000"/>
                          </a:solidFill>
                          <a:effectLst/>
                          <a:latin typeface="Arial" panose="020B0604020202020204" pitchFamily="34" charset="0"/>
                        </a:rPr>
                        <a:t>     20 626 454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dirty="0">
                          <a:solidFill>
                            <a:srgbClr val="000000"/>
                          </a:solidFill>
                          <a:effectLst/>
                          <a:latin typeface="Arial" panose="020B0604020202020204" pitchFamily="34" charset="0"/>
                        </a:rPr>
                        <a:t>             72 603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dirty="0">
                          <a:solidFill>
                            <a:srgbClr val="000000"/>
                          </a:solidFill>
                          <a:effectLst/>
                          <a:latin typeface="Arial" panose="020B0604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3091273935"/>
                  </a:ext>
                </a:extLst>
              </a:tr>
            </a:tbl>
          </a:graphicData>
        </a:graphic>
      </p:graphicFrame>
      <p:sp>
        <p:nvSpPr>
          <p:cNvPr id="6"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48</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288726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7910" y="116632"/>
            <a:ext cx="4572000" cy="830997"/>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Programme 4:  Primary Health Care </a:t>
            </a:r>
          </a:p>
        </p:txBody>
      </p:sp>
      <p:sp>
        <p:nvSpPr>
          <p:cNvPr id="3" name="Rectangle 2"/>
          <p:cNvSpPr/>
          <p:nvPr/>
        </p:nvSpPr>
        <p:spPr>
          <a:xfrm>
            <a:off x="2256456" y="1196752"/>
            <a:ext cx="4572000" cy="677108"/>
          </a:xfrm>
          <a:prstGeom prst="rect">
            <a:avLst/>
          </a:prstGeom>
        </p:spPr>
        <p:txBody>
          <a:bodyPr wrap="square">
            <a:spAutoFit/>
          </a:bodyPr>
          <a:lstStyle/>
          <a:p>
            <a:pPr lvl="0" algn="ctr"/>
            <a:r>
              <a:rPr lang="en-ZA" sz="2000" b="1" dirty="0">
                <a:solidFill>
                  <a:prstClr val="black"/>
                </a:solidFill>
                <a:latin typeface="Arial "/>
                <a:ea typeface="Trebuchet MS Bold" charset="0"/>
                <a:cs typeface="Trebuchet MS Bold" charset="0"/>
                <a:sym typeface="Trebuchet MS Bold" charset="0"/>
              </a:rPr>
              <a:t>Expenditure as at 31 March 2019</a:t>
            </a:r>
          </a:p>
          <a:p>
            <a:pPr algn="ctr"/>
            <a:endParaRPr lang="en-ZA" b="1" dirty="0">
              <a:latin typeface="Arial "/>
            </a:endParaRPr>
          </a:p>
        </p:txBody>
      </p:sp>
      <p:graphicFrame>
        <p:nvGraphicFramePr>
          <p:cNvPr id="4" name="Table 3"/>
          <p:cNvGraphicFramePr>
            <a:graphicFrameLocks noGrp="1"/>
          </p:cNvGraphicFramePr>
          <p:nvPr>
            <p:extLst/>
          </p:nvPr>
        </p:nvGraphicFramePr>
        <p:xfrm>
          <a:off x="630560" y="1873860"/>
          <a:ext cx="7886700" cy="3083050"/>
        </p:xfrm>
        <a:graphic>
          <a:graphicData uri="http://schemas.openxmlformats.org/drawingml/2006/table">
            <a:tbl>
              <a:tblPr/>
              <a:tblGrid>
                <a:gridCol w="2012372">
                  <a:extLst>
                    <a:ext uri="{9D8B030D-6E8A-4147-A177-3AD203B41FA5}">
                      <a16:colId xmlns:a16="http://schemas.microsoft.com/office/drawing/2014/main" xmlns="" val="3797323935"/>
                    </a:ext>
                  </a:extLst>
                </a:gridCol>
                <a:gridCol w="2012372">
                  <a:extLst>
                    <a:ext uri="{9D8B030D-6E8A-4147-A177-3AD203B41FA5}">
                      <a16:colId xmlns:a16="http://schemas.microsoft.com/office/drawing/2014/main" xmlns="" val="4276238614"/>
                    </a:ext>
                  </a:extLst>
                </a:gridCol>
                <a:gridCol w="1044076">
                  <a:extLst>
                    <a:ext uri="{9D8B030D-6E8A-4147-A177-3AD203B41FA5}">
                      <a16:colId xmlns:a16="http://schemas.microsoft.com/office/drawing/2014/main" xmlns="" val="1243241947"/>
                    </a:ext>
                  </a:extLst>
                </a:gridCol>
                <a:gridCol w="954262">
                  <a:extLst>
                    <a:ext uri="{9D8B030D-6E8A-4147-A177-3AD203B41FA5}">
                      <a16:colId xmlns:a16="http://schemas.microsoft.com/office/drawing/2014/main" xmlns="" val="3632125342"/>
                    </a:ext>
                  </a:extLst>
                </a:gridCol>
                <a:gridCol w="954262">
                  <a:extLst>
                    <a:ext uri="{9D8B030D-6E8A-4147-A177-3AD203B41FA5}">
                      <a16:colId xmlns:a16="http://schemas.microsoft.com/office/drawing/2014/main" xmlns="" val="3366928377"/>
                    </a:ext>
                  </a:extLst>
                </a:gridCol>
                <a:gridCol w="909356">
                  <a:extLst>
                    <a:ext uri="{9D8B030D-6E8A-4147-A177-3AD203B41FA5}">
                      <a16:colId xmlns:a16="http://schemas.microsoft.com/office/drawing/2014/main" xmlns="" val="2435580888"/>
                    </a:ext>
                  </a:extLst>
                </a:gridCol>
              </a:tblGrid>
              <a:tr h="170691">
                <a:tc rowSpan="3">
                  <a:txBody>
                    <a:bodyPr/>
                    <a:lstStyle/>
                    <a:p>
                      <a:pPr algn="ctr" fontAlgn="ctr"/>
                      <a:r>
                        <a:rPr lang="en-ZA" sz="1200" b="1" i="0" u="none" strike="noStrike" dirty="0">
                          <a:solidFill>
                            <a:srgbClr val="000000"/>
                          </a:solidFill>
                          <a:effectLst/>
                          <a:latin typeface="Arial" panose="020B0604020202020204" pitchFamily="34" charset="0"/>
                        </a:rPr>
                        <a:t>SUBPROGRAMME</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rowSpan="3">
                  <a:txBody>
                    <a:bodyPr/>
                    <a:lstStyle/>
                    <a:p>
                      <a:pPr algn="ctr" fontAlgn="ctr"/>
                      <a:r>
                        <a:rPr lang="en-ZA" sz="1200" b="1" i="0" u="none" strike="noStrike">
                          <a:solidFill>
                            <a:srgbClr val="000000"/>
                          </a:solidFill>
                          <a:effectLst/>
                          <a:latin typeface="Arial" panose="020B0604020202020204" pitchFamily="34" charset="0"/>
                        </a:rPr>
                        <a:t>DESCRIPTION</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4">
                  <a:txBody>
                    <a:bodyPr/>
                    <a:lstStyle/>
                    <a:p>
                      <a:pPr algn="ctr" fontAlgn="ctr"/>
                      <a:r>
                        <a:rPr lang="en-ZA" sz="1200" b="1" i="0" u="none" strike="noStrike">
                          <a:solidFill>
                            <a:srgbClr val="000000"/>
                          </a:solidFill>
                          <a:effectLst/>
                          <a:latin typeface="Arial" panose="020B0604020202020204" pitchFamily="34" charset="0"/>
                        </a:rPr>
                        <a:t>VOTED</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281090738"/>
                  </a:ext>
                </a:extLst>
              </a:tr>
              <a:tr h="519959">
                <a:tc vMerge="1">
                  <a:txBody>
                    <a:bodyPr/>
                    <a:lstStyle/>
                    <a:p>
                      <a:endParaRPr lang="en-ZA"/>
                    </a:p>
                  </a:txBody>
                  <a:tcPr/>
                </a:tc>
                <a:tc vMerge="1">
                  <a:txBody>
                    <a:bodyPr/>
                    <a:lstStyle/>
                    <a:p>
                      <a:endParaRPr lang="en-ZA"/>
                    </a:p>
                  </a:txBody>
                  <a:tcPr/>
                </a:tc>
                <a:tc>
                  <a:txBody>
                    <a:bodyPr/>
                    <a:lstStyle/>
                    <a:p>
                      <a:pPr algn="ctr" fontAlgn="ctr"/>
                      <a:r>
                        <a:rPr lang="en-ZA" sz="1200" b="1" i="0" u="none" strike="noStrike">
                          <a:solidFill>
                            <a:srgbClr val="000000"/>
                          </a:solidFill>
                          <a:effectLst/>
                          <a:latin typeface="Arial" panose="020B0604020202020204" pitchFamily="34" charset="0"/>
                        </a:rPr>
                        <a:t>Budget</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Expenditure: 31 March 2019</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Unspent Funds</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Spent</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3707898929"/>
                  </a:ext>
                </a:extLst>
              </a:tr>
              <a:tr h="185901">
                <a:tc vMerge="1">
                  <a:txBody>
                    <a:bodyPr/>
                    <a:lstStyle/>
                    <a:p>
                      <a:endParaRPr lang="en-ZA"/>
                    </a:p>
                  </a:txBody>
                  <a:tcPr/>
                </a:tc>
                <a:tc vMerge="1">
                  <a:txBody>
                    <a:bodyPr/>
                    <a:lstStyle/>
                    <a:p>
                      <a:endParaRPr lang="en-ZA"/>
                    </a:p>
                  </a:txBody>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3679924320"/>
                  </a:ext>
                </a:extLst>
              </a:tr>
              <a:tr h="255350">
                <a:tc>
                  <a:txBody>
                    <a:bodyPr/>
                    <a:lstStyle/>
                    <a:p>
                      <a:pPr algn="l" fontAlgn="b"/>
                      <a:r>
                        <a:rPr lang="en-ZA" sz="1200" b="0" i="0" u="none" strike="noStrike">
                          <a:solidFill>
                            <a:srgbClr val="000000"/>
                          </a:solidFill>
                          <a:effectLst/>
                          <a:latin typeface="Arial" panose="020B0604020202020204" pitchFamily="34" charset="0"/>
                        </a:rPr>
                        <a:t>DDG: Primary Health Care</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panose="020B0604020202020204" pitchFamily="34" charset="0"/>
                        </a:rPr>
                        <a:t> </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5 324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4 652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672 </a:t>
                      </a:r>
                      <a:endParaRPr lang="en-ZA" sz="1200" b="0" i="0" u="none" strike="noStrike" dirty="0">
                        <a:solidFill>
                          <a:srgbClr val="000000"/>
                        </a:solidFill>
                        <a:effectLst/>
                        <a:latin typeface="Arial" panose="020B0604020202020204" pitchFamily="34" charset="0"/>
                      </a:endParaRP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87%</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55397131"/>
                  </a:ext>
                </a:extLst>
              </a:tr>
              <a:tr h="170691">
                <a:tc>
                  <a:txBody>
                    <a:bodyPr/>
                    <a:lstStyle/>
                    <a:p>
                      <a:pPr algn="l" fontAlgn="b"/>
                      <a:r>
                        <a:rPr lang="en-ZA" sz="1200" b="0" i="0" u="none" strike="noStrike">
                          <a:solidFill>
                            <a:srgbClr val="000000"/>
                          </a:solidFill>
                          <a:effectLst/>
                          <a:latin typeface="Arial" panose="020B0604020202020204" pitchFamily="34" charset="0"/>
                        </a:rPr>
                        <a:t>District Health Services</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rPr>
                        <a:t> </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9 776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8 857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919 </a:t>
                      </a:r>
                      <a:endParaRPr lang="en-ZA" sz="1200" b="0" i="0" u="none" strike="noStrike" dirty="0">
                        <a:solidFill>
                          <a:srgbClr val="000000"/>
                        </a:solidFill>
                        <a:effectLst/>
                        <a:latin typeface="Arial" panose="020B0604020202020204" pitchFamily="34" charset="0"/>
                      </a:endParaRP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91%</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8712811"/>
                  </a:ext>
                </a:extLst>
              </a:tr>
              <a:tr h="338001">
                <a:tc>
                  <a:txBody>
                    <a:bodyPr/>
                    <a:lstStyle/>
                    <a:p>
                      <a:pPr algn="l" fontAlgn="b"/>
                      <a:r>
                        <a:rPr lang="en-ZA" sz="1200" b="0" i="0" u="none" strike="noStrike">
                          <a:solidFill>
                            <a:srgbClr val="000000"/>
                          </a:solidFill>
                          <a:effectLst/>
                          <a:latin typeface="Arial" panose="020B0604020202020204" pitchFamily="34" charset="0"/>
                        </a:rPr>
                        <a:t>Environmental Health &amp; Port Health Services</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panose="020B0604020202020204" pitchFamily="34" charset="0"/>
                        </a:rPr>
                        <a:t> </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173 </a:t>
                      </a:r>
                      <a:r>
                        <a:rPr lang="en-ZA" sz="1200" b="0" i="0" u="none" strike="noStrike" dirty="0">
                          <a:solidFill>
                            <a:srgbClr val="000000"/>
                          </a:solidFill>
                          <a:effectLst/>
                          <a:latin typeface="Arial" panose="020B0604020202020204" pitchFamily="34" charset="0"/>
                        </a:rPr>
                        <a:t>080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173 075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5 </a:t>
                      </a:r>
                      <a:endParaRPr lang="en-ZA" sz="1200" b="0" i="0" u="none" strike="noStrike" dirty="0">
                        <a:solidFill>
                          <a:srgbClr val="000000"/>
                        </a:solidFill>
                        <a:effectLst/>
                        <a:latin typeface="Arial" panose="020B0604020202020204" pitchFamily="34" charset="0"/>
                      </a:endParaRP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100%</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94592467"/>
                  </a:ext>
                </a:extLst>
              </a:tr>
              <a:tr h="170691">
                <a:tc>
                  <a:txBody>
                    <a:bodyPr/>
                    <a:lstStyle/>
                    <a:p>
                      <a:pPr algn="l" fontAlgn="b"/>
                      <a:r>
                        <a:rPr lang="en-ZA" sz="1200" b="0" i="0" u="none" strike="noStrike">
                          <a:solidFill>
                            <a:srgbClr val="000000"/>
                          </a:solidFill>
                          <a:effectLst/>
                          <a:latin typeface="Arial" panose="020B0604020202020204" pitchFamily="34" charset="0"/>
                        </a:rPr>
                        <a:t>Communicable Diseases</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1" u="none" strike="noStrike">
                          <a:solidFill>
                            <a:srgbClr val="0F243E"/>
                          </a:solidFill>
                          <a:effectLst/>
                          <a:latin typeface="Arial" panose="020B0604020202020204" pitchFamily="34" charset="0"/>
                        </a:rPr>
                        <a:t> </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20 </a:t>
                      </a:r>
                      <a:r>
                        <a:rPr lang="en-ZA" sz="1200" b="0" i="0" u="none" strike="noStrike" dirty="0">
                          <a:solidFill>
                            <a:srgbClr val="000000"/>
                          </a:solidFill>
                          <a:effectLst/>
                          <a:latin typeface="Arial" panose="020B0604020202020204" pitchFamily="34" charset="0"/>
                        </a:rPr>
                        <a:t>283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15 636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4 </a:t>
                      </a:r>
                      <a:r>
                        <a:rPr lang="en-ZA" sz="1200" b="0" i="0" u="none" strike="noStrike" dirty="0">
                          <a:solidFill>
                            <a:srgbClr val="000000"/>
                          </a:solidFill>
                          <a:effectLst/>
                          <a:latin typeface="Arial" panose="020B0604020202020204" pitchFamily="34" charset="0"/>
                        </a:rPr>
                        <a:t>647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77%</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9998978"/>
                  </a:ext>
                </a:extLst>
              </a:tr>
              <a:tr h="170691">
                <a:tc>
                  <a:txBody>
                    <a:bodyPr/>
                    <a:lstStyle/>
                    <a:p>
                      <a:pPr algn="l" fontAlgn="b"/>
                      <a:r>
                        <a:rPr lang="en-ZA" sz="1200" b="0" i="0" u="none" strike="noStrike">
                          <a:solidFill>
                            <a:srgbClr val="000000"/>
                          </a:solidFill>
                          <a:effectLst/>
                          <a:latin typeface="Arial" panose="020B0604020202020204" pitchFamily="34" charset="0"/>
                        </a:rPr>
                        <a:t>Non-Communicable Diseases</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1" u="none" strike="noStrike">
                          <a:solidFill>
                            <a:srgbClr val="0F243E"/>
                          </a:solidFill>
                          <a:effectLst/>
                          <a:latin typeface="Arial" panose="020B0604020202020204" pitchFamily="34" charset="0"/>
                        </a:rPr>
                        <a:t> </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24 046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23 014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1 032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96%</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1516303"/>
                  </a:ext>
                </a:extLst>
              </a:tr>
              <a:tr h="338001">
                <a:tc>
                  <a:txBody>
                    <a:bodyPr/>
                    <a:lstStyle/>
                    <a:p>
                      <a:pPr algn="l" fontAlgn="b"/>
                      <a:r>
                        <a:rPr lang="en-ZA" sz="1200" b="0" i="0" u="none" strike="noStrike">
                          <a:solidFill>
                            <a:srgbClr val="000000"/>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1" u="none" strike="noStrike">
                          <a:solidFill>
                            <a:srgbClr val="0F243E"/>
                          </a:solidFill>
                          <a:effectLst/>
                          <a:latin typeface="Arial" panose="020B0604020202020204" pitchFamily="34" charset="0"/>
                        </a:rPr>
                        <a:t>Chronic Desease Prevention and Health Promotion </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28 000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5 501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22 499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20%</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54366065"/>
                  </a:ext>
                </a:extLst>
              </a:tr>
              <a:tr h="177451">
                <a:tc>
                  <a:txBody>
                    <a:bodyPr/>
                    <a:lstStyle/>
                    <a:p>
                      <a:pPr algn="l" fontAlgn="b"/>
                      <a:r>
                        <a:rPr lang="en-ZA" sz="1200" b="0" i="0" u="none" strike="noStrike">
                          <a:solidFill>
                            <a:srgbClr val="000000"/>
                          </a:solidFill>
                          <a:effectLst/>
                          <a:latin typeface="Arial" panose="020B0604020202020204" pitchFamily="34" charset="0"/>
                        </a:rPr>
                        <a:t>Health Promotion &amp; Nutrition</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1" u="none" strike="noStrike">
                          <a:solidFill>
                            <a:srgbClr val="000000"/>
                          </a:solidFill>
                          <a:effectLst/>
                          <a:latin typeface="Arial" panose="020B0604020202020204" pitchFamily="34" charset="0"/>
                        </a:rPr>
                        <a:t> </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19 </a:t>
                      </a:r>
                      <a:r>
                        <a:rPr lang="en-ZA" sz="1200" b="0" i="0" u="none" strike="noStrike" dirty="0">
                          <a:solidFill>
                            <a:srgbClr val="000000"/>
                          </a:solidFill>
                          <a:effectLst/>
                          <a:latin typeface="Arial" panose="020B0604020202020204" pitchFamily="34" charset="0"/>
                        </a:rPr>
                        <a:t>227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17 354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 </a:t>
                      </a:r>
                      <a:r>
                        <a:rPr lang="en-ZA" sz="1200" b="0" i="0" u="none" strike="noStrike" dirty="0">
                          <a:solidFill>
                            <a:srgbClr val="000000"/>
                          </a:solidFill>
                          <a:effectLst/>
                          <a:latin typeface="Arial" panose="020B0604020202020204" pitchFamily="34" charset="0"/>
                        </a:rPr>
                        <a:t>1 873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90%</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6383069"/>
                  </a:ext>
                </a:extLst>
              </a:tr>
              <a:tr h="185901">
                <a:tc>
                  <a:txBody>
                    <a:bodyPr/>
                    <a:lstStyle/>
                    <a:p>
                      <a:pPr algn="l" fontAlgn="b"/>
                      <a:r>
                        <a:rPr lang="en-ZA" sz="1200" b="1" i="0" u="none" strike="noStrike">
                          <a:solidFill>
                            <a:srgbClr val="000000"/>
                          </a:solidFill>
                          <a:effectLst/>
                          <a:latin typeface="Arial" panose="020B0604020202020204" pitchFamily="34" charset="0"/>
                        </a:rPr>
                        <a:t>Total Programme 4:</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ZA" sz="1200" b="1" i="0" u="none" strike="noStrike">
                          <a:solidFill>
                            <a:srgbClr val="000000"/>
                          </a:solidFill>
                          <a:effectLst/>
                          <a:latin typeface="Arial" panose="020B0604020202020204" pitchFamily="34" charset="0"/>
                        </a:rPr>
                        <a:t> </a:t>
                      </a:r>
                    </a:p>
                  </a:txBody>
                  <a:tcPr marL="8450" marR="8450" marT="845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dirty="0">
                          <a:solidFill>
                            <a:srgbClr val="000000"/>
                          </a:solidFill>
                          <a:effectLst/>
                          <a:latin typeface="Arial" panose="020B0604020202020204" pitchFamily="34" charset="0"/>
                        </a:rPr>
                        <a:t>          </a:t>
                      </a:r>
                      <a:r>
                        <a:rPr lang="en-ZA" sz="1200" b="1" i="0" u="none" strike="noStrike" dirty="0" smtClean="0">
                          <a:solidFill>
                            <a:srgbClr val="000000"/>
                          </a:solidFill>
                          <a:effectLst/>
                          <a:latin typeface="Arial" panose="020B0604020202020204" pitchFamily="34" charset="0"/>
                        </a:rPr>
                        <a:t> </a:t>
                      </a:r>
                      <a:r>
                        <a:rPr lang="en-ZA" sz="1200" b="1" i="0" u="none" strike="noStrike" dirty="0">
                          <a:solidFill>
                            <a:srgbClr val="000000"/>
                          </a:solidFill>
                          <a:effectLst/>
                          <a:latin typeface="Arial" panose="020B0604020202020204" pitchFamily="34" charset="0"/>
                        </a:rPr>
                        <a:t>279 736 </a:t>
                      </a:r>
                    </a:p>
                  </a:txBody>
                  <a:tcPr marL="8450" marR="8450" marT="84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dirty="0">
                          <a:solidFill>
                            <a:srgbClr val="000000"/>
                          </a:solidFill>
                          <a:effectLst/>
                          <a:latin typeface="Arial" panose="020B0604020202020204" pitchFamily="34" charset="0"/>
                        </a:rPr>
                        <a:t>     </a:t>
                      </a:r>
                      <a:r>
                        <a:rPr lang="en-ZA" sz="1200" b="1" i="0" u="none" strike="noStrike" dirty="0" smtClean="0">
                          <a:solidFill>
                            <a:srgbClr val="000000"/>
                          </a:solidFill>
                          <a:effectLst/>
                          <a:latin typeface="Arial" panose="020B0604020202020204" pitchFamily="34" charset="0"/>
                        </a:rPr>
                        <a:t>   </a:t>
                      </a:r>
                      <a:r>
                        <a:rPr lang="en-ZA" sz="1200" b="1" i="0" u="none" strike="noStrike" dirty="0">
                          <a:solidFill>
                            <a:srgbClr val="000000"/>
                          </a:solidFill>
                          <a:effectLst/>
                          <a:latin typeface="Arial" panose="020B0604020202020204" pitchFamily="34" charset="0"/>
                        </a:rPr>
                        <a:t>248 089 </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dirty="0">
                          <a:solidFill>
                            <a:srgbClr val="000000"/>
                          </a:solidFill>
                          <a:effectLst/>
                          <a:latin typeface="Arial" panose="020B0604020202020204" pitchFamily="34" charset="0"/>
                        </a:rPr>
                        <a:t>     </a:t>
                      </a:r>
                      <a:r>
                        <a:rPr lang="en-ZA" sz="1200" b="1" i="0" u="none" strike="noStrike" dirty="0" smtClean="0">
                          <a:solidFill>
                            <a:srgbClr val="000000"/>
                          </a:solidFill>
                          <a:effectLst/>
                          <a:latin typeface="Arial" panose="020B0604020202020204" pitchFamily="34" charset="0"/>
                        </a:rPr>
                        <a:t>      </a:t>
                      </a:r>
                      <a:r>
                        <a:rPr lang="en-ZA" sz="1200" b="1" i="0" u="none" strike="noStrike" dirty="0">
                          <a:solidFill>
                            <a:srgbClr val="000000"/>
                          </a:solidFill>
                          <a:effectLst/>
                          <a:latin typeface="Arial" panose="020B0604020202020204" pitchFamily="34" charset="0"/>
                        </a:rPr>
                        <a:t>31 647 </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dirty="0">
                          <a:solidFill>
                            <a:srgbClr val="000000"/>
                          </a:solidFill>
                          <a:effectLst/>
                          <a:latin typeface="Arial" panose="020B0604020202020204" pitchFamily="34" charset="0"/>
                        </a:rPr>
                        <a:t>89%</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544570543"/>
                  </a:ext>
                </a:extLst>
              </a:tr>
            </a:tbl>
          </a:graphicData>
        </a:graphic>
      </p:graphicFrame>
      <p:sp>
        <p:nvSpPr>
          <p:cNvPr id="5"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49</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115620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3" name="TextBox 2"/>
          <p:cNvSpPr txBox="1"/>
          <p:nvPr/>
        </p:nvSpPr>
        <p:spPr>
          <a:xfrm>
            <a:off x="179512" y="1124744"/>
            <a:ext cx="8784976" cy="4524315"/>
          </a:xfrm>
          <a:prstGeom prst="rect">
            <a:avLst/>
          </a:prstGeom>
          <a:noFill/>
        </p:spPr>
        <p:txBody>
          <a:bodyPr wrap="square" rtlCol="0">
            <a:spAutoFit/>
          </a:bodyPr>
          <a:lstStyle/>
          <a:p>
            <a:pPr eaLnBrk="0" hangingPunct="0"/>
            <a:r>
              <a:rPr lang="en-ZA" b="1" dirty="0" smtClean="0">
                <a:latin typeface="Arial" pitchFamily="34" charset="0"/>
                <a:cs typeface="Arial" pitchFamily="34" charset="0"/>
              </a:rPr>
              <a:t>The Annual Performance Plan 2018/19 was also designed to deliver on the MTSF commitments, namely:</a:t>
            </a:r>
          </a:p>
          <a:p>
            <a:pPr eaLnBrk="0" hangingPunct="0"/>
            <a:endParaRPr lang="en-ZA"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1: </a:t>
            </a:r>
            <a:r>
              <a:rPr lang="en-ZA" b="1" dirty="0" smtClean="0">
                <a:latin typeface="Arial" pitchFamily="34" charset="0"/>
                <a:cs typeface="Arial" pitchFamily="34" charset="0"/>
              </a:rPr>
              <a:t>Universal Health coverage</a:t>
            </a:r>
            <a:r>
              <a:rPr lang="en-ZA" dirty="0" smtClean="0">
                <a:latin typeface="Arial" pitchFamily="34" charset="0"/>
                <a:cs typeface="Arial" pitchFamily="34" charset="0"/>
              </a:rPr>
              <a:t> progressively achieved through implementation of National Health Insurance</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2: Improved </a:t>
            </a:r>
            <a:r>
              <a:rPr lang="en-ZA" b="1" dirty="0" smtClean="0">
                <a:latin typeface="Arial" pitchFamily="34" charset="0"/>
                <a:cs typeface="Arial" pitchFamily="34" charset="0"/>
              </a:rPr>
              <a:t>quality</a:t>
            </a:r>
            <a:r>
              <a:rPr lang="en-ZA" dirty="0" smtClean="0">
                <a:latin typeface="Arial" pitchFamily="34" charset="0"/>
                <a:cs typeface="Arial" pitchFamily="34" charset="0"/>
              </a:rPr>
              <a:t> of health care</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3. Implement the </a:t>
            </a:r>
            <a:r>
              <a:rPr lang="en-ZA" b="1" dirty="0" smtClean="0">
                <a:latin typeface="Arial" pitchFamily="34" charset="0"/>
                <a:cs typeface="Arial" pitchFamily="34" charset="0"/>
              </a:rPr>
              <a:t>re-engineering of Primary Health Care</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4: Reduced </a:t>
            </a:r>
            <a:r>
              <a:rPr lang="en-ZA" b="1" dirty="0" smtClean="0">
                <a:latin typeface="Arial" pitchFamily="34" charset="0"/>
                <a:cs typeface="Arial" pitchFamily="34" charset="0"/>
              </a:rPr>
              <a:t>health care costs</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5: Improved </a:t>
            </a:r>
            <a:r>
              <a:rPr lang="en-ZA" b="1" dirty="0" smtClean="0">
                <a:latin typeface="Arial" pitchFamily="34" charset="0"/>
                <a:cs typeface="Arial" pitchFamily="34" charset="0"/>
              </a:rPr>
              <a:t>human resources for health</a:t>
            </a:r>
            <a:endParaRPr lang="en-US" b="1" dirty="0" smtClean="0">
              <a:latin typeface="Arial" pitchFamily="34" charset="0"/>
              <a:cs typeface="Arial" pitchFamily="34" charset="0"/>
            </a:endParaRPr>
          </a:p>
          <a:p>
            <a:pPr eaLnBrk="0" hangingPunct="0"/>
            <a:r>
              <a:rPr lang="en-GB" dirty="0" smtClean="0">
                <a:latin typeface="Arial" pitchFamily="34" charset="0"/>
                <a:cs typeface="Arial" pitchFamily="34" charset="0"/>
              </a:rPr>
              <a:t>Sub-outcome 6: </a:t>
            </a:r>
            <a:r>
              <a:rPr lang="en-ZA" dirty="0" smtClean="0">
                <a:latin typeface="Arial" pitchFamily="34" charset="0"/>
                <a:cs typeface="Arial" pitchFamily="34" charset="0"/>
              </a:rPr>
              <a:t>Improved health </a:t>
            </a:r>
            <a:r>
              <a:rPr lang="en-ZA" b="1" dirty="0" smtClean="0">
                <a:latin typeface="Arial" pitchFamily="34" charset="0"/>
                <a:cs typeface="Arial" pitchFamily="34" charset="0"/>
              </a:rPr>
              <a:t>management and leadership</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7: Improved health </a:t>
            </a:r>
            <a:r>
              <a:rPr lang="en-ZA" b="1" dirty="0" smtClean="0">
                <a:latin typeface="Arial" pitchFamily="34" charset="0"/>
                <a:cs typeface="Arial" pitchFamily="34" charset="0"/>
              </a:rPr>
              <a:t>facility planning and infrastructure</a:t>
            </a:r>
            <a:r>
              <a:rPr lang="en-ZA" dirty="0" smtClean="0">
                <a:latin typeface="Arial" pitchFamily="34" charset="0"/>
                <a:cs typeface="Arial" pitchFamily="34" charset="0"/>
              </a:rPr>
              <a:t> delivery</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8: </a:t>
            </a:r>
            <a:r>
              <a:rPr lang="en-ZA" b="1" dirty="0" smtClean="0">
                <a:latin typeface="Arial" pitchFamily="34" charset="0"/>
                <a:cs typeface="Arial" pitchFamily="34" charset="0"/>
              </a:rPr>
              <a:t>HIV &amp; AIDS and Tuberculosis</a:t>
            </a:r>
            <a:r>
              <a:rPr lang="en-ZA" dirty="0" smtClean="0">
                <a:latin typeface="Arial" pitchFamily="34" charset="0"/>
                <a:cs typeface="Arial" pitchFamily="34" charset="0"/>
              </a:rPr>
              <a:t> prevented and successfully managed</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9: </a:t>
            </a:r>
            <a:r>
              <a:rPr lang="en-ZA" b="1" dirty="0" smtClean="0">
                <a:latin typeface="Arial" pitchFamily="34" charset="0"/>
                <a:cs typeface="Arial" pitchFamily="34" charset="0"/>
              </a:rPr>
              <a:t>Maternal, infant and child mortality reduced</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10:</a:t>
            </a:r>
            <a:r>
              <a:rPr lang="en-ZA" i="1" dirty="0" smtClean="0">
                <a:latin typeface="Arial" pitchFamily="34" charset="0"/>
                <a:cs typeface="Arial" pitchFamily="34" charset="0"/>
              </a:rPr>
              <a:t> </a:t>
            </a:r>
            <a:r>
              <a:rPr lang="en-ZA" dirty="0" smtClean="0">
                <a:latin typeface="Arial" pitchFamily="34" charset="0"/>
                <a:cs typeface="Arial" pitchFamily="34" charset="0"/>
              </a:rPr>
              <a:t>Efficient </a:t>
            </a:r>
            <a:r>
              <a:rPr lang="en-ZA" b="1" dirty="0" smtClean="0">
                <a:latin typeface="Arial" pitchFamily="34" charset="0"/>
                <a:cs typeface="Arial" pitchFamily="34" charset="0"/>
              </a:rPr>
              <a:t>Health Management Information System</a:t>
            </a:r>
            <a:r>
              <a:rPr lang="en-ZA" dirty="0" smtClean="0">
                <a:latin typeface="Arial" pitchFamily="34" charset="0"/>
                <a:cs typeface="Arial" pitchFamily="34" charset="0"/>
              </a:rPr>
              <a:t> developed and implemented for improved decision making</a:t>
            </a:r>
            <a:endParaRPr lang="en-ZA" dirty="0">
              <a:latin typeface="Arial" pitchFamily="34" charset="0"/>
              <a:cs typeface="Arial" pitchFamily="34" charset="0"/>
            </a:endParaRPr>
          </a:p>
        </p:txBody>
      </p:sp>
      <p:sp>
        <p:nvSpPr>
          <p:cNvPr id="4" name="Rectangle 2"/>
          <p:cNvSpPr txBox="1">
            <a:spLocks noChangeArrowheads="1"/>
          </p:cNvSpPr>
          <p:nvPr/>
        </p:nvSpPr>
        <p:spPr>
          <a:xfrm>
            <a:off x="0" y="-71462"/>
            <a:ext cx="6205510" cy="990600"/>
          </a:xfrm>
          <a:prstGeom prst="rect">
            <a:avLst/>
          </a:prstGeom>
        </p:spPr>
        <p:txBody>
          <a:bodyPr tIns="45720" rIns="91440" bIns="45720" anchor="b">
            <a:normAutofit/>
          </a:bodyPr>
          <a:lstStyle/>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Black" pitchFamily="34" charset="0"/>
                <a:cs typeface="Arial" pitchFamily="34" charset="0"/>
              </a:rPr>
              <a:t>Medium Term Strategic Framework </a:t>
            </a:r>
          </a:p>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Black" pitchFamily="34" charset="0"/>
                <a:cs typeface="Arial" pitchFamily="34" charset="0"/>
              </a:rPr>
              <a:t>(MTSF) 2014-2019</a:t>
            </a:r>
            <a:endParaRPr lang="en-GB" sz="2400" b="1" dirty="0">
              <a:solidFill>
                <a:schemeClr val="bg1"/>
              </a:solidFill>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76854"/>
            <a:ext cx="4572000" cy="830997"/>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Programme 4:  Primary Health Care </a:t>
            </a:r>
          </a:p>
        </p:txBody>
      </p:sp>
      <p:sp>
        <p:nvSpPr>
          <p:cNvPr id="3" name="Rectangle 2"/>
          <p:cNvSpPr/>
          <p:nvPr/>
        </p:nvSpPr>
        <p:spPr>
          <a:xfrm>
            <a:off x="2195736" y="1268760"/>
            <a:ext cx="4572000" cy="400110"/>
          </a:xfrm>
          <a:prstGeom prst="rect">
            <a:avLst/>
          </a:prstGeom>
        </p:spPr>
        <p:txBody>
          <a:bodyPr wrap="square">
            <a:spAutoFit/>
          </a:bodyPr>
          <a:lstStyle/>
          <a:p>
            <a:pPr lvl="0" algn="ctr"/>
            <a:r>
              <a:rPr lang="en-ZA" sz="2000" b="1" dirty="0">
                <a:solidFill>
                  <a:prstClr val="black"/>
                </a:solidFill>
                <a:latin typeface="Arial "/>
                <a:ea typeface="Trebuchet MS Bold" charset="0"/>
                <a:cs typeface="Trebuchet MS Bold" charset="0"/>
                <a:sym typeface="Trebuchet MS Bold" charset="0"/>
              </a:rPr>
              <a:t>Expenditure as at 31 March 2019</a:t>
            </a:r>
          </a:p>
        </p:txBody>
      </p:sp>
      <p:graphicFrame>
        <p:nvGraphicFramePr>
          <p:cNvPr id="4" name="Table 3"/>
          <p:cNvGraphicFramePr>
            <a:graphicFrameLocks noGrp="1"/>
          </p:cNvGraphicFramePr>
          <p:nvPr>
            <p:extLst/>
          </p:nvPr>
        </p:nvGraphicFramePr>
        <p:xfrm>
          <a:off x="1066800" y="2348880"/>
          <a:ext cx="7010399" cy="2198370"/>
        </p:xfrm>
        <a:graphic>
          <a:graphicData uri="http://schemas.openxmlformats.org/drawingml/2006/table">
            <a:tbl>
              <a:tblPr/>
              <a:tblGrid>
                <a:gridCol w="2757571">
                  <a:extLst>
                    <a:ext uri="{9D8B030D-6E8A-4147-A177-3AD203B41FA5}">
                      <a16:colId xmlns:a16="http://schemas.microsoft.com/office/drawing/2014/main" xmlns="" val="3754605991"/>
                    </a:ext>
                  </a:extLst>
                </a:gridCol>
                <a:gridCol w="1057698">
                  <a:extLst>
                    <a:ext uri="{9D8B030D-6E8A-4147-A177-3AD203B41FA5}">
                      <a16:colId xmlns:a16="http://schemas.microsoft.com/office/drawing/2014/main" xmlns="" val="2739589419"/>
                    </a:ext>
                  </a:extLst>
                </a:gridCol>
                <a:gridCol w="1070290">
                  <a:extLst>
                    <a:ext uri="{9D8B030D-6E8A-4147-A177-3AD203B41FA5}">
                      <a16:colId xmlns:a16="http://schemas.microsoft.com/office/drawing/2014/main" xmlns="" val="2937623093"/>
                    </a:ext>
                  </a:extLst>
                </a:gridCol>
                <a:gridCol w="1067142">
                  <a:extLst>
                    <a:ext uri="{9D8B030D-6E8A-4147-A177-3AD203B41FA5}">
                      <a16:colId xmlns:a16="http://schemas.microsoft.com/office/drawing/2014/main" xmlns="" val="3178806925"/>
                    </a:ext>
                  </a:extLst>
                </a:gridCol>
                <a:gridCol w="1057698">
                  <a:extLst>
                    <a:ext uri="{9D8B030D-6E8A-4147-A177-3AD203B41FA5}">
                      <a16:colId xmlns:a16="http://schemas.microsoft.com/office/drawing/2014/main" xmlns="" val="4167735995"/>
                    </a:ext>
                  </a:extLst>
                </a:gridCol>
              </a:tblGrid>
              <a:tr h="0">
                <a:tc rowSpan="3">
                  <a:txBody>
                    <a:bodyPr/>
                    <a:lstStyle/>
                    <a:p>
                      <a:pPr algn="ctr" fontAlgn="ctr"/>
                      <a:r>
                        <a:rPr lang="en-ZA" sz="1200" b="1" i="0" u="none" strike="noStrike">
                          <a:solidFill>
                            <a:srgbClr val="000000"/>
                          </a:solidFill>
                          <a:effectLst/>
                          <a:latin typeface="Arial" panose="020B0604020202020204" pitchFamily="34" charset="0"/>
                        </a:rPr>
                        <a:t>ECONOMIC CLASSIFICATION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4">
                  <a:txBody>
                    <a:bodyPr/>
                    <a:lstStyle/>
                    <a:p>
                      <a:pPr algn="ctr" fontAlgn="ctr"/>
                      <a:r>
                        <a:rPr lang="en-ZA" sz="1200" b="1" i="0" u="none" strike="noStrike">
                          <a:solidFill>
                            <a:srgbClr val="000000"/>
                          </a:solidFill>
                          <a:effectLst/>
                          <a:latin typeface="Arial"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65312734"/>
                  </a:ext>
                </a:extLst>
              </a:tr>
              <a:tr h="600075">
                <a:tc vMerge="1">
                  <a:txBody>
                    <a:bodyPr/>
                    <a:lstStyle/>
                    <a:p>
                      <a:endParaRPr lang="en-ZA"/>
                    </a:p>
                  </a:txBody>
                  <a:tcPr/>
                </a:tc>
                <a:tc>
                  <a:txBody>
                    <a:bodyPr/>
                    <a:lstStyle/>
                    <a:p>
                      <a:pPr algn="ctr" fontAlgn="ctr"/>
                      <a:r>
                        <a:rPr lang="en-ZA" sz="1200" b="1" i="0" u="none" strike="noStrike">
                          <a:solidFill>
                            <a:srgbClr val="000000"/>
                          </a:solidFill>
                          <a:effectLst/>
                          <a:latin typeface="Arial" panose="020B0604020202020204" pitchFamily="34" charset="0"/>
                        </a:rPr>
                        <a:t>Budget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Expenditure: 31 March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Unspent Funds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Spent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2547511088"/>
                  </a:ext>
                </a:extLst>
              </a:tr>
              <a:tr h="209550">
                <a:tc vMerge="1">
                  <a:txBody>
                    <a:bodyPr/>
                    <a:lstStyle/>
                    <a:p>
                      <a:endParaRPr lang="en-ZA"/>
                    </a:p>
                  </a:txBody>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3341476221"/>
                  </a:ext>
                </a:extLst>
              </a:tr>
              <a:tr h="190500">
                <a:tc>
                  <a:txBody>
                    <a:bodyPr/>
                    <a:lstStyle/>
                    <a:p>
                      <a:pPr algn="l" fontAlgn="b"/>
                      <a:r>
                        <a:rPr lang="en-ZA" sz="1200" b="0" i="0" u="none" strike="noStrike">
                          <a:solidFill>
                            <a:srgbClr val="000000"/>
                          </a:solidFill>
                          <a:effectLst/>
                          <a:latin typeface="Arial" panose="020B0604020202020204" pitchFamily="34" charset="0"/>
                        </a:rPr>
                        <a:t>Compensation of Employees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209 054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207 283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1 771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99%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9360802"/>
                  </a:ext>
                </a:extLst>
              </a:tr>
              <a:tr h="190500">
                <a:tc>
                  <a:txBody>
                    <a:bodyPr/>
                    <a:lstStyle/>
                    <a:p>
                      <a:pPr algn="l" fontAlgn="b"/>
                      <a:r>
                        <a:rPr lang="en-ZA" sz="1200" b="0" i="0" u="none" strike="noStrike" dirty="0">
                          <a:solidFill>
                            <a:srgbClr val="000000"/>
                          </a:solidFill>
                          <a:effectLst/>
                          <a:latin typeface="Arial" panose="020B0604020202020204" pitchFamily="34" charset="0"/>
                        </a:rPr>
                        <a:t>Goods and Services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65 902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36 644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29 258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56%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119339"/>
                  </a:ext>
                </a:extLst>
              </a:tr>
              <a:tr h="190500">
                <a:tc>
                  <a:txBody>
                    <a:bodyPr/>
                    <a:lstStyle/>
                    <a:p>
                      <a:pPr algn="l" fontAlgn="b"/>
                      <a:r>
                        <a:rPr lang="en-ZA" sz="1200" b="0" i="0" u="none" strike="noStrike">
                          <a:solidFill>
                            <a:srgbClr val="000000"/>
                          </a:solidFill>
                          <a:effectLst/>
                          <a:latin typeface="Arial" panose="020B0604020202020204" pitchFamily="34" charset="0"/>
                        </a:rPr>
                        <a:t>Transfers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3 520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3 520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64740923"/>
                  </a:ext>
                </a:extLst>
              </a:tr>
              <a:tr h="200025">
                <a:tc>
                  <a:txBody>
                    <a:bodyPr/>
                    <a:lstStyle/>
                    <a:p>
                      <a:pPr algn="l" fontAlgn="b"/>
                      <a:r>
                        <a:rPr lang="en-ZA" sz="1200" b="0" i="0" u="none" strike="noStrike">
                          <a:solidFill>
                            <a:srgbClr val="000000"/>
                          </a:solidFill>
                          <a:effectLst/>
                          <a:latin typeface="Arial" panose="020B0604020202020204" pitchFamily="34" charset="0"/>
                        </a:rPr>
                        <a:t>Capital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1 260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643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617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51%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0989770"/>
                  </a:ext>
                </a:extLst>
              </a:tr>
              <a:tr h="209550">
                <a:tc>
                  <a:txBody>
                    <a:bodyPr/>
                    <a:lstStyle/>
                    <a:p>
                      <a:pPr algn="l" fontAlgn="b"/>
                      <a:r>
                        <a:rPr lang="en-ZA" sz="1200" b="0" i="0" u="none" strike="noStrike">
                          <a:solidFill>
                            <a:srgbClr val="000000"/>
                          </a:solidFill>
                          <a:effectLst/>
                          <a:latin typeface="Arial" panose="020B0604020202020204" pitchFamily="34" charset="0"/>
                        </a:rPr>
                        <a:t>Losses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5084249"/>
                  </a:ext>
                </a:extLst>
              </a:tr>
              <a:tr h="209550">
                <a:tc>
                  <a:txBody>
                    <a:bodyPr/>
                    <a:lstStyle/>
                    <a:p>
                      <a:pPr algn="l" fontAlgn="b"/>
                      <a:r>
                        <a:rPr lang="en-ZA" sz="1200" b="1" i="0" u="none" strike="noStrike">
                          <a:solidFill>
                            <a:srgbClr val="000000"/>
                          </a:solidFill>
                          <a:effectLst/>
                          <a:latin typeface="Arial" panose="020B0604020202020204" pitchFamily="34" charset="0"/>
                        </a:rPr>
                        <a:t>Total Programme 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a:solidFill>
                            <a:srgbClr val="000000"/>
                          </a:solidFill>
                          <a:effectLst/>
                          <a:latin typeface="Arial" panose="020B0604020202020204" pitchFamily="34" charset="0"/>
                        </a:rPr>
                        <a:t>         279 736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dirty="0">
                          <a:solidFill>
                            <a:srgbClr val="000000"/>
                          </a:solidFill>
                          <a:effectLst/>
                          <a:latin typeface="Arial" panose="020B0604020202020204" pitchFamily="34" charset="0"/>
                        </a:rPr>
                        <a:t>          248 090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dirty="0">
                          <a:solidFill>
                            <a:srgbClr val="000000"/>
                          </a:solidFill>
                          <a:effectLst/>
                          <a:latin typeface="Arial" panose="020B0604020202020204" pitchFamily="34" charset="0"/>
                        </a:rPr>
                        <a:t>             31 646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dirty="0">
                          <a:solidFill>
                            <a:srgbClr val="000000"/>
                          </a:solidFill>
                          <a:effectLst/>
                          <a:latin typeface="Arial" panose="020B0604020202020204" pitchFamily="34" charset="0"/>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290035253"/>
                  </a:ext>
                </a:extLst>
              </a:tr>
            </a:tbl>
          </a:graphicData>
        </a:graphic>
      </p:graphicFrame>
      <p:sp>
        <p:nvSpPr>
          <p:cNvPr id="5"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50</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2277867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1688" y="53112"/>
            <a:ext cx="5958408" cy="830997"/>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Programme 5: </a:t>
            </a:r>
            <a:r>
              <a:rPr lang="en-GB" sz="2400" b="1" dirty="0">
                <a:solidFill>
                  <a:prstClr val="white"/>
                </a:solidFill>
                <a:latin typeface="Arial" pitchFamily="34" charset="0"/>
                <a:cs typeface="Arial" pitchFamily="34" charset="0"/>
              </a:rPr>
              <a:t>Hospitals, Tertiary Health Services and HR Development</a:t>
            </a:r>
            <a:endParaRPr lang="en-GB" sz="2400" b="1" dirty="0" smtClean="0">
              <a:solidFill>
                <a:schemeClr val="bg1"/>
              </a:solidFill>
              <a:latin typeface="Arial" pitchFamily="34" charset="0"/>
              <a:cs typeface="Arial" pitchFamily="34" charset="0"/>
            </a:endParaRPr>
          </a:p>
        </p:txBody>
      </p:sp>
      <p:sp>
        <p:nvSpPr>
          <p:cNvPr id="3" name="Rectangle 2"/>
          <p:cNvSpPr/>
          <p:nvPr/>
        </p:nvSpPr>
        <p:spPr>
          <a:xfrm>
            <a:off x="2195736" y="971348"/>
            <a:ext cx="4572000" cy="369332"/>
          </a:xfrm>
          <a:prstGeom prst="rect">
            <a:avLst/>
          </a:prstGeom>
        </p:spPr>
        <p:txBody>
          <a:bodyPr wrap="square">
            <a:spAutoFit/>
          </a:bodyPr>
          <a:lstStyle/>
          <a:p>
            <a:pPr lvl="0" algn="ctr"/>
            <a:r>
              <a:rPr lang="en-ZA" b="1" dirty="0">
                <a:solidFill>
                  <a:prstClr val="black"/>
                </a:solidFill>
                <a:latin typeface="Arial "/>
                <a:ea typeface="Trebuchet MS Bold" charset="0"/>
                <a:cs typeface="Trebuchet MS Bold" charset="0"/>
                <a:sym typeface="Trebuchet MS Bold" charset="0"/>
              </a:rPr>
              <a:t>Expenditure as at 31 March 2019</a:t>
            </a:r>
          </a:p>
        </p:txBody>
      </p:sp>
      <p:graphicFrame>
        <p:nvGraphicFramePr>
          <p:cNvPr id="4" name="Table 3"/>
          <p:cNvGraphicFramePr>
            <a:graphicFrameLocks noGrp="1"/>
          </p:cNvGraphicFramePr>
          <p:nvPr>
            <p:extLst/>
          </p:nvPr>
        </p:nvGraphicFramePr>
        <p:xfrm>
          <a:off x="611560" y="1340681"/>
          <a:ext cx="7992890" cy="4401453"/>
        </p:xfrm>
        <a:graphic>
          <a:graphicData uri="http://schemas.openxmlformats.org/drawingml/2006/table">
            <a:tbl>
              <a:tblPr/>
              <a:tblGrid>
                <a:gridCol w="2039467">
                  <a:extLst>
                    <a:ext uri="{9D8B030D-6E8A-4147-A177-3AD203B41FA5}">
                      <a16:colId xmlns:a16="http://schemas.microsoft.com/office/drawing/2014/main" xmlns="" val="1183177487"/>
                    </a:ext>
                  </a:extLst>
                </a:gridCol>
                <a:gridCol w="2039467">
                  <a:extLst>
                    <a:ext uri="{9D8B030D-6E8A-4147-A177-3AD203B41FA5}">
                      <a16:colId xmlns:a16="http://schemas.microsoft.com/office/drawing/2014/main" xmlns="" val="1958602165"/>
                    </a:ext>
                  </a:extLst>
                </a:gridCol>
                <a:gridCol w="1058134">
                  <a:extLst>
                    <a:ext uri="{9D8B030D-6E8A-4147-A177-3AD203B41FA5}">
                      <a16:colId xmlns:a16="http://schemas.microsoft.com/office/drawing/2014/main" xmlns="" val="1958834493"/>
                    </a:ext>
                  </a:extLst>
                </a:gridCol>
                <a:gridCol w="967111">
                  <a:extLst>
                    <a:ext uri="{9D8B030D-6E8A-4147-A177-3AD203B41FA5}">
                      <a16:colId xmlns:a16="http://schemas.microsoft.com/office/drawing/2014/main" xmlns="" val="2632454319"/>
                    </a:ext>
                  </a:extLst>
                </a:gridCol>
                <a:gridCol w="967111">
                  <a:extLst>
                    <a:ext uri="{9D8B030D-6E8A-4147-A177-3AD203B41FA5}">
                      <a16:colId xmlns:a16="http://schemas.microsoft.com/office/drawing/2014/main" xmlns="" val="2288103530"/>
                    </a:ext>
                  </a:extLst>
                </a:gridCol>
                <a:gridCol w="921600">
                  <a:extLst>
                    <a:ext uri="{9D8B030D-6E8A-4147-A177-3AD203B41FA5}">
                      <a16:colId xmlns:a16="http://schemas.microsoft.com/office/drawing/2014/main" xmlns="" val="4236684828"/>
                    </a:ext>
                  </a:extLst>
                </a:gridCol>
              </a:tblGrid>
              <a:tr h="154554">
                <a:tc rowSpan="3">
                  <a:txBody>
                    <a:bodyPr/>
                    <a:lstStyle/>
                    <a:p>
                      <a:pPr algn="ctr" fontAlgn="ctr"/>
                      <a:r>
                        <a:rPr lang="en-ZA" sz="1000" b="1" i="0" u="none" strike="noStrike">
                          <a:solidFill>
                            <a:srgbClr val="000000"/>
                          </a:solidFill>
                          <a:effectLst/>
                          <a:latin typeface="Arial" panose="020B0604020202020204" pitchFamily="34" charset="0"/>
                        </a:rPr>
                        <a:t>SUBPROGRAMME</a:t>
                      </a:r>
                    </a:p>
                  </a:txBody>
                  <a:tcPr marL="7652" marR="7652" marT="76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rowSpan="3">
                  <a:txBody>
                    <a:bodyPr/>
                    <a:lstStyle/>
                    <a:p>
                      <a:pPr algn="ctr" fontAlgn="ctr"/>
                      <a:r>
                        <a:rPr lang="en-ZA" sz="1000" b="1" i="0" u="none" strike="noStrike" dirty="0">
                          <a:solidFill>
                            <a:srgbClr val="000000"/>
                          </a:solidFill>
                          <a:effectLst/>
                          <a:latin typeface="Arial" panose="020B0604020202020204" pitchFamily="34" charset="0"/>
                        </a:rPr>
                        <a:t>DESCRIPTION</a:t>
                      </a:r>
                    </a:p>
                  </a:txBody>
                  <a:tcPr marL="7652" marR="7652" marT="76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4">
                  <a:txBody>
                    <a:bodyPr/>
                    <a:lstStyle/>
                    <a:p>
                      <a:pPr algn="ctr" fontAlgn="ctr"/>
                      <a:r>
                        <a:rPr lang="en-ZA" sz="1000" b="1" i="0" u="none" strike="noStrike">
                          <a:solidFill>
                            <a:srgbClr val="000000"/>
                          </a:solidFill>
                          <a:effectLst/>
                          <a:latin typeface="Arial" panose="020B0604020202020204" pitchFamily="34" charset="0"/>
                        </a:rPr>
                        <a:t>VOTED</a:t>
                      </a:r>
                    </a:p>
                  </a:txBody>
                  <a:tcPr marL="7652" marR="7652" marT="76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265092334"/>
                  </a:ext>
                </a:extLst>
              </a:tr>
              <a:tr h="350879">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Arial" panose="020B0604020202020204" pitchFamily="34" charset="0"/>
                        </a:rPr>
                        <a:t>Budget</a:t>
                      </a:r>
                    </a:p>
                  </a:txBody>
                  <a:tcPr marL="7652" marR="7652" marT="76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00" b="1" i="0" u="none" strike="noStrike">
                          <a:solidFill>
                            <a:srgbClr val="000000"/>
                          </a:solidFill>
                          <a:effectLst/>
                          <a:latin typeface="Arial" panose="020B0604020202020204" pitchFamily="34" charset="0"/>
                        </a:rPr>
                        <a:t>Expenditure: 31 March 2019</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00" b="1" i="0" u="none" strike="noStrike">
                          <a:solidFill>
                            <a:srgbClr val="000000"/>
                          </a:solidFill>
                          <a:effectLst/>
                          <a:latin typeface="Arial" panose="020B0604020202020204" pitchFamily="34" charset="0"/>
                        </a:rPr>
                        <a:t>Unspent Funds</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00" b="1" i="0" u="none" strike="noStrike">
                          <a:solidFill>
                            <a:srgbClr val="000000"/>
                          </a:solidFill>
                          <a:effectLst/>
                          <a:latin typeface="Arial" panose="020B0604020202020204" pitchFamily="34" charset="0"/>
                        </a:rPr>
                        <a:t>% Spent</a:t>
                      </a:r>
                    </a:p>
                  </a:txBody>
                  <a:tcPr marL="7652" marR="7652" marT="76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3456942117"/>
                  </a:ext>
                </a:extLst>
              </a:tr>
              <a:tr h="154554">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Arial" panose="020B0604020202020204" pitchFamily="34" charset="0"/>
                        </a:rPr>
                        <a:t>R'000</a:t>
                      </a:r>
                    </a:p>
                  </a:txBody>
                  <a:tcPr marL="7652" marR="7652" marT="76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00" b="1" i="0" u="none" strike="noStrike">
                          <a:solidFill>
                            <a:srgbClr val="000000"/>
                          </a:solidFill>
                          <a:effectLst/>
                          <a:latin typeface="Arial" panose="020B0604020202020204" pitchFamily="34" charset="0"/>
                        </a:rPr>
                        <a:t>R'000</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00" b="1" i="0" u="none" strike="noStrike">
                          <a:solidFill>
                            <a:srgbClr val="000000"/>
                          </a:solidFill>
                          <a:effectLst/>
                          <a:latin typeface="Arial" panose="020B0604020202020204" pitchFamily="34" charset="0"/>
                        </a:rPr>
                        <a:t>R'000</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00" b="1" i="0" u="none" strike="noStrike">
                          <a:solidFill>
                            <a:srgbClr val="000000"/>
                          </a:solidFill>
                          <a:effectLst/>
                          <a:latin typeface="Arial" panose="020B0604020202020204" pitchFamily="34" charset="0"/>
                        </a:rPr>
                        <a:t> </a:t>
                      </a:r>
                    </a:p>
                  </a:txBody>
                  <a:tcPr marL="7652" marR="7652" marT="76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3838653075"/>
                  </a:ext>
                </a:extLst>
              </a:tr>
              <a:tr h="301720">
                <a:tc>
                  <a:txBody>
                    <a:bodyPr/>
                    <a:lstStyle/>
                    <a:p>
                      <a:pPr algn="l" fontAlgn="b"/>
                      <a:r>
                        <a:rPr lang="en-ZA" sz="1000" b="0" i="0" u="none" strike="noStrike">
                          <a:solidFill>
                            <a:srgbClr val="000000"/>
                          </a:solidFill>
                          <a:effectLst/>
                          <a:latin typeface="Arial" panose="020B0604020202020204" pitchFamily="34" charset="0"/>
                        </a:rPr>
                        <a:t>DDG: Hospital, Tertiary Services &amp; HRD</a:t>
                      </a:r>
                    </a:p>
                  </a:txBody>
                  <a:tcPr marL="7652" marR="7652" marT="7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a:t>
                      </a:r>
                    </a:p>
                  </a:txBody>
                  <a:tcPr marL="7652" marR="7652" marT="7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3 238 </a:t>
                      </a:r>
                    </a:p>
                  </a:txBody>
                  <a:tcPr marL="7652" marR="7652" marT="76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a:t>
                      </a:r>
                      <a:r>
                        <a:rPr lang="en-ZA" sz="1000" b="0" i="0" u="none" strike="noStrike" dirty="0" smtClean="0">
                          <a:solidFill>
                            <a:srgbClr val="000000"/>
                          </a:solidFill>
                          <a:effectLst/>
                          <a:latin typeface="Arial" panose="020B0604020202020204" pitchFamily="34" charset="0"/>
                        </a:rPr>
                        <a:t>      </a:t>
                      </a:r>
                      <a:r>
                        <a:rPr lang="en-ZA" sz="1000" b="0" i="0" u="none" strike="noStrike" dirty="0">
                          <a:solidFill>
                            <a:srgbClr val="000000"/>
                          </a:solidFill>
                          <a:effectLst/>
                          <a:latin typeface="Arial" panose="020B0604020202020204" pitchFamily="34" charset="0"/>
                        </a:rPr>
                        <a:t>1 040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2 198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32%</a:t>
                      </a:r>
                    </a:p>
                  </a:txBody>
                  <a:tcPr marL="7652" marR="7652" marT="76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51037733"/>
                  </a:ext>
                </a:extLst>
              </a:tr>
              <a:tr h="301720">
                <a:tc>
                  <a:txBody>
                    <a:bodyPr/>
                    <a:lstStyle/>
                    <a:p>
                      <a:pPr algn="l" fontAlgn="b"/>
                      <a:r>
                        <a:rPr lang="en-ZA" sz="1000" b="0" i="0" u="none" strike="noStrike">
                          <a:solidFill>
                            <a:srgbClr val="000000"/>
                          </a:solidFill>
                          <a:effectLst/>
                          <a:latin typeface="Arial" panose="020B0604020202020204" pitchFamily="34" charset="0"/>
                        </a:rPr>
                        <a:t>Health Facilities Infrastructure Management</a:t>
                      </a:r>
                    </a:p>
                  </a:txBody>
                  <a:tcPr marL="7652" marR="7652" marT="7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00000"/>
                          </a:solidFill>
                          <a:effectLst/>
                          <a:latin typeface="Arial" panose="020B0604020202020204" pitchFamily="34" charset="0"/>
                        </a:rPr>
                        <a:t>.</a:t>
                      </a:r>
                    </a:p>
                  </a:txBody>
                  <a:tcPr marL="7652" marR="7652" marT="7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1 293 </a:t>
                      </a:r>
                    </a:p>
                  </a:txBody>
                  <a:tcPr marL="7652" marR="7652" marT="76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a:t>
                      </a:r>
                      <a:r>
                        <a:rPr lang="en-ZA" sz="1000" b="0" i="0" u="none" strike="noStrike" dirty="0" smtClean="0">
                          <a:solidFill>
                            <a:srgbClr val="000000"/>
                          </a:solidFill>
                          <a:effectLst/>
                          <a:latin typeface="Arial" panose="020B0604020202020204" pitchFamily="34" charset="0"/>
                        </a:rPr>
                        <a:t>     </a:t>
                      </a:r>
                      <a:r>
                        <a:rPr lang="en-ZA" sz="1000" b="0" i="0" u="none" strike="noStrike" dirty="0">
                          <a:solidFill>
                            <a:srgbClr val="000000"/>
                          </a:solidFill>
                          <a:effectLst/>
                          <a:latin typeface="Arial" panose="020B0604020202020204" pitchFamily="34" charset="0"/>
                        </a:rPr>
                        <a:t>313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980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24%</a:t>
                      </a:r>
                    </a:p>
                  </a:txBody>
                  <a:tcPr marL="7652" marR="7652" marT="76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94917154"/>
                  </a:ext>
                </a:extLst>
              </a:tr>
              <a:tr h="301720">
                <a:tc>
                  <a:txBody>
                    <a:bodyPr/>
                    <a:lstStyle/>
                    <a:p>
                      <a:pPr algn="l" fontAlgn="b"/>
                      <a:r>
                        <a:rPr lang="en-ZA" sz="1000" b="0" i="0" u="none" strike="noStrike">
                          <a:solidFill>
                            <a:srgbClr val="000000"/>
                          </a:solidFill>
                          <a:effectLst/>
                          <a:latin typeface="Arial" panose="020B0604020202020204" pitchFamily="34" charset="0"/>
                        </a:rPr>
                        <a:t> </a:t>
                      </a:r>
                    </a:p>
                  </a:txBody>
                  <a:tcPr marL="7652" marR="7652" marT="7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Health Facility &amp; Infrastructure Management</a:t>
                      </a:r>
                    </a:p>
                  </a:txBody>
                  <a:tcPr marL="7652" marR="7652" marT="7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30 589 </a:t>
                      </a:r>
                    </a:p>
                  </a:txBody>
                  <a:tcPr marL="7652" marR="7652" marT="76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a:t>
                      </a:r>
                      <a:r>
                        <a:rPr lang="en-ZA" sz="1000" b="0" i="0" u="none" strike="noStrike" dirty="0" smtClean="0">
                          <a:solidFill>
                            <a:srgbClr val="000000"/>
                          </a:solidFill>
                          <a:effectLst/>
                          <a:latin typeface="Arial" panose="020B0604020202020204" pitchFamily="34" charset="0"/>
                        </a:rPr>
                        <a:t>  18 </a:t>
                      </a:r>
                      <a:r>
                        <a:rPr lang="en-ZA" sz="1000" b="0" i="0" u="none" strike="noStrike" dirty="0">
                          <a:solidFill>
                            <a:srgbClr val="000000"/>
                          </a:solidFill>
                          <a:effectLst/>
                          <a:latin typeface="Arial" panose="020B0604020202020204" pitchFamily="34" charset="0"/>
                        </a:rPr>
                        <a:t>792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11 797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61%</a:t>
                      </a:r>
                    </a:p>
                  </a:txBody>
                  <a:tcPr marL="7652" marR="7652" marT="76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065735"/>
                  </a:ext>
                </a:extLst>
              </a:tr>
              <a:tr h="301720">
                <a:tc>
                  <a:txBody>
                    <a:bodyPr/>
                    <a:lstStyle/>
                    <a:p>
                      <a:pPr algn="l" fontAlgn="b"/>
                      <a:r>
                        <a:rPr lang="en-ZA" sz="1000" b="0" i="0" u="none" strike="noStrike">
                          <a:solidFill>
                            <a:srgbClr val="000000"/>
                          </a:solidFill>
                          <a:effectLst/>
                          <a:latin typeface="Arial" panose="020B0604020202020204" pitchFamily="34" charset="0"/>
                        </a:rPr>
                        <a:t> </a:t>
                      </a:r>
                    </a:p>
                  </a:txBody>
                  <a:tcPr marL="7652" marR="7652" marT="7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 NHI Indirect Grant:  Health Facilities Revitalization  </a:t>
                      </a:r>
                    </a:p>
                  </a:txBody>
                  <a:tcPr marL="7652" marR="7652" marT="7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a:t>
                      </a:r>
                      <a:r>
                        <a:rPr lang="en-ZA" sz="1000" b="0" i="0" u="none" strike="noStrike" dirty="0" smtClean="0">
                          <a:solidFill>
                            <a:srgbClr val="000000"/>
                          </a:solidFill>
                          <a:effectLst/>
                          <a:latin typeface="Arial" panose="020B0604020202020204" pitchFamily="34" charset="0"/>
                        </a:rPr>
                        <a:t>    </a:t>
                      </a:r>
                      <a:r>
                        <a:rPr lang="en-ZA" sz="1000" b="0" i="0" u="none" strike="noStrike" dirty="0">
                          <a:solidFill>
                            <a:srgbClr val="000000"/>
                          </a:solidFill>
                          <a:effectLst/>
                          <a:latin typeface="Arial" panose="020B0604020202020204" pitchFamily="34" charset="0"/>
                        </a:rPr>
                        <a:t>836 359 </a:t>
                      </a:r>
                    </a:p>
                  </a:txBody>
                  <a:tcPr marL="7652" marR="7652" marT="76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a:t>
                      </a:r>
                      <a:r>
                        <a:rPr lang="en-ZA" sz="1000" b="0" i="0" u="none" strike="noStrike" dirty="0" smtClean="0">
                          <a:solidFill>
                            <a:srgbClr val="000000"/>
                          </a:solidFill>
                          <a:effectLst/>
                          <a:latin typeface="Arial" panose="020B0604020202020204" pitchFamily="34" charset="0"/>
                        </a:rPr>
                        <a:t>   </a:t>
                      </a:r>
                      <a:r>
                        <a:rPr lang="en-ZA" sz="1000" b="0" i="0" u="none" strike="noStrike" dirty="0">
                          <a:solidFill>
                            <a:srgbClr val="000000"/>
                          </a:solidFill>
                          <a:effectLst/>
                          <a:latin typeface="Arial" panose="020B0604020202020204" pitchFamily="34" charset="0"/>
                        </a:rPr>
                        <a:t>706 241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130 118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84%</a:t>
                      </a:r>
                    </a:p>
                  </a:txBody>
                  <a:tcPr marL="7652" marR="7652" marT="76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26633011"/>
                  </a:ext>
                </a:extLst>
              </a:tr>
              <a:tr h="301720">
                <a:tc>
                  <a:txBody>
                    <a:bodyPr/>
                    <a:lstStyle/>
                    <a:p>
                      <a:pPr algn="l" fontAlgn="b"/>
                      <a:r>
                        <a:rPr lang="en-ZA" sz="1000" b="0" i="0" u="none" strike="noStrike" dirty="0">
                          <a:solidFill>
                            <a:srgbClr val="000000"/>
                          </a:solidFill>
                          <a:effectLst/>
                          <a:latin typeface="Arial" panose="020B0604020202020204" pitchFamily="34" charset="0"/>
                        </a:rPr>
                        <a:t> </a:t>
                      </a:r>
                    </a:p>
                  </a:txBody>
                  <a:tcPr marL="7652" marR="7652" marT="7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 Health Facility Revitalization Conditional Grant </a:t>
                      </a:r>
                    </a:p>
                  </a:txBody>
                  <a:tcPr marL="7652" marR="7652" marT="7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a:t>
                      </a:r>
                      <a:r>
                        <a:rPr lang="en-ZA" sz="1000" b="0" i="0" u="none" strike="noStrike" dirty="0" smtClean="0">
                          <a:solidFill>
                            <a:srgbClr val="000000"/>
                          </a:solidFill>
                          <a:effectLst/>
                          <a:latin typeface="Arial" panose="020B0604020202020204" pitchFamily="34" charset="0"/>
                        </a:rPr>
                        <a:t>  </a:t>
                      </a:r>
                      <a:r>
                        <a:rPr lang="en-ZA" sz="1000" b="0" i="0" u="none" strike="noStrike" dirty="0">
                          <a:solidFill>
                            <a:srgbClr val="000000"/>
                          </a:solidFill>
                          <a:effectLst/>
                          <a:latin typeface="Arial" panose="020B0604020202020204" pitchFamily="34" charset="0"/>
                        </a:rPr>
                        <a:t>6 057 202 </a:t>
                      </a:r>
                    </a:p>
                  </a:txBody>
                  <a:tcPr marL="7652" marR="7652" marT="76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a:t>
                      </a:r>
                      <a:r>
                        <a:rPr lang="en-ZA" sz="1000" b="0" i="0" u="none" strike="noStrike" dirty="0" smtClean="0">
                          <a:solidFill>
                            <a:srgbClr val="000000"/>
                          </a:solidFill>
                          <a:effectLst/>
                          <a:latin typeface="Arial" panose="020B0604020202020204" pitchFamily="34" charset="0"/>
                        </a:rPr>
                        <a:t>    </a:t>
                      </a:r>
                      <a:r>
                        <a:rPr lang="en-ZA" sz="1000" b="0" i="0" u="none" strike="noStrike" dirty="0">
                          <a:solidFill>
                            <a:srgbClr val="000000"/>
                          </a:solidFill>
                          <a:effectLst/>
                          <a:latin typeface="Arial" panose="020B0604020202020204" pitchFamily="34" charset="0"/>
                        </a:rPr>
                        <a:t>6 057 202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100%</a:t>
                      </a:r>
                    </a:p>
                  </a:txBody>
                  <a:tcPr marL="7652" marR="7652" marT="76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40630431"/>
                  </a:ext>
                </a:extLst>
              </a:tr>
              <a:tr h="226464">
                <a:tc>
                  <a:txBody>
                    <a:bodyPr/>
                    <a:lstStyle/>
                    <a:p>
                      <a:pPr algn="l" fontAlgn="b"/>
                      <a:r>
                        <a:rPr lang="en-ZA" sz="1000" b="0" i="0" u="none" strike="noStrike" dirty="0">
                          <a:solidFill>
                            <a:srgbClr val="000000"/>
                          </a:solidFill>
                          <a:effectLst/>
                          <a:latin typeface="Arial" panose="020B0604020202020204" pitchFamily="34" charset="0"/>
                        </a:rPr>
                        <a:t>Forensic Chemistry Laboratories</a:t>
                      </a:r>
                    </a:p>
                  </a:txBody>
                  <a:tcPr marL="7652" marR="7652" marT="7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 </a:t>
                      </a:r>
                    </a:p>
                  </a:txBody>
                  <a:tcPr marL="7652" marR="7652" marT="7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a:t>
                      </a:r>
                      <a:r>
                        <a:rPr lang="en-ZA" sz="1000" b="0" i="0" u="none" strike="noStrike" dirty="0" smtClean="0">
                          <a:solidFill>
                            <a:srgbClr val="000000"/>
                          </a:solidFill>
                          <a:effectLst/>
                          <a:latin typeface="Arial" panose="020B0604020202020204" pitchFamily="34" charset="0"/>
                        </a:rPr>
                        <a:t>     </a:t>
                      </a:r>
                      <a:r>
                        <a:rPr lang="en-ZA" sz="1000" b="0" i="0" u="none" strike="noStrike" dirty="0">
                          <a:solidFill>
                            <a:srgbClr val="000000"/>
                          </a:solidFill>
                          <a:effectLst/>
                          <a:latin typeface="Arial" panose="020B0604020202020204" pitchFamily="34" charset="0"/>
                        </a:rPr>
                        <a:t>148 424 </a:t>
                      </a:r>
                    </a:p>
                  </a:txBody>
                  <a:tcPr marL="7652" marR="7652" marT="76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a:t>
                      </a:r>
                      <a:r>
                        <a:rPr lang="en-ZA" sz="1000" b="0" i="0" u="none" strike="noStrike" dirty="0" smtClean="0">
                          <a:solidFill>
                            <a:srgbClr val="000000"/>
                          </a:solidFill>
                          <a:effectLst/>
                          <a:latin typeface="Arial" panose="020B0604020202020204" pitchFamily="34" charset="0"/>
                        </a:rPr>
                        <a:t>   </a:t>
                      </a:r>
                      <a:r>
                        <a:rPr lang="en-ZA" sz="1000" b="0" i="0" u="none" strike="noStrike" dirty="0">
                          <a:solidFill>
                            <a:srgbClr val="000000"/>
                          </a:solidFill>
                          <a:effectLst/>
                          <a:latin typeface="Arial" panose="020B0604020202020204" pitchFamily="34" charset="0"/>
                        </a:rPr>
                        <a:t>121 830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26 594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82%</a:t>
                      </a:r>
                    </a:p>
                  </a:txBody>
                  <a:tcPr marL="7652" marR="7652" marT="76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35634340"/>
                  </a:ext>
                </a:extLst>
              </a:tr>
              <a:tr h="226464">
                <a:tc>
                  <a:txBody>
                    <a:bodyPr/>
                    <a:lstStyle/>
                    <a:p>
                      <a:pPr algn="l" fontAlgn="b"/>
                      <a:r>
                        <a:rPr lang="en-ZA" sz="1000" b="0" i="0" u="none" strike="noStrike">
                          <a:solidFill>
                            <a:srgbClr val="000000"/>
                          </a:solidFill>
                          <a:effectLst/>
                          <a:latin typeface="Arial" panose="020B0604020202020204" pitchFamily="34" charset="0"/>
                        </a:rPr>
                        <a:t>Tertairy Healh Care Plan &amp; Pol</a:t>
                      </a:r>
                    </a:p>
                  </a:txBody>
                  <a:tcPr marL="7652" marR="7652" marT="7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 </a:t>
                      </a:r>
                    </a:p>
                  </a:txBody>
                  <a:tcPr marL="7652" marR="7652" marT="7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a:t>
                      </a:r>
                      <a:r>
                        <a:rPr lang="en-ZA" sz="1000" b="0" i="0" u="none" strike="noStrike" dirty="0" smtClean="0">
                          <a:solidFill>
                            <a:srgbClr val="000000"/>
                          </a:solidFill>
                          <a:effectLst/>
                          <a:latin typeface="Arial" panose="020B0604020202020204" pitchFamily="34" charset="0"/>
                        </a:rPr>
                        <a:t>        </a:t>
                      </a:r>
                      <a:r>
                        <a:rPr lang="en-ZA" sz="1000" b="0" i="0" u="none" strike="noStrike" dirty="0">
                          <a:solidFill>
                            <a:srgbClr val="000000"/>
                          </a:solidFill>
                          <a:effectLst/>
                          <a:latin typeface="Arial" panose="020B0604020202020204" pitchFamily="34" charset="0"/>
                        </a:rPr>
                        <a:t>4 384 </a:t>
                      </a:r>
                    </a:p>
                  </a:txBody>
                  <a:tcPr marL="7652" marR="7652" marT="76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a:t>
                      </a:r>
                      <a:r>
                        <a:rPr lang="en-ZA" sz="1000" b="0" i="0" u="none" strike="noStrike" dirty="0" smtClean="0">
                          <a:solidFill>
                            <a:srgbClr val="000000"/>
                          </a:solidFill>
                          <a:effectLst/>
                          <a:latin typeface="Arial" panose="020B0604020202020204" pitchFamily="34" charset="0"/>
                        </a:rPr>
                        <a:t>     </a:t>
                      </a:r>
                      <a:r>
                        <a:rPr lang="en-ZA" sz="1000" b="0" i="0" u="none" strike="noStrike" dirty="0">
                          <a:solidFill>
                            <a:srgbClr val="000000"/>
                          </a:solidFill>
                          <a:effectLst/>
                          <a:latin typeface="Arial" panose="020B0604020202020204" pitchFamily="34" charset="0"/>
                        </a:rPr>
                        <a:t>3 835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549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87%</a:t>
                      </a:r>
                    </a:p>
                  </a:txBody>
                  <a:tcPr marL="7652" marR="7652" marT="76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43437594"/>
                  </a:ext>
                </a:extLst>
              </a:tr>
              <a:tr h="301720">
                <a:tc>
                  <a:txBody>
                    <a:bodyPr/>
                    <a:lstStyle/>
                    <a:p>
                      <a:pPr algn="l" fontAlgn="b"/>
                      <a:r>
                        <a:rPr lang="en-ZA" sz="1000" b="0" i="0" u="none" strike="noStrike">
                          <a:solidFill>
                            <a:srgbClr val="000000"/>
                          </a:solidFill>
                          <a:effectLst/>
                          <a:latin typeface="Arial" panose="020B0604020202020204" pitchFamily="34" charset="0"/>
                        </a:rPr>
                        <a:t> </a:t>
                      </a:r>
                    </a:p>
                  </a:txBody>
                  <a:tcPr marL="7652" marR="7652" marT="7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National Tertiary Services Conditional grant</a:t>
                      </a:r>
                    </a:p>
                  </a:txBody>
                  <a:tcPr marL="7652" marR="7652" marT="7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a:t>
                      </a:r>
                      <a:r>
                        <a:rPr lang="en-ZA" sz="1000" b="0" i="0" u="none" strike="noStrike" dirty="0" smtClean="0">
                          <a:solidFill>
                            <a:srgbClr val="000000"/>
                          </a:solidFill>
                          <a:effectLst/>
                          <a:latin typeface="Arial" panose="020B0604020202020204" pitchFamily="34" charset="0"/>
                        </a:rPr>
                        <a:t>   </a:t>
                      </a:r>
                      <a:r>
                        <a:rPr lang="en-ZA" sz="1000" b="0" i="0" u="none" strike="noStrike" dirty="0">
                          <a:solidFill>
                            <a:srgbClr val="000000"/>
                          </a:solidFill>
                          <a:effectLst/>
                          <a:latin typeface="Arial" panose="020B0604020202020204" pitchFamily="34" charset="0"/>
                        </a:rPr>
                        <a:t>12 400 703 </a:t>
                      </a:r>
                    </a:p>
                  </a:txBody>
                  <a:tcPr marL="7652" marR="7652" marT="76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a:t>
                      </a:r>
                      <a:r>
                        <a:rPr lang="en-ZA" sz="1000" b="0" i="0" u="none" strike="noStrike" dirty="0" smtClean="0">
                          <a:solidFill>
                            <a:srgbClr val="000000"/>
                          </a:solidFill>
                          <a:effectLst/>
                          <a:latin typeface="Arial" panose="020B0604020202020204" pitchFamily="34" charset="0"/>
                        </a:rPr>
                        <a:t>   12 </a:t>
                      </a:r>
                      <a:r>
                        <a:rPr lang="en-ZA" sz="1000" b="0" i="0" u="none" strike="noStrike" dirty="0">
                          <a:solidFill>
                            <a:srgbClr val="000000"/>
                          </a:solidFill>
                          <a:effectLst/>
                          <a:latin typeface="Arial" panose="020B0604020202020204" pitchFamily="34" charset="0"/>
                        </a:rPr>
                        <a:t>400 703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100%</a:t>
                      </a:r>
                    </a:p>
                  </a:txBody>
                  <a:tcPr marL="7652" marR="7652" marT="76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4344039"/>
                  </a:ext>
                </a:extLst>
              </a:tr>
              <a:tr h="226464">
                <a:tc>
                  <a:txBody>
                    <a:bodyPr/>
                    <a:lstStyle/>
                    <a:p>
                      <a:pPr algn="l" fontAlgn="b"/>
                      <a:r>
                        <a:rPr lang="en-ZA" sz="1000" b="0" i="0" u="none" strike="noStrike">
                          <a:solidFill>
                            <a:srgbClr val="000000"/>
                          </a:solidFill>
                          <a:effectLst/>
                          <a:latin typeface="Arial" panose="020B0604020202020204" pitchFamily="34" charset="0"/>
                        </a:rPr>
                        <a:t>Hospital Management</a:t>
                      </a:r>
                    </a:p>
                  </a:txBody>
                  <a:tcPr marL="7652" marR="7652" marT="7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 </a:t>
                      </a:r>
                    </a:p>
                  </a:txBody>
                  <a:tcPr marL="7652" marR="7652" marT="7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6 498 </a:t>
                      </a:r>
                    </a:p>
                  </a:txBody>
                  <a:tcPr marL="7652" marR="7652" marT="76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a:t>
                      </a:r>
                      <a:r>
                        <a:rPr lang="en-ZA" sz="1000" b="0" i="0" u="none" strike="noStrike" dirty="0" smtClean="0">
                          <a:solidFill>
                            <a:srgbClr val="000000"/>
                          </a:solidFill>
                          <a:effectLst/>
                          <a:latin typeface="Arial" panose="020B0604020202020204" pitchFamily="34" charset="0"/>
                        </a:rPr>
                        <a:t>  4 </a:t>
                      </a:r>
                      <a:r>
                        <a:rPr lang="en-ZA" sz="1000" b="0" i="0" u="none" strike="noStrike" dirty="0">
                          <a:solidFill>
                            <a:srgbClr val="000000"/>
                          </a:solidFill>
                          <a:effectLst/>
                          <a:latin typeface="Arial" panose="020B0604020202020204" pitchFamily="34" charset="0"/>
                        </a:rPr>
                        <a:t>674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1 824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72%</a:t>
                      </a:r>
                    </a:p>
                  </a:txBody>
                  <a:tcPr marL="7652" marR="7652" marT="76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4281509"/>
                  </a:ext>
                </a:extLst>
              </a:tr>
              <a:tr h="226464">
                <a:tc>
                  <a:txBody>
                    <a:bodyPr/>
                    <a:lstStyle/>
                    <a:p>
                      <a:pPr algn="l" fontAlgn="b"/>
                      <a:r>
                        <a:rPr lang="en-ZA" sz="1000" b="0" i="0" u="none" strike="noStrike">
                          <a:solidFill>
                            <a:srgbClr val="000000"/>
                          </a:solidFill>
                          <a:effectLst/>
                          <a:latin typeface="Arial" panose="020B0604020202020204" pitchFamily="34" charset="0"/>
                        </a:rPr>
                        <a:t>Human Resources for Health</a:t>
                      </a:r>
                    </a:p>
                  </a:txBody>
                  <a:tcPr marL="7652" marR="7652" marT="7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 </a:t>
                      </a:r>
                    </a:p>
                  </a:txBody>
                  <a:tcPr marL="7652" marR="7652" marT="7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17 369 </a:t>
                      </a:r>
                    </a:p>
                  </a:txBody>
                  <a:tcPr marL="7652" marR="7652" marT="76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a:t>
                      </a:r>
                      <a:r>
                        <a:rPr lang="en-ZA" sz="1000" b="0" i="0" u="none" strike="noStrike" dirty="0" smtClean="0">
                          <a:solidFill>
                            <a:srgbClr val="000000"/>
                          </a:solidFill>
                          <a:effectLst/>
                          <a:latin typeface="Arial" panose="020B0604020202020204" pitchFamily="34" charset="0"/>
                        </a:rPr>
                        <a:t>      </a:t>
                      </a:r>
                      <a:r>
                        <a:rPr lang="en-ZA" sz="1000" b="0" i="0" u="none" strike="noStrike" dirty="0">
                          <a:solidFill>
                            <a:srgbClr val="000000"/>
                          </a:solidFill>
                          <a:effectLst/>
                          <a:latin typeface="Arial" panose="020B0604020202020204" pitchFamily="34" charset="0"/>
                        </a:rPr>
                        <a:t>16 742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627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96%</a:t>
                      </a:r>
                    </a:p>
                  </a:txBody>
                  <a:tcPr marL="7652" marR="7652" marT="76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97101040"/>
                  </a:ext>
                </a:extLst>
              </a:tr>
              <a:tr h="336922">
                <a:tc>
                  <a:txBody>
                    <a:bodyPr/>
                    <a:lstStyle/>
                    <a:p>
                      <a:pPr algn="l" fontAlgn="b"/>
                      <a:r>
                        <a:rPr lang="en-ZA" sz="1000" b="0" i="0" u="none" strike="noStrike">
                          <a:solidFill>
                            <a:srgbClr val="000000"/>
                          </a:solidFill>
                          <a:effectLst/>
                          <a:latin typeface="Arial" panose="020B0604020202020204" pitchFamily="34" charset="0"/>
                        </a:rPr>
                        <a:t> </a:t>
                      </a:r>
                    </a:p>
                  </a:txBody>
                  <a:tcPr marL="7652" marR="7652" marT="7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Health Professionals Training and Development Conditional Grant</a:t>
                      </a:r>
                    </a:p>
                  </a:txBody>
                  <a:tcPr marL="7652" marR="7652" marT="7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a:t>
                      </a:r>
                      <a:r>
                        <a:rPr lang="en-ZA" sz="1000" b="0" i="0" u="none" strike="noStrike" dirty="0" smtClean="0">
                          <a:solidFill>
                            <a:srgbClr val="000000"/>
                          </a:solidFill>
                          <a:effectLst/>
                          <a:latin typeface="Arial" panose="020B0604020202020204" pitchFamily="34" charset="0"/>
                        </a:rPr>
                        <a:t>      </a:t>
                      </a:r>
                      <a:r>
                        <a:rPr lang="en-ZA" sz="1000" b="0" i="0" u="none" strike="noStrike" dirty="0">
                          <a:solidFill>
                            <a:srgbClr val="000000"/>
                          </a:solidFill>
                          <a:effectLst/>
                          <a:latin typeface="Arial" panose="020B0604020202020204" pitchFamily="34" charset="0"/>
                        </a:rPr>
                        <a:t>2 784 496 </a:t>
                      </a:r>
                    </a:p>
                  </a:txBody>
                  <a:tcPr marL="7652" marR="7652" marT="76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a:t>
                      </a:r>
                      <a:r>
                        <a:rPr lang="en-ZA" sz="1000" b="0" i="0" u="none" strike="noStrike" baseline="0" dirty="0" smtClean="0">
                          <a:solidFill>
                            <a:srgbClr val="000000"/>
                          </a:solidFill>
                          <a:effectLst/>
                          <a:latin typeface="Arial" panose="020B0604020202020204" pitchFamily="34" charset="0"/>
                        </a:rPr>
                        <a:t>  </a:t>
                      </a:r>
                      <a:r>
                        <a:rPr lang="en-ZA" sz="1000" b="0" i="0" u="none" strike="noStrike" dirty="0" smtClean="0">
                          <a:solidFill>
                            <a:srgbClr val="000000"/>
                          </a:solidFill>
                          <a:effectLst/>
                          <a:latin typeface="Arial" panose="020B0604020202020204" pitchFamily="34" charset="0"/>
                        </a:rPr>
                        <a:t>  </a:t>
                      </a:r>
                      <a:r>
                        <a:rPr lang="en-ZA" sz="1000" b="0" i="0" u="none" strike="noStrike" dirty="0">
                          <a:solidFill>
                            <a:srgbClr val="000000"/>
                          </a:solidFill>
                          <a:effectLst/>
                          <a:latin typeface="Arial" panose="020B0604020202020204" pitchFamily="34" charset="0"/>
                        </a:rPr>
                        <a:t>2 784 496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100%</a:t>
                      </a:r>
                    </a:p>
                  </a:txBody>
                  <a:tcPr marL="7652" marR="7652" marT="76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1934438"/>
                  </a:ext>
                </a:extLst>
              </a:tr>
              <a:tr h="226464">
                <a:tc>
                  <a:txBody>
                    <a:bodyPr/>
                    <a:lstStyle/>
                    <a:p>
                      <a:pPr algn="l" fontAlgn="b"/>
                      <a:r>
                        <a:rPr lang="en-ZA" sz="1000" b="0" i="0" u="none" strike="noStrike">
                          <a:solidFill>
                            <a:srgbClr val="000000"/>
                          </a:solidFill>
                          <a:effectLst/>
                          <a:latin typeface="Arial" panose="020B0604020202020204" pitchFamily="34" charset="0"/>
                        </a:rPr>
                        <a:t>Nursing Services</a:t>
                      </a:r>
                    </a:p>
                  </a:txBody>
                  <a:tcPr marL="7652" marR="7652" marT="7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 </a:t>
                      </a:r>
                    </a:p>
                  </a:txBody>
                  <a:tcPr marL="7652" marR="7652" marT="7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10 110 </a:t>
                      </a:r>
                    </a:p>
                  </a:txBody>
                  <a:tcPr marL="7652" marR="7652" marT="76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a:t>
                      </a:r>
                      <a:r>
                        <a:rPr lang="en-ZA" sz="1000" b="0" i="0" u="none" strike="noStrike" dirty="0" smtClean="0">
                          <a:solidFill>
                            <a:srgbClr val="000000"/>
                          </a:solidFill>
                          <a:effectLst/>
                          <a:latin typeface="Arial" panose="020B0604020202020204" pitchFamily="34" charset="0"/>
                        </a:rPr>
                        <a:t>        </a:t>
                      </a:r>
                      <a:r>
                        <a:rPr lang="en-ZA" sz="1000" b="0" i="0" u="none" strike="noStrike" dirty="0">
                          <a:solidFill>
                            <a:srgbClr val="000000"/>
                          </a:solidFill>
                          <a:effectLst/>
                          <a:latin typeface="Arial" panose="020B0604020202020204" pitchFamily="34" charset="0"/>
                        </a:rPr>
                        <a:t>8 441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1 669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83%</a:t>
                      </a:r>
                    </a:p>
                  </a:txBody>
                  <a:tcPr marL="7652" marR="7652" marT="76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7765112"/>
                  </a:ext>
                </a:extLst>
              </a:tr>
              <a:tr h="226464">
                <a:tc>
                  <a:txBody>
                    <a:bodyPr/>
                    <a:lstStyle/>
                    <a:p>
                      <a:pPr algn="l" fontAlgn="b"/>
                      <a:r>
                        <a:rPr lang="en-ZA" sz="1000" b="0" i="0" u="none" strike="noStrike">
                          <a:solidFill>
                            <a:srgbClr val="000000"/>
                          </a:solidFill>
                          <a:effectLst/>
                          <a:latin typeface="Arial" panose="020B0604020202020204" pitchFamily="34" charset="0"/>
                        </a:rPr>
                        <a:t>Violance Trauma &amp; EMS</a:t>
                      </a:r>
                    </a:p>
                  </a:txBody>
                  <a:tcPr marL="7652" marR="7652" marT="7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00" b="0" i="1" u="none" strike="noStrike">
                          <a:solidFill>
                            <a:srgbClr val="0F243E"/>
                          </a:solidFill>
                          <a:effectLst/>
                          <a:latin typeface="Arial" panose="020B0604020202020204" pitchFamily="34" charset="0"/>
                        </a:rPr>
                        <a:t> </a:t>
                      </a:r>
                    </a:p>
                  </a:txBody>
                  <a:tcPr marL="7652" marR="7652" marT="7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panose="020B0604020202020204" pitchFamily="34" charset="0"/>
                        </a:rPr>
                        <a:t>                  7 527 </a:t>
                      </a:r>
                    </a:p>
                  </a:txBody>
                  <a:tcPr marL="7652" marR="7652" marT="76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a:t>
                      </a:r>
                      <a:r>
                        <a:rPr lang="en-ZA" sz="1000" b="0" i="0" u="none" strike="noStrike" dirty="0" smtClean="0">
                          <a:solidFill>
                            <a:srgbClr val="000000"/>
                          </a:solidFill>
                          <a:effectLst/>
                          <a:latin typeface="Arial" panose="020B0604020202020204" pitchFamily="34" charset="0"/>
                        </a:rPr>
                        <a:t>           </a:t>
                      </a:r>
                      <a:r>
                        <a:rPr lang="en-ZA" sz="1000" b="0" i="0" u="none" strike="noStrike" dirty="0">
                          <a:solidFill>
                            <a:srgbClr val="000000"/>
                          </a:solidFill>
                          <a:effectLst/>
                          <a:latin typeface="Arial" panose="020B0604020202020204" pitchFamily="34" charset="0"/>
                        </a:rPr>
                        <a:t>6 630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panose="020B0604020202020204" pitchFamily="34" charset="0"/>
                        </a:rPr>
                        <a:t>                  897 </a:t>
                      </a:r>
                    </a:p>
                  </a:txBody>
                  <a:tcPr marL="7652" marR="7652" marT="7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88%</a:t>
                      </a:r>
                    </a:p>
                  </a:txBody>
                  <a:tcPr marL="7652" marR="7652" marT="76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59201008"/>
                  </a:ext>
                </a:extLst>
              </a:tr>
              <a:tr h="154554">
                <a:tc>
                  <a:txBody>
                    <a:bodyPr/>
                    <a:lstStyle/>
                    <a:p>
                      <a:pPr algn="l" fontAlgn="b"/>
                      <a:r>
                        <a:rPr lang="en-ZA" sz="1000" b="1" i="0" u="none" strike="noStrike">
                          <a:solidFill>
                            <a:srgbClr val="000000"/>
                          </a:solidFill>
                          <a:effectLst/>
                          <a:latin typeface="Arial" panose="020B0604020202020204" pitchFamily="34" charset="0"/>
                        </a:rPr>
                        <a:t>Total Programme 5:</a:t>
                      </a:r>
                    </a:p>
                  </a:txBody>
                  <a:tcPr marL="7652" marR="7652" marT="7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ZA" sz="1000" b="1" i="0" u="none" strike="noStrike" dirty="0">
                          <a:solidFill>
                            <a:srgbClr val="000000"/>
                          </a:solidFill>
                          <a:effectLst/>
                          <a:latin typeface="Arial" panose="020B0604020202020204" pitchFamily="34" charset="0"/>
                        </a:rPr>
                        <a:t> </a:t>
                      </a:r>
                    </a:p>
                  </a:txBody>
                  <a:tcPr marL="7652" marR="7652" marT="7652"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000" b="1" i="0" u="none" strike="noStrike" dirty="0">
                          <a:solidFill>
                            <a:srgbClr val="000000"/>
                          </a:solidFill>
                          <a:effectLst/>
                          <a:latin typeface="Arial" panose="020B0604020202020204" pitchFamily="34" charset="0"/>
                        </a:rPr>
                        <a:t>        22 308 192 </a:t>
                      </a:r>
                    </a:p>
                  </a:txBody>
                  <a:tcPr marL="7652" marR="7652" marT="76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000" b="1" i="0" u="none" strike="noStrike">
                          <a:solidFill>
                            <a:srgbClr val="000000"/>
                          </a:solidFill>
                          <a:effectLst/>
                          <a:latin typeface="Arial" panose="020B0604020202020204" pitchFamily="34" charset="0"/>
                        </a:rPr>
                        <a:t>    22 130 939 </a:t>
                      </a:r>
                    </a:p>
                  </a:txBody>
                  <a:tcPr marL="7652" marR="7652" marT="76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000" b="1" i="0" u="none" strike="noStrike" dirty="0">
                          <a:solidFill>
                            <a:srgbClr val="000000"/>
                          </a:solidFill>
                          <a:effectLst/>
                          <a:latin typeface="Arial" panose="020B0604020202020204" pitchFamily="34" charset="0"/>
                        </a:rPr>
                        <a:t>           177 253 </a:t>
                      </a:r>
                    </a:p>
                  </a:txBody>
                  <a:tcPr marL="7652" marR="7652" marT="76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00" b="1" i="0" u="none" strike="noStrike" dirty="0">
                          <a:solidFill>
                            <a:srgbClr val="000000"/>
                          </a:solidFill>
                          <a:effectLst/>
                          <a:latin typeface="Arial" panose="020B0604020202020204" pitchFamily="34" charset="0"/>
                        </a:rPr>
                        <a:t>99%</a:t>
                      </a:r>
                    </a:p>
                  </a:txBody>
                  <a:tcPr marL="7652" marR="7652" marT="76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1553392265"/>
                  </a:ext>
                </a:extLst>
              </a:tr>
            </a:tbl>
          </a:graphicData>
        </a:graphic>
      </p:graphicFrame>
      <p:sp>
        <p:nvSpPr>
          <p:cNvPr id="5"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51</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41322126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065" y="40850"/>
            <a:ext cx="5886400" cy="830997"/>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Programme 5: </a:t>
            </a:r>
            <a:r>
              <a:rPr lang="en-GB" sz="2400" b="1" dirty="0">
                <a:solidFill>
                  <a:prstClr val="white"/>
                </a:solidFill>
                <a:latin typeface="Arial" pitchFamily="34" charset="0"/>
                <a:cs typeface="Arial" pitchFamily="34" charset="0"/>
              </a:rPr>
              <a:t>Hospitals, Tertiary Health Services and HR Development</a:t>
            </a:r>
            <a:endParaRPr lang="en-GB" sz="2400" b="1" dirty="0" smtClean="0">
              <a:solidFill>
                <a:schemeClr val="bg1"/>
              </a:solidFill>
              <a:latin typeface="Arial" pitchFamily="34" charset="0"/>
              <a:cs typeface="Arial" pitchFamily="34" charset="0"/>
            </a:endParaRPr>
          </a:p>
        </p:txBody>
      </p:sp>
      <p:sp>
        <p:nvSpPr>
          <p:cNvPr id="3" name="Rectangle 2"/>
          <p:cNvSpPr/>
          <p:nvPr/>
        </p:nvSpPr>
        <p:spPr>
          <a:xfrm>
            <a:off x="2286000" y="1268760"/>
            <a:ext cx="4572000" cy="400110"/>
          </a:xfrm>
          <a:prstGeom prst="rect">
            <a:avLst/>
          </a:prstGeom>
        </p:spPr>
        <p:txBody>
          <a:bodyPr wrap="square">
            <a:spAutoFit/>
          </a:bodyPr>
          <a:lstStyle/>
          <a:p>
            <a:pPr lvl="0" algn="ctr"/>
            <a:r>
              <a:rPr lang="en-ZA" sz="2000" b="1" dirty="0">
                <a:solidFill>
                  <a:prstClr val="black"/>
                </a:solidFill>
                <a:latin typeface="Arial "/>
                <a:ea typeface="Trebuchet MS Bold" charset="0"/>
                <a:cs typeface="Trebuchet MS Bold" charset="0"/>
                <a:sym typeface="Trebuchet MS Bold" charset="0"/>
              </a:rPr>
              <a:t>Expenditure as at 31 March 2019</a:t>
            </a:r>
          </a:p>
        </p:txBody>
      </p:sp>
      <p:graphicFrame>
        <p:nvGraphicFramePr>
          <p:cNvPr id="5" name="Table 4"/>
          <p:cNvGraphicFramePr>
            <a:graphicFrameLocks noGrp="1"/>
          </p:cNvGraphicFramePr>
          <p:nvPr>
            <p:extLst/>
          </p:nvPr>
        </p:nvGraphicFramePr>
        <p:xfrm>
          <a:off x="1043609" y="2204864"/>
          <a:ext cx="7154414" cy="2181225"/>
        </p:xfrm>
        <a:graphic>
          <a:graphicData uri="http://schemas.openxmlformats.org/drawingml/2006/table">
            <a:tbl>
              <a:tblPr/>
              <a:tblGrid>
                <a:gridCol w="2814220">
                  <a:extLst>
                    <a:ext uri="{9D8B030D-6E8A-4147-A177-3AD203B41FA5}">
                      <a16:colId xmlns:a16="http://schemas.microsoft.com/office/drawing/2014/main" xmlns="" val="3737856917"/>
                    </a:ext>
                  </a:extLst>
                </a:gridCol>
                <a:gridCol w="1079426">
                  <a:extLst>
                    <a:ext uri="{9D8B030D-6E8A-4147-A177-3AD203B41FA5}">
                      <a16:colId xmlns:a16="http://schemas.microsoft.com/office/drawing/2014/main" xmlns="" val="1909180205"/>
                    </a:ext>
                  </a:extLst>
                </a:gridCol>
                <a:gridCol w="1092277">
                  <a:extLst>
                    <a:ext uri="{9D8B030D-6E8A-4147-A177-3AD203B41FA5}">
                      <a16:colId xmlns:a16="http://schemas.microsoft.com/office/drawing/2014/main" xmlns="" val="722658886"/>
                    </a:ext>
                  </a:extLst>
                </a:gridCol>
                <a:gridCol w="1089065">
                  <a:extLst>
                    <a:ext uri="{9D8B030D-6E8A-4147-A177-3AD203B41FA5}">
                      <a16:colId xmlns:a16="http://schemas.microsoft.com/office/drawing/2014/main" xmlns="" val="1820053033"/>
                    </a:ext>
                  </a:extLst>
                </a:gridCol>
                <a:gridCol w="1079426">
                  <a:extLst>
                    <a:ext uri="{9D8B030D-6E8A-4147-A177-3AD203B41FA5}">
                      <a16:colId xmlns:a16="http://schemas.microsoft.com/office/drawing/2014/main" xmlns="" val="2659373215"/>
                    </a:ext>
                  </a:extLst>
                </a:gridCol>
              </a:tblGrid>
              <a:tr h="0">
                <a:tc rowSpan="3">
                  <a:txBody>
                    <a:bodyPr/>
                    <a:lstStyle/>
                    <a:p>
                      <a:pPr algn="ctr" fontAlgn="ctr"/>
                      <a:r>
                        <a:rPr lang="en-ZA" sz="1200" b="1" i="0" u="none" strike="noStrike" dirty="0">
                          <a:solidFill>
                            <a:srgbClr val="000000"/>
                          </a:solidFill>
                          <a:effectLst/>
                          <a:latin typeface="Arial" panose="020B0604020202020204" pitchFamily="34" charset="0"/>
                        </a:rPr>
                        <a:t>ECONOMIC CLASSIFICATION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4">
                  <a:txBody>
                    <a:bodyPr/>
                    <a:lstStyle/>
                    <a:p>
                      <a:pPr algn="ctr" fontAlgn="ctr"/>
                      <a:r>
                        <a:rPr lang="en-ZA" sz="1200" b="1" i="0" u="none" strike="noStrike">
                          <a:solidFill>
                            <a:srgbClr val="000000"/>
                          </a:solidFill>
                          <a:effectLst/>
                          <a:latin typeface="Arial"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836497325"/>
                  </a:ext>
                </a:extLst>
              </a:tr>
              <a:tr h="600075">
                <a:tc vMerge="1">
                  <a:txBody>
                    <a:bodyPr/>
                    <a:lstStyle/>
                    <a:p>
                      <a:endParaRPr lang="en-ZA"/>
                    </a:p>
                  </a:txBody>
                  <a:tcPr/>
                </a:tc>
                <a:tc>
                  <a:txBody>
                    <a:bodyPr/>
                    <a:lstStyle/>
                    <a:p>
                      <a:pPr algn="ctr" fontAlgn="ctr"/>
                      <a:r>
                        <a:rPr lang="en-ZA" sz="1200" b="1" i="0" u="none" strike="noStrike">
                          <a:solidFill>
                            <a:srgbClr val="000000"/>
                          </a:solidFill>
                          <a:effectLst/>
                          <a:latin typeface="Arial" panose="020B0604020202020204" pitchFamily="34" charset="0"/>
                        </a:rPr>
                        <a:t>Budget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Expenditure: 31 March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Unspent Funds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Spent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2665497846"/>
                  </a:ext>
                </a:extLst>
              </a:tr>
              <a:tr h="209550">
                <a:tc vMerge="1">
                  <a:txBody>
                    <a:bodyPr/>
                    <a:lstStyle/>
                    <a:p>
                      <a:endParaRPr lang="en-ZA"/>
                    </a:p>
                  </a:txBody>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1726643686"/>
                  </a:ext>
                </a:extLst>
              </a:tr>
              <a:tr h="190500">
                <a:tc>
                  <a:txBody>
                    <a:bodyPr/>
                    <a:lstStyle/>
                    <a:p>
                      <a:pPr algn="l" fontAlgn="b"/>
                      <a:r>
                        <a:rPr lang="en-ZA" sz="1200" b="0" i="0" u="none" strike="noStrike">
                          <a:solidFill>
                            <a:srgbClr val="000000"/>
                          </a:solidFill>
                          <a:effectLst/>
                          <a:latin typeface="Arial" panose="020B0604020202020204" pitchFamily="34" charset="0"/>
                        </a:rPr>
                        <a:t>Compensation of Employees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140 993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128 216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12 777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91%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45332548"/>
                  </a:ext>
                </a:extLst>
              </a:tr>
              <a:tr h="190500">
                <a:tc>
                  <a:txBody>
                    <a:bodyPr/>
                    <a:lstStyle/>
                    <a:p>
                      <a:pPr algn="l" fontAlgn="b"/>
                      <a:r>
                        <a:rPr lang="en-ZA" sz="1200" b="0" i="0" u="none" strike="noStrike">
                          <a:solidFill>
                            <a:srgbClr val="000000"/>
                          </a:solidFill>
                          <a:effectLst/>
                          <a:latin typeface="Arial" panose="020B0604020202020204" pitchFamily="34" charset="0"/>
                        </a:rPr>
                        <a:t>Goods and Services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211 945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116 784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95 161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55%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7824275"/>
                  </a:ext>
                </a:extLst>
              </a:tr>
              <a:tr h="190500">
                <a:tc>
                  <a:txBody>
                    <a:bodyPr/>
                    <a:lstStyle/>
                    <a:p>
                      <a:pPr algn="l" fontAlgn="b"/>
                      <a:r>
                        <a:rPr lang="en-ZA" sz="1200" b="0" i="0" u="none" strike="noStrike">
                          <a:solidFill>
                            <a:srgbClr val="000000"/>
                          </a:solidFill>
                          <a:effectLst/>
                          <a:latin typeface="Arial" panose="020B0604020202020204" pitchFamily="34" charset="0"/>
                        </a:rPr>
                        <a:t>Transfers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21 242 707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21 242 702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5 </a:t>
                      </a:r>
                      <a:endParaRPr lang="en-ZA" sz="12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32975"/>
                  </a:ext>
                </a:extLst>
              </a:tr>
              <a:tr h="180975">
                <a:tc>
                  <a:txBody>
                    <a:bodyPr/>
                    <a:lstStyle/>
                    <a:p>
                      <a:pPr algn="l" fontAlgn="b"/>
                      <a:r>
                        <a:rPr lang="en-ZA" sz="1200" b="0" i="0" u="none" strike="noStrike">
                          <a:solidFill>
                            <a:srgbClr val="000000"/>
                          </a:solidFill>
                          <a:effectLst/>
                          <a:latin typeface="Arial" panose="020B0604020202020204" pitchFamily="34" charset="0"/>
                        </a:rPr>
                        <a:t>Capital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712 547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643 236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69 311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90%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7329553"/>
                  </a:ext>
                </a:extLst>
              </a:tr>
              <a:tr h="200025">
                <a:tc>
                  <a:txBody>
                    <a:bodyPr/>
                    <a:lstStyle/>
                    <a:p>
                      <a:pPr algn="l" fontAlgn="b"/>
                      <a:r>
                        <a:rPr lang="en-ZA" sz="1200" b="0" i="0" u="none" strike="noStrike">
                          <a:solidFill>
                            <a:srgbClr val="000000"/>
                          </a:solidFill>
                          <a:effectLst/>
                          <a:latin typeface="Arial" panose="020B0604020202020204" pitchFamily="34" charset="0"/>
                        </a:rPr>
                        <a:t>Losses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22625216"/>
                  </a:ext>
                </a:extLst>
              </a:tr>
              <a:tr h="209550">
                <a:tc>
                  <a:txBody>
                    <a:bodyPr/>
                    <a:lstStyle/>
                    <a:p>
                      <a:pPr algn="l" fontAlgn="b"/>
                      <a:r>
                        <a:rPr lang="en-ZA" sz="1200" b="1" i="0" u="none" strike="noStrike">
                          <a:solidFill>
                            <a:srgbClr val="000000"/>
                          </a:solidFill>
                          <a:effectLst/>
                          <a:latin typeface="Arial" panose="020B0604020202020204" pitchFamily="34" charset="0"/>
                        </a:rPr>
                        <a:t>Total Programme 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a:solidFill>
                            <a:srgbClr val="000000"/>
                          </a:solidFill>
                          <a:effectLst/>
                          <a:latin typeface="Arial" panose="020B0604020202020204" pitchFamily="34" charset="0"/>
                        </a:rPr>
                        <a:t>   22 308 192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dirty="0">
                          <a:solidFill>
                            <a:srgbClr val="000000"/>
                          </a:solidFill>
                          <a:effectLst/>
                          <a:latin typeface="Arial" panose="020B0604020202020204" pitchFamily="34" charset="0"/>
                        </a:rPr>
                        <a:t>     22 130 938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dirty="0">
                          <a:solidFill>
                            <a:srgbClr val="000000"/>
                          </a:solidFill>
                          <a:effectLst/>
                          <a:latin typeface="Arial" panose="020B0604020202020204" pitchFamily="34" charset="0"/>
                        </a:rPr>
                        <a:t>           177 254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dirty="0">
                          <a:solidFill>
                            <a:srgbClr val="000000"/>
                          </a:solidFill>
                          <a:effectLst/>
                          <a:latin typeface="Arial" panose="020B0604020202020204" pitchFamily="34" charset="0"/>
                        </a:rPr>
                        <a:t>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2333094106"/>
                  </a:ext>
                </a:extLst>
              </a:tr>
            </a:tbl>
          </a:graphicData>
        </a:graphic>
      </p:graphicFrame>
      <p:sp>
        <p:nvSpPr>
          <p:cNvPr id="6"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52</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27926945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4426" y="35525"/>
            <a:ext cx="5958408" cy="830997"/>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Programme 6: </a:t>
            </a:r>
            <a:r>
              <a:rPr lang="en-GB" sz="2400" b="1" dirty="0">
                <a:solidFill>
                  <a:prstClr val="white"/>
                </a:solidFill>
                <a:latin typeface="Arial" pitchFamily="34" charset="0"/>
                <a:cs typeface="Arial" pitchFamily="34" charset="0"/>
              </a:rPr>
              <a:t>Health Regulation and Compliance Management</a:t>
            </a:r>
            <a:endParaRPr lang="en-GB" sz="2400" b="1" dirty="0" smtClean="0">
              <a:solidFill>
                <a:schemeClr val="bg1"/>
              </a:solidFill>
              <a:latin typeface="Arial" pitchFamily="34" charset="0"/>
              <a:cs typeface="Arial" pitchFamily="34" charset="0"/>
            </a:endParaRPr>
          </a:p>
        </p:txBody>
      </p:sp>
      <p:sp>
        <p:nvSpPr>
          <p:cNvPr id="3" name="Rectangle 2"/>
          <p:cNvSpPr/>
          <p:nvPr/>
        </p:nvSpPr>
        <p:spPr>
          <a:xfrm>
            <a:off x="2123728" y="1052736"/>
            <a:ext cx="4572000" cy="400110"/>
          </a:xfrm>
          <a:prstGeom prst="rect">
            <a:avLst/>
          </a:prstGeom>
        </p:spPr>
        <p:txBody>
          <a:bodyPr wrap="square">
            <a:spAutoFit/>
          </a:bodyPr>
          <a:lstStyle/>
          <a:p>
            <a:pPr lvl="0" algn="ctr"/>
            <a:r>
              <a:rPr lang="en-ZA" sz="2000" b="1" dirty="0">
                <a:solidFill>
                  <a:prstClr val="black"/>
                </a:solidFill>
                <a:latin typeface="Arial "/>
                <a:ea typeface="Trebuchet MS Bold" charset="0"/>
                <a:cs typeface="Trebuchet MS Bold" charset="0"/>
                <a:sym typeface="Trebuchet MS Bold" charset="0"/>
              </a:rPr>
              <a:t>Expenditure as at 31 March 2019</a:t>
            </a:r>
          </a:p>
        </p:txBody>
      </p:sp>
      <p:graphicFrame>
        <p:nvGraphicFramePr>
          <p:cNvPr id="6" name="Table 5"/>
          <p:cNvGraphicFramePr>
            <a:graphicFrameLocks noGrp="1"/>
          </p:cNvGraphicFramePr>
          <p:nvPr>
            <p:extLst/>
          </p:nvPr>
        </p:nvGraphicFramePr>
        <p:xfrm>
          <a:off x="611559" y="1392314"/>
          <a:ext cx="8064897" cy="4363741"/>
        </p:xfrm>
        <a:graphic>
          <a:graphicData uri="http://schemas.openxmlformats.org/drawingml/2006/table">
            <a:tbl>
              <a:tblPr/>
              <a:tblGrid>
                <a:gridCol w="2057841">
                  <a:extLst>
                    <a:ext uri="{9D8B030D-6E8A-4147-A177-3AD203B41FA5}">
                      <a16:colId xmlns:a16="http://schemas.microsoft.com/office/drawing/2014/main" xmlns="" val="2945105525"/>
                    </a:ext>
                  </a:extLst>
                </a:gridCol>
                <a:gridCol w="2057841">
                  <a:extLst>
                    <a:ext uri="{9D8B030D-6E8A-4147-A177-3AD203B41FA5}">
                      <a16:colId xmlns:a16="http://schemas.microsoft.com/office/drawing/2014/main" xmlns="" val="4222211808"/>
                    </a:ext>
                  </a:extLst>
                </a:gridCol>
                <a:gridCol w="1067666">
                  <a:extLst>
                    <a:ext uri="{9D8B030D-6E8A-4147-A177-3AD203B41FA5}">
                      <a16:colId xmlns:a16="http://schemas.microsoft.com/office/drawing/2014/main" xmlns="" val="859665138"/>
                    </a:ext>
                  </a:extLst>
                </a:gridCol>
                <a:gridCol w="975823">
                  <a:extLst>
                    <a:ext uri="{9D8B030D-6E8A-4147-A177-3AD203B41FA5}">
                      <a16:colId xmlns:a16="http://schemas.microsoft.com/office/drawing/2014/main" xmlns="" val="4085104756"/>
                    </a:ext>
                  </a:extLst>
                </a:gridCol>
                <a:gridCol w="975823">
                  <a:extLst>
                    <a:ext uri="{9D8B030D-6E8A-4147-A177-3AD203B41FA5}">
                      <a16:colId xmlns:a16="http://schemas.microsoft.com/office/drawing/2014/main" xmlns="" val="122823308"/>
                    </a:ext>
                  </a:extLst>
                </a:gridCol>
                <a:gridCol w="929903">
                  <a:extLst>
                    <a:ext uri="{9D8B030D-6E8A-4147-A177-3AD203B41FA5}">
                      <a16:colId xmlns:a16="http://schemas.microsoft.com/office/drawing/2014/main" xmlns="" val="4289643859"/>
                    </a:ext>
                  </a:extLst>
                </a:gridCol>
              </a:tblGrid>
              <a:tr h="174649">
                <a:tc rowSpan="3">
                  <a:txBody>
                    <a:bodyPr/>
                    <a:lstStyle/>
                    <a:p>
                      <a:pPr algn="ctr" fontAlgn="ctr"/>
                      <a:r>
                        <a:rPr lang="en-ZA" sz="1100" b="1" i="0" u="none" strike="noStrike">
                          <a:solidFill>
                            <a:srgbClr val="000000"/>
                          </a:solidFill>
                          <a:effectLst/>
                          <a:latin typeface="Arial" panose="020B0604020202020204" pitchFamily="34" charset="0"/>
                        </a:rPr>
                        <a:t>SUBPROGRAMME</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rowSpan="3">
                  <a:txBody>
                    <a:bodyPr/>
                    <a:lstStyle/>
                    <a:p>
                      <a:pPr algn="ctr" fontAlgn="ctr"/>
                      <a:r>
                        <a:rPr lang="en-ZA" sz="1100" b="1" i="0" u="none" strike="noStrike">
                          <a:solidFill>
                            <a:srgbClr val="000000"/>
                          </a:solidFill>
                          <a:effectLst/>
                          <a:latin typeface="Arial" panose="020B0604020202020204" pitchFamily="34" charset="0"/>
                        </a:rPr>
                        <a:t>DESCRIPTION</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gridSpan="4">
                  <a:txBody>
                    <a:bodyPr/>
                    <a:lstStyle/>
                    <a:p>
                      <a:pPr algn="ctr" fontAlgn="ctr"/>
                      <a:r>
                        <a:rPr lang="en-ZA" sz="1100" b="1" i="0" u="none" strike="noStrike">
                          <a:solidFill>
                            <a:srgbClr val="000000"/>
                          </a:solidFill>
                          <a:effectLst/>
                          <a:latin typeface="Arial" panose="020B0604020202020204" pitchFamily="34" charset="0"/>
                        </a:rPr>
                        <a:t>VOTED</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906791669"/>
                  </a:ext>
                </a:extLst>
              </a:tr>
              <a:tr h="502854">
                <a:tc vMerge="1">
                  <a:txBody>
                    <a:bodyPr/>
                    <a:lstStyle/>
                    <a:p>
                      <a:endParaRPr lang="en-ZA"/>
                    </a:p>
                  </a:txBody>
                  <a:tcPr/>
                </a:tc>
                <a:tc vMerge="1">
                  <a:txBody>
                    <a:bodyPr/>
                    <a:lstStyle/>
                    <a:p>
                      <a:endParaRPr lang="en-ZA"/>
                    </a:p>
                  </a:txBody>
                  <a:tcPr/>
                </a:tc>
                <a:tc>
                  <a:txBody>
                    <a:bodyPr/>
                    <a:lstStyle/>
                    <a:p>
                      <a:pPr algn="ctr" fontAlgn="ctr"/>
                      <a:r>
                        <a:rPr lang="en-ZA" sz="1100" b="1" i="0" u="none" strike="noStrike">
                          <a:solidFill>
                            <a:srgbClr val="000000"/>
                          </a:solidFill>
                          <a:effectLst/>
                          <a:latin typeface="Arial" panose="020B0604020202020204" pitchFamily="34" charset="0"/>
                        </a:rPr>
                        <a:t>Budget</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100" b="1" i="0" u="none" strike="noStrike">
                          <a:solidFill>
                            <a:srgbClr val="000000"/>
                          </a:solidFill>
                          <a:effectLst/>
                          <a:latin typeface="Arial" panose="020B0604020202020204" pitchFamily="34" charset="0"/>
                        </a:rPr>
                        <a:t>Expenditure: 31 March 2019</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100" b="1" i="0" u="none" strike="noStrike">
                          <a:solidFill>
                            <a:srgbClr val="000000"/>
                          </a:solidFill>
                          <a:effectLst/>
                          <a:latin typeface="Arial" panose="020B0604020202020204" pitchFamily="34" charset="0"/>
                        </a:rPr>
                        <a:t>Unspent Funds</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100" b="1" i="0" u="none" strike="noStrike">
                          <a:solidFill>
                            <a:srgbClr val="000000"/>
                          </a:solidFill>
                          <a:effectLst/>
                          <a:latin typeface="Arial" panose="020B0604020202020204" pitchFamily="34" charset="0"/>
                        </a:rPr>
                        <a:t>% Spent</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1201049293"/>
                  </a:ext>
                </a:extLst>
              </a:tr>
              <a:tr h="184380">
                <a:tc vMerge="1">
                  <a:txBody>
                    <a:bodyPr/>
                    <a:lstStyle/>
                    <a:p>
                      <a:endParaRPr lang="en-ZA"/>
                    </a:p>
                  </a:txBody>
                  <a:tcPr/>
                </a:tc>
                <a:tc vMerge="1">
                  <a:txBody>
                    <a:bodyPr/>
                    <a:lstStyle/>
                    <a:p>
                      <a:endParaRPr lang="en-ZA"/>
                    </a:p>
                  </a:txBody>
                  <a:tcPr/>
                </a:tc>
                <a:tc>
                  <a:txBody>
                    <a:bodyPr/>
                    <a:lstStyle/>
                    <a:p>
                      <a:pPr algn="ctr" fontAlgn="ctr"/>
                      <a:r>
                        <a:rPr lang="en-ZA" sz="1100" b="1" i="0" u="none" strike="noStrike">
                          <a:solidFill>
                            <a:srgbClr val="000000"/>
                          </a:solidFill>
                          <a:effectLst/>
                          <a:latin typeface="Arial" panose="020B0604020202020204" pitchFamily="34" charset="0"/>
                        </a:rPr>
                        <a:t>R'000</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100" b="1" i="0" u="none" strike="noStrike">
                          <a:solidFill>
                            <a:srgbClr val="000000"/>
                          </a:solidFill>
                          <a:effectLst/>
                          <a:latin typeface="Arial" panose="020B0604020202020204" pitchFamily="34" charset="0"/>
                        </a:rPr>
                        <a:t>R'000</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100" b="1" i="0" u="none" strike="noStrike">
                          <a:solidFill>
                            <a:srgbClr val="000000"/>
                          </a:solidFill>
                          <a:effectLst/>
                          <a:latin typeface="Arial" panose="020B0604020202020204" pitchFamily="34" charset="0"/>
                        </a:rPr>
                        <a:t>R'000</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100" b="1" i="0" u="none" strike="noStrike">
                          <a:solidFill>
                            <a:srgbClr val="000000"/>
                          </a:solidFill>
                          <a:effectLst/>
                          <a:latin typeface="Arial" panose="020B0604020202020204" pitchFamily="34" charset="0"/>
                        </a:rPr>
                        <a:t> </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1749437462"/>
                  </a:ext>
                </a:extLst>
              </a:tr>
              <a:tr h="507186">
                <a:tc>
                  <a:txBody>
                    <a:bodyPr/>
                    <a:lstStyle/>
                    <a:p>
                      <a:pPr algn="l" fontAlgn="b"/>
                      <a:r>
                        <a:rPr lang="en-ZA" sz="1100" b="0" i="0" u="none" strike="noStrike">
                          <a:solidFill>
                            <a:srgbClr val="000000"/>
                          </a:solidFill>
                          <a:effectLst/>
                          <a:latin typeface="Arial" panose="020B0604020202020204" pitchFamily="34" charset="0"/>
                        </a:rPr>
                        <a:t>DDG: Health System Governance &amp; Human Resources</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dirty="0">
                          <a:solidFill>
                            <a:srgbClr val="000000"/>
                          </a:solidFill>
                          <a:effectLst/>
                          <a:latin typeface="Arial" panose="020B0604020202020204" pitchFamily="34" charset="0"/>
                        </a:rPr>
                        <a:t>                  5 797 </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5 687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110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Arial" panose="020B0604020202020204" pitchFamily="34" charset="0"/>
                        </a:rPr>
                        <a:t>98%</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169172"/>
                  </a:ext>
                </a:extLst>
              </a:tr>
              <a:tr h="174649">
                <a:tc>
                  <a:txBody>
                    <a:bodyPr/>
                    <a:lstStyle/>
                    <a:p>
                      <a:pPr algn="l" fontAlgn="b"/>
                      <a:r>
                        <a:rPr lang="en-ZA" sz="1100" b="0" i="0" u="none" strike="noStrike">
                          <a:solidFill>
                            <a:srgbClr val="000000"/>
                          </a:solidFill>
                          <a:effectLst/>
                          <a:latin typeface="Arial" panose="020B0604020202020204" pitchFamily="34" charset="0"/>
                        </a:rPr>
                        <a:t>Food Control</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10 571 </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9 840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731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Arial" panose="020B0604020202020204" pitchFamily="34" charset="0"/>
                        </a:rPr>
                        <a:t>93%</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568329"/>
                  </a:ext>
                </a:extLst>
              </a:tr>
              <a:tr h="174649">
                <a:tc>
                  <a:txBody>
                    <a:bodyPr/>
                    <a:lstStyle/>
                    <a:p>
                      <a:pPr algn="l" fontAlgn="b"/>
                      <a:r>
                        <a:rPr lang="en-ZA" sz="1100" b="0" i="0" u="none" strike="noStrike">
                          <a:solidFill>
                            <a:srgbClr val="000000"/>
                          </a:solidFill>
                          <a:effectLst/>
                          <a:latin typeface="Arial" panose="020B0604020202020204" pitchFamily="34" charset="0"/>
                        </a:rPr>
                        <a:t>Radiation Control</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dirty="0">
                          <a:solidFill>
                            <a:srgbClr val="000000"/>
                          </a:solidFill>
                          <a:effectLst/>
                          <a:latin typeface="Arial" panose="020B0604020202020204" pitchFamily="34" charset="0"/>
                        </a:rPr>
                        <a:t>                16 153 </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8 077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8 076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Arial" panose="020B0604020202020204" pitchFamily="34" charset="0"/>
                        </a:rPr>
                        <a:t>50%</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6655061"/>
                  </a:ext>
                </a:extLst>
              </a:tr>
              <a:tr h="174649">
                <a:tc>
                  <a:txBody>
                    <a:bodyPr/>
                    <a:lstStyle/>
                    <a:p>
                      <a:pPr algn="l" fontAlgn="b"/>
                      <a:r>
                        <a:rPr lang="en-ZA" sz="1100" b="0" i="0" u="none" strike="noStrike">
                          <a:solidFill>
                            <a:srgbClr val="000000"/>
                          </a:solidFill>
                          <a:effectLst/>
                          <a:latin typeface="Arial" panose="020B0604020202020204" pitchFamily="34" charset="0"/>
                        </a:rPr>
                        <a:t>Public Entities Management </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4 734 </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4 067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667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Arial" panose="020B0604020202020204" pitchFamily="34" charset="0"/>
                        </a:rPr>
                        <a:t>86%</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76273045"/>
                  </a:ext>
                </a:extLst>
              </a:tr>
              <a:tr h="174649">
                <a:tc>
                  <a:txBody>
                    <a:bodyPr/>
                    <a:lstStyle/>
                    <a:p>
                      <a:pPr algn="l" fontAlgn="b"/>
                      <a:r>
                        <a:rPr lang="en-ZA" sz="1100" b="0" i="0" u="none" strike="noStrike">
                          <a:solidFill>
                            <a:srgbClr val="000000"/>
                          </a:solidFill>
                          <a:effectLst/>
                          <a:latin typeface="Arial" panose="020B0604020202020204" pitchFamily="34" charset="0"/>
                        </a:rPr>
                        <a:t>Councill for Medical Schemes</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1" u="none" strike="noStrike">
                          <a:solidFill>
                            <a:srgbClr val="0F243E"/>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5 670 </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dirty="0">
                          <a:solidFill>
                            <a:srgbClr val="000000"/>
                          </a:solidFill>
                          <a:effectLst/>
                          <a:latin typeface="Arial" panose="020B0604020202020204" pitchFamily="34" charset="0"/>
                        </a:rPr>
                        <a:t>              5 670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Arial" panose="020B0604020202020204" pitchFamily="34" charset="0"/>
                        </a:rPr>
                        <a:t> </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15413968"/>
                  </a:ext>
                </a:extLst>
              </a:tr>
              <a:tr h="174649">
                <a:tc>
                  <a:txBody>
                    <a:bodyPr/>
                    <a:lstStyle/>
                    <a:p>
                      <a:pPr algn="l" fontAlgn="b"/>
                      <a:r>
                        <a:rPr lang="en-ZA" sz="1100" b="0" i="0" u="none" strike="noStrike">
                          <a:solidFill>
                            <a:srgbClr val="000000"/>
                          </a:solidFill>
                          <a:effectLst/>
                          <a:latin typeface="Arial" panose="020B0604020202020204" pitchFamily="34" charset="0"/>
                        </a:rPr>
                        <a:t>Nursing Services</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1" u="none" strike="noStrike">
                          <a:solidFill>
                            <a:srgbClr val="0F243E"/>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   </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dirty="0">
                          <a:solidFill>
                            <a:srgbClr val="000000"/>
                          </a:solidFill>
                          <a:effectLst/>
                          <a:latin typeface="Arial" panose="020B0604020202020204" pitchFamily="34" charset="0"/>
                        </a:rPr>
                        <a:t>                     -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Arial" panose="020B0604020202020204" pitchFamily="34" charset="0"/>
                        </a:rPr>
                        <a:t> </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45366"/>
                  </a:ext>
                </a:extLst>
              </a:tr>
              <a:tr h="356467">
                <a:tc>
                  <a:txBody>
                    <a:bodyPr/>
                    <a:lstStyle/>
                    <a:p>
                      <a:pPr algn="l" fontAlgn="b"/>
                      <a:r>
                        <a:rPr lang="en-ZA" sz="1100" b="0" i="0" u="none" strike="noStrike">
                          <a:solidFill>
                            <a:srgbClr val="000000"/>
                          </a:solidFill>
                          <a:effectLst/>
                          <a:latin typeface="Arial" panose="020B0604020202020204" pitchFamily="34" charset="0"/>
                        </a:rPr>
                        <a:t>Public Entities Management and Laboratories</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1" u="none" strike="noStrike">
                          <a:solidFill>
                            <a:srgbClr val="0F243E"/>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   </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dirty="0">
                          <a:solidFill>
                            <a:srgbClr val="000000"/>
                          </a:solidFill>
                          <a:effectLst/>
                          <a:latin typeface="Arial" panose="020B0604020202020204" pitchFamily="34" charset="0"/>
                        </a:rPr>
                        <a:t>                     -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Arial" panose="020B0604020202020204" pitchFamily="34" charset="0"/>
                        </a:rPr>
                        <a:t> </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2874655"/>
                  </a:ext>
                </a:extLst>
              </a:tr>
              <a:tr h="174649">
                <a:tc>
                  <a:txBody>
                    <a:bodyPr/>
                    <a:lstStyle/>
                    <a:p>
                      <a:pPr algn="l" fontAlgn="b"/>
                      <a:r>
                        <a:rPr lang="en-ZA" sz="1100" b="0" i="0" u="none" strike="noStrike">
                          <a:solidFill>
                            <a:srgbClr val="000000"/>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1" u="none" strike="noStrike">
                          <a:solidFill>
                            <a:srgbClr val="0F243E"/>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   </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dirty="0">
                          <a:solidFill>
                            <a:srgbClr val="000000"/>
                          </a:solidFill>
                          <a:effectLst/>
                          <a:latin typeface="Arial" panose="020B0604020202020204" pitchFamily="34" charset="0"/>
                        </a:rPr>
                        <a:t>                     -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Arial" panose="020B0604020202020204" pitchFamily="34" charset="0"/>
                        </a:rPr>
                        <a:t> </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5616166"/>
                  </a:ext>
                </a:extLst>
              </a:tr>
              <a:tr h="340917">
                <a:tc>
                  <a:txBody>
                    <a:bodyPr/>
                    <a:lstStyle/>
                    <a:p>
                      <a:pPr algn="l" fontAlgn="b"/>
                      <a:r>
                        <a:rPr lang="en-ZA" sz="1100" b="0" i="0" u="none" strike="noStrike">
                          <a:solidFill>
                            <a:srgbClr val="000000"/>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1" u="none" strike="noStrike">
                          <a:solidFill>
                            <a:srgbClr val="0F243E"/>
                          </a:solidFill>
                          <a:effectLst/>
                          <a:latin typeface="Arial" panose="020B0604020202020204" pitchFamily="34" charset="0"/>
                        </a:rPr>
                        <a:t>Office of Health Standards Compliance</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129 678 </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dirty="0">
                          <a:solidFill>
                            <a:srgbClr val="000000"/>
                          </a:solidFill>
                          <a:effectLst/>
                          <a:latin typeface="Arial" panose="020B0604020202020204" pitchFamily="34" charset="0"/>
                        </a:rPr>
                        <a:t>          129 678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Arial" panose="020B0604020202020204" pitchFamily="34" charset="0"/>
                        </a:rPr>
                        <a:t>100%</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7801033"/>
                  </a:ext>
                </a:extLst>
              </a:tr>
              <a:tr h="340917">
                <a:tc>
                  <a:txBody>
                    <a:bodyPr/>
                    <a:lstStyle/>
                    <a:p>
                      <a:pPr algn="l" fontAlgn="b"/>
                      <a:r>
                        <a:rPr lang="en-ZA" sz="1100" b="0" i="0" u="none" strike="noStrike">
                          <a:solidFill>
                            <a:srgbClr val="000000"/>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1" u="none" strike="noStrike">
                          <a:solidFill>
                            <a:srgbClr val="0F243E"/>
                          </a:solidFill>
                          <a:effectLst/>
                          <a:latin typeface="Arial" panose="020B0604020202020204" pitchFamily="34" charset="0"/>
                        </a:rPr>
                        <a:t>National Health Laboratory Services</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816 759 </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810 759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dirty="0">
                          <a:solidFill>
                            <a:srgbClr val="000000"/>
                          </a:solidFill>
                          <a:effectLst/>
                          <a:latin typeface="Arial" panose="020B0604020202020204" pitchFamily="34" charset="0"/>
                        </a:rPr>
                        <a:t>               6 000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Arial" panose="020B0604020202020204" pitchFamily="34" charset="0"/>
                        </a:rPr>
                        <a:t>99%</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16188111"/>
                  </a:ext>
                </a:extLst>
              </a:tr>
              <a:tr h="184380">
                <a:tc>
                  <a:txBody>
                    <a:bodyPr/>
                    <a:lstStyle/>
                    <a:p>
                      <a:pPr algn="l" fontAlgn="b"/>
                      <a:r>
                        <a:rPr lang="en-ZA" sz="1100" b="0" i="0" u="none" strike="noStrike">
                          <a:solidFill>
                            <a:srgbClr val="000000"/>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1" u="none" strike="noStrike" dirty="0">
                          <a:solidFill>
                            <a:srgbClr val="0F243E"/>
                          </a:solidFill>
                          <a:effectLst/>
                          <a:latin typeface="Arial" panose="020B0604020202020204" pitchFamily="34" charset="0"/>
                        </a:rPr>
                        <a:t>SA Medical Research Council</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624 829 </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624 829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dirty="0">
                          <a:solidFill>
                            <a:srgbClr val="000000"/>
                          </a:solidFill>
                          <a:effectLst/>
                          <a:latin typeface="Arial" panose="020B0604020202020204" pitchFamily="34" charset="0"/>
                        </a:rPr>
                        <a:t>                      -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Arial" panose="020B0604020202020204" pitchFamily="34" charset="0"/>
                        </a:rPr>
                        <a:t>100%</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1123997"/>
                  </a:ext>
                </a:extLst>
              </a:tr>
              <a:tr h="340917">
                <a:tc>
                  <a:txBody>
                    <a:bodyPr/>
                    <a:lstStyle/>
                    <a:p>
                      <a:pPr algn="l" fontAlgn="b"/>
                      <a:r>
                        <a:rPr lang="en-ZA" sz="1100" b="0" i="1" u="none" strike="noStrike">
                          <a:solidFill>
                            <a:srgbClr val="000000"/>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1" u="none" strike="noStrike">
                          <a:solidFill>
                            <a:srgbClr val="0F243E"/>
                          </a:solidFill>
                          <a:effectLst/>
                          <a:latin typeface="Arial" panose="020B0604020202020204" pitchFamily="34" charset="0"/>
                        </a:rPr>
                        <a:t>SA Health Products Regulatory Authority</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125 189 </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125 189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dirty="0">
                          <a:solidFill>
                            <a:srgbClr val="000000"/>
                          </a:solidFill>
                          <a:effectLst/>
                          <a:latin typeface="Arial" panose="020B0604020202020204" pitchFamily="34" charset="0"/>
                        </a:rPr>
                        <a:t>                      -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Arial" panose="020B0604020202020204" pitchFamily="34" charset="0"/>
                        </a:rPr>
                        <a:t>100%</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60782185"/>
                  </a:ext>
                </a:extLst>
              </a:tr>
              <a:tr h="175999">
                <a:tc>
                  <a:txBody>
                    <a:bodyPr/>
                    <a:lstStyle/>
                    <a:p>
                      <a:pPr algn="l" fontAlgn="b"/>
                      <a:r>
                        <a:rPr lang="en-ZA" sz="1100" b="0" i="1" u="none" strike="noStrike">
                          <a:solidFill>
                            <a:srgbClr val="000000"/>
                          </a:solidFill>
                          <a:effectLst/>
                          <a:latin typeface="Arial" panose="020B0604020202020204" pitchFamily="34" charset="0"/>
                        </a:rPr>
                        <a:t> </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0" i="1" u="none" strike="noStrike">
                          <a:solidFill>
                            <a:srgbClr val="0F243E"/>
                          </a:solidFill>
                          <a:effectLst/>
                          <a:latin typeface="Arial" panose="020B0604020202020204" pitchFamily="34" charset="0"/>
                        </a:rPr>
                        <a:t>CCOD Subprogramme</a:t>
                      </a:r>
                    </a:p>
                  </a:txBody>
                  <a:tcPr marL="8450" marR="8450" marT="84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65 664 </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Arial" panose="020B0604020202020204" pitchFamily="34" charset="0"/>
                        </a:rPr>
                        <a:t>            59 262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dirty="0">
                          <a:solidFill>
                            <a:srgbClr val="000000"/>
                          </a:solidFill>
                          <a:effectLst/>
                          <a:latin typeface="Arial" panose="020B0604020202020204" pitchFamily="34" charset="0"/>
                        </a:rPr>
                        <a:t>               6 402 </a:t>
                      </a:r>
                    </a:p>
                  </a:txBody>
                  <a:tcPr marL="8450" marR="8450" marT="8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Arial" panose="020B0604020202020204" pitchFamily="34" charset="0"/>
                        </a:rPr>
                        <a:t>90%</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6661815"/>
                  </a:ext>
                </a:extLst>
              </a:tr>
              <a:tr h="184380">
                <a:tc>
                  <a:txBody>
                    <a:bodyPr/>
                    <a:lstStyle/>
                    <a:p>
                      <a:pPr algn="l" fontAlgn="b"/>
                      <a:r>
                        <a:rPr lang="en-ZA" sz="1100" b="1" i="0" u="none" strike="noStrike">
                          <a:solidFill>
                            <a:srgbClr val="000000"/>
                          </a:solidFill>
                          <a:effectLst/>
                          <a:latin typeface="Arial" panose="020B0604020202020204" pitchFamily="34" charset="0"/>
                        </a:rPr>
                        <a:t>Total Programme 6:</a:t>
                      </a:r>
                    </a:p>
                  </a:txBody>
                  <a:tcPr marL="8450" marR="8450" marT="84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ZA" sz="1100" b="1" i="0" u="none" strike="noStrike">
                          <a:solidFill>
                            <a:srgbClr val="000000"/>
                          </a:solidFill>
                          <a:effectLst/>
                          <a:latin typeface="Arial" panose="020B0604020202020204" pitchFamily="34" charset="0"/>
                        </a:rPr>
                        <a:t> </a:t>
                      </a:r>
                    </a:p>
                  </a:txBody>
                  <a:tcPr marL="8450" marR="8450" marT="84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100" b="1" i="0" u="none" strike="noStrike">
                          <a:solidFill>
                            <a:srgbClr val="000000"/>
                          </a:solidFill>
                          <a:effectLst/>
                          <a:latin typeface="Arial" panose="020B0604020202020204" pitchFamily="34" charset="0"/>
                        </a:rPr>
                        <a:t>          1 805 044 </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100" b="1" i="0" u="none" strike="noStrike">
                          <a:solidFill>
                            <a:srgbClr val="000000"/>
                          </a:solidFill>
                          <a:effectLst/>
                          <a:latin typeface="Arial" panose="020B0604020202020204" pitchFamily="34" charset="0"/>
                        </a:rPr>
                        <a:t>       1 783 058 </a:t>
                      </a:r>
                    </a:p>
                  </a:txBody>
                  <a:tcPr marL="8450" marR="8450" marT="84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100" b="1" i="0" u="none" strike="noStrike" dirty="0">
                          <a:solidFill>
                            <a:srgbClr val="000000"/>
                          </a:solidFill>
                          <a:effectLst/>
                          <a:latin typeface="Arial" panose="020B0604020202020204" pitchFamily="34" charset="0"/>
                        </a:rPr>
                        <a:t>             21 986 </a:t>
                      </a:r>
                    </a:p>
                  </a:txBody>
                  <a:tcPr marL="8450" marR="8450" marT="8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100" b="1" i="0" u="none" strike="noStrike" dirty="0">
                          <a:solidFill>
                            <a:srgbClr val="000000"/>
                          </a:solidFill>
                          <a:effectLst/>
                          <a:latin typeface="Arial" panose="020B0604020202020204" pitchFamily="34" charset="0"/>
                        </a:rPr>
                        <a:t>99%</a:t>
                      </a:r>
                    </a:p>
                  </a:txBody>
                  <a:tcPr marL="8450" marR="8450" marT="8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1983281609"/>
                  </a:ext>
                </a:extLst>
              </a:tr>
            </a:tbl>
          </a:graphicData>
        </a:graphic>
      </p:graphicFrame>
      <p:sp>
        <p:nvSpPr>
          <p:cNvPr id="5"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53</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3868863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8301" y="18106"/>
            <a:ext cx="5958408" cy="1200329"/>
          </a:xfrm>
          <a:prstGeom prst="rect">
            <a:avLst/>
          </a:prstGeom>
        </p:spPr>
        <p:txBody>
          <a:bodyPr wrap="square">
            <a:spAutoFit/>
          </a:bodyPr>
          <a:lstStyle/>
          <a:p>
            <a:pPr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Programme 6: </a:t>
            </a:r>
            <a:r>
              <a:rPr lang="en-GB" sz="2400" b="1" dirty="0">
                <a:solidFill>
                  <a:prstClr val="white"/>
                </a:solidFill>
                <a:latin typeface="Arial" pitchFamily="34" charset="0"/>
                <a:cs typeface="Arial" pitchFamily="34" charset="0"/>
              </a:rPr>
              <a:t>Health Regulation and Compliance Management</a:t>
            </a:r>
            <a:endParaRPr lang="en-GB" sz="2400" b="1" dirty="0">
              <a:solidFill>
                <a:schemeClr val="bg1"/>
              </a:solidFill>
              <a:latin typeface="Arial" pitchFamily="34" charset="0"/>
              <a:cs typeface="Arial" pitchFamily="34" charset="0"/>
            </a:endParaRPr>
          </a:p>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b="1" dirty="0" smtClean="0">
              <a:solidFill>
                <a:schemeClr val="bg1"/>
              </a:solidFill>
              <a:latin typeface="Arial" pitchFamily="34" charset="0"/>
              <a:cs typeface="Arial" pitchFamily="34" charset="0"/>
            </a:endParaRPr>
          </a:p>
        </p:txBody>
      </p:sp>
      <p:sp>
        <p:nvSpPr>
          <p:cNvPr id="4" name="Rectangle 3"/>
          <p:cNvSpPr/>
          <p:nvPr/>
        </p:nvSpPr>
        <p:spPr>
          <a:xfrm>
            <a:off x="2280023" y="1211065"/>
            <a:ext cx="4572000" cy="400110"/>
          </a:xfrm>
          <a:prstGeom prst="rect">
            <a:avLst/>
          </a:prstGeom>
        </p:spPr>
        <p:txBody>
          <a:bodyPr wrap="square">
            <a:spAutoFit/>
          </a:bodyPr>
          <a:lstStyle/>
          <a:p>
            <a:pPr lvl="0" algn="ctr"/>
            <a:r>
              <a:rPr lang="en-ZA" sz="2000" b="1" dirty="0">
                <a:solidFill>
                  <a:prstClr val="black"/>
                </a:solidFill>
                <a:latin typeface="Arial "/>
                <a:ea typeface="Trebuchet MS Bold" charset="0"/>
                <a:cs typeface="Trebuchet MS Bold" charset="0"/>
                <a:sym typeface="Trebuchet MS Bold" charset="0"/>
              </a:rPr>
              <a:t>Expenditure as at 31 March 2019</a:t>
            </a:r>
          </a:p>
        </p:txBody>
      </p:sp>
      <p:graphicFrame>
        <p:nvGraphicFramePr>
          <p:cNvPr id="5" name="Table 4"/>
          <p:cNvGraphicFramePr>
            <a:graphicFrameLocks noGrp="1"/>
          </p:cNvGraphicFramePr>
          <p:nvPr>
            <p:extLst/>
          </p:nvPr>
        </p:nvGraphicFramePr>
        <p:xfrm>
          <a:off x="971601" y="2132856"/>
          <a:ext cx="7226422" cy="2181225"/>
        </p:xfrm>
        <a:graphic>
          <a:graphicData uri="http://schemas.openxmlformats.org/drawingml/2006/table">
            <a:tbl>
              <a:tblPr/>
              <a:tblGrid>
                <a:gridCol w="2842545">
                  <a:extLst>
                    <a:ext uri="{9D8B030D-6E8A-4147-A177-3AD203B41FA5}">
                      <a16:colId xmlns:a16="http://schemas.microsoft.com/office/drawing/2014/main" xmlns="" val="149489687"/>
                    </a:ext>
                  </a:extLst>
                </a:gridCol>
                <a:gridCol w="1090290">
                  <a:extLst>
                    <a:ext uri="{9D8B030D-6E8A-4147-A177-3AD203B41FA5}">
                      <a16:colId xmlns:a16="http://schemas.microsoft.com/office/drawing/2014/main" xmlns="" val="2229624884"/>
                    </a:ext>
                  </a:extLst>
                </a:gridCol>
                <a:gridCol w="1103271">
                  <a:extLst>
                    <a:ext uri="{9D8B030D-6E8A-4147-A177-3AD203B41FA5}">
                      <a16:colId xmlns:a16="http://schemas.microsoft.com/office/drawing/2014/main" xmlns="" val="527461795"/>
                    </a:ext>
                  </a:extLst>
                </a:gridCol>
                <a:gridCol w="1100026">
                  <a:extLst>
                    <a:ext uri="{9D8B030D-6E8A-4147-A177-3AD203B41FA5}">
                      <a16:colId xmlns:a16="http://schemas.microsoft.com/office/drawing/2014/main" xmlns="" val="2612838490"/>
                    </a:ext>
                  </a:extLst>
                </a:gridCol>
                <a:gridCol w="1090290">
                  <a:extLst>
                    <a:ext uri="{9D8B030D-6E8A-4147-A177-3AD203B41FA5}">
                      <a16:colId xmlns:a16="http://schemas.microsoft.com/office/drawing/2014/main" xmlns="" val="3282483621"/>
                    </a:ext>
                  </a:extLst>
                </a:gridCol>
              </a:tblGrid>
              <a:tr h="0">
                <a:tc rowSpan="3">
                  <a:txBody>
                    <a:bodyPr/>
                    <a:lstStyle/>
                    <a:p>
                      <a:pPr algn="ctr" fontAlgn="ctr"/>
                      <a:r>
                        <a:rPr lang="en-ZA" sz="1200" b="1" i="0" u="none" strike="noStrike" dirty="0">
                          <a:solidFill>
                            <a:srgbClr val="000000"/>
                          </a:solidFill>
                          <a:effectLst/>
                          <a:latin typeface="Arial" panose="020B0604020202020204" pitchFamily="34" charset="0"/>
                        </a:rPr>
                        <a:t>ECONOMIC CLASSIFICATION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4">
                  <a:txBody>
                    <a:bodyPr/>
                    <a:lstStyle/>
                    <a:p>
                      <a:pPr algn="ctr" fontAlgn="ctr"/>
                      <a:r>
                        <a:rPr lang="en-ZA" sz="1200" b="1" i="0" u="none" strike="noStrike">
                          <a:solidFill>
                            <a:srgbClr val="000000"/>
                          </a:solidFill>
                          <a:effectLst/>
                          <a:latin typeface="Arial"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626227285"/>
                  </a:ext>
                </a:extLst>
              </a:tr>
              <a:tr h="600075">
                <a:tc vMerge="1">
                  <a:txBody>
                    <a:bodyPr/>
                    <a:lstStyle/>
                    <a:p>
                      <a:endParaRPr lang="en-ZA"/>
                    </a:p>
                  </a:txBody>
                  <a:tcPr/>
                </a:tc>
                <a:tc>
                  <a:txBody>
                    <a:bodyPr/>
                    <a:lstStyle/>
                    <a:p>
                      <a:pPr algn="ctr" fontAlgn="ctr"/>
                      <a:r>
                        <a:rPr lang="en-ZA" sz="1200" b="1" i="0" u="none" strike="noStrike">
                          <a:solidFill>
                            <a:srgbClr val="000000"/>
                          </a:solidFill>
                          <a:effectLst/>
                          <a:latin typeface="Arial" panose="020B0604020202020204" pitchFamily="34" charset="0"/>
                        </a:rPr>
                        <a:t>Budget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Expenditure: 31 March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Unspent Funds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Spent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918135368"/>
                  </a:ext>
                </a:extLst>
              </a:tr>
              <a:tr h="209550">
                <a:tc vMerge="1">
                  <a:txBody>
                    <a:bodyPr/>
                    <a:lstStyle/>
                    <a:p>
                      <a:endParaRPr lang="en-ZA"/>
                    </a:p>
                  </a:txBody>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1406240686"/>
                  </a:ext>
                </a:extLst>
              </a:tr>
              <a:tr h="190500">
                <a:tc>
                  <a:txBody>
                    <a:bodyPr/>
                    <a:lstStyle/>
                    <a:p>
                      <a:pPr algn="l" fontAlgn="b"/>
                      <a:r>
                        <a:rPr lang="en-ZA" sz="1200" b="0" i="0" u="none" strike="noStrike">
                          <a:solidFill>
                            <a:srgbClr val="000000"/>
                          </a:solidFill>
                          <a:effectLst/>
                          <a:latin typeface="Arial" panose="020B0604020202020204" pitchFamily="34" charset="0"/>
                        </a:rPr>
                        <a:t>Compensation of Employees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66 929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59 169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7 760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416980"/>
                  </a:ext>
                </a:extLst>
              </a:tr>
              <a:tr h="190500">
                <a:tc>
                  <a:txBody>
                    <a:bodyPr/>
                    <a:lstStyle/>
                    <a:p>
                      <a:pPr algn="l" fontAlgn="b"/>
                      <a:r>
                        <a:rPr lang="en-ZA" sz="1200" b="0" i="0" u="none" strike="noStrike" dirty="0">
                          <a:solidFill>
                            <a:srgbClr val="000000"/>
                          </a:solidFill>
                          <a:effectLst/>
                          <a:latin typeface="Arial" panose="020B0604020202020204" pitchFamily="34" charset="0"/>
                        </a:rPr>
                        <a:t>Goods and Services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29 563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23 595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5 968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835396"/>
                  </a:ext>
                </a:extLst>
              </a:tr>
              <a:tr h="190500">
                <a:tc>
                  <a:txBody>
                    <a:bodyPr/>
                    <a:lstStyle/>
                    <a:p>
                      <a:pPr algn="l" fontAlgn="b"/>
                      <a:r>
                        <a:rPr lang="en-ZA" sz="1200" b="0" i="0" u="none" strike="noStrike">
                          <a:solidFill>
                            <a:srgbClr val="000000"/>
                          </a:solidFill>
                          <a:effectLst/>
                          <a:latin typeface="Arial" panose="020B0604020202020204" pitchFamily="34" charset="0"/>
                        </a:rPr>
                        <a:t>Transfers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1 706 111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1 700 042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6 069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364045"/>
                  </a:ext>
                </a:extLst>
              </a:tr>
              <a:tr h="190500">
                <a:tc>
                  <a:txBody>
                    <a:bodyPr/>
                    <a:lstStyle/>
                    <a:p>
                      <a:pPr algn="l" fontAlgn="b"/>
                      <a:r>
                        <a:rPr lang="en-ZA" sz="1200" b="0" i="0" u="none" strike="noStrike">
                          <a:solidFill>
                            <a:srgbClr val="000000"/>
                          </a:solidFill>
                          <a:effectLst/>
                          <a:latin typeface="Arial" panose="020B0604020202020204" pitchFamily="34" charset="0"/>
                        </a:rPr>
                        <a:t>Capital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2 441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251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2 190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01632050"/>
                  </a:ext>
                </a:extLst>
              </a:tr>
              <a:tr h="200025">
                <a:tc>
                  <a:txBody>
                    <a:bodyPr/>
                    <a:lstStyle/>
                    <a:p>
                      <a:pPr algn="l" fontAlgn="b"/>
                      <a:r>
                        <a:rPr lang="en-ZA" sz="1200" b="0" i="0" u="none" strike="noStrike">
                          <a:solidFill>
                            <a:srgbClr val="000000"/>
                          </a:solidFill>
                          <a:effectLst/>
                          <a:latin typeface="Arial" panose="020B0604020202020204" pitchFamily="34" charset="0"/>
                        </a:rPr>
                        <a:t>Losses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86526604"/>
                  </a:ext>
                </a:extLst>
              </a:tr>
              <a:tr h="209550">
                <a:tc>
                  <a:txBody>
                    <a:bodyPr/>
                    <a:lstStyle/>
                    <a:p>
                      <a:pPr algn="l" fontAlgn="b"/>
                      <a:r>
                        <a:rPr lang="en-ZA" sz="1200" b="1" i="0" u="none" strike="noStrike">
                          <a:solidFill>
                            <a:srgbClr val="000000"/>
                          </a:solidFill>
                          <a:effectLst/>
                          <a:latin typeface="Arial" panose="020B0604020202020204" pitchFamily="34" charset="0"/>
                        </a:rPr>
                        <a:t>Total Programme 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a:solidFill>
                            <a:srgbClr val="000000"/>
                          </a:solidFill>
                          <a:effectLst/>
                          <a:latin typeface="Arial" panose="020B0604020202020204" pitchFamily="34" charset="0"/>
                        </a:rPr>
                        <a:t>      1 805 044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dirty="0">
                          <a:solidFill>
                            <a:srgbClr val="000000"/>
                          </a:solidFill>
                          <a:effectLst/>
                          <a:latin typeface="Arial" panose="020B0604020202020204" pitchFamily="34" charset="0"/>
                        </a:rPr>
                        <a:t>       1 783 057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dirty="0">
                          <a:solidFill>
                            <a:srgbClr val="000000"/>
                          </a:solidFill>
                          <a:effectLst/>
                          <a:latin typeface="Arial" panose="020B0604020202020204" pitchFamily="34" charset="0"/>
                        </a:rPr>
                        <a:t>             21 987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dirty="0">
                          <a:solidFill>
                            <a:srgbClr val="000000"/>
                          </a:solidFill>
                          <a:effectLst/>
                          <a:latin typeface="Arial" panose="020B0604020202020204" pitchFamily="34" charset="0"/>
                        </a:rPr>
                        <a:t>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323666471"/>
                  </a:ext>
                </a:extLst>
              </a:tr>
            </a:tbl>
          </a:graphicData>
        </a:graphic>
      </p:graphicFrame>
      <p:sp>
        <p:nvSpPr>
          <p:cNvPr id="6"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54 </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18860866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1556792"/>
            <a:ext cx="6912768" cy="584775"/>
          </a:xfrm>
          <a:prstGeom prst="rect">
            <a:avLst/>
          </a:prstGeom>
          <a:noFill/>
        </p:spPr>
        <p:txBody>
          <a:bodyPr wrap="square">
            <a:spAutoFit/>
          </a:bodyPr>
          <a:lstStyle/>
          <a:p>
            <a:pPr eaLnBrk="1" fontAlgn="auto" hangingPunct="1">
              <a:spcBef>
                <a:spcPts val="0"/>
              </a:spcBef>
              <a:spcAft>
                <a:spcPts val="0"/>
              </a:spcAft>
              <a:defRPr/>
            </a:pPr>
            <a:r>
              <a:rPr lang="en-US" sz="3200" b="1" dirty="0">
                <a:solidFill>
                  <a:schemeClr val="bg1">
                    <a:lumMod val="50000"/>
                  </a:schemeClr>
                </a:solidFill>
              </a:rPr>
              <a:t>Conditional Grants Expenditure Report</a:t>
            </a:r>
          </a:p>
        </p:txBody>
      </p:sp>
      <p:sp>
        <p:nvSpPr>
          <p:cNvPr id="5" name="TextBox 4"/>
          <p:cNvSpPr txBox="1"/>
          <p:nvPr/>
        </p:nvSpPr>
        <p:spPr>
          <a:xfrm>
            <a:off x="2514600" y="2982913"/>
            <a:ext cx="6343650" cy="400110"/>
          </a:xfrm>
          <a:prstGeom prst="rect">
            <a:avLst/>
          </a:prstGeom>
          <a:noFill/>
        </p:spPr>
        <p:txBody>
          <a:bodyPr>
            <a:spAutoFit/>
          </a:bodyPr>
          <a:lstStyle/>
          <a:p>
            <a:pPr eaLnBrk="1" fontAlgn="auto" hangingPunct="1">
              <a:spcBef>
                <a:spcPts val="0"/>
              </a:spcBef>
              <a:spcAft>
                <a:spcPts val="0"/>
              </a:spcAft>
              <a:defRPr/>
            </a:pPr>
            <a:r>
              <a:rPr lang="en-US" sz="2000" b="1" dirty="0" smtClean="0">
                <a:solidFill>
                  <a:schemeClr val="bg1">
                    <a:lumMod val="50000"/>
                  </a:schemeClr>
                </a:solidFill>
              </a:rPr>
              <a:t>(Performance </a:t>
            </a:r>
            <a:r>
              <a:rPr lang="en-US" sz="2000" b="1" dirty="0">
                <a:solidFill>
                  <a:schemeClr val="bg1">
                    <a:lumMod val="50000"/>
                  </a:schemeClr>
                </a:solidFill>
              </a:rPr>
              <a:t>as at 31 March </a:t>
            </a:r>
            <a:r>
              <a:rPr lang="en-US" sz="2000" b="1" dirty="0" smtClean="0">
                <a:solidFill>
                  <a:schemeClr val="bg1">
                    <a:lumMod val="50000"/>
                  </a:schemeClr>
                </a:solidFill>
              </a:rPr>
              <a:t>2019)</a:t>
            </a:r>
            <a:endParaRPr lang="en-US" sz="2000" b="1" dirty="0">
              <a:solidFill>
                <a:schemeClr val="bg1">
                  <a:lumMod val="50000"/>
                </a:schemeClr>
              </a:solidFill>
            </a:endParaRPr>
          </a:p>
        </p:txBody>
      </p:sp>
      <p:sp>
        <p:nvSpPr>
          <p:cNvPr id="12293" name="Rectangle 2"/>
          <p:cNvSpPr txBox="1">
            <a:spLocks noChangeArrowheads="1"/>
          </p:cNvSpPr>
          <p:nvPr/>
        </p:nvSpPr>
        <p:spPr bwMode="auto">
          <a:xfrm>
            <a:off x="533400" y="0"/>
            <a:ext cx="8253413"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b="1">
              <a:solidFill>
                <a:schemeClr val="bg1"/>
              </a:solidFill>
            </a:endParaRPr>
          </a:p>
        </p:txBody>
      </p:sp>
    </p:spTree>
    <p:extLst>
      <p:ext uri="{BB962C8B-B14F-4D97-AF65-F5344CB8AC3E}">
        <p14:creationId xmlns:p14="http://schemas.microsoft.com/office/powerpoint/2010/main" xmlns="" val="10775159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214313" y="1143000"/>
            <a:ext cx="8929687" cy="540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q"/>
            </a:pPr>
            <a:r>
              <a:rPr lang="en-US" altLang="en-US" sz="2400" dirty="0"/>
              <a:t> </a:t>
            </a:r>
            <a:r>
              <a:rPr lang="en-US" altLang="en-US" sz="2000" dirty="0"/>
              <a:t>Presentation covers Conditional Grants exp. as at 31 March 2019</a:t>
            </a:r>
          </a:p>
          <a:p>
            <a:pPr lvl="1" algn="just">
              <a:buFont typeface="Wingdings" panose="05000000000000000000" pitchFamily="2" charset="2"/>
              <a:buChar char="Ø"/>
            </a:pPr>
            <a:r>
              <a:rPr lang="en-US" altLang="en-US" sz="2000" dirty="0"/>
              <a:t>  </a:t>
            </a:r>
          </a:p>
          <a:p>
            <a:pPr lvl="1" algn="just">
              <a:buFont typeface="Wingdings" panose="05000000000000000000" pitchFamily="2" charset="2"/>
              <a:buChar char="Ø"/>
            </a:pPr>
            <a:r>
              <a:rPr lang="en-US" altLang="en-US" sz="2000" dirty="0"/>
              <a:t>Total CG spending shows a reduction at  97,9% or R40,9 </a:t>
            </a:r>
            <a:r>
              <a:rPr lang="en-US" altLang="en-US" sz="2000" dirty="0" err="1"/>
              <a:t>bn</a:t>
            </a:r>
            <a:r>
              <a:rPr lang="en-US" altLang="en-US" sz="2000" dirty="0"/>
              <a:t> against</a:t>
            </a:r>
          </a:p>
          <a:p>
            <a:pPr lvl="1" algn="just"/>
            <a:r>
              <a:rPr lang="en-US" altLang="en-US" sz="2000" dirty="0"/>
              <a:t>     adjusted budget of R41.7 </a:t>
            </a:r>
            <a:r>
              <a:rPr lang="en-US" altLang="en-US" sz="2000" dirty="0" err="1"/>
              <a:t>bn</a:t>
            </a:r>
            <a:r>
              <a:rPr lang="en-US" altLang="en-US" sz="2000" dirty="0"/>
              <a:t> as compared to  98,1% or R38.9 </a:t>
            </a:r>
            <a:r>
              <a:rPr lang="en-US" altLang="en-US" sz="2000" dirty="0" err="1"/>
              <a:t>bn</a:t>
            </a:r>
            <a:endParaRPr lang="en-US" altLang="en-US" sz="2000" dirty="0"/>
          </a:p>
          <a:p>
            <a:pPr lvl="1" algn="just"/>
            <a:r>
              <a:rPr lang="en-US" altLang="en-US" sz="2000" dirty="0"/>
              <a:t>     spent same period last year.</a:t>
            </a:r>
          </a:p>
          <a:p>
            <a:pPr lvl="1" algn="just"/>
            <a:endParaRPr lang="en-US" altLang="en-US" sz="2000" dirty="0"/>
          </a:p>
          <a:p>
            <a:pPr lvl="1" algn="just">
              <a:buFont typeface="Wingdings" panose="05000000000000000000" pitchFamily="2" charset="2"/>
              <a:buChar char="Ø"/>
            </a:pPr>
            <a:r>
              <a:rPr lang="en-US" altLang="en-US" sz="2000" dirty="0"/>
              <a:t>  HPTDG, NTSG &amp; HIV/AIDS are spending within the acceptable norm</a:t>
            </a:r>
          </a:p>
          <a:p>
            <a:pPr lvl="1" algn="just"/>
            <a:r>
              <a:rPr lang="en-US" altLang="en-US" sz="2000" dirty="0"/>
              <a:t>     and HFRG and HPV are spending below the acceptable norm and the</a:t>
            </a:r>
          </a:p>
          <a:p>
            <a:pPr lvl="1" algn="just"/>
            <a:r>
              <a:rPr lang="en-US" altLang="en-US" sz="2000" dirty="0"/>
              <a:t>     reasons for underspending are presented on their respective slides. </a:t>
            </a:r>
          </a:p>
          <a:p>
            <a:pPr lvl="1" eaLnBrk="1" hangingPunct="1">
              <a:buFont typeface="Wingdings" panose="05000000000000000000" pitchFamily="2" charset="2"/>
              <a:buChar char="Ø"/>
            </a:pPr>
            <a:endParaRPr lang="en-US" altLang="en-US" sz="2400" dirty="0"/>
          </a:p>
          <a:p>
            <a:pPr eaLnBrk="1" hangingPunct="1">
              <a:buFont typeface="Wingdings" panose="05000000000000000000" pitchFamily="2" charset="2"/>
              <a:buChar char="§"/>
            </a:pPr>
            <a:endParaRPr lang="en-US" altLang="en-US" sz="2400" dirty="0"/>
          </a:p>
          <a:p>
            <a:pPr eaLnBrk="1" hangingPunct="1">
              <a:buFont typeface="Wingdings" panose="05000000000000000000" pitchFamily="2" charset="2"/>
              <a:buChar char="§"/>
            </a:pPr>
            <a:endParaRPr lang="en-US" altLang="en-US" sz="2400" dirty="0"/>
          </a:p>
          <a:p>
            <a:pPr eaLnBrk="1" hangingPunct="1"/>
            <a:endParaRPr lang="en-US" altLang="en-US" sz="2400" dirty="0"/>
          </a:p>
          <a:p>
            <a:pPr eaLnBrk="1" hangingPunct="1"/>
            <a:endParaRPr lang="en-US" altLang="en-US" sz="900" dirty="0"/>
          </a:p>
          <a:p>
            <a:pPr eaLnBrk="1" hangingPunct="1"/>
            <a:endParaRPr lang="en-US" altLang="en-US" sz="900" dirty="0"/>
          </a:p>
          <a:p>
            <a:pPr lvl="1" eaLnBrk="1" hangingPunct="1"/>
            <a:endParaRPr lang="en-US" altLang="en-US" sz="2300" dirty="0"/>
          </a:p>
          <a:p>
            <a:pPr lvl="1" eaLnBrk="1" hangingPunct="1"/>
            <a:r>
              <a:rPr lang="en-US" altLang="en-US" sz="2400" dirty="0"/>
              <a:t>	</a:t>
            </a:r>
          </a:p>
        </p:txBody>
      </p:sp>
      <p:sp>
        <p:nvSpPr>
          <p:cNvPr id="13315"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6" name="Rectangle 2"/>
          <p:cNvSpPr txBox="1">
            <a:spLocks noChangeArrowheads="1"/>
          </p:cNvSpPr>
          <p:nvPr/>
        </p:nvSpPr>
        <p:spPr>
          <a:xfrm>
            <a:off x="762000" y="0"/>
            <a:ext cx="5562600" cy="990600"/>
          </a:xfrm>
          <a:prstGeom prst="rect">
            <a:avLst/>
          </a:prstGeom>
        </p:spPr>
        <p:txBody>
          <a:bodyPr anchor="b">
            <a:normAutofit/>
          </a:bodyPr>
          <a:lstStyle/>
          <a:p>
            <a:pPr algn="ctr" defTabSz="457200"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ea typeface="+mj-ea"/>
              </a:rPr>
              <a:t>Introduction </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56</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12601359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15363" name="Rectangle 2"/>
          <p:cNvSpPr txBox="1">
            <a:spLocks noChangeArrowheads="1"/>
          </p:cNvSpPr>
          <p:nvPr/>
        </p:nvSpPr>
        <p:spPr bwMode="auto">
          <a:xfrm>
            <a:off x="0" y="0"/>
            <a:ext cx="7072313"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200" b="1">
                <a:solidFill>
                  <a:schemeClr val="bg1"/>
                </a:solidFill>
              </a:rPr>
              <a:t>Grants Summary</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15365" name="TextBox 1"/>
          <p:cNvSpPr txBox="1">
            <a:spLocks noChangeArrowheads="1"/>
          </p:cNvSpPr>
          <p:nvPr/>
        </p:nvSpPr>
        <p:spPr bwMode="auto">
          <a:xfrm>
            <a:off x="0" y="1071563"/>
            <a:ext cx="9144000" cy="317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400"/>
          </a:p>
          <a:p>
            <a:pPr lvl="1" algn="just" eaLnBrk="1" hangingPunct="1">
              <a:buFont typeface="Wingdings" panose="05000000000000000000" pitchFamily="2" charset="2"/>
              <a:buChar char="ü"/>
            </a:pPr>
            <a:endParaRPr lang="en-US" altLang="en-US" sz="2400"/>
          </a:p>
          <a:p>
            <a:pPr lvl="1" algn="just" eaLnBrk="1" hangingPunct="1"/>
            <a:endParaRPr lang="en-ZA"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GB" altLang="en-US" sz="2400"/>
          </a:p>
          <a:p>
            <a:pPr lvl="1" algn="just" eaLnBrk="1" hangingPunct="1"/>
            <a:endParaRPr lang="en-GB" altLang="en-US" sz="2400"/>
          </a:p>
          <a:p>
            <a:pPr algn="just" eaLnBrk="1" hangingPunct="1"/>
            <a:endParaRPr lang="en-US" altLang="en-US" sz="900"/>
          </a:p>
          <a:p>
            <a:pPr lvl="1" algn="just" eaLnBrk="1" hangingPunct="1"/>
            <a:endParaRPr lang="en-US" altLang="en-US" sz="2300"/>
          </a:p>
          <a:p>
            <a:pPr lvl="1" algn="just" eaLnBrk="1" hangingPunct="1"/>
            <a:r>
              <a:rPr lang="en-US" altLang="en-US" sz="2400"/>
              <a:t>	</a:t>
            </a:r>
          </a:p>
        </p:txBody>
      </p:sp>
      <p:pic>
        <p:nvPicPr>
          <p:cNvPr id="15366"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412875"/>
            <a:ext cx="9144000" cy="403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57</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14768271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17411" name="Rectangle 2"/>
          <p:cNvSpPr txBox="1">
            <a:spLocks noChangeArrowheads="1"/>
          </p:cNvSpPr>
          <p:nvPr/>
        </p:nvSpPr>
        <p:spPr bwMode="auto">
          <a:xfrm>
            <a:off x="0" y="0"/>
            <a:ext cx="7072313"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Health Professions Training Grant (01)</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17413" name="TextBox 1"/>
          <p:cNvSpPr txBox="1">
            <a:spLocks noChangeArrowheads="1"/>
          </p:cNvSpPr>
          <p:nvPr/>
        </p:nvSpPr>
        <p:spPr bwMode="auto">
          <a:xfrm>
            <a:off x="0" y="1071563"/>
            <a:ext cx="9144000" cy="317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400"/>
          </a:p>
          <a:p>
            <a:pPr lvl="1" algn="just" eaLnBrk="1" hangingPunct="1">
              <a:buFont typeface="Wingdings" panose="05000000000000000000" pitchFamily="2" charset="2"/>
              <a:buChar char="ü"/>
            </a:pPr>
            <a:endParaRPr lang="en-US" altLang="en-US" sz="2400"/>
          </a:p>
          <a:p>
            <a:pPr lvl="1" algn="just" eaLnBrk="1" hangingPunct="1"/>
            <a:endParaRPr lang="en-ZA"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GB" altLang="en-US" sz="2400"/>
          </a:p>
          <a:p>
            <a:pPr lvl="1" algn="just" eaLnBrk="1" hangingPunct="1"/>
            <a:endParaRPr lang="en-GB" altLang="en-US" sz="2400"/>
          </a:p>
          <a:p>
            <a:pPr algn="just" eaLnBrk="1" hangingPunct="1"/>
            <a:endParaRPr lang="en-US" altLang="en-US" sz="900"/>
          </a:p>
          <a:p>
            <a:pPr lvl="1" algn="just" eaLnBrk="1" hangingPunct="1"/>
            <a:endParaRPr lang="en-US" altLang="en-US" sz="2300"/>
          </a:p>
          <a:p>
            <a:pPr lvl="1" algn="just" eaLnBrk="1" hangingPunct="1"/>
            <a:r>
              <a:rPr lang="en-US" altLang="en-US" sz="2400"/>
              <a:t>	</a:t>
            </a:r>
          </a:p>
        </p:txBody>
      </p:sp>
      <p:pic>
        <p:nvPicPr>
          <p:cNvPr id="17414"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071563"/>
            <a:ext cx="9144000" cy="471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58</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11945747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19459" name="Rectangle 2"/>
          <p:cNvSpPr txBox="1">
            <a:spLocks noChangeArrowheads="1"/>
          </p:cNvSpPr>
          <p:nvPr/>
        </p:nvSpPr>
        <p:spPr bwMode="auto">
          <a:xfrm>
            <a:off x="-25400" y="0"/>
            <a:ext cx="7097713"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  Health Professions Training Grant (02)</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19461" name="TextBox 1"/>
          <p:cNvSpPr txBox="1">
            <a:spLocks noChangeArrowheads="1"/>
          </p:cNvSpPr>
          <p:nvPr/>
        </p:nvSpPr>
        <p:spPr bwMode="auto">
          <a:xfrm>
            <a:off x="0" y="1052513"/>
            <a:ext cx="9144000" cy="292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300"/>
          </a:p>
          <a:p>
            <a:pPr lvl="1" algn="just" eaLnBrk="1" hangingPunct="1">
              <a:buFont typeface="Wingdings" panose="05000000000000000000" pitchFamily="2" charset="2"/>
              <a:buChar char="ü"/>
            </a:pPr>
            <a:endParaRPr lang="en-ZA" altLang="en-US" sz="2300"/>
          </a:p>
          <a:p>
            <a:pPr lvl="1" algn="just" eaLnBrk="1" hangingPunct="1">
              <a:buFont typeface="Wingdings" panose="05000000000000000000" pitchFamily="2" charset="2"/>
              <a:buChar char="ü"/>
            </a:pPr>
            <a:endParaRPr lang="en-ZA" altLang="en-US" sz="2300"/>
          </a:p>
          <a:p>
            <a:pPr lvl="1" algn="just" eaLnBrk="1" hangingPunct="1">
              <a:buFont typeface="Wingdings" panose="05000000000000000000" pitchFamily="2" charset="2"/>
              <a:buChar char="ü"/>
            </a:pPr>
            <a:endParaRPr lang="en-ZA" altLang="en-US" sz="2300"/>
          </a:p>
          <a:p>
            <a:pPr lvl="1" algn="just" eaLnBrk="1" hangingPunct="1">
              <a:buFont typeface="Wingdings" panose="05000000000000000000" pitchFamily="2" charset="2"/>
              <a:buChar char="ü"/>
            </a:pPr>
            <a:endParaRPr lang="en-US" altLang="en-US" sz="2300"/>
          </a:p>
          <a:p>
            <a:pPr algn="just" eaLnBrk="1" hangingPunct="1"/>
            <a:endParaRPr lang="en-US" altLang="en-US" sz="2300"/>
          </a:p>
          <a:p>
            <a:pPr lvl="1" algn="just" eaLnBrk="1" hangingPunct="1"/>
            <a:endParaRPr lang="en-US" altLang="en-US" sz="2300"/>
          </a:p>
          <a:p>
            <a:pPr lvl="1" algn="just" eaLnBrk="1" hangingPunct="1"/>
            <a:r>
              <a:rPr lang="en-US" altLang="en-US" sz="2300"/>
              <a:t>	</a:t>
            </a:r>
          </a:p>
        </p:txBody>
      </p:sp>
      <p:sp>
        <p:nvSpPr>
          <p:cNvPr id="19462" name="Rectangle 7"/>
          <p:cNvSpPr>
            <a:spLocks noChangeArrowheads="1"/>
          </p:cNvSpPr>
          <p:nvPr/>
        </p:nvSpPr>
        <p:spPr bwMode="auto">
          <a:xfrm>
            <a:off x="0" y="1052513"/>
            <a:ext cx="9144000"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q"/>
            </a:pPr>
            <a:r>
              <a:rPr lang="en-US" altLang="en-US" sz="2100"/>
              <a:t> Overall spending for on the grant has improved this financial year</a:t>
            </a:r>
          </a:p>
          <a:p>
            <a:pPr algn="just"/>
            <a:r>
              <a:rPr lang="en-US" altLang="en-US" sz="2100"/>
              <a:t>     from 94.8% (2017/18) to 98,6% however spending is within the</a:t>
            </a:r>
          </a:p>
          <a:p>
            <a:pPr algn="just"/>
            <a:r>
              <a:rPr lang="en-US" altLang="en-US" sz="2100"/>
              <a:t>     acceptable norm.</a:t>
            </a:r>
          </a:p>
          <a:p>
            <a:pPr algn="just">
              <a:buFont typeface="Wingdings" panose="05000000000000000000" pitchFamily="2" charset="2"/>
              <a:buChar char="q"/>
            </a:pPr>
            <a:r>
              <a:rPr lang="en-US" altLang="en-US" sz="2100"/>
              <a:t> KZN and NW are overspent whilst LP, MP, NC &amp; WC spent within the acceptable</a:t>
            </a:r>
          </a:p>
          <a:p>
            <a:pPr algn="just"/>
            <a:r>
              <a:rPr lang="en-US" altLang="en-US" sz="2100"/>
              <a:t>   norm</a:t>
            </a:r>
          </a:p>
          <a:p>
            <a:pPr algn="just">
              <a:buFont typeface="Wingdings" panose="05000000000000000000" pitchFamily="2" charset="2"/>
              <a:buChar char="q"/>
            </a:pPr>
            <a:r>
              <a:rPr lang="en-US" altLang="en-US" sz="2100"/>
              <a:t> EC,FS &amp; GP are under spending and this is due to:</a:t>
            </a:r>
          </a:p>
          <a:p>
            <a:pPr lvl="1" algn="just">
              <a:buFont typeface="Wingdings" panose="05000000000000000000" pitchFamily="2" charset="2"/>
              <a:buChar char="v"/>
            </a:pPr>
            <a:r>
              <a:rPr lang="en-US" altLang="en-US" sz="2000"/>
              <a:t> EC: </a:t>
            </a:r>
            <a:r>
              <a:rPr lang="en-ZA" altLang="en-US" sz="2000"/>
              <a:t>delays in the assumption of duty by registrars and delays in</a:t>
            </a:r>
          </a:p>
          <a:p>
            <a:pPr lvl="1" algn="just"/>
            <a:r>
              <a:rPr lang="en-ZA" altLang="en-US" sz="2000"/>
              <a:t>    the  delivery of medical equipment.</a:t>
            </a:r>
            <a:endParaRPr lang="en-US" altLang="en-US" sz="2000"/>
          </a:p>
          <a:p>
            <a:pPr lvl="1" algn="just">
              <a:buFont typeface="Wingdings" panose="05000000000000000000" pitchFamily="2" charset="2"/>
              <a:buChar char="v"/>
            </a:pPr>
            <a:r>
              <a:rPr lang="en-US" altLang="en-US" sz="2000"/>
              <a:t> FS: </a:t>
            </a:r>
            <a:r>
              <a:rPr lang="en-ZA" altLang="en-US" sz="2000"/>
              <a:t>non-delivery of procured medical equipment </a:t>
            </a:r>
          </a:p>
          <a:p>
            <a:pPr lvl="1" algn="just">
              <a:buFont typeface="Wingdings" panose="05000000000000000000" pitchFamily="2" charset="2"/>
              <a:buChar char="v"/>
            </a:pPr>
            <a:r>
              <a:rPr lang="en-ZA" altLang="en-US" sz="2000"/>
              <a:t> GP: slow SCM processes with regards to the procurement and</a:t>
            </a:r>
          </a:p>
          <a:p>
            <a:pPr lvl="1" algn="just"/>
            <a:r>
              <a:rPr lang="en-ZA" altLang="en-US" sz="2000"/>
              <a:t>   payment of training and medical equipment, unpaid invoices to the value</a:t>
            </a:r>
          </a:p>
          <a:p>
            <a:pPr lvl="1" algn="just"/>
            <a:r>
              <a:rPr lang="en-ZA" altLang="en-US" sz="2000"/>
              <a:t>   of R1, 7  million</a:t>
            </a:r>
          </a:p>
          <a:p>
            <a:pPr algn="just">
              <a:buFont typeface="Wingdings" panose="05000000000000000000" pitchFamily="2" charset="2"/>
              <a:buChar char="q"/>
            </a:pPr>
            <a:endParaRPr lang="en-US" altLang="en-US" sz="2300"/>
          </a:p>
        </p:txBody>
      </p:sp>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59</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2356419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5" name="Rectangle 4"/>
          <p:cNvSpPr/>
          <p:nvPr/>
        </p:nvSpPr>
        <p:spPr>
          <a:xfrm>
            <a:off x="468313" y="1844675"/>
            <a:ext cx="8064500" cy="23082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1 : ADMINISTRATION</a:t>
            </a:r>
          </a:p>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21507" name="Rectangle 2"/>
          <p:cNvSpPr txBox="1">
            <a:spLocks noChangeArrowheads="1"/>
          </p:cNvSpPr>
          <p:nvPr/>
        </p:nvSpPr>
        <p:spPr bwMode="auto">
          <a:xfrm>
            <a:off x="0" y="0"/>
            <a:ext cx="7072313"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National Tertiary Services Grant (01)</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21509" name="TextBox 1"/>
          <p:cNvSpPr txBox="1">
            <a:spLocks noChangeArrowheads="1"/>
          </p:cNvSpPr>
          <p:nvPr/>
        </p:nvSpPr>
        <p:spPr bwMode="auto">
          <a:xfrm>
            <a:off x="0" y="1071563"/>
            <a:ext cx="9144000" cy="317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400"/>
          </a:p>
          <a:p>
            <a:pPr lvl="1" algn="just" eaLnBrk="1" hangingPunct="1">
              <a:buFont typeface="Wingdings" panose="05000000000000000000" pitchFamily="2" charset="2"/>
              <a:buChar char="ü"/>
            </a:pPr>
            <a:endParaRPr lang="en-US" altLang="en-US" sz="2400"/>
          </a:p>
          <a:p>
            <a:pPr lvl="1" algn="just" eaLnBrk="1" hangingPunct="1"/>
            <a:endParaRPr lang="en-ZA"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GB" altLang="en-US" sz="2400"/>
          </a:p>
          <a:p>
            <a:pPr lvl="1" algn="just" eaLnBrk="1" hangingPunct="1"/>
            <a:endParaRPr lang="en-GB" altLang="en-US" sz="2400"/>
          </a:p>
          <a:p>
            <a:pPr algn="just" eaLnBrk="1" hangingPunct="1"/>
            <a:endParaRPr lang="en-US" altLang="en-US" sz="900"/>
          </a:p>
          <a:p>
            <a:pPr lvl="1" algn="just" eaLnBrk="1" hangingPunct="1"/>
            <a:endParaRPr lang="en-US" altLang="en-US" sz="2300"/>
          </a:p>
          <a:p>
            <a:pPr lvl="1" algn="just" eaLnBrk="1" hangingPunct="1"/>
            <a:r>
              <a:rPr lang="en-US" altLang="en-US" sz="2400"/>
              <a:t>	</a:t>
            </a:r>
          </a:p>
        </p:txBody>
      </p:sp>
      <p:pic>
        <p:nvPicPr>
          <p:cNvPr id="21510"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071563"/>
            <a:ext cx="9144000" cy="471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60</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24864109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23555" name="Rectangle 2"/>
          <p:cNvSpPr txBox="1">
            <a:spLocks noChangeArrowheads="1"/>
          </p:cNvSpPr>
          <p:nvPr/>
        </p:nvSpPr>
        <p:spPr bwMode="auto">
          <a:xfrm>
            <a:off x="-38100" y="0"/>
            <a:ext cx="7110413"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  National Tertiary Services Grant (02)</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23557" name="TextBox 1"/>
          <p:cNvSpPr txBox="1">
            <a:spLocks noChangeArrowheads="1"/>
          </p:cNvSpPr>
          <p:nvPr/>
        </p:nvSpPr>
        <p:spPr bwMode="auto">
          <a:xfrm>
            <a:off x="0" y="1071563"/>
            <a:ext cx="91440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100"/>
          </a:p>
          <a:p>
            <a:pPr algn="just" eaLnBrk="1" hangingPunct="1"/>
            <a:endParaRPr lang="en-US" altLang="en-US" sz="2100"/>
          </a:p>
          <a:p>
            <a:pPr lvl="1" algn="just" eaLnBrk="1" hangingPunct="1"/>
            <a:endParaRPr lang="en-US" altLang="en-US" sz="2100"/>
          </a:p>
          <a:p>
            <a:pPr lvl="1" algn="just" eaLnBrk="1" hangingPunct="1"/>
            <a:r>
              <a:rPr lang="en-US" altLang="en-US" sz="2100"/>
              <a:t>	</a:t>
            </a:r>
          </a:p>
        </p:txBody>
      </p:sp>
      <p:sp>
        <p:nvSpPr>
          <p:cNvPr id="23558" name="Rectangle 7"/>
          <p:cNvSpPr>
            <a:spLocks noChangeArrowheads="1"/>
          </p:cNvSpPr>
          <p:nvPr/>
        </p:nvSpPr>
        <p:spPr bwMode="auto">
          <a:xfrm>
            <a:off x="0" y="1082675"/>
            <a:ext cx="9144000" cy="364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q"/>
            </a:pPr>
            <a:r>
              <a:rPr lang="en-US" altLang="en-US" sz="2100"/>
              <a:t>  Overall spending for on the is within the acceptable norm.</a:t>
            </a:r>
          </a:p>
          <a:p>
            <a:pPr algn="just">
              <a:buFont typeface="Wingdings" panose="05000000000000000000" pitchFamily="2" charset="2"/>
              <a:buChar char="q"/>
            </a:pPr>
            <a:r>
              <a:rPr lang="en-US" altLang="en-US" sz="2100"/>
              <a:t>NC, MP &amp; WC are spending within the acceptable norm</a:t>
            </a:r>
            <a:endParaRPr lang="en-US" altLang="en-US" sz="2400"/>
          </a:p>
          <a:p>
            <a:pPr algn="just">
              <a:buFont typeface="Wingdings" panose="05000000000000000000" pitchFamily="2" charset="2"/>
              <a:buChar char="q"/>
            </a:pPr>
            <a:r>
              <a:rPr lang="en-US" altLang="en-US" sz="2100"/>
              <a:t> All other provinces are under spending due to:  </a:t>
            </a:r>
          </a:p>
          <a:p>
            <a:pPr lvl="1" algn="just">
              <a:buFont typeface="Wingdings" panose="05000000000000000000" pitchFamily="2" charset="2"/>
              <a:buChar char="Ø"/>
            </a:pPr>
            <a:r>
              <a:rPr lang="en-US" altLang="en-US" sz="2100"/>
              <a:t>EC: </a:t>
            </a:r>
            <a:r>
              <a:rPr lang="en-ZA" altLang="en-US" sz="2100"/>
              <a:t>the Persal and BAS interface misallocations between the</a:t>
            </a:r>
          </a:p>
          <a:p>
            <a:pPr lvl="1" algn="just"/>
            <a:r>
              <a:rPr lang="en-ZA" altLang="en-US" sz="2100"/>
              <a:t>    regional and tertiary/central facilities – process of correction in place</a:t>
            </a:r>
            <a:endParaRPr lang="en-US" altLang="en-US" sz="2100"/>
          </a:p>
          <a:p>
            <a:pPr lvl="1" algn="just">
              <a:buFont typeface="Wingdings" panose="05000000000000000000" pitchFamily="2" charset="2"/>
              <a:buChar char="Ø"/>
            </a:pPr>
            <a:r>
              <a:rPr lang="en-US" altLang="en-US" sz="2100"/>
              <a:t> GT: </a:t>
            </a:r>
            <a:r>
              <a:rPr lang="en-ZA" altLang="en-US" sz="2100"/>
              <a:t>delays in the sourcing of quotations and the finalisation of tenders</a:t>
            </a:r>
          </a:p>
          <a:p>
            <a:pPr lvl="1" algn="just"/>
            <a:r>
              <a:rPr lang="en-ZA" altLang="en-US" sz="2100"/>
              <a:t>   regarding Tertiary Services equipment</a:t>
            </a:r>
            <a:endParaRPr lang="en-ZA" altLang="en-US" sz="2000"/>
          </a:p>
          <a:p>
            <a:pPr lvl="1" algn="just">
              <a:buFont typeface="Wingdings" panose="05000000000000000000" pitchFamily="2" charset="2"/>
              <a:buChar char="Ø"/>
            </a:pPr>
            <a:r>
              <a:rPr lang="en-ZA" altLang="en-US" sz="2000"/>
              <a:t> NW: </a:t>
            </a:r>
            <a:r>
              <a:rPr lang="en-GB" altLang="en-US" sz="2100"/>
              <a:t>delays in the </a:t>
            </a:r>
            <a:r>
              <a:rPr lang="en-ZA" altLang="en-US" sz="2000"/>
              <a:t>payment of invoices and delivery of machinery</a:t>
            </a:r>
          </a:p>
          <a:p>
            <a:pPr lvl="1" algn="just"/>
            <a:r>
              <a:rPr lang="en-ZA" altLang="en-US" sz="2000"/>
              <a:t>    and equipment</a:t>
            </a:r>
          </a:p>
          <a:p>
            <a:pPr algn="just"/>
            <a:endParaRPr lang="en-ZA" altLang="en-US" sz="2100"/>
          </a:p>
          <a:p>
            <a:pPr lvl="1" algn="just" eaLnBrk="1" hangingPunct="1"/>
            <a:r>
              <a:rPr lang="en-ZA" altLang="en-US" sz="2300">
                <a:solidFill>
                  <a:srgbClr val="FF0000"/>
                </a:solidFill>
              </a:rPr>
              <a:t> </a:t>
            </a:r>
            <a:endParaRPr lang="en-US" altLang="en-US" sz="2300">
              <a:solidFill>
                <a:srgbClr val="FF0000"/>
              </a:solidFill>
            </a:endParaRPr>
          </a:p>
        </p:txBody>
      </p:sp>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61</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18341334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25603" name="Rectangle 2"/>
          <p:cNvSpPr txBox="1">
            <a:spLocks noChangeArrowheads="1"/>
          </p:cNvSpPr>
          <p:nvPr/>
        </p:nvSpPr>
        <p:spPr bwMode="auto">
          <a:xfrm>
            <a:off x="0" y="0"/>
            <a:ext cx="7072313"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HIV/AIDS, TB &amp; COS Grant (01)</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25605" name="TextBox 1"/>
          <p:cNvSpPr txBox="1">
            <a:spLocks noChangeArrowheads="1"/>
          </p:cNvSpPr>
          <p:nvPr/>
        </p:nvSpPr>
        <p:spPr bwMode="auto">
          <a:xfrm>
            <a:off x="0" y="1071563"/>
            <a:ext cx="9144000" cy="317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400"/>
          </a:p>
          <a:p>
            <a:pPr lvl="1" algn="just" eaLnBrk="1" hangingPunct="1">
              <a:buFont typeface="Wingdings" panose="05000000000000000000" pitchFamily="2" charset="2"/>
              <a:buChar char="ü"/>
            </a:pPr>
            <a:endParaRPr lang="en-US" altLang="en-US" sz="2400"/>
          </a:p>
          <a:p>
            <a:pPr lvl="1" algn="just" eaLnBrk="1" hangingPunct="1"/>
            <a:endParaRPr lang="en-ZA"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GB" altLang="en-US" sz="2400"/>
          </a:p>
          <a:p>
            <a:pPr lvl="1" algn="just" eaLnBrk="1" hangingPunct="1"/>
            <a:endParaRPr lang="en-GB" altLang="en-US" sz="2400"/>
          </a:p>
          <a:p>
            <a:pPr algn="just" eaLnBrk="1" hangingPunct="1"/>
            <a:endParaRPr lang="en-US" altLang="en-US" sz="900"/>
          </a:p>
          <a:p>
            <a:pPr lvl="1" algn="just" eaLnBrk="1" hangingPunct="1"/>
            <a:endParaRPr lang="en-US" altLang="en-US" sz="2300"/>
          </a:p>
          <a:p>
            <a:pPr lvl="1" algn="just" eaLnBrk="1" hangingPunct="1"/>
            <a:r>
              <a:rPr lang="en-US" altLang="en-US" sz="2400"/>
              <a:t>	</a:t>
            </a:r>
          </a:p>
        </p:txBody>
      </p:sp>
      <p:pic>
        <p:nvPicPr>
          <p:cNvPr id="25606"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071563"/>
            <a:ext cx="9144000" cy="471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62</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15829653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27651" name="Rectangle 2"/>
          <p:cNvSpPr txBox="1">
            <a:spLocks noChangeArrowheads="1"/>
          </p:cNvSpPr>
          <p:nvPr/>
        </p:nvSpPr>
        <p:spPr bwMode="auto">
          <a:xfrm>
            <a:off x="0" y="0"/>
            <a:ext cx="7072313"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 HIV/AIDS &amp; TB Grant (02)</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27653" name="TextBox 1"/>
          <p:cNvSpPr txBox="1">
            <a:spLocks noChangeArrowheads="1"/>
          </p:cNvSpPr>
          <p:nvPr/>
        </p:nvSpPr>
        <p:spPr bwMode="auto">
          <a:xfrm>
            <a:off x="0" y="1071563"/>
            <a:ext cx="9144000" cy="30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100"/>
          </a:p>
          <a:p>
            <a:pPr algn="just" eaLnBrk="1" hangingPunct="1">
              <a:buFont typeface="Wingdings" panose="05000000000000000000" pitchFamily="2" charset="2"/>
              <a:buChar char="q"/>
            </a:pPr>
            <a:endParaRPr lang="en-US" altLang="en-US" sz="2100"/>
          </a:p>
          <a:p>
            <a:pPr lvl="1" algn="just" eaLnBrk="1" hangingPunct="1"/>
            <a:r>
              <a:rPr lang="en-GB" altLang="en-US" sz="2100"/>
              <a:t> </a:t>
            </a:r>
          </a:p>
          <a:p>
            <a:pPr algn="just" eaLnBrk="1" hangingPunct="1">
              <a:buFont typeface="Wingdings" panose="05000000000000000000" pitchFamily="2" charset="2"/>
              <a:buChar char="§"/>
            </a:pPr>
            <a:endParaRPr lang="en-US" altLang="en-US" sz="2100"/>
          </a:p>
          <a:p>
            <a:pPr algn="just" eaLnBrk="1" hangingPunct="1"/>
            <a:endParaRPr lang="en-US" altLang="en-US" sz="2100"/>
          </a:p>
          <a:p>
            <a:pPr algn="just" eaLnBrk="1" hangingPunct="1"/>
            <a:endParaRPr lang="en-US" altLang="en-US" sz="2100"/>
          </a:p>
          <a:p>
            <a:pPr algn="just" eaLnBrk="1" hangingPunct="1"/>
            <a:endParaRPr lang="en-US" altLang="en-US" sz="2100"/>
          </a:p>
          <a:p>
            <a:pPr lvl="1" algn="just" eaLnBrk="1" hangingPunct="1"/>
            <a:endParaRPr lang="en-US" altLang="en-US" sz="2100"/>
          </a:p>
          <a:p>
            <a:pPr lvl="1" algn="just" eaLnBrk="1" hangingPunct="1"/>
            <a:r>
              <a:rPr lang="en-US" altLang="en-US" sz="2100"/>
              <a:t>	</a:t>
            </a:r>
          </a:p>
        </p:txBody>
      </p:sp>
      <p:sp>
        <p:nvSpPr>
          <p:cNvPr id="27654" name="Rectangle 7"/>
          <p:cNvSpPr>
            <a:spLocks noChangeArrowheads="1"/>
          </p:cNvSpPr>
          <p:nvPr/>
        </p:nvSpPr>
        <p:spPr bwMode="auto">
          <a:xfrm>
            <a:off x="0" y="1052513"/>
            <a:ext cx="9144000" cy="324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q"/>
            </a:pPr>
            <a:r>
              <a:rPr lang="en-US" altLang="en-US" sz="2100"/>
              <a:t> Overall spending for on the grant has declined this financial year</a:t>
            </a:r>
          </a:p>
          <a:p>
            <a:pPr algn="just"/>
            <a:r>
              <a:rPr lang="en-US" altLang="en-US" sz="2100"/>
              <a:t>     from 100% (2017/18) to 98,5% however is within the acceptable norm.</a:t>
            </a:r>
          </a:p>
          <a:p>
            <a:pPr algn="just"/>
            <a:endParaRPr lang="en-US" altLang="en-US" sz="2100"/>
          </a:p>
          <a:p>
            <a:pPr algn="just">
              <a:buFont typeface="Wingdings" panose="05000000000000000000" pitchFamily="2" charset="2"/>
              <a:buChar char="q"/>
            </a:pPr>
            <a:r>
              <a:rPr lang="en-US" altLang="en-US" sz="2100"/>
              <a:t> EC,FS, KZN, MP, NW &amp;WC are spending within the acceptable norm.</a:t>
            </a:r>
          </a:p>
          <a:p>
            <a:pPr algn="just">
              <a:buFont typeface="Wingdings" panose="05000000000000000000" pitchFamily="2" charset="2"/>
              <a:buChar char="q"/>
            </a:pPr>
            <a:endParaRPr lang="en-US" altLang="en-US" sz="2100"/>
          </a:p>
          <a:p>
            <a:pPr algn="just">
              <a:buFont typeface="Wingdings" panose="05000000000000000000" pitchFamily="2" charset="2"/>
              <a:buChar char="q"/>
            </a:pPr>
            <a:r>
              <a:rPr lang="en-US" altLang="en-US" sz="2000"/>
              <a:t>  All other provinces are under spending due to: </a:t>
            </a:r>
          </a:p>
          <a:p>
            <a:pPr lvl="2" algn="just">
              <a:buFont typeface="Wingdings" panose="05000000000000000000" pitchFamily="2" charset="2"/>
              <a:buChar char="Ø"/>
            </a:pPr>
            <a:r>
              <a:rPr lang="en-US" altLang="en-US" sz="2000"/>
              <a:t>GP; </a:t>
            </a:r>
            <a:r>
              <a:rPr lang="en-ZA" altLang="en-US" sz="2000"/>
              <a:t>late submission of claims for MMC and delays in the deliveries</a:t>
            </a:r>
          </a:p>
          <a:p>
            <a:pPr lvl="1" algn="just"/>
            <a:r>
              <a:rPr lang="en-ZA" altLang="en-US" sz="2000"/>
              <a:t>         of condoms by the suppliers</a:t>
            </a:r>
          </a:p>
          <a:p>
            <a:pPr lvl="2" algn="just">
              <a:buFont typeface="Wingdings" panose="05000000000000000000" pitchFamily="2" charset="2"/>
              <a:buChar char="Ø"/>
            </a:pPr>
            <a:r>
              <a:rPr lang="en-ZA" altLang="en-US" sz="2000"/>
              <a:t>LP; </a:t>
            </a:r>
            <a:r>
              <a:rPr lang="en-US" altLang="en-US" sz="2000"/>
              <a:t>non-delivery of quantities ordered and unavailability of male</a:t>
            </a:r>
          </a:p>
          <a:p>
            <a:pPr lvl="2" algn="just"/>
            <a:r>
              <a:rPr lang="en-US" altLang="en-US" sz="2000"/>
              <a:t>   condoms stock</a:t>
            </a:r>
          </a:p>
        </p:txBody>
      </p:sp>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63</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20328402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29699" name="Rectangle 2"/>
          <p:cNvSpPr txBox="1">
            <a:spLocks noChangeArrowheads="1"/>
          </p:cNvSpPr>
          <p:nvPr/>
        </p:nvSpPr>
        <p:spPr bwMode="auto">
          <a:xfrm>
            <a:off x="0" y="0"/>
            <a:ext cx="7072313"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Health Facility Revitalisation Grant (01)</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29701" name="TextBox 1"/>
          <p:cNvSpPr txBox="1">
            <a:spLocks noChangeArrowheads="1"/>
          </p:cNvSpPr>
          <p:nvPr/>
        </p:nvSpPr>
        <p:spPr bwMode="auto">
          <a:xfrm>
            <a:off x="0" y="1071563"/>
            <a:ext cx="9144000" cy="317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400"/>
          </a:p>
          <a:p>
            <a:pPr lvl="1" algn="just" eaLnBrk="1" hangingPunct="1">
              <a:buFont typeface="Wingdings" panose="05000000000000000000" pitchFamily="2" charset="2"/>
              <a:buChar char="ü"/>
            </a:pPr>
            <a:endParaRPr lang="en-US" altLang="en-US" sz="2400"/>
          </a:p>
          <a:p>
            <a:pPr lvl="1" algn="just" eaLnBrk="1" hangingPunct="1"/>
            <a:endParaRPr lang="en-ZA"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GB" altLang="en-US" sz="2400"/>
          </a:p>
          <a:p>
            <a:pPr lvl="1" algn="just" eaLnBrk="1" hangingPunct="1"/>
            <a:endParaRPr lang="en-GB" altLang="en-US" sz="2400"/>
          </a:p>
          <a:p>
            <a:pPr algn="just" eaLnBrk="1" hangingPunct="1"/>
            <a:endParaRPr lang="en-US" altLang="en-US" sz="900"/>
          </a:p>
          <a:p>
            <a:pPr lvl="1" algn="just" eaLnBrk="1" hangingPunct="1"/>
            <a:endParaRPr lang="en-US" altLang="en-US" sz="2300"/>
          </a:p>
          <a:p>
            <a:pPr lvl="1" algn="just" eaLnBrk="1" hangingPunct="1"/>
            <a:r>
              <a:rPr lang="en-US" altLang="en-US" sz="2400"/>
              <a:t>	</a:t>
            </a:r>
          </a:p>
        </p:txBody>
      </p:sp>
      <p:pic>
        <p:nvPicPr>
          <p:cNvPr id="29702"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071563"/>
            <a:ext cx="9144000" cy="471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64</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21929841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31747" name="Rectangle 2"/>
          <p:cNvSpPr txBox="1">
            <a:spLocks noChangeArrowheads="1"/>
          </p:cNvSpPr>
          <p:nvPr/>
        </p:nvSpPr>
        <p:spPr bwMode="auto">
          <a:xfrm>
            <a:off x="0" y="0"/>
            <a:ext cx="7072313"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Health Facility Revitalisation Grant (02)</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31749" name="TextBox 1"/>
          <p:cNvSpPr txBox="1">
            <a:spLocks noChangeArrowheads="1"/>
          </p:cNvSpPr>
          <p:nvPr/>
        </p:nvSpPr>
        <p:spPr bwMode="auto">
          <a:xfrm>
            <a:off x="0" y="1071563"/>
            <a:ext cx="9144000" cy="427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400"/>
          </a:p>
          <a:p>
            <a:pPr algn="just"/>
            <a:endParaRPr lang="en-US" altLang="en-US" sz="2400"/>
          </a:p>
          <a:p>
            <a:pPr algn="just">
              <a:buFont typeface="Wingdings" panose="05000000000000000000" pitchFamily="2" charset="2"/>
              <a:buChar char="q"/>
            </a:pPr>
            <a:endParaRPr lang="en-US"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US" altLang="en-US" sz="2400"/>
          </a:p>
          <a:p>
            <a:pPr lvl="1" algn="just" eaLnBrk="1" hangingPunct="1"/>
            <a:endParaRPr lang="en-ZA"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GB" altLang="en-US" sz="2400"/>
          </a:p>
          <a:p>
            <a:pPr lvl="1" algn="just" eaLnBrk="1" hangingPunct="1"/>
            <a:endParaRPr lang="en-GB" altLang="en-US" sz="2400"/>
          </a:p>
          <a:p>
            <a:pPr algn="just" eaLnBrk="1" hangingPunct="1"/>
            <a:endParaRPr lang="en-US" altLang="en-US" sz="900"/>
          </a:p>
          <a:p>
            <a:pPr lvl="1" algn="just" eaLnBrk="1" hangingPunct="1"/>
            <a:endParaRPr lang="en-US" altLang="en-US" sz="2300"/>
          </a:p>
          <a:p>
            <a:pPr lvl="1" algn="just" eaLnBrk="1" hangingPunct="1"/>
            <a:r>
              <a:rPr lang="en-US" altLang="en-US" sz="2400"/>
              <a:t>	</a:t>
            </a:r>
          </a:p>
        </p:txBody>
      </p:sp>
      <p:sp>
        <p:nvSpPr>
          <p:cNvPr id="31750" name="Rectangle 7"/>
          <p:cNvSpPr>
            <a:spLocks noChangeArrowheads="1"/>
          </p:cNvSpPr>
          <p:nvPr/>
        </p:nvSpPr>
        <p:spPr bwMode="auto">
          <a:xfrm>
            <a:off x="0" y="1125538"/>
            <a:ext cx="9144000" cy="330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q"/>
            </a:pPr>
            <a:r>
              <a:rPr lang="en-US" altLang="en-US" sz="2100"/>
              <a:t> Overall spending for this grant has improved this financial year from</a:t>
            </a:r>
          </a:p>
          <a:p>
            <a:pPr algn="just"/>
            <a:r>
              <a:rPr lang="en-US" altLang="en-US" sz="2100"/>
              <a:t>    92,9% (2017/18) to 96,4%.</a:t>
            </a:r>
          </a:p>
          <a:p>
            <a:pPr algn="just"/>
            <a:endParaRPr lang="en-US" altLang="en-US" sz="2100"/>
          </a:p>
          <a:p>
            <a:pPr algn="just">
              <a:buFont typeface="Wingdings" panose="05000000000000000000" pitchFamily="2" charset="2"/>
              <a:buChar char="q"/>
            </a:pPr>
            <a:r>
              <a:rPr lang="en-US" altLang="en-US" sz="2100"/>
              <a:t>  All provinces are spending within he acceptable norm with the exception</a:t>
            </a:r>
          </a:p>
          <a:p>
            <a:pPr algn="just"/>
            <a:r>
              <a:rPr lang="en-US" altLang="en-US" sz="2100"/>
              <a:t>     of FS, GP and NW that are spending below the norm due to:</a:t>
            </a:r>
          </a:p>
          <a:p>
            <a:pPr lvl="1" algn="just">
              <a:buFont typeface="Wingdings" panose="05000000000000000000" pitchFamily="2" charset="2"/>
              <a:buChar char="v"/>
            </a:pPr>
            <a:r>
              <a:rPr lang="en-US" altLang="en-US" sz="2100"/>
              <a:t> FS; </a:t>
            </a:r>
            <a:r>
              <a:rPr lang="en-ZA" altLang="en-US" sz="2000"/>
              <a:t>outstanding invoices amounting to R129 million that could not be</a:t>
            </a:r>
          </a:p>
          <a:p>
            <a:pPr lvl="1" algn="just"/>
            <a:r>
              <a:rPr lang="en-ZA" altLang="en-US" sz="2000"/>
              <a:t>     paid due to disputes with the service providers.</a:t>
            </a:r>
            <a:endParaRPr lang="en-US" altLang="en-US" sz="2100"/>
          </a:p>
          <a:p>
            <a:pPr lvl="1" algn="just">
              <a:buFont typeface="Wingdings" panose="05000000000000000000" pitchFamily="2" charset="2"/>
              <a:buChar char="v"/>
            </a:pPr>
            <a:r>
              <a:rPr lang="en-US" altLang="en-US" sz="2100"/>
              <a:t> GP; </a:t>
            </a:r>
            <a:r>
              <a:rPr lang="en-ZA" altLang="en-US" sz="2100"/>
              <a:t>delays in the starting of various projects.</a:t>
            </a:r>
            <a:endParaRPr lang="en-US" altLang="en-US" sz="2100"/>
          </a:p>
          <a:p>
            <a:pPr lvl="1" algn="just">
              <a:buFont typeface="Wingdings" panose="05000000000000000000" pitchFamily="2" charset="2"/>
              <a:buChar char="v"/>
            </a:pPr>
            <a:r>
              <a:rPr lang="en-US" altLang="en-US" sz="2100"/>
              <a:t> NW; </a:t>
            </a:r>
            <a:r>
              <a:rPr lang="en-ZA" altLang="en-US" sz="2100"/>
              <a:t>delays in the delivery of health technology equipment and late</a:t>
            </a:r>
          </a:p>
          <a:p>
            <a:pPr lvl="1" algn="just"/>
            <a:r>
              <a:rPr lang="en-ZA" altLang="en-US" sz="2100"/>
              <a:t>    submission of invoices by service providers</a:t>
            </a:r>
            <a:endParaRPr lang="en-US" altLang="en-US" sz="2100"/>
          </a:p>
        </p:txBody>
      </p:sp>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65</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29999444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33795" name="Rectangle 2"/>
          <p:cNvSpPr txBox="1">
            <a:spLocks noChangeArrowheads="1"/>
          </p:cNvSpPr>
          <p:nvPr/>
        </p:nvSpPr>
        <p:spPr bwMode="auto">
          <a:xfrm>
            <a:off x="-25400" y="0"/>
            <a:ext cx="7097713"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Human Papillomavirus Grant (01)</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33797" name="TextBox 1"/>
          <p:cNvSpPr txBox="1">
            <a:spLocks noChangeArrowheads="1"/>
          </p:cNvSpPr>
          <p:nvPr/>
        </p:nvSpPr>
        <p:spPr bwMode="auto">
          <a:xfrm>
            <a:off x="0" y="1071563"/>
            <a:ext cx="9144000" cy="317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400"/>
          </a:p>
          <a:p>
            <a:pPr lvl="1" algn="just" eaLnBrk="1" hangingPunct="1">
              <a:buFont typeface="Wingdings" panose="05000000000000000000" pitchFamily="2" charset="2"/>
              <a:buChar char="ü"/>
            </a:pPr>
            <a:endParaRPr lang="en-US" altLang="en-US" sz="2400"/>
          </a:p>
          <a:p>
            <a:pPr lvl="1" algn="just" eaLnBrk="1" hangingPunct="1"/>
            <a:endParaRPr lang="en-ZA"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GB" altLang="en-US" sz="2400"/>
          </a:p>
          <a:p>
            <a:pPr lvl="1" algn="just" eaLnBrk="1" hangingPunct="1"/>
            <a:endParaRPr lang="en-GB" altLang="en-US" sz="2400"/>
          </a:p>
          <a:p>
            <a:pPr algn="just" eaLnBrk="1" hangingPunct="1"/>
            <a:endParaRPr lang="en-US" altLang="en-US" sz="900"/>
          </a:p>
          <a:p>
            <a:pPr lvl="1" algn="just" eaLnBrk="1" hangingPunct="1"/>
            <a:endParaRPr lang="en-US" altLang="en-US" sz="2300"/>
          </a:p>
          <a:p>
            <a:pPr lvl="1" algn="just" eaLnBrk="1" hangingPunct="1"/>
            <a:r>
              <a:rPr lang="en-US" altLang="en-US" sz="2400"/>
              <a:t>	</a:t>
            </a:r>
          </a:p>
        </p:txBody>
      </p:sp>
      <p:pic>
        <p:nvPicPr>
          <p:cNvPr id="33798"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400" y="1071563"/>
            <a:ext cx="9169400" cy="471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66 </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10663773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35843" name="Rectangle 2"/>
          <p:cNvSpPr txBox="1">
            <a:spLocks noChangeArrowheads="1"/>
          </p:cNvSpPr>
          <p:nvPr/>
        </p:nvSpPr>
        <p:spPr bwMode="auto">
          <a:xfrm>
            <a:off x="-12700" y="0"/>
            <a:ext cx="7085013"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Human Papillomavirus Grant (02)</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35845" name="TextBox 1"/>
          <p:cNvSpPr txBox="1">
            <a:spLocks noChangeArrowheads="1"/>
          </p:cNvSpPr>
          <p:nvPr/>
        </p:nvSpPr>
        <p:spPr bwMode="auto">
          <a:xfrm>
            <a:off x="0" y="1071563"/>
            <a:ext cx="9144000" cy="427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400"/>
          </a:p>
          <a:p>
            <a:pPr algn="just"/>
            <a:endParaRPr lang="en-US" altLang="en-US" sz="2400"/>
          </a:p>
          <a:p>
            <a:pPr algn="just">
              <a:buFont typeface="Wingdings" panose="05000000000000000000" pitchFamily="2" charset="2"/>
              <a:buChar char="q"/>
            </a:pPr>
            <a:endParaRPr lang="en-US"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US" altLang="en-US" sz="2400"/>
          </a:p>
          <a:p>
            <a:pPr lvl="1" algn="just" eaLnBrk="1" hangingPunct="1"/>
            <a:endParaRPr lang="en-ZA"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GB" altLang="en-US" sz="2400"/>
          </a:p>
          <a:p>
            <a:pPr lvl="1" algn="just" eaLnBrk="1" hangingPunct="1"/>
            <a:endParaRPr lang="en-GB" altLang="en-US" sz="2400"/>
          </a:p>
          <a:p>
            <a:pPr algn="just" eaLnBrk="1" hangingPunct="1"/>
            <a:endParaRPr lang="en-US" altLang="en-US" sz="900"/>
          </a:p>
          <a:p>
            <a:pPr lvl="1" algn="just" eaLnBrk="1" hangingPunct="1"/>
            <a:endParaRPr lang="en-US" altLang="en-US" sz="2300"/>
          </a:p>
          <a:p>
            <a:pPr lvl="1" algn="just" eaLnBrk="1" hangingPunct="1"/>
            <a:r>
              <a:rPr lang="en-US" altLang="en-US" sz="2400"/>
              <a:t>	</a:t>
            </a:r>
          </a:p>
        </p:txBody>
      </p:sp>
      <p:sp>
        <p:nvSpPr>
          <p:cNvPr id="35846" name="Rectangle 7"/>
          <p:cNvSpPr>
            <a:spLocks noChangeArrowheads="1"/>
          </p:cNvSpPr>
          <p:nvPr/>
        </p:nvSpPr>
        <p:spPr bwMode="auto">
          <a:xfrm>
            <a:off x="0" y="1125538"/>
            <a:ext cx="9144000" cy="298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q"/>
            </a:pPr>
            <a:r>
              <a:rPr lang="en-US" altLang="en-US" sz="2100"/>
              <a:t> Overall spending for this grant is 89,7%.</a:t>
            </a:r>
          </a:p>
          <a:p>
            <a:pPr algn="just"/>
            <a:endParaRPr lang="en-US" altLang="en-US" sz="2100"/>
          </a:p>
          <a:p>
            <a:pPr algn="just">
              <a:buFont typeface="Wingdings" panose="05000000000000000000" pitchFamily="2" charset="2"/>
              <a:buChar char="q"/>
            </a:pPr>
            <a:r>
              <a:rPr lang="en-US" altLang="en-US" sz="2100"/>
              <a:t> FS, NC, NW &amp; WC are spending within the acceptable norm</a:t>
            </a:r>
          </a:p>
          <a:p>
            <a:pPr algn="just">
              <a:buFont typeface="Wingdings" panose="05000000000000000000" pitchFamily="2" charset="2"/>
              <a:buChar char="q"/>
            </a:pPr>
            <a:endParaRPr lang="en-US" altLang="en-US" sz="2100"/>
          </a:p>
          <a:p>
            <a:pPr algn="just">
              <a:buFont typeface="Wingdings" panose="05000000000000000000" pitchFamily="2" charset="2"/>
              <a:buChar char="q"/>
            </a:pPr>
            <a:r>
              <a:rPr lang="en-US" altLang="en-US" sz="2100"/>
              <a:t> All other provinces are under spending due to the following:</a:t>
            </a:r>
          </a:p>
          <a:p>
            <a:pPr lvl="1" algn="just">
              <a:buFont typeface="Wingdings" panose="05000000000000000000" pitchFamily="2" charset="2"/>
              <a:buChar char="Ø"/>
            </a:pPr>
            <a:r>
              <a:rPr lang="en-US" altLang="en-US" sz="2100"/>
              <a:t>EC and GP; </a:t>
            </a:r>
            <a:r>
              <a:rPr lang="en-ZA" altLang="en-US" sz="2100"/>
              <a:t>outstanding invoices still to be processed for vaccine</a:t>
            </a:r>
          </a:p>
          <a:p>
            <a:pPr lvl="1" algn="just">
              <a:buFont typeface="Wingdings" panose="05000000000000000000" pitchFamily="2" charset="2"/>
              <a:buChar char="Ø"/>
            </a:pPr>
            <a:r>
              <a:rPr lang="en-US" altLang="en-US" sz="2100"/>
              <a:t>KZN; </a:t>
            </a:r>
            <a:r>
              <a:rPr lang="en-US" altLang="en-US" sz="2000"/>
              <a:t>committed vaccine fridges not yet paid. </a:t>
            </a:r>
            <a:endParaRPr lang="en-US" altLang="en-US" sz="2100"/>
          </a:p>
          <a:p>
            <a:pPr lvl="1" algn="just">
              <a:buFont typeface="Wingdings" panose="05000000000000000000" pitchFamily="2" charset="2"/>
              <a:buChar char="Ø"/>
            </a:pPr>
            <a:r>
              <a:rPr lang="en-US" altLang="en-US" sz="2100"/>
              <a:t>MP; </a:t>
            </a:r>
            <a:r>
              <a:rPr lang="en-ZA" altLang="en-US" sz="2000"/>
              <a:t>late submission of invoices from the service provider for car hire and</a:t>
            </a:r>
          </a:p>
          <a:p>
            <a:pPr lvl="1" algn="just"/>
            <a:r>
              <a:rPr lang="en-ZA" altLang="en-US" sz="2000"/>
              <a:t>           accommodation after payments cut-off date</a:t>
            </a:r>
            <a:endParaRPr lang="en-US" altLang="en-US" sz="2100"/>
          </a:p>
        </p:txBody>
      </p:sp>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67</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14552753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37891" name="Rectangle 2"/>
          <p:cNvSpPr txBox="1">
            <a:spLocks noChangeArrowheads="1"/>
          </p:cNvSpPr>
          <p:nvPr/>
        </p:nvSpPr>
        <p:spPr bwMode="auto">
          <a:xfrm>
            <a:off x="0" y="0"/>
            <a:ext cx="7070725"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National Health Insurance Indirect Grant (01)</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37893" name="TextBox 1"/>
          <p:cNvSpPr txBox="1">
            <a:spLocks noChangeArrowheads="1"/>
          </p:cNvSpPr>
          <p:nvPr/>
        </p:nvSpPr>
        <p:spPr bwMode="auto">
          <a:xfrm>
            <a:off x="0" y="1071563"/>
            <a:ext cx="9144000" cy="427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400"/>
          </a:p>
          <a:p>
            <a:pPr algn="just"/>
            <a:endParaRPr lang="en-US" altLang="en-US" sz="2400"/>
          </a:p>
          <a:p>
            <a:pPr algn="just">
              <a:buFont typeface="Wingdings" panose="05000000000000000000" pitchFamily="2" charset="2"/>
              <a:buChar char="q"/>
            </a:pPr>
            <a:endParaRPr lang="en-US"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US" altLang="en-US" sz="2400"/>
          </a:p>
          <a:p>
            <a:pPr lvl="1" algn="just" eaLnBrk="1" hangingPunct="1"/>
            <a:endParaRPr lang="en-ZA"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GB" altLang="en-US" sz="2400"/>
          </a:p>
          <a:p>
            <a:pPr lvl="1" algn="just" eaLnBrk="1" hangingPunct="1"/>
            <a:endParaRPr lang="en-GB" altLang="en-US" sz="2400"/>
          </a:p>
          <a:p>
            <a:pPr algn="just" eaLnBrk="1" hangingPunct="1"/>
            <a:endParaRPr lang="en-US" altLang="en-US" sz="900"/>
          </a:p>
          <a:p>
            <a:pPr lvl="1" algn="just" eaLnBrk="1" hangingPunct="1"/>
            <a:endParaRPr lang="en-US" altLang="en-US" sz="2300"/>
          </a:p>
          <a:p>
            <a:pPr lvl="1" algn="just" eaLnBrk="1" hangingPunct="1"/>
            <a:r>
              <a:rPr lang="en-US" altLang="en-US" sz="2400"/>
              <a:t>	</a:t>
            </a:r>
          </a:p>
        </p:txBody>
      </p:sp>
      <p:pic>
        <p:nvPicPr>
          <p:cNvPr id="37894"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071563"/>
            <a:ext cx="9144000" cy="471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68</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7319640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39939" name="Rectangle 2"/>
          <p:cNvSpPr txBox="1">
            <a:spLocks noChangeArrowheads="1"/>
          </p:cNvSpPr>
          <p:nvPr/>
        </p:nvSpPr>
        <p:spPr bwMode="auto">
          <a:xfrm>
            <a:off x="0" y="0"/>
            <a:ext cx="7072313"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National Health Insurance Indirect Grant (02)</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39941" name="TextBox 1"/>
          <p:cNvSpPr txBox="1">
            <a:spLocks noChangeArrowheads="1"/>
          </p:cNvSpPr>
          <p:nvPr/>
        </p:nvSpPr>
        <p:spPr bwMode="auto">
          <a:xfrm>
            <a:off x="0" y="1071563"/>
            <a:ext cx="9144000" cy="427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400"/>
          </a:p>
          <a:p>
            <a:pPr algn="just"/>
            <a:endParaRPr lang="en-US" altLang="en-US" sz="2400"/>
          </a:p>
          <a:p>
            <a:pPr algn="just">
              <a:buFont typeface="Wingdings" panose="05000000000000000000" pitchFamily="2" charset="2"/>
              <a:buChar char="q"/>
            </a:pPr>
            <a:endParaRPr lang="en-US"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US" altLang="en-US" sz="2400"/>
          </a:p>
          <a:p>
            <a:pPr lvl="1" algn="just" eaLnBrk="1" hangingPunct="1"/>
            <a:endParaRPr lang="en-ZA"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GB" altLang="en-US" sz="2400"/>
          </a:p>
          <a:p>
            <a:pPr lvl="1" algn="just" eaLnBrk="1" hangingPunct="1"/>
            <a:endParaRPr lang="en-GB" altLang="en-US" sz="2400"/>
          </a:p>
          <a:p>
            <a:pPr algn="just" eaLnBrk="1" hangingPunct="1"/>
            <a:endParaRPr lang="en-US" altLang="en-US" sz="900"/>
          </a:p>
          <a:p>
            <a:pPr lvl="1" algn="just" eaLnBrk="1" hangingPunct="1"/>
            <a:endParaRPr lang="en-US" altLang="en-US" sz="2300"/>
          </a:p>
          <a:p>
            <a:pPr lvl="1" algn="just" eaLnBrk="1" hangingPunct="1"/>
            <a:r>
              <a:rPr lang="en-US" altLang="en-US" sz="2400"/>
              <a:t>	</a:t>
            </a:r>
          </a:p>
        </p:txBody>
      </p:sp>
      <p:sp>
        <p:nvSpPr>
          <p:cNvPr id="39942" name="Rectangle 7"/>
          <p:cNvSpPr>
            <a:spLocks noChangeArrowheads="1"/>
          </p:cNvSpPr>
          <p:nvPr/>
        </p:nvSpPr>
        <p:spPr bwMode="auto">
          <a:xfrm>
            <a:off x="0" y="1125538"/>
            <a:ext cx="9144000" cy="397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100" b="1"/>
              <a:t>1. Infrastructure Component</a:t>
            </a:r>
          </a:p>
          <a:p>
            <a:pPr algn="just"/>
            <a:r>
              <a:rPr lang="en-US" altLang="en-US" sz="2100"/>
              <a:t>    Under spending is due to LP allocation received during 3</a:t>
            </a:r>
            <a:r>
              <a:rPr lang="en-US" altLang="en-US" sz="2100" baseline="30000"/>
              <a:t>rd</a:t>
            </a:r>
            <a:r>
              <a:rPr lang="en-US" altLang="en-US" sz="2100"/>
              <a:t> quarter</a:t>
            </a:r>
          </a:p>
          <a:p>
            <a:pPr algn="just"/>
            <a:r>
              <a:rPr lang="en-US" altLang="en-US" sz="2100"/>
              <a:t>    however rollover requested.</a:t>
            </a:r>
          </a:p>
          <a:p>
            <a:pPr algn="just"/>
            <a:endParaRPr lang="en-US" altLang="en-US" sz="2100"/>
          </a:p>
          <a:p>
            <a:pPr algn="just"/>
            <a:r>
              <a:rPr lang="en-US" altLang="en-US" sz="2100" b="1"/>
              <a:t>2. Personal Services</a:t>
            </a:r>
          </a:p>
          <a:p>
            <a:pPr algn="just"/>
            <a:r>
              <a:rPr lang="en-US" altLang="en-US" sz="2100"/>
              <a:t>    Under spending is due to delays in arranging a contract for mental and</a:t>
            </a:r>
          </a:p>
          <a:p>
            <a:pPr algn="just"/>
            <a:r>
              <a:rPr lang="en-US" altLang="en-US" sz="2100"/>
              <a:t>    oncology and subsequent cancellation.</a:t>
            </a:r>
          </a:p>
          <a:p>
            <a:pPr algn="just"/>
            <a:endParaRPr lang="en-US" altLang="en-US" sz="2100"/>
          </a:p>
          <a:p>
            <a:pPr algn="just"/>
            <a:r>
              <a:rPr lang="en-US" altLang="en-US" sz="2100" b="1"/>
              <a:t>3. Non-Personal Services</a:t>
            </a:r>
          </a:p>
          <a:p>
            <a:pPr algn="just"/>
            <a:r>
              <a:rPr lang="en-US" altLang="en-US" sz="2100"/>
              <a:t> Delays in payment of suppliers for CCMDD and delays in implementation of projects as well as implementation by SITA</a:t>
            </a:r>
          </a:p>
          <a:p>
            <a:pPr algn="just"/>
            <a:endParaRPr lang="en-US" altLang="en-US" sz="2100"/>
          </a:p>
        </p:txBody>
      </p:sp>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69</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2143495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7</a:t>
            </a:fld>
            <a:r>
              <a:rPr lang="en-ZA" dirty="0" smtClean="0"/>
              <a:t> </a:t>
            </a:r>
            <a:endParaRPr lang="en-ZA" dirty="0"/>
          </a:p>
        </p:txBody>
      </p:sp>
      <p:sp>
        <p:nvSpPr>
          <p:cNvPr id="9" name="Rectangle 2"/>
          <p:cNvSpPr txBox="1">
            <a:spLocks noChangeArrowheads="1"/>
          </p:cNvSpPr>
          <p:nvPr/>
        </p:nvSpPr>
        <p:spPr>
          <a:xfrm>
            <a:off x="678532" y="116632"/>
            <a:ext cx="6224836" cy="741633"/>
          </a:xfrm>
          <a:prstGeom prst="rect">
            <a:avLst/>
          </a:prstGeom>
        </p:spPr>
        <p:txBody>
          <a:bodyPr tIns="45720" rIns="91440" bIns="45720" anchor="b">
            <a:normAutofit fontScale="70000" lnSpcReduction="20000"/>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       Programme1: </a:t>
            </a:r>
            <a:r>
              <a:rPr lang="en-GB" sz="2800" b="1" dirty="0" err="1" smtClean="0">
                <a:solidFill>
                  <a:schemeClr val="bg1"/>
                </a:solidFill>
                <a:latin typeface="Arial" pitchFamily="34" charset="0"/>
                <a:ea typeface="+mj-ea"/>
                <a:cs typeface="Arial" pitchFamily="34" charset="0"/>
              </a:rPr>
              <a:t>NDoH</a:t>
            </a:r>
            <a:r>
              <a:rPr lang="en-GB" sz="2800" b="1" dirty="0" smtClean="0">
                <a:solidFill>
                  <a:schemeClr val="bg1"/>
                </a:solidFill>
                <a:latin typeface="Arial" pitchFamily="34" charset="0"/>
                <a:ea typeface="+mj-ea"/>
                <a:cs typeface="Arial" pitchFamily="34" charset="0"/>
              </a:rPr>
              <a:t> </a:t>
            </a:r>
            <a:r>
              <a:rPr lang="en-GB" sz="2800" b="1" dirty="0" smtClean="0">
                <a:solidFill>
                  <a:schemeClr val="bg1"/>
                </a:solidFill>
                <a:latin typeface="Arial" pitchFamily="34" charset="0"/>
                <a:cs typeface="Arial" pitchFamily="34" charset="0"/>
              </a:rPr>
              <a:t>Audit Outcome Trends</a:t>
            </a: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                                   (2014-2018)</a:t>
            </a:r>
          </a:p>
        </p:txBody>
      </p:sp>
      <p:graphicFrame>
        <p:nvGraphicFramePr>
          <p:cNvPr id="6" name="Table 5"/>
          <p:cNvGraphicFramePr>
            <a:graphicFrameLocks noGrp="1"/>
          </p:cNvGraphicFramePr>
          <p:nvPr>
            <p:extLst>
              <p:ext uri="{D42A27DB-BD31-4B8C-83A1-F6EECF244321}">
                <p14:modId xmlns:p14="http://schemas.microsoft.com/office/powerpoint/2010/main" xmlns="" val="3329765027"/>
              </p:ext>
            </p:extLst>
          </p:nvPr>
        </p:nvGraphicFramePr>
        <p:xfrm>
          <a:off x="1148734" y="1051914"/>
          <a:ext cx="6303586" cy="4576997"/>
        </p:xfrm>
        <a:graphic>
          <a:graphicData uri="http://schemas.openxmlformats.org/drawingml/2006/table">
            <a:tbl>
              <a:tblPr firstRow="1" firstCol="1" bandRow="1">
                <a:tableStyleId>{5C22544A-7EE6-4342-B048-85BDC9FD1C3A}</a:tableStyleId>
              </a:tblPr>
              <a:tblGrid>
                <a:gridCol w="3151115">
                  <a:extLst>
                    <a:ext uri="{9D8B030D-6E8A-4147-A177-3AD203B41FA5}">
                      <a16:colId xmlns:a16="http://schemas.microsoft.com/office/drawing/2014/main" xmlns="" val="3522601462"/>
                    </a:ext>
                  </a:extLst>
                </a:gridCol>
                <a:gridCol w="3152471">
                  <a:extLst>
                    <a:ext uri="{9D8B030D-6E8A-4147-A177-3AD203B41FA5}">
                      <a16:colId xmlns:a16="http://schemas.microsoft.com/office/drawing/2014/main" xmlns="" val="3184856403"/>
                    </a:ext>
                  </a:extLst>
                </a:gridCol>
              </a:tblGrid>
              <a:tr h="545404">
                <a:tc>
                  <a:txBody>
                    <a:bodyPr/>
                    <a:lstStyle/>
                    <a:p>
                      <a:pPr algn="ctr">
                        <a:lnSpc>
                          <a:spcPct val="107000"/>
                        </a:lnSpc>
                        <a:spcAft>
                          <a:spcPts val="0"/>
                        </a:spcAft>
                      </a:pPr>
                      <a:r>
                        <a:rPr lang="en-ZA" sz="1600" dirty="0" smtClean="0">
                          <a:solidFill>
                            <a:schemeClr val="tx1"/>
                          </a:solidFill>
                          <a:effectLst/>
                          <a:latin typeface="Arial Black" panose="020B0A04020102020204" pitchFamily="34" charset="0"/>
                        </a:rPr>
                        <a:t>Year</a:t>
                      </a:r>
                      <a:endParaRPr lang="en-ZA"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smtClean="0">
                          <a:solidFill>
                            <a:schemeClr val="tx1"/>
                          </a:solidFill>
                          <a:effectLst/>
                          <a:latin typeface="Arial Black" panose="020B0A04020102020204" pitchFamily="34" charset="0"/>
                        </a:rPr>
                        <a:t>Audit opinion</a:t>
                      </a:r>
                    </a:p>
                    <a:p>
                      <a:pPr marL="0" marR="0" indent="0" algn="ctr" defTabSz="914400" rtl="0" eaLnBrk="1" fontAlgn="auto" latinLnBrk="0" hangingPunct="1">
                        <a:lnSpc>
                          <a:spcPct val="107000"/>
                        </a:lnSpc>
                        <a:spcBef>
                          <a:spcPts val="0"/>
                        </a:spcBef>
                        <a:spcAft>
                          <a:spcPts val="0"/>
                        </a:spcAft>
                        <a:buClrTx/>
                        <a:buSzTx/>
                        <a:buFontTx/>
                        <a:buNone/>
                        <a:tabLst/>
                        <a:defRPr/>
                      </a:pPr>
                      <a:endParaRPr lang="en-ZA" sz="16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4069634084"/>
                  </a:ext>
                </a:extLst>
              </a:tr>
              <a:tr h="52787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smtClean="0">
                          <a:ln>
                            <a:noFill/>
                          </a:ln>
                          <a:solidFill>
                            <a:schemeClr val="tx1"/>
                          </a:solidFill>
                          <a:effectLst/>
                          <a:latin typeface="Arial Black" panose="020B0A04020102020204" pitchFamily="34" charset="0"/>
                        </a:rPr>
                        <a:t>2018/19</a:t>
                      </a:r>
                      <a:endParaRPr lang="en-ZA" sz="160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smtClean="0">
                          <a:ln>
                            <a:noFill/>
                          </a:ln>
                          <a:solidFill>
                            <a:schemeClr val="tx1"/>
                          </a:solidFill>
                          <a:effectLst/>
                          <a:latin typeface="Arial Black" panose="020B0A04020102020204" pitchFamily="34" charset="0"/>
                        </a:rPr>
                        <a:t>Unqualified</a:t>
                      </a:r>
                      <a:endParaRPr lang="en-ZA" sz="160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ZA" sz="16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85947181"/>
                  </a:ext>
                </a:extLst>
              </a:tr>
              <a:tr h="496625">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smtClean="0">
                          <a:ln>
                            <a:noFill/>
                          </a:ln>
                          <a:solidFill>
                            <a:schemeClr val="tx1"/>
                          </a:solidFill>
                          <a:effectLst/>
                          <a:latin typeface="Arial Black" panose="020B0A04020102020204" pitchFamily="34" charset="0"/>
                        </a:rPr>
                        <a:t>2017/18</a:t>
                      </a:r>
                      <a:endParaRPr lang="en-ZA" sz="160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Unqualified</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32372995"/>
                  </a:ext>
                </a:extLst>
              </a:tr>
              <a:tr h="496625">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smtClean="0">
                          <a:ln>
                            <a:noFill/>
                          </a:ln>
                          <a:solidFill>
                            <a:schemeClr val="tx1"/>
                          </a:solidFill>
                          <a:effectLst/>
                          <a:latin typeface="Arial Black" panose="020B0A04020102020204" pitchFamily="34" charset="0"/>
                        </a:rPr>
                        <a:t>2016/17</a:t>
                      </a:r>
                    </a:p>
                    <a:p>
                      <a:pPr marL="0" marR="0" indent="0" algn="ctr" defTabSz="914400" rtl="0" eaLnBrk="1" fontAlgn="auto" latinLnBrk="0" hangingPunct="1">
                        <a:lnSpc>
                          <a:spcPct val="107000"/>
                        </a:lnSpc>
                        <a:spcBef>
                          <a:spcPts val="0"/>
                        </a:spcBef>
                        <a:spcAft>
                          <a:spcPts val="0"/>
                        </a:spcAft>
                        <a:buClrTx/>
                        <a:buSzTx/>
                        <a:buFontTx/>
                        <a:buNone/>
                        <a:tabLst/>
                        <a:defRPr/>
                      </a:pPr>
                      <a:endParaRPr lang="en-ZA" sz="160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Unqualified</a:t>
                      </a:r>
                      <a:endParaRPr kumimoji="0" lang="en-ZA" sz="1600" b="0" i="0" u="none" strike="noStrike" kern="1200" cap="none" spc="0" normalizeH="0" baseline="0" noProof="0" dirty="0" smtClean="0">
                        <a:ln>
                          <a:noFill/>
                        </a:ln>
                        <a:solidFill>
                          <a:prstClr val="black"/>
                        </a:solidFill>
                        <a:effectLst/>
                        <a:uLnTx/>
                        <a:uFillTx/>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68153680"/>
                  </a:ext>
                </a:extLst>
              </a:tr>
              <a:tr h="407718">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smtClean="0">
                          <a:ln>
                            <a:noFill/>
                          </a:ln>
                          <a:solidFill>
                            <a:schemeClr val="tx1"/>
                          </a:solidFill>
                          <a:effectLst/>
                          <a:latin typeface="Arial Black" panose="020B0A04020102020204" pitchFamily="34" charset="0"/>
                        </a:rPr>
                        <a:t>2015/16</a:t>
                      </a:r>
                      <a:endParaRPr lang="en-ZA" sz="160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ln>
                            <a:noFill/>
                          </a:ln>
                          <a:solidFill>
                            <a:schemeClr val="tx1"/>
                          </a:solidFill>
                          <a:effectLst/>
                          <a:latin typeface="Arial Black" panose="020B0A04020102020204" pitchFamily="34" charset="0"/>
                        </a:rPr>
                        <a:t>Unqualified</a:t>
                      </a:r>
                      <a:endParaRPr lang="en-ZA" sz="16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50570021"/>
                  </a:ext>
                </a:extLst>
              </a:tr>
              <a:tr h="407718">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smtClean="0">
                          <a:ln>
                            <a:noFill/>
                          </a:ln>
                          <a:solidFill>
                            <a:schemeClr val="tx1"/>
                          </a:solidFill>
                          <a:effectLst/>
                          <a:latin typeface="Arial Black" panose="020B0A04020102020204" pitchFamily="34" charset="0"/>
                        </a:rPr>
                        <a:t>2014/15</a:t>
                      </a:r>
                      <a:endParaRPr lang="en-ZA" sz="160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smtClean="0">
                          <a:ln>
                            <a:noFill/>
                          </a:ln>
                          <a:solidFill>
                            <a:schemeClr val="tx1"/>
                          </a:solidFill>
                          <a:effectLst/>
                          <a:latin typeface="Arial Black" panose="020B0A04020102020204" pitchFamily="34" charset="0"/>
                        </a:rPr>
                        <a:t>Unqualified</a:t>
                      </a:r>
                      <a:endParaRPr lang="en-ZA" sz="160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56314431"/>
                  </a:ext>
                </a:extLst>
              </a:tr>
              <a:tr h="548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2013/14</a:t>
                      </a:r>
                    </a:p>
                    <a:p>
                      <a:endParaRPr lang="en-US" sz="1600" dirty="0"/>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smtClean="0">
                          <a:ln>
                            <a:noFill/>
                          </a:ln>
                          <a:solidFill>
                            <a:schemeClr val="tx1"/>
                          </a:solidFill>
                          <a:effectLst/>
                          <a:latin typeface="Arial Black" panose="020B0A04020102020204" pitchFamily="34" charset="0"/>
                        </a:rPr>
                        <a:t>Unqualified</a:t>
                      </a:r>
                      <a:endParaRPr lang="en-ZA" sz="160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03207289"/>
                  </a:ext>
                </a:extLst>
              </a:tr>
              <a:tr h="548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2012/13</a:t>
                      </a:r>
                    </a:p>
                    <a:p>
                      <a:endParaRPr lang="en-US" sz="1600" dirty="0"/>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smtClean="0">
                          <a:ln>
                            <a:noFill/>
                          </a:ln>
                          <a:solidFill>
                            <a:schemeClr val="tx1"/>
                          </a:solidFill>
                          <a:effectLst/>
                          <a:latin typeface="Arial Black" panose="020B0A04020102020204" pitchFamily="34" charset="0"/>
                        </a:rPr>
                        <a:t>Unqualified</a:t>
                      </a:r>
                      <a:endParaRPr lang="en-ZA" sz="160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90251044"/>
                  </a:ext>
                </a:extLst>
              </a:tr>
              <a:tr h="548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2011/12</a:t>
                      </a:r>
                    </a:p>
                    <a:p>
                      <a:endParaRPr lang="en-US" sz="1600" dirty="0"/>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smtClean="0">
                          <a:ln>
                            <a:noFill/>
                          </a:ln>
                          <a:solidFill>
                            <a:schemeClr val="tx1"/>
                          </a:solidFill>
                          <a:effectLst/>
                          <a:latin typeface="Arial Black" panose="020B0A04020102020204" pitchFamily="34" charset="0"/>
                        </a:rPr>
                        <a:t>Unqualified</a:t>
                      </a:r>
                      <a:endParaRPr lang="en-ZA" sz="160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24515459"/>
                  </a:ext>
                </a:extLst>
              </a:tr>
            </a:tbl>
          </a:graphicData>
        </a:graphic>
      </p:graphicFrame>
    </p:spTree>
    <p:extLst>
      <p:ext uri="{BB962C8B-B14F-4D97-AF65-F5344CB8AC3E}">
        <p14:creationId xmlns:p14="http://schemas.microsoft.com/office/powerpoint/2010/main" xmlns="" val="568222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41987" name="Rectangle 2"/>
          <p:cNvSpPr txBox="1">
            <a:spLocks noChangeArrowheads="1"/>
          </p:cNvSpPr>
          <p:nvPr/>
        </p:nvSpPr>
        <p:spPr bwMode="auto">
          <a:xfrm>
            <a:off x="0" y="0"/>
            <a:ext cx="7072313"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Way Forward</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41989" name="TextBox 1"/>
          <p:cNvSpPr txBox="1">
            <a:spLocks noChangeArrowheads="1"/>
          </p:cNvSpPr>
          <p:nvPr/>
        </p:nvSpPr>
        <p:spPr bwMode="auto">
          <a:xfrm>
            <a:off x="0" y="1071563"/>
            <a:ext cx="9144000" cy="317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400"/>
          </a:p>
          <a:p>
            <a:pPr lvl="1" algn="just" eaLnBrk="1" hangingPunct="1">
              <a:buFont typeface="Wingdings" panose="05000000000000000000" pitchFamily="2" charset="2"/>
              <a:buChar char="ü"/>
            </a:pPr>
            <a:endParaRPr lang="en-US" altLang="en-US" sz="2400"/>
          </a:p>
          <a:p>
            <a:pPr lvl="1" algn="just" eaLnBrk="1" hangingPunct="1"/>
            <a:endParaRPr lang="en-ZA"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GB" altLang="en-US" sz="2400"/>
          </a:p>
          <a:p>
            <a:pPr lvl="1" algn="just" eaLnBrk="1" hangingPunct="1"/>
            <a:endParaRPr lang="en-GB" altLang="en-US" sz="2400"/>
          </a:p>
          <a:p>
            <a:pPr algn="just" eaLnBrk="1" hangingPunct="1"/>
            <a:endParaRPr lang="en-US" altLang="en-US" sz="900"/>
          </a:p>
          <a:p>
            <a:pPr lvl="1" algn="just" eaLnBrk="1" hangingPunct="1"/>
            <a:endParaRPr lang="en-US" altLang="en-US" sz="2300"/>
          </a:p>
          <a:p>
            <a:pPr lvl="1" algn="just" eaLnBrk="1" hangingPunct="1"/>
            <a:r>
              <a:rPr lang="en-US" altLang="en-US" sz="2400"/>
              <a:t>	</a:t>
            </a:r>
          </a:p>
        </p:txBody>
      </p:sp>
      <p:sp>
        <p:nvSpPr>
          <p:cNvPr id="41990" name="Rectangle 7"/>
          <p:cNvSpPr>
            <a:spLocks noChangeArrowheads="1"/>
          </p:cNvSpPr>
          <p:nvPr/>
        </p:nvSpPr>
        <p:spPr bwMode="auto">
          <a:xfrm>
            <a:off x="0" y="1052513"/>
            <a:ext cx="9144000"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q"/>
            </a:pPr>
            <a:endParaRPr lang="en-US" altLang="en-US"/>
          </a:p>
          <a:p>
            <a:pPr algn="just">
              <a:buFont typeface="Wingdings" panose="05000000000000000000" pitchFamily="2" charset="2"/>
              <a:buChar char="q"/>
            </a:pPr>
            <a:r>
              <a:rPr lang="en-US" altLang="en-US" sz="2000"/>
              <a:t> Monitoring of grants Business Plans in line with NDoH</a:t>
            </a:r>
          </a:p>
          <a:p>
            <a:pPr algn="just"/>
            <a:r>
              <a:rPr lang="en-US" altLang="en-US" sz="2000"/>
              <a:t>    interventions – reprioritization of activities.</a:t>
            </a:r>
          </a:p>
          <a:p>
            <a:pPr algn="just">
              <a:buFont typeface="Wingdings" panose="05000000000000000000" pitchFamily="2" charset="2"/>
              <a:buChar char="q"/>
            </a:pPr>
            <a:endParaRPr lang="en-US" altLang="en-US" sz="2000"/>
          </a:p>
          <a:p>
            <a:pPr algn="just">
              <a:buFont typeface="Wingdings" panose="05000000000000000000" pitchFamily="2" charset="2"/>
              <a:buChar char="q"/>
            </a:pPr>
            <a:r>
              <a:rPr lang="en-US" altLang="en-US" sz="2000"/>
              <a:t> </a:t>
            </a:r>
            <a:r>
              <a:rPr lang="en-ZA" altLang="en-US" sz="2000"/>
              <a:t> Reforming of grants in its entirety</a:t>
            </a:r>
          </a:p>
          <a:p>
            <a:pPr algn="just">
              <a:buFont typeface="Wingdings" panose="05000000000000000000" pitchFamily="2" charset="2"/>
              <a:buChar char="q"/>
            </a:pPr>
            <a:endParaRPr lang="en-ZA" altLang="en-US" sz="2000"/>
          </a:p>
          <a:p>
            <a:pPr algn="just">
              <a:buFont typeface="Wingdings" panose="05000000000000000000" pitchFamily="2" charset="2"/>
              <a:buChar char="q"/>
            </a:pPr>
            <a:r>
              <a:rPr lang="en-ZA" altLang="en-US" sz="2000"/>
              <a:t> Strengthen monitoring to ensure spending efficacy.</a:t>
            </a:r>
          </a:p>
          <a:p>
            <a:pPr algn="just"/>
            <a:endParaRPr lang="en-ZA" altLang="en-US" sz="2000"/>
          </a:p>
          <a:p>
            <a:pPr algn="just">
              <a:buFont typeface="Wingdings" panose="05000000000000000000" pitchFamily="2" charset="2"/>
              <a:buChar char="q"/>
            </a:pPr>
            <a:endParaRPr lang="en-ZA" altLang="en-US" sz="2000"/>
          </a:p>
          <a:p>
            <a:pPr algn="just"/>
            <a:endParaRPr lang="en-US" altLang="en-US" sz="2000"/>
          </a:p>
        </p:txBody>
      </p:sp>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70 </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8197554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57200" y="1219200"/>
            <a:ext cx="8229600" cy="4937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4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4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ZA" sz="7200" b="1" i="0" u="none" strike="noStrike" kern="1200" cap="none" spc="0" normalizeH="0" baseline="0" noProof="0" dirty="0" smtClean="0">
                <a:ln>
                  <a:noFill/>
                </a:ln>
                <a:solidFill>
                  <a:schemeClr val="tx1"/>
                </a:solidFill>
                <a:effectLst/>
                <a:uLnTx/>
                <a:uFillTx/>
                <a:latin typeface="+mn-lt"/>
                <a:ea typeface="+mn-ea"/>
                <a:cs typeface="+mn-cs"/>
              </a:rPr>
              <a:t>The End</a:t>
            </a:r>
          </a:p>
        </p:txBody>
      </p:sp>
      <p:sp>
        <p:nvSpPr>
          <p:cNvPr id="3"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71</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3392115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27" y="404664"/>
            <a:ext cx="5941819" cy="523220"/>
          </a:xfrm>
          <a:prstGeom prst="rect">
            <a:avLst/>
          </a:prstGeom>
        </p:spPr>
        <p:txBody>
          <a:bodyPr wrap="none">
            <a:spAutoFit/>
          </a:bodyPr>
          <a:lstStyle/>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Black" pitchFamily="34" charset="0"/>
                <a:cs typeface="Arial" pitchFamily="34" charset="0"/>
              </a:rPr>
              <a:t>Programme 1: Administration</a:t>
            </a:r>
            <a:endParaRPr lang="en-GB" sz="2800" b="1" dirty="0">
              <a:solidFill>
                <a:schemeClr val="bg1"/>
              </a:solidFill>
              <a:latin typeface="Arial Black"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111077286"/>
              </p:ext>
            </p:extLst>
          </p:nvPr>
        </p:nvGraphicFramePr>
        <p:xfrm>
          <a:off x="0" y="1196974"/>
          <a:ext cx="9144000" cy="3082653"/>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430016">
                  <a:extLst>
                    <a:ext uri="{9D8B030D-6E8A-4147-A177-3AD203B41FA5}">
                      <a16:colId xmlns:a16="http://schemas.microsoft.com/office/drawing/2014/main" xmlns="" val="20001"/>
                    </a:ext>
                  </a:extLst>
                </a:gridCol>
                <a:gridCol w="2169179">
                  <a:extLst>
                    <a:ext uri="{9D8B030D-6E8A-4147-A177-3AD203B41FA5}">
                      <a16:colId xmlns:a16="http://schemas.microsoft.com/office/drawing/2014/main" xmlns="" val="20002"/>
                    </a:ext>
                  </a:extLst>
                </a:gridCol>
                <a:gridCol w="2258805">
                  <a:extLst>
                    <a:ext uri="{9D8B030D-6E8A-4147-A177-3AD203B41FA5}">
                      <a16:colId xmlns:a16="http://schemas.microsoft.com/office/drawing/2014/main" xmlns="" val="20003"/>
                    </a:ext>
                  </a:extLst>
                </a:gridCol>
              </a:tblGrid>
              <a:tr h="503834">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r>
                        <a:rPr lang="en-ZA" sz="1100" b="1" kern="1200" baseline="0" dirty="0" smtClean="0">
                          <a:solidFill>
                            <a:schemeClr val="lt1"/>
                          </a:solidFill>
                          <a:latin typeface="Arial Black" pitchFamily="34" charset="0"/>
                          <a:ea typeface="+mn-ea"/>
                          <a:cs typeface="+mn-cs"/>
                        </a:rPr>
                        <a:t>Planned Target </a:t>
                      </a:r>
                    </a:p>
                    <a:p>
                      <a:r>
                        <a:rPr lang="en-ZA" sz="1100" b="1" kern="1200" baseline="0" dirty="0" smtClean="0">
                          <a:solidFill>
                            <a:schemeClr val="lt1"/>
                          </a:solidFill>
                          <a:latin typeface="Arial Black" pitchFamily="34" charset="0"/>
                          <a:ea typeface="+mn-ea"/>
                          <a:cs typeface="+mn-cs"/>
                        </a:rPr>
                        <a:t>2018/19	</a:t>
                      </a:r>
                    </a:p>
                  </a:txBody>
                  <a:tcPr/>
                </a:tc>
                <a:tc>
                  <a:txBody>
                    <a:bodyPr/>
                    <a:lstStyle/>
                    <a:p>
                      <a:r>
                        <a:rPr lang="en-ZA" sz="1100" b="1" kern="1200" baseline="0" dirty="0" smtClean="0">
                          <a:solidFill>
                            <a:schemeClr val="lt1"/>
                          </a:solidFill>
                          <a:latin typeface="Arial Black" pitchFamily="34" charset="0"/>
                          <a:ea typeface="+mn-ea"/>
                          <a:cs typeface="+mn-cs"/>
                        </a:rPr>
                        <a:t>Actual Achievement </a:t>
                      </a:r>
                    </a:p>
                    <a:p>
                      <a:r>
                        <a:rPr lang="en-ZA" sz="1100" b="1" kern="1200" baseline="0" dirty="0" smtClean="0">
                          <a:solidFill>
                            <a:schemeClr val="lt1"/>
                          </a:solidFill>
                          <a:latin typeface="Arial Black" pitchFamily="34" charset="0"/>
                          <a:ea typeface="+mn-ea"/>
                          <a:cs typeface="+mn-cs"/>
                        </a:rPr>
                        <a:t>2018/19	</a:t>
                      </a:r>
                    </a:p>
                  </a:txBody>
                  <a:tcPr/>
                </a:tc>
                <a:extLst>
                  <a:ext uri="{0D108BD9-81ED-4DB2-BD59-A6C34878D82A}">
                    <a16:rowId xmlns:a16="http://schemas.microsoft.com/office/drawing/2014/main" xmlns="" val="10000"/>
                  </a:ext>
                </a:extLst>
              </a:tr>
              <a:tr h="504056">
                <a:tc rowSpan="2">
                  <a:txBody>
                    <a:bodyPr/>
                    <a:lstStyle/>
                    <a:p>
                      <a:pPr algn="l" fontAlgn="b"/>
                      <a:r>
                        <a:rPr lang="en-ZA" sz="1100" b="0" i="0" u="none" strike="noStrike" dirty="0" smtClean="0">
                          <a:solidFill>
                            <a:srgbClr val="000000"/>
                          </a:solidFill>
                          <a:latin typeface="Arial Black" pitchFamily="34" charset="0"/>
                        </a:rPr>
                        <a:t>Ensure effective financial management and accountability by improving</a:t>
                      </a:r>
                      <a:r>
                        <a:rPr lang="en-GB" sz="1100" kern="1200" dirty="0" smtClean="0">
                          <a:solidFill>
                            <a:schemeClr val="dk1"/>
                          </a:solidFill>
                          <a:latin typeface="Arial Black" pitchFamily="34" charset="0"/>
                          <a:ea typeface="+mn-ea"/>
                          <a:cs typeface="+mn-cs"/>
                        </a:rPr>
                        <a:t> audit outcomes </a:t>
                      </a:r>
                      <a:r>
                        <a:rPr lang="en-ZA" sz="1100" b="0" i="0" u="none" strike="noStrike" dirty="0" smtClean="0">
                          <a:solidFill>
                            <a:srgbClr val="000000"/>
                          </a:solidFill>
                          <a:latin typeface="Arial Black" pitchFamily="34" charset="0"/>
                        </a:rPr>
                        <a:t>  </a:t>
                      </a:r>
                      <a:endParaRPr lang="en-ZA" sz="1100" b="0" i="0" u="none" strike="noStrike" dirty="0">
                        <a:solidFill>
                          <a:srgbClr val="000000"/>
                        </a:solidFill>
                        <a:latin typeface="Arial Black" pitchFamily="34" charset="0"/>
                      </a:endParaRPr>
                    </a:p>
                  </a:txBody>
                  <a:tcPr marL="0" marR="0" marT="0" marB="0"/>
                </a:tc>
                <a:tc>
                  <a:txBody>
                    <a:bodyPr/>
                    <a:lstStyle/>
                    <a:p>
                      <a:pPr algn="l" fontAlgn="b"/>
                      <a:r>
                        <a:rPr lang="en-ZA" sz="1100" b="0" i="0" u="none" strike="noStrike" dirty="0" smtClean="0">
                          <a:solidFill>
                            <a:srgbClr val="000000"/>
                          </a:solidFill>
                          <a:latin typeface="Arial Black" pitchFamily="34" charset="0"/>
                        </a:rPr>
                        <a:t>Audit opinion from Auditor-General</a:t>
                      </a:r>
                      <a:endParaRPr lang="en-ZA" sz="1100" b="0" i="0" u="none" strike="noStrike" dirty="0">
                        <a:solidFill>
                          <a:srgbClr val="000000"/>
                        </a:solidFill>
                        <a:latin typeface="Arial Black" pitchFamily="34" charset="0"/>
                      </a:endParaRPr>
                    </a:p>
                  </a:txBody>
                  <a:tcPr marL="0" marR="0" marT="0" marB="0"/>
                </a:tc>
                <a:tc>
                  <a:txBody>
                    <a:bodyPr/>
                    <a:lstStyle/>
                    <a:p>
                      <a:pPr>
                        <a:lnSpc>
                          <a:spcPts val="1200"/>
                        </a:lnSpc>
                      </a:pPr>
                      <a:r>
                        <a:rPr lang="en-ZA" sz="1100" b="0" i="0" u="none" strike="noStrike" dirty="0" smtClean="0">
                          <a:solidFill>
                            <a:srgbClr val="000000"/>
                          </a:solidFill>
                          <a:latin typeface="Arial Black" pitchFamily="34" charset="0"/>
                        </a:rPr>
                        <a:t>Clean Audit Opinion for the NDoH for 2017/18</a:t>
                      </a:r>
                      <a:r>
                        <a:rPr lang="en-ZA" sz="1100" kern="1200" baseline="0" dirty="0" smtClean="0">
                          <a:solidFill>
                            <a:schemeClr val="dk1"/>
                          </a:solidFill>
                          <a:latin typeface="Arial Black" pitchFamily="34" charset="0"/>
                          <a:ea typeface="+mn-ea"/>
                          <a:cs typeface="+mn-cs"/>
                        </a:rPr>
                        <a:t>	</a:t>
                      </a:r>
                    </a:p>
                  </a:txBody>
                  <a:tcPr marL="0" marR="0" marT="0" marB="0"/>
                </a:tc>
                <a:tc>
                  <a:txBody>
                    <a:bodyPr/>
                    <a:lstStyle/>
                    <a:p>
                      <a:pPr algn="l">
                        <a:lnSpc>
                          <a:spcPts val="1200"/>
                        </a:lnSpc>
                      </a:pPr>
                      <a:r>
                        <a:rPr lang="en-ZA" sz="1100" kern="1200" spc="0" baseline="0" dirty="0" smtClean="0">
                          <a:solidFill>
                            <a:schemeClr val="dk1"/>
                          </a:solidFill>
                          <a:latin typeface="Arial Black" pitchFamily="34" charset="0"/>
                          <a:ea typeface="+mn-ea"/>
                          <a:cs typeface="+mn-cs"/>
                        </a:rPr>
                        <a:t>Unqualified audit opinion obtained for 2017/18 </a:t>
                      </a:r>
                      <a:r>
                        <a:rPr lang="en-ZA" sz="1100" kern="1200" baseline="0" dirty="0" smtClean="0">
                          <a:solidFill>
                            <a:schemeClr val="dk1"/>
                          </a:solidFill>
                          <a:latin typeface="Arial Black" pitchFamily="34" charset="0"/>
                          <a:ea typeface="+mn-ea"/>
                          <a:cs typeface="+mn-cs"/>
                        </a:rPr>
                        <a:t>	</a:t>
                      </a:r>
                    </a:p>
                    <a:p>
                      <a:pPr>
                        <a:lnSpc>
                          <a:spcPct val="115000"/>
                        </a:lnSpc>
                        <a:spcAft>
                          <a:spcPts val="0"/>
                        </a:spcAft>
                      </a:pPr>
                      <a:endParaRPr lang="en-ZA" sz="1100" dirty="0">
                        <a:latin typeface="Arial Black" pitchFamily="34" charset="0"/>
                        <a:ea typeface="Calibri"/>
                        <a:cs typeface="Times New Roman"/>
                      </a:endParaRPr>
                    </a:p>
                  </a:txBody>
                  <a:tcPr marL="0" marR="0" marT="0" marB="0"/>
                </a:tc>
                <a:extLst>
                  <a:ext uri="{0D108BD9-81ED-4DB2-BD59-A6C34878D82A}">
                    <a16:rowId xmlns:a16="http://schemas.microsoft.com/office/drawing/2014/main" xmlns="" val="10001"/>
                  </a:ext>
                </a:extLst>
              </a:tr>
              <a:tr h="2074763">
                <a:tc vMerge="1">
                  <a:txBody>
                    <a:bodyPr/>
                    <a:lstStyle/>
                    <a:p>
                      <a:pPr algn="l" fontAlgn="b"/>
                      <a:endParaRPr lang="en-ZA" sz="1600" b="0" i="0" u="none" strike="noStrike" dirty="0">
                        <a:solidFill>
                          <a:srgbClr val="000000"/>
                        </a:solidFill>
                        <a:latin typeface="Arial Black" pitchFamily="34" charset="0"/>
                      </a:endParaRPr>
                    </a:p>
                  </a:txBody>
                  <a:tcPr marL="0" marR="0" marT="0" marB="0" anchor="b"/>
                </a:tc>
                <a:tc>
                  <a:txBody>
                    <a:bodyPr/>
                    <a:lstStyle/>
                    <a:p>
                      <a:pPr algn="l" fontAlgn="b"/>
                      <a:r>
                        <a:rPr lang="en-ZA" sz="1100" b="0" i="0" u="none" strike="noStrike" dirty="0" smtClean="0">
                          <a:solidFill>
                            <a:srgbClr val="000000"/>
                          </a:solidFill>
                          <a:latin typeface="Arial Black" pitchFamily="34" charset="0"/>
                        </a:rPr>
                        <a:t>Number of Provincial Departments of Health that demonstrate improvements in Audit</a:t>
                      </a:r>
                      <a:r>
                        <a:rPr lang="en-ZA" sz="1100" b="0" i="0" u="none" strike="noStrike" baseline="0" dirty="0" smtClean="0">
                          <a:solidFill>
                            <a:srgbClr val="000000"/>
                          </a:solidFill>
                          <a:latin typeface="Arial Black" pitchFamily="34" charset="0"/>
                        </a:rPr>
                        <a:t> Outcomes or Opinions</a:t>
                      </a:r>
                    </a:p>
                  </a:txBody>
                  <a:tcPr marL="0" marR="0" marT="0" marB="0"/>
                </a:tc>
                <a:tc>
                  <a:txBody>
                    <a:bodyPr/>
                    <a:lstStyle/>
                    <a:p>
                      <a:pPr algn="l" fontAlgn="b"/>
                      <a:r>
                        <a:rPr lang="en-ZA" sz="1100" b="0" i="0" u="none" strike="noStrike" dirty="0" smtClean="0">
                          <a:solidFill>
                            <a:srgbClr val="000000"/>
                          </a:solidFill>
                          <a:latin typeface="Arial Black" pitchFamily="34" charset="0"/>
                        </a:rPr>
                        <a:t>5 Provincial DoH that demonstrate improvements in Audit </a:t>
                      </a:r>
                      <a:r>
                        <a:rPr lang="en-ZA" sz="1100" b="0" i="0" u="none" strike="noStrike" baseline="0" dirty="0" smtClean="0">
                          <a:solidFill>
                            <a:srgbClr val="000000"/>
                          </a:solidFill>
                          <a:latin typeface="Arial Black" pitchFamily="34" charset="0"/>
                        </a:rPr>
                        <a:t>Outcomes or Opinions</a:t>
                      </a:r>
                      <a:endParaRPr lang="en-ZA" sz="1100" b="0" i="0" u="none" strike="noStrike" dirty="0">
                        <a:solidFill>
                          <a:srgbClr val="000000"/>
                        </a:solidFill>
                        <a:latin typeface="Arial Black" pitchFamily="34" charset="0"/>
                      </a:endParaRPr>
                    </a:p>
                  </a:txBody>
                  <a:tcPr marL="0" marR="0" marT="0" marB="0"/>
                </a:tc>
                <a:tc>
                  <a:txBody>
                    <a:bodyPr/>
                    <a:lstStyle/>
                    <a:p>
                      <a:pPr>
                        <a:lnSpc>
                          <a:spcPct val="115000"/>
                        </a:lnSpc>
                        <a:spcAft>
                          <a:spcPts val="0"/>
                        </a:spcAft>
                      </a:pPr>
                      <a:r>
                        <a:rPr lang="en-ZA" sz="1100" dirty="0" smtClean="0">
                          <a:latin typeface="Arial Black" pitchFamily="34" charset="0"/>
                          <a:ea typeface="Calibri"/>
                          <a:cs typeface="Arial"/>
                        </a:rPr>
                        <a:t>4 </a:t>
                      </a:r>
                      <a:r>
                        <a:rPr lang="en-ZA" sz="1100" b="0" i="0" u="none" strike="noStrike" dirty="0" smtClean="0">
                          <a:solidFill>
                            <a:srgbClr val="000000"/>
                          </a:solidFill>
                          <a:latin typeface="Arial Black" pitchFamily="34" charset="0"/>
                        </a:rPr>
                        <a:t>Provincial Departments of </a:t>
                      </a:r>
                      <a:r>
                        <a:rPr lang="en-ZA" sz="1100" b="0" i="0" u="none" strike="noStrike" dirty="0" smtClean="0">
                          <a:solidFill>
                            <a:schemeClr val="tx1"/>
                          </a:solidFill>
                          <a:latin typeface="Arial Black" pitchFamily="34" charset="0"/>
                        </a:rPr>
                        <a:t>Health (FS,GP, EC &amp; WC)  </a:t>
                      </a:r>
                      <a:r>
                        <a:rPr lang="en-ZA" sz="1100" b="0" i="0" u="none" strike="noStrike" dirty="0" smtClean="0">
                          <a:solidFill>
                            <a:srgbClr val="000000"/>
                          </a:solidFill>
                          <a:latin typeface="Arial Black" pitchFamily="34" charset="0"/>
                        </a:rPr>
                        <a:t>obtained unqualified Audit </a:t>
                      </a:r>
                      <a:r>
                        <a:rPr lang="en-ZA" sz="1100" b="0" i="0" u="none" strike="noStrike" baseline="0" dirty="0" smtClean="0">
                          <a:solidFill>
                            <a:srgbClr val="000000"/>
                          </a:solidFill>
                          <a:latin typeface="Arial Black" pitchFamily="34" charset="0"/>
                        </a:rPr>
                        <a:t>Opinions for 2017/18</a:t>
                      </a:r>
                      <a:endParaRPr lang="en-ZA" sz="1100" dirty="0">
                        <a:solidFill>
                          <a:srgbClr val="FF0000"/>
                        </a:solidFill>
                        <a:latin typeface="Arial Black" pitchFamily="34" charset="0"/>
                        <a:ea typeface="Calibri"/>
                        <a:cs typeface="Times New Roman"/>
                      </a:endParaRPr>
                    </a:p>
                  </a:txBody>
                  <a:tcPr marL="68580" marR="68580" marT="0" marB="0"/>
                </a:tc>
                <a:extLst>
                  <a:ext uri="{0D108BD9-81ED-4DB2-BD59-A6C34878D82A}">
                    <a16:rowId xmlns:a16="http://schemas.microsoft.com/office/drawing/2014/main" xmlns="" val="10002"/>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8</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313" y="1844675"/>
            <a:ext cx="8064500" cy="1939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2 : HEALTH PLANNING AND SYSTEMS ENABLEMENT </a:t>
            </a:r>
          </a:p>
          <a:p>
            <a:pPr algn="ctr">
              <a:defRPr/>
            </a:pPr>
            <a:r>
              <a:rPr lang="en-ZA" sz="2400" b="1" dirty="0">
                <a:solidFill>
                  <a:schemeClr val="tx1"/>
                </a:solidFill>
                <a:latin typeface="Arial Black" pitchFamily="34" charset="0"/>
              </a:rPr>
              <a:t> </a:t>
            </a: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9</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7459</Words>
  <Application>Microsoft Office PowerPoint</Application>
  <PresentationFormat>On-screen Show (4:3)</PresentationFormat>
  <Paragraphs>1927</Paragraphs>
  <Slides>71</Slides>
  <Notes>26</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Custom Design</vt:lpstr>
      <vt:lpstr>1 </vt:lpstr>
      <vt:lpstr>2 </vt:lpstr>
      <vt:lpstr>3 </vt:lpstr>
      <vt:lpstr>4 </vt:lpstr>
      <vt:lpstr>5 </vt:lpstr>
      <vt:lpstr>6 </vt:lpstr>
      <vt:lpstr>7 </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27 </vt:lpstr>
      <vt:lpstr>  Programme 5:  Hospitals, Tertiary Services and Workforce Development  </vt:lpstr>
      <vt:lpstr>  Programme 5:  Hospitals, Tertiary Services and Workforce Development  </vt:lpstr>
      <vt:lpstr>Slide 30</vt:lpstr>
      <vt:lpstr>31 </vt:lpstr>
      <vt:lpstr>Slide 32</vt:lpstr>
      <vt:lpstr>33 </vt:lpstr>
      <vt:lpstr>34 </vt:lpstr>
      <vt:lpstr>35 </vt:lpstr>
      <vt:lpstr>36 </vt:lpstr>
      <vt:lpstr>Slide 37</vt:lpstr>
      <vt:lpstr>Slide 38</vt:lpstr>
      <vt:lpstr>Slide 39</vt:lpstr>
      <vt:lpstr>40 </vt:lpstr>
      <vt:lpstr>41 </vt:lpstr>
      <vt:lpstr>42 </vt:lpstr>
      <vt:lpstr>43 </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PUMZA</cp:lastModifiedBy>
  <cp:revision>440</cp:revision>
  <dcterms:created xsi:type="dcterms:W3CDTF">2013-10-17T06:13:57Z</dcterms:created>
  <dcterms:modified xsi:type="dcterms:W3CDTF">2019-10-16T13:12:37Z</dcterms:modified>
</cp:coreProperties>
</file>