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7.xml" ContentType="application/vnd.openxmlformats-officedocument.drawingml.chart+xml"/>
  <Override PartName="/ppt/charts/chart20.xml" ContentType="application/vnd.openxmlformats-officedocument.drawingml.chart+xml"/>
  <Override PartName="/ppt/charts/chart3.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charts/chart14.xml" ContentType="application/vnd.openxmlformats-officedocument.drawingml.char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10.xml" ContentType="application/vnd.openxmlformats-officedocument.drawingml.chart+xml"/>
  <Override PartName="/ppt/notesSlides/notesSlide8.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charts/chart16.xml" ContentType="application/vnd.openxmlformats-officedocument.drawingml.char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charts/chart12.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0" r:id="rId3"/>
    <p:sldMasterId id="2147483676" r:id="rId4"/>
  </p:sldMasterIdLst>
  <p:notesMasterIdLst>
    <p:notesMasterId r:id="rId101"/>
  </p:notesMasterIdLst>
  <p:handoutMasterIdLst>
    <p:handoutMasterId r:id="rId102"/>
  </p:handoutMasterIdLst>
  <p:sldIdLst>
    <p:sldId id="553" r:id="rId5"/>
    <p:sldId id="380" r:id="rId6"/>
    <p:sldId id="385" r:id="rId7"/>
    <p:sldId id="479" r:id="rId8"/>
    <p:sldId id="530" r:id="rId9"/>
    <p:sldId id="552" r:id="rId10"/>
    <p:sldId id="532" r:id="rId11"/>
    <p:sldId id="533" r:id="rId12"/>
    <p:sldId id="535" r:id="rId13"/>
    <p:sldId id="536" r:id="rId14"/>
    <p:sldId id="537" r:id="rId15"/>
    <p:sldId id="538" r:id="rId16"/>
    <p:sldId id="555" r:id="rId17"/>
    <p:sldId id="539" r:id="rId18"/>
    <p:sldId id="540" r:id="rId19"/>
    <p:sldId id="541" r:id="rId20"/>
    <p:sldId id="542" r:id="rId21"/>
    <p:sldId id="543" r:id="rId22"/>
    <p:sldId id="544" r:id="rId23"/>
    <p:sldId id="545" r:id="rId24"/>
    <p:sldId id="546" r:id="rId25"/>
    <p:sldId id="547" r:id="rId26"/>
    <p:sldId id="548" r:id="rId27"/>
    <p:sldId id="549" r:id="rId28"/>
    <p:sldId id="550" r:id="rId29"/>
    <p:sldId id="551" r:id="rId30"/>
    <p:sldId id="437" r:id="rId31"/>
    <p:sldId id="482" r:id="rId32"/>
    <p:sldId id="418" r:id="rId33"/>
    <p:sldId id="419" r:id="rId34"/>
    <p:sldId id="420" r:id="rId35"/>
    <p:sldId id="446" r:id="rId36"/>
    <p:sldId id="438" r:id="rId37"/>
    <p:sldId id="390" r:id="rId38"/>
    <p:sldId id="389" r:id="rId39"/>
    <p:sldId id="483" r:id="rId40"/>
    <p:sldId id="391" r:id="rId41"/>
    <p:sldId id="392" r:id="rId42"/>
    <p:sldId id="377" r:id="rId43"/>
    <p:sldId id="524" r:id="rId44"/>
    <p:sldId id="526" r:id="rId45"/>
    <p:sldId id="527" r:id="rId46"/>
    <p:sldId id="528" r:id="rId47"/>
    <p:sldId id="529" r:id="rId48"/>
    <p:sldId id="525" r:id="rId49"/>
    <p:sldId id="554" r:id="rId50"/>
    <p:sldId id="416" r:id="rId51"/>
    <p:sldId id="412" r:id="rId52"/>
    <p:sldId id="413" r:id="rId53"/>
    <p:sldId id="414" r:id="rId54"/>
    <p:sldId id="415" r:id="rId55"/>
    <p:sldId id="516" r:id="rId56"/>
    <p:sldId id="515" r:id="rId57"/>
    <p:sldId id="517" r:id="rId58"/>
    <p:sldId id="518" r:id="rId59"/>
    <p:sldId id="519" r:id="rId60"/>
    <p:sldId id="523" r:id="rId61"/>
    <p:sldId id="521" r:id="rId62"/>
    <p:sldId id="522" r:id="rId63"/>
    <p:sldId id="461" r:id="rId64"/>
    <p:sldId id="462" r:id="rId65"/>
    <p:sldId id="463" r:id="rId66"/>
    <p:sldId id="464" r:id="rId67"/>
    <p:sldId id="465" r:id="rId68"/>
    <p:sldId id="466" r:id="rId69"/>
    <p:sldId id="467" r:id="rId70"/>
    <p:sldId id="436" r:id="rId71"/>
    <p:sldId id="422" r:id="rId72"/>
    <p:sldId id="423" r:id="rId73"/>
    <p:sldId id="424" r:id="rId74"/>
    <p:sldId id="425" r:id="rId75"/>
    <p:sldId id="426" r:id="rId76"/>
    <p:sldId id="504" r:id="rId77"/>
    <p:sldId id="427" r:id="rId78"/>
    <p:sldId id="505" r:id="rId79"/>
    <p:sldId id="428" r:id="rId80"/>
    <p:sldId id="506" r:id="rId81"/>
    <p:sldId id="429" r:id="rId82"/>
    <p:sldId id="430" r:id="rId83"/>
    <p:sldId id="507" r:id="rId84"/>
    <p:sldId id="431" r:id="rId85"/>
    <p:sldId id="508" r:id="rId86"/>
    <p:sldId id="432" r:id="rId87"/>
    <p:sldId id="445" r:id="rId88"/>
    <p:sldId id="500" r:id="rId89"/>
    <p:sldId id="501" r:id="rId90"/>
    <p:sldId id="502" r:id="rId91"/>
    <p:sldId id="503" r:id="rId92"/>
    <p:sldId id="433" r:id="rId93"/>
    <p:sldId id="434" r:id="rId94"/>
    <p:sldId id="435" r:id="rId95"/>
    <p:sldId id="511" r:id="rId96"/>
    <p:sldId id="442" r:id="rId97"/>
    <p:sldId id="378" r:id="rId98"/>
    <p:sldId id="510" r:id="rId99"/>
    <p:sldId id="509" r:id="rId10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4" autoAdjust="0"/>
    <p:restoredTop sz="94660"/>
  </p:normalViewPr>
  <p:slideViewPr>
    <p:cSldViewPr>
      <p:cViewPr varScale="1">
        <p:scale>
          <a:sx n="110" d="100"/>
          <a:sy n="110" d="100"/>
        </p:scale>
        <p:origin x="-1644" y="-90"/>
      </p:cViewPr>
      <p:guideLst>
        <p:guide orient="horz" pos="2160"/>
        <p:guide pos="2880"/>
      </p:guideLst>
    </p:cSldViewPr>
  </p:slideViewPr>
  <p:notesTextViewPr>
    <p:cViewPr>
      <p:scale>
        <a:sx n="1" d="1"/>
        <a:sy n="1" d="1"/>
      </p:scale>
      <p:origin x="0" y="0"/>
    </p:cViewPr>
  </p:notesTextViewPr>
  <p:sorterViewPr>
    <p:cViewPr>
      <p:scale>
        <a:sx n="100" d="100"/>
        <a:sy n="100" d="100"/>
      </p:scale>
      <p:origin x="0" y="250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ibago.j\Documents\My%20Documents\RCM&amp;E\GHS\GHS%202014\Copy%20of%202014%20GHS%20Analysi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Office_Excel_Worksheet12.xlsx"/><Relationship Id="rId1" Type="http://schemas.openxmlformats.org/officeDocument/2006/relationships/themeOverride" Target="../theme/themeOverride3.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2.xml.rels><?xml version="1.0" encoding="UTF-8" standalone="yes"?>
<Relationships xmlns="http://schemas.openxmlformats.org/package/2006/relationships"><Relationship Id="rId1" Type="http://schemas.openxmlformats.org/officeDocument/2006/relationships/oleObject" Target="file:///\\dbevstore01\users\Research%20Coordination%20Monitoring%20and%20Evaluation\PROJECTS\GENERAL%20HOUSEHOLD%20SURVEY\GHS%202018\Report%20analysis%20+%20JK.xlsx" TargetMode="Externa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hetty.m\Documents\2016\Maths%20Indaba\Lessons\1_5_math-trends-in-mathematics-achievement-grade-4-trendgraph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bevstore01\users\Research%20Coordination%20Monitoring%20and%20Evaluation\PROJECTS\GENERAL%20HOUSEHOLD%20SURVEY\GHS%202018\Report%20analysis%20+%20J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bevstore01\users\Research%20Coordination%20Monitoring%20and%20Evaluation\PROJECTS\GENERAL%20HOUSEHOLD%20SURVEY\GHS%202018\Report%20analysis%20+%20JK.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bevstore01\users\Research%20Coordination%20Monitoring%20and%20Evaluation\PROJECTS\GENERAL%20HOUSEHOLD%20SURVEY\GHS%202018\Report%20analysi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3.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plotArea>
      <c:layout/>
      <c:barChart>
        <c:barDir val="col"/>
        <c:grouping val="clustered"/>
        <c:ser>
          <c:idx val="0"/>
          <c:order val="0"/>
          <c:tx>
            <c:strRef>
              <c:f>Repeaters!$B$4</c:f>
              <c:strCache>
                <c:ptCount val="1"/>
                <c:pt idx="0">
                  <c:v>2009</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Repeaters!$B$5:$B$17</c:f>
              <c:numCache>
                <c:formatCode>#,##0.0</c:formatCode>
                <c:ptCount val="13"/>
                <c:pt idx="0">
                  <c:v>6.9486946999999999</c:v>
                </c:pt>
                <c:pt idx="1">
                  <c:v>7.3729484999999997</c:v>
                </c:pt>
                <c:pt idx="2">
                  <c:v>7.2147724000000002</c:v>
                </c:pt>
                <c:pt idx="3">
                  <c:v>7.0716287000000158</c:v>
                </c:pt>
                <c:pt idx="4">
                  <c:v>6.8152064999999995</c:v>
                </c:pt>
                <c:pt idx="5">
                  <c:v>6.5485504999999975</c:v>
                </c:pt>
                <c:pt idx="6">
                  <c:v>5.034156699999988</c:v>
                </c:pt>
                <c:pt idx="7">
                  <c:v>8.2293865000000004</c:v>
                </c:pt>
                <c:pt idx="8">
                  <c:v>10.683573000000001</c:v>
                </c:pt>
                <c:pt idx="9">
                  <c:v>17.148622999999937</c:v>
                </c:pt>
                <c:pt idx="10">
                  <c:v>16.258063</c:v>
                </c:pt>
                <c:pt idx="11">
                  <c:v>8.3420919000000016</c:v>
                </c:pt>
                <c:pt idx="12">
                  <c:v>8.8474913000000015</c:v>
                </c:pt>
              </c:numCache>
            </c:numRef>
          </c:val>
          <c:extLst xmlns:c16r2="http://schemas.microsoft.com/office/drawing/2015/06/chart">
            <c:ext xmlns:c16="http://schemas.microsoft.com/office/drawing/2014/chart" uri="{C3380CC4-5D6E-409C-BE32-E72D297353CC}">
              <c16:uniqueId val="{00000000-86FF-4E63-A2E8-A0C4BB6E0F75}"/>
            </c:ext>
          </c:extLst>
        </c:ser>
        <c:ser>
          <c:idx val="1"/>
          <c:order val="1"/>
          <c:tx>
            <c:strRef>
              <c:f>Repeaters!$C$4</c:f>
              <c:strCache>
                <c:ptCount val="1"/>
                <c:pt idx="0">
                  <c:v>2010</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Repeaters!$C$5:$C$17</c:f>
              <c:numCache>
                <c:formatCode>#,##0.0</c:formatCode>
                <c:ptCount val="13"/>
                <c:pt idx="0">
                  <c:v>5.7511679000000004</c:v>
                </c:pt>
                <c:pt idx="1">
                  <c:v>8.4101241000000009</c:v>
                </c:pt>
                <c:pt idx="2">
                  <c:v>8.920565100000001</c:v>
                </c:pt>
                <c:pt idx="3">
                  <c:v>6.1883987999999999</c:v>
                </c:pt>
                <c:pt idx="4">
                  <c:v>7.0120511999999975</c:v>
                </c:pt>
                <c:pt idx="5">
                  <c:v>6.6268091999999985</c:v>
                </c:pt>
                <c:pt idx="6">
                  <c:v>5.2695949999999945</c:v>
                </c:pt>
                <c:pt idx="7">
                  <c:v>6.554315599999982</c:v>
                </c:pt>
                <c:pt idx="8">
                  <c:v>11.296870999999999</c:v>
                </c:pt>
                <c:pt idx="9">
                  <c:v>19.014907999999998</c:v>
                </c:pt>
                <c:pt idx="10">
                  <c:v>18.17146100000005</c:v>
                </c:pt>
                <c:pt idx="11">
                  <c:v>10.647357</c:v>
                </c:pt>
                <c:pt idx="12">
                  <c:v>9.3580723000000035</c:v>
                </c:pt>
              </c:numCache>
            </c:numRef>
          </c:val>
          <c:extLst xmlns:c16r2="http://schemas.microsoft.com/office/drawing/2015/06/chart">
            <c:ext xmlns:c16="http://schemas.microsoft.com/office/drawing/2014/chart" uri="{C3380CC4-5D6E-409C-BE32-E72D297353CC}">
              <c16:uniqueId val="{00000001-86FF-4E63-A2E8-A0C4BB6E0F75}"/>
            </c:ext>
          </c:extLst>
        </c:ser>
        <c:ser>
          <c:idx val="2"/>
          <c:order val="2"/>
          <c:tx>
            <c:strRef>
              <c:f>Repeaters!$D$4</c:f>
              <c:strCache>
                <c:ptCount val="1"/>
                <c:pt idx="0">
                  <c:v>2011</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Repeaters!$D$5:$D$17</c:f>
              <c:numCache>
                <c:formatCode>#,##0.0</c:formatCode>
                <c:ptCount val="13"/>
                <c:pt idx="0">
                  <c:v>6.8567787999999998</c:v>
                </c:pt>
                <c:pt idx="1">
                  <c:v>8.2765719999999998</c:v>
                </c:pt>
                <c:pt idx="2">
                  <c:v>7.7317085000000034</c:v>
                </c:pt>
                <c:pt idx="3">
                  <c:v>8.1521603000000002</c:v>
                </c:pt>
                <c:pt idx="4">
                  <c:v>5.9718543000000004</c:v>
                </c:pt>
                <c:pt idx="5">
                  <c:v>7.3063190999999996</c:v>
                </c:pt>
                <c:pt idx="6">
                  <c:v>6.1212195999999945</c:v>
                </c:pt>
                <c:pt idx="7">
                  <c:v>7.6037477999999998</c:v>
                </c:pt>
                <c:pt idx="8">
                  <c:v>13.400102</c:v>
                </c:pt>
                <c:pt idx="9">
                  <c:v>20.98213799999991</c:v>
                </c:pt>
                <c:pt idx="10">
                  <c:v>18.107413000000001</c:v>
                </c:pt>
                <c:pt idx="11">
                  <c:v>10.937199</c:v>
                </c:pt>
                <c:pt idx="12">
                  <c:v>10.158604</c:v>
                </c:pt>
              </c:numCache>
            </c:numRef>
          </c:val>
          <c:extLst xmlns:c16r2="http://schemas.microsoft.com/office/drawing/2015/06/chart">
            <c:ext xmlns:c16="http://schemas.microsoft.com/office/drawing/2014/chart" uri="{C3380CC4-5D6E-409C-BE32-E72D297353CC}">
              <c16:uniqueId val="{00000002-86FF-4E63-A2E8-A0C4BB6E0F75}"/>
            </c:ext>
          </c:extLst>
        </c:ser>
        <c:ser>
          <c:idx val="3"/>
          <c:order val="3"/>
          <c:tx>
            <c:strRef>
              <c:f>Repeaters!$E$4</c:f>
              <c:strCache>
                <c:ptCount val="1"/>
                <c:pt idx="0">
                  <c:v>2012</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Repeaters!$E$5:$E$17</c:f>
              <c:numCache>
                <c:formatCode>#,##0.0</c:formatCode>
                <c:ptCount val="13"/>
                <c:pt idx="0">
                  <c:v>8.9789472000000004</c:v>
                </c:pt>
                <c:pt idx="1">
                  <c:v>9.6703355000000002</c:v>
                </c:pt>
                <c:pt idx="2">
                  <c:v>9.508377399999997</c:v>
                </c:pt>
                <c:pt idx="3">
                  <c:v>10.655204000000021</c:v>
                </c:pt>
                <c:pt idx="4">
                  <c:v>8.1733311000000004</c:v>
                </c:pt>
                <c:pt idx="5">
                  <c:v>7.2476111000000003</c:v>
                </c:pt>
                <c:pt idx="6">
                  <c:v>6.5304076000000002</c:v>
                </c:pt>
                <c:pt idx="7">
                  <c:v>10.271770999999999</c:v>
                </c:pt>
                <c:pt idx="8">
                  <c:v>14.953942000000021</c:v>
                </c:pt>
                <c:pt idx="9">
                  <c:v>22.132249999999956</c:v>
                </c:pt>
                <c:pt idx="10">
                  <c:v>19.939447999999953</c:v>
                </c:pt>
                <c:pt idx="11">
                  <c:v>8.8932924</c:v>
                </c:pt>
                <c:pt idx="12">
                  <c:v>11.521004</c:v>
                </c:pt>
              </c:numCache>
            </c:numRef>
          </c:val>
          <c:extLst xmlns:c16r2="http://schemas.microsoft.com/office/drawing/2015/06/chart">
            <c:ext xmlns:c16="http://schemas.microsoft.com/office/drawing/2014/chart" uri="{C3380CC4-5D6E-409C-BE32-E72D297353CC}">
              <c16:uniqueId val="{00000003-86FF-4E63-A2E8-A0C4BB6E0F75}"/>
            </c:ext>
          </c:extLst>
        </c:ser>
        <c:ser>
          <c:idx val="4"/>
          <c:order val="4"/>
          <c:tx>
            <c:strRef>
              <c:f>Repeaters!$F$4</c:f>
              <c:strCache>
                <c:ptCount val="1"/>
                <c:pt idx="0">
                  <c:v>2013</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Repeaters!$F$5:$F$17</c:f>
              <c:numCache>
                <c:formatCode>#,##0.0</c:formatCode>
                <c:ptCount val="13"/>
                <c:pt idx="0">
                  <c:v>10.666452000000021</c:v>
                </c:pt>
                <c:pt idx="1">
                  <c:v>9.1101101999999994</c:v>
                </c:pt>
                <c:pt idx="2">
                  <c:v>9.6557570000000048</c:v>
                </c:pt>
                <c:pt idx="3">
                  <c:v>9.1714786999999998</c:v>
                </c:pt>
                <c:pt idx="4">
                  <c:v>9.4016154000000007</c:v>
                </c:pt>
                <c:pt idx="5">
                  <c:v>7.6410807999999975</c:v>
                </c:pt>
                <c:pt idx="6">
                  <c:v>7.8630922999999955</c:v>
                </c:pt>
                <c:pt idx="7">
                  <c:v>8.6485613999999931</c:v>
                </c:pt>
                <c:pt idx="8">
                  <c:v>16.239999999999988</c:v>
                </c:pt>
                <c:pt idx="9">
                  <c:v>24.452784999999952</c:v>
                </c:pt>
                <c:pt idx="10">
                  <c:v>21.143431</c:v>
                </c:pt>
                <c:pt idx="11">
                  <c:v>8.9303521000000003</c:v>
                </c:pt>
                <c:pt idx="12">
                  <c:v>12.173086000000021</c:v>
                </c:pt>
              </c:numCache>
            </c:numRef>
          </c:val>
          <c:extLst xmlns:c16r2="http://schemas.microsoft.com/office/drawing/2015/06/chart">
            <c:ext xmlns:c16="http://schemas.microsoft.com/office/drawing/2014/chart" uri="{C3380CC4-5D6E-409C-BE32-E72D297353CC}">
              <c16:uniqueId val="{00000004-86FF-4E63-A2E8-A0C4BB6E0F75}"/>
            </c:ext>
          </c:extLst>
        </c:ser>
        <c:ser>
          <c:idx val="5"/>
          <c:order val="5"/>
          <c:tx>
            <c:strRef>
              <c:f>Repeaters!$G$4</c:f>
              <c:strCache>
                <c:ptCount val="1"/>
                <c:pt idx="0">
                  <c:v>2014</c:v>
                </c:pt>
              </c:strCache>
            </c:strRef>
          </c:tx>
          <c:cat>
            <c:strRef>
              <c:f>Repeaters!$A$5:$A$17</c:f>
              <c:strCache>
                <c:ptCount val="13"/>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pt idx="12">
                  <c:v>Total</c:v>
                </c:pt>
              </c:strCache>
            </c:strRef>
          </c:cat>
          <c:val>
            <c:numRef>
              <c:f>Repeaters!$G$5:$G$17</c:f>
              <c:numCache>
                <c:formatCode>#,##0.0</c:formatCode>
                <c:ptCount val="13"/>
                <c:pt idx="0">
                  <c:v>9.1841521999999998</c:v>
                </c:pt>
                <c:pt idx="1">
                  <c:v>9.0044914000000009</c:v>
                </c:pt>
                <c:pt idx="2">
                  <c:v>9.5566833000000067</c:v>
                </c:pt>
                <c:pt idx="3">
                  <c:v>7.5996801999999999</c:v>
                </c:pt>
                <c:pt idx="4">
                  <c:v>7.7637177999999976</c:v>
                </c:pt>
                <c:pt idx="5">
                  <c:v>8.3837683000000016</c:v>
                </c:pt>
                <c:pt idx="6">
                  <c:v>6.8096057999999999</c:v>
                </c:pt>
                <c:pt idx="7">
                  <c:v>9.7667672000000003</c:v>
                </c:pt>
                <c:pt idx="8">
                  <c:v>17.291595999999988</c:v>
                </c:pt>
                <c:pt idx="9">
                  <c:v>20.970416999999948</c:v>
                </c:pt>
                <c:pt idx="10">
                  <c:v>17.730958000000054</c:v>
                </c:pt>
                <c:pt idx="11">
                  <c:v>6.4146101999999985</c:v>
                </c:pt>
                <c:pt idx="12">
                  <c:v>11.26422</c:v>
                </c:pt>
              </c:numCache>
            </c:numRef>
          </c:val>
          <c:extLst xmlns:c16r2="http://schemas.microsoft.com/office/drawing/2015/06/chart">
            <c:ext xmlns:c16="http://schemas.microsoft.com/office/drawing/2014/chart" uri="{C3380CC4-5D6E-409C-BE32-E72D297353CC}">
              <c16:uniqueId val="{00000005-86FF-4E63-A2E8-A0C4BB6E0F75}"/>
            </c:ext>
          </c:extLst>
        </c:ser>
        <c:dLbls/>
        <c:axId val="79563008"/>
        <c:axId val="79613952"/>
      </c:barChart>
      <c:catAx>
        <c:axId val="79563008"/>
        <c:scaling>
          <c:orientation val="minMax"/>
        </c:scaling>
        <c:axPos val="b"/>
        <c:numFmt formatCode="General" sourceLinked="0"/>
        <c:tickLblPos val="nextTo"/>
        <c:crossAx val="79613952"/>
        <c:crosses val="autoZero"/>
        <c:auto val="1"/>
        <c:lblAlgn val="ctr"/>
        <c:lblOffset val="100"/>
      </c:catAx>
      <c:valAx>
        <c:axId val="79613952"/>
        <c:scaling>
          <c:orientation val="minMax"/>
        </c:scaling>
        <c:axPos val="l"/>
        <c:majorGridlines/>
        <c:numFmt formatCode="#,##0.0" sourceLinked="1"/>
        <c:tickLblPos val="nextTo"/>
        <c:crossAx val="79563008"/>
        <c:crosses val="autoZero"/>
        <c:crossBetween val="between"/>
      </c:valAx>
      <c:dTable>
        <c:showHorzBorder val="1"/>
        <c:showVertBorder val="1"/>
        <c:showOutline val="1"/>
        <c:showKeys val="1"/>
        <c:txPr>
          <a:bodyPr/>
          <a:lstStyle/>
          <a:p>
            <a:pPr rtl="0">
              <a:defRPr>
                <a:latin typeface="Arial Narrow" panose="020B0606020202030204" pitchFamily="34" charset="0"/>
              </a:defRPr>
            </a:pPr>
            <a:endParaRPr lang="en-US"/>
          </a:p>
        </c:txPr>
      </c:dTable>
    </c:plotArea>
    <c:plotVisOnly val="1"/>
    <c:dispBlanksAs val="gap"/>
  </c:chart>
  <c:spPr>
    <a:ln>
      <a:solidFill>
        <a:schemeClr val="tx1"/>
      </a:solidFill>
    </a:ln>
  </c:sp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lang val="en-ZA"/>
  <c:style val="3"/>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mn-lt"/>
                <a:ea typeface="+mn-ea"/>
                <a:cs typeface="+mn-cs"/>
              </a:defRPr>
            </a:pPr>
            <a:r>
              <a:rPr lang="en-ZA" sz="1200" b="1" dirty="0">
                <a:latin typeface="Arial" panose="020B0604020202020204" pitchFamily="34" charset="0"/>
              </a:rPr>
              <a:t>Unemployment Rate</a:t>
            </a:r>
          </a:p>
          <a:p>
            <a:pPr algn="l">
              <a:defRPr sz="1200" b="1" i="0" u="none" strike="noStrike" kern="1200" spc="0" baseline="0">
                <a:solidFill>
                  <a:schemeClr val="tx1">
                    <a:lumMod val="65000"/>
                    <a:lumOff val="35000"/>
                  </a:schemeClr>
                </a:solidFill>
                <a:latin typeface="+mn-lt"/>
                <a:ea typeface="+mn-ea"/>
                <a:cs typeface="+mn-cs"/>
              </a:defRPr>
            </a:pPr>
            <a:r>
              <a:rPr lang="en-ZA" sz="1200" b="1" dirty="0">
                <a:latin typeface="Arial" panose="020B0604020202020204" pitchFamily="34" charset="0"/>
              </a:rPr>
              <a:t>by Population Group</a:t>
            </a:r>
          </a:p>
        </c:rich>
      </c:tx>
      <c:layout>
        <c:manualLayout>
          <c:xMode val="edge"/>
          <c:yMode val="edge"/>
          <c:x val="0.2786284615719028"/>
          <c:y val="4.6913266694483258E-3"/>
        </c:manualLayout>
      </c:layout>
      <c:spPr>
        <a:noFill/>
        <a:ln>
          <a:noFill/>
        </a:ln>
        <a:effectLst/>
      </c:spPr>
    </c:title>
    <c:plotArea>
      <c:layout>
        <c:manualLayout>
          <c:layoutTarget val="inner"/>
          <c:xMode val="edge"/>
          <c:yMode val="edge"/>
          <c:x val="0.27344334928969249"/>
          <c:y val="0.102441310801138"/>
          <c:w val="0.68438138516010283"/>
          <c:h val="0.80060865918470503"/>
        </c:manualLayout>
      </c:layout>
      <c:barChart>
        <c:barDir val="bar"/>
        <c:grouping val="clustered"/>
        <c:ser>
          <c:idx val="0"/>
          <c:order val="0"/>
          <c:tx>
            <c:strRef>
              <c:f>'OUR_pop group'!$H$14</c:f>
              <c:strCache>
                <c:ptCount val="1"/>
                <c:pt idx="0">
                  <c:v>Q1:2019</c:v>
                </c:pt>
              </c:strCache>
            </c:strRef>
          </c:tx>
          <c:spPr>
            <a:solidFill>
              <a:schemeClr val="bg1">
                <a:lumMod val="5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'OUR_pop group'!$G$15:$G$19</c:f>
              <c:strCache>
                <c:ptCount val="5"/>
                <c:pt idx="0">
                  <c:v>White</c:v>
                </c:pt>
                <c:pt idx="1">
                  <c:v>Indian/Asian</c:v>
                </c:pt>
                <c:pt idx="2">
                  <c:v>Coloured</c:v>
                </c:pt>
                <c:pt idx="3">
                  <c:v>Black African</c:v>
                </c:pt>
                <c:pt idx="4">
                  <c:v>Both sexes</c:v>
                </c:pt>
              </c:strCache>
            </c:strRef>
          </c:cat>
          <c:val>
            <c:numRef>
              <c:f>'OUR_pop group'!$H$15:$H$19</c:f>
              <c:numCache>
                <c:formatCode>0.0%</c:formatCode>
                <c:ptCount val="5"/>
                <c:pt idx="0">
                  <c:v>6.5834236972345167E-2</c:v>
                </c:pt>
                <c:pt idx="1">
                  <c:v>0.11404765237864034</c:v>
                </c:pt>
                <c:pt idx="2">
                  <c:v>0.22232929274923954</c:v>
                </c:pt>
                <c:pt idx="3">
                  <c:v>0.31123688897066221</c:v>
                </c:pt>
                <c:pt idx="4">
                  <c:v>0.27568576442967851</c:v>
                </c:pt>
              </c:numCache>
            </c:numRef>
          </c:val>
          <c:extLst xmlns:c16r2="http://schemas.microsoft.com/office/drawing/2015/06/chart">
            <c:ext xmlns:c16="http://schemas.microsoft.com/office/drawing/2014/chart" uri="{C3380CC4-5D6E-409C-BE32-E72D297353CC}">
              <c16:uniqueId val="{00000000-9AED-47D0-B3A6-27EFDD1BFECE}"/>
            </c:ext>
          </c:extLst>
        </c:ser>
        <c:ser>
          <c:idx val="1"/>
          <c:order val="1"/>
          <c:tx>
            <c:strRef>
              <c:f>'OUR_pop group'!$I$14</c:f>
              <c:strCache>
                <c:ptCount val="1"/>
                <c:pt idx="0">
                  <c:v>Q2:2019</c:v>
                </c:pt>
              </c:strCache>
            </c:strRef>
          </c:tx>
          <c:spPr>
            <a:solidFill>
              <a:schemeClr val="accent1">
                <a:lumMod val="75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'OUR_pop group'!$G$15:$G$19</c:f>
              <c:strCache>
                <c:ptCount val="5"/>
                <c:pt idx="0">
                  <c:v>White</c:v>
                </c:pt>
                <c:pt idx="1">
                  <c:v>Indian/Asian</c:v>
                </c:pt>
                <c:pt idx="2">
                  <c:v>Coloured</c:v>
                </c:pt>
                <c:pt idx="3">
                  <c:v>Black African</c:v>
                </c:pt>
                <c:pt idx="4">
                  <c:v>Both sexes</c:v>
                </c:pt>
              </c:strCache>
            </c:strRef>
          </c:cat>
          <c:val>
            <c:numRef>
              <c:f>'OUR_pop group'!$I$15:$I$19</c:f>
              <c:numCache>
                <c:formatCode>0.0%</c:formatCode>
                <c:ptCount val="5"/>
                <c:pt idx="0">
                  <c:v>7.4477489258529997E-2</c:v>
                </c:pt>
                <c:pt idx="1">
                  <c:v>0.11230919310465678</c:v>
                </c:pt>
                <c:pt idx="2">
                  <c:v>0.22469368999690542</c:v>
                </c:pt>
                <c:pt idx="3">
                  <c:v>0.32695059898908779</c:v>
                </c:pt>
                <c:pt idx="4">
                  <c:v>0.28976409546407284</c:v>
                </c:pt>
              </c:numCache>
            </c:numRef>
          </c:val>
          <c:extLst xmlns:c16r2="http://schemas.microsoft.com/office/drawing/2015/06/chart">
            <c:ext xmlns:c16="http://schemas.microsoft.com/office/drawing/2014/chart" uri="{C3380CC4-5D6E-409C-BE32-E72D297353CC}">
              <c16:uniqueId val="{00000001-9AED-47D0-B3A6-27EFDD1BFECE}"/>
            </c:ext>
          </c:extLst>
        </c:ser>
        <c:dLbls/>
        <c:gapWidth val="133"/>
        <c:axId val="128022400"/>
        <c:axId val="128023936"/>
      </c:barChart>
      <c:catAx>
        <c:axId val="128022400"/>
        <c:scaling>
          <c:orientation val="minMax"/>
        </c:scaling>
        <c:axPos val="l"/>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023936"/>
        <c:crosses val="autoZero"/>
        <c:auto val="1"/>
        <c:lblAlgn val="ctr"/>
        <c:lblOffset val="100"/>
      </c:catAx>
      <c:valAx>
        <c:axId val="128023936"/>
        <c:scaling>
          <c:orientation val="minMax"/>
          <c:max val="0.4"/>
        </c:scaling>
        <c:delete val="1"/>
        <c:axPos val="b"/>
        <c:numFmt formatCode="0.0%" sourceLinked="1"/>
        <c:tickLblPos val="none"/>
        <c:crossAx val="12802240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mn-lt"/>
                <a:ea typeface="+mn-ea"/>
                <a:cs typeface="+mn-cs"/>
              </a:defRPr>
            </a:pPr>
            <a:r>
              <a:rPr lang="en-ZA" sz="1200" b="1" dirty="0">
                <a:solidFill>
                  <a:schemeClr val="tx2">
                    <a:lumMod val="60000"/>
                    <a:lumOff val="40000"/>
                  </a:schemeClr>
                </a:solidFill>
                <a:latin typeface="Arial" panose="020B0604020202020204" pitchFamily="34" charset="0"/>
              </a:rPr>
              <a:t>Male</a:t>
            </a:r>
            <a:r>
              <a:rPr lang="en-ZA" sz="1200" b="1" dirty="0">
                <a:latin typeface="Arial" panose="020B0604020202020204" pitchFamily="34" charset="0"/>
              </a:rPr>
              <a:t> Unemployment Rate</a:t>
            </a:r>
          </a:p>
          <a:p>
            <a:pPr algn="l">
              <a:defRPr sz="1200" b="1" i="0" u="none" strike="noStrike" kern="1200" spc="0" baseline="0">
                <a:solidFill>
                  <a:schemeClr val="tx1">
                    <a:lumMod val="65000"/>
                    <a:lumOff val="35000"/>
                  </a:schemeClr>
                </a:solidFill>
                <a:latin typeface="+mn-lt"/>
                <a:ea typeface="+mn-ea"/>
                <a:cs typeface="+mn-cs"/>
              </a:defRPr>
            </a:pPr>
            <a:r>
              <a:rPr lang="en-ZA" sz="1200" b="1" dirty="0">
                <a:latin typeface="Arial" panose="020B0604020202020204" pitchFamily="34" charset="0"/>
              </a:rPr>
              <a:t>By Population Group</a:t>
            </a:r>
          </a:p>
        </c:rich>
      </c:tx>
      <c:layout>
        <c:manualLayout>
          <c:xMode val="edge"/>
          <c:yMode val="edge"/>
          <c:x val="0.36384165737296942"/>
          <c:y val="1.6584436746085455E-2"/>
        </c:manualLayout>
      </c:layout>
      <c:spPr>
        <a:noFill/>
        <a:ln>
          <a:noFill/>
        </a:ln>
        <a:effectLst/>
      </c:spPr>
    </c:title>
    <c:plotArea>
      <c:layout>
        <c:manualLayout>
          <c:layoutTarget val="inner"/>
          <c:xMode val="edge"/>
          <c:yMode val="edge"/>
          <c:x val="0.34940921474322811"/>
          <c:y val="0.1072951903866121"/>
          <c:w val="0.62945989118749612"/>
          <c:h val="0.79131730453249416"/>
        </c:manualLayout>
      </c:layout>
      <c:barChart>
        <c:barDir val="bar"/>
        <c:grouping val="clustered"/>
        <c:ser>
          <c:idx val="0"/>
          <c:order val="0"/>
          <c:tx>
            <c:strRef>
              <c:f>'OUR_pop group'!$K$31:$K$32</c:f>
              <c:strCache>
                <c:ptCount val="2"/>
                <c:pt idx="1">
                  <c:v>Q1:2019</c:v>
                </c:pt>
              </c:strCache>
            </c:strRef>
          </c:tx>
          <c:spPr>
            <a:solidFill>
              <a:srgbClr val="7F7F7F"/>
            </a:solidFill>
            <a:ln>
              <a:noFill/>
            </a:ln>
            <a:effectLst/>
          </c:spPr>
          <c:dLbls>
            <c:dLbl>
              <c:idx val="0"/>
              <c:layout>
                <c:manualLayout>
                  <c:x val="1.2508006435948227E-3"/>
                  <c:y val="1.2274295323118413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fld id="{B8995490-176B-4423-A0D0-A9C3A8E4FEDF}" type="VALUE">
                      <a:rPr lang="en-US" sz="1050" b="1">
                        <a:solidFill>
                          <a:schemeClr val="tx1"/>
                        </a:solidFill>
                        <a:latin typeface="Arial" panose="020B0604020202020204" pitchFamily="34" charset="0"/>
                        <a:cs typeface="Arial" panose="020B0604020202020204" pitchFamily="34" charset="0"/>
                      </a:rPr>
                      <a:pPr>
                        <a:defRPr sz="1050" b="1" i="0" u="none" strike="noStrike" kern="1200" baseline="0">
                          <a:solidFill>
                            <a:schemeClr val="tx1"/>
                          </a:solidFill>
                          <a:latin typeface="Arial" panose="020B0604020202020204" pitchFamily="34" charset="0"/>
                          <a:ea typeface="+mn-ea"/>
                          <a:cs typeface="Arial" panose="020B0604020202020204" pitchFamily="34" charset="0"/>
                        </a:defRPr>
                      </a:pPr>
                      <a:t>[VALUE]</a:t>
                    </a:fld>
                    <a:endParaRPr lang="en-ZA"/>
                  </a:p>
                </c:rich>
              </c:tx>
              <c:spPr>
                <a:noFill/>
                <a:ln>
                  <a:noFill/>
                </a:ln>
                <a:effectLst/>
              </c:spPr>
              <c:dLblPos val="outEnd"/>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6A4B-4023-9AC9-3D459B172CC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'OUR_pop group'!$J$33:$J$37</c:f>
              <c:strCache>
                <c:ptCount val="5"/>
                <c:pt idx="0">
                  <c:v>White</c:v>
                </c:pt>
                <c:pt idx="1">
                  <c:v>Indian/Asian</c:v>
                </c:pt>
                <c:pt idx="2">
                  <c:v>Coloured</c:v>
                </c:pt>
                <c:pt idx="3">
                  <c:v>Black African</c:v>
                </c:pt>
                <c:pt idx="4">
                  <c:v>All</c:v>
                </c:pt>
              </c:strCache>
            </c:strRef>
          </c:cat>
          <c:val>
            <c:numRef>
              <c:f>'OUR_pop group'!$K$33:$K$37</c:f>
              <c:numCache>
                <c:formatCode>0.0%</c:formatCode>
                <c:ptCount val="5"/>
                <c:pt idx="0">
                  <c:v>6.3973732100825506E-2</c:v>
                </c:pt>
                <c:pt idx="1">
                  <c:v>9.358832894243585E-2</c:v>
                </c:pt>
                <c:pt idx="2">
                  <c:v>0.21415223736954506</c:v>
                </c:pt>
                <c:pt idx="3">
                  <c:v>0.29695129182769842</c:v>
                </c:pt>
                <c:pt idx="4">
                  <c:v>0.26132500305802742</c:v>
                </c:pt>
              </c:numCache>
            </c:numRef>
          </c:val>
          <c:extLst xmlns:c16r2="http://schemas.microsoft.com/office/drawing/2015/06/chart">
            <c:ext xmlns:c16="http://schemas.microsoft.com/office/drawing/2014/chart" uri="{C3380CC4-5D6E-409C-BE32-E72D297353CC}">
              <c16:uniqueId val="{00000001-0C79-4130-AC29-FAB17B6907E3}"/>
            </c:ext>
          </c:extLst>
        </c:ser>
        <c:ser>
          <c:idx val="1"/>
          <c:order val="1"/>
          <c:tx>
            <c:strRef>
              <c:f>'OUR_pop group'!$L$31:$L$32</c:f>
              <c:strCache>
                <c:ptCount val="2"/>
                <c:pt idx="1">
                  <c:v>Q2:2019</c:v>
                </c:pt>
              </c:strCache>
            </c:strRef>
          </c:tx>
          <c:spPr>
            <a:solidFill>
              <a:srgbClr val="205688"/>
            </a:solidFill>
            <a:ln>
              <a:noFill/>
            </a:ln>
            <a:effectLst/>
          </c:spPr>
          <c:dLbls>
            <c:dLbl>
              <c:idx val="0"/>
              <c:layout>
                <c:manualLayout>
                  <c:x val="-4.1626501665690561E-2"/>
                  <c:y val="5.0168625331647567E-3"/>
                </c:manualLayout>
              </c:layout>
              <c:tx>
                <c:rich>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fld id="{FEF1A8A2-5200-4BF7-9101-C013FE38631B}" type="VALUE">
                      <a:rPr lang="en-US" sz="1050" b="1">
                        <a:solidFill>
                          <a:schemeClr val="tx1"/>
                        </a:solidFill>
                        <a:latin typeface="Arial" panose="020B0604020202020204" pitchFamily="34" charset="0"/>
                        <a:cs typeface="Arial" panose="020B0604020202020204" pitchFamily="34" charset="0"/>
                      </a:rPr>
                      <a:pPr>
                        <a:defRPr sz="1050" b="1" i="0" u="none" strike="noStrike" kern="1200" baseline="0">
                          <a:solidFill>
                            <a:schemeClr val="tx1"/>
                          </a:solidFill>
                          <a:latin typeface="Arial" panose="020B0604020202020204" pitchFamily="34" charset="0"/>
                          <a:ea typeface="+mn-ea"/>
                          <a:cs typeface="Arial" panose="020B0604020202020204" pitchFamily="34" charset="0"/>
                        </a:defRPr>
                      </a:pPr>
                      <a:t>[VALUE]</a:t>
                    </a:fld>
                    <a:endParaRPr lang="en-ZA"/>
                  </a:p>
                </c:rich>
              </c:tx>
              <c:spPr>
                <a:noFill/>
                <a:ln>
                  <a:noFill/>
                </a:ln>
                <a:effectLst/>
              </c:spPr>
              <c:dLblPos val="outEnd"/>
              <c:showVal val="1"/>
              <c:extLst xmlns:c16r2="http://schemas.microsoft.com/office/drawing/2015/06/chart">
                <c:ext xmlns:c15="http://schemas.microsoft.com/office/drawing/2012/chart" uri="{CE6537A1-D6FC-4f65-9D91-7224C49458BB}">
                  <c15:layout>
                    <c:manualLayout>
                      <c:w val="0.17877600793263149"/>
                      <c:h val="6.9554889381405832E-2"/>
                    </c:manualLayout>
                  </c15:layout>
                  <c15:dlblFieldTable/>
                  <c15:showDataLabelsRange val="0"/>
                </c:ext>
                <c:ext xmlns:c16="http://schemas.microsoft.com/office/drawing/2014/chart" uri="{C3380CC4-5D6E-409C-BE32-E72D297353CC}">
                  <c16:uniqueId val="{00000001-6A4B-4023-9AC9-3D459B172CC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'OUR_pop group'!$J$33:$J$37</c:f>
              <c:strCache>
                <c:ptCount val="5"/>
                <c:pt idx="0">
                  <c:v>White</c:v>
                </c:pt>
                <c:pt idx="1">
                  <c:v>Indian/Asian</c:v>
                </c:pt>
                <c:pt idx="2">
                  <c:v>Coloured</c:v>
                </c:pt>
                <c:pt idx="3">
                  <c:v>Black African</c:v>
                </c:pt>
                <c:pt idx="4">
                  <c:v>All</c:v>
                </c:pt>
              </c:strCache>
            </c:strRef>
          </c:cat>
          <c:val>
            <c:numRef>
              <c:f>'OUR_pop group'!$L$33:$L$37</c:f>
              <c:numCache>
                <c:formatCode>0.0%</c:formatCode>
                <c:ptCount val="5"/>
                <c:pt idx="0">
                  <c:v>6.0844045270082261E-2</c:v>
                </c:pt>
                <c:pt idx="1">
                  <c:v>8.4975090686771337E-2</c:v>
                </c:pt>
                <c:pt idx="2">
                  <c:v>0.22050251897414658</c:v>
                </c:pt>
                <c:pt idx="3">
                  <c:v>0.30769488520141913</c:v>
                </c:pt>
                <c:pt idx="4">
                  <c:v>0.27061337498967797</c:v>
                </c:pt>
              </c:numCache>
            </c:numRef>
          </c:val>
          <c:extLst xmlns:c16r2="http://schemas.microsoft.com/office/drawing/2015/06/chart">
            <c:ext xmlns:c16="http://schemas.microsoft.com/office/drawing/2014/chart" uri="{C3380CC4-5D6E-409C-BE32-E72D297353CC}">
              <c16:uniqueId val="{00000003-0C79-4130-AC29-FAB17B6907E3}"/>
            </c:ext>
          </c:extLst>
        </c:ser>
        <c:dLbls/>
        <c:gapWidth val="133"/>
        <c:axId val="127511936"/>
        <c:axId val="128197760"/>
      </c:barChart>
      <c:catAx>
        <c:axId val="127511936"/>
        <c:scaling>
          <c:orientation val="minMax"/>
        </c:scaling>
        <c:axPos val="l"/>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alpha val="13000"/>
                  </a:schemeClr>
                </a:solidFill>
                <a:latin typeface="Arial" panose="020B0604020202020204" pitchFamily="34" charset="0"/>
                <a:ea typeface="+mn-ea"/>
                <a:cs typeface="Arial" panose="020B0604020202020204" pitchFamily="34" charset="0"/>
              </a:defRPr>
            </a:pPr>
            <a:endParaRPr lang="en-US"/>
          </a:p>
        </c:txPr>
        <c:crossAx val="128197760"/>
        <c:crosses val="autoZero"/>
        <c:auto val="1"/>
        <c:lblAlgn val="ctr"/>
        <c:lblOffset val="100"/>
      </c:catAx>
      <c:valAx>
        <c:axId val="128197760"/>
        <c:scaling>
          <c:orientation val="minMax"/>
          <c:max val="0.35000000000000009"/>
        </c:scaling>
        <c:delete val="1"/>
        <c:axPos val="b"/>
        <c:numFmt formatCode="0.0%" sourceLinked="1"/>
        <c:tickLblPos val="none"/>
        <c:crossAx val="12751193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mn-lt"/>
                <a:ea typeface="+mn-ea"/>
                <a:cs typeface="+mn-cs"/>
              </a:defRPr>
            </a:pPr>
            <a:r>
              <a:rPr lang="en-GB" sz="1200" b="1" dirty="0">
                <a:solidFill>
                  <a:schemeClr val="accent5">
                    <a:lumMod val="75000"/>
                  </a:schemeClr>
                </a:solidFill>
                <a:latin typeface="Arial" panose="020B0604020202020204" pitchFamily="34" charset="0"/>
              </a:rPr>
              <a:t>Female</a:t>
            </a:r>
            <a:r>
              <a:rPr lang="en-GB" sz="1200" b="1" dirty="0">
                <a:latin typeface="Arial" panose="020B0604020202020204" pitchFamily="34" charset="0"/>
              </a:rPr>
              <a:t> Unemployment Rate by Population Group</a:t>
            </a:r>
          </a:p>
        </c:rich>
      </c:tx>
      <c:layout>
        <c:manualLayout>
          <c:xMode val="edge"/>
          <c:yMode val="edge"/>
          <c:x val="0.20823092827084252"/>
          <c:y val="1.512037245168148E-2"/>
        </c:manualLayout>
      </c:layout>
      <c:spPr>
        <a:noFill/>
        <a:ln>
          <a:noFill/>
        </a:ln>
        <a:effectLst/>
      </c:spPr>
    </c:title>
    <c:plotArea>
      <c:layout>
        <c:manualLayout>
          <c:layoutTarget val="inner"/>
          <c:xMode val="edge"/>
          <c:yMode val="edge"/>
          <c:x val="0.20818907478237783"/>
          <c:y val="9.3477973960096675E-2"/>
          <c:w val="0.76801177341331572"/>
          <c:h val="0.80010902944305862"/>
        </c:manualLayout>
      </c:layout>
      <c:barChart>
        <c:barDir val="bar"/>
        <c:grouping val="clustered"/>
        <c:ser>
          <c:idx val="0"/>
          <c:order val="0"/>
          <c:tx>
            <c:strRef>
              <c:f>Sheet1!$G$5</c:f>
              <c:strCache>
                <c:ptCount val="1"/>
                <c:pt idx="0">
                  <c:v>Q1:2019</c:v>
                </c:pt>
              </c:strCache>
            </c:strRef>
          </c:tx>
          <c:spPr>
            <a:solidFill>
              <a:schemeClr val="tx1">
                <a:lumMod val="50000"/>
                <a:lumOff val="50000"/>
              </a:schemeClr>
            </a:solidFill>
            <a:ln>
              <a:noFill/>
            </a:ln>
            <a:effectLst/>
          </c:spPr>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Sheet1!$F$6:$F$10</c:f>
              <c:strCache>
                <c:ptCount val="5"/>
                <c:pt idx="0">
                  <c:v>White</c:v>
                </c:pt>
                <c:pt idx="1">
                  <c:v>Indian/Asian</c:v>
                </c:pt>
                <c:pt idx="2">
                  <c:v>Coloured</c:v>
                </c:pt>
                <c:pt idx="3">
                  <c:v>Black African</c:v>
                </c:pt>
                <c:pt idx="4">
                  <c:v>All</c:v>
                </c:pt>
              </c:strCache>
            </c:strRef>
          </c:cat>
          <c:val>
            <c:numRef>
              <c:f>Sheet1!$G$6:$G$10</c:f>
              <c:numCache>
                <c:formatCode>0.0</c:formatCode>
                <c:ptCount val="5"/>
                <c:pt idx="0">
                  <c:v>6.8</c:v>
                </c:pt>
                <c:pt idx="1">
                  <c:v>15.2</c:v>
                </c:pt>
                <c:pt idx="2">
                  <c:v>23.2</c:v>
                </c:pt>
                <c:pt idx="3">
                  <c:v>32.800000000000011</c:v>
                </c:pt>
                <c:pt idx="4">
                  <c:v>29.3</c:v>
                </c:pt>
              </c:numCache>
            </c:numRef>
          </c:val>
          <c:extLst xmlns:c16r2="http://schemas.microsoft.com/office/drawing/2015/06/chart">
            <c:ext xmlns:c16="http://schemas.microsoft.com/office/drawing/2014/chart" uri="{C3380CC4-5D6E-409C-BE32-E72D297353CC}">
              <c16:uniqueId val="{00000000-CE85-48A0-B293-4F55F872B2E1}"/>
            </c:ext>
          </c:extLst>
        </c:ser>
        <c:ser>
          <c:idx val="1"/>
          <c:order val="1"/>
          <c:tx>
            <c:strRef>
              <c:f>Sheet1!$H$5</c:f>
              <c:strCache>
                <c:ptCount val="1"/>
                <c:pt idx="0">
                  <c:v>Q2:2019</c:v>
                </c:pt>
              </c:strCache>
            </c:strRef>
          </c:tx>
          <c:spPr>
            <a:solidFill>
              <a:srgbClr val="205688"/>
            </a:solidFill>
            <a:ln>
              <a:noFill/>
            </a:ln>
            <a:effectLst/>
          </c:spPr>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Sheet1!$F$6:$F$10</c:f>
              <c:strCache>
                <c:ptCount val="5"/>
                <c:pt idx="0">
                  <c:v>White</c:v>
                </c:pt>
                <c:pt idx="1">
                  <c:v>Indian/Asian</c:v>
                </c:pt>
                <c:pt idx="2">
                  <c:v>Coloured</c:v>
                </c:pt>
                <c:pt idx="3">
                  <c:v>Black African</c:v>
                </c:pt>
                <c:pt idx="4">
                  <c:v>All</c:v>
                </c:pt>
              </c:strCache>
            </c:strRef>
          </c:cat>
          <c:val>
            <c:numRef>
              <c:f>Sheet1!$H$6:$H$10</c:f>
              <c:numCache>
                <c:formatCode>0.0</c:formatCode>
                <c:ptCount val="5"/>
                <c:pt idx="0">
                  <c:v>9.2000000000000011</c:v>
                </c:pt>
                <c:pt idx="1">
                  <c:v>16.2</c:v>
                </c:pt>
                <c:pt idx="2">
                  <c:v>23</c:v>
                </c:pt>
                <c:pt idx="3">
                  <c:v>35</c:v>
                </c:pt>
                <c:pt idx="4">
                  <c:v>31.3</c:v>
                </c:pt>
              </c:numCache>
            </c:numRef>
          </c:val>
          <c:extLst xmlns:c16r2="http://schemas.microsoft.com/office/drawing/2015/06/chart">
            <c:ext xmlns:c16="http://schemas.microsoft.com/office/drawing/2014/chart" uri="{C3380CC4-5D6E-409C-BE32-E72D297353CC}">
              <c16:uniqueId val="{00000001-CE85-48A0-B293-4F55F872B2E1}"/>
            </c:ext>
          </c:extLst>
        </c:ser>
        <c:dLbls/>
        <c:gapWidth val="123"/>
        <c:axId val="128467712"/>
        <c:axId val="128469248"/>
      </c:barChart>
      <c:catAx>
        <c:axId val="128467712"/>
        <c:scaling>
          <c:orientation val="minMax"/>
        </c:scaling>
        <c:axPos val="l"/>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alpha val="11000"/>
                  </a:schemeClr>
                </a:solidFill>
                <a:latin typeface="Arial" panose="020B0604020202020204" pitchFamily="34" charset="0"/>
                <a:ea typeface="+mn-ea"/>
                <a:cs typeface="Arial" panose="020B0604020202020204" pitchFamily="34" charset="0"/>
              </a:defRPr>
            </a:pPr>
            <a:endParaRPr lang="en-US"/>
          </a:p>
        </c:txPr>
        <c:crossAx val="128469248"/>
        <c:crosses val="autoZero"/>
        <c:auto val="1"/>
        <c:lblAlgn val="ctr"/>
        <c:lblOffset val="100"/>
      </c:catAx>
      <c:valAx>
        <c:axId val="128469248"/>
        <c:scaling>
          <c:orientation val="minMax"/>
          <c:max val="35"/>
        </c:scaling>
        <c:delete val="1"/>
        <c:axPos val="b"/>
        <c:numFmt formatCode="0.0" sourceLinked="1"/>
        <c:tickLblPos val="none"/>
        <c:crossAx val="128467712"/>
        <c:crosses val="autoZero"/>
        <c:crossBetween val="between"/>
      </c:valAx>
      <c:spPr>
        <a:noFill/>
        <a:ln w="25400">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lgn="l" rtl="0">
              <a:defRPr lang="en-ZA" sz="1400" b="1" i="0" u="none" strike="noStrike" kern="1200" spc="0" baseline="0" dirty="0" smtClean="0">
                <a:solidFill>
                  <a:prstClr val="black">
                    <a:lumMod val="65000"/>
                    <a:lumOff val="35000"/>
                  </a:prstClr>
                </a:solidFill>
                <a:latin typeface="+mn-lt"/>
                <a:ea typeface="+mn-ea"/>
                <a:cs typeface="+mn-cs"/>
              </a:defRPr>
            </a:pPr>
            <a:r>
              <a:rPr lang="en-ZA" sz="1400" b="1" i="0" u="none" strike="noStrike" kern="1200" spc="0" baseline="0" dirty="0">
                <a:solidFill>
                  <a:prstClr val="black">
                    <a:lumMod val="65000"/>
                    <a:lumOff val="35000"/>
                  </a:prstClr>
                </a:solidFill>
                <a:latin typeface="Arial" panose="020B0604020202020204" pitchFamily="34" charset="0"/>
                <a:ea typeface="+mn-ea"/>
                <a:cs typeface="+mn-cs"/>
              </a:rPr>
              <a:t>Expanded unemployment </a:t>
            </a:r>
          </a:p>
          <a:p>
            <a:pPr algn="l" rtl="0">
              <a:defRPr lang="en-ZA" sz="1400" b="1" i="0" u="none" strike="noStrike" kern="1200" spc="0" baseline="0" dirty="0" smtClean="0">
                <a:solidFill>
                  <a:prstClr val="black">
                    <a:lumMod val="65000"/>
                    <a:lumOff val="35000"/>
                  </a:prstClr>
                </a:solidFill>
                <a:latin typeface="+mn-lt"/>
                <a:ea typeface="+mn-ea"/>
                <a:cs typeface="+mn-cs"/>
              </a:defRPr>
            </a:pPr>
            <a:r>
              <a:rPr lang="en-ZA" sz="1400" b="1" i="0" u="none" strike="noStrike" kern="1200" spc="0" baseline="0" dirty="0">
                <a:solidFill>
                  <a:prstClr val="black">
                    <a:lumMod val="65000"/>
                    <a:lumOff val="35000"/>
                  </a:prstClr>
                </a:solidFill>
                <a:latin typeface="Arial" panose="020B0604020202020204" pitchFamily="34" charset="0"/>
                <a:ea typeface="+mn-ea"/>
                <a:cs typeface="+mn-cs"/>
              </a:rPr>
              <a:t>rate by population group</a:t>
            </a:r>
          </a:p>
        </c:rich>
      </c:tx>
      <c:layout>
        <c:manualLayout>
          <c:xMode val="edge"/>
          <c:yMode val="edge"/>
          <c:x val="0.2651800749166639"/>
          <c:y val="3.3367272787845091E-2"/>
        </c:manualLayout>
      </c:layout>
      <c:spPr>
        <a:noFill/>
        <a:ln>
          <a:noFill/>
        </a:ln>
        <a:effectLst/>
      </c:spPr>
    </c:title>
    <c:plotArea>
      <c:layout>
        <c:manualLayout>
          <c:layoutTarget val="inner"/>
          <c:xMode val="edge"/>
          <c:yMode val="edge"/>
          <c:x val="0.26204987640262195"/>
          <c:y val="0.14343116219653571"/>
          <c:w val="0.69753216077843183"/>
          <c:h val="0.79389654788667396"/>
        </c:manualLayout>
      </c:layout>
      <c:barChart>
        <c:barDir val="bar"/>
        <c:grouping val="clustered"/>
        <c:ser>
          <c:idx val="0"/>
          <c:order val="0"/>
          <c:tx>
            <c:strRef>
              <c:f>'EUR_pop group'!$G$14</c:f>
              <c:strCache>
                <c:ptCount val="1"/>
                <c:pt idx="0">
                  <c:v>Q1:2019</c:v>
                </c:pt>
              </c:strCache>
            </c:strRef>
          </c:tx>
          <c:spPr>
            <a:solidFill>
              <a:srgbClr val="A6A6A6"/>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'EUR_pop group'!$F$15:$F$19</c:f>
              <c:strCache>
                <c:ptCount val="5"/>
                <c:pt idx="0">
                  <c:v>White</c:v>
                </c:pt>
                <c:pt idx="1">
                  <c:v>Indian/Asian</c:v>
                </c:pt>
                <c:pt idx="2">
                  <c:v>Coloured</c:v>
                </c:pt>
                <c:pt idx="3">
                  <c:v>Black African</c:v>
                </c:pt>
                <c:pt idx="4">
                  <c:v>Both sexes</c:v>
                </c:pt>
              </c:strCache>
            </c:strRef>
          </c:cat>
          <c:val>
            <c:numRef>
              <c:f>'EUR_pop group'!$G$15:$G$19</c:f>
              <c:numCache>
                <c:formatCode>0.0%</c:formatCode>
                <c:ptCount val="5"/>
                <c:pt idx="0">
                  <c:v>9.4000000000000014E-2</c:v>
                </c:pt>
                <c:pt idx="1">
                  <c:v>0.15900000000000003</c:v>
                </c:pt>
                <c:pt idx="2">
                  <c:v>0.28800000000000003</c:v>
                </c:pt>
                <c:pt idx="3">
                  <c:v>0.4250000000000001</c:v>
                </c:pt>
                <c:pt idx="4">
                  <c:v>0.38000000000000006</c:v>
                </c:pt>
              </c:numCache>
            </c:numRef>
          </c:val>
          <c:extLst xmlns:c16r2="http://schemas.microsoft.com/office/drawing/2015/06/chart">
            <c:ext xmlns:c16="http://schemas.microsoft.com/office/drawing/2014/chart" uri="{C3380CC4-5D6E-409C-BE32-E72D297353CC}">
              <c16:uniqueId val="{00000000-1571-4947-A107-3CACC2A85730}"/>
            </c:ext>
          </c:extLst>
        </c:ser>
        <c:ser>
          <c:idx val="1"/>
          <c:order val="1"/>
          <c:tx>
            <c:strRef>
              <c:f>'EUR_pop group'!$H$14</c:f>
              <c:strCache>
                <c:ptCount val="1"/>
                <c:pt idx="0">
                  <c:v>Q2:2019</c:v>
                </c:pt>
              </c:strCache>
            </c:strRef>
          </c:tx>
          <c:spPr>
            <a:solidFill>
              <a:srgbClr val="00407D"/>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'EUR_pop group'!$F$15:$F$19</c:f>
              <c:strCache>
                <c:ptCount val="5"/>
                <c:pt idx="0">
                  <c:v>White</c:v>
                </c:pt>
                <c:pt idx="1">
                  <c:v>Indian/Asian</c:v>
                </c:pt>
                <c:pt idx="2">
                  <c:v>Coloured</c:v>
                </c:pt>
                <c:pt idx="3">
                  <c:v>Black African</c:v>
                </c:pt>
                <c:pt idx="4">
                  <c:v>Both sexes</c:v>
                </c:pt>
              </c:strCache>
            </c:strRef>
          </c:cat>
          <c:val>
            <c:numRef>
              <c:f>'EUR_pop group'!$H$15:$H$19</c:f>
              <c:numCache>
                <c:formatCode>0.0%</c:formatCode>
                <c:ptCount val="5"/>
                <c:pt idx="0">
                  <c:v>9.8000000000000018E-2</c:v>
                </c:pt>
                <c:pt idx="1">
                  <c:v>0.15500000000000003</c:v>
                </c:pt>
                <c:pt idx="2">
                  <c:v>0.29200000000000004</c:v>
                </c:pt>
                <c:pt idx="3">
                  <c:v>0.42000000000000004</c:v>
                </c:pt>
                <c:pt idx="4">
                  <c:v>0.38500000000000006</c:v>
                </c:pt>
              </c:numCache>
            </c:numRef>
          </c:val>
          <c:extLst xmlns:c16r2="http://schemas.microsoft.com/office/drawing/2015/06/chart">
            <c:ext xmlns:c16="http://schemas.microsoft.com/office/drawing/2014/chart" uri="{C3380CC4-5D6E-409C-BE32-E72D297353CC}">
              <c16:uniqueId val="{00000001-1571-4947-A107-3CACC2A85730}"/>
            </c:ext>
          </c:extLst>
        </c:ser>
        <c:dLbls/>
        <c:gapWidth val="123"/>
        <c:axId val="128161664"/>
        <c:axId val="128163200"/>
      </c:barChart>
      <c:catAx>
        <c:axId val="128161664"/>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163200"/>
        <c:crosses val="autoZero"/>
        <c:auto val="1"/>
        <c:lblAlgn val="ctr"/>
        <c:lblOffset val="100"/>
      </c:catAx>
      <c:valAx>
        <c:axId val="128163200"/>
        <c:scaling>
          <c:orientation val="minMax"/>
          <c:max val="0.5"/>
        </c:scaling>
        <c:delete val="1"/>
        <c:axPos val="b"/>
        <c:numFmt formatCode="0.0%" sourceLinked="1"/>
        <c:majorTickMark val="none"/>
        <c:tickLblPos val="none"/>
        <c:crossAx val="128161664"/>
        <c:crosses val="autoZero"/>
        <c:crossBetween val="between"/>
      </c:valAx>
      <c:spPr>
        <a:noFill/>
        <a:ln>
          <a:noFill/>
        </a:ln>
        <a:effectLst/>
      </c:spPr>
    </c:plotArea>
    <c:legend>
      <c:legendPos val="b"/>
      <c:layout>
        <c:manualLayout>
          <c:xMode val="edge"/>
          <c:yMode val="edge"/>
          <c:x val="0.273471596962095"/>
          <c:y val="0.92609132003656303"/>
          <c:w val="0.38031662027331986"/>
          <c:h val="4.2176331082502024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lgn="l" rtl="0">
              <a:defRPr lang="en-ZA" sz="1400" b="1" i="0" u="none" strike="noStrike" kern="1200" spc="0" baseline="0" dirty="0" smtClean="0">
                <a:solidFill>
                  <a:prstClr val="black">
                    <a:lumMod val="65000"/>
                    <a:lumOff val="35000"/>
                  </a:prstClr>
                </a:solidFill>
                <a:latin typeface="+mn-lt"/>
                <a:ea typeface="+mn-ea"/>
                <a:cs typeface="+mn-cs"/>
              </a:defRPr>
            </a:pPr>
            <a:r>
              <a:rPr lang="en-ZA" sz="1400" b="1" i="0" u="none" strike="noStrike" kern="1200" spc="0" baseline="0" dirty="0">
                <a:solidFill>
                  <a:schemeClr val="accent1">
                    <a:lumMod val="75000"/>
                  </a:schemeClr>
                </a:solidFill>
                <a:latin typeface="Arial" panose="020B0604020202020204" pitchFamily="34" charset="0"/>
                <a:ea typeface="+mn-ea"/>
                <a:cs typeface="+mn-cs"/>
              </a:rPr>
              <a:t>Male</a:t>
            </a:r>
            <a:r>
              <a:rPr lang="en-ZA" sz="1400" b="1" i="0" u="none" strike="noStrike" kern="1200" spc="0" baseline="0" dirty="0">
                <a:solidFill>
                  <a:prstClr val="black">
                    <a:lumMod val="65000"/>
                    <a:lumOff val="35000"/>
                  </a:prstClr>
                </a:solidFill>
                <a:latin typeface="Arial" panose="020B0604020202020204" pitchFamily="34" charset="0"/>
                <a:ea typeface="+mn-ea"/>
                <a:cs typeface="+mn-cs"/>
              </a:rPr>
              <a:t> expanded </a:t>
            </a:r>
          </a:p>
          <a:p>
            <a:pPr algn="l" rtl="0">
              <a:defRPr lang="en-ZA" sz="1400" b="1" i="0" u="none" strike="noStrike" kern="1200" spc="0" baseline="0" dirty="0" smtClean="0">
                <a:solidFill>
                  <a:prstClr val="black">
                    <a:lumMod val="65000"/>
                    <a:lumOff val="35000"/>
                  </a:prstClr>
                </a:solidFill>
                <a:latin typeface="+mn-lt"/>
                <a:ea typeface="+mn-ea"/>
                <a:cs typeface="+mn-cs"/>
              </a:defRPr>
            </a:pPr>
            <a:r>
              <a:rPr lang="en-ZA" sz="1400" b="1" i="0" u="none" strike="noStrike" kern="1200" spc="0" baseline="0" dirty="0">
                <a:solidFill>
                  <a:prstClr val="black">
                    <a:lumMod val="65000"/>
                    <a:lumOff val="35000"/>
                  </a:prstClr>
                </a:solidFill>
                <a:latin typeface="Arial" panose="020B0604020202020204" pitchFamily="34" charset="0"/>
                <a:ea typeface="+mn-ea"/>
                <a:cs typeface="+mn-cs"/>
              </a:rPr>
              <a:t>unemployment rate</a:t>
            </a:r>
          </a:p>
        </c:rich>
      </c:tx>
      <c:layout>
        <c:manualLayout>
          <c:xMode val="edge"/>
          <c:yMode val="edge"/>
          <c:x val="4.8657093656260413E-2"/>
          <c:y val="0.13850732696151333"/>
        </c:manualLayout>
      </c:layout>
      <c:spPr>
        <a:noFill/>
        <a:ln>
          <a:noFill/>
        </a:ln>
        <a:effectLst/>
      </c:spPr>
    </c:title>
    <c:plotArea>
      <c:layout>
        <c:manualLayout>
          <c:layoutTarget val="inner"/>
          <c:xMode val="edge"/>
          <c:yMode val="edge"/>
          <c:x val="6.3611111111111104E-2"/>
          <c:y val="0.23488669217632158"/>
          <c:w val="0.89700000000000002"/>
          <c:h val="0.67215137015427429"/>
        </c:manualLayout>
      </c:layout>
      <c:barChart>
        <c:barDir val="bar"/>
        <c:grouping val="clustered"/>
        <c:ser>
          <c:idx val="0"/>
          <c:order val="0"/>
          <c:tx>
            <c:strRef>
              <c:f>'EUR_pop group'!$L$32</c:f>
              <c:strCache>
                <c:ptCount val="1"/>
                <c:pt idx="0">
                  <c:v>Q1:2019</c:v>
                </c:pt>
              </c:strCache>
            </c:strRef>
          </c:tx>
          <c:spPr>
            <a:solidFill>
              <a:srgbClr val="A6A6A6"/>
            </a:solidFill>
            <a:ln>
              <a:noFill/>
            </a:ln>
            <a:effectLst/>
          </c:spPr>
          <c:dLbls>
            <c:dLbl>
              <c:idx val="0"/>
              <c:layout>
                <c:manualLayout>
                  <c:x val="-0.12904765324178077"/>
                  <c:y val="7.218028019589086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0AD-4085-A61D-D93BD60CBDF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'EUR_pop group'!$K$33:$K$37</c:f>
              <c:strCache>
                <c:ptCount val="5"/>
                <c:pt idx="0">
                  <c:v>White</c:v>
                </c:pt>
                <c:pt idx="1">
                  <c:v>Indian/Asian</c:v>
                </c:pt>
                <c:pt idx="2">
                  <c:v>Coloured</c:v>
                </c:pt>
                <c:pt idx="3">
                  <c:v>Black African</c:v>
                </c:pt>
                <c:pt idx="4">
                  <c:v>All</c:v>
                </c:pt>
              </c:strCache>
            </c:strRef>
          </c:cat>
          <c:val>
            <c:numRef>
              <c:f>'EUR_pop group'!$L$33:$L$37</c:f>
              <c:numCache>
                <c:formatCode>0.0%</c:formatCode>
                <c:ptCount val="5"/>
                <c:pt idx="0">
                  <c:v>8.0000000000000016E-2</c:v>
                </c:pt>
                <c:pt idx="1">
                  <c:v>0.125</c:v>
                </c:pt>
                <c:pt idx="2">
                  <c:v>0.27200000000000002</c:v>
                </c:pt>
                <c:pt idx="3">
                  <c:v>0.39400000000000007</c:v>
                </c:pt>
                <c:pt idx="4">
                  <c:v>0.34900000000000003</c:v>
                </c:pt>
              </c:numCache>
            </c:numRef>
          </c:val>
          <c:extLst xmlns:c16r2="http://schemas.microsoft.com/office/drawing/2015/06/chart">
            <c:ext xmlns:c16="http://schemas.microsoft.com/office/drawing/2014/chart" uri="{C3380CC4-5D6E-409C-BE32-E72D297353CC}">
              <c16:uniqueId val="{00000000-CF0B-4CB8-BCB6-281B3F0BECA5}"/>
            </c:ext>
          </c:extLst>
        </c:ser>
        <c:ser>
          <c:idx val="1"/>
          <c:order val="1"/>
          <c:tx>
            <c:strRef>
              <c:f>'EUR_pop group'!$M$32</c:f>
              <c:strCache>
                <c:ptCount val="1"/>
                <c:pt idx="0">
                  <c:v>Q2:2019</c:v>
                </c:pt>
              </c:strCache>
            </c:strRef>
          </c:tx>
          <c:spPr>
            <a:solidFill>
              <a:srgbClr val="00407D"/>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'EUR_pop group'!$K$33:$K$37</c:f>
              <c:strCache>
                <c:ptCount val="5"/>
                <c:pt idx="0">
                  <c:v>White</c:v>
                </c:pt>
                <c:pt idx="1">
                  <c:v>Indian/Asian</c:v>
                </c:pt>
                <c:pt idx="2">
                  <c:v>Coloured</c:v>
                </c:pt>
                <c:pt idx="3">
                  <c:v>Black African</c:v>
                </c:pt>
                <c:pt idx="4">
                  <c:v>All</c:v>
                </c:pt>
              </c:strCache>
            </c:strRef>
          </c:cat>
          <c:val>
            <c:numRef>
              <c:f>'EUR_pop group'!$M$33:$M$37</c:f>
              <c:numCache>
                <c:formatCode>0.0%</c:formatCode>
                <c:ptCount val="5"/>
                <c:pt idx="0">
                  <c:v>7.5999999999999998E-2</c:v>
                </c:pt>
                <c:pt idx="1">
                  <c:v>0.12300000000000001</c:v>
                </c:pt>
                <c:pt idx="2">
                  <c:v>0.27</c:v>
                </c:pt>
                <c:pt idx="3">
                  <c:v>0.39500000000000007</c:v>
                </c:pt>
                <c:pt idx="4">
                  <c:v>0.35000000000000003</c:v>
                </c:pt>
              </c:numCache>
            </c:numRef>
          </c:val>
          <c:extLst xmlns:c16r2="http://schemas.microsoft.com/office/drawing/2015/06/chart">
            <c:ext xmlns:c16="http://schemas.microsoft.com/office/drawing/2014/chart" uri="{C3380CC4-5D6E-409C-BE32-E72D297353CC}">
              <c16:uniqueId val="{00000001-CF0B-4CB8-BCB6-281B3F0BECA5}"/>
            </c:ext>
          </c:extLst>
        </c:ser>
        <c:dLbls/>
        <c:gapWidth val="123"/>
        <c:axId val="128592128"/>
        <c:axId val="128606208"/>
      </c:barChart>
      <c:catAx>
        <c:axId val="128592128"/>
        <c:scaling>
          <c:orientation val="minMax"/>
        </c:scaling>
        <c:delete val="1"/>
        <c:axPos val="l"/>
        <c:numFmt formatCode="General" sourceLinked="1"/>
        <c:tickLblPos val="none"/>
        <c:crossAx val="128606208"/>
        <c:crosses val="autoZero"/>
        <c:auto val="1"/>
        <c:lblAlgn val="ctr"/>
        <c:lblOffset val="100"/>
      </c:catAx>
      <c:valAx>
        <c:axId val="128606208"/>
        <c:scaling>
          <c:orientation val="minMax"/>
          <c:max val="0.5"/>
          <c:min val="0"/>
        </c:scaling>
        <c:axPos val="b"/>
        <c:numFmt formatCode="0.0%" sourceLinked="1"/>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28592128"/>
        <c:crosses val="autoZero"/>
        <c:crossBetween val="between"/>
        <c:majorUnit val="0.1"/>
      </c:valAx>
      <c:spPr>
        <a:noFill/>
        <a:ln>
          <a:noFill/>
        </a:ln>
        <a:effectLst/>
      </c:spPr>
    </c:plotArea>
    <c:legend>
      <c:legendPos val="b"/>
      <c:layout>
        <c:manualLayout>
          <c:xMode val="edge"/>
          <c:yMode val="edge"/>
          <c:x val="7.1051133207421402E-2"/>
          <c:y val="0.93275317564815441"/>
          <c:w val="0.46106682590823245"/>
          <c:h val="3.8374712273489382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r>
              <a:rPr lang="en-GB" b="1" dirty="0">
                <a:solidFill>
                  <a:schemeClr val="accent5">
                    <a:lumMod val="75000"/>
                  </a:schemeClr>
                </a:solidFill>
                <a:latin typeface="Arial" panose="020B0604020202020204" pitchFamily="34" charset="0"/>
              </a:rPr>
              <a:t>Female</a:t>
            </a:r>
            <a:r>
              <a:rPr lang="en-GB" b="1" dirty="0">
                <a:latin typeface="Arial" panose="020B0604020202020204" pitchFamily="34" charset="0"/>
              </a:rPr>
              <a:t> expanded unemployment rate</a:t>
            </a:r>
          </a:p>
        </c:rich>
      </c:tx>
      <c:layout>
        <c:manualLayout>
          <c:xMode val="edge"/>
          <c:yMode val="edge"/>
          <c:x val="0.27111706157282467"/>
          <c:y val="6.3299507048196813E-2"/>
        </c:manualLayout>
      </c:layout>
      <c:spPr>
        <a:noFill/>
        <a:ln>
          <a:noFill/>
        </a:ln>
        <a:effectLst/>
      </c:spPr>
    </c:title>
    <c:plotArea>
      <c:layout>
        <c:manualLayout>
          <c:layoutTarget val="inner"/>
          <c:xMode val="edge"/>
          <c:yMode val="edge"/>
          <c:x val="0.27803402981064124"/>
          <c:y val="0.16461931899122073"/>
          <c:w val="0.6079783124872431"/>
          <c:h val="0.74526731640173594"/>
        </c:manualLayout>
      </c:layout>
      <c:barChart>
        <c:barDir val="bar"/>
        <c:grouping val="clustered"/>
        <c:ser>
          <c:idx val="0"/>
          <c:order val="0"/>
          <c:tx>
            <c:strRef>
              <c:f>Sheet1!$G$5</c:f>
              <c:strCache>
                <c:ptCount val="1"/>
                <c:pt idx="0">
                  <c:v>Q1:2019</c:v>
                </c:pt>
              </c:strCache>
            </c:strRef>
          </c:tx>
          <c:spPr>
            <a:solidFill>
              <a:schemeClr val="bg1">
                <a:lumMod val="65000"/>
              </a:schemeClr>
            </a:solidFill>
            <a:ln>
              <a:noFill/>
            </a:ln>
            <a:effectLst/>
          </c:spPr>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Sheet1!$F$6:$F$10</c:f>
              <c:strCache>
                <c:ptCount val="5"/>
                <c:pt idx="0">
                  <c:v>White</c:v>
                </c:pt>
                <c:pt idx="1">
                  <c:v>Indian/Asian</c:v>
                </c:pt>
                <c:pt idx="2">
                  <c:v>Coloured</c:v>
                </c:pt>
                <c:pt idx="3">
                  <c:v>Black African</c:v>
                </c:pt>
                <c:pt idx="4">
                  <c:v>All</c:v>
                </c:pt>
              </c:strCache>
            </c:strRef>
          </c:cat>
          <c:val>
            <c:numRef>
              <c:f>Sheet1!$G$6:$G$10</c:f>
              <c:numCache>
                <c:formatCode>0.0</c:formatCode>
                <c:ptCount val="5"/>
                <c:pt idx="0">
                  <c:v>11.3</c:v>
                </c:pt>
                <c:pt idx="1">
                  <c:v>21.8</c:v>
                </c:pt>
                <c:pt idx="2">
                  <c:v>30.5</c:v>
                </c:pt>
                <c:pt idx="3">
                  <c:v>45.9</c:v>
                </c:pt>
                <c:pt idx="4">
                  <c:v>41.5</c:v>
                </c:pt>
              </c:numCache>
            </c:numRef>
          </c:val>
          <c:extLst xmlns:c16r2="http://schemas.microsoft.com/office/drawing/2015/06/chart">
            <c:ext xmlns:c16="http://schemas.microsoft.com/office/drawing/2014/chart" uri="{C3380CC4-5D6E-409C-BE32-E72D297353CC}">
              <c16:uniqueId val="{00000000-6959-4BF0-8DC9-C85B6E05D3BE}"/>
            </c:ext>
          </c:extLst>
        </c:ser>
        <c:ser>
          <c:idx val="1"/>
          <c:order val="1"/>
          <c:tx>
            <c:strRef>
              <c:f>Sheet1!$H$5</c:f>
              <c:strCache>
                <c:ptCount val="1"/>
                <c:pt idx="0">
                  <c:v>Q2:2019</c:v>
                </c:pt>
              </c:strCache>
            </c:strRef>
          </c:tx>
          <c:spPr>
            <a:solidFill>
              <a:srgbClr val="00407D"/>
            </a:solidFill>
            <a:ln>
              <a:noFill/>
            </a:ln>
            <a:effectLst/>
          </c:spPr>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Sheet1!$F$6:$F$10</c:f>
              <c:strCache>
                <c:ptCount val="5"/>
                <c:pt idx="0">
                  <c:v>White</c:v>
                </c:pt>
                <c:pt idx="1">
                  <c:v>Indian/Asian</c:v>
                </c:pt>
                <c:pt idx="2">
                  <c:v>Coloured</c:v>
                </c:pt>
                <c:pt idx="3">
                  <c:v>Black African</c:v>
                </c:pt>
                <c:pt idx="4">
                  <c:v>All</c:v>
                </c:pt>
              </c:strCache>
            </c:strRef>
          </c:cat>
          <c:val>
            <c:numRef>
              <c:f>Sheet1!$H$6:$H$10</c:f>
              <c:numCache>
                <c:formatCode>0.0</c:formatCode>
                <c:ptCount val="5"/>
                <c:pt idx="0">
                  <c:v>12.7</c:v>
                </c:pt>
                <c:pt idx="1">
                  <c:v>21.2</c:v>
                </c:pt>
                <c:pt idx="2">
                  <c:v>31.6</c:v>
                </c:pt>
                <c:pt idx="3">
                  <c:v>46.9</c:v>
                </c:pt>
                <c:pt idx="4">
                  <c:v>42.5</c:v>
                </c:pt>
              </c:numCache>
            </c:numRef>
          </c:val>
          <c:extLst xmlns:c16r2="http://schemas.microsoft.com/office/drawing/2015/06/chart">
            <c:ext xmlns:c16="http://schemas.microsoft.com/office/drawing/2014/chart" uri="{C3380CC4-5D6E-409C-BE32-E72D297353CC}">
              <c16:uniqueId val="{00000001-6959-4BF0-8DC9-C85B6E05D3BE}"/>
            </c:ext>
          </c:extLst>
        </c:ser>
        <c:dLbls/>
        <c:gapWidth val="123"/>
        <c:axId val="128887424"/>
        <c:axId val="128778624"/>
      </c:barChart>
      <c:catAx>
        <c:axId val="128887424"/>
        <c:scaling>
          <c:orientation val="minMax"/>
        </c:scaling>
        <c:delete val="1"/>
        <c:axPos val="l"/>
        <c:numFmt formatCode="General" sourceLinked="1"/>
        <c:tickLblPos val="none"/>
        <c:crossAx val="128778624"/>
        <c:crosses val="autoZero"/>
        <c:auto val="1"/>
        <c:lblAlgn val="ctr"/>
        <c:lblOffset val="100"/>
      </c:catAx>
      <c:valAx>
        <c:axId val="128778624"/>
        <c:scaling>
          <c:orientation val="minMax"/>
          <c:max val="50"/>
          <c:min val="0"/>
        </c:scaling>
        <c:delete val="1"/>
        <c:axPos val="b"/>
        <c:numFmt formatCode="0.0" sourceLinked="1"/>
        <c:tickLblPos val="none"/>
        <c:crossAx val="128887424"/>
        <c:crosses val="autoZero"/>
        <c:crossBetween val="between"/>
      </c:valAx>
      <c:spPr>
        <a:noFill/>
        <a:ln>
          <a:noFill/>
        </a:ln>
        <a:effectLst/>
      </c:spPr>
    </c:plotArea>
    <c:legend>
      <c:legendPos val="b"/>
      <c:layout>
        <c:manualLayout>
          <c:xMode val="edge"/>
          <c:yMode val="edge"/>
          <c:x val="0.26141802311591888"/>
          <c:y val="0.93693024544325931"/>
          <c:w val="0.37638118904622536"/>
          <c:h val="4.2002197578433639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bar"/>
        <c:grouping val="clustered"/>
        <c:ser>
          <c:idx val="1"/>
          <c:order val="1"/>
          <c:tx>
            <c:strRef>
              <c:f>Sheet1!$E$1</c:f>
              <c:strCache>
                <c:ptCount val="1"/>
                <c:pt idx="0">
                  <c:v>Expanded</c:v>
                </c:pt>
              </c:strCache>
            </c:strRef>
          </c:tx>
          <c:spPr>
            <a:solidFill>
              <a:srgbClr val="DAA600"/>
            </a:solidFill>
            <a:ln>
              <a:noFill/>
            </a:ln>
            <a:effectLst/>
          </c:spPr>
          <c:dPt>
            <c:idx val="3"/>
            <c:spPr>
              <a:solidFill>
                <a:srgbClr val="E46C0A"/>
              </a:solidFill>
              <a:ln>
                <a:noFill/>
              </a:ln>
              <a:effectLst/>
            </c:spPr>
            <c:extLst xmlns:c16r2="http://schemas.microsoft.com/office/drawing/2015/06/chart">
              <c:ext xmlns:c16="http://schemas.microsoft.com/office/drawing/2014/chart" uri="{C3380CC4-5D6E-409C-BE32-E72D297353CC}">
                <c16:uniqueId val="{00000002-EAF3-4ABD-B62F-069D88DB332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36518"/>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Sheet1!$C$2:$C$11</c:f>
              <c:strCache>
                <c:ptCount val="10"/>
                <c:pt idx="0">
                  <c:v>LP</c:v>
                </c:pt>
                <c:pt idx="1">
                  <c:v>WC</c:v>
                </c:pt>
                <c:pt idx="2">
                  <c:v>KZN</c:v>
                </c:pt>
                <c:pt idx="3">
                  <c:v>RSA</c:v>
                </c:pt>
                <c:pt idx="4">
                  <c:v>NC</c:v>
                </c:pt>
                <c:pt idx="5">
                  <c:v>GP</c:v>
                </c:pt>
                <c:pt idx="6">
                  <c:v>NW</c:v>
                </c:pt>
                <c:pt idx="7">
                  <c:v>FS</c:v>
                </c:pt>
                <c:pt idx="8">
                  <c:v>MP</c:v>
                </c:pt>
                <c:pt idx="9">
                  <c:v>EC</c:v>
                </c:pt>
              </c:strCache>
            </c:strRef>
          </c:cat>
          <c:val>
            <c:numRef>
              <c:f>Sheet1!$E$2:$E$11</c:f>
              <c:numCache>
                <c:formatCode>General</c:formatCode>
                <c:ptCount val="10"/>
                <c:pt idx="0">
                  <c:v>41.100000000000009</c:v>
                </c:pt>
                <c:pt idx="1">
                  <c:v>23.799999999999994</c:v>
                </c:pt>
                <c:pt idx="2">
                  <c:v>42.1</c:v>
                </c:pt>
                <c:pt idx="3">
                  <c:v>38.5</c:v>
                </c:pt>
                <c:pt idx="4">
                  <c:v>44.800000000000004</c:v>
                </c:pt>
                <c:pt idx="5">
                  <c:v>35</c:v>
                </c:pt>
                <c:pt idx="6">
                  <c:v>46.6</c:v>
                </c:pt>
                <c:pt idx="7">
                  <c:v>41.6</c:v>
                </c:pt>
                <c:pt idx="8">
                  <c:v>43.5</c:v>
                </c:pt>
                <c:pt idx="9">
                  <c:v>46.5</c:v>
                </c:pt>
              </c:numCache>
            </c:numRef>
          </c:val>
          <c:extLst xmlns:c16r2="http://schemas.microsoft.com/office/drawing/2015/06/chart">
            <c:ext xmlns:c16="http://schemas.microsoft.com/office/drawing/2014/chart" uri="{C3380CC4-5D6E-409C-BE32-E72D297353CC}">
              <c16:uniqueId val="{00000000-EAF3-4ABD-B62F-069D88DB332A}"/>
            </c:ext>
          </c:extLst>
        </c:ser>
        <c:dLbls/>
        <c:gapWidth val="109"/>
        <c:axId val="126275584"/>
        <c:axId val="126277120"/>
      </c:barChart>
      <c:barChart>
        <c:barDir val="bar"/>
        <c:grouping val="clustered"/>
        <c:ser>
          <c:idx val="0"/>
          <c:order val="0"/>
          <c:tx>
            <c:strRef>
              <c:f>Sheet1!$D$1</c:f>
              <c:strCache>
                <c:ptCount val="1"/>
                <c:pt idx="0">
                  <c:v>Official</c:v>
                </c:pt>
              </c:strCache>
            </c:strRef>
          </c:tx>
          <c:spPr>
            <a:solidFill>
              <a:schemeClr val="accent1">
                <a:lumMod val="75000"/>
              </a:schemeClr>
            </a:solidFill>
            <a:ln>
              <a:noFill/>
            </a:ln>
            <a:effectLst/>
          </c:spPr>
          <c:dPt>
            <c:idx val="3"/>
            <c:spPr>
              <a:solidFill>
                <a:srgbClr val="000000"/>
              </a:solidFill>
              <a:ln>
                <a:noFill/>
              </a:ln>
              <a:effectLst/>
            </c:spPr>
            <c:extLst xmlns:c16r2="http://schemas.microsoft.com/office/drawing/2015/06/chart">
              <c:ext xmlns:c16="http://schemas.microsoft.com/office/drawing/2014/chart" uri="{C3380CC4-5D6E-409C-BE32-E72D297353CC}">
                <c16:uniqueId val="{00000004-EAF3-4ABD-B62F-069D88DB332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Sheet1!$C$2:$C$11</c:f>
              <c:strCache>
                <c:ptCount val="10"/>
                <c:pt idx="0">
                  <c:v>LP</c:v>
                </c:pt>
                <c:pt idx="1">
                  <c:v>WC</c:v>
                </c:pt>
                <c:pt idx="2">
                  <c:v>KZN</c:v>
                </c:pt>
                <c:pt idx="3">
                  <c:v>RSA</c:v>
                </c:pt>
                <c:pt idx="4">
                  <c:v>NC</c:v>
                </c:pt>
                <c:pt idx="5">
                  <c:v>GP</c:v>
                </c:pt>
                <c:pt idx="6">
                  <c:v>NW</c:v>
                </c:pt>
                <c:pt idx="7">
                  <c:v>FS</c:v>
                </c:pt>
                <c:pt idx="8">
                  <c:v>MP</c:v>
                </c:pt>
                <c:pt idx="9">
                  <c:v>EC</c:v>
                </c:pt>
              </c:strCache>
            </c:strRef>
          </c:cat>
          <c:val>
            <c:numRef>
              <c:f>Sheet1!$D$2:$D$11</c:f>
              <c:numCache>
                <c:formatCode>0.0</c:formatCode>
                <c:ptCount val="10"/>
                <c:pt idx="0">
                  <c:v>20.3</c:v>
                </c:pt>
                <c:pt idx="1">
                  <c:v>20.399999999999999</c:v>
                </c:pt>
                <c:pt idx="2">
                  <c:v>26.1</c:v>
                </c:pt>
                <c:pt idx="3">
                  <c:v>29</c:v>
                </c:pt>
                <c:pt idx="4">
                  <c:v>29.4</c:v>
                </c:pt>
                <c:pt idx="5">
                  <c:v>31.1</c:v>
                </c:pt>
                <c:pt idx="6">
                  <c:v>33</c:v>
                </c:pt>
                <c:pt idx="7">
                  <c:v>34.4</c:v>
                </c:pt>
                <c:pt idx="8">
                  <c:v>34.700000000000003</c:v>
                </c:pt>
                <c:pt idx="9">
                  <c:v>35.4</c:v>
                </c:pt>
              </c:numCache>
            </c:numRef>
          </c:val>
          <c:extLst xmlns:c16r2="http://schemas.microsoft.com/office/drawing/2015/06/chart">
            <c:ext xmlns:c16="http://schemas.microsoft.com/office/drawing/2014/chart" uri="{C3380CC4-5D6E-409C-BE32-E72D297353CC}">
              <c16:uniqueId val="{00000001-EAF3-4ABD-B62F-069D88DB332A}"/>
            </c:ext>
          </c:extLst>
        </c:ser>
        <c:dLbls/>
        <c:gapWidth val="50"/>
        <c:axId val="126280448"/>
        <c:axId val="126278656"/>
      </c:barChart>
      <c:catAx>
        <c:axId val="126275584"/>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6277120"/>
        <c:crosses val="autoZero"/>
        <c:auto val="1"/>
        <c:lblAlgn val="ctr"/>
        <c:lblOffset val="100"/>
      </c:catAx>
      <c:valAx>
        <c:axId val="126277120"/>
        <c:scaling>
          <c:orientation val="minMax"/>
        </c:scaling>
        <c:delete val="1"/>
        <c:axPos val="b"/>
        <c:majorGridlines>
          <c:spPr>
            <a:ln w="3175" cap="flat" cmpd="sng" algn="ctr">
              <a:solidFill>
                <a:schemeClr val="bg1">
                  <a:lumMod val="95000"/>
                </a:schemeClr>
              </a:solidFill>
              <a:round/>
            </a:ln>
            <a:effectLst/>
          </c:spPr>
        </c:majorGridlines>
        <c:numFmt formatCode="General" sourceLinked="1"/>
        <c:majorTickMark val="none"/>
        <c:tickLblPos val="none"/>
        <c:crossAx val="126275584"/>
        <c:crosses val="autoZero"/>
        <c:crossBetween val="between"/>
      </c:valAx>
      <c:valAx>
        <c:axId val="126278656"/>
        <c:scaling>
          <c:orientation val="minMax"/>
          <c:max val="50"/>
        </c:scaling>
        <c:delete val="1"/>
        <c:axPos val="t"/>
        <c:numFmt formatCode="0.0" sourceLinked="1"/>
        <c:tickLblPos val="none"/>
        <c:crossAx val="126280448"/>
        <c:crosses val="max"/>
        <c:crossBetween val="between"/>
      </c:valAx>
      <c:catAx>
        <c:axId val="126280448"/>
        <c:scaling>
          <c:orientation val="minMax"/>
        </c:scaling>
        <c:delete val="1"/>
        <c:axPos val="l"/>
        <c:numFmt formatCode="General" sourceLinked="1"/>
        <c:tickLblPos val="none"/>
        <c:crossAx val="126278656"/>
        <c:crosses val="autoZero"/>
        <c:auto val="1"/>
        <c:lblAlgn val="ctr"/>
        <c:lblOffset val="100"/>
      </c:cat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Sheet1!$B$3</c:f>
              <c:strCache>
                <c:ptCount val="1"/>
                <c:pt idx="0">
                  <c:v>Male NEET</c:v>
                </c:pt>
              </c:strCache>
            </c:strRef>
          </c:tx>
          <c:spPr>
            <a:ln w="82550" cap="rnd">
              <a:solidFill>
                <a:srgbClr val="0056A7">
                  <a:lumMod val="50000"/>
                </a:srgbClr>
              </a:solidFill>
              <a:round/>
            </a:ln>
            <a:effectLst/>
          </c:spPr>
          <c:marker>
            <c:symbol val="circle"/>
            <c:size val="33"/>
            <c:spPr>
              <a:solidFill>
                <a:srgbClr val="002B53"/>
              </a:solidFill>
              <a:ln w="9525">
                <a:no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Q2: 2018</c:v>
                </c:pt>
                <c:pt idx="1">
                  <c:v>Q2: 2019</c:v>
                </c:pt>
              </c:strCache>
            </c:strRef>
          </c:cat>
          <c:val>
            <c:numRef>
              <c:f>Sheet1!$C$3:$D$3</c:f>
              <c:numCache>
                <c:formatCode>0.0</c:formatCode>
                <c:ptCount val="2"/>
                <c:pt idx="0">
                  <c:v>35.004995514442435</c:v>
                </c:pt>
                <c:pt idx="1">
                  <c:v>36.765459910651593</c:v>
                </c:pt>
              </c:numCache>
            </c:numRef>
          </c:val>
          <c:extLst xmlns:c16r2="http://schemas.microsoft.com/office/drawing/2015/06/chart">
            <c:ext xmlns:c16="http://schemas.microsoft.com/office/drawing/2014/chart" uri="{C3380CC4-5D6E-409C-BE32-E72D297353CC}">
              <c16:uniqueId val="{00000000-7893-4D69-BE22-15C77DE5FDD7}"/>
            </c:ext>
          </c:extLst>
        </c:ser>
        <c:ser>
          <c:idx val="1"/>
          <c:order val="1"/>
          <c:tx>
            <c:strRef>
              <c:f>Sheet1!$B$4</c:f>
              <c:strCache>
                <c:ptCount val="1"/>
                <c:pt idx="0">
                  <c:v>Female NEET</c:v>
                </c:pt>
              </c:strCache>
            </c:strRef>
          </c:tx>
          <c:spPr>
            <a:ln w="79375" cap="rnd">
              <a:solidFill>
                <a:srgbClr val="E67777"/>
              </a:solidFill>
              <a:round/>
            </a:ln>
            <a:effectLst/>
          </c:spPr>
          <c:marker>
            <c:symbol val="circle"/>
            <c:size val="33"/>
            <c:spPr>
              <a:solidFill>
                <a:srgbClr val="E67777"/>
              </a:solidFill>
              <a:ln w="9525">
                <a:solidFill>
                  <a:srgbClr val="E67777"/>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Q2: 2018</c:v>
                </c:pt>
                <c:pt idx="1">
                  <c:v>Q2: 2019</c:v>
                </c:pt>
              </c:strCache>
            </c:strRef>
          </c:cat>
          <c:val>
            <c:numRef>
              <c:f>Sheet1!$C$4:$D$4</c:f>
              <c:numCache>
                <c:formatCode>0.0</c:formatCode>
                <c:ptCount val="2"/>
                <c:pt idx="0">
                  <c:v>43.626864232846629</c:v>
                </c:pt>
                <c:pt idx="1">
                  <c:v>43.946700887370305</c:v>
                </c:pt>
              </c:numCache>
            </c:numRef>
          </c:val>
          <c:extLst xmlns:c16r2="http://schemas.microsoft.com/office/drawing/2015/06/chart">
            <c:ext xmlns:c16="http://schemas.microsoft.com/office/drawing/2014/chart" uri="{C3380CC4-5D6E-409C-BE32-E72D297353CC}">
              <c16:uniqueId val="{00000001-7893-4D69-BE22-15C77DE5FDD7}"/>
            </c:ext>
          </c:extLst>
        </c:ser>
        <c:dLbls/>
        <c:marker val="1"/>
        <c:axId val="131288064"/>
        <c:axId val="131314432"/>
      </c:lineChart>
      <c:catAx>
        <c:axId val="131288064"/>
        <c:scaling>
          <c:orientation val="minMax"/>
        </c:scaling>
        <c:axPos val="b"/>
        <c:minorGridlines>
          <c:spPr>
            <a:ln w="9525" cap="flat" cmpd="sng" algn="ctr">
              <a:solidFill>
                <a:schemeClr val="tx1">
                  <a:lumMod val="5000"/>
                  <a:lumOff val="95000"/>
                </a:schemeClr>
              </a:solidFill>
              <a:prstDash val="dash"/>
              <a:round/>
            </a:ln>
            <a:effectLst/>
          </c:spPr>
        </c:minorGridlines>
        <c:numFmt formatCode="General" sourceLinked="1"/>
        <c:majorTickMark val="none"/>
        <c:tickLblPos val="nextTo"/>
        <c:spPr>
          <a:noFill/>
          <a:ln w="9525" cap="flat" cmpd="sng" algn="ctr">
            <a:solidFill>
              <a:srgbClr val="FFFFFF">
                <a:lumMod val="85000"/>
              </a:srgb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314432"/>
        <c:crosses val="autoZero"/>
        <c:auto val="1"/>
        <c:lblAlgn val="ctr"/>
        <c:lblOffset val="100"/>
      </c:catAx>
      <c:valAx>
        <c:axId val="131314432"/>
        <c:scaling>
          <c:orientation val="minMax"/>
          <c:min val="20"/>
        </c:scaling>
        <c:axPos val="l"/>
        <c:majorGridlines>
          <c:spPr>
            <a:ln w="3175" cap="flat" cmpd="sng" algn="ctr">
              <a:solidFill>
                <a:schemeClr val="bg1">
                  <a:lumMod val="95000"/>
                </a:schemeClr>
              </a:solidFill>
              <a:round/>
            </a:ln>
            <a:effectLst/>
          </c:spPr>
        </c:majorGridlines>
        <c:numFmt formatCode="0\%" sourceLinked="0"/>
        <c:majorTickMark val="none"/>
        <c:tickLblPos val="nextTo"/>
        <c:spPr>
          <a:noFill/>
          <a:ln>
            <a:solidFill>
              <a:sysClr val="window" lastClr="FFFFFF">
                <a:lumMod val="75000"/>
              </a:sys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288064"/>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2"/>
  <c:userShapes r:id="rId3"/>
</c:chartSpace>
</file>

<file path=ppt/charts/chart18.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7.4690255504490433E-2"/>
          <c:y val="3.2994258479429973E-2"/>
          <c:w val="0.84130037138730618"/>
          <c:h val="0.88555975692418887"/>
        </c:manualLayout>
      </c:layout>
      <c:barChart>
        <c:barDir val="bar"/>
        <c:grouping val="clustered"/>
        <c:ser>
          <c:idx val="0"/>
          <c:order val="0"/>
          <c:spPr>
            <a:solidFill>
              <a:srgbClr val="0070C0"/>
            </a:solidFill>
            <a:ln>
              <a:noFill/>
            </a:ln>
            <a:effectLst/>
          </c:spPr>
          <c:dPt>
            <c:idx val="3"/>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1-81DC-4B07-B981-78D83083F202}"/>
              </c:ext>
            </c:extLst>
          </c:dPt>
          <c:dPt>
            <c:idx val="4"/>
            <c:extLst xmlns:c16r2="http://schemas.microsoft.com/office/drawing/2015/06/chart">
              <c:ext xmlns:c16="http://schemas.microsoft.com/office/drawing/2014/chart" uri="{C3380CC4-5D6E-409C-BE32-E72D297353CC}">
                <c16:uniqueId val="{00000001-6C75-4D03-95DC-7A202B838BB0}"/>
              </c:ext>
            </c:extLst>
          </c:dPt>
          <c:dPt>
            <c:idx val="5"/>
            <c:extLst xmlns:c16r2="http://schemas.microsoft.com/office/drawing/2015/06/chart">
              <c:ext xmlns:c16="http://schemas.microsoft.com/office/drawing/2014/chart" uri="{C3380CC4-5D6E-409C-BE32-E72D297353CC}">
                <c16:uniqueId val="{00000003-DD1E-4EFF-AB6D-128DFD72CC55}"/>
              </c:ext>
            </c:extLst>
          </c:dPt>
          <c:dPt>
            <c:idx val="9"/>
            <c:spPr>
              <a:solidFill>
                <a:srgbClr val="C00000"/>
              </a:solidFill>
              <a:ln>
                <a:noFill/>
              </a:ln>
              <a:effectLst/>
            </c:spPr>
            <c:extLst xmlns:c16r2="http://schemas.microsoft.com/office/drawing/2015/06/chart">
              <c:ext xmlns:c16="http://schemas.microsoft.com/office/drawing/2014/chart" uri="{C3380CC4-5D6E-409C-BE32-E72D297353CC}">
                <c16:uniqueId val="{00000003-C159-4D02-A3DD-DD005267BE0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NEET!$S$11:$S$20</c:f>
              <c:strCache>
                <c:ptCount val="10"/>
                <c:pt idx="0">
                  <c:v>LP</c:v>
                </c:pt>
                <c:pt idx="1">
                  <c:v>WC</c:v>
                </c:pt>
                <c:pt idx="2">
                  <c:v>GP</c:v>
                </c:pt>
                <c:pt idx="3">
                  <c:v>RSA</c:v>
                </c:pt>
                <c:pt idx="4">
                  <c:v>FS</c:v>
                </c:pt>
                <c:pt idx="5">
                  <c:v>MP</c:v>
                </c:pt>
                <c:pt idx="6">
                  <c:v>EC</c:v>
                </c:pt>
                <c:pt idx="7">
                  <c:v>KZN</c:v>
                </c:pt>
                <c:pt idx="8">
                  <c:v>NW</c:v>
                </c:pt>
                <c:pt idx="9">
                  <c:v>NC</c:v>
                </c:pt>
              </c:strCache>
            </c:strRef>
          </c:cat>
          <c:val>
            <c:numRef>
              <c:f>NEET!$V$11:$V$20</c:f>
              <c:numCache>
                <c:formatCode>0.0</c:formatCode>
                <c:ptCount val="10"/>
                <c:pt idx="0">
                  <c:v>28.067861197784108</c:v>
                </c:pt>
                <c:pt idx="1">
                  <c:v>28.606845408404034</c:v>
                </c:pt>
                <c:pt idx="2">
                  <c:v>30.367461502732553</c:v>
                </c:pt>
                <c:pt idx="3">
                  <c:v>32.320802456303873</c:v>
                </c:pt>
                <c:pt idx="4">
                  <c:v>33.215347395566134</c:v>
                </c:pt>
                <c:pt idx="5">
                  <c:v>34.067485712128935</c:v>
                </c:pt>
                <c:pt idx="6">
                  <c:v>34.533386378688462</c:v>
                </c:pt>
                <c:pt idx="7">
                  <c:v>34.811164071939039</c:v>
                </c:pt>
                <c:pt idx="8">
                  <c:v>35.358494643126186</c:v>
                </c:pt>
                <c:pt idx="9">
                  <c:v>36.983902628338697</c:v>
                </c:pt>
              </c:numCache>
            </c:numRef>
          </c:val>
          <c:extLst xmlns:c16r2="http://schemas.microsoft.com/office/drawing/2015/06/chart">
            <c:ext xmlns:c16="http://schemas.microsoft.com/office/drawing/2014/chart" uri="{C3380CC4-5D6E-409C-BE32-E72D297353CC}">
              <c16:uniqueId val="{00000000-6C75-4D03-95DC-7A202B838BB0}"/>
            </c:ext>
          </c:extLst>
        </c:ser>
        <c:dLbls/>
        <c:gapWidth val="50"/>
        <c:axId val="131382656"/>
        <c:axId val="131392640"/>
      </c:barChart>
      <c:catAx>
        <c:axId val="13138265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392640"/>
        <c:crosses val="autoZero"/>
        <c:auto val="1"/>
        <c:lblAlgn val="ctr"/>
        <c:lblOffset val="100"/>
      </c:catAx>
      <c:valAx>
        <c:axId val="131392640"/>
        <c:scaling>
          <c:orientation val="minMax"/>
        </c:scaling>
        <c:delete val="1"/>
        <c:axPos val="b"/>
        <c:numFmt formatCode="0.0" sourceLinked="1"/>
        <c:majorTickMark val="none"/>
        <c:tickLblPos val="none"/>
        <c:crossAx val="131382656"/>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1025586326890227"/>
          <c:y val="4.872244256730187E-2"/>
          <c:w val="0.86854918757710864"/>
          <c:h val="0.86114807210665745"/>
        </c:manualLayout>
      </c:layout>
      <c:barChart>
        <c:barDir val="bar"/>
        <c:grouping val="clustered"/>
        <c:ser>
          <c:idx val="0"/>
          <c:order val="0"/>
          <c:tx>
            <c:strRef>
              <c:f>Sheet1!$Q$3</c:f>
              <c:strCache>
                <c:ptCount val="1"/>
                <c:pt idx="0">
                  <c:v>Q2019_2</c:v>
                </c:pt>
              </c:strCache>
            </c:strRef>
          </c:tx>
          <c:spPr>
            <a:solidFill>
              <a:schemeClr val="accent1">
                <a:lumMod val="50000"/>
              </a:schemeClr>
            </a:solidFill>
            <a:ln>
              <a:noFill/>
            </a:ln>
            <a:effectLst/>
          </c:spPr>
          <c:dPt>
            <c:idx val="3"/>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6-F9D9-4BBF-9286-7E9CEED6887E}"/>
              </c:ext>
            </c:extLst>
          </c:dPt>
          <c:dPt>
            <c:idx val="4"/>
            <c:extLst xmlns:c16r2="http://schemas.microsoft.com/office/drawing/2015/06/chart">
              <c:ext xmlns:c16="http://schemas.microsoft.com/office/drawing/2014/chart" uri="{C3380CC4-5D6E-409C-BE32-E72D297353CC}">
                <c16:uniqueId val="{00000001-217F-4E02-A7AC-3465EA3D60B3}"/>
              </c:ext>
            </c:extLst>
          </c:dPt>
          <c:dPt>
            <c:idx val="5"/>
            <c:extLst xmlns:c16r2="http://schemas.microsoft.com/office/drawing/2015/06/chart">
              <c:ext xmlns:c16="http://schemas.microsoft.com/office/drawing/2014/chart" uri="{C3380CC4-5D6E-409C-BE32-E72D297353CC}">
                <c16:uniqueId val="{00000003-F9D9-4BBF-9286-7E9CEED6887E}"/>
              </c:ext>
            </c:extLst>
          </c:dPt>
          <c:dPt>
            <c:idx val="9"/>
            <c:spPr>
              <a:solidFill>
                <a:srgbClr val="C00000"/>
              </a:solidFill>
              <a:ln>
                <a:noFill/>
              </a:ln>
              <a:effectLst/>
            </c:spPr>
            <c:extLst xmlns:c16r2="http://schemas.microsoft.com/office/drawing/2015/06/chart">
              <c:ext xmlns:c16="http://schemas.microsoft.com/office/drawing/2014/chart" uri="{C3380CC4-5D6E-409C-BE32-E72D297353CC}">
                <c16:uniqueId val="{00000003-217F-4E02-A7AC-3465EA3D60B3}"/>
              </c:ext>
            </c:extLst>
          </c:dPt>
          <c:dLbls>
            <c:dLbl>
              <c:idx val="8"/>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fld id="{BA87E113-E330-46CD-9921-CDB683F235EE}" type="VALUE">
                      <a:rPr lang="en-US" smtClean="0"/>
                      <a:pPr>
                        <a:defRPr sz="1400" b="0" i="0" u="none" strike="noStrike" kern="1200" baseline="0">
                          <a:solidFill>
                            <a:schemeClr val="bg1"/>
                          </a:solidFill>
                          <a:latin typeface="Arial" panose="020B0604020202020204" pitchFamily="34" charset="0"/>
                          <a:ea typeface="+mn-ea"/>
                          <a:cs typeface="Arial" panose="020B0604020202020204" pitchFamily="34" charset="0"/>
                        </a:defRPr>
                      </a:pPr>
                      <a:t>[VALUE]</a:t>
                    </a:fld>
                    <a:r>
                      <a:rPr lang="en-US"/>
                      <a:t>%</a:t>
                    </a:r>
                  </a:p>
                </c:rich>
              </c:tx>
              <c:numFmt formatCode="0.0" sourceLinked="0"/>
              <c:spPr>
                <a:noFill/>
                <a:ln>
                  <a:noFill/>
                </a:ln>
                <a:effectLst/>
              </c:spPr>
              <c:dLblPos val="inEnd"/>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2AB0-4108-92BD-CA16A24904AA}"/>
                </c:ext>
              </c:extLst>
            </c:dLbl>
            <c:dLbl>
              <c:idx val="9"/>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fld id="{0B953DCE-A02E-4825-9B6C-A96BE0E7F314}" type="VALUE">
                      <a:rPr lang="en-US" smtClean="0"/>
                      <a:pPr>
                        <a:defRPr sz="1400" b="0" i="0" u="none" strike="noStrike" kern="1200" baseline="0">
                          <a:solidFill>
                            <a:schemeClr val="bg1"/>
                          </a:solidFill>
                          <a:latin typeface="Arial" panose="020B0604020202020204" pitchFamily="34" charset="0"/>
                          <a:ea typeface="+mn-ea"/>
                          <a:cs typeface="Arial" panose="020B0604020202020204" pitchFamily="34" charset="0"/>
                        </a:defRPr>
                      </a:pPr>
                      <a:t>[VALUE]</a:t>
                    </a:fld>
                    <a:r>
                      <a:rPr lang="en-US"/>
                      <a:t>%</a:t>
                    </a:r>
                  </a:p>
                </c:rich>
              </c:tx>
              <c:numFmt formatCode="0.0" sourceLinked="0"/>
              <c:spPr>
                <a:noFill/>
                <a:ln>
                  <a:noFill/>
                </a:ln>
                <a:effectLst/>
              </c:spPr>
              <c:dLblPos val="inEnd"/>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217F-4E02-A7AC-3465EA3D60B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Sheet1!$P$4:$P$13</c:f>
              <c:strCache>
                <c:ptCount val="10"/>
                <c:pt idx="0">
                  <c:v>WC</c:v>
                </c:pt>
                <c:pt idx="1">
                  <c:v>GP</c:v>
                </c:pt>
                <c:pt idx="2">
                  <c:v>LP</c:v>
                </c:pt>
                <c:pt idx="3">
                  <c:v>RSA</c:v>
                </c:pt>
                <c:pt idx="4">
                  <c:v>MP</c:v>
                </c:pt>
                <c:pt idx="5">
                  <c:v>FS</c:v>
                </c:pt>
                <c:pt idx="6">
                  <c:v>KZN</c:v>
                </c:pt>
                <c:pt idx="7">
                  <c:v>EC</c:v>
                </c:pt>
                <c:pt idx="8">
                  <c:v>NC</c:v>
                </c:pt>
                <c:pt idx="9">
                  <c:v>NW</c:v>
                </c:pt>
              </c:strCache>
            </c:strRef>
          </c:cat>
          <c:val>
            <c:numRef>
              <c:f>Sheet1!$Q$4:$Q$13</c:f>
              <c:numCache>
                <c:formatCode>0.0</c:formatCode>
                <c:ptCount val="10"/>
                <c:pt idx="0">
                  <c:v>32.591376051047796</c:v>
                </c:pt>
                <c:pt idx="1">
                  <c:v>37.518804333299954</c:v>
                </c:pt>
                <c:pt idx="2">
                  <c:v>38.685530240580555</c:v>
                </c:pt>
                <c:pt idx="3">
                  <c:v>40.315884105186178</c:v>
                </c:pt>
                <c:pt idx="4">
                  <c:v>41.526940290855592</c:v>
                </c:pt>
                <c:pt idx="5">
                  <c:v>41.791993759479745</c:v>
                </c:pt>
                <c:pt idx="6">
                  <c:v>42.889942223687576</c:v>
                </c:pt>
                <c:pt idx="7">
                  <c:v>44.619490725729932</c:v>
                </c:pt>
                <c:pt idx="8">
                  <c:v>45.178797953951005</c:v>
                </c:pt>
                <c:pt idx="9">
                  <c:v>45.916151567577771</c:v>
                </c:pt>
              </c:numCache>
            </c:numRef>
          </c:val>
          <c:extLst xmlns:c16r2="http://schemas.microsoft.com/office/drawing/2015/06/chart">
            <c:ext xmlns:c16="http://schemas.microsoft.com/office/drawing/2014/chart" uri="{C3380CC4-5D6E-409C-BE32-E72D297353CC}">
              <c16:uniqueId val="{00000004-217F-4E02-A7AC-3465EA3D60B3}"/>
            </c:ext>
          </c:extLst>
        </c:ser>
        <c:dLbls/>
        <c:gapWidth val="41"/>
        <c:overlap val="62"/>
        <c:axId val="132263936"/>
        <c:axId val="132265472"/>
      </c:barChart>
      <c:catAx>
        <c:axId val="13226393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265472"/>
        <c:crosses val="autoZero"/>
        <c:auto val="1"/>
        <c:lblAlgn val="ctr"/>
        <c:lblOffset val="100"/>
      </c:catAx>
      <c:valAx>
        <c:axId val="132265472"/>
        <c:scaling>
          <c:orientation val="minMax"/>
        </c:scaling>
        <c:delete val="1"/>
        <c:axPos val="b"/>
        <c:numFmt formatCode="0.0" sourceLinked="1"/>
        <c:majorTickMark val="none"/>
        <c:tickLblPos val="none"/>
        <c:crossAx val="132263936"/>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9.8456045867399103E-2"/>
          <c:y val="3.1053698607634597E-2"/>
          <c:w val="0.81990320747603662"/>
          <c:h val="0.82140929210430835"/>
        </c:manualLayout>
      </c:layout>
      <c:lineChart>
        <c:grouping val="standard"/>
        <c:ser>
          <c:idx val="1"/>
          <c:order val="1"/>
          <c:tx>
            <c:v>No.</c:v>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numRef>
              <c:f>'Out of school'!$A$4:$A$20</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'Out of school'!$C$4:$C$20</c:f>
              <c:numCache>
                <c:formatCode>0</c:formatCode>
                <c:ptCount val="17"/>
                <c:pt idx="0">
                  <c:v>819</c:v>
                </c:pt>
                <c:pt idx="1">
                  <c:v>754</c:v>
                </c:pt>
                <c:pt idx="2">
                  <c:v>701</c:v>
                </c:pt>
                <c:pt idx="3">
                  <c:v>710</c:v>
                </c:pt>
                <c:pt idx="4">
                  <c:v>749</c:v>
                </c:pt>
                <c:pt idx="5">
                  <c:v>654</c:v>
                </c:pt>
                <c:pt idx="6">
                  <c:v>695</c:v>
                </c:pt>
                <c:pt idx="7">
                  <c:v>636</c:v>
                </c:pt>
                <c:pt idx="8">
                  <c:v>649</c:v>
                </c:pt>
                <c:pt idx="9">
                  <c:v>582</c:v>
                </c:pt>
                <c:pt idx="10">
                  <c:v>548</c:v>
                </c:pt>
                <c:pt idx="11">
                  <c:v>543</c:v>
                </c:pt>
                <c:pt idx="12">
                  <c:v>531</c:v>
                </c:pt>
                <c:pt idx="13">
                  <c:v>565</c:v>
                </c:pt>
                <c:pt idx="14">
                  <c:v>571</c:v>
                </c:pt>
                <c:pt idx="15">
                  <c:v>495</c:v>
                </c:pt>
                <c:pt idx="16">
                  <c:v>474</c:v>
                </c:pt>
              </c:numCache>
            </c:numRef>
          </c:val>
          <c:extLst xmlns:c16r2="http://schemas.microsoft.com/office/drawing/2015/06/chart">
            <c:ext xmlns:c16="http://schemas.microsoft.com/office/drawing/2014/chart" uri="{C3380CC4-5D6E-409C-BE32-E72D297353CC}">
              <c16:uniqueId val="{00000000-EF2F-4BD2-BFD9-E7C4BFB1C95F}"/>
            </c:ext>
          </c:extLst>
        </c:ser>
        <c:dLbls/>
        <c:marker val="1"/>
        <c:axId val="79992320"/>
        <c:axId val="79993856"/>
      </c:lineChart>
      <c:lineChart>
        <c:grouping val="standard"/>
        <c:ser>
          <c:idx val="0"/>
          <c:order val="0"/>
          <c:tx>
            <c:strRef>
              <c:f>'Out of school'!$B$3</c:f>
              <c:strCache>
                <c:ptCount val="1"/>
                <c:pt idx="0">
                  <c:v>%</c:v>
                </c:pt>
              </c:strCache>
            </c:strRef>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'Out of school'!$A$4:$A$20</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'Out of school'!$B$4:$B$20</c:f>
              <c:numCache>
                <c:formatCode>0.0</c:formatCode>
                <c:ptCount val="17"/>
                <c:pt idx="0">
                  <c:v>6.8907486000000002</c:v>
                </c:pt>
                <c:pt idx="1">
                  <c:v>6.2725596000000001</c:v>
                </c:pt>
                <c:pt idx="2">
                  <c:v>5.767921799999999</c:v>
                </c:pt>
                <c:pt idx="3">
                  <c:v>5.8466719999999999</c:v>
                </c:pt>
                <c:pt idx="4">
                  <c:v>6.1184725999999987</c:v>
                </c:pt>
                <c:pt idx="5">
                  <c:v>5.2751441999999997</c:v>
                </c:pt>
                <c:pt idx="6">
                  <c:v>5.6008077999999992</c:v>
                </c:pt>
                <c:pt idx="7">
                  <c:v>5.2151683999999996</c:v>
                </c:pt>
                <c:pt idx="8">
                  <c:v>5.3390057000000004</c:v>
                </c:pt>
                <c:pt idx="9">
                  <c:v>4.8266616999999998</c:v>
                </c:pt>
                <c:pt idx="10">
                  <c:v>4.5017412000000006</c:v>
                </c:pt>
                <c:pt idx="11">
                  <c:v>4.4679255999999992</c:v>
                </c:pt>
                <c:pt idx="12">
                  <c:v>4.3304529</c:v>
                </c:pt>
                <c:pt idx="13">
                  <c:v>4.602578499999999</c:v>
                </c:pt>
                <c:pt idx="14">
                  <c:v>4.624741199999999</c:v>
                </c:pt>
                <c:pt idx="15">
                  <c:v>4.0103768999999989</c:v>
                </c:pt>
                <c:pt idx="16">
                  <c:v>3.7924705999999997</c:v>
                </c:pt>
              </c:numCache>
            </c:numRef>
          </c:val>
          <c:extLst xmlns:c16r2="http://schemas.microsoft.com/office/drawing/2015/06/chart">
            <c:ext xmlns:c16="http://schemas.microsoft.com/office/drawing/2014/chart" uri="{C3380CC4-5D6E-409C-BE32-E72D297353CC}">
              <c16:uniqueId val="{00000001-EF2F-4BD2-BFD9-E7C4BFB1C95F}"/>
            </c:ext>
          </c:extLst>
        </c:ser>
        <c:dLbls/>
        <c:marker val="1"/>
        <c:axId val="80006144"/>
        <c:axId val="80004224"/>
      </c:lineChart>
      <c:catAx>
        <c:axId val="799923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93856"/>
        <c:crosses val="autoZero"/>
        <c:auto val="1"/>
        <c:lblAlgn val="ctr"/>
        <c:lblOffset val="100"/>
      </c:catAx>
      <c:valAx>
        <c:axId val="7999385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smtClean="0"/>
                  <a:t>Number</a:t>
                </a:r>
                <a:r>
                  <a:rPr lang="en-ZA" sz="1200" baseline="0" dirty="0" smtClean="0"/>
                  <a:t> </a:t>
                </a:r>
                <a:endParaRPr lang="en-ZA" sz="1200" dirty="0"/>
              </a:p>
            </c:rich>
          </c:tx>
          <c:layout>
            <c:manualLayout>
              <c:xMode val="edge"/>
              <c:yMode val="edge"/>
              <c:x val="2.7925137947635452E-2"/>
              <c:y val="0.39924698828046662"/>
            </c:manualLayout>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992320"/>
        <c:crosses val="autoZero"/>
        <c:crossBetween val="between"/>
      </c:valAx>
      <c:valAx>
        <c:axId val="80004224"/>
        <c:scaling>
          <c:orientation val="minMax"/>
        </c:scaling>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smtClean="0"/>
                  <a:t>Percentage</a:t>
                </a:r>
                <a:endParaRPr lang="en-ZA" sz="1200" dirty="0"/>
              </a:p>
            </c:rich>
          </c:tx>
          <c:spPr>
            <a:noFill/>
            <a:ln>
              <a:noFill/>
            </a:ln>
            <a:effectLst/>
          </c:spPr>
        </c:title>
        <c:numFmt formatCode="0.0" sourceLinked="1"/>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006144"/>
        <c:crosses val="max"/>
        <c:crossBetween val="between"/>
      </c:valAx>
      <c:catAx>
        <c:axId val="80006144"/>
        <c:scaling>
          <c:orientation val="minMax"/>
        </c:scaling>
        <c:delete val="1"/>
        <c:axPos val="b"/>
        <c:numFmt formatCode="General" sourceLinked="1"/>
        <c:tickLblPos val="none"/>
        <c:crossAx val="80004224"/>
        <c:crosses val="autoZero"/>
        <c:auto val="1"/>
        <c:lblAlgn val="ctr"/>
        <c:lblOffset val="10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n-ZA"/>
  <c:style val="42"/>
  <c:chart>
    <c:view3D>
      <c:depthPercent val="100"/>
      <c:perspective val="30"/>
    </c:view3D>
    <c:floor>
      <c:spPr>
        <a:solidFill>
          <a:schemeClr val="bg1"/>
        </a:solidFill>
      </c:spPr>
    </c:floor>
    <c:sideWall>
      <c:spPr>
        <a:solidFill>
          <a:schemeClr val="bg1"/>
        </a:solidFill>
      </c:spPr>
    </c:sideWall>
    <c:backWall>
      <c:spPr>
        <a:solidFill>
          <a:schemeClr val="bg1"/>
        </a:solidFill>
      </c:spPr>
    </c:backWall>
    <c:plotArea>
      <c:layout>
        <c:manualLayout>
          <c:layoutTarget val="inner"/>
          <c:xMode val="edge"/>
          <c:yMode val="edge"/>
          <c:x val="5.129533936157047E-2"/>
          <c:y val="1.9321393064588268E-2"/>
          <c:w val="0.89171726557471576"/>
          <c:h val="0.60726728369212535"/>
        </c:manualLayout>
      </c:layout>
      <c:bar3DChart>
        <c:barDir val="col"/>
        <c:grouping val="standard"/>
        <c:ser>
          <c:idx val="0"/>
          <c:order val="0"/>
          <c:tx>
            <c:strRef>
              <c:f>'Top 5'!$B$23</c:f>
              <c:strCache>
                <c:ptCount val="1"/>
                <c:pt idx="0">
                  <c:v>1995</c:v>
                </c:pt>
              </c:strCache>
            </c:strRef>
          </c:tx>
          <c:cat>
            <c:strRef>
              <c:f>'Top 5'!$C$22:$G$22</c:f>
              <c:strCache>
                <c:ptCount val="5"/>
                <c:pt idx="0">
                  <c:v>Chinese Taipei</c:v>
                </c:pt>
                <c:pt idx="1">
                  <c:v>Hong Kong</c:v>
                </c:pt>
                <c:pt idx="2">
                  <c:v>Japan</c:v>
                </c:pt>
                <c:pt idx="3">
                  <c:v>Korea, Rep. </c:v>
                </c:pt>
                <c:pt idx="4">
                  <c:v>Singapore</c:v>
                </c:pt>
              </c:strCache>
            </c:strRef>
          </c:cat>
          <c:val>
            <c:numRef>
              <c:f>'Top 5'!$C$23:$G$23</c:f>
              <c:numCache>
                <c:formatCode>General</c:formatCode>
                <c:ptCount val="5"/>
                <c:pt idx="0">
                  <c:v>0</c:v>
                </c:pt>
                <c:pt idx="1">
                  <c:v>569</c:v>
                </c:pt>
                <c:pt idx="2">
                  <c:v>581</c:v>
                </c:pt>
                <c:pt idx="3">
                  <c:v>581</c:v>
                </c:pt>
                <c:pt idx="4">
                  <c:v>609</c:v>
                </c:pt>
              </c:numCache>
            </c:numRef>
          </c:val>
          <c:extLst xmlns:c16r2="http://schemas.microsoft.com/office/drawing/2015/06/chart">
            <c:ext xmlns:c16="http://schemas.microsoft.com/office/drawing/2014/chart" uri="{C3380CC4-5D6E-409C-BE32-E72D297353CC}">
              <c16:uniqueId val="{00000000-BE1A-4B1B-9194-E21B6D10B304}"/>
            </c:ext>
          </c:extLst>
        </c:ser>
        <c:ser>
          <c:idx val="1"/>
          <c:order val="1"/>
          <c:tx>
            <c:strRef>
              <c:f>'Top 5'!$B$24</c:f>
              <c:strCache>
                <c:ptCount val="1"/>
                <c:pt idx="0">
                  <c:v>1999</c:v>
                </c:pt>
              </c:strCache>
            </c:strRef>
          </c:tx>
          <c:cat>
            <c:strRef>
              <c:f>'Top 5'!$C$22:$G$22</c:f>
              <c:strCache>
                <c:ptCount val="5"/>
                <c:pt idx="0">
                  <c:v>Chinese Taipei</c:v>
                </c:pt>
                <c:pt idx="1">
                  <c:v>Hong Kong</c:v>
                </c:pt>
                <c:pt idx="2">
                  <c:v>Japan</c:v>
                </c:pt>
                <c:pt idx="3">
                  <c:v>Korea, Rep. </c:v>
                </c:pt>
                <c:pt idx="4">
                  <c:v>Singapore</c:v>
                </c:pt>
              </c:strCache>
            </c:strRef>
          </c:cat>
          <c:val>
            <c:numRef>
              <c:f>'Top 5'!$C$24:$G$24</c:f>
              <c:numCache>
                <c:formatCode>General</c:formatCode>
                <c:ptCount val="5"/>
                <c:pt idx="0">
                  <c:v>585</c:v>
                </c:pt>
                <c:pt idx="1">
                  <c:v>582</c:v>
                </c:pt>
                <c:pt idx="2">
                  <c:v>579</c:v>
                </c:pt>
                <c:pt idx="3">
                  <c:v>587</c:v>
                </c:pt>
                <c:pt idx="4">
                  <c:v>604</c:v>
                </c:pt>
              </c:numCache>
            </c:numRef>
          </c:val>
          <c:extLst xmlns:c16r2="http://schemas.microsoft.com/office/drawing/2015/06/chart">
            <c:ext xmlns:c16="http://schemas.microsoft.com/office/drawing/2014/chart" uri="{C3380CC4-5D6E-409C-BE32-E72D297353CC}">
              <c16:uniqueId val="{00000001-BE1A-4B1B-9194-E21B6D10B304}"/>
            </c:ext>
          </c:extLst>
        </c:ser>
        <c:ser>
          <c:idx val="2"/>
          <c:order val="2"/>
          <c:tx>
            <c:strRef>
              <c:f>'Top 5'!$B$25</c:f>
              <c:strCache>
                <c:ptCount val="1"/>
                <c:pt idx="0">
                  <c:v>2003</c:v>
                </c:pt>
              </c:strCache>
            </c:strRef>
          </c:tx>
          <c:cat>
            <c:strRef>
              <c:f>'Top 5'!$C$22:$G$22</c:f>
              <c:strCache>
                <c:ptCount val="5"/>
                <c:pt idx="0">
                  <c:v>Chinese Taipei</c:v>
                </c:pt>
                <c:pt idx="1">
                  <c:v>Hong Kong</c:v>
                </c:pt>
                <c:pt idx="2">
                  <c:v>Japan</c:v>
                </c:pt>
                <c:pt idx="3">
                  <c:v>Korea, Rep. </c:v>
                </c:pt>
                <c:pt idx="4">
                  <c:v>Singapore</c:v>
                </c:pt>
              </c:strCache>
            </c:strRef>
          </c:cat>
          <c:val>
            <c:numRef>
              <c:f>'Top 5'!$C$25:$G$25</c:f>
              <c:numCache>
                <c:formatCode>General</c:formatCode>
                <c:ptCount val="5"/>
                <c:pt idx="0">
                  <c:v>585</c:v>
                </c:pt>
                <c:pt idx="1">
                  <c:v>586</c:v>
                </c:pt>
                <c:pt idx="2">
                  <c:v>570</c:v>
                </c:pt>
                <c:pt idx="3">
                  <c:v>589</c:v>
                </c:pt>
                <c:pt idx="4">
                  <c:v>605</c:v>
                </c:pt>
              </c:numCache>
            </c:numRef>
          </c:val>
          <c:extLst xmlns:c16r2="http://schemas.microsoft.com/office/drawing/2015/06/chart">
            <c:ext xmlns:c16="http://schemas.microsoft.com/office/drawing/2014/chart" uri="{C3380CC4-5D6E-409C-BE32-E72D297353CC}">
              <c16:uniqueId val="{00000002-BE1A-4B1B-9194-E21B6D10B304}"/>
            </c:ext>
          </c:extLst>
        </c:ser>
        <c:ser>
          <c:idx val="3"/>
          <c:order val="3"/>
          <c:tx>
            <c:strRef>
              <c:f>'Top 5'!$B$26</c:f>
              <c:strCache>
                <c:ptCount val="1"/>
                <c:pt idx="0">
                  <c:v>2007</c:v>
                </c:pt>
              </c:strCache>
            </c:strRef>
          </c:tx>
          <c:cat>
            <c:strRef>
              <c:f>'Top 5'!$C$22:$G$22</c:f>
              <c:strCache>
                <c:ptCount val="5"/>
                <c:pt idx="0">
                  <c:v>Chinese Taipei</c:v>
                </c:pt>
                <c:pt idx="1">
                  <c:v>Hong Kong</c:v>
                </c:pt>
                <c:pt idx="2">
                  <c:v>Japan</c:v>
                </c:pt>
                <c:pt idx="3">
                  <c:v>Korea, Rep. </c:v>
                </c:pt>
                <c:pt idx="4">
                  <c:v>Singapore</c:v>
                </c:pt>
              </c:strCache>
            </c:strRef>
          </c:cat>
          <c:val>
            <c:numRef>
              <c:f>'Top 5'!$C$26:$G$26</c:f>
              <c:numCache>
                <c:formatCode>General</c:formatCode>
                <c:ptCount val="5"/>
                <c:pt idx="0">
                  <c:v>598</c:v>
                </c:pt>
                <c:pt idx="1">
                  <c:v>572</c:v>
                </c:pt>
                <c:pt idx="2">
                  <c:v>570</c:v>
                </c:pt>
                <c:pt idx="3">
                  <c:v>597</c:v>
                </c:pt>
                <c:pt idx="4">
                  <c:v>593</c:v>
                </c:pt>
              </c:numCache>
            </c:numRef>
          </c:val>
          <c:extLst xmlns:c16r2="http://schemas.microsoft.com/office/drawing/2015/06/chart">
            <c:ext xmlns:c16="http://schemas.microsoft.com/office/drawing/2014/chart" uri="{C3380CC4-5D6E-409C-BE32-E72D297353CC}">
              <c16:uniqueId val="{00000003-BE1A-4B1B-9194-E21B6D10B304}"/>
            </c:ext>
          </c:extLst>
        </c:ser>
        <c:ser>
          <c:idx val="4"/>
          <c:order val="4"/>
          <c:tx>
            <c:strRef>
              <c:f>'Top 5'!$B$27</c:f>
              <c:strCache>
                <c:ptCount val="1"/>
                <c:pt idx="0">
                  <c:v>2011</c:v>
                </c:pt>
              </c:strCache>
            </c:strRef>
          </c:tx>
          <c:cat>
            <c:strRef>
              <c:f>'Top 5'!$C$22:$G$22</c:f>
              <c:strCache>
                <c:ptCount val="5"/>
                <c:pt idx="0">
                  <c:v>Chinese Taipei</c:v>
                </c:pt>
                <c:pt idx="1">
                  <c:v>Hong Kong</c:v>
                </c:pt>
                <c:pt idx="2">
                  <c:v>Japan</c:v>
                </c:pt>
                <c:pt idx="3">
                  <c:v>Korea, Rep. </c:v>
                </c:pt>
                <c:pt idx="4">
                  <c:v>Singapore</c:v>
                </c:pt>
              </c:strCache>
            </c:strRef>
          </c:cat>
          <c:val>
            <c:numRef>
              <c:f>'Top 5'!$C$27:$G$27</c:f>
              <c:numCache>
                <c:formatCode>General</c:formatCode>
                <c:ptCount val="5"/>
                <c:pt idx="0">
                  <c:v>609</c:v>
                </c:pt>
                <c:pt idx="1">
                  <c:v>586</c:v>
                </c:pt>
                <c:pt idx="2">
                  <c:v>570</c:v>
                </c:pt>
                <c:pt idx="3">
                  <c:v>613</c:v>
                </c:pt>
                <c:pt idx="4">
                  <c:v>611</c:v>
                </c:pt>
              </c:numCache>
            </c:numRef>
          </c:val>
          <c:extLst xmlns:c16r2="http://schemas.microsoft.com/office/drawing/2015/06/chart">
            <c:ext xmlns:c16="http://schemas.microsoft.com/office/drawing/2014/chart" uri="{C3380CC4-5D6E-409C-BE32-E72D297353CC}">
              <c16:uniqueId val="{00000004-BE1A-4B1B-9194-E21B6D10B304}"/>
            </c:ext>
          </c:extLst>
        </c:ser>
        <c:ser>
          <c:idx val="5"/>
          <c:order val="5"/>
          <c:tx>
            <c:strRef>
              <c:f>'Top 5'!$B$28</c:f>
              <c:strCache>
                <c:ptCount val="1"/>
                <c:pt idx="0">
                  <c:v>2015</c:v>
                </c:pt>
              </c:strCache>
            </c:strRef>
          </c:tx>
          <c:cat>
            <c:strRef>
              <c:f>'Top 5'!$C$22:$G$22</c:f>
              <c:strCache>
                <c:ptCount val="5"/>
                <c:pt idx="0">
                  <c:v>Chinese Taipei</c:v>
                </c:pt>
                <c:pt idx="1">
                  <c:v>Hong Kong</c:v>
                </c:pt>
                <c:pt idx="2">
                  <c:v>Japan</c:v>
                </c:pt>
                <c:pt idx="3">
                  <c:v>Korea, Rep. </c:v>
                </c:pt>
                <c:pt idx="4">
                  <c:v>Singapore</c:v>
                </c:pt>
              </c:strCache>
            </c:strRef>
          </c:cat>
          <c:val>
            <c:numRef>
              <c:f>'Top 5'!$C$28:$G$28</c:f>
              <c:numCache>
                <c:formatCode>General</c:formatCode>
                <c:ptCount val="5"/>
                <c:pt idx="0">
                  <c:v>599</c:v>
                </c:pt>
                <c:pt idx="1">
                  <c:v>594</c:v>
                </c:pt>
                <c:pt idx="2">
                  <c:v>586</c:v>
                </c:pt>
                <c:pt idx="3">
                  <c:v>606</c:v>
                </c:pt>
                <c:pt idx="4">
                  <c:v>621</c:v>
                </c:pt>
              </c:numCache>
            </c:numRef>
          </c:val>
          <c:extLst xmlns:c16r2="http://schemas.microsoft.com/office/drawing/2015/06/chart">
            <c:ext xmlns:c16="http://schemas.microsoft.com/office/drawing/2014/chart" uri="{C3380CC4-5D6E-409C-BE32-E72D297353CC}">
              <c16:uniqueId val="{00000005-BE1A-4B1B-9194-E21B6D10B304}"/>
            </c:ext>
          </c:extLst>
        </c:ser>
        <c:dLbls/>
        <c:shape val="cylinder"/>
        <c:axId val="81402880"/>
        <c:axId val="81425152"/>
        <c:axId val="81301952"/>
      </c:bar3DChart>
      <c:catAx>
        <c:axId val="81402880"/>
        <c:scaling>
          <c:orientation val="minMax"/>
        </c:scaling>
        <c:axPos val="b"/>
        <c:numFmt formatCode="General" sourceLinked="1"/>
        <c:tickLblPos val="nextTo"/>
        <c:txPr>
          <a:bodyPr/>
          <a:lstStyle/>
          <a:p>
            <a:pPr>
              <a:defRPr sz="1200" b="1"/>
            </a:pPr>
            <a:endParaRPr lang="en-US"/>
          </a:p>
        </c:txPr>
        <c:crossAx val="81425152"/>
        <c:crosses val="autoZero"/>
        <c:auto val="1"/>
        <c:lblAlgn val="ctr"/>
        <c:lblOffset val="100"/>
      </c:catAx>
      <c:valAx>
        <c:axId val="81425152"/>
        <c:scaling>
          <c:orientation val="minMax"/>
          <c:max val="600"/>
          <c:min val="500"/>
        </c:scaling>
        <c:axPos val="l"/>
        <c:majorGridlines/>
        <c:title>
          <c:tx>
            <c:rich>
              <a:bodyPr rot="-5400000" vert="horz"/>
              <a:lstStyle/>
              <a:p>
                <a:pPr>
                  <a:defRPr sz="1400"/>
                </a:pPr>
                <a:r>
                  <a:rPr lang="en-US" sz="1400"/>
                  <a:t>Scale Score</a:t>
                </a:r>
              </a:p>
            </c:rich>
          </c:tx>
        </c:title>
        <c:numFmt formatCode="General" sourceLinked="1"/>
        <c:tickLblPos val="nextTo"/>
        <c:txPr>
          <a:bodyPr/>
          <a:lstStyle/>
          <a:p>
            <a:pPr>
              <a:defRPr sz="1400"/>
            </a:pPr>
            <a:endParaRPr lang="en-US"/>
          </a:p>
        </c:txPr>
        <c:crossAx val="81402880"/>
        <c:crosses val="autoZero"/>
        <c:crossBetween val="between"/>
        <c:majorUnit val="100"/>
      </c:valAx>
      <c:serAx>
        <c:axId val="81301952"/>
        <c:scaling>
          <c:orientation val="minMax"/>
        </c:scaling>
        <c:axPos val="b"/>
        <c:tickLblPos val="nextTo"/>
        <c:txPr>
          <a:bodyPr/>
          <a:lstStyle/>
          <a:p>
            <a:pPr>
              <a:defRPr sz="1400" b="1"/>
            </a:pPr>
            <a:endParaRPr lang="en-US"/>
          </a:p>
        </c:txPr>
        <c:crossAx val="81425152"/>
        <c:crosses val="autoZero"/>
      </c:serAx>
      <c:dTable>
        <c:showHorzBorder val="1"/>
        <c:showVertBorder val="1"/>
        <c:showOutline val="1"/>
        <c:showKeys val="1"/>
        <c:txPr>
          <a:bodyPr/>
          <a:lstStyle/>
          <a:p>
            <a:pPr rtl="0">
              <a:defRPr sz="1400" b="1"/>
            </a:pPr>
            <a:endParaRPr lang="en-US"/>
          </a:p>
        </c:txPr>
      </c:dTable>
    </c:plotArea>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ZA"/>
  <c:chart>
    <c:autoTitleDeleted val="1"/>
    <c:plotArea>
      <c:layout/>
      <c:lineChart>
        <c:grouping val="standard"/>
        <c:ser>
          <c:idx val="1"/>
          <c:order val="0"/>
          <c:tx>
            <c:v>2009</c:v>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'Repeaters '!$A$14:$A$25</c:f>
              <c:strCache>
                <c:ptCount val="12"/>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strCache>
            </c:strRef>
          </c:cat>
          <c:val>
            <c:numRef>
              <c:f>'Repeaters '!$B$14:$B$25</c:f>
              <c:numCache>
                <c:formatCode>0.0</c:formatCode>
                <c:ptCount val="12"/>
                <c:pt idx="0">
                  <c:v>6.9486946999999999</c:v>
                </c:pt>
                <c:pt idx="1">
                  <c:v>7.3729484999999997</c:v>
                </c:pt>
                <c:pt idx="2">
                  <c:v>7.2147724000000002</c:v>
                </c:pt>
                <c:pt idx="3">
                  <c:v>7.0716287000000007</c:v>
                </c:pt>
                <c:pt idx="4">
                  <c:v>6.8152064999999995</c:v>
                </c:pt>
                <c:pt idx="5">
                  <c:v>6.5485504999999993</c:v>
                </c:pt>
                <c:pt idx="6">
                  <c:v>5.0341566999999987</c:v>
                </c:pt>
                <c:pt idx="7">
                  <c:v>8.2293865000000004</c:v>
                </c:pt>
                <c:pt idx="8">
                  <c:v>10.683573000000001</c:v>
                </c:pt>
                <c:pt idx="9">
                  <c:v>17.148622999999997</c:v>
                </c:pt>
                <c:pt idx="10">
                  <c:v>16.258063</c:v>
                </c:pt>
                <c:pt idx="11">
                  <c:v>8.3420919000000016</c:v>
                </c:pt>
              </c:numCache>
            </c:numRef>
          </c:val>
          <c:extLst xmlns:c16r2="http://schemas.microsoft.com/office/drawing/2015/06/chart">
            <c:ext xmlns:c16="http://schemas.microsoft.com/office/drawing/2014/chart" uri="{C3380CC4-5D6E-409C-BE32-E72D297353CC}">
              <c16:uniqueId val="{00000000-D2E1-44CA-9202-8CF2C0EACE48}"/>
            </c:ext>
          </c:extLst>
        </c:ser>
        <c:ser>
          <c:idx val="0"/>
          <c:order val="1"/>
          <c:tx>
            <c:strRef>
              <c:f>'Repeaters '!$K$13</c:f>
              <c:strCache>
                <c:ptCount val="1"/>
                <c:pt idx="0">
                  <c:v>2018</c:v>
                </c:pt>
              </c:strCache>
            </c:strRef>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strRef>
              <c:f>'Repeaters '!$A$14:$A$25</c:f>
              <c:strCache>
                <c:ptCount val="12"/>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strCache>
            </c:strRef>
          </c:cat>
          <c:val>
            <c:numRef>
              <c:f>'Repeaters '!$K$14:$K$25</c:f>
              <c:numCache>
                <c:formatCode>0.0</c:formatCode>
                <c:ptCount val="12"/>
                <c:pt idx="0">
                  <c:v>5.5709284999999999</c:v>
                </c:pt>
                <c:pt idx="1">
                  <c:v>6.1208801999999984</c:v>
                </c:pt>
                <c:pt idx="2">
                  <c:v>6.3349821999999989</c:v>
                </c:pt>
                <c:pt idx="3">
                  <c:v>7.5981024999999995</c:v>
                </c:pt>
                <c:pt idx="4">
                  <c:v>4.8980568999999994</c:v>
                </c:pt>
                <c:pt idx="5">
                  <c:v>5.5087562999999991</c:v>
                </c:pt>
                <c:pt idx="6">
                  <c:v>6.7528224000000003</c:v>
                </c:pt>
                <c:pt idx="7">
                  <c:v>11.589669000000002</c:v>
                </c:pt>
                <c:pt idx="8">
                  <c:v>10.924805000000001</c:v>
                </c:pt>
                <c:pt idx="9">
                  <c:v>19.394614000000001</c:v>
                </c:pt>
                <c:pt idx="10">
                  <c:v>16.417470999999999</c:v>
                </c:pt>
                <c:pt idx="11">
                  <c:v>10.843645</c:v>
                </c:pt>
              </c:numCache>
            </c:numRef>
          </c:val>
          <c:extLst xmlns:c16r2="http://schemas.microsoft.com/office/drawing/2015/06/chart">
            <c:ext xmlns:c16="http://schemas.microsoft.com/office/drawing/2014/chart" uri="{C3380CC4-5D6E-409C-BE32-E72D297353CC}">
              <c16:uniqueId val="{00000001-D2E1-44CA-9202-8CF2C0EACE48}"/>
            </c:ext>
          </c:extLst>
        </c:ser>
        <c:dLbls/>
        <c:marker val="1"/>
        <c:axId val="80276096"/>
        <c:axId val="81138048"/>
      </c:lineChart>
      <c:catAx>
        <c:axId val="802760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38048"/>
        <c:crosses val="autoZero"/>
        <c:auto val="1"/>
        <c:lblAlgn val="ctr"/>
        <c:lblOffset val="100"/>
      </c:catAx>
      <c:valAx>
        <c:axId val="81138048"/>
        <c:scaling>
          <c:orientation val="minMax"/>
          <c:max val="25"/>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smtClean="0"/>
                  <a:t>Percentage</a:t>
                </a:r>
                <a:endParaRPr lang="en-ZA" sz="1200" dirty="0"/>
              </a:p>
            </c:rich>
          </c:tx>
          <c:spPr>
            <a:noFill/>
            <a:ln>
              <a:noFill/>
            </a:ln>
            <a:effectLst/>
          </c:spPr>
        </c:title>
        <c:numFmt formatCode="0.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2760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9.5705963800165481E-2"/>
          <c:y val="4.7302280193380682E-2"/>
          <c:w val="0.88818494455620622"/>
          <c:h val="0.75941870656346833"/>
        </c:manualLayout>
      </c:layout>
      <c:lineChart>
        <c:grouping val="standard"/>
        <c:ser>
          <c:idx val="0"/>
          <c:order val="0"/>
          <c:tx>
            <c:strRef>
              <c:f>'Repeaters '!$E$27</c:f>
              <c:strCache>
                <c:ptCount val="1"/>
                <c:pt idx="0">
                  <c:v>Male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a:scene3d>
                <a:camera prst="orthographicFront"/>
                <a:lightRig rig="harsh" dir="t"/>
              </a:scene3d>
            </c:spPr>
          </c:marker>
          <c:cat>
            <c:multiLvlStrRef>
              <c:f>'Repeaters '!$A$28:$B$39</c:f>
              <c:multiLvlStrCache>
                <c:ptCount val="12"/>
                <c:lvl>
                  <c:pt idx="0">
                    <c:v>Grade 1</c:v>
                  </c:pt>
                  <c:pt idx="1">
                    <c:v>Grade 2</c:v>
                  </c:pt>
                  <c:pt idx="2">
                    <c:v>Grade 3</c:v>
                  </c:pt>
                  <c:pt idx="3">
                    <c:v>Grade 4</c:v>
                  </c:pt>
                  <c:pt idx="4">
                    <c:v>Grade 5</c:v>
                  </c:pt>
                  <c:pt idx="5">
                    <c:v>Grade 6</c:v>
                  </c:pt>
                  <c:pt idx="6">
                    <c:v>Grade 7</c:v>
                  </c:pt>
                  <c:pt idx="7">
                    <c:v>Grade 8</c:v>
                  </c:pt>
                  <c:pt idx="8">
                    <c:v>Grade 9</c:v>
                  </c:pt>
                  <c:pt idx="9">
                    <c:v>Grade 10</c:v>
                  </c:pt>
                  <c:pt idx="10">
                    <c:v>Grade 11</c:v>
                  </c:pt>
                  <c:pt idx="11">
                    <c:v>Grade 12</c:v>
                  </c:pt>
                </c:lvl>
                <c:lvl>
                  <c:pt idx="0">
                    <c:v>Prmary level</c:v>
                  </c:pt>
                  <c:pt idx="7">
                    <c:v>Secondary level</c:v>
                  </c:pt>
                </c:lvl>
              </c:multiLvlStrCache>
            </c:multiLvlStrRef>
          </c:cat>
          <c:val>
            <c:numRef>
              <c:f>'Repeaters '!$E$28:$E$39</c:f>
              <c:numCache>
                <c:formatCode>0.0</c:formatCode>
                <c:ptCount val="12"/>
                <c:pt idx="0">
                  <c:v>6.3749002999999993</c:v>
                </c:pt>
                <c:pt idx="1">
                  <c:v>7.3762537000000012</c:v>
                </c:pt>
                <c:pt idx="2">
                  <c:v>7.2875731999999998</c:v>
                </c:pt>
                <c:pt idx="3">
                  <c:v>9.445764800000001</c:v>
                </c:pt>
                <c:pt idx="4">
                  <c:v>6.1705623999999997</c:v>
                </c:pt>
                <c:pt idx="5">
                  <c:v>6.977957299999999</c:v>
                </c:pt>
                <c:pt idx="6">
                  <c:v>7.6235676999999988</c:v>
                </c:pt>
                <c:pt idx="7">
                  <c:v>14.272197</c:v>
                </c:pt>
                <c:pt idx="8">
                  <c:v>13.465382000000002</c:v>
                </c:pt>
                <c:pt idx="9">
                  <c:v>22.036134000000001</c:v>
                </c:pt>
                <c:pt idx="10">
                  <c:v>16.725619999999992</c:v>
                </c:pt>
                <c:pt idx="11">
                  <c:v>11.544937999999998</c:v>
                </c:pt>
              </c:numCache>
            </c:numRef>
          </c:val>
          <c:extLst xmlns:c16r2="http://schemas.microsoft.com/office/drawing/2015/06/chart">
            <c:ext xmlns:c16="http://schemas.microsoft.com/office/drawing/2014/chart" uri="{C3380CC4-5D6E-409C-BE32-E72D297353CC}">
              <c16:uniqueId val="{00000000-FE04-4818-A41F-A4EB19C6498D}"/>
            </c:ext>
          </c:extLst>
        </c:ser>
        <c:ser>
          <c:idx val="1"/>
          <c:order val="1"/>
          <c:tx>
            <c:v>Female</c:v>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a:scene3d>
                <a:camera prst="orthographicFront"/>
                <a:lightRig rig="harsh" dir="t"/>
              </a:scene3d>
            </c:spPr>
          </c:marker>
          <c:val>
            <c:numRef>
              <c:f>'Repeaters '!$F$28:$F$39</c:f>
              <c:numCache>
                <c:formatCode>0.0</c:formatCode>
                <c:ptCount val="12"/>
                <c:pt idx="0">
                  <c:v>4.6890489000000004</c:v>
                </c:pt>
                <c:pt idx="1">
                  <c:v>4.8213457999999996</c:v>
                </c:pt>
                <c:pt idx="2">
                  <c:v>5.3550135999999995</c:v>
                </c:pt>
                <c:pt idx="3">
                  <c:v>5.8566262</c:v>
                </c:pt>
                <c:pt idx="4">
                  <c:v>3.5618318000000002</c:v>
                </c:pt>
                <c:pt idx="5">
                  <c:v>4.0219519999999989</c:v>
                </c:pt>
                <c:pt idx="6">
                  <c:v>5.8356263000000004</c:v>
                </c:pt>
                <c:pt idx="7">
                  <c:v>8.5797739000000011</c:v>
                </c:pt>
                <c:pt idx="8">
                  <c:v>8.337948299999999</c:v>
                </c:pt>
                <c:pt idx="9">
                  <c:v>16.799092999999996</c:v>
                </c:pt>
                <c:pt idx="10">
                  <c:v>16.160536999999998</c:v>
                </c:pt>
                <c:pt idx="11">
                  <c:v>10.197470000000001</c:v>
                </c:pt>
              </c:numCache>
            </c:numRef>
          </c:val>
          <c:extLst xmlns:c16r2="http://schemas.microsoft.com/office/drawing/2015/06/chart">
            <c:ext xmlns:c16="http://schemas.microsoft.com/office/drawing/2014/chart" uri="{C3380CC4-5D6E-409C-BE32-E72D297353CC}">
              <c16:uniqueId val="{00000001-FE04-4818-A41F-A4EB19C6498D}"/>
            </c:ext>
          </c:extLst>
        </c:ser>
        <c:dLbls/>
        <c:marker val="1"/>
        <c:axId val="81195392"/>
        <c:axId val="81196928"/>
      </c:lineChart>
      <c:catAx>
        <c:axId val="811953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96928"/>
        <c:crosses val="autoZero"/>
        <c:auto val="1"/>
        <c:lblAlgn val="ctr"/>
        <c:lblOffset val="100"/>
      </c:catAx>
      <c:valAx>
        <c:axId val="81196928"/>
        <c:scaling>
          <c:orientation val="minMax"/>
          <c:max val="25"/>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smtClean="0"/>
                  <a:t>Percentage</a:t>
                </a:r>
                <a:r>
                  <a:rPr lang="en-ZA" sz="1200" baseline="0" dirty="0" smtClean="0"/>
                  <a:t> </a:t>
                </a:r>
                <a:endParaRPr lang="en-ZA" sz="1200" dirty="0"/>
              </a:p>
            </c:rich>
          </c:tx>
          <c:layout>
            <c:manualLayout>
              <c:xMode val="edge"/>
              <c:yMode val="edge"/>
              <c:x val="1.4956327166586635E-2"/>
              <c:y val="0.28627278296238695"/>
            </c:manualLayout>
          </c:layout>
          <c:spPr>
            <a:noFill/>
            <a:ln>
              <a:noFill/>
            </a:ln>
            <a:effectLst/>
          </c:spPr>
        </c:title>
        <c:numFmt formatCode="0.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1953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ZA"/>
  <c:chart>
    <c:autoTitleDeleted val="1"/>
    <c:plotArea>
      <c:layout/>
      <c:lineChart>
        <c:grouping val="standard"/>
        <c:ser>
          <c:idx val="0"/>
          <c:order val="0"/>
          <c:tx>
            <c:strRef>
              <c:f>'Education_attainment '!$A$51</c:f>
              <c:strCache>
                <c:ptCount val="1"/>
                <c:pt idx="0">
                  <c:v>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'!$B$51:$R$51</c:f>
              <c:numCache>
                <c:formatCode>0.0</c:formatCode>
                <c:ptCount val="17"/>
                <c:pt idx="0">
                  <c:v>59.168819000000013</c:v>
                </c:pt>
                <c:pt idx="1">
                  <c:v>65.010661000000013</c:v>
                </c:pt>
                <c:pt idx="2">
                  <c:v>63.398644000000004</c:v>
                </c:pt>
                <c:pt idx="3">
                  <c:v>71.199616000000006</c:v>
                </c:pt>
                <c:pt idx="4">
                  <c:v>71.331864999999993</c:v>
                </c:pt>
                <c:pt idx="5">
                  <c:v>72.164582999999979</c:v>
                </c:pt>
                <c:pt idx="6">
                  <c:v>77.442863000000017</c:v>
                </c:pt>
                <c:pt idx="7">
                  <c:v>75.476584000000003</c:v>
                </c:pt>
                <c:pt idx="8">
                  <c:v>74.570256999999998</c:v>
                </c:pt>
                <c:pt idx="9">
                  <c:v>76.543405000000007</c:v>
                </c:pt>
                <c:pt idx="10">
                  <c:v>75.855057999999985</c:v>
                </c:pt>
                <c:pt idx="11">
                  <c:v>77.280277999999981</c:v>
                </c:pt>
                <c:pt idx="12">
                  <c:v>75.740866999999994</c:v>
                </c:pt>
                <c:pt idx="13">
                  <c:v>76.798956000000004</c:v>
                </c:pt>
                <c:pt idx="14">
                  <c:v>82.084671</c:v>
                </c:pt>
                <c:pt idx="15">
                  <c:v>81.628146999999984</c:v>
                </c:pt>
                <c:pt idx="16">
                  <c:v>82.789157000000003</c:v>
                </c:pt>
              </c:numCache>
            </c:numRef>
          </c:val>
          <c:extLst xmlns:c16r2="http://schemas.microsoft.com/office/drawing/2015/06/chart">
            <c:ext xmlns:c16="http://schemas.microsoft.com/office/drawing/2014/chart" uri="{C3380CC4-5D6E-409C-BE32-E72D297353CC}">
              <c16:uniqueId val="{00000000-965A-4CEF-8A96-4D064B869C95}"/>
            </c:ext>
          </c:extLst>
        </c:ser>
        <c:ser>
          <c:idx val="1"/>
          <c:order val="1"/>
          <c:tx>
            <c:v>FS</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'!$B$52:$R$52</c:f>
              <c:numCache>
                <c:formatCode>0.0</c:formatCode>
                <c:ptCount val="17"/>
                <c:pt idx="0">
                  <c:v>74.065494000000001</c:v>
                </c:pt>
                <c:pt idx="1">
                  <c:v>75.895476999999985</c:v>
                </c:pt>
                <c:pt idx="2">
                  <c:v>81.567964000000018</c:v>
                </c:pt>
                <c:pt idx="3">
                  <c:v>77.065677999999991</c:v>
                </c:pt>
                <c:pt idx="4">
                  <c:v>80.161654000000013</c:v>
                </c:pt>
                <c:pt idx="5">
                  <c:v>79.124019000000004</c:v>
                </c:pt>
                <c:pt idx="6">
                  <c:v>83.676440999999969</c:v>
                </c:pt>
                <c:pt idx="7">
                  <c:v>85.17465</c:v>
                </c:pt>
                <c:pt idx="8">
                  <c:v>87.393090999999998</c:v>
                </c:pt>
                <c:pt idx="9">
                  <c:v>87.027716999999981</c:v>
                </c:pt>
                <c:pt idx="10">
                  <c:v>86.520244000000005</c:v>
                </c:pt>
                <c:pt idx="11">
                  <c:v>81.60545399999998</c:v>
                </c:pt>
                <c:pt idx="12">
                  <c:v>86.955991999999981</c:v>
                </c:pt>
                <c:pt idx="13">
                  <c:v>86.968341999999993</c:v>
                </c:pt>
                <c:pt idx="14">
                  <c:v>87.17924099999999</c:v>
                </c:pt>
                <c:pt idx="15">
                  <c:v>87.034643000000017</c:v>
                </c:pt>
                <c:pt idx="16">
                  <c:v>89.408467000000002</c:v>
                </c:pt>
              </c:numCache>
            </c:numRef>
          </c:val>
          <c:extLst xmlns:c16r2="http://schemas.microsoft.com/office/drawing/2015/06/chart">
            <c:ext xmlns:c16="http://schemas.microsoft.com/office/drawing/2014/chart" uri="{C3380CC4-5D6E-409C-BE32-E72D297353CC}">
              <c16:uniqueId val="{00000001-965A-4CEF-8A96-4D064B869C95}"/>
            </c:ext>
          </c:extLst>
        </c:ser>
        <c:ser>
          <c:idx val="2"/>
          <c:order val="2"/>
          <c:tx>
            <c:v>GT</c:v>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'!$B$53:$R$53</c:f>
              <c:numCache>
                <c:formatCode>0.0</c:formatCode>
                <c:ptCount val="17"/>
                <c:pt idx="0">
                  <c:v>84.62468699999998</c:v>
                </c:pt>
                <c:pt idx="1">
                  <c:v>89.035510000000002</c:v>
                </c:pt>
                <c:pt idx="2">
                  <c:v>88.507041000000001</c:v>
                </c:pt>
                <c:pt idx="3">
                  <c:v>89.329980999999989</c:v>
                </c:pt>
                <c:pt idx="4">
                  <c:v>85.210451000000006</c:v>
                </c:pt>
                <c:pt idx="5">
                  <c:v>87.17482099999998</c:v>
                </c:pt>
                <c:pt idx="6">
                  <c:v>88.551562000000004</c:v>
                </c:pt>
                <c:pt idx="7">
                  <c:v>89.306944000000001</c:v>
                </c:pt>
                <c:pt idx="8">
                  <c:v>93.476585</c:v>
                </c:pt>
                <c:pt idx="9">
                  <c:v>90.704324999999997</c:v>
                </c:pt>
                <c:pt idx="10">
                  <c:v>93.34375</c:v>
                </c:pt>
                <c:pt idx="11">
                  <c:v>94.500049000000004</c:v>
                </c:pt>
                <c:pt idx="12">
                  <c:v>95.633285000000001</c:v>
                </c:pt>
                <c:pt idx="13">
                  <c:v>93.368540999999979</c:v>
                </c:pt>
                <c:pt idx="14">
                  <c:v>93.747950000000017</c:v>
                </c:pt>
                <c:pt idx="15">
                  <c:v>93.903115000000014</c:v>
                </c:pt>
                <c:pt idx="16">
                  <c:v>95.379935999999987</c:v>
                </c:pt>
              </c:numCache>
            </c:numRef>
          </c:val>
          <c:extLst xmlns:c16r2="http://schemas.microsoft.com/office/drawing/2015/06/chart">
            <c:ext xmlns:c16="http://schemas.microsoft.com/office/drawing/2014/chart" uri="{C3380CC4-5D6E-409C-BE32-E72D297353CC}">
              <c16:uniqueId val="{00000002-965A-4CEF-8A96-4D064B869C95}"/>
            </c:ext>
          </c:extLst>
        </c:ser>
        <c:ser>
          <c:idx val="3"/>
          <c:order val="3"/>
          <c:tx>
            <c:v>KZN</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'!$B$54:$R$54</c:f>
              <c:numCache>
                <c:formatCode>0.0</c:formatCode>
                <c:ptCount val="17"/>
                <c:pt idx="0">
                  <c:v>71.772890999999987</c:v>
                </c:pt>
                <c:pt idx="1">
                  <c:v>78.742025000000012</c:v>
                </c:pt>
                <c:pt idx="2">
                  <c:v>80.466688000000005</c:v>
                </c:pt>
                <c:pt idx="3">
                  <c:v>80.91661400000001</c:v>
                </c:pt>
                <c:pt idx="4">
                  <c:v>81.659869</c:v>
                </c:pt>
                <c:pt idx="5">
                  <c:v>82.454088999999982</c:v>
                </c:pt>
                <c:pt idx="6">
                  <c:v>80.444565000000011</c:v>
                </c:pt>
                <c:pt idx="7">
                  <c:v>82.201108000000005</c:v>
                </c:pt>
                <c:pt idx="8">
                  <c:v>84.516086000000001</c:v>
                </c:pt>
                <c:pt idx="9">
                  <c:v>85.091266000000019</c:v>
                </c:pt>
                <c:pt idx="10">
                  <c:v>87.812389999999979</c:v>
                </c:pt>
                <c:pt idx="11">
                  <c:v>87.444434000000015</c:v>
                </c:pt>
                <c:pt idx="12">
                  <c:v>89.233845000000002</c:v>
                </c:pt>
                <c:pt idx="13">
                  <c:v>89.862059000000002</c:v>
                </c:pt>
                <c:pt idx="14">
                  <c:v>90.434370999999999</c:v>
                </c:pt>
                <c:pt idx="15">
                  <c:v>92.722896999999989</c:v>
                </c:pt>
                <c:pt idx="16">
                  <c:v>90.579174999999992</c:v>
                </c:pt>
              </c:numCache>
            </c:numRef>
          </c:val>
          <c:extLst xmlns:c16r2="http://schemas.microsoft.com/office/drawing/2015/06/chart">
            <c:ext xmlns:c16="http://schemas.microsoft.com/office/drawing/2014/chart" uri="{C3380CC4-5D6E-409C-BE32-E72D297353CC}">
              <c16:uniqueId val="{00000003-965A-4CEF-8A96-4D064B869C95}"/>
            </c:ext>
          </c:extLst>
        </c:ser>
        <c:ser>
          <c:idx val="4"/>
          <c:order val="4"/>
          <c:tx>
            <c:v>LP</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'!$B$55:$R$55</c:f>
              <c:numCache>
                <c:formatCode>0.0</c:formatCode>
                <c:ptCount val="17"/>
                <c:pt idx="0">
                  <c:v>67.240893999999997</c:v>
                </c:pt>
                <c:pt idx="1">
                  <c:v>75.206856999999999</c:v>
                </c:pt>
                <c:pt idx="2">
                  <c:v>82.452709999999982</c:v>
                </c:pt>
                <c:pt idx="3">
                  <c:v>76.75958</c:v>
                </c:pt>
                <c:pt idx="4">
                  <c:v>81.707932</c:v>
                </c:pt>
                <c:pt idx="5">
                  <c:v>83.295918999999998</c:v>
                </c:pt>
                <c:pt idx="6">
                  <c:v>82.700046</c:v>
                </c:pt>
                <c:pt idx="7">
                  <c:v>84.042991000000001</c:v>
                </c:pt>
                <c:pt idx="8">
                  <c:v>85.406852999999998</c:v>
                </c:pt>
                <c:pt idx="9">
                  <c:v>82.569902999999982</c:v>
                </c:pt>
                <c:pt idx="10">
                  <c:v>83.384195000000005</c:v>
                </c:pt>
                <c:pt idx="11">
                  <c:v>81.384564999999995</c:v>
                </c:pt>
                <c:pt idx="12">
                  <c:v>78.97380099999998</c:v>
                </c:pt>
                <c:pt idx="13">
                  <c:v>87.630078999999967</c:v>
                </c:pt>
                <c:pt idx="14">
                  <c:v>88.416591999999994</c:v>
                </c:pt>
                <c:pt idx="15">
                  <c:v>90.007715000000005</c:v>
                </c:pt>
                <c:pt idx="16">
                  <c:v>90.592025000000007</c:v>
                </c:pt>
              </c:numCache>
            </c:numRef>
          </c:val>
          <c:extLst xmlns:c16r2="http://schemas.microsoft.com/office/drawing/2015/06/chart">
            <c:ext xmlns:c16="http://schemas.microsoft.com/office/drawing/2014/chart" uri="{C3380CC4-5D6E-409C-BE32-E72D297353CC}">
              <c16:uniqueId val="{00000004-965A-4CEF-8A96-4D064B869C95}"/>
            </c:ext>
          </c:extLst>
        </c:ser>
        <c:ser>
          <c:idx val="5"/>
          <c:order val="5"/>
          <c:tx>
            <c:v>MP</c:v>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'!$B$56:$R$56</c:f>
              <c:numCache>
                <c:formatCode>0.0</c:formatCode>
                <c:ptCount val="17"/>
                <c:pt idx="0">
                  <c:v>73.735643999999994</c:v>
                </c:pt>
                <c:pt idx="1">
                  <c:v>75.175838999999954</c:v>
                </c:pt>
                <c:pt idx="2">
                  <c:v>78.72580099999999</c:v>
                </c:pt>
                <c:pt idx="3">
                  <c:v>79.581958999999998</c:v>
                </c:pt>
                <c:pt idx="4">
                  <c:v>78.684723000000005</c:v>
                </c:pt>
                <c:pt idx="5">
                  <c:v>80.558914999999999</c:v>
                </c:pt>
                <c:pt idx="6">
                  <c:v>81.355457999999985</c:v>
                </c:pt>
                <c:pt idx="7">
                  <c:v>84.484979999999993</c:v>
                </c:pt>
                <c:pt idx="8">
                  <c:v>87.080269000000015</c:v>
                </c:pt>
                <c:pt idx="9">
                  <c:v>85.277596000000003</c:v>
                </c:pt>
                <c:pt idx="10">
                  <c:v>83.505993000000004</c:v>
                </c:pt>
                <c:pt idx="11">
                  <c:v>84.477786999999992</c:v>
                </c:pt>
                <c:pt idx="12">
                  <c:v>84.002341999999985</c:v>
                </c:pt>
                <c:pt idx="13">
                  <c:v>84.885773999999984</c:v>
                </c:pt>
                <c:pt idx="14">
                  <c:v>87.091781999999981</c:v>
                </c:pt>
                <c:pt idx="15">
                  <c:v>88.499430000000004</c:v>
                </c:pt>
                <c:pt idx="16">
                  <c:v>88.392124999999993</c:v>
                </c:pt>
              </c:numCache>
            </c:numRef>
          </c:val>
          <c:extLst xmlns:c16r2="http://schemas.microsoft.com/office/drawing/2015/06/chart">
            <c:ext xmlns:c16="http://schemas.microsoft.com/office/drawing/2014/chart" uri="{C3380CC4-5D6E-409C-BE32-E72D297353CC}">
              <c16:uniqueId val="{00000005-965A-4CEF-8A96-4D064B869C95}"/>
            </c:ext>
          </c:extLst>
        </c:ser>
        <c:ser>
          <c:idx val="6"/>
          <c:order val="6"/>
          <c:tx>
            <c:v>NC</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'!$B$57:$R$57</c:f>
              <c:numCache>
                <c:formatCode>0.0</c:formatCode>
                <c:ptCount val="17"/>
                <c:pt idx="0">
                  <c:v>66.827803000000003</c:v>
                </c:pt>
                <c:pt idx="1">
                  <c:v>63.656552000000005</c:v>
                </c:pt>
                <c:pt idx="2">
                  <c:v>68.476480999999993</c:v>
                </c:pt>
                <c:pt idx="3">
                  <c:v>74.115916999999982</c:v>
                </c:pt>
                <c:pt idx="4">
                  <c:v>73.765139000000005</c:v>
                </c:pt>
                <c:pt idx="5">
                  <c:v>79.976414000000005</c:v>
                </c:pt>
                <c:pt idx="6">
                  <c:v>73.238819000000007</c:v>
                </c:pt>
                <c:pt idx="7">
                  <c:v>79.684817999999993</c:v>
                </c:pt>
                <c:pt idx="8">
                  <c:v>79.51377699999999</c:v>
                </c:pt>
                <c:pt idx="9">
                  <c:v>80.734167999999997</c:v>
                </c:pt>
                <c:pt idx="10">
                  <c:v>81.553190999999998</c:v>
                </c:pt>
                <c:pt idx="11">
                  <c:v>79.453683999999996</c:v>
                </c:pt>
                <c:pt idx="12">
                  <c:v>79.135604000000001</c:v>
                </c:pt>
                <c:pt idx="13">
                  <c:v>72.358534999999989</c:v>
                </c:pt>
                <c:pt idx="14">
                  <c:v>82.761543000000017</c:v>
                </c:pt>
                <c:pt idx="15">
                  <c:v>76.553246999999999</c:v>
                </c:pt>
                <c:pt idx="16">
                  <c:v>77.019040000000004</c:v>
                </c:pt>
              </c:numCache>
            </c:numRef>
          </c:val>
          <c:extLst xmlns:c16r2="http://schemas.microsoft.com/office/drawing/2015/06/chart">
            <c:ext xmlns:c16="http://schemas.microsoft.com/office/drawing/2014/chart" uri="{C3380CC4-5D6E-409C-BE32-E72D297353CC}">
              <c16:uniqueId val="{00000006-965A-4CEF-8A96-4D064B869C95}"/>
            </c:ext>
          </c:extLst>
        </c:ser>
        <c:ser>
          <c:idx val="7"/>
          <c:order val="7"/>
          <c:tx>
            <c:v>NW</c:v>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'!$B$58:$R$58</c:f>
              <c:numCache>
                <c:formatCode>0.0</c:formatCode>
                <c:ptCount val="17"/>
                <c:pt idx="0">
                  <c:v>70.090744999999998</c:v>
                </c:pt>
                <c:pt idx="1">
                  <c:v>71.064311000000004</c:v>
                </c:pt>
                <c:pt idx="2">
                  <c:v>73.868676999999991</c:v>
                </c:pt>
                <c:pt idx="3">
                  <c:v>69.255346999999986</c:v>
                </c:pt>
                <c:pt idx="4">
                  <c:v>75.762963999999997</c:v>
                </c:pt>
                <c:pt idx="5">
                  <c:v>75.112409999999983</c:v>
                </c:pt>
                <c:pt idx="6">
                  <c:v>78.714178000000004</c:v>
                </c:pt>
                <c:pt idx="7">
                  <c:v>78.942817000000005</c:v>
                </c:pt>
                <c:pt idx="8">
                  <c:v>80.612628000000001</c:v>
                </c:pt>
                <c:pt idx="9">
                  <c:v>80.208545999999998</c:v>
                </c:pt>
                <c:pt idx="10">
                  <c:v>83.03258799999999</c:v>
                </c:pt>
                <c:pt idx="11">
                  <c:v>80.230687000000003</c:v>
                </c:pt>
                <c:pt idx="12">
                  <c:v>81.472487999999984</c:v>
                </c:pt>
                <c:pt idx="13">
                  <c:v>81.502183000000002</c:v>
                </c:pt>
                <c:pt idx="14">
                  <c:v>84.613889999999998</c:v>
                </c:pt>
                <c:pt idx="15">
                  <c:v>86.973209999999995</c:v>
                </c:pt>
                <c:pt idx="16">
                  <c:v>86.733807999999982</c:v>
                </c:pt>
              </c:numCache>
            </c:numRef>
          </c:val>
          <c:extLst xmlns:c16r2="http://schemas.microsoft.com/office/drawing/2015/06/chart">
            <c:ext xmlns:c16="http://schemas.microsoft.com/office/drawing/2014/chart" uri="{C3380CC4-5D6E-409C-BE32-E72D297353CC}">
              <c16:uniqueId val="{00000007-965A-4CEF-8A96-4D064B869C95}"/>
            </c:ext>
          </c:extLst>
        </c:ser>
        <c:ser>
          <c:idx val="8"/>
          <c:order val="8"/>
          <c:tx>
            <c:v>WC</c:v>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'Education_attainment '!$B$50:$R$50</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'Education_attainment '!$B$59:$R$59</c:f>
              <c:numCache>
                <c:formatCode>0.0</c:formatCode>
                <c:ptCount val="17"/>
                <c:pt idx="0">
                  <c:v>77.870222999999982</c:v>
                </c:pt>
                <c:pt idx="1">
                  <c:v>77.507157000000007</c:v>
                </c:pt>
                <c:pt idx="2">
                  <c:v>81.316400999999999</c:v>
                </c:pt>
                <c:pt idx="3">
                  <c:v>83.990945999999994</c:v>
                </c:pt>
                <c:pt idx="4">
                  <c:v>82.810744</c:v>
                </c:pt>
                <c:pt idx="5">
                  <c:v>84.451954000000015</c:v>
                </c:pt>
                <c:pt idx="6">
                  <c:v>83.240812000000005</c:v>
                </c:pt>
                <c:pt idx="7">
                  <c:v>85.819780999999992</c:v>
                </c:pt>
                <c:pt idx="8">
                  <c:v>87.970623000000018</c:v>
                </c:pt>
                <c:pt idx="9">
                  <c:v>88.924234999999996</c:v>
                </c:pt>
                <c:pt idx="10">
                  <c:v>85.095220999999995</c:v>
                </c:pt>
                <c:pt idx="11">
                  <c:v>84.723187999999979</c:v>
                </c:pt>
                <c:pt idx="12">
                  <c:v>88.160230999999982</c:v>
                </c:pt>
                <c:pt idx="13">
                  <c:v>86.755381999999969</c:v>
                </c:pt>
                <c:pt idx="14">
                  <c:v>88.635133999999979</c:v>
                </c:pt>
                <c:pt idx="15">
                  <c:v>89.755771999999965</c:v>
                </c:pt>
                <c:pt idx="16">
                  <c:v>91.890461000000002</c:v>
                </c:pt>
              </c:numCache>
            </c:numRef>
          </c:val>
          <c:extLst xmlns:c16r2="http://schemas.microsoft.com/office/drawing/2015/06/chart">
            <c:ext xmlns:c16="http://schemas.microsoft.com/office/drawing/2014/chart" uri="{C3380CC4-5D6E-409C-BE32-E72D297353CC}">
              <c16:uniqueId val="{00000008-965A-4CEF-8A96-4D064B869C95}"/>
            </c:ext>
          </c:extLst>
        </c:ser>
        <c:dLbls/>
        <c:marker val="1"/>
        <c:axId val="81392000"/>
        <c:axId val="81393536"/>
      </c:lineChart>
      <c:catAx>
        <c:axId val="8139200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393536"/>
        <c:crosses val="autoZero"/>
        <c:auto val="1"/>
        <c:lblAlgn val="ctr"/>
        <c:lblOffset val="100"/>
      </c:catAx>
      <c:valAx>
        <c:axId val="81393536"/>
        <c:scaling>
          <c:orientation val="minMax"/>
          <c:max val="100"/>
          <c:min val="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a:t>Percentage</a:t>
                </a:r>
              </a:p>
            </c:rich>
          </c:tx>
          <c:spPr>
            <a:noFill/>
            <a:ln>
              <a:noFill/>
            </a:ln>
            <a:effectLst/>
          </c:spPr>
        </c:title>
        <c:numFmt formatCode="0.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39200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4.2883525393730214E-2"/>
          <c:y val="3.4484716123159814E-2"/>
          <c:w val="0.91454457646468423"/>
          <c:h val="0.82825665569322704"/>
        </c:manualLayout>
      </c:layout>
      <c:areaChart>
        <c:grouping val="standard"/>
        <c:ser>
          <c:idx val="0"/>
          <c:order val="0"/>
          <c:spPr>
            <a:solidFill>
              <a:srgbClr val="ECC1C0">
                <a:alpha val="73000"/>
              </a:srgbClr>
            </a:solidFill>
            <a:ln>
              <a:noFill/>
            </a:ln>
            <a:effectLst/>
          </c:spPr>
          <c:cat>
            <c:multiLvlStrRef>
              <c:f>Sheet1!$B$5:$C$50</c:f>
              <c:multiLvlStrCache>
                <c:ptCount val="4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lvl>
                <c:lvl>
                  <c:pt idx="0">
                    <c:v>2008</c:v>
                  </c:pt>
                  <c:pt idx="4">
                    <c:v>2009</c:v>
                  </c:pt>
                  <c:pt idx="8">
                    <c:v>2010</c:v>
                  </c:pt>
                  <c:pt idx="12">
                    <c:v>2011</c:v>
                  </c:pt>
                  <c:pt idx="16">
                    <c:v>2012</c:v>
                  </c:pt>
                  <c:pt idx="20">
                    <c:v>2013</c:v>
                  </c:pt>
                  <c:pt idx="24">
                    <c:v>2014</c:v>
                  </c:pt>
                  <c:pt idx="28">
                    <c:v>2015</c:v>
                  </c:pt>
                  <c:pt idx="32">
                    <c:v>2016</c:v>
                  </c:pt>
                  <c:pt idx="36">
                    <c:v>2017</c:v>
                  </c:pt>
                  <c:pt idx="40">
                    <c:v>2018</c:v>
                  </c:pt>
                  <c:pt idx="44">
                    <c:v>2019</c:v>
                  </c:pt>
                </c:lvl>
              </c:multiLvlStrCache>
            </c:multiLvlStrRef>
          </c:cat>
          <c:val>
            <c:numRef>
              <c:f>Sheet1!$D$5:$D$50</c:f>
              <c:numCache>
                <c:formatCode>General</c:formatCode>
                <c:ptCount val="46"/>
                <c:pt idx="0">
                  <c:v>23.2</c:v>
                </c:pt>
                <c:pt idx="1">
                  <c:v>22.6</c:v>
                </c:pt>
                <c:pt idx="2">
                  <c:v>22.8</c:v>
                </c:pt>
                <c:pt idx="3">
                  <c:v>21.5</c:v>
                </c:pt>
                <c:pt idx="4">
                  <c:v>23</c:v>
                </c:pt>
                <c:pt idx="5">
                  <c:v>23.2</c:v>
                </c:pt>
                <c:pt idx="6">
                  <c:v>24.5</c:v>
                </c:pt>
                <c:pt idx="7">
                  <c:v>24.1</c:v>
                </c:pt>
                <c:pt idx="8">
                  <c:v>25.1</c:v>
                </c:pt>
                <c:pt idx="9">
                  <c:v>25.1</c:v>
                </c:pt>
                <c:pt idx="10">
                  <c:v>25.4</c:v>
                </c:pt>
                <c:pt idx="11">
                  <c:v>23.9</c:v>
                </c:pt>
                <c:pt idx="12">
                  <c:v>24.8</c:v>
                </c:pt>
                <c:pt idx="13">
                  <c:v>25.6</c:v>
                </c:pt>
                <c:pt idx="14">
                  <c:v>25</c:v>
                </c:pt>
                <c:pt idx="15">
                  <c:v>23.8</c:v>
                </c:pt>
                <c:pt idx="16">
                  <c:v>25</c:v>
                </c:pt>
                <c:pt idx="17">
                  <c:v>24.8</c:v>
                </c:pt>
                <c:pt idx="18">
                  <c:v>25.2</c:v>
                </c:pt>
                <c:pt idx="19">
                  <c:v>24.5</c:v>
                </c:pt>
                <c:pt idx="20">
                  <c:v>25</c:v>
                </c:pt>
                <c:pt idx="21">
                  <c:v>25.3</c:v>
                </c:pt>
                <c:pt idx="22">
                  <c:v>24.5</c:v>
                </c:pt>
                <c:pt idx="23">
                  <c:v>24.1</c:v>
                </c:pt>
                <c:pt idx="24">
                  <c:v>25.2</c:v>
                </c:pt>
                <c:pt idx="25">
                  <c:v>25.5</c:v>
                </c:pt>
                <c:pt idx="26">
                  <c:v>25.4</c:v>
                </c:pt>
                <c:pt idx="27">
                  <c:v>24.3</c:v>
                </c:pt>
                <c:pt idx="28">
                  <c:v>26.4</c:v>
                </c:pt>
                <c:pt idx="29">
                  <c:v>25</c:v>
                </c:pt>
                <c:pt idx="30">
                  <c:v>25.5</c:v>
                </c:pt>
                <c:pt idx="31">
                  <c:v>24.5</c:v>
                </c:pt>
                <c:pt idx="32">
                  <c:v>26.7</c:v>
                </c:pt>
                <c:pt idx="33">
                  <c:v>26.6</c:v>
                </c:pt>
                <c:pt idx="34">
                  <c:v>27.1</c:v>
                </c:pt>
                <c:pt idx="35">
                  <c:v>26.5</c:v>
                </c:pt>
                <c:pt idx="36">
                  <c:v>27.7</c:v>
                </c:pt>
                <c:pt idx="37">
                  <c:v>27.7</c:v>
                </c:pt>
                <c:pt idx="38">
                  <c:v>27.7</c:v>
                </c:pt>
                <c:pt idx="39">
                  <c:v>26.7</c:v>
                </c:pt>
                <c:pt idx="40">
                  <c:v>26.7</c:v>
                </c:pt>
                <c:pt idx="41">
                  <c:v>27.2</c:v>
                </c:pt>
                <c:pt idx="42">
                  <c:v>27.5</c:v>
                </c:pt>
                <c:pt idx="43">
                  <c:v>27.1</c:v>
                </c:pt>
                <c:pt idx="44" formatCode="#\ ##0.0">
                  <c:v>27.6</c:v>
                </c:pt>
                <c:pt idx="45" formatCode="0.0">
                  <c:v>29</c:v>
                </c:pt>
              </c:numCache>
            </c:numRef>
          </c:val>
          <c:extLst xmlns:c16r2="http://schemas.microsoft.com/office/drawing/2015/06/chart">
            <c:ext xmlns:c16="http://schemas.microsoft.com/office/drawing/2014/chart" uri="{C3380CC4-5D6E-409C-BE32-E72D297353CC}">
              <c16:uniqueId val="{00000000-CDDF-4A59-A106-C687BB21FDFA}"/>
            </c:ext>
          </c:extLst>
        </c:ser>
        <c:ser>
          <c:idx val="3"/>
          <c:order val="3"/>
          <c:spPr>
            <a:gradFill flip="none" rotWithShape="1">
              <a:gsLst>
                <a:gs pos="0">
                  <a:srgbClr val="D96E6E">
                    <a:alpha val="0"/>
                  </a:srgbClr>
                </a:gs>
                <a:gs pos="11000">
                  <a:srgbClr val="C00000"/>
                </a:gs>
                <a:gs pos="82000">
                  <a:srgbClr val="F2DCDB"/>
                </a:gs>
                <a:gs pos="100000">
                  <a:schemeClr val="bg1"/>
                </a:gs>
              </a:gsLst>
              <a:lin ang="5400000" scaled="1"/>
              <a:tileRect/>
            </a:gradFill>
            <a:ln>
              <a:noFill/>
            </a:ln>
            <a:effectLst/>
          </c:spPr>
          <c:dLbls>
            <c:dLbl>
              <c:idx val="4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D42-4196-A429-6AA449516BEC}"/>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1D42-4196-A429-6AA449516BEC}"/>
                </c:ext>
              </c:extLst>
            </c:dLbl>
            <c:dLbl>
              <c:idx val="4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D42-4196-A429-6AA449516BEC}"/>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1D42-4196-A429-6AA449516BEC}"/>
                </c:ext>
              </c:extLst>
            </c:dLbl>
            <c:dLbl>
              <c:idx val="44"/>
              <c:layout>
                <c:manualLayout>
                  <c:x val="-2.6351358469748686E-2"/>
                  <c:y val="-0.32489080160683914"/>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fld id="{93B68DB8-2A68-4AB8-B71F-159B4B002908}" type="VALUE">
                      <a:rPr lang="en-US" sz="1200" b="1" smtClean="0">
                        <a:solidFill>
                          <a:schemeClr val="bg1">
                            <a:lumMod val="50000"/>
                          </a:schemeClr>
                        </a:solidFill>
                      </a:rPr>
                      <a:pPr>
                        <a:defRPr sz="12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t>[VALUE]</a:t>
                    </a:fld>
                    <a:r>
                      <a:rPr lang="en-US" sz="1200" dirty="0">
                        <a:solidFill>
                          <a:schemeClr val="bg1">
                            <a:lumMod val="50000"/>
                          </a:schemeClr>
                        </a:solidFill>
                      </a:rPr>
                      <a:t>%</a:t>
                    </a:r>
                  </a:p>
                </c:rich>
              </c:tx>
              <c:numFmt formatCode="0.0" sourceLinked="0"/>
              <c:spPr>
                <a:noFill/>
                <a:ln>
                  <a:noFill/>
                </a:ln>
                <a:effectLst/>
              </c:spPr>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1D42-4196-A429-6AA449516BEC}"/>
                </c:ext>
              </c:extLst>
            </c:dLbl>
            <c:dLbl>
              <c:idx val="45"/>
              <c:layout>
                <c:manualLayout>
                  <c:x val="1.5204249336280643E-2"/>
                  <c:y val="-0.35892698082279367"/>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fld id="{8C820855-BE5A-49CA-9FD9-F4AE678992FA}" type="VALUE">
                      <a:rPr lang="en-US" smtClean="0"/>
                      <a:pPr>
                        <a:defRPr sz="1600" b="1" i="0" u="none" strike="noStrike" kern="1200" baseline="0">
                          <a:solidFill>
                            <a:srgbClr val="C00000"/>
                          </a:solidFill>
                          <a:latin typeface="Arial" panose="020B0604020202020204" pitchFamily="34" charset="0"/>
                          <a:ea typeface="+mn-ea"/>
                          <a:cs typeface="Arial" panose="020B0604020202020204" pitchFamily="34" charset="0"/>
                        </a:defRPr>
                      </a:pPr>
                      <a:t>[VALUE]</a:t>
                    </a:fld>
                    <a:r>
                      <a:rPr lang="en-US" dirty="0"/>
                      <a:t>%</a:t>
                    </a:r>
                  </a:p>
                </c:rich>
              </c:tx>
              <c:numFmt formatCode="0.0" sourceLinked="0"/>
              <c:spPr>
                <a:noFill/>
                <a:ln>
                  <a:noFill/>
                </a:ln>
                <a:effectLst/>
              </c:spPr>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A12D-4A58-8105-F502DE528CB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multiLvlStrRef>
              <c:f>Sheet1!$B$5:$C$50</c:f>
              <c:multiLvlStrCache>
                <c:ptCount val="4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lvl>
                <c:lvl>
                  <c:pt idx="0">
                    <c:v>2008</c:v>
                  </c:pt>
                  <c:pt idx="4">
                    <c:v>2009</c:v>
                  </c:pt>
                  <c:pt idx="8">
                    <c:v>2010</c:v>
                  </c:pt>
                  <c:pt idx="12">
                    <c:v>2011</c:v>
                  </c:pt>
                  <c:pt idx="16">
                    <c:v>2012</c:v>
                  </c:pt>
                  <c:pt idx="20">
                    <c:v>2013</c:v>
                  </c:pt>
                  <c:pt idx="24">
                    <c:v>2014</c:v>
                  </c:pt>
                  <c:pt idx="28">
                    <c:v>2015</c:v>
                  </c:pt>
                  <c:pt idx="32">
                    <c:v>2016</c:v>
                  </c:pt>
                  <c:pt idx="36">
                    <c:v>2017</c:v>
                  </c:pt>
                  <c:pt idx="40">
                    <c:v>2018</c:v>
                  </c:pt>
                  <c:pt idx="44">
                    <c:v>2019</c:v>
                  </c:pt>
                </c:lvl>
              </c:multiLvlStrCache>
            </c:multiLvlStrRef>
          </c:cat>
          <c:val>
            <c:numRef>
              <c:f>Sheet1!$G$5:$G$50</c:f>
              <c:numCache>
                <c:formatCode>General</c:formatCode>
                <c:ptCount val="46"/>
                <c:pt idx="44" formatCode="#\ ##0.0">
                  <c:v>27.6</c:v>
                </c:pt>
                <c:pt idx="45" formatCode="0.0">
                  <c:v>29</c:v>
                </c:pt>
              </c:numCache>
            </c:numRef>
          </c:val>
          <c:extLst xmlns:c16r2="http://schemas.microsoft.com/office/drawing/2015/06/chart">
            <c:ext xmlns:c16="http://schemas.microsoft.com/office/drawing/2014/chart" uri="{C3380CC4-5D6E-409C-BE32-E72D297353CC}">
              <c16:uniqueId val="{00000003-CDDF-4A59-A106-C687BB21FDFA}"/>
            </c:ext>
          </c:extLst>
        </c:ser>
        <c:dLbls/>
        <c:axId val="125612032"/>
        <c:axId val="125613568"/>
      </c:areaChart>
      <c:lineChart>
        <c:grouping val="standard"/>
        <c:ser>
          <c:idx val="1"/>
          <c:order val="1"/>
          <c:spPr>
            <a:ln w="63500" cap="rnd">
              <a:solidFill>
                <a:srgbClr val="C00000"/>
              </a:solidFill>
              <a:miter lim="800000"/>
            </a:ln>
            <a:effectLst/>
          </c:spPr>
          <c:marker>
            <c:symbol val="none"/>
          </c:marker>
          <c:cat>
            <c:multiLvlStrRef>
              <c:f>Sheet1!$B$5:$C$50</c:f>
              <c:multiLvlStrCache>
                <c:ptCount val="4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lvl>
                <c:lvl>
                  <c:pt idx="0">
                    <c:v>2008</c:v>
                  </c:pt>
                  <c:pt idx="4">
                    <c:v>2009</c:v>
                  </c:pt>
                  <c:pt idx="8">
                    <c:v>2010</c:v>
                  </c:pt>
                  <c:pt idx="12">
                    <c:v>2011</c:v>
                  </c:pt>
                  <c:pt idx="16">
                    <c:v>2012</c:v>
                  </c:pt>
                  <c:pt idx="20">
                    <c:v>2013</c:v>
                  </c:pt>
                  <c:pt idx="24">
                    <c:v>2014</c:v>
                  </c:pt>
                  <c:pt idx="28">
                    <c:v>2015</c:v>
                  </c:pt>
                  <c:pt idx="32">
                    <c:v>2016</c:v>
                  </c:pt>
                  <c:pt idx="36">
                    <c:v>2017</c:v>
                  </c:pt>
                  <c:pt idx="40">
                    <c:v>2018</c:v>
                  </c:pt>
                  <c:pt idx="44">
                    <c:v>2019</c:v>
                  </c:pt>
                </c:lvl>
              </c:multiLvlStrCache>
            </c:multiLvlStrRef>
          </c:cat>
          <c:val>
            <c:numRef>
              <c:f>Sheet1!$E$5:$E$50</c:f>
              <c:numCache>
                <c:formatCode>General</c:formatCode>
                <c:ptCount val="46"/>
                <c:pt idx="0">
                  <c:v>23.2</c:v>
                </c:pt>
                <c:pt idx="1">
                  <c:v>22.6</c:v>
                </c:pt>
                <c:pt idx="2">
                  <c:v>22.8</c:v>
                </c:pt>
                <c:pt idx="3">
                  <c:v>21.5</c:v>
                </c:pt>
                <c:pt idx="4">
                  <c:v>23</c:v>
                </c:pt>
                <c:pt idx="5">
                  <c:v>23.2</c:v>
                </c:pt>
                <c:pt idx="6">
                  <c:v>24.5</c:v>
                </c:pt>
                <c:pt idx="7">
                  <c:v>24.1</c:v>
                </c:pt>
                <c:pt idx="8">
                  <c:v>25.1</c:v>
                </c:pt>
                <c:pt idx="9">
                  <c:v>25.1</c:v>
                </c:pt>
                <c:pt idx="10">
                  <c:v>25.4</c:v>
                </c:pt>
                <c:pt idx="11">
                  <c:v>23.9</c:v>
                </c:pt>
                <c:pt idx="12">
                  <c:v>24.8</c:v>
                </c:pt>
                <c:pt idx="13">
                  <c:v>25.6</c:v>
                </c:pt>
                <c:pt idx="14">
                  <c:v>25</c:v>
                </c:pt>
                <c:pt idx="15">
                  <c:v>23.8</c:v>
                </c:pt>
                <c:pt idx="16">
                  <c:v>25</c:v>
                </c:pt>
                <c:pt idx="17">
                  <c:v>24.8</c:v>
                </c:pt>
                <c:pt idx="18">
                  <c:v>25.2</c:v>
                </c:pt>
                <c:pt idx="19">
                  <c:v>24.5</c:v>
                </c:pt>
                <c:pt idx="20">
                  <c:v>25</c:v>
                </c:pt>
                <c:pt idx="21">
                  <c:v>25.3</c:v>
                </c:pt>
                <c:pt idx="22">
                  <c:v>24.5</c:v>
                </c:pt>
                <c:pt idx="23">
                  <c:v>24.1</c:v>
                </c:pt>
                <c:pt idx="24">
                  <c:v>25.2</c:v>
                </c:pt>
                <c:pt idx="25">
                  <c:v>25.5</c:v>
                </c:pt>
                <c:pt idx="26">
                  <c:v>25.4</c:v>
                </c:pt>
                <c:pt idx="27">
                  <c:v>24.3</c:v>
                </c:pt>
                <c:pt idx="28">
                  <c:v>26.4</c:v>
                </c:pt>
                <c:pt idx="29">
                  <c:v>25</c:v>
                </c:pt>
                <c:pt idx="30">
                  <c:v>25.5</c:v>
                </c:pt>
                <c:pt idx="31">
                  <c:v>24.5</c:v>
                </c:pt>
                <c:pt idx="32">
                  <c:v>26.7</c:v>
                </c:pt>
                <c:pt idx="33">
                  <c:v>26.6</c:v>
                </c:pt>
                <c:pt idx="34">
                  <c:v>27.1</c:v>
                </c:pt>
                <c:pt idx="35">
                  <c:v>26.5</c:v>
                </c:pt>
                <c:pt idx="36">
                  <c:v>27.7</c:v>
                </c:pt>
                <c:pt idx="37">
                  <c:v>27.7</c:v>
                </c:pt>
                <c:pt idx="38">
                  <c:v>27.7</c:v>
                </c:pt>
                <c:pt idx="39">
                  <c:v>26.7</c:v>
                </c:pt>
                <c:pt idx="40">
                  <c:v>26.7</c:v>
                </c:pt>
                <c:pt idx="41">
                  <c:v>27.2</c:v>
                </c:pt>
                <c:pt idx="42">
                  <c:v>27.5</c:v>
                </c:pt>
                <c:pt idx="43">
                  <c:v>27.1</c:v>
                </c:pt>
                <c:pt idx="44" formatCode="#\ ##0.0">
                  <c:v>27.6</c:v>
                </c:pt>
                <c:pt idx="45" formatCode="0.0">
                  <c:v>29</c:v>
                </c:pt>
              </c:numCache>
            </c:numRef>
          </c:val>
          <c:extLst xmlns:c16r2="http://schemas.microsoft.com/office/drawing/2015/06/chart">
            <c:ext xmlns:c16="http://schemas.microsoft.com/office/drawing/2014/chart" uri="{C3380CC4-5D6E-409C-BE32-E72D297353CC}">
              <c16:uniqueId val="{00000001-CDDF-4A59-A106-C687BB21FDFA}"/>
            </c:ext>
          </c:extLst>
        </c:ser>
        <c:ser>
          <c:idx val="2"/>
          <c:order val="2"/>
          <c:spPr>
            <a:ln w="28575" cap="rnd">
              <a:solidFill>
                <a:srgbClr val="C00000"/>
              </a:solidFill>
              <a:round/>
            </a:ln>
            <a:effectLst/>
          </c:spPr>
          <c:marker>
            <c:symbol val="none"/>
          </c:marker>
          <c:dPt>
            <c:idx val="40"/>
            <c:spPr>
              <a:ln w="73025" cap="rnd">
                <a:solidFill>
                  <a:srgbClr val="C00000"/>
                </a:solidFill>
                <a:round/>
              </a:ln>
              <a:effectLst/>
            </c:spPr>
            <c:extLst xmlns:c16r2="http://schemas.microsoft.com/office/drawing/2015/06/chart">
              <c:ext xmlns:c16="http://schemas.microsoft.com/office/drawing/2014/chart" uri="{C3380CC4-5D6E-409C-BE32-E72D297353CC}">
                <c16:uniqueId val="{00000005-CDDF-4A59-A106-C687BB21FDFA}"/>
              </c:ext>
            </c:extLst>
          </c:dPt>
          <c:dPt>
            <c:idx val="41"/>
            <c:spPr>
              <a:ln w="63500" cap="rnd">
                <a:solidFill>
                  <a:srgbClr val="C00000"/>
                </a:solidFill>
                <a:round/>
              </a:ln>
              <a:effectLst/>
            </c:spPr>
            <c:extLst xmlns:c16r2="http://schemas.microsoft.com/office/drawing/2015/06/chart">
              <c:ext xmlns:c16="http://schemas.microsoft.com/office/drawing/2014/chart" uri="{C3380CC4-5D6E-409C-BE32-E72D297353CC}">
                <c16:uniqueId val="{00000004-CDDF-4A59-A106-C687BB21FDFA}"/>
              </c:ext>
            </c:extLst>
          </c:dPt>
          <c:dPt>
            <c:idx val="42"/>
            <c:spPr>
              <a:ln w="63500" cap="rnd">
                <a:solidFill>
                  <a:srgbClr val="C00000"/>
                </a:solidFill>
                <a:round/>
              </a:ln>
              <a:effectLst/>
            </c:spPr>
            <c:extLst xmlns:c16r2="http://schemas.microsoft.com/office/drawing/2015/06/chart">
              <c:ext xmlns:c16="http://schemas.microsoft.com/office/drawing/2014/chart" uri="{C3380CC4-5D6E-409C-BE32-E72D297353CC}">
                <c16:uniqueId val="{00000004-59B2-4EEE-9FEA-85CD87974127}"/>
              </c:ext>
            </c:extLst>
          </c:dPt>
          <c:dPt>
            <c:idx val="44"/>
            <c:marker>
              <c:symbol val="circle"/>
              <c:size val="10"/>
              <c:spPr>
                <a:noFill/>
                <a:ln w="28575">
                  <a:noFill/>
                </a:ln>
                <a:effectLst/>
              </c:spPr>
            </c:marker>
            <c:spPr>
              <a:ln w="28575" cap="rnd">
                <a:solidFill>
                  <a:srgbClr val="8E0000"/>
                </a:solidFill>
                <a:round/>
              </a:ln>
              <a:effectLst/>
            </c:spPr>
            <c:extLst xmlns:c16r2="http://schemas.microsoft.com/office/drawing/2015/06/chart">
              <c:ext xmlns:c16="http://schemas.microsoft.com/office/drawing/2014/chart" uri="{C3380CC4-5D6E-409C-BE32-E72D297353CC}">
                <c16:uniqueId val="{00000006-6D99-4855-9B55-260FD36CD751}"/>
              </c:ext>
            </c:extLst>
          </c:dPt>
          <c:dPt>
            <c:idx val="45"/>
            <c:marker>
              <c:symbol val="circle"/>
              <c:size val="10"/>
              <c:spPr>
                <a:solidFill>
                  <a:schemeClr val="bg1"/>
                </a:solidFill>
                <a:ln w="28575">
                  <a:solidFill>
                    <a:srgbClr val="C00000"/>
                  </a:solidFill>
                </a:ln>
                <a:effectLst/>
              </c:spPr>
            </c:marker>
            <c:extLst xmlns:c16r2="http://schemas.microsoft.com/office/drawing/2015/06/chart">
              <c:ext xmlns:c16="http://schemas.microsoft.com/office/drawing/2014/chart" uri="{C3380CC4-5D6E-409C-BE32-E72D297353CC}">
                <c16:uniqueId val="{00000009-A12D-4A58-8105-F502DE528CBB}"/>
              </c:ext>
            </c:extLst>
          </c:dPt>
          <c:cat>
            <c:multiLvlStrRef>
              <c:f>Sheet1!$B$5:$C$50</c:f>
              <c:multiLvlStrCache>
                <c:ptCount val="4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lvl>
                <c:lvl>
                  <c:pt idx="0">
                    <c:v>2008</c:v>
                  </c:pt>
                  <c:pt idx="4">
                    <c:v>2009</c:v>
                  </c:pt>
                  <c:pt idx="8">
                    <c:v>2010</c:v>
                  </c:pt>
                  <c:pt idx="12">
                    <c:v>2011</c:v>
                  </c:pt>
                  <c:pt idx="16">
                    <c:v>2012</c:v>
                  </c:pt>
                  <c:pt idx="20">
                    <c:v>2013</c:v>
                  </c:pt>
                  <c:pt idx="24">
                    <c:v>2014</c:v>
                  </c:pt>
                  <c:pt idx="28">
                    <c:v>2015</c:v>
                  </c:pt>
                  <c:pt idx="32">
                    <c:v>2016</c:v>
                  </c:pt>
                  <c:pt idx="36">
                    <c:v>2017</c:v>
                  </c:pt>
                  <c:pt idx="40">
                    <c:v>2018</c:v>
                  </c:pt>
                  <c:pt idx="44">
                    <c:v>2019</c:v>
                  </c:pt>
                </c:lvl>
              </c:multiLvlStrCache>
            </c:multiLvlStrRef>
          </c:cat>
          <c:val>
            <c:numRef>
              <c:f>Sheet1!$F$5:$F$50</c:f>
              <c:numCache>
                <c:formatCode>General</c:formatCode>
                <c:ptCount val="46"/>
                <c:pt idx="44" formatCode="#\ ##0.0">
                  <c:v>27.6</c:v>
                </c:pt>
                <c:pt idx="45" formatCode="0.0">
                  <c:v>29</c:v>
                </c:pt>
              </c:numCache>
            </c:numRef>
          </c:val>
          <c:extLst xmlns:c16r2="http://schemas.microsoft.com/office/drawing/2015/06/chart">
            <c:ext xmlns:c16="http://schemas.microsoft.com/office/drawing/2014/chart" uri="{C3380CC4-5D6E-409C-BE32-E72D297353CC}">
              <c16:uniqueId val="{00000002-CDDF-4A59-A106-C687BB21FDFA}"/>
            </c:ext>
          </c:extLst>
        </c:ser>
        <c:dLbls/>
        <c:marker val="1"/>
        <c:axId val="125612032"/>
        <c:axId val="125613568"/>
      </c:lineChart>
      <c:catAx>
        <c:axId val="12561203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5613568"/>
        <c:crosses val="autoZero"/>
        <c:auto val="1"/>
        <c:lblAlgn val="ctr"/>
        <c:lblOffset val="100"/>
      </c:catAx>
      <c:valAx>
        <c:axId val="125613568"/>
        <c:scaling>
          <c:orientation val="minMax"/>
          <c:max val="40"/>
        </c:scaling>
        <c:axPos val="l"/>
        <c:majorGridlines>
          <c:spPr>
            <a:ln w="9525" cap="flat" cmpd="sng" algn="ctr">
              <a:solidFill>
                <a:schemeClr val="bg2">
                  <a:lumMod val="95000"/>
                </a:schemeClr>
              </a:solidFill>
              <a:prstDash val="dash"/>
              <a:round/>
            </a:ln>
            <a:effectLst/>
          </c:spPr>
        </c:majorGridlines>
        <c:numFmt formatCode="0\%" sourceLinked="0"/>
        <c:maj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5612032"/>
        <c:crosses val="autoZero"/>
        <c:crossBetween val="between"/>
      </c:valAx>
      <c:spPr>
        <a:noFill/>
        <a:ln>
          <a:noFill/>
        </a:ln>
        <a:effectLst/>
      </c:spPr>
    </c:plotArea>
    <c:plotVisOnly val="1"/>
    <c:dispBlanksAs val="gap"/>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009242700631826E-2"/>
          <c:y val="3.3449348539817424E-2"/>
          <c:w val="0.91834509427267941"/>
          <c:h val="0.93310130292036519"/>
        </c:manualLayout>
      </c:layout>
      <c:barChart>
        <c:barDir val="col"/>
        <c:grouping val="stacked"/>
        <c:ser>
          <c:idx val="1"/>
          <c:order val="0"/>
          <c:tx>
            <c:strRef>
              <c:f>Sheet1!$D$6</c:f>
              <c:strCache>
                <c:ptCount val="1"/>
                <c:pt idx="0">
                  <c:v>Long term unemployment</c:v>
                </c:pt>
              </c:strCache>
            </c:strRef>
          </c:tx>
          <c:spPr>
            <a:solidFill>
              <a:schemeClr val="tx1">
                <a:lumMod val="65000"/>
                <a:lumOff val="35000"/>
              </a:schemeClr>
            </a:solidFill>
            <a:ln>
              <a:noFill/>
            </a:ln>
            <a:effectLst/>
          </c:spPr>
          <c:dLbls>
            <c:dLbl>
              <c:idx val="0"/>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C60-4401-B2F8-0F064BCF5A9D}"/>
                </c:ext>
              </c:extLst>
            </c:dLbl>
            <c:dLbl>
              <c:idx val="39"/>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C60-4401-B2F8-0F064BCF5A9D}"/>
                </c:ext>
              </c:extLst>
            </c:dLbl>
            <c:dLbl>
              <c:idx val="40"/>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C60-4401-B2F8-0F064BCF5A9D}"/>
                </c:ext>
              </c:extLst>
            </c:dLbl>
            <c:delete val="1"/>
            <c:numFmt formatCode="#\ ##0.0&quot;M&quot;" sourceLinked="0"/>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Sheet1!$E$3:$AX$4</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lvl>
              </c:multiLvlStrCache>
            </c:multiLvlStrRef>
          </c:cat>
          <c:val>
            <c:numRef>
              <c:f>Sheet1!$E$6:$AX$6</c:f>
              <c:numCache>
                <c:formatCode>General</c:formatCode>
                <c:ptCount val="41"/>
                <c:pt idx="0">
                  <c:v>2.6388392788675747</c:v>
                </c:pt>
                <c:pt idx="1">
                  <c:v>2.6993361326712879</c:v>
                </c:pt>
                <c:pt idx="2">
                  <c:v>2.6546103375272918</c:v>
                </c:pt>
                <c:pt idx="3">
                  <c:v>2.9538563752891647</c:v>
                </c:pt>
                <c:pt idx="4">
                  <c:v>2.9703061486802769</c:v>
                </c:pt>
                <c:pt idx="5">
                  <c:v>3.0793122354623881</c:v>
                </c:pt>
                <c:pt idx="6">
                  <c:v>2.9889943734268329</c:v>
                </c:pt>
                <c:pt idx="7">
                  <c:v>3.1673795136853502</c:v>
                </c:pt>
                <c:pt idx="8">
                  <c:v>3.2921810002870036</c:v>
                </c:pt>
                <c:pt idx="9">
                  <c:v>3.2242736416957332</c:v>
                </c:pt>
                <c:pt idx="10">
                  <c:v>3.0357433162491056</c:v>
                </c:pt>
                <c:pt idx="11">
                  <c:v>3.2441818932976219</c:v>
                </c:pt>
                <c:pt idx="12">
                  <c:v>3.2160960999794175</c:v>
                </c:pt>
                <c:pt idx="13">
                  <c:v>3.2974676633613167</c:v>
                </c:pt>
                <c:pt idx="14">
                  <c:v>3.2118450649702432</c:v>
                </c:pt>
                <c:pt idx="15">
                  <c:v>3.1845578742101601</c:v>
                </c:pt>
                <c:pt idx="16">
                  <c:v>3.318694968116779</c:v>
                </c:pt>
                <c:pt idx="17">
                  <c:v>3.1941929468051509</c:v>
                </c:pt>
                <c:pt idx="18">
                  <c:v>3.2074902499270568</c:v>
                </c:pt>
                <c:pt idx="19">
                  <c:v>3.341721841551895</c:v>
                </c:pt>
                <c:pt idx="20">
                  <c:v>3.3887424854163837</c:v>
                </c:pt>
                <c:pt idx="21">
                  <c:v>3.3976236419616535</c:v>
                </c:pt>
                <c:pt idx="22">
                  <c:v>3.2345368226877849</c:v>
                </c:pt>
                <c:pt idx="23">
                  <c:v>3.5174185997529319</c:v>
                </c:pt>
                <c:pt idx="24">
                  <c:v>3.3441133773029632</c:v>
                </c:pt>
                <c:pt idx="25">
                  <c:v>3.5912593765481549</c:v>
                </c:pt>
                <c:pt idx="26">
                  <c:v>3.4725765701162401</c:v>
                </c:pt>
                <c:pt idx="27">
                  <c:v>3.7127274437644475</c:v>
                </c:pt>
                <c:pt idx="28">
                  <c:v>3.7679568355627162</c:v>
                </c:pt>
                <c:pt idx="29">
                  <c:v>3.9038120030593193</c:v>
                </c:pt>
                <c:pt idx="30">
                  <c:v>3.9426571737209266</c:v>
                </c:pt>
                <c:pt idx="31">
                  <c:v>4.088202508412456</c:v>
                </c:pt>
                <c:pt idx="32">
                  <c:v>4.1534850803612322</c:v>
                </c:pt>
                <c:pt idx="33">
                  <c:v>4.1809307311987265</c:v>
                </c:pt>
                <c:pt idx="34">
                  <c:v>4.0221833158500484</c:v>
                </c:pt>
                <c:pt idx="35">
                  <c:v>4.0979559898143085</c:v>
                </c:pt>
                <c:pt idx="36">
                  <c:v>4.1845628671853907</c:v>
                </c:pt>
                <c:pt idx="37">
                  <c:v>4.2720499727102004</c:v>
                </c:pt>
                <c:pt idx="38">
                  <c:v>4.3628189352315356</c:v>
                </c:pt>
                <c:pt idx="39">
                  <c:v>4.2778101195351956</c:v>
                </c:pt>
                <c:pt idx="40">
                  <c:v>4.7574389627539535</c:v>
                </c:pt>
              </c:numCache>
            </c:numRef>
          </c:val>
          <c:extLst xmlns:c16r2="http://schemas.microsoft.com/office/drawing/2015/06/chart">
            <c:ext xmlns:c16="http://schemas.microsoft.com/office/drawing/2014/chart" uri="{C3380CC4-5D6E-409C-BE32-E72D297353CC}">
              <c16:uniqueId val="{00000001-54BA-429B-814D-B1D331DA62BE}"/>
            </c:ext>
          </c:extLst>
        </c:ser>
        <c:ser>
          <c:idx val="2"/>
          <c:order val="1"/>
          <c:tx>
            <c:strRef>
              <c:f>Sheet1!$D$7</c:f>
              <c:strCache>
                <c:ptCount val="1"/>
                <c:pt idx="0">
                  <c:v>Short term unemployment</c:v>
                </c:pt>
              </c:strCache>
            </c:strRef>
          </c:tx>
          <c:spPr>
            <a:solidFill>
              <a:srgbClr val="1F497D">
                <a:lumMod val="40000"/>
                <a:lumOff val="60000"/>
              </a:srgbClr>
            </a:solidFill>
            <a:ln>
              <a:noFill/>
            </a:ln>
            <a:effectLst/>
          </c:spPr>
          <c:dLbls>
            <c:dLbl>
              <c:idx val="0"/>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C60-4401-B2F8-0F064BCF5A9D}"/>
                </c:ext>
              </c:extLst>
            </c:dLbl>
            <c:dLbl>
              <c:idx val="39"/>
              <c:numFmt formatCode="#\ ##0.0&quot;M&quot;" sourceLinked="0"/>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C60-4401-B2F8-0F064BCF5A9D}"/>
                </c:ext>
              </c:extLst>
            </c:dLbl>
            <c:dLbl>
              <c:idx val="40"/>
              <c:numFmt formatCode="#\ ##0.0&quot;M&quot;" sourceLinked="0"/>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C60-4401-B2F8-0F064BCF5A9D}"/>
                </c:ext>
              </c:extLst>
            </c:dLbl>
            <c:delete val="1"/>
            <c:numFmt formatCode="#\ ##0.0&quot;M&quot;"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Sheet1!$E$3:$AX$4</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lvl>
              </c:multiLvlStrCache>
            </c:multiLvlStrRef>
          </c:cat>
          <c:val>
            <c:numRef>
              <c:f>Sheet1!$E$7:$AX$7</c:f>
              <c:numCache>
                <c:formatCode>General</c:formatCode>
                <c:ptCount val="41"/>
                <c:pt idx="0">
                  <c:v>1.7020645248174959</c:v>
                </c:pt>
                <c:pt idx="1">
                  <c:v>1.7767579163250891</c:v>
                </c:pt>
                <c:pt idx="2">
                  <c:v>1.7740326597143101</c:v>
                </c:pt>
                <c:pt idx="3">
                  <c:v>1.6585607226514461</c:v>
                </c:pt>
                <c:pt idx="4">
                  <c:v>1.6515826949025891</c:v>
                </c:pt>
                <c:pt idx="5">
                  <c:v>1.5754572687239721</c:v>
                </c:pt>
                <c:pt idx="6">
                  <c:v>1.3788521082614262</c:v>
                </c:pt>
                <c:pt idx="7">
                  <c:v>1.4296577559963042</c:v>
                </c:pt>
                <c:pt idx="8">
                  <c:v>1.4894714810720149</c:v>
                </c:pt>
                <c:pt idx="9">
                  <c:v>1.4749574466700013</c:v>
                </c:pt>
                <c:pt idx="10">
                  <c:v>1.4315818077306193</c:v>
                </c:pt>
                <c:pt idx="11">
                  <c:v>1.5245786106208683</c:v>
                </c:pt>
                <c:pt idx="12">
                  <c:v>1.5046554851420992</c:v>
                </c:pt>
                <c:pt idx="13">
                  <c:v>1.6037917697652879</c:v>
                </c:pt>
                <c:pt idx="14">
                  <c:v>1.4976485136457887</c:v>
                </c:pt>
                <c:pt idx="15">
                  <c:v>1.6773945805761377</c:v>
                </c:pt>
                <c:pt idx="16">
                  <c:v>1.6531507332403088</c:v>
                </c:pt>
                <c:pt idx="17">
                  <c:v>1.6860847124627296</c:v>
                </c:pt>
                <c:pt idx="18">
                  <c:v>1.6226180169377775</c:v>
                </c:pt>
                <c:pt idx="19">
                  <c:v>1.7252443440985541</c:v>
                </c:pt>
                <c:pt idx="20">
                  <c:v>1.7651731418607097</c:v>
                </c:pt>
                <c:pt idx="21">
                  <c:v>1.7533681847565397</c:v>
                </c:pt>
                <c:pt idx="22">
                  <c:v>1.6741293074901318</c:v>
                </c:pt>
                <c:pt idx="23">
                  <c:v>2.0172811350068147</c:v>
                </c:pt>
                <c:pt idx="24">
                  <c:v>1.8860258005936441</c:v>
                </c:pt>
                <c:pt idx="25">
                  <c:v>1.8267454336406455</c:v>
                </c:pt>
                <c:pt idx="26">
                  <c:v>1.7202893774855688</c:v>
                </c:pt>
                <c:pt idx="27">
                  <c:v>2.0105351822696953</c:v>
                </c:pt>
                <c:pt idx="28">
                  <c:v>1.8656046379164084</c:v>
                </c:pt>
                <c:pt idx="29">
                  <c:v>1.9690658386308886</c:v>
                </c:pt>
                <c:pt idx="30">
                  <c:v>1.838138691306284</c:v>
                </c:pt>
                <c:pt idx="31">
                  <c:v>2.1259095530113443</c:v>
                </c:pt>
                <c:pt idx="32">
                  <c:v>2.0233889578717301</c:v>
                </c:pt>
                <c:pt idx="33">
                  <c:v>2.0293956669108386</c:v>
                </c:pt>
                <c:pt idx="34">
                  <c:v>1.8578610400034796</c:v>
                </c:pt>
                <c:pt idx="35">
                  <c:v>1.882444696340829</c:v>
                </c:pt>
                <c:pt idx="36">
                  <c:v>1.8979391415126328</c:v>
                </c:pt>
                <c:pt idx="37">
                  <c:v>1.9373357862154956</c:v>
                </c:pt>
                <c:pt idx="38">
                  <c:v>1.7764461036282146</c:v>
                </c:pt>
                <c:pt idx="39">
                  <c:v>1.9229751690225476</c:v>
                </c:pt>
                <c:pt idx="40">
                  <c:v>1.8978659010239911</c:v>
                </c:pt>
              </c:numCache>
            </c:numRef>
          </c:val>
          <c:extLst xmlns:c16r2="http://schemas.microsoft.com/office/drawing/2015/06/chart">
            <c:ext xmlns:c16="http://schemas.microsoft.com/office/drawing/2014/chart" uri="{C3380CC4-5D6E-409C-BE32-E72D297353CC}">
              <c16:uniqueId val="{00000000-54BA-429B-814D-B1D331DA62BE}"/>
            </c:ext>
          </c:extLst>
        </c:ser>
        <c:dLbls/>
        <c:gapWidth val="10"/>
        <c:overlap val="100"/>
        <c:axId val="125950592"/>
        <c:axId val="125949056"/>
      </c:barChart>
      <c:lineChart>
        <c:grouping val="standard"/>
        <c:ser>
          <c:idx val="0"/>
          <c:order val="2"/>
          <c:tx>
            <c:strRef>
              <c:f>Sheet1!$D$5</c:f>
              <c:strCache>
                <c:ptCount val="1"/>
                <c:pt idx="0">
                  <c:v>Number of unemployed</c:v>
                </c:pt>
              </c:strCache>
            </c:strRef>
          </c:tx>
          <c:spPr>
            <a:ln w="85725" cap="rnd">
              <a:solidFill>
                <a:srgbClr val="002060"/>
              </a:solidFill>
              <a:round/>
            </a:ln>
            <a:effectLst/>
          </c:spPr>
          <c:marker>
            <c:symbol val="none"/>
          </c:marker>
          <c:dPt>
            <c:idx val="32"/>
            <c:extLst xmlns:c16r2="http://schemas.microsoft.com/office/drawing/2015/06/chart">
              <c:ext xmlns:c16="http://schemas.microsoft.com/office/drawing/2014/chart" uri="{C3380CC4-5D6E-409C-BE32-E72D297353CC}">
                <c16:uniqueId val="{00000002-54BA-429B-814D-B1D331DA62BE}"/>
              </c:ext>
            </c:extLst>
          </c:dPt>
          <c:dPt>
            <c:idx val="35"/>
            <c:extLst xmlns:c16r2="http://schemas.microsoft.com/office/drawing/2015/06/chart">
              <c:ext xmlns:c16="http://schemas.microsoft.com/office/drawing/2014/chart" uri="{C3380CC4-5D6E-409C-BE32-E72D297353CC}">
                <c16:uniqueId val="{00000004-54BA-429B-814D-B1D331DA62BE}"/>
              </c:ext>
            </c:extLst>
          </c:dPt>
          <c:dPt>
            <c:idx val="40"/>
            <c:marker>
              <c:symbol val="circle"/>
              <c:size val="11"/>
              <c:spPr>
                <a:solidFill>
                  <a:srgbClr val="1F497D">
                    <a:lumMod val="50000"/>
                  </a:srgbClr>
                </a:solidFill>
                <a:ln w="9525">
                  <a:noFill/>
                </a:ln>
                <a:effectLst/>
              </c:spPr>
            </c:marker>
            <c:extLst xmlns:c16r2="http://schemas.microsoft.com/office/drawing/2015/06/chart">
              <c:ext xmlns:c16="http://schemas.microsoft.com/office/drawing/2014/chart" uri="{C3380CC4-5D6E-409C-BE32-E72D297353CC}">
                <c16:uniqueId val="{00000002-9091-4684-BC62-7FE78F5EA26A}"/>
              </c:ext>
            </c:extLst>
          </c:dPt>
          <c:dLbls>
            <c:dLbl>
              <c:idx val="0"/>
              <c:layout>
                <c:manualLayout>
                  <c:x val="-2.8446660048525082E-2"/>
                  <c:y val="-6.0816997345122595E-2"/>
                </c:manualLayout>
              </c:layout>
              <c:numFmt formatCode="#\ ##0.0&quot;M&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EA1-4CDA-9004-B0018C85BB50}"/>
                </c:ext>
              </c:extLst>
            </c:dLbl>
            <c:dLbl>
              <c:idx val="40"/>
              <c:layout>
                <c:manualLayout>
                  <c:x val="-1.6623488967175797E-2"/>
                  <c:y val="-5.3214872676982265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fld id="{0AE3A7BF-199D-497A-B701-EA3CA83F1000}" type="VALUE">
                      <a:rPr lang="en-US" sz="1600" b="1" smtClean="0"/>
                      <a:pPr>
                        <a:defRPr sz="1600" b="1" i="0" u="none" strike="noStrike" kern="1200" baseline="0">
                          <a:solidFill>
                            <a:schemeClr val="tx1">
                              <a:lumMod val="75000"/>
                              <a:lumOff val="25000"/>
                            </a:schemeClr>
                          </a:solidFill>
                          <a:latin typeface="+mn-lt"/>
                          <a:ea typeface="+mn-ea"/>
                          <a:cs typeface="+mn-cs"/>
                        </a:defRPr>
                      </a:pPr>
                      <a:t>[VALUE]</a:t>
                    </a:fld>
                    <a:r>
                      <a:rPr lang="en-US" sz="1600" b="1" dirty="0"/>
                      <a:t>M</a:t>
                    </a:r>
                  </a:p>
                </c:rich>
              </c:tx>
              <c:numFmt formatCode="#,##0.0" sourceLinked="0"/>
              <c:spPr>
                <a:noFill/>
                <a:ln>
                  <a:noFill/>
                </a:ln>
                <a:effectLst/>
              </c:spPr>
              <c:showVal val="1"/>
              <c:extLst xmlns:c16r2="http://schemas.microsoft.com/office/drawing/2015/06/chart">
                <c:ext xmlns:c15="http://schemas.microsoft.com/office/drawing/2012/chart" uri="{CE6537A1-D6FC-4f65-9D91-7224C49458BB}">
                  <c15:layout>
                    <c:manualLayout>
                      <c:w val="5.7760831233805564E-2"/>
                      <c:h val="8.9492211593347859E-2"/>
                    </c:manualLayout>
                  </c15:layout>
                  <c15:dlblFieldTable/>
                  <c15:showDataLabelsRange val="0"/>
                </c:ext>
                <c:ext xmlns:c16="http://schemas.microsoft.com/office/drawing/2014/chart" uri="{C3380CC4-5D6E-409C-BE32-E72D297353CC}">
                  <c16:uniqueId val="{00000002-9091-4684-BC62-7FE78F5EA26A}"/>
                </c:ext>
              </c:extLst>
            </c:dLbl>
            <c:delete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Sheet1!$E$3:$AX$4</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lvl>
              </c:multiLvlStrCache>
            </c:multiLvlStrRef>
          </c:cat>
          <c:val>
            <c:numRef>
              <c:f>Sheet1!$E$5:$AX$5</c:f>
              <c:numCache>
                <c:formatCode>General</c:formatCode>
                <c:ptCount val="41"/>
                <c:pt idx="0">
                  <c:v>4.3409038036850696</c:v>
                </c:pt>
                <c:pt idx="1">
                  <c:v>4.4760940489963774</c:v>
                </c:pt>
                <c:pt idx="2">
                  <c:v>4.428642997241603</c:v>
                </c:pt>
                <c:pt idx="3">
                  <c:v>4.6124170979406109</c:v>
                </c:pt>
                <c:pt idx="4">
                  <c:v>4.6218888435828651</c:v>
                </c:pt>
                <c:pt idx="5">
                  <c:v>4.6547695041863602</c:v>
                </c:pt>
                <c:pt idx="6">
                  <c:v>4.3678464816882574</c:v>
                </c:pt>
                <c:pt idx="7">
                  <c:v>4.5970372696816533</c:v>
                </c:pt>
                <c:pt idx="8">
                  <c:v>4.7816524813590204</c:v>
                </c:pt>
                <c:pt idx="9">
                  <c:v>4.6992310883657336</c:v>
                </c:pt>
                <c:pt idx="10">
                  <c:v>4.4673251239797267</c:v>
                </c:pt>
                <c:pt idx="11">
                  <c:v>4.7687605039184895</c:v>
                </c:pt>
                <c:pt idx="12">
                  <c:v>4.7207515851215174</c:v>
                </c:pt>
                <c:pt idx="13">
                  <c:v>4.9012594331266062</c:v>
                </c:pt>
                <c:pt idx="14">
                  <c:v>4.7094935786160326</c:v>
                </c:pt>
                <c:pt idx="15">
                  <c:v>4.8619524547862971</c:v>
                </c:pt>
                <c:pt idx="16">
                  <c:v>4.9718457013570889</c:v>
                </c:pt>
                <c:pt idx="17">
                  <c:v>4.8802776592678798</c:v>
                </c:pt>
                <c:pt idx="18">
                  <c:v>4.8301082668648325</c:v>
                </c:pt>
                <c:pt idx="19">
                  <c:v>5.0669661856504495</c:v>
                </c:pt>
                <c:pt idx="20">
                  <c:v>5.1539156272770912</c:v>
                </c:pt>
                <c:pt idx="21">
                  <c:v>5.1509918267181911</c:v>
                </c:pt>
                <c:pt idx="22">
                  <c:v>4.9086661301779175</c:v>
                </c:pt>
                <c:pt idx="23">
                  <c:v>5.534699734759748</c:v>
                </c:pt>
                <c:pt idx="24">
                  <c:v>5.2301391778966062</c:v>
                </c:pt>
                <c:pt idx="25">
                  <c:v>5.4180048101888003</c:v>
                </c:pt>
                <c:pt idx="26">
                  <c:v>5.1928659476018089</c:v>
                </c:pt>
                <c:pt idx="27">
                  <c:v>5.7232626260341437</c:v>
                </c:pt>
                <c:pt idx="28">
                  <c:v>5.6335614734791264</c:v>
                </c:pt>
                <c:pt idx="29">
                  <c:v>5.8728778416902063</c:v>
                </c:pt>
                <c:pt idx="30">
                  <c:v>5.7807958650272102</c:v>
                </c:pt>
                <c:pt idx="31">
                  <c:v>6.2141120614237986</c:v>
                </c:pt>
                <c:pt idx="32">
                  <c:v>6.1768740382329748</c:v>
                </c:pt>
                <c:pt idx="33">
                  <c:v>6.210326398109558</c:v>
                </c:pt>
                <c:pt idx="34">
                  <c:v>5.8800443558535216</c:v>
                </c:pt>
                <c:pt idx="35">
                  <c:v>5.98040068615515</c:v>
                </c:pt>
                <c:pt idx="36">
                  <c:v>6.0825020086980253</c:v>
                </c:pt>
                <c:pt idx="37">
                  <c:v>6.2093857589257135</c:v>
                </c:pt>
                <c:pt idx="38">
                  <c:v>6.139265038859735</c:v>
                </c:pt>
                <c:pt idx="39">
                  <c:v>6.2007852885577392</c:v>
                </c:pt>
                <c:pt idx="40">
                  <c:v>6.6553048637779426</c:v>
                </c:pt>
              </c:numCache>
            </c:numRef>
          </c:val>
          <c:extLst xmlns:c16r2="http://schemas.microsoft.com/office/drawing/2015/06/chart">
            <c:ext xmlns:c16="http://schemas.microsoft.com/office/drawing/2014/chart" uri="{C3380CC4-5D6E-409C-BE32-E72D297353CC}">
              <c16:uniqueId val="{00000003-54BA-429B-814D-B1D331DA62BE}"/>
            </c:ext>
          </c:extLst>
        </c:ser>
        <c:dLbls/>
        <c:marker val="1"/>
        <c:axId val="125933440"/>
        <c:axId val="125934976"/>
      </c:lineChart>
      <c:catAx>
        <c:axId val="125933440"/>
        <c:scaling>
          <c:orientation val="minMax"/>
        </c:scaling>
        <c:delete val="1"/>
        <c:axPos val="b"/>
        <c:numFmt formatCode="General" sourceLinked="1"/>
        <c:majorTickMark val="none"/>
        <c:tickLblPos val="none"/>
        <c:crossAx val="125934976"/>
        <c:crosses val="autoZero"/>
        <c:auto val="1"/>
        <c:lblAlgn val="ctr"/>
        <c:lblOffset val="100"/>
      </c:catAx>
      <c:valAx>
        <c:axId val="125934976"/>
        <c:scaling>
          <c:orientation val="minMax"/>
        </c:scaling>
        <c:axPos val="l"/>
        <c:numFmt formatCode="General" sourceLinked="1"/>
        <c:maj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933440"/>
        <c:crosses val="autoZero"/>
        <c:crossBetween val="between"/>
      </c:valAx>
      <c:valAx>
        <c:axId val="125949056"/>
        <c:scaling>
          <c:orientation val="minMax"/>
        </c:scaling>
        <c:delete val="1"/>
        <c:axPos val="r"/>
        <c:numFmt formatCode="General" sourceLinked="1"/>
        <c:tickLblPos val="none"/>
        <c:crossAx val="125950592"/>
        <c:crosses val="max"/>
        <c:crossBetween val="between"/>
      </c:valAx>
      <c:catAx>
        <c:axId val="125950592"/>
        <c:scaling>
          <c:orientation val="minMax"/>
        </c:scaling>
        <c:delete val="1"/>
        <c:axPos val="b"/>
        <c:numFmt formatCode="General" sourceLinked="1"/>
        <c:tickLblPos val="none"/>
        <c:crossAx val="125949056"/>
        <c:crosses val="autoZero"/>
        <c:auto val="1"/>
        <c:lblAlgn val="ctr"/>
        <c:lblOffset val="100"/>
      </c:catAx>
      <c:spPr>
        <a:noFill/>
        <a:ln>
          <a:noFill/>
        </a:ln>
        <a:effectLst/>
      </c:spPr>
    </c:plotArea>
    <c:plotVisOnly val="1"/>
    <c:dispBlanksAs val="gap"/>
  </c:chart>
  <c:spPr>
    <a:noFill/>
    <a:ln>
      <a:noFill/>
    </a:ln>
    <a:effectLst/>
  </c:spPr>
  <c:txPr>
    <a:bodyPr/>
    <a:lstStyle/>
    <a:p>
      <a:pPr>
        <a:defRPr/>
      </a:pPr>
      <a:endParaRPr lang="en-US"/>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9.6756073619752775E-2"/>
          <c:y val="0.18496083868668345"/>
          <c:w val="0.79880923709317353"/>
          <c:h val="0.73720194372245451"/>
        </c:manualLayout>
      </c:layout>
      <c:lineChart>
        <c:grouping val="standard"/>
        <c:ser>
          <c:idx val="0"/>
          <c:order val="0"/>
          <c:tx>
            <c:strRef>
              <c:f>'Unemployment 1'!$A$11</c:f>
              <c:strCache>
                <c:ptCount val="1"/>
                <c:pt idx="0">
                  <c:v>OUR</c:v>
                </c:pt>
              </c:strCache>
            </c:strRef>
          </c:tx>
          <c:spPr>
            <a:ln w="92075" cap="rnd">
              <a:solidFill>
                <a:srgbClr val="C00000"/>
              </a:solidFill>
              <a:round/>
            </a:ln>
            <a:effectLst/>
          </c:spPr>
          <c:marker>
            <c:symbol val="none"/>
          </c:marker>
          <c:cat>
            <c:multiLvlStrRef>
              <c:f>'Unemployment 1'!$E$9:$AU$10</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pt idx="40">
                    <c:v>2019</c:v>
                  </c:pt>
                </c:lvl>
              </c:multiLvlStrCache>
            </c:multiLvlStrRef>
          </c:cat>
          <c:val>
            <c:numRef>
              <c:f>'Unemployment 1'!$E$11:$AU$11</c:f>
              <c:numCache>
                <c:formatCode>0.0</c:formatCode>
                <c:ptCount val="41"/>
                <c:pt idx="0">
                  <c:v>23.216040831433176</c:v>
                </c:pt>
                <c:pt idx="1">
                  <c:v>24.451658164381993</c:v>
                </c:pt>
                <c:pt idx="2">
                  <c:v>24.066514716767642</c:v>
                </c:pt>
                <c:pt idx="3">
                  <c:v>25.05431712545931</c:v>
                </c:pt>
                <c:pt idx="4">
                  <c:v>25.077248913665628</c:v>
                </c:pt>
                <c:pt idx="5">
                  <c:v>25.432350619356789</c:v>
                </c:pt>
                <c:pt idx="6">
                  <c:v>23.912443985250079</c:v>
                </c:pt>
                <c:pt idx="7">
                  <c:v>24.848003361556113</c:v>
                </c:pt>
                <c:pt idx="8">
                  <c:v>25.56560286312979</c:v>
                </c:pt>
                <c:pt idx="9">
                  <c:v>24.972510057834157</c:v>
                </c:pt>
                <c:pt idx="10">
                  <c:v>23.75764237174678</c:v>
                </c:pt>
                <c:pt idx="11">
                  <c:v>25.02913715241813</c:v>
                </c:pt>
                <c:pt idx="12">
                  <c:v>24.779850274985133</c:v>
                </c:pt>
                <c:pt idx="13">
                  <c:v>25.182608226159054</c:v>
                </c:pt>
                <c:pt idx="14">
                  <c:v>24.486088115695022</c:v>
                </c:pt>
                <c:pt idx="15">
                  <c:v>25.03537833855361</c:v>
                </c:pt>
                <c:pt idx="16">
                  <c:v>25.284791718455416</c:v>
                </c:pt>
                <c:pt idx="17">
                  <c:v>24.504157700032003</c:v>
                </c:pt>
                <c:pt idx="18">
                  <c:v>24.142256837597284</c:v>
                </c:pt>
                <c:pt idx="19">
                  <c:v>25.181528903220173</c:v>
                </c:pt>
                <c:pt idx="20">
                  <c:v>25.453749611861596</c:v>
                </c:pt>
                <c:pt idx="21">
                  <c:v>25.41495722264613</c:v>
                </c:pt>
                <c:pt idx="22">
                  <c:v>24.266357843970923</c:v>
                </c:pt>
                <c:pt idx="23">
                  <c:v>26.363095379773128</c:v>
                </c:pt>
                <c:pt idx="24">
                  <c:v>25.039994417905707</c:v>
                </c:pt>
                <c:pt idx="25">
                  <c:v>25.500760475244309</c:v>
                </c:pt>
                <c:pt idx="26">
                  <c:v>24.48202371212491</c:v>
                </c:pt>
                <c:pt idx="27">
                  <c:v>26.746997599652492</c:v>
                </c:pt>
                <c:pt idx="28">
                  <c:v>26.599740900190927</c:v>
                </c:pt>
                <c:pt idx="29">
                  <c:v>27.056381294660351</c:v>
                </c:pt>
                <c:pt idx="30">
                  <c:v>26.457448469005456</c:v>
                </c:pt>
                <c:pt idx="31">
                  <c:v>27.70896108579689</c:v>
                </c:pt>
                <c:pt idx="32">
                  <c:v>27.7</c:v>
                </c:pt>
                <c:pt idx="33">
                  <c:v>27.7</c:v>
                </c:pt>
                <c:pt idx="34" formatCode="#\ ##0.0">
                  <c:v>26.7</c:v>
                </c:pt>
                <c:pt idx="35">
                  <c:v>26.7</c:v>
                </c:pt>
                <c:pt idx="36">
                  <c:v>27.190071300591264</c:v>
                </c:pt>
                <c:pt idx="37">
                  <c:v>27.5</c:v>
                </c:pt>
                <c:pt idx="38">
                  <c:v>27.083442886406093</c:v>
                </c:pt>
                <c:pt idx="39" formatCode="General">
                  <c:v>27.6</c:v>
                </c:pt>
                <c:pt idx="40" formatCode="General">
                  <c:v>28.976409546407194</c:v>
                </c:pt>
              </c:numCache>
            </c:numRef>
          </c:val>
          <c:extLst xmlns:c16r2="http://schemas.microsoft.com/office/drawing/2015/06/chart">
            <c:ext xmlns:c16="http://schemas.microsoft.com/office/drawing/2014/chart" uri="{C3380CC4-5D6E-409C-BE32-E72D297353CC}">
              <c16:uniqueId val="{00000001-F18E-4D9E-86D0-5DA2B1CEC08C}"/>
            </c:ext>
          </c:extLst>
        </c:ser>
        <c:ser>
          <c:idx val="1"/>
          <c:order val="1"/>
          <c:tx>
            <c:strRef>
              <c:f>'Unemployment 1'!$A$12</c:f>
              <c:strCache>
                <c:ptCount val="1"/>
                <c:pt idx="0">
                  <c:v>Female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37"/>
            <c:marker>
              <c:symbol val="none"/>
            </c:marker>
            <c:spPr>
              <a:ln w="0" cap="rnd">
                <a:solidFill>
                  <a:schemeClr val="bg1">
                    <a:alpha val="0"/>
                  </a:schemeClr>
                </a:solidFill>
                <a:round/>
              </a:ln>
              <a:effectLst/>
            </c:spPr>
            <c:extLst xmlns:c16r2="http://schemas.microsoft.com/office/drawing/2015/06/chart">
              <c:ext xmlns:c16="http://schemas.microsoft.com/office/drawing/2014/chart" uri="{C3380CC4-5D6E-409C-BE32-E72D297353CC}">
                <c16:uniqueId val="{00000003-F18E-4D9E-86D0-5DA2B1CEC08C}"/>
              </c:ext>
            </c:extLst>
          </c:dPt>
          <c:dPt>
            <c:idx val="38"/>
            <c:marker>
              <c:symbol val="circle"/>
              <c:size val="9"/>
              <c:spPr>
                <a:solidFill>
                  <a:srgbClr val="CC8F02"/>
                </a:solidFill>
                <a:ln w="9525">
                  <a:noFill/>
                </a:ln>
                <a:effectLst/>
              </c:spPr>
            </c:marker>
            <c:spPr>
              <a:ln w="28575" cap="rnd">
                <a:noFill/>
                <a:round/>
              </a:ln>
              <a:effectLst/>
            </c:spPr>
            <c:extLst xmlns:c16r2="http://schemas.microsoft.com/office/drawing/2015/06/chart">
              <c:ext xmlns:c16="http://schemas.microsoft.com/office/drawing/2014/chart" uri="{C3380CC4-5D6E-409C-BE32-E72D297353CC}">
                <c16:uniqueId val="{00000005-F18E-4D9E-86D0-5DA2B1CEC08C}"/>
              </c:ext>
            </c:extLst>
          </c:dPt>
          <c:dPt>
            <c:idx val="39"/>
            <c:marker>
              <c:spPr>
                <a:solidFill>
                  <a:schemeClr val="accent5">
                    <a:lumMod val="75000"/>
                  </a:schemeClr>
                </a:solidFill>
                <a:ln w="9525">
                  <a:solidFill>
                    <a:schemeClr val="accent2"/>
                  </a:solidFill>
                </a:ln>
                <a:effectLst/>
              </c:spPr>
            </c:marker>
            <c:extLst xmlns:c16r2="http://schemas.microsoft.com/office/drawing/2015/06/chart">
              <c:ext xmlns:c16="http://schemas.microsoft.com/office/drawing/2014/chart" uri="{C3380CC4-5D6E-409C-BE32-E72D297353CC}">
                <c16:uniqueId val="{00000004-9153-4A45-928B-AE32A975499A}"/>
              </c:ext>
            </c:extLst>
          </c:dPt>
          <c:dPt>
            <c:idx val="40"/>
            <c:marker>
              <c:symbol val="circle"/>
              <c:size val="8"/>
              <c:spPr>
                <a:solidFill>
                  <a:srgbClr val="CC8F02"/>
                </a:solidFill>
                <a:ln w="9525">
                  <a:solidFill>
                    <a:srgbClr val="CC8F02"/>
                  </a:solidFill>
                </a:ln>
                <a:effectLst/>
              </c:spPr>
            </c:marker>
            <c:spPr>
              <a:ln w="28575" cap="rnd">
                <a:solidFill>
                  <a:srgbClr val="CC8F02"/>
                </a:solidFill>
                <a:round/>
              </a:ln>
              <a:effectLst/>
            </c:spPr>
            <c:extLst xmlns:c16r2="http://schemas.microsoft.com/office/drawing/2015/06/chart">
              <c:ext xmlns:c16="http://schemas.microsoft.com/office/drawing/2014/chart" uri="{C3380CC4-5D6E-409C-BE32-E72D297353CC}">
                <c16:uniqueId val="{0000000B-F4B5-41B1-A117-3A4A55067928}"/>
              </c:ext>
            </c:extLst>
          </c:dPt>
          <c:cat>
            <c:multiLvlStrRef>
              <c:f>'Unemployment 1'!$E$9:$AU$10</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pt idx="40">
                    <c:v>2019</c:v>
                  </c:pt>
                </c:lvl>
              </c:multiLvlStrCache>
            </c:multiLvlStrRef>
          </c:cat>
          <c:val>
            <c:numRef>
              <c:f>'Unemployment 1'!$E$12:$AU$12</c:f>
              <c:numCache>
                <c:formatCode>General</c:formatCode>
                <c:ptCount val="41"/>
                <c:pt idx="40">
                  <c:v>31.3</c:v>
                </c:pt>
              </c:numCache>
            </c:numRef>
          </c:val>
          <c:extLst xmlns:c16r2="http://schemas.microsoft.com/office/drawing/2015/06/chart">
            <c:ext xmlns:c16="http://schemas.microsoft.com/office/drawing/2014/chart" uri="{C3380CC4-5D6E-409C-BE32-E72D297353CC}">
              <c16:uniqueId val="{00000006-F18E-4D9E-86D0-5DA2B1CEC08C}"/>
            </c:ext>
          </c:extLst>
        </c:ser>
        <c:ser>
          <c:idx val="2"/>
          <c:order val="2"/>
          <c:tx>
            <c:strRef>
              <c:f>'Unemployment 1'!$A$13</c:f>
              <c:strCache>
                <c:ptCount val="1"/>
                <c:pt idx="0">
                  <c:v>Male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37"/>
            <c:marker>
              <c:symbol val="circle"/>
              <c:size val="8"/>
              <c:spPr>
                <a:noFill/>
                <a:ln w="9525">
                  <a:noFill/>
                </a:ln>
                <a:effectLst/>
              </c:spPr>
            </c:marker>
            <c:spPr>
              <a:ln w="28575" cap="rnd">
                <a:solidFill>
                  <a:schemeClr val="bg1">
                    <a:alpha val="0"/>
                  </a:schemeClr>
                </a:solidFill>
                <a:round/>
              </a:ln>
              <a:effectLst/>
            </c:spPr>
            <c:extLst xmlns:c16r2="http://schemas.microsoft.com/office/drawing/2015/06/chart">
              <c:ext xmlns:c16="http://schemas.microsoft.com/office/drawing/2014/chart" uri="{C3380CC4-5D6E-409C-BE32-E72D297353CC}">
                <c16:uniqueId val="{00000008-F18E-4D9E-86D0-5DA2B1CEC08C}"/>
              </c:ext>
            </c:extLst>
          </c:dPt>
          <c:dPt>
            <c:idx val="38"/>
            <c:marker>
              <c:symbol val="circle"/>
              <c:size val="9"/>
              <c:spPr>
                <a:solidFill>
                  <a:srgbClr val="0A4E8F"/>
                </a:solidFill>
                <a:ln w="9525">
                  <a:noFill/>
                </a:ln>
                <a:effectLst/>
              </c:spPr>
            </c:marker>
            <c:spPr>
              <a:ln w="28575" cap="rnd">
                <a:noFill/>
                <a:round/>
              </a:ln>
              <a:effectLst/>
            </c:spPr>
            <c:extLst xmlns:c16r2="http://schemas.microsoft.com/office/drawing/2015/06/chart">
              <c:ext xmlns:c16="http://schemas.microsoft.com/office/drawing/2014/chart" uri="{C3380CC4-5D6E-409C-BE32-E72D297353CC}">
                <c16:uniqueId val="{0000000A-F18E-4D9E-86D0-5DA2B1CEC08C}"/>
              </c:ext>
            </c:extLst>
          </c:dPt>
          <c:dPt>
            <c:idx val="40"/>
            <c:marker>
              <c:symbol val="circle"/>
              <c:size val="8"/>
              <c:spPr>
                <a:solidFill>
                  <a:schemeClr val="tx2">
                    <a:lumMod val="50000"/>
                  </a:schemeClr>
                </a:solidFill>
                <a:ln w="9525">
                  <a:solidFill>
                    <a:schemeClr val="tx2">
                      <a:lumMod val="50000"/>
                    </a:schemeClr>
                  </a:solidFill>
                </a:ln>
                <a:effectLst/>
              </c:spPr>
            </c:marker>
            <c:spPr>
              <a:ln w="28575" cap="rnd">
                <a:solidFill>
                  <a:schemeClr val="tx2">
                    <a:lumMod val="75000"/>
                  </a:schemeClr>
                </a:solidFill>
                <a:round/>
              </a:ln>
              <a:effectLst/>
            </c:spPr>
            <c:extLst xmlns:c16r2="http://schemas.microsoft.com/office/drawing/2015/06/chart">
              <c:ext xmlns:c16="http://schemas.microsoft.com/office/drawing/2014/chart" uri="{C3380CC4-5D6E-409C-BE32-E72D297353CC}">
                <c16:uniqueId val="{00000009-DF69-436B-B3EB-647E26DEF612}"/>
              </c:ext>
            </c:extLst>
          </c:dPt>
          <c:cat>
            <c:multiLvlStrRef>
              <c:f>'Unemployment 1'!$E$9:$AU$10</c:f>
              <c:multiLvlStrCache>
                <c:ptCount val="41"/>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pt idx="22">
                    <c:v>Q4</c:v>
                  </c:pt>
                  <c:pt idx="23">
                    <c:v>Q1</c:v>
                  </c:pt>
                  <c:pt idx="24">
                    <c:v>Q2</c:v>
                  </c:pt>
                  <c:pt idx="25">
                    <c:v>Q3</c:v>
                  </c:pt>
                  <c:pt idx="26">
                    <c:v>Q4</c:v>
                  </c:pt>
                  <c:pt idx="27">
                    <c:v>Q1</c:v>
                  </c:pt>
                  <c:pt idx="28">
                    <c:v>Q2</c:v>
                  </c:pt>
                  <c:pt idx="29">
                    <c:v>Q3</c:v>
                  </c:pt>
                  <c:pt idx="30">
                    <c:v>Q4</c:v>
                  </c:pt>
                  <c:pt idx="31">
                    <c:v>Q1</c:v>
                  </c:pt>
                  <c:pt idx="32">
                    <c:v>Q2</c:v>
                  </c:pt>
                  <c:pt idx="33">
                    <c:v>Q3</c:v>
                  </c:pt>
                  <c:pt idx="34">
                    <c:v>Q4</c:v>
                  </c:pt>
                  <c:pt idx="35">
                    <c:v>Q1</c:v>
                  </c:pt>
                  <c:pt idx="36">
                    <c:v>Q2</c:v>
                  </c:pt>
                  <c:pt idx="37">
                    <c:v>Q3</c:v>
                  </c:pt>
                  <c:pt idx="38">
                    <c:v>Q4</c:v>
                  </c:pt>
                  <c:pt idx="39">
                    <c:v>Q1</c:v>
                  </c:pt>
                  <c:pt idx="40">
                    <c:v>Q2</c:v>
                  </c:pt>
                </c:lvl>
                <c:lvl>
                  <c:pt idx="3">
                    <c:v>2010</c:v>
                  </c:pt>
                  <c:pt idx="7">
                    <c:v>2011</c:v>
                  </c:pt>
                  <c:pt idx="11">
                    <c:v>2012</c:v>
                  </c:pt>
                  <c:pt idx="15">
                    <c:v>2013</c:v>
                  </c:pt>
                  <c:pt idx="19">
                    <c:v>2014</c:v>
                  </c:pt>
                  <c:pt idx="23">
                    <c:v>2015</c:v>
                  </c:pt>
                  <c:pt idx="27">
                    <c:v>2016</c:v>
                  </c:pt>
                  <c:pt idx="31">
                    <c:v>2017</c:v>
                  </c:pt>
                  <c:pt idx="35">
                    <c:v>2018</c:v>
                  </c:pt>
                  <c:pt idx="39">
                    <c:v>2019</c:v>
                  </c:pt>
                  <c:pt idx="40">
                    <c:v>2019</c:v>
                  </c:pt>
                </c:lvl>
              </c:multiLvlStrCache>
            </c:multiLvlStrRef>
          </c:cat>
          <c:val>
            <c:numRef>
              <c:f>'Unemployment 1'!$E$13:$AU$13</c:f>
              <c:numCache>
                <c:formatCode>General</c:formatCode>
                <c:ptCount val="41"/>
                <c:pt idx="40">
                  <c:v>27.1</c:v>
                </c:pt>
              </c:numCache>
            </c:numRef>
          </c:val>
          <c:extLst xmlns:c16r2="http://schemas.microsoft.com/office/drawing/2015/06/chart">
            <c:ext xmlns:c16="http://schemas.microsoft.com/office/drawing/2014/chart" uri="{C3380CC4-5D6E-409C-BE32-E72D297353CC}">
              <c16:uniqueId val="{0000000B-F18E-4D9E-86D0-5DA2B1CEC08C}"/>
            </c:ext>
          </c:extLst>
        </c:ser>
        <c:dLbls/>
        <c:marker val="1"/>
        <c:axId val="126206720"/>
        <c:axId val="126208256"/>
      </c:lineChart>
      <c:catAx>
        <c:axId val="126206720"/>
        <c:scaling>
          <c:orientation val="minMax"/>
        </c:scaling>
        <c:delete val="1"/>
        <c:axPos val="b"/>
        <c:numFmt formatCode="General" sourceLinked="1"/>
        <c:majorTickMark val="none"/>
        <c:tickLblPos val="none"/>
        <c:crossAx val="126208256"/>
        <c:crosses val="autoZero"/>
        <c:auto val="1"/>
        <c:lblAlgn val="ctr"/>
        <c:lblOffset val="100"/>
        <c:tickMarkSkip val="1"/>
      </c:catAx>
      <c:valAx>
        <c:axId val="126208256"/>
        <c:scaling>
          <c:orientation val="minMax"/>
          <c:max val="45"/>
          <c:min val="0"/>
        </c:scaling>
        <c:axPos val="l"/>
        <c:majorGridlines>
          <c:spPr>
            <a:ln w="3175" cap="flat" cmpd="sng" algn="ctr">
              <a:solidFill>
                <a:schemeClr val="bg1">
                  <a:lumMod val="95000"/>
                </a:schemeClr>
              </a:solidFill>
              <a:round/>
            </a:ln>
            <a:effectLst/>
          </c:spPr>
        </c:majorGridlines>
        <c:numFmt formatCode="0\%" sourceLinked="0"/>
        <c:maj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6206720"/>
        <c:crosses val="autoZero"/>
        <c:crossBetween val="between"/>
        <c:majorUnit val="5"/>
      </c:valAx>
      <c:spPr>
        <a:noFill/>
        <a:ln>
          <a:noFill/>
        </a:ln>
        <a:effectLst/>
      </c:spPr>
    </c:plotArea>
    <c:plotVisOnly val="1"/>
    <c:dispBlanksAs val="gap"/>
  </c:chart>
  <c:spPr>
    <a:noFill/>
    <a:ln>
      <a:noFill/>
    </a:ln>
    <a:effectLst/>
  </c:spPr>
  <c:txPr>
    <a:bodyPr/>
    <a:lstStyle/>
    <a:p>
      <a:pPr>
        <a:defRPr/>
      </a:pPr>
      <a:endParaRPr lang="en-U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11555446966404183"/>
          <c:y val="0.18053076730536169"/>
          <c:w val="0.85399081734250326"/>
          <c:h val="0.7327894132599484"/>
        </c:manualLayout>
      </c:layout>
      <c:lineChart>
        <c:grouping val="standard"/>
        <c:ser>
          <c:idx val="0"/>
          <c:order val="0"/>
          <c:tx>
            <c:strRef>
              <c:f>'Unemployment 1'!$A$11</c:f>
              <c:strCache>
                <c:ptCount val="1"/>
                <c:pt idx="0">
                  <c:v>OUR</c:v>
                </c:pt>
              </c:strCache>
            </c:strRef>
          </c:tx>
          <c:spPr>
            <a:ln w="92075" cap="rnd">
              <a:solidFill>
                <a:srgbClr val="626262"/>
              </a:solidFill>
              <a:round/>
            </a:ln>
            <a:effectLst/>
          </c:spPr>
          <c:marker>
            <c:symbol val="none"/>
          </c:marker>
          <c:dLbls>
            <c:dLbl>
              <c:idx val="0"/>
              <c:layout>
                <c:manualLayout>
                  <c:x val="-8.5675212870621031E-3"/>
                  <c:y val="1.6802065190561811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ABFBC35-B37B-6F4E-ABF0-4A0C955F73C3}" type="VALUE">
                      <a:rPr lang="en-US" sz="900" smtClean="0">
                        <a:latin typeface="Arial" panose="020B0604020202020204" pitchFamily="34" charset="0"/>
                      </a:rPr>
                      <a:pPr>
                        <a:defRPr sz="900" b="0" i="0" u="none" strike="noStrike" kern="1200" baseline="0">
                          <a:solidFill>
                            <a:schemeClr val="tx1">
                              <a:lumMod val="75000"/>
                              <a:lumOff val="25000"/>
                            </a:schemeClr>
                          </a:solidFill>
                          <a:latin typeface="+mn-lt"/>
                          <a:ea typeface="+mn-ea"/>
                          <a:cs typeface="+mn-cs"/>
                        </a:defRPr>
                      </a:pPr>
                      <a:t>[VALUE]</a:t>
                    </a:fld>
                    <a:r>
                      <a:rPr lang="en-US" sz="900" dirty="0">
                        <a:latin typeface="Arial" panose="020B0604020202020204" pitchFamily="34" charset="0"/>
                      </a:rPr>
                      <a:t>%</a:t>
                    </a:r>
                  </a:p>
                </c:rich>
              </c:tx>
              <c:spPr>
                <a:noFill/>
                <a:ln>
                  <a:noFill/>
                </a:ln>
                <a:effectLst/>
              </c:spPr>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1681-419F-AE0C-4FDEB6BC4A3E}"/>
                </c:ext>
              </c:extLst>
            </c:dLbl>
            <c:delete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'Unemployment 1'!$E$9:$AU$10</c:f>
              <c:multiLvlStrCache>
                <c:ptCount val="43"/>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pt idx="20">
                    <c:v>Q4</c:v>
                  </c:pt>
                  <c:pt idx="21">
                    <c:v>Q1</c:v>
                  </c:pt>
                  <c:pt idx="22">
                    <c:v>Q2</c:v>
                  </c:pt>
                  <c:pt idx="23">
                    <c:v>Q3</c:v>
                  </c:pt>
                  <c:pt idx="24">
                    <c:v>Q4</c:v>
                  </c:pt>
                  <c:pt idx="25">
                    <c:v>Q1</c:v>
                  </c:pt>
                  <c:pt idx="26">
                    <c:v>Q2</c:v>
                  </c:pt>
                  <c:pt idx="27">
                    <c:v>Q3</c:v>
                  </c:pt>
                  <c:pt idx="28">
                    <c:v>Q4</c:v>
                  </c:pt>
                  <c:pt idx="29">
                    <c:v>Q1</c:v>
                  </c:pt>
                  <c:pt idx="30">
                    <c:v>Q2</c:v>
                  </c:pt>
                  <c:pt idx="31">
                    <c:v>Q3</c:v>
                  </c:pt>
                  <c:pt idx="32">
                    <c:v>Q4</c:v>
                  </c:pt>
                  <c:pt idx="33">
                    <c:v>Q1</c:v>
                  </c:pt>
                  <c:pt idx="34">
                    <c:v>Q2</c:v>
                  </c:pt>
                  <c:pt idx="35">
                    <c:v>Q3</c:v>
                  </c:pt>
                  <c:pt idx="36">
                    <c:v>Q4</c:v>
                  </c:pt>
                  <c:pt idx="37">
                    <c:v>Q1</c:v>
                  </c:pt>
                  <c:pt idx="38">
                    <c:v>Q2</c:v>
                  </c:pt>
                  <c:pt idx="39">
                    <c:v>Q3</c:v>
                  </c:pt>
                  <c:pt idx="40">
                    <c:v>Q4</c:v>
                  </c:pt>
                  <c:pt idx="41">
                    <c:v>Q1</c:v>
                  </c:pt>
                  <c:pt idx="42">
                    <c:v>Q2</c:v>
                  </c:pt>
                </c:lvl>
                <c:lvl>
                  <c:pt idx="1">
                    <c:v>2009</c:v>
                  </c:pt>
                  <c:pt idx="5">
                    <c:v>2010</c:v>
                  </c:pt>
                  <c:pt idx="9">
                    <c:v>2011</c:v>
                  </c:pt>
                  <c:pt idx="13">
                    <c:v>2012</c:v>
                  </c:pt>
                  <c:pt idx="17">
                    <c:v>2013</c:v>
                  </c:pt>
                  <c:pt idx="21">
                    <c:v>2014</c:v>
                  </c:pt>
                  <c:pt idx="25">
                    <c:v>2015</c:v>
                  </c:pt>
                  <c:pt idx="29">
                    <c:v>2016</c:v>
                  </c:pt>
                  <c:pt idx="33">
                    <c:v>2017</c:v>
                  </c:pt>
                  <c:pt idx="37">
                    <c:v>2018</c:v>
                  </c:pt>
                  <c:pt idx="41">
                    <c:v>2019</c:v>
                  </c:pt>
                  <c:pt idx="42">
                    <c:v>2019</c:v>
                  </c:pt>
                </c:lvl>
              </c:multiLvlStrCache>
            </c:multiLvlStrRef>
          </c:cat>
          <c:val>
            <c:numRef>
              <c:f>'Unemployment 1'!$E$11:$AU$11</c:f>
              <c:numCache>
                <c:formatCode>0.0</c:formatCode>
                <c:ptCount val="43"/>
                <c:pt idx="0">
                  <c:v>28.701839227519866</c:v>
                </c:pt>
                <c:pt idx="1">
                  <c:v>30.36210266644299</c:v>
                </c:pt>
                <c:pt idx="2">
                  <c:v>31.747074765972204</c:v>
                </c:pt>
                <c:pt idx="3">
                  <c:v>33.827847110296595</c:v>
                </c:pt>
                <c:pt idx="4">
                  <c:v>33.562248972932061</c:v>
                </c:pt>
                <c:pt idx="5">
                  <c:v>34.880344088961685</c:v>
                </c:pt>
                <c:pt idx="6">
                  <c:v>35.224141173385547</c:v>
                </c:pt>
                <c:pt idx="7">
                  <c:v>36.129700630871042</c:v>
                </c:pt>
                <c:pt idx="8">
                  <c:v>35.2273721229896</c:v>
                </c:pt>
                <c:pt idx="9">
                  <c:v>35.88172071995988</c:v>
                </c:pt>
                <c:pt idx="10">
                  <c:v>36.264837505027899</c:v>
                </c:pt>
                <c:pt idx="11">
                  <c:v>35.467025739356473</c:v>
                </c:pt>
                <c:pt idx="12">
                  <c:v>34.759346964345248</c:v>
                </c:pt>
                <c:pt idx="13">
                  <c:v>35.974882084203422</c:v>
                </c:pt>
                <c:pt idx="14">
                  <c:v>35.600081584097225</c:v>
                </c:pt>
                <c:pt idx="15">
                  <c:v>35.5749858608864</c:v>
                </c:pt>
                <c:pt idx="16">
                  <c:v>35.130797802185462</c:v>
                </c:pt>
                <c:pt idx="17">
                  <c:v>36.120723403878266</c:v>
                </c:pt>
                <c:pt idx="18">
                  <c:v>36.069699826783001</c:v>
                </c:pt>
                <c:pt idx="19">
                  <c:v>34.939607746616034</c:v>
                </c:pt>
                <c:pt idx="20">
                  <c:v>33.966334808180363</c:v>
                </c:pt>
                <c:pt idx="21">
                  <c:v>35.142580768660793</c:v>
                </c:pt>
                <c:pt idx="22">
                  <c:v>35.565978683775427</c:v>
                </c:pt>
                <c:pt idx="23">
                  <c:v>35.817219983395248</c:v>
                </c:pt>
                <c:pt idx="24">
                  <c:v>34.576332251967607</c:v>
                </c:pt>
                <c:pt idx="25">
                  <c:v>36.105173999327121</c:v>
                </c:pt>
                <c:pt idx="26">
                  <c:v>34.857331219506314</c:v>
                </c:pt>
                <c:pt idx="27">
                  <c:v>34.410439570975804</c:v>
                </c:pt>
                <c:pt idx="28">
                  <c:v>33.822827417762142</c:v>
                </c:pt>
                <c:pt idx="29">
                  <c:v>36.258629009491749</c:v>
                </c:pt>
                <c:pt idx="30">
                  <c:v>36.354951694711588</c:v>
                </c:pt>
                <c:pt idx="31">
                  <c:v>36.282700851079433</c:v>
                </c:pt>
                <c:pt idx="32">
                  <c:v>35.644540450932119</c:v>
                </c:pt>
                <c:pt idx="33">
                  <c:v>36.4309178014365</c:v>
                </c:pt>
                <c:pt idx="34">
                  <c:v>36.6</c:v>
                </c:pt>
                <c:pt idx="35">
                  <c:v>36.800000000000011</c:v>
                </c:pt>
                <c:pt idx="36" formatCode="#\ ##0.0">
                  <c:v>36.300000000000011</c:v>
                </c:pt>
                <c:pt idx="37">
                  <c:v>36.700000000000003</c:v>
                </c:pt>
                <c:pt idx="38">
                  <c:v>37.166413215071636</c:v>
                </c:pt>
                <c:pt idx="39">
                  <c:v>37.300000000000011</c:v>
                </c:pt>
                <c:pt idx="40">
                  <c:v>37</c:v>
                </c:pt>
                <c:pt idx="41">
                  <c:v>38</c:v>
                </c:pt>
                <c:pt idx="42">
                  <c:v>38.5</c:v>
                </c:pt>
              </c:numCache>
            </c:numRef>
          </c:val>
          <c:extLst xmlns:c16r2="http://schemas.microsoft.com/office/drawing/2015/06/chart">
            <c:ext xmlns:c16="http://schemas.microsoft.com/office/drawing/2014/chart" uri="{C3380CC4-5D6E-409C-BE32-E72D297353CC}">
              <c16:uniqueId val="{00000001-1681-419F-AE0C-4FDEB6BC4A3E}"/>
            </c:ext>
          </c:extLst>
        </c:ser>
        <c:ser>
          <c:idx val="1"/>
          <c:order val="1"/>
          <c:tx>
            <c:strRef>
              <c:f>'Unemployment 1'!$A$12</c:f>
              <c:strCache>
                <c:ptCount val="1"/>
                <c:pt idx="0">
                  <c:v>Female</c:v>
                </c:pt>
              </c:strCache>
            </c:strRef>
          </c:tx>
          <c:spPr>
            <a:ln w="28575" cap="rnd">
              <a:solidFill>
                <a:schemeClr val="accent2"/>
              </a:solidFill>
              <a:round/>
            </a:ln>
            <a:effectLst/>
          </c:spPr>
          <c:marker>
            <c:symbol val="circle"/>
            <c:size val="5"/>
            <c:spPr>
              <a:solidFill>
                <a:schemeClr val="accent5">
                  <a:lumMod val="75000"/>
                </a:schemeClr>
              </a:solidFill>
              <a:ln w="9525">
                <a:noFill/>
              </a:ln>
              <a:effectLst/>
            </c:spPr>
          </c:marker>
          <c:dPt>
            <c:idx val="39"/>
            <c:marker>
              <c:symbol val="circle"/>
              <c:size val="8"/>
            </c:marker>
            <c:extLst xmlns:c16r2="http://schemas.microsoft.com/office/drawing/2015/06/chart">
              <c:ext xmlns:c16="http://schemas.microsoft.com/office/drawing/2014/chart" uri="{C3380CC4-5D6E-409C-BE32-E72D297353CC}">
                <c16:uniqueId val="{00000003-1681-419F-AE0C-4FDEB6BC4A3E}"/>
              </c:ext>
            </c:extLst>
          </c:dPt>
          <c:dPt>
            <c:idx val="40"/>
            <c:marker>
              <c:symbol val="circle"/>
              <c:size val="6"/>
            </c:marker>
            <c:extLst xmlns:c16r2="http://schemas.microsoft.com/office/drawing/2015/06/chart">
              <c:ext xmlns:c16="http://schemas.microsoft.com/office/drawing/2014/chart" uri="{C3380CC4-5D6E-409C-BE32-E72D297353CC}">
                <c16:uniqueId val="{00000005-1681-419F-AE0C-4FDEB6BC4A3E}"/>
              </c:ext>
            </c:extLst>
          </c:dPt>
          <c:dPt>
            <c:idx val="42"/>
            <c:marker>
              <c:symbol val="circle"/>
              <c:size val="8"/>
              <c:spPr>
                <a:solidFill>
                  <a:srgbClr val="C36518"/>
                </a:solidFill>
                <a:ln w="9525">
                  <a:solidFill>
                    <a:srgbClr val="D99C6A"/>
                  </a:solidFill>
                </a:ln>
                <a:effectLst/>
              </c:spPr>
            </c:marker>
            <c:spPr>
              <a:ln w="28575" cap="rnd">
                <a:solidFill>
                  <a:srgbClr val="D99C6A"/>
                </a:solidFill>
                <a:round/>
              </a:ln>
              <a:effectLst/>
            </c:spPr>
            <c:extLst xmlns:c16r2="http://schemas.microsoft.com/office/drawing/2015/06/chart">
              <c:ext xmlns:c16="http://schemas.microsoft.com/office/drawing/2014/chart" uri="{C3380CC4-5D6E-409C-BE32-E72D297353CC}">
                <c16:uniqueId val="{00000000-8F89-4B99-8152-26680822FFB0}"/>
              </c:ext>
            </c:extLst>
          </c:dPt>
          <c:cat>
            <c:multiLvlStrRef>
              <c:f>'Unemployment 1'!$E$9:$AU$10</c:f>
              <c:multiLvlStrCache>
                <c:ptCount val="43"/>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pt idx="20">
                    <c:v>Q4</c:v>
                  </c:pt>
                  <c:pt idx="21">
                    <c:v>Q1</c:v>
                  </c:pt>
                  <c:pt idx="22">
                    <c:v>Q2</c:v>
                  </c:pt>
                  <c:pt idx="23">
                    <c:v>Q3</c:v>
                  </c:pt>
                  <c:pt idx="24">
                    <c:v>Q4</c:v>
                  </c:pt>
                  <c:pt idx="25">
                    <c:v>Q1</c:v>
                  </c:pt>
                  <c:pt idx="26">
                    <c:v>Q2</c:v>
                  </c:pt>
                  <c:pt idx="27">
                    <c:v>Q3</c:v>
                  </c:pt>
                  <c:pt idx="28">
                    <c:v>Q4</c:v>
                  </c:pt>
                  <c:pt idx="29">
                    <c:v>Q1</c:v>
                  </c:pt>
                  <c:pt idx="30">
                    <c:v>Q2</c:v>
                  </c:pt>
                  <c:pt idx="31">
                    <c:v>Q3</c:v>
                  </c:pt>
                  <c:pt idx="32">
                    <c:v>Q4</c:v>
                  </c:pt>
                  <c:pt idx="33">
                    <c:v>Q1</c:v>
                  </c:pt>
                  <c:pt idx="34">
                    <c:v>Q2</c:v>
                  </c:pt>
                  <c:pt idx="35">
                    <c:v>Q3</c:v>
                  </c:pt>
                  <c:pt idx="36">
                    <c:v>Q4</c:v>
                  </c:pt>
                  <c:pt idx="37">
                    <c:v>Q1</c:v>
                  </c:pt>
                  <c:pt idx="38">
                    <c:v>Q2</c:v>
                  </c:pt>
                  <c:pt idx="39">
                    <c:v>Q3</c:v>
                  </c:pt>
                  <c:pt idx="40">
                    <c:v>Q4</c:v>
                  </c:pt>
                  <c:pt idx="41">
                    <c:v>Q1</c:v>
                  </c:pt>
                  <c:pt idx="42">
                    <c:v>Q2</c:v>
                  </c:pt>
                </c:lvl>
                <c:lvl>
                  <c:pt idx="1">
                    <c:v>2009</c:v>
                  </c:pt>
                  <c:pt idx="5">
                    <c:v>2010</c:v>
                  </c:pt>
                  <c:pt idx="9">
                    <c:v>2011</c:v>
                  </c:pt>
                  <c:pt idx="13">
                    <c:v>2012</c:v>
                  </c:pt>
                  <c:pt idx="17">
                    <c:v>2013</c:v>
                  </c:pt>
                  <c:pt idx="21">
                    <c:v>2014</c:v>
                  </c:pt>
                  <c:pt idx="25">
                    <c:v>2015</c:v>
                  </c:pt>
                  <c:pt idx="29">
                    <c:v>2016</c:v>
                  </c:pt>
                  <c:pt idx="33">
                    <c:v>2017</c:v>
                  </c:pt>
                  <c:pt idx="37">
                    <c:v>2018</c:v>
                  </c:pt>
                  <c:pt idx="41">
                    <c:v>2019</c:v>
                  </c:pt>
                  <c:pt idx="42">
                    <c:v>2019</c:v>
                  </c:pt>
                </c:lvl>
              </c:multiLvlStrCache>
            </c:multiLvlStrRef>
          </c:cat>
          <c:val>
            <c:numRef>
              <c:f>'Unemployment 1'!$E$12:$AU$12</c:f>
              <c:numCache>
                <c:formatCode>General</c:formatCode>
                <c:ptCount val="43"/>
                <c:pt idx="42">
                  <c:v>42.5</c:v>
                </c:pt>
              </c:numCache>
            </c:numRef>
          </c:val>
          <c:extLst xmlns:c16r2="http://schemas.microsoft.com/office/drawing/2015/06/chart">
            <c:ext xmlns:c16="http://schemas.microsoft.com/office/drawing/2014/chart" uri="{C3380CC4-5D6E-409C-BE32-E72D297353CC}">
              <c16:uniqueId val="{00000006-1681-419F-AE0C-4FDEB6BC4A3E}"/>
            </c:ext>
          </c:extLst>
        </c:ser>
        <c:ser>
          <c:idx val="2"/>
          <c:order val="2"/>
          <c:tx>
            <c:strRef>
              <c:f>'Unemployment 1'!$A$13</c:f>
              <c:strCache>
                <c:ptCount val="1"/>
                <c:pt idx="0">
                  <c:v>Male</c:v>
                </c:pt>
              </c:strCache>
            </c:strRef>
          </c:tx>
          <c:spPr>
            <a:ln w="28575" cap="rnd">
              <a:solidFill>
                <a:schemeClr val="accent3"/>
              </a:solidFill>
              <a:round/>
            </a:ln>
            <a:effectLst/>
          </c:spPr>
          <c:marker>
            <c:symbol val="circle"/>
            <c:size val="6"/>
            <c:spPr>
              <a:solidFill>
                <a:srgbClr val="0A4E8F"/>
              </a:solidFill>
              <a:ln w="9525">
                <a:noFill/>
              </a:ln>
              <a:effectLst/>
            </c:spPr>
          </c:marker>
          <c:dPt>
            <c:idx val="39"/>
            <c:spPr>
              <a:ln w="28575" cap="rnd">
                <a:noFill/>
                <a:round/>
              </a:ln>
              <a:effectLst/>
            </c:spPr>
            <c:extLst xmlns:c16r2="http://schemas.microsoft.com/office/drawing/2015/06/chart">
              <c:ext xmlns:c16="http://schemas.microsoft.com/office/drawing/2014/chart" uri="{C3380CC4-5D6E-409C-BE32-E72D297353CC}">
                <c16:uniqueId val="{00000008-1681-419F-AE0C-4FDEB6BC4A3E}"/>
              </c:ext>
            </c:extLst>
          </c:dPt>
          <c:dPt>
            <c:idx val="40"/>
            <c:spPr>
              <a:ln w="28575" cap="rnd">
                <a:noFill/>
                <a:round/>
              </a:ln>
              <a:effectLst/>
            </c:spPr>
            <c:extLst xmlns:c16r2="http://schemas.microsoft.com/office/drawing/2015/06/chart">
              <c:ext xmlns:c16="http://schemas.microsoft.com/office/drawing/2014/chart" uri="{C3380CC4-5D6E-409C-BE32-E72D297353CC}">
                <c16:uniqueId val="{0000000A-1681-419F-AE0C-4FDEB6BC4A3E}"/>
              </c:ext>
            </c:extLst>
          </c:dPt>
          <c:dPt>
            <c:idx val="41"/>
            <c:spPr>
              <a:ln w="28575" cap="rnd">
                <a:noFill/>
                <a:round/>
              </a:ln>
              <a:effectLst/>
            </c:spPr>
            <c:extLst xmlns:c16r2="http://schemas.microsoft.com/office/drawing/2015/06/chart">
              <c:ext xmlns:c16="http://schemas.microsoft.com/office/drawing/2014/chart" uri="{C3380CC4-5D6E-409C-BE32-E72D297353CC}">
                <c16:uniqueId val="{00000009-B852-4E69-99D6-B75E4462EA01}"/>
              </c:ext>
            </c:extLst>
          </c:dPt>
          <c:dPt>
            <c:idx val="42"/>
            <c:marker>
              <c:symbol val="circle"/>
              <c:size val="8"/>
            </c:marker>
            <c:extLst xmlns:c16r2="http://schemas.microsoft.com/office/drawing/2015/06/chart">
              <c:ext xmlns:c16="http://schemas.microsoft.com/office/drawing/2014/chart" uri="{C3380CC4-5D6E-409C-BE32-E72D297353CC}">
                <c16:uniqueId val="{0000000A-85B1-43AB-82D9-E641D143DF52}"/>
              </c:ext>
            </c:extLst>
          </c:dPt>
          <c:cat>
            <c:multiLvlStrRef>
              <c:f>'Unemployment 1'!$E$9:$AU$10</c:f>
              <c:multiLvlStrCache>
                <c:ptCount val="43"/>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pt idx="20">
                    <c:v>Q4</c:v>
                  </c:pt>
                  <c:pt idx="21">
                    <c:v>Q1</c:v>
                  </c:pt>
                  <c:pt idx="22">
                    <c:v>Q2</c:v>
                  </c:pt>
                  <c:pt idx="23">
                    <c:v>Q3</c:v>
                  </c:pt>
                  <c:pt idx="24">
                    <c:v>Q4</c:v>
                  </c:pt>
                  <c:pt idx="25">
                    <c:v>Q1</c:v>
                  </c:pt>
                  <c:pt idx="26">
                    <c:v>Q2</c:v>
                  </c:pt>
                  <c:pt idx="27">
                    <c:v>Q3</c:v>
                  </c:pt>
                  <c:pt idx="28">
                    <c:v>Q4</c:v>
                  </c:pt>
                  <c:pt idx="29">
                    <c:v>Q1</c:v>
                  </c:pt>
                  <c:pt idx="30">
                    <c:v>Q2</c:v>
                  </c:pt>
                  <c:pt idx="31">
                    <c:v>Q3</c:v>
                  </c:pt>
                  <c:pt idx="32">
                    <c:v>Q4</c:v>
                  </c:pt>
                  <c:pt idx="33">
                    <c:v>Q1</c:v>
                  </c:pt>
                  <c:pt idx="34">
                    <c:v>Q2</c:v>
                  </c:pt>
                  <c:pt idx="35">
                    <c:v>Q3</c:v>
                  </c:pt>
                  <c:pt idx="36">
                    <c:v>Q4</c:v>
                  </c:pt>
                  <c:pt idx="37">
                    <c:v>Q1</c:v>
                  </c:pt>
                  <c:pt idx="38">
                    <c:v>Q2</c:v>
                  </c:pt>
                  <c:pt idx="39">
                    <c:v>Q3</c:v>
                  </c:pt>
                  <c:pt idx="40">
                    <c:v>Q4</c:v>
                  </c:pt>
                  <c:pt idx="41">
                    <c:v>Q1</c:v>
                  </c:pt>
                  <c:pt idx="42">
                    <c:v>Q2</c:v>
                  </c:pt>
                </c:lvl>
                <c:lvl>
                  <c:pt idx="1">
                    <c:v>2009</c:v>
                  </c:pt>
                  <c:pt idx="5">
                    <c:v>2010</c:v>
                  </c:pt>
                  <c:pt idx="9">
                    <c:v>2011</c:v>
                  </c:pt>
                  <c:pt idx="13">
                    <c:v>2012</c:v>
                  </c:pt>
                  <c:pt idx="17">
                    <c:v>2013</c:v>
                  </c:pt>
                  <c:pt idx="21">
                    <c:v>2014</c:v>
                  </c:pt>
                  <c:pt idx="25">
                    <c:v>2015</c:v>
                  </c:pt>
                  <c:pt idx="29">
                    <c:v>2016</c:v>
                  </c:pt>
                  <c:pt idx="33">
                    <c:v>2017</c:v>
                  </c:pt>
                  <c:pt idx="37">
                    <c:v>2018</c:v>
                  </c:pt>
                  <c:pt idx="41">
                    <c:v>2019</c:v>
                  </c:pt>
                  <c:pt idx="42">
                    <c:v>2019</c:v>
                  </c:pt>
                </c:lvl>
              </c:multiLvlStrCache>
            </c:multiLvlStrRef>
          </c:cat>
          <c:val>
            <c:numRef>
              <c:f>'Unemployment 1'!$E$13:$AU$13</c:f>
              <c:numCache>
                <c:formatCode>General</c:formatCode>
                <c:ptCount val="43"/>
                <c:pt idx="42">
                  <c:v>35</c:v>
                </c:pt>
              </c:numCache>
            </c:numRef>
          </c:val>
          <c:extLst xmlns:c16r2="http://schemas.microsoft.com/office/drawing/2015/06/chart">
            <c:ext xmlns:c16="http://schemas.microsoft.com/office/drawing/2014/chart" uri="{C3380CC4-5D6E-409C-BE32-E72D297353CC}">
              <c16:uniqueId val="{0000000B-1681-419F-AE0C-4FDEB6BC4A3E}"/>
            </c:ext>
          </c:extLst>
        </c:ser>
        <c:dLbls/>
        <c:marker val="1"/>
        <c:axId val="126873984"/>
        <c:axId val="126875520"/>
      </c:lineChart>
      <c:catAx>
        <c:axId val="126873984"/>
        <c:scaling>
          <c:orientation val="minMax"/>
        </c:scaling>
        <c:delete val="1"/>
        <c:axPos val="b"/>
        <c:numFmt formatCode="General" sourceLinked="1"/>
        <c:majorTickMark val="none"/>
        <c:tickLblPos val="none"/>
        <c:crossAx val="126875520"/>
        <c:crosses val="autoZero"/>
        <c:auto val="1"/>
        <c:lblAlgn val="ctr"/>
        <c:lblOffset val="100"/>
      </c:catAx>
      <c:valAx>
        <c:axId val="126875520"/>
        <c:scaling>
          <c:orientation val="minMax"/>
          <c:max val="45"/>
          <c:min val="0"/>
        </c:scaling>
        <c:axPos val="l"/>
        <c:majorGridlines>
          <c:spPr>
            <a:ln w="3175" cap="flat" cmpd="sng" algn="ctr">
              <a:solidFill>
                <a:schemeClr val="bg1">
                  <a:lumMod val="95000"/>
                </a:schemeClr>
              </a:solidFill>
              <a:round/>
            </a:ln>
            <a:effectLst/>
          </c:spPr>
        </c:majorGridlines>
        <c:numFmt formatCode="0\%" sourceLinked="0"/>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6873984"/>
        <c:crosses val="autoZero"/>
        <c:crossBetween val="between"/>
        <c:majorUnit val="5"/>
      </c:valAx>
      <c:spPr>
        <a:noFill/>
        <a:ln>
          <a:noFill/>
        </a:ln>
        <a:effectLst/>
      </c:spPr>
    </c:plotArea>
    <c:plotVisOnly val="1"/>
    <c:dispBlanksAs val="gap"/>
  </c:chart>
  <c:spPr>
    <a:noFill/>
    <a:ln>
      <a:noFill/>
    </a:ln>
    <a:effectLst/>
  </c:spPr>
  <c:txPr>
    <a:bodyPr/>
    <a:lstStyle/>
    <a:p>
      <a:pPr>
        <a:defRPr/>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4D212-2CBC-4AE1-8617-E05B7F20155B}"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ZA"/>
        </a:p>
      </dgm:t>
    </dgm:pt>
    <dgm:pt modelId="{3BF69943-D43C-4518-859A-AF9ABD79CAE4}">
      <dgm:prSet phldrT="[Text]"/>
      <dgm:spPr/>
      <dgm:t>
        <a:bodyPr/>
        <a:lstStyle/>
        <a:p>
          <a:pPr algn="ctr"/>
          <a:r>
            <a:rPr lang="en-ZA" dirty="0"/>
            <a:t>21</a:t>
          </a:r>
          <a:r>
            <a:rPr lang="en-ZA" baseline="30000" dirty="0"/>
            <a:t>ST</a:t>
          </a:r>
          <a:r>
            <a:rPr lang="en-ZA" dirty="0"/>
            <a:t> CENTURY LEARNER</a:t>
          </a:r>
        </a:p>
      </dgm:t>
    </dgm:pt>
    <dgm:pt modelId="{FD0BCBA9-200F-4D58-A157-30E7099A468A}" type="parTrans" cxnId="{901F9D60-E58F-47C4-BDFB-8C980B4319CE}">
      <dgm:prSet/>
      <dgm:spPr/>
      <dgm:t>
        <a:bodyPr/>
        <a:lstStyle/>
        <a:p>
          <a:pPr algn="ctr"/>
          <a:endParaRPr lang="en-ZA"/>
        </a:p>
      </dgm:t>
    </dgm:pt>
    <dgm:pt modelId="{F5078107-EF37-41A0-A05F-65A9FCC51F07}" type="sibTrans" cxnId="{901F9D60-E58F-47C4-BDFB-8C980B4319CE}">
      <dgm:prSet/>
      <dgm:spPr/>
      <dgm:t>
        <a:bodyPr/>
        <a:lstStyle/>
        <a:p>
          <a:pPr algn="ctr"/>
          <a:endParaRPr lang="en-ZA"/>
        </a:p>
      </dgm:t>
    </dgm:pt>
    <dgm:pt modelId="{233BC4B4-AECD-47D0-9752-97C5F520E7DC}">
      <dgm:prSet phldrT="[Text]"/>
      <dgm:spPr/>
      <dgm:t>
        <a:bodyPr/>
        <a:lstStyle/>
        <a:p>
          <a:pPr algn="ctr"/>
          <a:r>
            <a:rPr lang="en-ZA" dirty="0"/>
            <a:t>CRITICAL THINKER</a:t>
          </a:r>
        </a:p>
      </dgm:t>
    </dgm:pt>
    <dgm:pt modelId="{91F9C295-B17C-4654-98B5-AE9137F46A5B}" type="parTrans" cxnId="{D93495A3-3408-49C9-87CD-5F59D33F5AC7}">
      <dgm:prSet/>
      <dgm:spPr/>
      <dgm:t>
        <a:bodyPr/>
        <a:lstStyle/>
        <a:p>
          <a:pPr algn="ctr"/>
          <a:endParaRPr lang="en-ZA"/>
        </a:p>
      </dgm:t>
    </dgm:pt>
    <dgm:pt modelId="{0765B25F-347B-44E9-83A1-AD2B2E202F1A}" type="sibTrans" cxnId="{D93495A3-3408-49C9-87CD-5F59D33F5AC7}">
      <dgm:prSet/>
      <dgm:spPr/>
      <dgm:t>
        <a:bodyPr/>
        <a:lstStyle/>
        <a:p>
          <a:pPr algn="ctr"/>
          <a:endParaRPr lang="en-ZA"/>
        </a:p>
      </dgm:t>
    </dgm:pt>
    <dgm:pt modelId="{4A0EA275-9882-44DE-BCBC-564F6819716B}">
      <dgm:prSet phldrT="[Text]"/>
      <dgm:spPr/>
      <dgm:t>
        <a:bodyPr/>
        <a:lstStyle/>
        <a:p>
          <a:pPr algn="ctr"/>
          <a:r>
            <a:rPr lang="en-ZA" dirty="0"/>
            <a:t>COLLABORATOR</a:t>
          </a:r>
        </a:p>
      </dgm:t>
    </dgm:pt>
    <dgm:pt modelId="{0EB69DC4-8D43-43A5-A234-9BAA2C11A4AD}" type="parTrans" cxnId="{B912EEDE-EF75-453E-8A5C-48DED43A2C0C}">
      <dgm:prSet/>
      <dgm:spPr/>
      <dgm:t>
        <a:bodyPr/>
        <a:lstStyle/>
        <a:p>
          <a:pPr algn="ctr"/>
          <a:endParaRPr lang="en-ZA"/>
        </a:p>
      </dgm:t>
    </dgm:pt>
    <dgm:pt modelId="{89DF5209-3316-4963-ACFD-3602539BC1E9}" type="sibTrans" cxnId="{B912EEDE-EF75-453E-8A5C-48DED43A2C0C}">
      <dgm:prSet/>
      <dgm:spPr/>
      <dgm:t>
        <a:bodyPr/>
        <a:lstStyle/>
        <a:p>
          <a:pPr algn="ctr"/>
          <a:endParaRPr lang="en-ZA"/>
        </a:p>
      </dgm:t>
    </dgm:pt>
    <dgm:pt modelId="{78F26FB9-F3E9-469A-8968-9D69FB947774}">
      <dgm:prSet phldrT="[Text]"/>
      <dgm:spPr/>
      <dgm:t>
        <a:bodyPr/>
        <a:lstStyle/>
        <a:p>
          <a:pPr algn="ctr"/>
          <a:r>
            <a:rPr lang="en-ZA" dirty="0"/>
            <a:t>PROBLEM SOLVER</a:t>
          </a:r>
        </a:p>
      </dgm:t>
    </dgm:pt>
    <dgm:pt modelId="{6F4786AE-E501-4168-8EDE-7934270E4C56}" type="parTrans" cxnId="{F9CEF2A5-AE66-4B3F-A1F6-594F8ACE6208}">
      <dgm:prSet/>
      <dgm:spPr/>
      <dgm:t>
        <a:bodyPr/>
        <a:lstStyle/>
        <a:p>
          <a:pPr algn="ctr"/>
          <a:endParaRPr lang="en-ZA"/>
        </a:p>
      </dgm:t>
    </dgm:pt>
    <dgm:pt modelId="{F990B48C-4680-47D8-B91A-6FFDF6B7AF9C}" type="sibTrans" cxnId="{F9CEF2A5-AE66-4B3F-A1F6-594F8ACE6208}">
      <dgm:prSet/>
      <dgm:spPr/>
      <dgm:t>
        <a:bodyPr/>
        <a:lstStyle/>
        <a:p>
          <a:pPr algn="ctr"/>
          <a:endParaRPr lang="en-ZA"/>
        </a:p>
      </dgm:t>
    </dgm:pt>
    <dgm:pt modelId="{DE3A0588-CD7E-44C1-8A15-752EA70B72E3}">
      <dgm:prSet custT="1"/>
      <dgm:spPr/>
      <dgm:t>
        <a:bodyPr/>
        <a:lstStyle/>
        <a:p>
          <a:pPr algn="ctr"/>
          <a:r>
            <a:rPr lang="en-ZA" sz="1800" dirty="0"/>
            <a:t>COMMUNICATOR</a:t>
          </a:r>
        </a:p>
      </dgm:t>
    </dgm:pt>
    <dgm:pt modelId="{AE5C90EA-9BF4-4013-9F36-9327442DC33D}" type="parTrans" cxnId="{111C9D66-F2FB-4D56-887A-D424E550B5DA}">
      <dgm:prSet/>
      <dgm:spPr/>
      <dgm:t>
        <a:bodyPr/>
        <a:lstStyle/>
        <a:p>
          <a:pPr algn="ctr"/>
          <a:endParaRPr lang="en-ZA"/>
        </a:p>
      </dgm:t>
    </dgm:pt>
    <dgm:pt modelId="{88A354AF-EB6B-48E4-BDFE-F7B758EEAE1A}" type="sibTrans" cxnId="{111C9D66-F2FB-4D56-887A-D424E550B5DA}">
      <dgm:prSet/>
      <dgm:spPr/>
      <dgm:t>
        <a:bodyPr/>
        <a:lstStyle/>
        <a:p>
          <a:pPr algn="ctr"/>
          <a:endParaRPr lang="en-ZA"/>
        </a:p>
      </dgm:t>
    </dgm:pt>
    <dgm:pt modelId="{2B3804F6-E33D-4691-9E6C-E354E16544B1}">
      <dgm:prSet/>
      <dgm:spPr/>
      <dgm:t>
        <a:bodyPr/>
        <a:lstStyle/>
        <a:p>
          <a:pPr algn="ctr"/>
          <a:r>
            <a:rPr lang="en-ZA" dirty="0"/>
            <a:t>INNOVATOR</a:t>
          </a:r>
        </a:p>
      </dgm:t>
    </dgm:pt>
    <dgm:pt modelId="{700D8BF6-FC20-4D9B-8229-C198C3FCEFA8}" type="parTrans" cxnId="{9014F680-D827-49EE-93E3-040BA9F9B357}">
      <dgm:prSet/>
      <dgm:spPr/>
      <dgm:t>
        <a:bodyPr/>
        <a:lstStyle/>
        <a:p>
          <a:pPr algn="ctr"/>
          <a:endParaRPr lang="en-ZA"/>
        </a:p>
      </dgm:t>
    </dgm:pt>
    <dgm:pt modelId="{11371D71-508B-44ED-9D38-C6807D6B7D20}" type="sibTrans" cxnId="{9014F680-D827-49EE-93E3-040BA9F9B357}">
      <dgm:prSet/>
      <dgm:spPr/>
      <dgm:t>
        <a:bodyPr/>
        <a:lstStyle/>
        <a:p>
          <a:pPr algn="ctr"/>
          <a:endParaRPr lang="en-ZA"/>
        </a:p>
      </dgm:t>
    </dgm:pt>
    <dgm:pt modelId="{80AA19EB-17CC-4955-8EAC-C91DF78DF031}">
      <dgm:prSet custT="1"/>
      <dgm:spPr/>
      <dgm:t>
        <a:bodyPr/>
        <a:lstStyle/>
        <a:p>
          <a:pPr algn="ctr"/>
          <a:r>
            <a:rPr lang="en-ZA" sz="1800" dirty="0"/>
            <a:t>DECISION MAKER</a:t>
          </a:r>
        </a:p>
      </dgm:t>
    </dgm:pt>
    <dgm:pt modelId="{B22C5A8F-191E-4D8A-B635-CDC2E6840882}" type="parTrans" cxnId="{B99B62AE-1C0B-4225-BE2B-7926A5F9CEC4}">
      <dgm:prSet/>
      <dgm:spPr/>
      <dgm:t>
        <a:bodyPr/>
        <a:lstStyle/>
        <a:p>
          <a:pPr algn="ctr"/>
          <a:endParaRPr lang="en-ZA"/>
        </a:p>
      </dgm:t>
    </dgm:pt>
    <dgm:pt modelId="{9918BADE-1473-4502-87EC-5E94EC945CCC}" type="sibTrans" cxnId="{B99B62AE-1C0B-4225-BE2B-7926A5F9CEC4}">
      <dgm:prSet/>
      <dgm:spPr/>
      <dgm:t>
        <a:bodyPr/>
        <a:lstStyle/>
        <a:p>
          <a:pPr algn="ctr"/>
          <a:endParaRPr lang="en-ZA"/>
        </a:p>
      </dgm:t>
    </dgm:pt>
    <dgm:pt modelId="{214086EE-C9DC-46B8-8746-2444219187DA}">
      <dgm:prSet custT="1"/>
      <dgm:spPr/>
      <dgm:t>
        <a:bodyPr/>
        <a:lstStyle/>
        <a:p>
          <a:pPr algn="ctr"/>
          <a:r>
            <a:rPr lang="en-ZA" sz="1800" dirty="0"/>
            <a:t>PERSONAL, SOCIAL LIFE &amp;CAREER</a:t>
          </a:r>
        </a:p>
      </dgm:t>
    </dgm:pt>
    <dgm:pt modelId="{3F555088-109A-4D76-804E-712D3AE4DAD7}" type="parTrans" cxnId="{8071A18E-E504-40A9-A83B-6A113717BEE0}">
      <dgm:prSet/>
      <dgm:spPr/>
      <dgm:t>
        <a:bodyPr/>
        <a:lstStyle/>
        <a:p>
          <a:pPr algn="ctr"/>
          <a:endParaRPr lang="en-ZA"/>
        </a:p>
      </dgm:t>
    </dgm:pt>
    <dgm:pt modelId="{53B2C589-E647-4085-BA00-7A916EFF80A3}" type="sibTrans" cxnId="{8071A18E-E504-40A9-A83B-6A113717BEE0}">
      <dgm:prSet/>
      <dgm:spPr/>
      <dgm:t>
        <a:bodyPr/>
        <a:lstStyle/>
        <a:p>
          <a:pPr algn="ctr"/>
          <a:endParaRPr lang="en-ZA"/>
        </a:p>
      </dgm:t>
    </dgm:pt>
    <dgm:pt modelId="{A15FE509-5CCB-4FA8-82C0-D79142EC803B}">
      <dgm:prSet custT="1"/>
      <dgm:spPr/>
      <dgm:t>
        <a:bodyPr/>
        <a:lstStyle/>
        <a:p>
          <a:pPr algn="ctr"/>
          <a:r>
            <a:rPr lang="en-ZA" sz="1800" dirty="0"/>
            <a:t>METACOGNITION</a:t>
          </a:r>
        </a:p>
      </dgm:t>
    </dgm:pt>
    <dgm:pt modelId="{9F48862E-D0AF-4C9C-A1A6-CF71DE757746}" type="parTrans" cxnId="{C6E99288-506F-4CC1-9B11-557CCD6F87AE}">
      <dgm:prSet/>
      <dgm:spPr/>
      <dgm:t>
        <a:bodyPr/>
        <a:lstStyle/>
        <a:p>
          <a:pPr algn="ctr"/>
          <a:endParaRPr lang="en-ZA"/>
        </a:p>
      </dgm:t>
    </dgm:pt>
    <dgm:pt modelId="{04E4C239-D750-48B6-BA22-3B2C4886683B}" type="sibTrans" cxnId="{C6E99288-506F-4CC1-9B11-557CCD6F87AE}">
      <dgm:prSet/>
      <dgm:spPr/>
      <dgm:t>
        <a:bodyPr/>
        <a:lstStyle/>
        <a:p>
          <a:pPr algn="ctr"/>
          <a:endParaRPr lang="en-ZA"/>
        </a:p>
      </dgm:t>
    </dgm:pt>
    <dgm:pt modelId="{BC36BCBC-B3F6-49FF-9026-A287D52F7A77}">
      <dgm:prSet custT="1"/>
      <dgm:spPr/>
      <dgm:t>
        <a:bodyPr/>
        <a:lstStyle/>
        <a:p>
          <a:pPr algn="ctr"/>
          <a:r>
            <a:rPr lang="en-ZA" sz="1800" dirty="0"/>
            <a:t>INFORMATION &amp; ICT  LITERACY</a:t>
          </a:r>
        </a:p>
        <a:p>
          <a:pPr algn="ctr"/>
          <a:endParaRPr lang="en-ZA" sz="600" dirty="0"/>
        </a:p>
      </dgm:t>
    </dgm:pt>
    <dgm:pt modelId="{BDD097D7-42D9-431C-AACE-6F15FC3E0A72}" type="parTrans" cxnId="{00632544-CFB4-4460-9AE0-31D40FE19DC2}">
      <dgm:prSet/>
      <dgm:spPr/>
      <dgm:t>
        <a:bodyPr/>
        <a:lstStyle/>
        <a:p>
          <a:pPr algn="ctr"/>
          <a:endParaRPr lang="en-ZA"/>
        </a:p>
      </dgm:t>
    </dgm:pt>
    <dgm:pt modelId="{2C7BF0FD-762A-4790-B570-B93FFBCFB3D1}" type="sibTrans" cxnId="{00632544-CFB4-4460-9AE0-31D40FE19DC2}">
      <dgm:prSet/>
      <dgm:spPr/>
      <dgm:t>
        <a:bodyPr/>
        <a:lstStyle/>
        <a:p>
          <a:pPr algn="ctr"/>
          <a:endParaRPr lang="en-ZA"/>
        </a:p>
      </dgm:t>
    </dgm:pt>
    <dgm:pt modelId="{D219D5BF-4495-4040-AB58-1FC56508F423}">
      <dgm:prSet custT="1"/>
      <dgm:spPr/>
      <dgm:t>
        <a:bodyPr/>
        <a:lstStyle/>
        <a:p>
          <a:pPr algn="ctr"/>
          <a:r>
            <a:rPr lang="en-ZA" sz="1800" dirty="0"/>
            <a:t>GLOBAL CITIZENSHIP</a:t>
          </a:r>
        </a:p>
      </dgm:t>
    </dgm:pt>
    <dgm:pt modelId="{ECF7BBEA-32BE-4D36-9071-DBD733D75785}" type="parTrans" cxnId="{01BD5A7B-8EB8-442E-A677-7224F982ED12}">
      <dgm:prSet/>
      <dgm:spPr/>
      <dgm:t>
        <a:bodyPr/>
        <a:lstStyle/>
        <a:p>
          <a:pPr algn="ctr"/>
          <a:endParaRPr lang="en-ZA"/>
        </a:p>
      </dgm:t>
    </dgm:pt>
    <dgm:pt modelId="{8E604C21-BCB3-4F86-BE0A-A376C2F597A8}" type="sibTrans" cxnId="{01BD5A7B-8EB8-442E-A677-7224F982ED12}">
      <dgm:prSet/>
      <dgm:spPr/>
      <dgm:t>
        <a:bodyPr/>
        <a:lstStyle/>
        <a:p>
          <a:pPr algn="ctr"/>
          <a:endParaRPr lang="en-ZA"/>
        </a:p>
      </dgm:t>
    </dgm:pt>
    <dgm:pt modelId="{CABAA5C9-ED68-470D-9A99-A07AB636DCB7}" type="pres">
      <dgm:prSet presAssocID="{3114D212-2CBC-4AE1-8617-E05B7F20155B}" presName="cycle" presStyleCnt="0">
        <dgm:presLayoutVars>
          <dgm:chMax val="1"/>
          <dgm:dir/>
          <dgm:animLvl val="ctr"/>
          <dgm:resizeHandles val="exact"/>
        </dgm:presLayoutVars>
      </dgm:prSet>
      <dgm:spPr/>
      <dgm:t>
        <a:bodyPr/>
        <a:lstStyle/>
        <a:p>
          <a:endParaRPr lang="en-ZA"/>
        </a:p>
      </dgm:t>
    </dgm:pt>
    <dgm:pt modelId="{7AA3D9A9-93B7-4D8C-81A9-9FD6F98417DC}" type="pres">
      <dgm:prSet presAssocID="{3BF69943-D43C-4518-859A-AF9ABD79CAE4}" presName="centerShape" presStyleLbl="node0" presStyleIdx="0" presStyleCnt="1"/>
      <dgm:spPr/>
      <dgm:t>
        <a:bodyPr/>
        <a:lstStyle/>
        <a:p>
          <a:endParaRPr lang="en-ZA"/>
        </a:p>
      </dgm:t>
    </dgm:pt>
    <dgm:pt modelId="{90DFCF3C-C6AD-44B8-BF20-3E7B080E9696}" type="pres">
      <dgm:prSet presAssocID="{91F9C295-B17C-4654-98B5-AE9137F46A5B}" presName="parTrans" presStyleLbl="bgSibTrans2D1" presStyleIdx="0" presStyleCnt="10"/>
      <dgm:spPr/>
      <dgm:t>
        <a:bodyPr/>
        <a:lstStyle/>
        <a:p>
          <a:endParaRPr lang="en-ZA"/>
        </a:p>
      </dgm:t>
    </dgm:pt>
    <dgm:pt modelId="{5C4253DF-1943-4028-BE31-60FA04A2FA3F}" type="pres">
      <dgm:prSet presAssocID="{233BC4B4-AECD-47D0-9752-97C5F520E7DC}" presName="node" presStyleLbl="node1" presStyleIdx="0" presStyleCnt="10" custScaleX="171034" custRadScaleRad="89234" custRadScaleInc="7858">
        <dgm:presLayoutVars>
          <dgm:bulletEnabled val="1"/>
        </dgm:presLayoutVars>
      </dgm:prSet>
      <dgm:spPr/>
      <dgm:t>
        <a:bodyPr/>
        <a:lstStyle/>
        <a:p>
          <a:endParaRPr lang="en-ZA"/>
        </a:p>
      </dgm:t>
    </dgm:pt>
    <dgm:pt modelId="{5A4656AD-F61E-41EB-8C88-98843CC50C93}" type="pres">
      <dgm:prSet presAssocID="{0EB69DC4-8D43-43A5-A234-9BAA2C11A4AD}" presName="parTrans" presStyleLbl="bgSibTrans2D1" presStyleIdx="1" presStyleCnt="10"/>
      <dgm:spPr/>
      <dgm:t>
        <a:bodyPr/>
        <a:lstStyle/>
        <a:p>
          <a:endParaRPr lang="en-ZA"/>
        </a:p>
      </dgm:t>
    </dgm:pt>
    <dgm:pt modelId="{7205F32F-09CA-473D-8C82-B37D3C63B247}" type="pres">
      <dgm:prSet presAssocID="{4A0EA275-9882-44DE-BCBC-564F6819716B}" presName="node" presStyleLbl="node1" presStyleIdx="1" presStyleCnt="10" custScaleX="138491">
        <dgm:presLayoutVars>
          <dgm:bulletEnabled val="1"/>
        </dgm:presLayoutVars>
      </dgm:prSet>
      <dgm:spPr/>
      <dgm:t>
        <a:bodyPr/>
        <a:lstStyle/>
        <a:p>
          <a:endParaRPr lang="en-ZA"/>
        </a:p>
      </dgm:t>
    </dgm:pt>
    <dgm:pt modelId="{542A8DD2-6811-456C-A682-42ACDBF85928}" type="pres">
      <dgm:prSet presAssocID="{6F4786AE-E501-4168-8EDE-7934270E4C56}" presName="parTrans" presStyleLbl="bgSibTrans2D1" presStyleIdx="2" presStyleCnt="10"/>
      <dgm:spPr/>
      <dgm:t>
        <a:bodyPr/>
        <a:lstStyle/>
        <a:p>
          <a:endParaRPr lang="en-ZA"/>
        </a:p>
      </dgm:t>
    </dgm:pt>
    <dgm:pt modelId="{6CA4FD74-7DA1-46A5-B371-2410513A9B50}" type="pres">
      <dgm:prSet presAssocID="{78F26FB9-F3E9-469A-8968-9D69FB947774}" presName="node" presStyleLbl="node1" presStyleIdx="2" presStyleCnt="10" custScaleX="153288" custRadScaleRad="103422" custRadScaleInc="-8738">
        <dgm:presLayoutVars>
          <dgm:bulletEnabled val="1"/>
        </dgm:presLayoutVars>
      </dgm:prSet>
      <dgm:spPr/>
      <dgm:t>
        <a:bodyPr/>
        <a:lstStyle/>
        <a:p>
          <a:endParaRPr lang="en-ZA"/>
        </a:p>
      </dgm:t>
    </dgm:pt>
    <dgm:pt modelId="{6C644914-03A0-4577-BEDE-793574E72126}" type="pres">
      <dgm:prSet presAssocID="{700D8BF6-FC20-4D9B-8229-C198C3FCEFA8}" presName="parTrans" presStyleLbl="bgSibTrans2D1" presStyleIdx="3" presStyleCnt="10"/>
      <dgm:spPr/>
      <dgm:t>
        <a:bodyPr/>
        <a:lstStyle/>
        <a:p>
          <a:endParaRPr lang="en-ZA"/>
        </a:p>
      </dgm:t>
    </dgm:pt>
    <dgm:pt modelId="{AC017E15-7B6A-4BAB-8ADD-67033F1A358A}" type="pres">
      <dgm:prSet presAssocID="{2B3804F6-E33D-4691-9E6C-E354E16544B1}" presName="node" presStyleLbl="node1" presStyleIdx="3" presStyleCnt="10" custScaleX="135067" custRadScaleRad="103332" custRadScaleInc="-19750">
        <dgm:presLayoutVars>
          <dgm:bulletEnabled val="1"/>
        </dgm:presLayoutVars>
      </dgm:prSet>
      <dgm:spPr/>
      <dgm:t>
        <a:bodyPr/>
        <a:lstStyle/>
        <a:p>
          <a:endParaRPr lang="en-ZA"/>
        </a:p>
      </dgm:t>
    </dgm:pt>
    <dgm:pt modelId="{F27A3A21-65C8-4CA8-850C-8DC0CA8D7C52}" type="pres">
      <dgm:prSet presAssocID="{B22C5A8F-191E-4D8A-B635-CDC2E6840882}" presName="parTrans" presStyleLbl="bgSibTrans2D1" presStyleIdx="4" presStyleCnt="10"/>
      <dgm:spPr/>
      <dgm:t>
        <a:bodyPr/>
        <a:lstStyle/>
        <a:p>
          <a:endParaRPr lang="en-ZA"/>
        </a:p>
      </dgm:t>
    </dgm:pt>
    <dgm:pt modelId="{4383E2BB-4423-41F9-A53D-5761F1A2077B}" type="pres">
      <dgm:prSet presAssocID="{80AA19EB-17CC-4955-8EAC-C91DF78DF031}" presName="node" presStyleLbl="node1" presStyleIdx="4" presStyleCnt="10" custScaleX="150155" custRadScaleRad="100271" custRadScaleInc="-8690">
        <dgm:presLayoutVars>
          <dgm:bulletEnabled val="1"/>
        </dgm:presLayoutVars>
      </dgm:prSet>
      <dgm:spPr/>
      <dgm:t>
        <a:bodyPr/>
        <a:lstStyle/>
        <a:p>
          <a:endParaRPr lang="en-ZA"/>
        </a:p>
      </dgm:t>
    </dgm:pt>
    <dgm:pt modelId="{AED9C745-A274-4A6F-B9B4-E3897B40264C}" type="pres">
      <dgm:prSet presAssocID="{AE5C90EA-9BF4-4013-9F36-9327442DC33D}" presName="parTrans" presStyleLbl="bgSibTrans2D1" presStyleIdx="5" presStyleCnt="10"/>
      <dgm:spPr/>
      <dgm:t>
        <a:bodyPr/>
        <a:lstStyle/>
        <a:p>
          <a:endParaRPr lang="en-ZA"/>
        </a:p>
      </dgm:t>
    </dgm:pt>
    <dgm:pt modelId="{B58B7D6A-2225-4376-B2E8-40DA04542D39}" type="pres">
      <dgm:prSet presAssocID="{DE3A0588-CD7E-44C1-8A15-752EA70B72E3}" presName="node" presStyleLbl="node1" presStyleIdx="5" presStyleCnt="10" custScaleX="203542" custRadScaleRad="100359" custRadScaleInc="6131">
        <dgm:presLayoutVars>
          <dgm:bulletEnabled val="1"/>
        </dgm:presLayoutVars>
      </dgm:prSet>
      <dgm:spPr/>
      <dgm:t>
        <a:bodyPr/>
        <a:lstStyle/>
        <a:p>
          <a:endParaRPr lang="en-ZA"/>
        </a:p>
      </dgm:t>
    </dgm:pt>
    <dgm:pt modelId="{1ACF7B0E-2626-425F-8E26-E126C361B82D}" type="pres">
      <dgm:prSet presAssocID="{9F48862E-D0AF-4C9C-A1A6-CF71DE757746}" presName="parTrans" presStyleLbl="bgSibTrans2D1" presStyleIdx="6" presStyleCnt="10"/>
      <dgm:spPr/>
      <dgm:t>
        <a:bodyPr/>
        <a:lstStyle/>
        <a:p>
          <a:endParaRPr lang="en-ZA"/>
        </a:p>
      </dgm:t>
    </dgm:pt>
    <dgm:pt modelId="{8ECA0B78-FC10-4556-9FD9-9A659387A564}" type="pres">
      <dgm:prSet presAssocID="{A15FE509-5CCB-4FA8-82C0-D79142EC803B}" presName="node" presStyleLbl="node1" presStyleIdx="6" presStyleCnt="10" custScaleX="213794" custRadScaleRad="110774" custRadScaleInc="39932">
        <dgm:presLayoutVars>
          <dgm:bulletEnabled val="1"/>
        </dgm:presLayoutVars>
      </dgm:prSet>
      <dgm:spPr/>
      <dgm:t>
        <a:bodyPr/>
        <a:lstStyle/>
        <a:p>
          <a:endParaRPr lang="en-ZA"/>
        </a:p>
      </dgm:t>
    </dgm:pt>
    <dgm:pt modelId="{B2C7BD88-DF3C-478D-A82B-499BBC5E7FB1}" type="pres">
      <dgm:prSet presAssocID="{BDD097D7-42D9-431C-AACE-6F15FC3E0A72}" presName="parTrans" presStyleLbl="bgSibTrans2D1" presStyleIdx="7" presStyleCnt="10"/>
      <dgm:spPr/>
      <dgm:t>
        <a:bodyPr/>
        <a:lstStyle/>
        <a:p>
          <a:endParaRPr lang="en-ZA"/>
        </a:p>
      </dgm:t>
    </dgm:pt>
    <dgm:pt modelId="{9E2AFD2D-6EF7-4270-8B24-650FD8D75A10}" type="pres">
      <dgm:prSet presAssocID="{BC36BCBC-B3F6-49FF-9026-A287D52F7A77}" presName="node" presStyleLbl="node1" presStyleIdx="7" presStyleCnt="10" custScaleX="194923" custScaleY="131829" custRadScaleRad="106193" custRadScaleInc="12495">
        <dgm:presLayoutVars>
          <dgm:bulletEnabled val="1"/>
        </dgm:presLayoutVars>
      </dgm:prSet>
      <dgm:spPr/>
      <dgm:t>
        <a:bodyPr/>
        <a:lstStyle/>
        <a:p>
          <a:endParaRPr lang="en-ZA"/>
        </a:p>
      </dgm:t>
    </dgm:pt>
    <dgm:pt modelId="{5BD70EA6-CF1F-4DDE-A557-2B7A4B47D572}" type="pres">
      <dgm:prSet presAssocID="{ECF7BBEA-32BE-4D36-9071-DBD733D75785}" presName="parTrans" presStyleLbl="bgSibTrans2D1" presStyleIdx="8" presStyleCnt="10"/>
      <dgm:spPr/>
      <dgm:t>
        <a:bodyPr/>
        <a:lstStyle/>
        <a:p>
          <a:endParaRPr lang="en-ZA"/>
        </a:p>
      </dgm:t>
    </dgm:pt>
    <dgm:pt modelId="{326F7703-8B58-48D2-9913-0C7FB00FC367}" type="pres">
      <dgm:prSet presAssocID="{D219D5BF-4495-4040-AB58-1FC56508F423}" presName="node" presStyleLbl="node1" presStyleIdx="8" presStyleCnt="10" custScaleX="119387">
        <dgm:presLayoutVars>
          <dgm:bulletEnabled val="1"/>
        </dgm:presLayoutVars>
      </dgm:prSet>
      <dgm:spPr/>
      <dgm:t>
        <a:bodyPr/>
        <a:lstStyle/>
        <a:p>
          <a:endParaRPr lang="en-ZA"/>
        </a:p>
      </dgm:t>
    </dgm:pt>
    <dgm:pt modelId="{1D3366CD-512A-463A-8C5B-5EFFFC303767}" type="pres">
      <dgm:prSet presAssocID="{3F555088-109A-4D76-804E-712D3AE4DAD7}" presName="parTrans" presStyleLbl="bgSibTrans2D1" presStyleIdx="9" presStyleCnt="10"/>
      <dgm:spPr/>
      <dgm:t>
        <a:bodyPr/>
        <a:lstStyle/>
        <a:p>
          <a:endParaRPr lang="en-ZA"/>
        </a:p>
      </dgm:t>
    </dgm:pt>
    <dgm:pt modelId="{FBBDC571-4657-4A44-8442-C7697D23E838}" type="pres">
      <dgm:prSet presAssocID="{214086EE-C9DC-46B8-8746-2444219187DA}" presName="node" presStyleLbl="node1" presStyleIdx="9" presStyleCnt="10" custScaleX="125747" custScaleY="137274">
        <dgm:presLayoutVars>
          <dgm:bulletEnabled val="1"/>
        </dgm:presLayoutVars>
      </dgm:prSet>
      <dgm:spPr/>
      <dgm:t>
        <a:bodyPr/>
        <a:lstStyle/>
        <a:p>
          <a:endParaRPr lang="en-ZA"/>
        </a:p>
      </dgm:t>
    </dgm:pt>
  </dgm:ptLst>
  <dgm:cxnLst>
    <dgm:cxn modelId="{8071A18E-E504-40A9-A83B-6A113717BEE0}" srcId="{3BF69943-D43C-4518-859A-AF9ABD79CAE4}" destId="{214086EE-C9DC-46B8-8746-2444219187DA}" srcOrd="9" destOrd="0" parTransId="{3F555088-109A-4D76-804E-712D3AE4DAD7}" sibTransId="{53B2C589-E647-4085-BA00-7A916EFF80A3}"/>
    <dgm:cxn modelId="{D33FB7DA-B925-4137-B53F-7C4E818E616A}" type="presOf" srcId="{DE3A0588-CD7E-44C1-8A15-752EA70B72E3}" destId="{B58B7D6A-2225-4376-B2E8-40DA04542D39}" srcOrd="0" destOrd="0" presId="urn:microsoft.com/office/officeart/2005/8/layout/radial4"/>
    <dgm:cxn modelId="{1051D847-0B30-48C8-A0C9-C39D9757B7AC}" type="presOf" srcId="{9F48862E-D0AF-4C9C-A1A6-CF71DE757746}" destId="{1ACF7B0E-2626-425F-8E26-E126C361B82D}" srcOrd="0" destOrd="0" presId="urn:microsoft.com/office/officeart/2005/8/layout/radial4"/>
    <dgm:cxn modelId="{8A69E4F2-344F-4900-BA9A-8EC86F2BAB43}" type="presOf" srcId="{700D8BF6-FC20-4D9B-8229-C198C3FCEFA8}" destId="{6C644914-03A0-4577-BEDE-793574E72126}" srcOrd="0" destOrd="0" presId="urn:microsoft.com/office/officeart/2005/8/layout/radial4"/>
    <dgm:cxn modelId="{27B4F85F-2FAD-4026-9EDF-0EC7DBBE3EC6}" type="presOf" srcId="{B22C5A8F-191E-4D8A-B635-CDC2E6840882}" destId="{F27A3A21-65C8-4CA8-850C-8DC0CA8D7C52}" srcOrd="0" destOrd="0" presId="urn:microsoft.com/office/officeart/2005/8/layout/radial4"/>
    <dgm:cxn modelId="{F9CEF2A5-AE66-4B3F-A1F6-594F8ACE6208}" srcId="{3BF69943-D43C-4518-859A-AF9ABD79CAE4}" destId="{78F26FB9-F3E9-469A-8968-9D69FB947774}" srcOrd="2" destOrd="0" parTransId="{6F4786AE-E501-4168-8EDE-7934270E4C56}" sibTransId="{F990B48C-4680-47D8-B91A-6FFDF6B7AF9C}"/>
    <dgm:cxn modelId="{A7966E6D-E143-4976-A616-D8E3CF2B39EE}" type="presOf" srcId="{4A0EA275-9882-44DE-BCBC-564F6819716B}" destId="{7205F32F-09CA-473D-8C82-B37D3C63B247}" srcOrd="0" destOrd="0" presId="urn:microsoft.com/office/officeart/2005/8/layout/radial4"/>
    <dgm:cxn modelId="{F0E0C464-D15A-4632-9FB4-F0EA65F8D61E}" type="presOf" srcId="{91F9C295-B17C-4654-98B5-AE9137F46A5B}" destId="{90DFCF3C-C6AD-44B8-BF20-3E7B080E9696}" srcOrd="0" destOrd="0" presId="urn:microsoft.com/office/officeart/2005/8/layout/radial4"/>
    <dgm:cxn modelId="{9A58E4AC-2ABA-41C2-8F9A-0F498FF29AAA}" type="presOf" srcId="{6F4786AE-E501-4168-8EDE-7934270E4C56}" destId="{542A8DD2-6811-456C-A682-42ACDBF85928}" srcOrd="0" destOrd="0" presId="urn:microsoft.com/office/officeart/2005/8/layout/radial4"/>
    <dgm:cxn modelId="{C742D6F3-5C36-44FA-9ED0-4DBBD30A29AF}" type="presOf" srcId="{2B3804F6-E33D-4691-9E6C-E354E16544B1}" destId="{AC017E15-7B6A-4BAB-8ADD-67033F1A358A}" srcOrd="0" destOrd="0" presId="urn:microsoft.com/office/officeart/2005/8/layout/radial4"/>
    <dgm:cxn modelId="{292B7827-5707-4EAF-9068-3C65346F84C7}" type="presOf" srcId="{A15FE509-5CCB-4FA8-82C0-D79142EC803B}" destId="{8ECA0B78-FC10-4556-9FD9-9A659387A564}" srcOrd="0" destOrd="0" presId="urn:microsoft.com/office/officeart/2005/8/layout/radial4"/>
    <dgm:cxn modelId="{B912EEDE-EF75-453E-8A5C-48DED43A2C0C}" srcId="{3BF69943-D43C-4518-859A-AF9ABD79CAE4}" destId="{4A0EA275-9882-44DE-BCBC-564F6819716B}" srcOrd="1" destOrd="0" parTransId="{0EB69DC4-8D43-43A5-A234-9BAA2C11A4AD}" sibTransId="{89DF5209-3316-4963-ACFD-3602539BC1E9}"/>
    <dgm:cxn modelId="{75D69C7D-9C43-42A2-9779-6A5C68EB2E3B}" type="presOf" srcId="{78F26FB9-F3E9-469A-8968-9D69FB947774}" destId="{6CA4FD74-7DA1-46A5-B371-2410513A9B50}" srcOrd="0" destOrd="0" presId="urn:microsoft.com/office/officeart/2005/8/layout/radial4"/>
    <dgm:cxn modelId="{A9AC82E5-8848-44FA-BFAD-CE021579EC14}" type="presOf" srcId="{214086EE-C9DC-46B8-8746-2444219187DA}" destId="{FBBDC571-4657-4A44-8442-C7697D23E838}" srcOrd="0" destOrd="0" presId="urn:microsoft.com/office/officeart/2005/8/layout/radial4"/>
    <dgm:cxn modelId="{C6F1F996-647D-4EE7-B232-2A3358F43A40}" type="presOf" srcId="{ECF7BBEA-32BE-4D36-9071-DBD733D75785}" destId="{5BD70EA6-CF1F-4DDE-A557-2B7A4B47D572}" srcOrd="0" destOrd="0" presId="urn:microsoft.com/office/officeart/2005/8/layout/radial4"/>
    <dgm:cxn modelId="{901F9D60-E58F-47C4-BDFB-8C980B4319CE}" srcId="{3114D212-2CBC-4AE1-8617-E05B7F20155B}" destId="{3BF69943-D43C-4518-859A-AF9ABD79CAE4}" srcOrd="0" destOrd="0" parTransId="{FD0BCBA9-200F-4D58-A157-30E7099A468A}" sibTransId="{F5078107-EF37-41A0-A05F-65A9FCC51F07}"/>
    <dgm:cxn modelId="{B6687FC8-8260-4E4F-9E6C-9EB3F65237D9}" type="presOf" srcId="{BC36BCBC-B3F6-49FF-9026-A287D52F7A77}" destId="{9E2AFD2D-6EF7-4270-8B24-650FD8D75A10}" srcOrd="0" destOrd="0" presId="urn:microsoft.com/office/officeart/2005/8/layout/radial4"/>
    <dgm:cxn modelId="{01BD5A7B-8EB8-442E-A677-7224F982ED12}" srcId="{3BF69943-D43C-4518-859A-AF9ABD79CAE4}" destId="{D219D5BF-4495-4040-AB58-1FC56508F423}" srcOrd="8" destOrd="0" parTransId="{ECF7BBEA-32BE-4D36-9071-DBD733D75785}" sibTransId="{8E604C21-BCB3-4F86-BE0A-A376C2F597A8}"/>
    <dgm:cxn modelId="{D93495A3-3408-49C9-87CD-5F59D33F5AC7}" srcId="{3BF69943-D43C-4518-859A-AF9ABD79CAE4}" destId="{233BC4B4-AECD-47D0-9752-97C5F520E7DC}" srcOrd="0" destOrd="0" parTransId="{91F9C295-B17C-4654-98B5-AE9137F46A5B}" sibTransId="{0765B25F-347B-44E9-83A1-AD2B2E202F1A}"/>
    <dgm:cxn modelId="{E8EDF62D-D11C-4DDE-A30B-856D188C4AB4}" type="presOf" srcId="{3BF69943-D43C-4518-859A-AF9ABD79CAE4}" destId="{7AA3D9A9-93B7-4D8C-81A9-9FD6F98417DC}" srcOrd="0" destOrd="0" presId="urn:microsoft.com/office/officeart/2005/8/layout/radial4"/>
    <dgm:cxn modelId="{9014F680-D827-49EE-93E3-040BA9F9B357}" srcId="{3BF69943-D43C-4518-859A-AF9ABD79CAE4}" destId="{2B3804F6-E33D-4691-9E6C-E354E16544B1}" srcOrd="3" destOrd="0" parTransId="{700D8BF6-FC20-4D9B-8229-C198C3FCEFA8}" sibTransId="{11371D71-508B-44ED-9D38-C6807D6B7D20}"/>
    <dgm:cxn modelId="{EA2967E7-10F8-46E5-9FEE-614994139C6A}" type="presOf" srcId="{80AA19EB-17CC-4955-8EAC-C91DF78DF031}" destId="{4383E2BB-4423-41F9-A53D-5761F1A2077B}" srcOrd="0" destOrd="0" presId="urn:microsoft.com/office/officeart/2005/8/layout/radial4"/>
    <dgm:cxn modelId="{8839A94A-C9A0-4EA5-82AA-F43A3E5853F9}" type="presOf" srcId="{233BC4B4-AECD-47D0-9752-97C5F520E7DC}" destId="{5C4253DF-1943-4028-BE31-60FA04A2FA3F}" srcOrd="0" destOrd="0" presId="urn:microsoft.com/office/officeart/2005/8/layout/radial4"/>
    <dgm:cxn modelId="{C6168960-A290-4B68-8A74-35047B57BFA0}" type="presOf" srcId="{3F555088-109A-4D76-804E-712D3AE4DAD7}" destId="{1D3366CD-512A-463A-8C5B-5EFFFC303767}" srcOrd="0" destOrd="0" presId="urn:microsoft.com/office/officeart/2005/8/layout/radial4"/>
    <dgm:cxn modelId="{0A3A4331-6591-4653-B809-4E79F7696EB0}" type="presOf" srcId="{D219D5BF-4495-4040-AB58-1FC56508F423}" destId="{326F7703-8B58-48D2-9913-0C7FB00FC367}" srcOrd="0" destOrd="0" presId="urn:microsoft.com/office/officeart/2005/8/layout/radial4"/>
    <dgm:cxn modelId="{93BD512C-B627-413B-9816-8D6D4ACAF65A}" type="presOf" srcId="{AE5C90EA-9BF4-4013-9F36-9327442DC33D}" destId="{AED9C745-A274-4A6F-B9B4-E3897B40264C}" srcOrd="0" destOrd="0" presId="urn:microsoft.com/office/officeart/2005/8/layout/radial4"/>
    <dgm:cxn modelId="{B99B62AE-1C0B-4225-BE2B-7926A5F9CEC4}" srcId="{3BF69943-D43C-4518-859A-AF9ABD79CAE4}" destId="{80AA19EB-17CC-4955-8EAC-C91DF78DF031}" srcOrd="4" destOrd="0" parTransId="{B22C5A8F-191E-4D8A-B635-CDC2E6840882}" sibTransId="{9918BADE-1473-4502-87EC-5E94EC945CCC}"/>
    <dgm:cxn modelId="{111C9D66-F2FB-4D56-887A-D424E550B5DA}" srcId="{3BF69943-D43C-4518-859A-AF9ABD79CAE4}" destId="{DE3A0588-CD7E-44C1-8A15-752EA70B72E3}" srcOrd="5" destOrd="0" parTransId="{AE5C90EA-9BF4-4013-9F36-9327442DC33D}" sibTransId="{88A354AF-EB6B-48E4-BDFE-F7B758EEAE1A}"/>
    <dgm:cxn modelId="{00632544-CFB4-4460-9AE0-31D40FE19DC2}" srcId="{3BF69943-D43C-4518-859A-AF9ABD79CAE4}" destId="{BC36BCBC-B3F6-49FF-9026-A287D52F7A77}" srcOrd="7" destOrd="0" parTransId="{BDD097D7-42D9-431C-AACE-6F15FC3E0A72}" sibTransId="{2C7BF0FD-762A-4790-B570-B93FFBCFB3D1}"/>
    <dgm:cxn modelId="{0F2137D6-D823-455B-BA88-2D602F1B9013}" type="presOf" srcId="{3114D212-2CBC-4AE1-8617-E05B7F20155B}" destId="{CABAA5C9-ED68-470D-9A99-A07AB636DCB7}" srcOrd="0" destOrd="0" presId="urn:microsoft.com/office/officeart/2005/8/layout/radial4"/>
    <dgm:cxn modelId="{C6E99288-506F-4CC1-9B11-557CCD6F87AE}" srcId="{3BF69943-D43C-4518-859A-AF9ABD79CAE4}" destId="{A15FE509-5CCB-4FA8-82C0-D79142EC803B}" srcOrd="6" destOrd="0" parTransId="{9F48862E-D0AF-4C9C-A1A6-CF71DE757746}" sibTransId="{04E4C239-D750-48B6-BA22-3B2C4886683B}"/>
    <dgm:cxn modelId="{23473E32-BDE1-4170-BF96-6B7C208DF5CB}" type="presOf" srcId="{BDD097D7-42D9-431C-AACE-6F15FC3E0A72}" destId="{B2C7BD88-DF3C-478D-A82B-499BBC5E7FB1}" srcOrd="0" destOrd="0" presId="urn:microsoft.com/office/officeart/2005/8/layout/radial4"/>
    <dgm:cxn modelId="{6A2B1E53-797D-4FEE-BC3A-6781FAE3D3AA}" type="presOf" srcId="{0EB69DC4-8D43-43A5-A234-9BAA2C11A4AD}" destId="{5A4656AD-F61E-41EB-8C88-98843CC50C93}" srcOrd="0" destOrd="0" presId="urn:microsoft.com/office/officeart/2005/8/layout/radial4"/>
    <dgm:cxn modelId="{4EDF5EDC-DC43-4127-8392-72138ADDA040}" type="presParOf" srcId="{CABAA5C9-ED68-470D-9A99-A07AB636DCB7}" destId="{7AA3D9A9-93B7-4D8C-81A9-9FD6F98417DC}" srcOrd="0" destOrd="0" presId="urn:microsoft.com/office/officeart/2005/8/layout/radial4"/>
    <dgm:cxn modelId="{44DC4F75-9E25-4203-BCB6-039F6DA493DD}" type="presParOf" srcId="{CABAA5C9-ED68-470D-9A99-A07AB636DCB7}" destId="{90DFCF3C-C6AD-44B8-BF20-3E7B080E9696}" srcOrd="1" destOrd="0" presId="urn:microsoft.com/office/officeart/2005/8/layout/radial4"/>
    <dgm:cxn modelId="{D5A78EB2-DABC-44FF-BD65-104ECF315C0D}" type="presParOf" srcId="{CABAA5C9-ED68-470D-9A99-A07AB636DCB7}" destId="{5C4253DF-1943-4028-BE31-60FA04A2FA3F}" srcOrd="2" destOrd="0" presId="urn:microsoft.com/office/officeart/2005/8/layout/radial4"/>
    <dgm:cxn modelId="{3CB807B0-69EC-4BC8-BEC3-8E0081D399B5}" type="presParOf" srcId="{CABAA5C9-ED68-470D-9A99-A07AB636DCB7}" destId="{5A4656AD-F61E-41EB-8C88-98843CC50C93}" srcOrd="3" destOrd="0" presId="urn:microsoft.com/office/officeart/2005/8/layout/radial4"/>
    <dgm:cxn modelId="{BC118621-A7FC-47B3-9925-03D92F82F3C8}" type="presParOf" srcId="{CABAA5C9-ED68-470D-9A99-A07AB636DCB7}" destId="{7205F32F-09CA-473D-8C82-B37D3C63B247}" srcOrd="4" destOrd="0" presId="urn:microsoft.com/office/officeart/2005/8/layout/radial4"/>
    <dgm:cxn modelId="{66BD9623-7843-486C-97FF-1E2C2DEF3E19}" type="presParOf" srcId="{CABAA5C9-ED68-470D-9A99-A07AB636DCB7}" destId="{542A8DD2-6811-456C-A682-42ACDBF85928}" srcOrd="5" destOrd="0" presId="urn:microsoft.com/office/officeart/2005/8/layout/radial4"/>
    <dgm:cxn modelId="{CCACB44F-7038-40D5-8AFD-AB5C4326C20F}" type="presParOf" srcId="{CABAA5C9-ED68-470D-9A99-A07AB636DCB7}" destId="{6CA4FD74-7DA1-46A5-B371-2410513A9B50}" srcOrd="6" destOrd="0" presId="urn:microsoft.com/office/officeart/2005/8/layout/radial4"/>
    <dgm:cxn modelId="{D4A28D96-BEC7-4CA2-9BDC-3D7C750CE65D}" type="presParOf" srcId="{CABAA5C9-ED68-470D-9A99-A07AB636DCB7}" destId="{6C644914-03A0-4577-BEDE-793574E72126}" srcOrd="7" destOrd="0" presId="urn:microsoft.com/office/officeart/2005/8/layout/radial4"/>
    <dgm:cxn modelId="{FC975B47-512F-4C4F-BD80-6FC998652EDD}" type="presParOf" srcId="{CABAA5C9-ED68-470D-9A99-A07AB636DCB7}" destId="{AC017E15-7B6A-4BAB-8ADD-67033F1A358A}" srcOrd="8" destOrd="0" presId="urn:microsoft.com/office/officeart/2005/8/layout/radial4"/>
    <dgm:cxn modelId="{72EC628D-EA63-4782-A53B-AE0C182F15E5}" type="presParOf" srcId="{CABAA5C9-ED68-470D-9A99-A07AB636DCB7}" destId="{F27A3A21-65C8-4CA8-850C-8DC0CA8D7C52}" srcOrd="9" destOrd="0" presId="urn:microsoft.com/office/officeart/2005/8/layout/radial4"/>
    <dgm:cxn modelId="{EE0FCCC0-D397-4DBF-9DD4-7DEC1F0826B1}" type="presParOf" srcId="{CABAA5C9-ED68-470D-9A99-A07AB636DCB7}" destId="{4383E2BB-4423-41F9-A53D-5761F1A2077B}" srcOrd="10" destOrd="0" presId="urn:microsoft.com/office/officeart/2005/8/layout/radial4"/>
    <dgm:cxn modelId="{1EE09DC2-0DDA-4E8B-B26D-7E3CF05BA67D}" type="presParOf" srcId="{CABAA5C9-ED68-470D-9A99-A07AB636DCB7}" destId="{AED9C745-A274-4A6F-B9B4-E3897B40264C}" srcOrd="11" destOrd="0" presId="urn:microsoft.com/office/officeart/2005/8/layout/radial4"/>
    <dgm:cxn modelId="{1DFDA342-87E7-4CD6-8D5D-A0DB0BAB88D0}" type="presParOf" srcId="{CABAA5C9-ED68-470D-9A99-A07AB636DCB7}" destId="{B58B7D6A-2225-4376-B2E8-40DA04542D39}" srcOrd="12" destOrd="0" presId="urn:microsoft.com/office/officeart/2005/8/layout/radial4"/>
    <dgm:cxn modelId="{7FE15650-83C4-4C71-9DED-D383210F89E7}" type="presParOf" srcId="{CABAA5C9-ED68-470D-9A99-A07AB636DCB7}" destId="{1ACF7B0E-2626-425F-8E26-E126C361B82D}" srcOrd="13" destOrd="0" presId="urn:microsoft.com/office/officeart/2005/8/layout/radial4"/>
    <dgm:cxn modelId="{752CBE8C-3AD3-4F3B-8681-CE2FF8C494CE}" type="presParOf" srcId="{CABAA5C9-ED68-470D-9A99-A07AB636DCB7}" destId="{8ECA0B78-FC10-4556-9FD9-9A659387A564}" srcOrd="14" destOrd="0" presId="urn:microsoft.com/office/officeart/2005/8/layout/radial4"/>
    <dgm:cxn modelId="{4068A14D-1FFD-48F8-96E9-B547ADE12849}" type="presParOf" srcId="{CABAA5C9-ED68-470D-9A99-A07AB636DCB7}" destId="{B2C7BD88-DF3C-478D-A82B-499BBC5E7FB1}" srcOrd="15" destOrd="0" presId="urn:microsoft.com/office/officeart/2005/8/layout/radial4"/>
    <dgm:cxn modelId="{90C33ABC-2EB2-48EA-AE75-28632E7C344D}" type="presParOf" srcId="{CABAA5C9-ED68-470D-9A99-A07AB636DCB7}" destId="{9E2AFD2D-6EF7-4270-8B24-650FD8D75A10}" srcOrd="16" destOrd="0" presId="urn:microsoft.com/office/officeart/2005/8/layout/radial4"/>
    <dgm:cxn modelId="{0DA86E58-7ADF-44FF-AA00-FAFDF017A339}" type="presParOf" srcId="{CABAA5C9-ED68-470D-9A99-A07AB636DCB7}" destId="{5BD70EA6-CF1F-4DDE-A557-2B7A4B47D572}" srcOrd="17" destOrd="0" presId="urn:microsoft.com/office/officeart/2005/8/layout/radial4"/>
    <dgm:cxn modelId="{29ADA4F8-835A-406B-9350-5D315B7B0791}" type="presParOf" srcId="{CABAA5C9-ED68-470D-9A99-A07AB636DCB7}" destId="{326F7703-8B58-48D2-9913-0C7FB00FC367}" srcOrd="18" destOrd="0" presId="urn:microsoft.com/office/officeart/2005/8/layout/radial4"/>
    <dgm:cxn modelId="{401B7B55-7112-4405-86ED-0AA1DB359126}" type="presParOf" srcId="{CABAA5C9-ED68-470D-9A99-A07AB636DCB7}" destId="{1D3366CD-512A-463A-8C5B-5EFFFC303767}" srcOrd="19" destOrd="0" presId="urn:microsoft.com/office/officeart/2005/8/layout/radial4"/>
    <dgm:cxn modelId="{757CD7F7-66C0-4225-A1EB-6BBA30AB8F1D}" type="presParOf" srcId="{CABAA5C9-ED68-470D-9A99-A07AB636DCB7}" destId="{FBBDC571-4657-4A44-8442-C7697D23E838}" srcOrd="20"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827A61-93E1-48F2-A753-91659E47B833}"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en-ZA"/>
        </a:p>
      </dgm:t>
    </dgm:pt>
    <dgm:pt modelId="{AD897D2F-0642-45C0-BE5A-89BAF42D2625}">
      <dgm:prSet phldrT="[Text]" custT="1"/>
      <dgm:spPr/>
      <dgm:t>
        <a:bodyPr/>
        <a:lstStyle/>
        <a:p>
          <a:r>
            <a:rPr lang="en-ZA" sz="2800" dirty="0" smtClean="0">
              <a:latin typeface="Arial" panose="020B0604020202020204" pitchFamily="34" charset="0"/>
              <a:cs typeface="Arial" panose="020B0604020202020204" pitchFamily="34" charset="0"/>
            </a:rPr>
            <a:t>Innovation and Creativity</a:t>
          </a:r>
          <a:endParaRPr lang="en-ZA" sz="2800" dirty="0">
            <a:latin typeface="Arial" panose="020B0604020202020204" pitchFamily="34" charset="0"/>
            <a:cs typeface="Arial" panose="020B0604020202020204" pitchFamily="34" charset="0"/>
          </a:endParaRPr>
        </a:p>
      </dgm:t>
    </dgm:pt>
    <dgm:pt modelId="{12528265-57ED-4230-9622-0E525ECD7E70}" type="parTrans" cxnId="{E74FEB1C-A343-4D08-9594-64C0758DF43C}">
      <dgm:prSet/>
      <dgm:spPr/>
      <dgm:t>
        <a:bodyPr/>
        <a:lstStyle/>
        <a:p>
          <a:endParaRPr lang="en-ZA"/>
        </a:p>
      </dgm:t>
    </dgm:pt>
    <dgm:pt modelId="{128597A6-9CF4-4EC1-A96A-F4F0B49D6E10}" type="sibTrans" cxnId="{E74FEB1C-A343-4D08-9594-64C0758DF43C}">
      <dgm:prSet/>
      <dgm:spPr/>
      <dgm:t>
        <a:bodyPr/>
        <a:lstStyle/>
        <a:p>
          <a:endParaRPr lang="en-ZA"/>
        </a:p>
      </dgm:t>
    </dgm:pt>
    <dgm:pt modelId="{2ED361E9-6493-4B58-8362-CF8E5091B5DA}">
      <dgm:prSet phldrT="[Text]" custT="1"/>
      <dgm:spPr/>
      <dgm:t>
        <a:bodyPr/>
        <a:lstStyle/>
        <a:p>
          <a:r>
            <a:rPr lang="en-ZA" sz="2800" dirty="0" smtClean="0">
              <a:latin typeface="Arial" panose="020B0604020202020204" pitchFamily="34" charset="0"/>
              <a:cs typeface="Arial" panose="020B0604020202020204" pitchFamily="34" charset="0"/>
            </a:rPr>
            <a:t>Problem Solving</a:t>
          </a:r>
          <a:endParaRPr lang="en-ZA" sz="2800" dirty="0">
            <a:latin typeface="Arial" panose="020B0604020202020204" pitchFamily="34" charset="0"/>
            <a:cs typeface="Arial" panose="020B0604020202020204" pitchFamily="34" charset="0"/>
          </a:endParaRPr>
        </a:p>
      </dgm:t>
    </dgm:pt>
    <dgm:pt modelId="{480B5DEA-23F9-4BD5-B55C-BAA56C14E913}" type="parTrans" cxnId="{531D7EF3-43B8-44AE-95DA-044F9328E552}">
      <dgm:prSet/>
      <dgm:spPr/>
      <dgm:t>
        <a:bodyPr/>
        <a:lstStyle/>
        <a:p>
          <a:endParaRPr lang="en-ZA"/>
        </a:p>
      </dgm:t>
    </dgm:pt>
    <dgm:pt modelId="{2E83F37C-12A3-4182-A9A2-C93706B73882}" type="sibTrans" cxnId="{531D7EF3-43B8-44AE-95DA-044F9328E552}">
      <dgm:prSet/>
      <dgm:spPr/>
      <dgm:t>
        <a:bodyPr/>
        <a:lstStyle/>
        <a:p>
          <a:endParaRPr lang="en-ZA"/>
        </a:p>
      </dgm:t>
    </dgm:pt>
    <dgm:pt modelId="{7B9685E7-3609-49D8-95AB-C4482A4387A5}">
      <dgm:prSet phldrT="[Text]" custT="1"/>
      <dgm:spPr/>
      <dgm:t>
        <a:bodyPr/>
        <a:lstStyle/>
        <a:p>
          <a:r>
            <a:rPr lang="en-ZA" sz="2800" dirty="0" smtClean="0">
              <a:latin typeface="Arial" panose="020B0604020202020204" pitchFamily="34" charset="0"/>
              <a:cs typeface="Arial" panose="020B0604020202020204" pitchFamily="34" charset="0"/>
            </a:rPr>
            <a:t>Critical Thinking </a:t>
          </a:r>
          <a:endParaRPr lang="en-ZA" sz="2800" dirty="0">
            <a:latin typeface="Arial" panose="020B0604020202020204" pitchFamily="34" charset="0"/>
            <a:cs typeface="Arial" panose="020B0604020202020204" pitchFamily="34" charset="0"/>
          </a:endParaRPr>
        </a:p>
      </dgm:t>
    </dgm:pt>
    <dgm:pt modelId="{0BA2EE74-E93E-4212-8F5D-82DDB70B1572}" type="parTrans" cxnId="{F138930B-2139-422E-88C3-8EE004C42889}">
      <dgm:prSet/>
      <dgm:spPr/>
      <dgm:t>
        <a:bodyPr/>
        <a:lstStyle/>
        <a:p>
          <a:endParaRPr lang="en-ZA"/>
        </a:p>
      </dgm:t>
    </dgm:pt>
    <dgm:pt modelId="{162DFF7F-907A-411C-A9DE-178572DB0F6E}" type="sibTrans" cxnId="{F138930B-2139-422E-88C3-8EE004C42889}">
      <dgm:prSet/>
      <dgm:spPr/>
      <dgm:t>
        <a:bodyPr/>
        <a:lstStyle/>
        <a:p>
          <a:endParaRPr lang="en-ZA"/>
        </a:p>
      </dgm:t>
    </dgm:pt>
    <dgm:pt modelId="{32FD1442-2AEC-477E-B129-BDE63C978E7A}">
      <dgm:prSet custT="1"/>
      <dgm:spPr/>
      <dgm:t>
        <a:bodyPr/>
        <a:lstStyle/>
        <a:p>
          <a:r>
            <a:rPr lang="en-ZA" sz="2800" dirty="0" smtClean="0">
              <a:latin typeface="Arial" panose="020B0604020202020204" pitchFamily="34" charset="0"/>
              <a:cs typeface="Arial" panose="020B0604020202020204" pitchFamily="34" charset="0"/>
            </a:rPr>
            <a:t>Communication and Collaboration</a:t>
          </a:r>
          <a:endParaRPr lang="en-ZA" sz="2800" dirty="0">
            <a:latin typeface="Arial" panose="020B0604020202020204" pitchFamily="34" charset="0"/>
            <a:cs typeface="Arial" panose="020B0604020202020204" pitchFamily="34" charset="0"/>
          </a:endParaRPr>
        </a:p>
      </dgm:t>
    </dgm:pt>
    <dgm:pt modelId="{AB3E7FED-1663-4C7A-A0E1-F44B726B3B0A}" type="parTrans" cxnId="{15EE074B-0B44-4A4F-9D82-77883502E534}">
      <dgm:prSet/>
      <dgm:spPr/>
      <dgm:t>
        <a:bodyPr/>
        <a:lstStyle/>
        <a:p>
          <a:endParaRPr lang="en-ZA"/>
        </a:p>
      </dgm:t>
    </dgm:pt>
    <dgm:pt modelId="{1CBA143A-D701-453E-A1D8-DC681EC954D6}" type="sibTrans" cxnId="{15EE074B-0B44-4A4F-9D82-77883502E534}">
      <dgm:prSet/>
      <dgm:spPr/>
      <dgm:t>
        <a:bodyPr/>
        <a:lstStyle/>
        <a:p>
          <a:endParaRPr lang="en-ZA"/>
        </a:p>
      </dgm:t>
    </dgm:pt>
    <dgm:pt modelId="{10A71162-B7E3-42B7-9A9F-0032A502C659}">
      <dgm:prSet custT="1"/>
      <dgm:spPr/>
      <dgm:t>
        <a:bodyPr/>
        <a:lstStyle/>
        <a:p>
          <a:r>
            <a:rPr lang="en-ZA" sz="2800" dirty="0" smtClean="0">
              <a:latin typeface="Arial" panose="020B0604020202020204" pitchFamily="34" charset="0"/>
              <a:cs typeface="Arial" panose="020B0604020202020204" pitchFamily="34" charset="0"/>
            </a:rPr>
            <a:t>Team Work</a:t>
          </a:r>
          <a:endParaRPr lang="en-ZA" sz="2800" dirty="0">
            <a:latin typeface="Arial" panose="020B0604020202020204" pitchFamily="34" charset="0"/>
            <a:cs typeface="Arial" panose="020B0604020202020204" pitchFamily="34" charset="0"/>
          </a:endParaRPr>
        </a:p>
      </dgm:t>
    </dgm:pt>
    <dgm:pt modelId="{140D88C4-40AA-42C9-8F4F-43DC4BB453AF}" type="parTrans" cxnId="{3610C6C1-304C-40FC-93BE-AB293433773C}">
      <dgm:prSet/>
      <dgm:spPr/>
      <dgm:t>
        <a:bodyPr/>
        <a:lstStyle/>
        <a:p>
          <a:endParaRPr lang="en-ZA"/>
        </a:p>
      </dgm:t>
    </dgm:pt>
    <dgm:pt modelId="{BFFFF5F4-AF47-4C92-8313-510E00FE6579}" type="sibTrans" cxnId="{3610C6C1-304C-40FC-93BE-AB293433773C}">
      <dgm:prSet/>
      <dgm:spPr/>
      <dgm:t>
        <a:bodyPr/>
        <a:lstStyle/>
        <a:p>
          <a:endParaRPr lang="en-ZA"/>
        </a:p>
      </dgm:t>
    </dgm:pt>
    <dgm:pt modelId="{3D503E45-5968-4FF6-B56B-6096382497F5}">
      <dgm:prSet custT="1"/>
      <dgm:spPr/>
      <dgm:t>
        <a:bodyPr/>
        <a:lstStyle/>
        <a:p>
          <a:r>
            <a:rPr lang="en-ZA" sz="2800" dirty="0" smtClean="0">
              <a:latin typeface="Arial" panose="020B0604020202020204" pitchFamily="34" charset="0"/>
              <a:cs typeface="Arial" panose="020B0604020202020204" pitchFamily="34" charset="0"/>
            </a:rPr>
            <a:t>Human Rights and Social Justice</a:t>
          </a:r>
          <a:endParaRPr lang="en-ZA" sz="2800" dirty="0">
            <a:latin typeface="Arial" panose="020B0604020202020204" pitchFamily="34" charset="0"/>
            <a:cs typeface="Arial" panose="020B0604020202020204" pitchFamily="34" charset="0"/>
          </a:endParaRPr>
        </a:p>
      </dgm:t>
    </dgm:pt>
    <dgm:pt modelId="{871DAC37-CD32-4F1B-88F6-7FB9FECC6D94}" type="parTrans" cxnId="{8EB85FE0-B6C8-497B-9D80-B9B561F6BFEB}">
      <dgm:prSet/>
      <dgm:spPr/>
      <dgm:t>
        <a:bodyPr/>
        <a:lstStyle/>
        <a:p>
          <a:endParaRPr lang="en-ZA"/>
        </a:p>
      </dgm:t>
    </dgm:pt>
    <dgm:pt modelId="{79B327FC-B7AA-4741-A5EE-24EE55F82CCF}" type="sibTrans" cxnId="{8EB85FE0-B6C8-497B-9D80-B9B561F6BFEB}">
      <dgm:prSet/>
      <dgm:spPr/>
      <dgm:t>
        <a:bodyPr/>
        <a:lstStyle/>
        <a:p>
          <a:endParaRPr lang="en-ZA"/>
        </a:p>
      </dgm:t>
    </dgm:pt>
    <dgm:pt modelId="{F26A6218-3F2E-47CE-AA5A-0F6B65562A99}">
      <dgm:prSet custT="1"/>
      <dgm:spPr/>
      <dgm:t>
        <a:bodyPr/>
        <a:lstStyle/>
        <a:p>
          <a:r>
            <a:rPr lang="en-ZA" sz="2800" dirty="0" smtClean="0">
              <a:latin typeface="Arial" panose="020B0604020202020204" pitchFamily="34" charset="0"/>
              <a:cs typeface="Arial" panose="020B0604020202020204" pitchFamily="34" charset="0"/>
            </a:rPr>
            <a:t>Computational Skills</a:t>
          </a:r>
          <a:endParaRPr lang="en-ZA" sz="2800" dirty="0">
            <a:latin typeface="Arial" panose="020B0604020202020204" pitchFamily="34" charset="0"/>
            <a:cs typeface="Arial" panose="020B0604020202020204" pitchFamily="34" charset="0"/>
          </a:endParaRPr>
        </a:p>
      </dgm:t>
    </dgm:pt>
    <dgm:pt modelId="{37A74A92-1D04-488F-808F-AD9FBCCA203D}" type="parTrans" cxnId="{B1AE6578-F328-4878-B8C2-1E347826FF3D}">
      <dgm:prSet/>
      <dgm:spPr/>
      <dgm:t>
        <a:bodyPr/>
        <a:lstStyle/>
        <a:p>
          <a:endParaRPr lang="en-ZA"/>
        </a:p>
      </dgm:t>
    </dgm:pt>
    <dgm:pt modelId="{364EAA6D-C112-4203-BEB0-BA528DC79E35}" type="sibTrans" cxnId="{B1AE6578-F328-4878-B8C2-1E347826FF3D}">
      <dgm:prSet/>
      <dgm:spPr/>
      <dgm:t>
        <a:bodyPr/>
        <a:lstStyle/>
        <a:p>
          <a:endParaRPr lang="en-ZA"/>
        </a:p>
      </dgm:t>
    </dgm:pt>
    <dgm:pt modelId="{AC0FEF0B-070E-4A6F-832D-C321D4241173}" type="pres">
      <dgm:prSet presAssocID="{05827A61-93E1-48F2-A753-91659E47B833}" presName="compositeShape" presStyleCnt="0">
        <dgm:presLayoutVars>
          <dgm:chMax val="7"/>
          <dgm:dir/>
          <dgm:resizeHandles val="exact"/>
        </dgm:presLayoutVars>
      </dgm:prSet>
      <dgm:spPr/>
      <dgm:t>
        <a:bodyPr/>
        <a:lstStyle/>
        <a:p>
          <a:endParaRPr lang="en-US"/>
        </a:p>
      </dgm:t>
    </dgm:pt>
    <dgm:pt modelId="{85AD6770-50E4-4768-BB78-04A73F8317E3}" type="pres">
      <dgm:prSet presAssocID="{AD897D2F-0642-45C0-BE5A-89BAF42D2625}" presName="circ1" presStyleLbl="vennNode1" presStyleIdx="0" presStyleCnt="7" custScaleX="120153" custScaleY="115248"/>
      <dgm:spPr/>
    </dgm:pt>
    <dgm:pt modelId="{AE140635-780A-4B85-9B02-514110D75760}" type="pres">
      <dgm:prSet presAssocID="{AD897D2F-0642-45C0-BE5A-89BAF42D2625}" presName="circ1Tx" presStyleLbl="revTx" presStyleIdx="0" presStyleCnt="0">
        <dgm:presLayoutVars>
          <dgm:chMax val="0"/>
          <dgm:chPref val="0"/>
          <dgm:bulletEnabled val="1"/>
        </dgm:presLayoutVars>
      </dgm:prSet>
      <dgm:spPr/>
      <dgm:t>
        <a:bodyPr/>
        <a:lstStyle/>
        <a:p>
          <a:endParaRPr lang="en-US"/>
        </a:p>
      </dgm:t>
    </dgm:pt>
    <dgm:pt modelId="{D0E9E024-40BB-4BE5-B53A-94F8A4CF54AF}" type="pres">
      <dgm:prSet presAssocID="{32FD1442-2AEC-477E-B129-BDE63C978E7A}" presName="circ2" presStyleLbl="vennNode1" presStyleIdx="1" presStyleCnt="7"/>
      <dgm:spPr/>
    </dgm:pt>
    <dgm:pt modelId="{9F9790CB-948B-45BD-83CB-4671D1227A5F}" type="pres">
      <dgm:prSet presAssocID="{32FD1442-2AEC-477E-B129-BDE63C978E7A}" presName="circ2Tx" presStyleLbl="revTx" presStyleIdx="0" presStyleCnt="0" custScaleX="134282">
        <dgm:presLayoutVars>
          <dgm:chMax val="0"/>
          <dgm:chPref val="0"/>
          <dgm:bulletEnabled val="1"/>
        </dgm:presLayoutVars>
      </dgm:prSet>
      <dgm:spPr/>
      <dgm:t>
        <a:bodyPr/>
        <a:lstStyle/>
        <a:p>
          <a:endParaRPr lang="en-US"/>
        </a:p>
      </dgm:t>
    </dgm:pt>
    <dgm:pt modelId="{2E336974-A04A-4710-B024-31E731E89E0D}" type="pres">
      <dgm:prSet presAssocID="{2ED361E9-6493-4B58-8362-CF8E5091B5DA}" presName="circ3" presStyleLbl="vennNode1" presStyleIdx="2" presStyleCnt="7"/>
      <dgm:spPr/>
    </dgm:pt>
    <dgm:pt modelId="{2ABC95A5-E900-4662-899C-AD661FC07ACC}" type="pres">
      <dgm:prSet presAssocID="{2ED361E9-6493-4B58-8362-CF8E5091B5DA}" presName="circ3Tx" presStyleLbl="revTx" presStyleIdx="0" presStyleCnt="0">
        <dgm:presLayoutVars>
          <dgm:chMax val="0"/>
          <dgm:chPref val="0"/>
          <dgm:bulletEnabled val="1"/>
        </dgm:presLayoutVars>
      </dgm:prSet>
      <dgm:spPr/>
      <dgm:t>
        <a:bodyPr/>
        <a:lstStyle/>
        <a:p>
          <a:endParaRPr lang="en-US"/>
        </a:p>
      </dgm:t>
    </dgm:pt>
    <dgm:pt modelId="{9FE76360-5354-433C-A2F4-FD4516104AF7}" type="pres">
      <dgm:prSet presAssocID="{10A71162-B7E3-42B7-9A9F-0032A502C659}" presName="circ4" presStyleLbl="vennNode1" presStyleIdx="3" presStyleCnt="7"/>
      <dgm:spPr/>
    </dgm:pt>
    <dgm:pt modelId="{101522AC-CF78-40C1-BBFA-020E4F611064}" type="pres">
      <dgm:prSet presAssocID="{10A71162-B7E3-42B7-9A9F-0032A502C659}" presName="circ4Tx" presStyleLbl="revTx" presStyleIdx="0" presStyleCnt="0">
        <dgm:presLayoutVars>
          <dgm:chMax val="0"/>
          <dgm:chPref val="0"/>
          <dgm:bulletEnabled val="1"/>
        </dgm:presLayoutVars>
      </dgm:prSet>
      <dgm:spPr/>
      <dgm:t>
        <a:bodyPr/>
        <a:lstStyle/>
        <a:p>
          <a:endParaRPr lang="en-US"/>
        </a:p>
      </dgm:t>
    </dgm:pt>
    <dgm:pt modelId="{9F904F20-65AF-4188-AFB4-FB223BE8089D}" type="pres">
      <dgm:prSet presAssocID="{7B9685E7-3609-49D8-95AB-C4482A4387A5}" presName="circ5" presStyleLbl="vennNode1" presStyleIdx="4" presStyleCnt="7"/>
      <dgm:spPr/>
    </dgm:pt>
    <dgm:pt modelId="{7F919FF8-01DD-4538-B024-1A74E550023A}" type="pres">
      <dgm:prSet presAssocID="{7B9685E7-3609-49D8-95AB-C4482A4387A5}" presName="circ5Tx" presStyleLbl="revTx" presStyleIdx="0" presStyleCnt="0">
        <dgm:presLayoutVars>
          <dgm:chMax val="0"/>
          <dgm:chPref val="0"/>
          <dgm:bulletEnabled val="1"/>
        </dgm:presLayoutVars>
      </dgm:prSet>
      <dgm:spPr/>
      <dgm:t>
        <a:bodyPr/>
        <a:lstStyle/>
        <a:p>
          <a:endParaRPr lang="en-US"/>
        </a:p>
      </dgm:t>
    </dgm:pt>
    <dgm:pt modelId="{F32373FA-4328-4576-84EC-11584CE483ED}" type="pres">
      <dgm:prSet presAssocID="{3D503E45-5968-4FF6-B56B-6096382497F5}" presName="circ6" presStyleLbl="vennNode1" presStyleIdx="5" presStyleCnt="7"/>
      <dgm:spPr/>
    </dgm:pt>
    <dgm:pt modelId="{03EDD489-1F0C-4481-A91D-1DB421155FCA}" type="pres">
      <dgm:prSet presAssocID="{3D503E45-5968-4FF6-B56B-6096382497F5}" presName="circ6Tx" presStyleLbl="revTx" presStyleIdx="0" presStyleCnt="0">
        <dgm:presLayoutVars>
          <dgm:chMax val="0"/>
          <dgm:chPref val="0"/>
          <dgm:bulletEnabled val="1"/>
        </dgm:presLayoutVars>
      </dgm:prSet>
      <dgm:spPr/>
      <dgm:t>
        <a:bodyPr/>
        <a:lstStyle/>
        <a:p>
          <a:endParaRPr lang="en-US"/>
        </a:p>
      </dgm:t>
    </dgm:pt>
    <dgm:pt modelId="{250042C5-B03A-4FA8-8436-565689EB758B}" type="pres">
      <dgm:prSet presAssocID="{F26A6218-3F2E-47CE-AA5A-0F6B65562A99}" presName="circ7" presStyleLbl="vennNode1" presStyleIdx="6" presStyleCnt="7"/>
      <dgm:spPr/>
    </dgm:pt>
    <dgm:pt modelId="{7C60F2AE-155B-4791-BF8C-66DDCBC20CC1}" type="pres">
      <dgm:prSet presAssocID="{F26A6218-3F2E-47CE-AA5A-0F6B65562A99}" presName="circ7Tx" presStyleLbl="revTx" presStyleIdx="0" presStyleCnt="0" custScaleX="136252">
        <dgm:presLayoutVars>
          <dgm:chMax val="0"/>
          <dgm:chPref val="0"/>
          <dgm:bulletEnabled val="1"/>
        </dgm:presLayoutVars>
      </dgm:prSet>
      <dgm:spPr/>
      <dgm:t>
        <a:bodyPr/>
        <a:lstStyle/>
        <a:p>
          <a:endParaRPr lang="en-US"/>
        </a:p>
      </dgm:t>
    </dgm:pt>
  </dgm:ptLst>
  <dgm:cxnLst>
    <dgm:cxn modelId="{B1AE6578-F328-4878-B8C2-1E347826FF3D}" srcId="{05827A61-93E1-48F2-A753-91659E47B833}" destId="{F26A6218-3F2E-47CE-AA5A-0F6B65562A99}" srcOrd="6" destOrd="0" parTransId="{37A74A92-1D04-488F-808F-AD9FBCCA203D}" sibTransId="{364EAA6D-C112-4203-BEB0-BA528DC79E35}"/>
    <dgm:cxn modelId="{3610C6C1-304C-40FC-93BE-AB293433773C}" srcId="{05827A61-93E1-48F2-A753-91659E47B833}" destId="{10A71162-B7E3-42B7-9A9F-0032A502C659}" srcOrd="3" destOrd="0" parTransId="{140D88C4-40AA-42C9-8F4F-43DC4BB453AF}" sibTransId="{BFFFF5F4-AF47-4C92-8313-510E00FE6579}"/>
    <dgm:cxn modelId="{C3AA3BCD-6CED-4A59-BE63-FF473C4A3547}" type="presOf" srcId="{7B9685E7-3609-49D8-95AB-C4482A4387A5}" destId="{7F919FF8-01DD-4538-B024-1A74E550023A}" srcOrd="0" destOrd="0" presId="urn:microsoft.com/office/officeart/2005/8/layout/venn1"/>
    <dgm:cxn modelId="{BF35150C-7CAE-47DE-A6B6-92A802160BF2}" type="presOf" srcId="{3D503E45-5968-4FF6-B56B-6096382497F5}" destId="{03EDD489-1F0C-4481-A91D-1DB421155FCA}" srcOrd="0" destOrd="0" presId="urn:microsoft.com/office/officeart/2005/8/layout/venn1"/>
    <dgm:cxn modelId="{15EE074B-0B44-4A4F-9D82-77883502E534}" srcId="{05827A61-93E1-48F2-A753-91659E47B833}" destId="{32FD1442-2AEC-477E-B129-BDE63C978E7A}" srcOrd="1" destOrd="0" parTransId="{AB3E7FED-1663-4C7A-A0E1-F44B726B3B0A}" sibTransId="{1CBA143A-D701-453E-A1D8-DC681EC954D6}"/>
    <dgm:cxn modelId="{398642D9-B94A-4FFA-BD6A-9555EECEC87E}" type="presOf" srcId="{32FD1442-2AEC-477E-B129-BDE63C978E7A}" destId="{9F9790CB-948B-45BD-83CB-4671D1227A5F}" srcOrd="0" destOrd="0" presId="urn:microsoft.com/office/officeart/2005/8/layout/venn1"/>
    <dgm:cxn modelId="{60B538CC-208F-4654-AE6C-9F7E31DFAF01}" type="presOf" srcId="{10A71162-B7E3-42B7-9A9F-0032A502C659}" destId="{101522AC-CF78-40C1-BBFA-020E4F611064}" srcOrd="0" destOrd="0" presId="urn:microsoft.com/office/officeart/2005/8/layout/venn1"/>
    <dgm:cxn modelId="{1BB8794A-FCA1-40A2-9C5E-ADA51708EFB7}" type="presOf" srcId="{05827A61-93E1-48F2-A753-91659E47B833}" destId="{AC0FEF0B-070E-4A6F-832D-C321D4241173}" srcOrd="0" destOrd="0" presId="urn:microsoft.com/office/officeart/2005/8/layout/venn1"/>
    <dgm:cxn modelId="{F138930B-2139-422E-88C3-8EE004C42889}" srcId="{05827A61-93E1-48F2-A753-91659E47B833}" destId="{7B9685E7-3609-49D8-95AB-C4482A4387A5}" srcOrd="4" destOrd="0" parTransId="{0BA2EE74-E93E-4212-8F5D-82DDB70B1572}" sibTransId="{162DFF7F-907A-411C-A9DE-178572DB0F6E}"/>
    <dgm:cxn modelId="{76B29012-9CC7-46AB-8A9E-A294DC744373}" type="presOf" srcId="{2ED361E9-6493-4B58-8362-CF8E5091B5DA}" destId="{2ABC95A5-E900-4662-899C-AD661FC07ACC}" srcOrd="0" destOrd="0" presId="urn:microsoft.com/office/officeart/2005/8/layout/venn1"/>
    <dgm:cxn modelId="{531D7EF3-43B8-44AE-95DA-044F9328E552}" srcId="{05827A61-93E1-48F2-A753-91659E47B833}" destId="{2ED361E9-6493-4B58-8362-CF8E5091B5DA}" srcOrd="2" destOrd="0" parTransId="{480B5DEA-23F9-4BD5-B55C-BAA56C14E913}" sibTransId="{2E83F37C-12A3-4182-A9A2-C93706B73882}"/>
    <dgm:cxn modelId="{8EB85FE0-B6C8-497B-9D80-B9B561F6BFEB}" srcId="{05827A61-93E1-48F2-A753-91659E47B833}" destId="{3D503E45-5968-4FF6-B56B-6096382497F5}" srcOrd="5" destOrd="0" parTransId="{871DAC37-CD32-4F1B-88F6-7FB9FECC6D94}" sibTransId="{79B327FC-B7AA-4741-A5EE-24EE55F82CCF}"/>
    <dgm:cxn modelId="{E74FEB1C-A343-4D08-9594-64C0758DF43C}" srcId="{05827A61-93E1-48F2-A753-91659E47B833}" destId="{AD897D2F-0642-45C0-BE5A-89BAF42D2625}" srcOrd="0" destOrd="0" parTransId="{12528265-57ED-4230-9622-0E525ECD7E70}" sibTransId="{128597A6-9CF4-4EC1-A96A-F4F0B49D6E10}"/>
    <dgm:cxn modelId="{947765AF-D595-4EFC-B7A4-40838FEFBEE1}" type="presOf" srcId="{F26A6218-3F2E-47CE-AA5A-0F6B65562A99}" destId="{7C60F2AE-155B-4791-BF8C-66DDCBC20CC1}" srcOrd="0" destOrd="0" presId="urn:microsoft.com/office/officeart/2005/8/layout/venn1"/>
    <dgm:cxn modelId="{7268B7D3-A310-4596-9A9A-ED957E93B2BF}" type="presOf" srcId="{AD897D2F-0642-45C0-BE5A-89BAF42D2625}" destId="{AE140635-780A-4B85-9B02-514110D75760}" srcOrd="0" destOrd="0" presId="urn:microsoft.com/office/officeart/2005/8/layout/venn1"/>
    <dgm:cxn modelId="{14F763EC-4FE4-4A3D-96F9-50BD61D62379}" type="presParOf" srcId="{AC0FEF0B-070E-4A6F-832D-C321D4241173}" destId="{85AD6770-50E4-4768-BB78-04A73F8317E3}" srcOrd="0" destOrd="0" presId="urn:microsoft.com/office/officeart/2005/8/layout/venn1"/>
    <dgm:cxn modelId="{B2FC7E24-B8C9-4238-9472-3F4E262417DC}" type="presParOf" srcId="{AC0FEF0B-070E-4A6F-832D-C321D4241173}" destId="{AE140635-780A-4B85-9B02-514110D75760}" srcOrd="1" destOrd="0" presId="urn:microsoft.com/office/officeart/2005/8/layout/venn1"/>
    <dgm:cxn modelId="{D19A75D0-9705-413C-8C54-E2E2768055BA}" type="presParOf" srcId="{AC0FEF0B-070E-4A6F-832D-C321D4241173}" destId="{D0E9E024-40BB-4BE5-B53A-94F8A4CF54AF}" srcOrd="2" destOrd="0" presId="urn:microsoft.com/office/officeart/2005/8/layout/venn1"/>
    <dgm:cxn modelId="{72E2F8F6-4BA3-4317-99A7-89C2E084A02D}" type="presParOf" srcId="{AC0FEF0B-070E-4A6F-832D-C321D4241173}" destId="{9F9790CB-948B-45BD-83CB-4671D1227A5F}" srcOrd="3" destOrd="0" presId="urn:microsoft.com/office/officeart/2005/8/layout/venn1"/>
    <dgm:cxn modelId="{12452805-D9D1-41B2-9BCC-24FFC276421F}" type="presParOf" srcId="{AC0FEF0B-070E-4A6F-832D-C321D4241173}" destId="{2E336974-A04A-4710-B024-31E731E89E0D}" srcOrd="4" destOrd="0" presId="urn:microsoft.com/office/officeart/2005/8/layout/venn1"/>
    <dgm:cxn modelId="{7776E6AD-A1D9-41C2-9141-999AF7E8FBA7}" type="presParOf" srcId="{AC0FEF0B-070E-4A6F-832D-C321D4241173}" destId="{2ABC95A5-E900-4662-899C-AD661FC07ACC}" srcOrd="5" destOrd="0" presId="urn:microsoft.com/office/officeart/2005/8/layout/venn1"/>
    <dgm:cxn modelId="{698E8DDD-3D1C-4D05-8D04-D696BBD20E01}" type="presParOf" srcId="{AC0FEF0B-070E-4A6F-832D-C321D4241173}" destId="{9FE76360-5354-433C-A2F4-FD4516104AF7}" srcOrd="6" destOrd="0" presId="urn:microsoft.com/office/officeart/2005/8/layout/venn1"/>
    <dgm:cxn modelId="{3B05AA5C-1DDC-4A13-8A84-ED6E39630B4F}" type="presParOf" srcId="{AC0FEF0B-070E-4A6F-832D-C321D4241173}" destId="{101522AC-CF78-40C1-BBFA-020E4F611064}" srcOrd="7" destOrd="0" presId="urn:microsoft.com/office/officeart/2005/8/layout/venn1"/>
    <dgm:cxn modelId="{D6B13FE3-E22B-45C1-B1E1-FDF7060E2B8B}" type="presParOf" srcId="{AC0FEF0B-070E-4A6F-832D-C321D4241173}" destId="{9F904F20-65AF-4188-AFB4-FB223BE8089D}" srcOrd="8" destOrd="0" presId="urn:microsoft.com/office/officeart/2005/8/layout/venn1"/>
    <dgm:cxn modelId="{03F73AF5-321C-45F9-BAFB-38A95EE900CE}" type="presParOf" srcId="{AC0FEF0B-070E-4A6F-832D-C321D4241173}" destId="{7F919FF8-01DD-4538-B024-1A74E550023A}" srcOrd="9" destOrd="0" presId="urn:microsoft.com/office/officeart/2005/8/layout/venn1"/>
    <dgm:cxn modelId="{F96679A2-2C95-4B5A-A1A9-D926C83EE870}" type="presParOf" srcId="{AC0FEF0B-070E-4A6F-832D-C321D4241173}" destId="{F32373FA-4328-4576-84EC-11584CE483ED}" srcOrd="10" destOrd="0" presId="urn:microsoft.com/office/officeart/2005/8/layout/venn1"/>
    <dgm:cxn modelId="{CCC5DAEE-055F-42A5-B40A-BF16A3E4C57C}" type="presParOf" srcId="{AC0FEF0B-070E-4A6F-832D-C321D4241173}" destId="{03EDD489-1F0C-4481-A91D-1DB421155FCA}" srcOrd="11" destOrd="0" presId="urn:microsoft.com/office/officeart/2005/8/layout/venn1"/>
    <dgm:cxn modelId="{07341710-B456-425E-9465-6FD59CF4DE0B}" type="presParOf" srcId="{AC0FEF0B-070E-4A6F-832D-C321D4241173}" destId="{250042C5-B03A-4FA8-8436-565689EB758B}" srcOrd="12" destOrd="0" presId="urn:microsoft.com/office/officeart/2005/8/layout/venn1"/>
    <dgm:cxn modelId="{2A54DE27-9DDF-4B32-8FBC-1B7565EC7C4B}" type="presParOf" srcId="{AC0FEF0B-070E-4A6F-832D-C321D4241173}" destId="{7C60F2AE-155B-4791-BF8C-66DDCBC20CC1}"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0.00787</cdr:x>
      <cdr:y>0.95248</cdr:y>
    </cdr:from>
    <cdr:to>
      <cdr:x>1</cdr:x>
      <cdr:y>1</cdr:y>
    </cdr:to>
    <cdr:sp macro="" textlink="">
      <cdr:nvSpPr>
        <cdr:cNvPr id="3" name="TextBox 2"/>
        <cdr:cNvSpPr txBox="1"/>
      </cdr:nvSpPr>
      <cdr:spPr>
        <a:xfrm xmlns:a="http://schemas.openxmlformats.org/drawingml/2006/main">
          <a:off x="31976" y="5478536"/>
          <a:ext cx="4028782" cy="2733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dirty="0"/>
            <a:t>Q2:2009			                   Q2:2019</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0.94309</cdr:y>
    </cdr:from>
    <cdr:to>
      <cdr:x>1</cdr:x>
      <cdr:y>0.99209</cdr:y>
    </cdr:to>
    <cdr:sp macro="" textlink="">
      <cdr:nvSpPr>
        <cdr:cNvPr id="2" name="TextBox 1"/>
        <cdr:cNvSpPr txBox="1"/>
      </cdr:nvSpPr>
      <cdr:spPr>
        <a:xfrm xmlns:a="http://schemas.openxmlformats.org/drawingml/2006/main">
          <a:off x="0" y="5433169"/>
          <a:ext cx="3909182" cy="2822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ZA" sz="1100" dirty="0"/>
            <a:t>Q2:2019		                                            Q2:2019</a:t>
          </a:r>
        </a:p>
      </cdr:txBody>
    </cdr:sp>
  </cdr:relSizeAnchor>
</c:userShapes>
</file>

<file path=ppt/drawings/drawing3.xml><?xml version="1.0" encoding="utf-8"?>
<c:userShapes xmlns:c="http://schemas.openxmlformats.org/drawingml/2006/chart">
  <cdr:relSizeAnchor xmlns:cdr="http://schemas.openxmlformats.org/drawingml/2006/chartDrawing">
    <cdr:from>
      <cdr:x>0.40769</cdr:x>
      <cdr:y>0.09791</cdr:y>
    </cdr:from>
    <cdr:to>
      <cdr:x>0.73122</cdr:x>
      <cdr:y>0.19945</cdr:y>
    </cdr:to>
    <cdr:sp macro="" textlink="">
      <cdr:nvSpPr>
        <cdr:cNvPr id="2" name="TextBox 1"/>
        <cdr:cNvSpPr txBox="1"/>
      </cdr:nvSpPr>
      <cdr:spPr>
        <a:xfrm xmlns:a="http://schemas.openxmlformats.org/drawingml/2006/main">
          <a:off x="2994411" y="352501"/>
          <a:ext cx="2376268" cy="365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2000" b="1" dirty="0">
              <a:solidFill>
                <a:srgbClr val="E67777"/>
              </a:solidFill>
              <a:latin typeface="Arial" panose="020B0604020202020204" pitchFamily="34" charset="0"/>
            </a:rPr>
            <a:t>FEMALE NEET</a:t>
          </a:r>
          <a:endParaRPr lang="en-GB" sz="2000" b="1" dirty="0">
            <a:solidFill>
              <a:srgbClr val="E67777"/>
            </a:solidFill>
            <a:latin typeface="Arial" panose="020B0604020202020204" pitchFamily="34" charset="0"/>
          </a:endParaRPr>
        </a:p>
      </cdr:txBody>
    </cdr:sp>
  </cdr:relSizeAnchor>
  <cdr:relSizeAnchor xmlns:cdr="http://schemas.openxmlformats.org/drawingml/2006/chartDrawing">
    <cdr:from>
      <cdr:x>0.40769</cdr:x>
      <cdr:y>0.29566</cdr:y>
    </cdr:from>
    <cdr:to>
      <cdr:x>0.73122</cdr:x>
      <cdr:y>0.41302</cdr:y>
    </cdr:to>
    <cdr:sp macro="" textlink="">
      <cdr:nvSpPr>
        <cdr:cNvPr id="3" name="TextBox 2"/>
        <cdr:cNvSpPr txBox="1"/>
      </cdr:nvSpPr>
      <cdr:spPr>
        <a:xfrm xmlns:a="http://schemas.openxmlformats.org/drawingml/2006/main">
          <a:off x="2994411" y="1064482"/>
          <a:ext cx="2376268" cy="422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2000" b="1" dirty="0">
              <a:solidFill>
                <a:srgbClr val="002B53"/>
              </a:solidFill>
              <a:latin typeface="Arial" panose="020B0604020202020204" pitchFamily="34" charset="0"/>
            </a:rPr>
            <a:t>MALE NEET</a:t>
          </a:r>
          <a:endParaRPr lang="en-GB" sz="2000" b="1" dirty="0">
            <a:solidFill>
              <a:srgbClr val="002B53"/>
            </a:solidFill>
            <a:latin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0.02439</cdr:x>
      <cdr:y>0.02564</cdr:y>
    </cdr:from>
    <cdr:to>
      <cdr:x>0.10569</cdr:x>
      <cdr:y>0.62821</cdr:y>
    </cdr:to>
    <cdr:sp macro="" textlink="">
      <cdr:nvSpPr>
        <cdr:cNvPr id="2" name="Rectangular Callout 1"/>
        <cdr:cNvSpPr/>
      </cdr:nvSpPr>
      <cdr:spPr>
        <a:xfrm xmlns:a="http://schemas.openxmlformats.org/drawingml/2006/main" rot="16200000">
          <a:off x="-1116124" y="1476163"/>
          <a:ext cx="3384377" cy="720082"/>
        </a:xfrm>
        <a:prstGeom xmlns:a="http://schemas.openxmlformats.org/drawingml/2006/main" prst="wedgeRectCallou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0D2436C3-F297-4507-AD6A-42E143A858E3}" type="datetimeFigureOut">
              <a:rPr lang="en-ZA" smtClean="0"/>
              <a:pPr/>
              <a:t>2019/10/16</a:t>
            </a:fld>
            <a:endParaRPr lang="en-ZA"/>
          </a:p>
        </p:txBody>
      </p:sp>
      <p:sp>
        <p:nvSpPr>
          <p:cNvPr id="4" name="Footer Placeholder 3"/>
          <p:cNvSpPr>
            <a:spLocks noGrp="1"/>
          </p:cNvSpPr>
          <p:nvPr>
            <p:ph type="ftr" sz="quarter" idx="2"/>
          </p:nvPr>
        </p:nvSpPr>
        <p:spPr>
          <a:xfrm>
            <a:off x="0" y="9430090"/>
            <a:ext cx="2945659" cy="496411"/>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30090"/>
            <a:ext cx="2945659" cy="496411"/>
          </a:xfrm>
          <a:prstGeom prst="rect">
            <a:avLst/>
          </a:prstGeom>
        </p:spPr>
        <p:txBody>
          <a:bodyPr vert="horz" lIns="91440" tIns="45720" rIns="91440" bIns="45720" rtlCol="0" anchor="b"/>
          <a:lstStyle>
            <a:lvl1pPr algn="r">
              <a:defRPr sz="1200"/>
            </a:lvl1pPr>
          </a:lstStyle>
          <a:p>
            <a:fld id="{971787A3-EB87-4540-80C9-A55CA918FEAE}" type="slidenum">
              <a:rPr lang="en-ZA" smtClean="0"/>
              <a:pPr/>
              <a:t>‹#›</a:t>
            </a:fld>
            <a:endParaRPr lang="en-ZA"/>
          </a:p>
        </p:txBody>
      </p:sp>
    </p:spTree>
    <p:extLst>
      <p:ext uri="{BB962C8B-B14F-4D97-AF65-F5344CB8AC3E}">
        <p14:creationId xmlns:p14="http://schemas.microsoft.com/office/powerpoint/2010/main" xmlns="" val="1490840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E7D700E-0E32-497F-85DE-E2CB7C14ACE5}" type="datetimeFigureOut">
              <a:rPr lang="en-ZA" smtClean="0"/>
              <a:pPr/>
              <a:t>2019/10/16</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30090"/>
            <a:ext cx="2945659" cy="4964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30090"/>
            <a:ext cx="2945659" cy="496411"/>
          </a:xfrm>
          <a:prstGeom prst="rect">
            <a:avLst/>
          </a:prstGeom>
        </p:spPr>
        <p:txBody>
          <a:bodyPr vert="horz" lIns="91440" tIns="45720" rIns="91440" bIns="45720" rtlCol="0" anchor="b"/>
          <a:lstStyle>
            <a:lvl1pPr algn="r">
              <a:defRPr sz="1200"/>
            </a:lvl1pPr>
          </a:lstStyle>
          <a:p>
            <a:fld id="{9375EAEA-ECB5-438F-8F0C-E412682027A3}" type="slidenum">
              <a:rPr lang="en-ZA" smtClean="0"/>
              <a:pPr/>
              <a:t>‹#›</a:t>
            </a:fld>
            <a:endParaRPr lang="en-ZA"/>
          </a:p>
        </p:txBody>
      </p:sp>
    </p:spTree>
    <p:extLst>
      <p:ext uri="{BB962C8B-B14F-4D97-AF65-F5344CB8AC3E}">
        <p14:creationId xmlns:p14="http://schemas.microsoft.com/office/powerpoint/2010/main" xmlns="" val="704561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A022DDF-7E08-4398-93C5-5EEDEB337A78}" type="slidenum">
              <a:rPr lang="en-ZA" smtClean="0"/>
              <a:pPr/>
              <a:t>16</a:t>
            </a:fld>
            <a:endParaRPr lang="en-ZA"/>
          </a:p>
        </p:txBody>
      </p:sp>
    </p:spTree>
    <p:extLst>
      <p:ext uri="{BB962C8B-B14F-4D97-AF65-F5344CB8AC3E}">
        <p14:creationId xmlns:p14="http://schemas.microsoft.com/office/powerpoint/2010/main" xmlns="" val="3005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EBCF5C-793D-4E2E-8A58-2738429E7524}" type="slidenum">
              <a:rPr lang="en-US" smtClean="0"/>
              <a:pPr/>
              <a:t>63</a:t>
            </a:fld>
            <a:endParaRPr lang="en-US" dirty="0"/>
          </a:p>
        </p:txBody>
      </p:sp>
    </p:spTree>
    <p:extLst>
      <p:ext uri="{BB962C8B-B14F-4D97-AF65-F5344CB8AC3E}">
        <p14:creationId xmlns:p14="http://schemas.microsoft.com/office/powerpoint/2010/main" xmlns="" val="14590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17</a:t>
            </a:fld>
            <a:endParaRPr lang="en-ZA" dirty="0"/>
          </a:p>
        </p:txBody>
      </p:sp>
    </p:spTree>
    <p:extLst>
      <p:ext uri="{BB962C8B-B14F-4D97-AF65-F5344CB8AC3E}">
        <p14:creationId xmlns:p14="http://schemas.microsoft.com/office/powerpoint/2010/main" xmlns="" val="4218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18</a:t>
            </a:fld>
            <a:endParaRPr lang="en-ZA" dirty="0"/>
          </a:p>
        </p:txBody>
      </p:sp>
    </p:spTree>
    <p:extLst>
      <p:ext uri="{BB962C8B-B14F-4D97-AF65-F5344CB8AC3E}">
        <p14:creationId xmlns:p14="http://schemas.microsoft.com/office/powerpoint/2010/main" xmlns="" val="37803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19</a:t>
            </a:fld>
            <a:endParaRPr lang="en-ZA" dirty="0"/>
          </a:p>
        </p:txBody>
      </p:sp>
    </p:spTree>
    <p:extLst>
      <p:ext uri="{BB962C8B-B14F-4D97-AF65-F5344CB8AC3E}">
        <p14:creationId xmlns:p14="http://schemas.microsoft.com/office/powerpoint/2010/main" xmlns="" val="399680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022DDF-7E08-4398-93C5-5EEDEB337A78}" type="slidenum">
              <a:rPr lang="en-ZA" smtClean="0"/>
              <a:pPr/>
              <a:t>20</a:t>
            </a:fld>
            <a:endParaRPr lang="en-ZA"/>
          </a:p>
        </p:txBody>
      </p:sp>
    </p:spTree>
    <p:extLst>
      <p:ext uri="{BB962C8B-B14F-4D97-AF65-F5344CB8AC3E}">
        <p14:creationId xmlns:p14="http://schemas.microsoft.com/office/powerpoint/2010/main" xmlns="" val="388454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22</a:t>
            </a:fld>
            <a:endParaRPr lang="en-ZA" dirty="0"/>
          </a:p>
        </p:txBody>
      </p:sp>
    </p:spTree>
    <p:extLst>
      <p:ext uri="{BB962C8B-B14F-4D97-AF65-F5344CB8AC3E}">
        <p14:creationId xmlns:p14="http://schemas.microsoft.com/office/powerpoint/2010/main" xmlns="" val="274567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660400" algn="l"/>
                <a:tab pos="1323975" algn="l"/>
                <a:tab pos="1985963" algn="l"/>
                <a:tab pos="2651125" algn="l"/>
              </a:tabLst>
              <a:defRPr sz="1200">
                <a:solidFill>
                  <a:srgbClr val="000000"/>
                </a:solidFill>
                <a:latin typeface="Times New Roman" pitchFamily="18" charset="0"/>
              </a:defRPr>
            </a:lvl1pPr>
            <a:lvl2pPr indent="-284163">
              <a:tabLst>
                <a:tab pos="660400" algn="l"/>
                <a:tab pos="1323975" algn="l"/>
                <a:tab pos="1985963" algn="l"/>
                <a:tab pos="2651125" algn="l"/>
              </a:tabLst>
              <a:defRPr sz="1200">
                <a:solidFill>
                  <a:srgbClr val="000000"/>
                </a:solidFill>
                <a:latin typeface="Times New Roman" pitchFamily="18" charset="0"/>
              </a:defRPr>
            </a:lvl2pPr>
            <a:lvl3pPr indent="-227013">
              <a:tabLst>
                <a:tab pos="660400" algn="l"/>
                <a:tab pos="1323975" algn="l"/>
                <a:tab pos="1985963" algn="l"/>
                <a:tab pos="2651125" algn="l"/>
              </a:tabLst>
              <a:defRPr sz="1200">
                <a:solidFill>
                  <a:srgbClr val="000000"/>
                </a:solidFill>
                <a:latin typeface="Times New Roman" pitchFamily="18" charset="0"/>
              </a:defRPr>
            </a:lvl3pPr>
            <a:lvl4pPr indent="-227013">
              <a:tabLst>
                <a:tab pos="660400" algn="l"/>
                <a:tab pos="1323975" algn="l"/>
                <a:tab pos="1985963" algn="l"/>
                <a:tab pos="2651125" algn="l"/>
              </a:tabLst>
              <a:defRPr sz="1200">
                <a:solidFill>
                  <a:srgbClr val="000000"/>
                </a:solidFill>
                <a:latin typeface="Times New Roman" pitchFamily="18" charset="0"/>
              </a:defRPr>
            </a:lvl4pPr>
            <a:lvl5pPr marL="2058988" indent="-227013">
              <a:tabLst>
                <a:tab pos="660400" algn="l"/>
                <a:tab pos="1323975" algn="l"/>
                <a:tab pos="1985963" algn="l"/>
                <a:tab pos="2651125" algn="l"/>
              </a:tabLst>
              <a:defRPr sz="1200">
                <a:solidFill>
                  <a:srgbClr val="000000"/>
                </a:solidFill>
                <a:latin typeface="Times New Roman" pitchFamily="18" charset="0"/>
              </a:defRPr>
            </a:lvl5pPr>
            <a:lvl6pPr marL="2516188" indent="-227013" defTabSz="449263" eaLnBrk="0" fontAlgn="base" hangingPunct="0">
              <a:spcBef>
                <a:spcPct val="30000"/>
              </a:spcBef>
              <a:spcAft>
                <a:spcPct val="0"/>
              </a:spcAft>
              <a:buClr>
                <a:srgbClr val="000000"/>
              </a:buClr>
              <a:buSzPct val="100000"/>
              <a:buFont typeface="Times New Roman" pitchFamily="18" charset="0"/>
              <a:tabLst>
                <a:tab pos="660400" algn="l"/>
                <a:tab pos="1323975" algn="l"/>
                <a:tab pos="1985963" algn="l"/>
                <a:tab pos="2651125" algn="l"/>
              </a:tabLst>
              <a:defRPr sz="1200">
                <a:solidFill>
                  <a:srgbClr val="000000"/>
                </a:solidFill>
                <a:latin typeface="Times New Roman" pitchFamily="18" charset="0"/>
              </a:defRPr>
            </a:lvl6pPr>
            <a:lvl7pPr marL="2973388" indent="-227013" defTabSz="449263" eaLnBrk="0" fontAlgn="base" hangingPunct="0">
              <a:spcBef>
                <a:spcPct val="30000"/>
              </a:spcBef>
              <a:spcAft>
                <a:spcPct val="0"/>
              </a:spcAft>
              <a:buClr>
                <a:srgbClr val="000000"/>
              </a:buClr>
              <a:buSzPct val="100000"/>
              <a:buFont typeface="Times New Roman" pitchFamily="18" charset="0"/>
              <a:tabLst>
                <a:tab pos="660400" algn="l"/>
                <a:tab pos="1323975" algn="l"/>
                <a:tab pos="1985963" algn="l"/>
                <a:tab pos="2651125" algn="l"/>
              </a:tabLst>
              <a:defRPr sz="1200">
                <a:solidFill>
                  <a:srgbClr val="000000"/>
                </a:solidFill>
                <a:latin typeface="Times New Roman" pitchFamily="18" charset="0"/>
              </a:defRPr>
            </a:lvl7pPr>
            <a:lvl8pPr marL="3430588" indent="-227013" defTabSz="449263" eaLnBrk="0" fontAlgn="base" hangingPunct="0">
              <a:spcBef>
                <a:spcPct val="30000"/>
              </a:spcBef>
              <a:spcAft>
                <a:spcPct val="0"/>
              </a:spcAft>
              <a:buClr>
                <a:srgbClr val="000000"/>
              </a:buClr>
              <a:buSzPct val="100000"/>
              <a:buFont typeface="Times New Roman" pitchFamily="18" charset="0"/>
              <a:tabLst>
                <a:tab pos="660400" algn="l"/>
                <a:tab pos="1323975" algn="l"/>
                <a:tab pos="1985963" algn="l"/>
                <a:tab pos="2651125" algn="l"/>
              </a:tabLst>
              <a:defRPr sz="1200">
                <a:solidFill>
                  <a:srgbClr val="000000"/>
                </a:solidFill>
                <a:latin typeface="Times New Roman" pitchFamily="18" charset="0"/>
              </a:defRPr>
            </a:lvl8pPr>
            <a:lvl9pPr marL="3887788" indent="-227013" defTabSz="449263" eaLnBrk="0" fontAlgn="base" hangingPunct="0">
              <a:spcBef>
                <a:spcPct val="30000"/>
              </a:spcBef>
              <a:spcAft>
                <a:spcPct val="0"/>
              </a:spcAft>
              <a:buClr>
                <a:srgbClr val="000000"/>
              </a:buClr>
              <a:buSzPct val="100000"/>
              <a:buFont typeface="Times New Roman" pitchFamily="18" charset="0"/>
              <a:tabLst>
                <a:tab pos="660400" algn="l"/>
                <a:tab pos="1323975" algn="l"/>
                <a:tab pos="1985963" algn="l"/>
                <a:tab pos="2651125" algn="l"/>
              </a:tabLst>
              <a:defRPr sz="1200">
                <a:solidFill>
                  <a:srgbClr val="000000"/>
                </a:solidFill>
                <a:latin typeface="Times New Roman" pitchFamily="18" charset="0"/>
              </a:defRPr>
            </a:lvl9pPr>
          </a:lstStyle>
          <a:p>
            <a:fld id="{2BE0BD0E-34D7-42BE-8C32-8AEE20D09E29}" type="slidenum">
              <a:rPr lang="en-GB" altLang="en-US" sz="1300">
                <a:ea typeface="MS Gothic" pitchFamily="49" charset="-128"/>
              </a:rPr>
              <a:pPr/>
              <a:t>35</a:t>
            </a:fld>
            <a:endParaRPr lang="en-GB" altLang="en-US" sz="1300">
              <a:ea typeface="MS Gothic" pitchFamily="49" charset="-128"/>
            </a:endParaRPr>
          </a:p>
        </p:txBody>
      </p:sp>
      <p:sp>
        <p:nvSpPr>
          <p:cNvPr id="23555" name="Rectangle 2"/>
          <p:cNvSpPr>
            <a:spLocks noGrp="1" noRot="1" noChangeAspect="1" noChangeArrowheads="1" noTextEdit="1"/>
          </p:cNvSpPr>
          <p:nvPr>
            <p:ph type="sldImg"/>
          </p:nvPr>
        </p:nvSpPr>
        <p:spPr>
          <a:xfrm>
            <a:off x="912813" y="755650"/>
            <a:ext cx="4965700" cy="3724275"/>
          </a:xfrm>
        </p:spPr>
      </p:sp>
      <p:sp>
        <p:nvSpPr>
          <p:cNvPr id="23556" name="Rectangle 3"/>
          <p:cNvSpPr>
            <a:spLocks noGrp="1" noChangeArrowheads="1"/>
          </p:cNvSpPr>
          <p:nvPr>
            <p:ph type="body" idx="1"/>
          </p:nvPr>
        </p:nvSpPr>
        <p:spPr>
          <a:xfrm>
            <a:off x="679450" y="4717217"/>
            <a:ext cx="5435600" cy="4386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extLst>
      <p:ext uri="{BB962C8B-B14F-4D97-AF65-F5344CB8AC3E}">
        <p14:creationId xmlns:p14="http://schemas.microsoft.com/office/powerpoint/2010/main" xmlns="" val="53260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375EAEA-ECB5-438F-8F0C-E412682027A3}" type="slidenum">
              <a:rPr lang="en-ZA" smtClean="0"/>
              <a:pPr/>
              <a:t>56</a:t>
            </a:fld>
            <a:endParaRPr lang="en-ZA"/>
          </a:p>
        </p:txBody>
      </p:sp>
    </p:spTree>
    <p:extLst>
      <p:ext uri="{BB962C8B-B14F-4D97-AF65-F5344CB8AC3E}">
        <p14:creationId xmlns:p14="http://schemas.microsoft.com/office/powerpoint/2010/main" xmlns="" val="275988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375EAEA-ECB5-438F-8F0C-E412682027A3}" type="slidenum">
              <a:rPr lang="en-ZA" smtClean="0"/>
              <a:pPr/>
              <a:t>58</a:t>
            </a:fld>
            <a:endParaRPr lang="en-ZA"/>
          </a:p>
        </p:txBody>
      </p:sp>
    </p:spTree>
    <p:extLst>
      <p:ext uri="{BB962C8B-B14F-4D97-AF65-F5344CB8AC3E}">
        <p14:creationId xmlns:p14="http://schemas.microsoft.com/office/powerpoint/2010/main" xmlns="" val="2227444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2"/>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Tree>
    <p:extLst>
      <p:ext uri="{BB962C8B-B14F-4D97-AF65-F5344CB8AC3E}">
        <p14:creationId xmlns:p14="http://schemas.microsoft.com/office/powerpoint/2010/main" xmlns="" val="145442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345924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1010363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extBox 1"/>
          <p:cNvSpPr txBox="1"/>
          <p:nvPr userDrawn="1"/>
        </p:nvSpPr>
        <p:spPr>
          <a:xfrm>
            <a:off x="1115619" y="5470192"/>
            <a:ext cx="7200800" cy="1631216"/>
          </a:xfrm>
          <a:prstGeom prst="rect">
            <a:avLst/>
          </a:prstGeom>
          <a:noFill/>
        </p:spPr>
        <p:txBody>
          <a:bodyPr wrap="square" rtlCol="0">
            <a:spAutoFit/>
          </a:bodyPr>
          <a:lstStyle/>
          <a:p>
            <a:pPr algn="ctr"/>
            <a:r>
              <a:rPr lang="en-ZA" sz="2000" b="1" dirty="0">
                <a:solidFill>
                  <a:prstClr val="white"/>
                </a:solidFill>
                <a:latin typeface="Arial" panose="020B0604020202020204" pitchFamily="34" charset="0"/>
                <a:cs typeface="Arial" panose="020B0604020202020204" pitchFamily="34" charset="0"/>
              </a:rPr>
              <a:t>Website: www.education.gov.za</a:t>
            </a:r>
          </a:p>
          <a:p>
            <a:pPr algn="ctr"/>
            <a:r>
              <a:rPr lang="en-ZA" sz="2000" b="1" dirty="0">
                <a:solidFill>
                  <a:prstClr val="white"/>
                </a:solidFill>
                <a:latin typeface="Arial" panose="020B0604020202020204" pitchFamily="34" charset="0"/>
                <a:cs typeface="Arial" panose="020B0604020202020204" pitchFamily="34" charset="0"/>
              </a:rPr>
              <a:t>Call Centre: 0800 202 933 | callcentre@dbe.gov.za</a:t>
            </a:r>
          </a:p>
          <a:p>
            <a:pPr algn="ctr"/>
            <a:r>
              <a:rPr lang="en-ZA" sz="2000" b="1" dirty="0" smtClean="0">
                <a:solidFill>
                  <a:prstClr val="white"/>
                </a:solidFill>
                <a:latin typeface="Arial" panose="020B0604020202020204" pitchFamily="34" charset="0"/>
                <a:cs typeface="Arial" panose="020B0604020202020204" pitchFamily="34" charset="0"/>
              </a:rPr>
              <a:t>witter</a:t>
            </a:r>
            <a:r>
              <a:rPr lang="en-ZA" sz="2000" b="1" dirty="0">
                <a:solidFill>
                  <a:prstClr val="white"/>
                </a:solidFill>
                <a:latin typeface="Arial" panose="020B0604020202020204" pitchFamily="34" charset="0"/>
                <a:cs typeface="Arial" panose="020B0604020202020204" pitchFamily="34" charset="0"/>
              </a:rPr>
              <a:t>: @DBE_SA | Facebook: DBE SA</a:t>
            </a:r>
          </a:p>
          <a:p>
            <a:pPr algn="ctr"/>
            <a:endParaRPr lang="en-ZA" sz="2000" b="1" dirty="0">
              <a:solidFill>
                <a:prstClr val="white"/>
              </a:solidFill>
              <a:latin typeface="Arial" panose="020B0604020202020204" pitchFamily="34" charset="0"/>
              <a:cs typeface="Arial" panose="020B0604020202020204" pitchFamily="34" charset="0"/>
            </a:endParaRPr>
          </a:p>
          <a:p>
            <a:endParaRPr lang="en-ZA" sz="2000" b="1" dirty="0">
              <a:solidFill>
                <a:prstClr val="white"/>
              </a:solidFill>
              <a:latin typeface="Arial" panose="020B0604020202020204" pitchFamily="34" charset="0"/>
              <a:cs typeface="Arial" panose="020B0604020202020204" pitchFamily="34" charset="0"/>
            </a:endParaRPr>
          </a:p>
        </p:txBody>
      </p:sp>
      <p:sp>
        <p:nvSpPr>
          <p:cNvPr id="6" name="Title 5"/>
          <p:cNvSpPr>
            <a:spLocks noGrp="1"/>
          </p:cNvSpPr>
          <p:nvPr>
            <p:ph type="title" hasCustomPrompt="1"/>
          </p:nvPr>
        </p:nvSpPr>
        <p:spPr>
          <a:xfrm>
            <a:off x="457200" y="2502024"/>
            <a:ext cx="8229600" cy="1143000"/>
          </a:xfrm>
        </p:spPr>
        <p:txBody>
          <a:bodyPr>
            <a:noAutofit/>
          </a:bodyPr>
          <a:lstStyle>
            <a:lvl1pPr>
              <a:defRPr sz="4000" b="1" baseline="0">
                <a:solidFill>
                  <a:schemeClr val="accent6">
                    <a:lumMod val="75000"/>
                  </a:schemeClr>
                </a:solidFill>
                <a:latin typeface="Arial" panose="020B0604020202020204" pitchFamily="34" charset="0"/>
                <a:cs typeface="Arial" panose="020B0604020202020204" pitchFamily="34" charset="0"/>
              </a:defRPr>
            </a:lvl1pPr>
          </a:lstStyle>
          <a:p>
            <a:r>
              <a:rPr lang="en-US" dirty="0" smtClean="0"/>
              <a:t>CLICK TO ADD ENDING MESSAGE</a:t>
            </a:r>
            <a:endParaRPr lang="en-ZA" dirty="0"/>
          </a:p>
        </p:txBody>
      </p:sp>
    </p:spTree>
    <p:extLst>
      <p:ext uri="{BB962C8B-B14F-4D97-AF65-F5344CB8AC3E}">
        <p14:creationId xmlns:p14="http://schemas.microsoft.com/office/powerpoint/2010/main" xmlns="" val="290689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a:defRPr>
                <a:latin typeface="Arial"/>
              </a:defRPr>
            </a:lvl1pPr>
          </a:lstStyle>
          <a:p>
            <a:fld id="{BEE66811-7BA7-6845-A34C-EB2EA277F0FC}" type="datetimeFigureOut">
              <a:rPr lang="en-US" smtClean="0"/>
              <a:pPr/>
              <a:t>10/16/2019</a:t>
            </a:fld>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019800" y="6548254"/>
            <a:ext cx="2133600" cy="365125"/>
          </a:xfrm>
          <a:prstGeom prst="rect">
            <a:avLst/>
          </a:prstGeom>
        </p:spPr>
        <p:txBody>
          <a:bodyPr/>
          <a:lstStyle>
            <a:lvl1pPr>
              <a:defRPr>
                <a:latin typeface="Arial"/>
              </a:defRPr>
            </a:lvl1pPr>
          </a:lstStyle>
          <a:p>
            <a:fld id="{DB9737FC-D14B-5A4B-AE3D-50575B6B1E8B}" type="slidenum">
              <a:rPr lang="en-US" smtClean="0"/>
              <a:pPr/>
              <a:t>‹#›</a:t>
            </a:fld>
            <a:endParaRPr lang="en-US" dirty="0"/>
          </a:p>
        </p:txBody>
      </p:sp>
      <p:sp>
        <p:nvSpPr>
          <p:cNvPr id="8" name="Content Placeholder 7"/>
          <p:cNvSpPr>
            <a:spLocks noGrp="1"/>
          </p:cNvSpPr>
          <p:nvPr>
            <p:ph sz="quarter" idx="13"/>
          </p:nvPr>
        </p:nvSpPr>
        <p:spPr>
          <a:xfrm>
            <a:off x="8388350" y="63563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xmlns="" val="1374632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a:defRPr>
                <a:latin typeface="Arial"/>
              </a:defRPr>
            </a:lvl1pPr>
          </a:lstStyle>
          <a:p>
            <a:fld id="{BEE66811-7BA7-6845-A34C-EB2EA277F0FC}" type="datetimeFigureOut">
              <a:rPr lang="en-US" smtClean="0"/>
              <a:pPr/>
              <a:t>10/16/2019</a:t>
            </a:fld>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lvl1pPr>
              <a:defRPr>
                <a:latin typeface="Arial"/>
              </a:defRPr>
            </a:lvl1pPr>
          </a:lstStyle>
          <a:p>
            <a:fld id="{DB9737FC-D14B-5A4B-AE3D-50575B6B1E8B}" type="slidenum">
              <a:rPr lang="en-US" smtClean="0"/>
              <a:pPr/>
              <a:t>‹#›</a:t>
            </a:fld>
            <a:endParaRPr lang="en-US" dirty="0"/>
          </a:p>
        </p:txBody>
      </p:sp>
    </p:spTree>
    <p:extLst>
      <p:ext uri="{BB962C8B-B14F-4D97-AF65-F5344CB8AC3E}">
        <p14:creationId xmlns:p14="http://schemas.microsoft.com/office/powerpoint/2010/main" xmlns="" val="15456527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323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8650" y="6356354"/>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en-US" altLang="en-US"/>
          </a:p>
        </p:txBody>
      </p:sp>
      <p:sp>
        <p:nvSpPr>
          <p:cNvPr id="3" name="Footer Placeholder 4"/>
          <p:cNvSpPr>
            <a:spLocks noGrp="1"/>
          </p:cNvSpPr>
          <p:nvPr>
            <p:ph type="ftr" sz="quarter" idx="11"/>
          </p:nvPr>
        </p:nvSpPr>
        <p:spPr>
          <a:xfrm>
            <a:off x="3028950" y="6356354"/>
            <a:ext cx="3086100" cy="365125"/>
          </a:xfrm>
          <a:prstGeom prst="rect">
            <a:avLst/>
          </a:prstGeom>
        </p:spPr>
        <p:txBody>
          <a:bodyPr/>
          <a:lstStyle>
            <a:lvl1pPr fontAlgn="auto">
              <a:spcBef>
                <a:spcPts val="0"/>
              </a:spcBef>
              <a:spcAft>
                <a:spcPts val="0"/>
              </a:spcAft>
              <a:defRPr>
                <a:latin typeface="Arial"/>
                <a:ea typeface="+mn-ea"/>
                <a:cs typeface="+mn-cs"/>
              </a:defRPr>
            </a:lvl1pPr>
          </a:lstStyle>
          <a:p>
            <a:pPr>
              <a:defRPr/>
            </a:pPr>
            <a:endParaRPr lang="en-US"/>
          </a:p>
        </p:txBody>
      </p:sp>
      <p:sp>
        <p:nvSpPr>
          <p:cNvPr id="4" name="Slide Number Placeholder 5"/>
          <p:cNvSpPr>
            <a:spLocks noGrp="1"/>
          </p:cNvSpPr>
          <p:nvPr>
            <p:ph type="sldNum" sz="quarter" idx="12"/>
          </p:nvPr>
        </p:nvSpPr>
        <p:spPr>
          <a:xfrm>
            <a:off x="6457950" y="6356354"/>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6FCDE6F7-E124-4F52-A28F-A932133FBFD5}" type="slidenum">
              <a:rPr lang="en-US" altLang="en-US"/>
              <a:pPr>
                <a:defRPr/>
              </a:pPr>
              <a:t>‹#›</a:t>
            </a:fld>
            <a:endParaRPr lang="en-US" altLang="en-US"/>
          </a:p>
        </p:txBody>
      </p:sp>
    </p:spTree>
    <p:extLst>
      <p:ext uri="{BB962C8B-B14F-4D97-AF65-F5344CB8AC3E}">
        <p14:creationId xmlns:p14="http://schemas.microsoft.com/office/powerpoint/2010/main" xmlns="" val="27662317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a:defRPr>
                <a:latin typeface="Arial"/>
              </a:defRPr>
            </a:lvl1pPr>
          </a:lstStyle>
          <a:p>
            <a:fld id="{BEE66811-7BA7-6845-A34C-EB2EA277F0FC}" type="datetimeFigureOut">
              <a:rPr lang="en-US" smtClean="0"/>
              <a:pPr/>
              <a:t>10/16/2019</a:t>
            </a:fld>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019800" y="6548254"/>
            <a:ext cx="2133600" cy="365125"/>
          </a:xfrm>
          <a:prstGeom prst="rect">
            <a:avLst/>
          </a:prstGeom>
        </p:spPr>
        <p:txBody>
          <a:bodyPr/>
          <a:lstStyle>
            <a:lvl1pPr>
              <a:defRPr>
                <a:latin typeface="Arial"/>
              </a:defRPr>
            </a:lvl1pPr>
          </a:lstStyle>
          <a:p>
            <a:fld id="{DB9737FC-D14B-5A4B-AE3D-50575B6B1E8B}" type="slidenum">
              <a:rPr lang="en-US" smtClean="0"/>
              <a:pPr/>
              <a:t>‹#›</a:t>
            </a:fld>
            <a:endParaRPr lang="en-US" dirty="0"/>
          </a:p>
        </p:txBody>
      </p:sp>
      <p:sp>
        <p:nvSpPr>
          <p:cNvPr id="8" name="Content Placeholder 7"/>
          <p:cNvSpPr>
            <a:spLocks noGrp="1"/>
          </p:cNvSpPr>
          <p:nvPr>
            <p:ph sz="quarter" idx="13"/>
          </p:nvPr>
        </p:nvSpPr>
        <p:spPr>
          <a:xfrm>
            <a:off x="8388350" y="63563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xmlns="" val="12600216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411560" y="3573016"/>
            <a:ext cx="6400800" cy="1008112"/>
          </a:xfrm>
        </p:spPr>
        <p:txBody>
          <a:bodyPr>
            <a:normAutofit/>
          </a:bodyPr>
          <a:lstStyle>
            <a:lvl1pPr marL="0" indent="0" algn="ctr">
              <a:buNone/>
              <a:defRPr sz="2400" b="0" baseline="0">
                <a:solidFill>
                  <a:schemeClr val="accent6">
                    <a:lumMod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ZA" sz="2400" b="1" dirty="0" smtClean="0">
                <a:solidFill>
                  <a:srgbClr val="DB6D29"/>
                </a:solidFill>
                <a:latin typeface="Arial" panose="020B0604020202020204" pitchFamily="34" charset="0"/>
                <a:cs typeface="Arial" panose="020B0604020202020204" pitchFamily="34" charset="0"/>
              </a:rPr>
              <a:t>CLICK TO ADD SUBTITLE OF THE PRESENTATION</a:t>
            </a:r>
            <a:endParaRPr lang="en-ZA" sz="2400" b="1" dirty="0">
              <a:solidFill>
                <a:srgbClr val="DB6D29"/>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0" y="5562600"/>
            <a:ext cx="9144000" cy="1264494"/>
            <a:chOff x="0" y="5562600"/>
            <a:chExt cx="9144000" cy="1264494"/>
          </a:xfrm>
        </p:grpSpPr>
        <p:pic>
          <p:nvPicPr>
            <p:cNvPr id="10"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76200" y="5992639"/>
              <a:ext cx="2057400" cy="834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305801" y="5950586"/>
              <a:ext cx="761999" cy="831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2" name="Group 11"/>
            <p:cNvGrpSpPr/>
            <p:nvPr userDrawn="1"/>
          </p:nvGrpSpPr>
          <p:grpSpPr>
            <a:xfrm>
              <a:off x="0" y="5562600"/>
              <a:ext cx="9144000" cy="228600"/>
              <a:chOff x="0" y="5334000"/>
              <a:chExt cx="9144000" cy="228600"/>
            </a:xfrm>
          </p:grpSpPr>
          <p:sp>
            <p:nvSpPr>
              <p:cNvPr id="13" name="Rectangle 12"/>
              <p:cNvSpPr/>
              <p:nvPr/>
            </p:nvSpPr>
            <p:spPr>
              <a:xfrm>
                <a:off x="0" y="5334000"/>
                <a:ext cx="8991599"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4" name="Rectangle 13"/>
              <p:cNvSpPr/>
              <p:nvPr/>
            </p:nvSpPr>
            <p:spPr>
              <a:xfrm>
                <a:off x="1143000" y="5334000"/>
                <a:ext cx="1143000" cy="228600"/>
              </a:xfrm>
              <a:prstGeom prst="rect">
                <a:avLst/>
              </a:prstGeom>
              <a:solidFill>
                <a:schemeClr val="accent2">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5" name="Rectangle 14"/>
              <p:cNvSpPr/>
              <p:nvPr/>
            </p:nvSpPr>
            <p:spPr>
              <a:xfrm>
                <a:off x="8077201" y="5334000"/>
                <a:ext cx="1066799"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6" name="Rectangle 15"/>
              <p:cNvSpPr/>
              <p:nvPr/>
            </p:nvSpPr>
            <p:spPr>
              <a:xfrm>
                <a:off x="2286000" y="5334000"/>
                <a:ext cx="1143000"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7" name="Rectangle 16"/>
              <p:cNvSpPr/>
              <p:nvPr/>
            </p:nvSpPr>
            <p:spPr>
              <a:xfrm>
                <a:off x="3505200" y="5334000"/>
                <a:ext cx="1143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8" name="Rectangle 17"/>
              <p:cNvSpPr/>
              <p:nvPr/>
            </p:nvSpPr>
            <p:spPr>
              <a:xfrm>
                <a:off x="4610100" y="5334000"/>
                <a:ext cx="1143000"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9" name="Rectangle 18"/>
              <p:cNvSpPr/>
              <p:nvPr/>
            </p:nvSpPr>
            <p:spPr>
              <a:xfrm>
                <a:off x="5753100" y="5334000"/>
                <a:ext cx="1143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grpSp>
      </p:grpSp>
      <p:grpSp>
        <p:nvGrpSpPr>
          <p:cNvPr id="2" name="Group 1"/>
          <p:cNvGrpSpPr/>
          <p:nvPr userDrawn="1"/>
        </p:nvGrpSpPr>
        <p:grpSpPr>
          <a:xfrm>
            <a:off x="2" y="2"/>
            <a:ext cx="9144001" cy="1303651"/>
            <a:chOff x="0" y="1"/>
            <a:chExt cx="9144001" cy="1303651"/>
          </a:xfrm>
        </p:grpSpPr>
        <p:pic>
          <p:nvPicPr>
            <p:cNvPr id="7" name="Picture 2"/>
            <p:cNvPicPr>
              <a:picLocks noChangeAspect="1" noChangeArrowheads="1"/>
            </p:cNvPicPr>
            <p:nvPr userDrawn="1"/>
          </p:nvPicPr>
          <p:blipFill rotWithShape="1">
            <a:blip r:embed="rId4" cstate="print">
              <a:extLst>
                <a:ext uri="{28A0092B-C50C-407E-A947-70E740481C1C}">
                  <a14:useLocalDpi xmlns:a14="http://schemas.microsoft.com/office/drawing/2010/main" xmlns="" val="0"/>
                </a:ext>
              </a:extLst>
            </a:blip>
            <a:srcRect l="935" r="819"/>
            <a:stretch/>
          </p:blipFill>
          <p:spPr bwMode="auto">
            <a:xfrm>
              <a:off x="1" y="1"/>
              <a:ext cx="9144000" cy="1303651"/>
            </a:xfrm>
            <a:prstGeom prst="rect">
              <a:avLst/>
            </a:prstGeom>
            <a:noFill/>
            <a:ln w="63500" cmpd="tri">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0" name="Straight Connector 19"/>
            <p:cNvCxnSpPr/>
            <p:nvPr userDrawn="1"/>
          </p:nvCxnSpPr>
          <p:spPr>
            <a:xfrm>
              <a:off x="0" y="1303652"/>
              <a:ext cx="9144001" cy="0"/>
            </a:xfrm>
            <a:prstGeom prst="line">
              <a:avLst/>
            </a:prstGeom>
            <a:ln w="50800">
              <a:solidFill>
                <a:srgbClr val="D9D5BD"/>
              </a:solidFill>
            </a:ln>
            <a:effectLst>
              <a:glow rad="101600">
                <a:schemeClr val="bg2">
                  <a:lumMod val="90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8" name="Title 7"/>
          <p:cNvSpPr>
            <a:spLocks noGrp="1"/>
          </p:cNvSpPr>
          <p:nvPr>
            <p:ph type="title" hasCustomPrompt="1"/>
          </p:nvPr>
        </p:nvSpPr>
        <p:spPr>
          <a:xfrm>
            <a:off x="323528" y="1916832"/>
            <a:ext cx="8229600" cy="1143000"/>
          </a:xfrm>
        </p:spPr>
        <p:txBody>
          <a:bodyPr>
            <a:noAutofit/>
          </a:bodyPr>
          <a:lstStyle>
            <a:lvl1pPr>
              <a:defRPr sz="4000" b="1">
                <a:solidFill>
                  <a:srgbClr val="741202"/>
                </a:solidFill>
                <a:latin typeface="Arial" panose="020B0604020202020204" pitchFamily="34" charset="0"/>
                <a:cs typeface="Arial" panose="020B0604020202020204" pitchFamily="34" charset="0"/>
              </a:defRPr>
            </a:lvl1pPr>
          </a:lstStyle>
          <a:p>
            <a:r>
              <a:rPr lang="en-US" dirty="0" smtClean="0"/>
              <a:t>CLICK TO ADD TITLE OF PRESENTATION</a:t>
            </a:r>
            <a:endParaRPr lang="en-ZA" dirty="0"/>
          </a:p>
        </p:txBody>
      </p:sp>
    </p:spTree>
    <p:extLst>
      <p:ext uri="{BB962C8B-B14F-4D97-AF65-F5344CB8AC3E}">
        <p14:creationId xmlns:p14="http://schemas.microsoft.com/office/powerpoint/2010/main" xmlns="" val="3314368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4624"/>
            <a:ext cx="8229600" cy="721570"/>
          </a:xfrm>
        </p:spPr>
        <p:txBody>
          <a:bodyPr>
            <a:normAutofit/>
          </a:bodyPr>
          <a:lstStyle>
            <a:lvl1pPr>
              <a:defRPr sz="4000" b="1" baseline="0">
                <a:solidFill>
                  <a:srgbClr val="741202"/>
                </a:solidFill>
                <a:latin typeface="Arial" panose="020B0604020202020204" pitchFamily="34" charset="0"/>
                <a:cs typeface="Arial" panose="020B0604020202020204" pitchFamily="34" charset="0"/>
              </a:defRPr>
            </a:lvl1pPr>
          </a:lstStyle>
          <a:p>
            <a:r>
              <a:rPr lang="en-US" dirty="0" smtClean="0"/>
              <a:t>Title of slide</a:t>
            </a:r>
            <a:endParaRPr lang="en-ZA" dirty="0"/>
          </a:p>
        </p:txBody>
      </p:sp>
      <p:sp>
        <p:nvSpPr>
          <p:cNvPr id="3" name="Content Placeholder 2"/>
          <p:cNvSpPr>
            <a:spLocks noGrp="1"/>
          </p:cNvSpPr>
          <p:nvPr>
            <p:ph idx="1"/>
          </p:nvPr>
        </p:nvSpPr>
        <p:spPr>
          <a:xfrm>
            <a:off x="457200" y="1124744"/>
            <a:ext cx="8229600" cy="4968552"/>
          </a:xfrm>
        </p:spPr>
        <p:txBody>
          <a:bodyPr/>
          <a:lstStyle>
            <a:lvl1pPr>
              <a:defRPr>
                <a:latin typeface="Arial" panose="020B0604020202020204" pitchFamily="34" charset="0"/>
                <a:cs typeface="Arial" panose="020B0604020202020204" pitchFamily="34" charset="0"/>
              </a:defRPr>
            </a:lvl1pPr>
            <a:lvl2pPr>
              <a:buClr>
                <a:schemeClr val="accent2">
                  <a:lumMod val="50000"/>
                </a:schemeClr>
              </a:buCl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609600" y="838204"/>
            <a:ext cx="8534400" cy="45719"/>
          </a:xfrm>
          <a:prstGeom prst="rect">
            <a:avLst/>
          </a:prstGeom>
          <a:gradFill flip="none" rotWithShape="1">
            <a:gsLst>
              <a:gs pos="0">
                <a:schemeClr val="bg1"/>
              </a:gs>
              <a:gs pos="100000">
                <a:srgbClr val="DB6D29"/>
              </a:gs>
            </a:gsLst>
            <a:lin ang="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35496" y="6237316"/>
            <a:ext cx="1471464" cy="596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544985" y="6268993"/>
            <a:ext cx="539552" cy="589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4759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4021440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609600" y="838204"/>
            <a:ext cx="8534400" cy="45719"/>
          </a:xfrm>
          <a:prstGeom prst="rect">
            <a:avLst/>
          </a:prstGeom>
          <a:gradFill flip="none" rotWithShape="1">
            <a:gsLst>
              <a:gs pos="0">
                <a:schemeClr val="bg1"/>
              </a:gs>
              <a:gs pos="100000">
                <a:srgbClr val="DB6D29"/>
              </a:gs>
            </a:gsLst>
            <a:lin ang="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35496" y="6237316"/>
            <a:ext cx="1471464" cy="596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544985" y="6268993"/>
            <a:ext cx="539552" cy="589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itle 1"/>
          <p:cNvSpPr>
            <a:spLocks noGrp="1"/>
          </p:cNvSpPr>
          <p:nvPr>
            <p:ph type="title" hasCustomPrompt="1"/>
          </p:nvPr>
        </p:nvSpPr>
        <p:spPr>
          <a:xfrm>
            <a:off x="467544" y="44624"/>
            <a:ext cx="8229600" cy="721570"/>
          </a:xfrm>
        </p:spPr>
        <p:txBody>
          <a:bodyPr>
            <a:normAutofit/>
          </a:bodyPr>
          <a:lstStyle>
            <a:lvl1pPr>
              <a:defRPr sz="4000" b="1" baseline="0">
                <a:solidFill>
                  <a:srgbClr val="741202"/>
                </a:solidFill>
                <a:latin typeface="Arial" panose="020B0604020202020204" pitchFamily="34" charset="0"/>
                <a:cs typeface="Arial" panose="020B0604020202020204" pitchFamily="34" charset="0"/>
              </a:defRPr>
            </a:lvl1pPr>
          </a:lstStyle>
          <a:p>
            <a:r>
              <a:rPr lang="en-US" dirty="0" smtClean="0"/>
              <a:t>Title of slide</a:t>
            </a:r>
            <a:endParaRPr lang="en-ZA" dirty="0"/>
          </a:p>
        </p:txBody>
      </p:sp>
    </p:spTree>
    <p:extLst>
      <p:ext uri="{BB962C8B-B14F-4D97-AF65-F5344CB8AC3E}">
        <p14:creationId xmlns:p14="http://schemas.microsoft.com/office/powerpoint/2010/main" xmlns="" val="2496149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5229200"/>
            <a:ext cx="9144000" cy="1628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2" name="TextBox 1"/>
          <p:cNvSpPr txBox="1"/>
          <p:nvPr userDrawn="1"/>
        </p:nvSpPr>
        <p:spPr>
          <a:xfrm>
            <a:off x="1115617" y="5470192"/>
            <a:ext cx="7200800" cy="1631216"/>
          </a:xfrm>
          <a:prstGeom prst="rect">
            <a:avLst/>
          </a:prstGeom>
          <a:noFill/>
        </p:spPr>
        <p:txBody>
          <a:bodyPr wrap="square" rtlCol="0">
            <a:spAutoFit/>
          </a:bodyPr>
          <a:lstStyle/>
          <a:p>
            <a:pPr algn="ctr"/>
            <a:r>
              <a:rPr lang="en-ZA" sz="2000" b="1" dirty="0" smtClean="0">
                <a:solidFill>
                  <a:prstClr val="white"/>
                </a:solidFill>
                <a:latin typeface="Arial" panose="020B0604020202020204" pitchFamily="34" charset="0"/>
                <a:cs typeface="Arial" panose="020B0604020202020204" pitchFamily="34" charset="0"/>
              </a:rPr>
              <a:t>Website: www.education.gov.za</a:t>
            </a:r>
          </a:p>
          <a:p>
            <a:pPr algn="ctr"/>
            <a:r>
              <a:rPr lang="en-ZA" sz="2000" b="1" dirty="0" smtClean="0">
                <a:solidFill>
                  <a:prstClr val="white"/>
                </a:solidFill>
                <a:latin typeface="Arial" panose="020B0604020202020204" pitchFamily="34" charset="0"/>
                <a:cs typeface="Arial" panose="020B0604020202020204" pitchFamily="34" charset="0"/>
              </a:rPr>
              <a:t>Call Centre: 0800 202 933 | callcentre@dbe.gov.za</a:t>
            </a:r>
          </a:p>
          <a:p>
            <a:pPr algn="ctr"/>
            <a:r>
              <a:rPr lang="en-ZA" sz="2000" b="1" dirty="0" smtClean="0">
                <a:solidFill>
                  <a:prstClr val="white"/>
                </a:solidFill>
                <a:latin typeface="Arial" panose="020B0604020202020204" pitchFamily="34" charset="0"/>
                <a:cs typeface="Arial" panose="020B0604020202020204" pitchFamily="34" charset="0"/>
              </a:rPr>
              <a:t>Twitter: @DBE_SA | Facebook: DBE SA</a:t>
            </a:r>
          </a:p>
          <a:p>
            <a:pPr algn="ctr"/>
            <a:endParaRPr lang="en-ZA" sz="2000" b="1" dirty="0" smtClean="0">
              <a:solidFill>
                <a:prstClr val="white"/>
              </a:solidFill>
              <a:latin typeface="Arial" panose="020B0604020202020204" pitchFamily="34" charset="0"/>
              <a:cs typeface="Arial" panose="020B0604020202020204" pitchFamily="34" charset="0"/>
            </a:endParaRPr>
          </a:p>
          <a:p>
            <a:endParaRPr lang="en-ZA" sz="2000" b="1" dirty="0">
              <a:solidFill>
                <a:prstClr val="white"/>
              </a:solidFill>
              <a:latin typeface="Arial" panose="020B0604020202020204" pitchFamily="34" charset="0"/>
              <a:cs typeface="Arial" panose="020B0604020202020204" pitchFamily="34" charset="0"/>
            </a:endParaRPr>
          </a:p>
        </p:txBody>
      </p:sp>
      <p:grpSp>
        <p:nvGrpSpPr>
          <p:cNvPr id="7" name="Group 6"/>
          <p:cNvGrpSpPr/>
          <p:nvPr userDrawn="1"/>
        </p:nvGrpSpPr>
        <p:grpSpPr>
          <a:xfrm>
            <a:off x="2" y="2"/>
            <a:ext cx="9144001" cy="1303651"/>
            <a:chOff x="0" y="1"/>
            <a:chExt cx="9144001" cy="1303651"/>
          </a:xfrm>
        </p:grpSpPr>
        <p:pic>
          <p:nvPicPr>
            <p:cNvPr id="4" name="Picture 2"/>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935" r="819"/>
            <a:stretch/>
          </p:blipFill>
          <p:spPr bwMode="auto">
            <a:xfrm>
              <a:off x="1" y="1"/>
              <a:ext cx="9144000" cy="1303651"/>
            </a:xfrm>
            <a:prstGeom prst="rect">
              <a:avLst/>
            </a:prstGeom>
            <a:noFill/>
            <a:ln w="63500" cmpd="tri">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Connector 4"/>
            <p:cNvCxnSpPr/>
            <p:nvPr userDrawn="1"/>
          </p:nvCxnSpPr>
          <p:spPr>
            <a:xfrm>
              <a:off x="0" y="1303652"/>
              <a:ext cx="9144001" cy="0"/>
            </a:xfrm>
            <a:prstGeom prst="line">
              <a:avLst/>
            </a:prstGeom>
            <a:ln w="50800">
              <a:solidFill>
                <a:srgbClr val="D9D5BD"/>
              </a:solidFill>
            </a:ln>
            <a:effectLst>
              <a:glow rad="101600">
                <a:schemeClr val="bg2">
                  <a:lumMod val="90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6" name="Title 5"/>
          <p:cNvSpPr>
            <a:spLocks noGrp="1"/>
          </p:cNvSpPr>
          <p:nvPr>
            <p:ph type="title" hasCustomPrompt="1"/>
          </p:nvPr>
        </p:nvSpPr>
        <p:spPr>
          <a:xfrm>
            <a:off x="457200" y="2502024"/>
            <a:ext cx="8229600" cy="1143000"/>
          </a:xfrm>
        </p:spPr>
        <p:txBody>
          <a:bodyPr>
            <a:noAutofit/>
          </a:bodyPr>
          <a:lstStyle>
            <a:lvl1pPr>
              <a:defRPr sz="4000" b="1" baseline="0">
                <a:solidFill>
                  <a:schemeClr val="accent6">
                    <a:lumMod val="75000"/>
                  </a:schemeClr>
                </a:solidFill>
                <a:latin typeface="Arial" panose="020B0604020202020204" pitchFamily="34" charset="0"/>
                <a:cs typeface="Arial" panose="020B0604020202020204" pitchFamily="34" charset="0"/>
              </a:defRPr>
            </a:lvl1pPr>
          </a:lstStyle>
          <a:p>
            <a:r>
              <a:rPr lang="en-US" dirty="0" smtClean="0"/>
              <a:t>CLICK TO ADD ENDING MESSAGE</a:t>
            </a:r>
            <a:endParaRPr lang="en-ZA" dirty="0"/>
          </a:p>
        </p:txBody>
      </p:sp>
    </p:spTree>
    <p:extLst>
      <p:ext uri="{BB962C8B-B14F-4D97-AF65-F5344CB8AC3E}">
        <p14:creationId xmlns:p14="http://schemas.microsoft.com/office/powerpoint/2010/main" xmlns="" val="197876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411560" y="3573016"/>
            <a:ext cx="6400800" cy="1008112"/>
          </a:xfrm>
        </p:spPr>
        <p:txBody>
          <a:bodyPr>
            <a:normAutofit/>
          </a:bodyPr>
          <a:lstStyle>
            <a:lvl1pPr marL="0" indent="0" algn="ctr">
              <a:buNone/>
              <a:defRPr sz="2400" b="0" baseline="0">
                <a:solidFill>
                  <a:schemeClr val="accent6">
                    <a:lumMod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ZA" sz="2400" b="1" dirty="0" smtClean="0">
                <a:solidFill>
                  <a:srgbClr val="DB6D29"/>
                </a:solidFill>
                <a:latin typeface="Arial" panose="020B0604020202020204" pitchFamily="34" charset="0"/>
                <a:cs typeface="Arial" panose="020B0604020202020204" pitchFamily="34" charset="0"/>
              </a:rPr>
              <a:t>CLICK TO ADD SUBTITLE OF THE PRESENTATION</a:t>
            </a:r>
            <a:endParaRPr lang="en-ZA" sz="2400" b="1" dirty="0">
              <a:solidFill>
                <a:srgbClr val="DB6D29"/>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0" y="5562600"/>
            <a:ext cx="9144000" cy="1264494"/>
            <a:chOff x="0" y="5562600"/>
            <a:chExt cx="9144000" cy="1264494"/>
          </a:xfrm>
        </p:grpSpPr>
        <p:pic>
          <p:nvPicPr>
            <p:cNvPr id="10"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76200" y="5992639"/>
              <a:ext cx="2057400" cy="834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305801" y="5950586"/>
              <a:ext cx="761999" cy="831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2" name="Group 11"/>
            <p:cNvGrpSpPr/>
            <p:nvPr userDrawn="1"/>
          </p:nvGrpSpPr>
          <p:grpSpPr>
            <a:xfrm>
              <a:off x="0" y="5562600"/>
              <a:ext cx="9144000" cy="228600"/>
              <a:chOff x="0" y="5334000"/>
              <a:chExt cx="9144000" cy="228600"/>
            </a:xfrm>
          </p:grpSpPr>
          <p:sp>
            <p:nvSpPr>
              <p:cNvPr id="13" name="Rectangle 12"/>
              <p:cNvSpPr/>
              <p:nvPr/>
            </p:nvSpPr>
            <p:spPr>
              <a:xfrm>
                <a:off x="0" y="5334000"/>
                <a:ext cx="8991599"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4" name="Rectangle 13"/>
              <p:cNvSpPr/>
              <p:nvPr/>
            </p:nvSpPr>
            <p:spPr>
              <a:xfrm>
                <a:off x="1143000" y="5334000"/>
                <a:ext cx="1143000" cy="228600"/>
              </a:xfrm>
              <a:prstGeom prst="rect">
                <a:avLst/>
              </a:prstGeom>
              <a:solidFill>
                <a:schemeClr val="accent2">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5" name="Rectangle 14"/>
              <p:cNvSpPr/>
              <p:nvPr/>
            </p:nvSpPr>
            <p:spPr>
              <a:xfrm>
                <a:off x="8077201" y="5334000"/>
                <a:ext cx="1066799"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6" name="Rectangle 15"/>
              <p:cNvSpPr/>
              <p:nvPr/>
            </p:nvSpPr>
            <p:spPr>
              <a:xfrm>
                <a:off x="2286000" y="5334000"/>
                <a:ext cx="1143000"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7" name="Rectangle 16"/>
              <p:cNvSpPr/>
              <p:nvPr/>
            </p:nvSpPr>
            <p:spPr>
              <a:xfrm>
                <a:off x="3505200" y="5334000"/>
                <a:ext cx="1143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8" name="Rectangle 17"/>
              <p:cNvSpPr/>
              <p:nvPr/>
            </p:nvSpPr>
            <p:spPr>
              <a:xfrm>
                <a:off x="4610100" y="5334000"/>
                <a:ext cx="1143000" cy="228600"/>
              </a:xfrm>
              <a:prstGeom prst="rect">
                <a:avLst/>
              </a:prstGeom>
              <a:solidFill>
                <a:srgbClr val="DB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9" name="Rectangle 18"/>
              <p:cNvSpPr/>
              <p:nvPr/>
            </p:nvSpPr>
            <p:spPr>
              <a:xfrm>
                <a:off x="5753100" y="5334000"/>
                <a:ext cx="1143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grpSp>
      </p:grpSp>
      <p:grpSp>
        <p:nvGrpSpPr>
          <p:cNvPr id="2" name="Group 1"/>
          <p:cNvGrpSpPr/>
          <p:nvPr userDrawn="1"/>
        </p:nvGrpSpPr>
        <p:grpSpPr>
          <a:xfrm>
            <a:off x="2" y="2"/>
            <a:ext cx="9144001" cy="1303651"/>
            <a:chOff x="0" y="1"/>
            <a:chExt cx="9144001" cy="1303651"/>
          </a:xfrm>
        </p:grpSpPr>
        <p:pic>
          <p:nvPicPr>
            <p:cNvPr id="7" name="Picture 2"/>
            <p:cNvPicPr>
              <a:picLocks noChangeAspect="1" noChangeArrowheads="1"/>
            </p:cNvPicPr>
            <p:nvPr userDrawn="1"/>
          </p:nvPicPr>
          <p:blipFill rotWithShape="1">
            <a:blip r:embed="rId4" cstate="print">
              <a:extLst>
                <a:ext uri="{28A0092B-C50C-407E-A947-70E740481C1C}">
                  <a14:useLocalDpi xmlns:a14="http://schemas.microsoft.com/office/drawing/2010/main" xmlns="" val="0"/>
                </a:ext>
              </a:extLst>
            </a:blip>
            <a:srcRect l="935" r="819"/>
            <a:stretch/>
          </p:blipFill>
          <p:spPr bwMode="auto">
            <a:xfrm>
              <a:off x="1" y="1"/>
              <a:ext cx="9144000" cy="1303651"/>
            </a:xfrm>
            <a:prstGeom prst="rect">
              <a:avLst/>
            </a:prstGeom>
            <a:noFill/>
            <a:ln w="63500" cmpd="tri">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0" name="Straight Connector 19"/>
            <p:cNvCxnSpPr/>
            <p:nvPr userDrawn="1"/>
          </p:nvCxnSpPr>
          <p:spPr>
            <a:xfrm>
              <a:off x="0" y="1303652"/>
              <a:ext cx="9144001" cy="0"/>
            </a:xfrm>
            <a:prstGeom prst="line">
              <a:avLst/>
            </a:prstGeom>
            <a:ln w="50800">
              <a:solidFill>
                <a:srgbClr val="D9D5BD"/>
              </a:solidFill>
            </a:ln>
            <a:effectLst>
              <a:glow rad="101600">
                <a:schemeClr val="bg2">
                  <a:lumMod val="90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8" name="Title 7"/>
          <p:cNvSpPr>
            <a:spLocks noGrp="1"/>
          </p:cNvSpPr>
          <p:nvPr>
            <p:ph type="title" hasCustomPrompt="1"/>
          </p:nvPr>
        </p:nvSpPr>
        <p:spPr>
          <a:xfrm>
            <a:off x="323528" y="1916832"/>
            <a:ext cx="8229600" cy="1143000"/>
          </a:xfrm>
        </p:spPr>
        <p:txBody>
          <a:bodyPr>
            <a:noAutofit/>
          </a:bodyPr>
          <a:lstStyle>
            <a:lvl1pPr>
              <a:defRPr sz="4000" b="1">
                <a:solidFill>
                  <a:srgbClr val="741202"/>
                </a:solidFill>
                <a:latin typeface="Arial" panose="020B0604020202020204" pitchFamily="34" charset="0"/>
                <a:cs typeface="Arial" panose="020B0604020202020204" pitchFamily="34" charset="0"/>
              </a:defRPr>
            </a:lvl1pPr>
          </a:lstStyle>
          <a:p>
            <a:r>
              <a:rPr lang="en-US" dirty="0" smtClean="0"/>
              <a:t>CLICK TO ADD TITLE OF PRESENTATION</a:t>
            </a:r>
            <a:endParaRPr lang="en-ZA" dirty="0"/>
          </a:p>
        </p:txBody>
      </p:sp>
    </p:spTree>
    <p:extLst>
      <p:ext uri="{BB962C8B-B14F-4D97-AF65-F5344CB8AC3E}">
        <p14:creationId xmlns:p14="http://schemas.microsoft.com/office/powerpoint/2010/main" xmlns="" val="391382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4624"/>
            <a:ext cx="8229600" cy="721570"/>
          </a:xfrm>
        </p:spPr>
        <p:txBody>
          <a:bodyPr>
            <a:normAutofit/>
          </a:bodyPr>
          <a:lstStyle>
            <a:lvl1pPr>
              <a:defRPr sz="4000" b="1" baseline="0">
                <a:solidFill>
                  <a:srgbClr val="741202"/>
                </a:solidFill>
                <a:latin typeface="Arial" panose="020B0604020202020204" pitchFamily="34" charset="0"/>
                <a:cs typeface="Arial" panose="020B0604020202020204" pitchFamily="34" charset="0"/>
              </a:defRPr>
            </a:lvl1pPr>
          </a:lstStyle>
          <a:p>
            <a:r>
              <a:rPr lang="en-US" dirty="0" smtClean="0"/>
              <a:t>Title of slide</a:t>
            </a:r>
            <a:endParaRPr lang="en-ZA" dirty="0"/>
          </a:p>
        </p:txBody>
      </p:sp>
      <p:sp>
        <p:nvSpPr>
          <p:cNvPr id="3" name="Content Placeholder 2"/>
          <p:cNvSpPr>
            <a:spLocks noGrp="1"/>
          </p:cNvSpPr>
          <p:nvPr>
            <p:ph idx="1"/>
          </p:nvPr>
        </p:nvSpPr>
        <p:spPr>
          <a:xfrm>
            <a:off x="457200" y="1124744"/>
            <a:ext cx="8229600" cy="4968552"/>
          </a:xfrm>
        </p:spPr>
        <p:txBody>
          <a:bodyPr/>
          <a:lstStyle>
            <a:lvl1pPr>
              <a:defRPr>
                <a:latin typeface="Arial" panose="020B0604020202020204" pitchFamily="34" charset="0"/>
                <a:cs typeface="Arial" panose="020B0604020202020204" pitchFamily="34" charset="0"/>
              </a:defRPr>
            </a:lvl1pPr>
            <a:lvl2pPr>
              <a:buClr>
                <a:schemeClr val="accent2">
                  <a:lumMod val="50000"/>
                </a:schemeClr>
              </a:buCl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609600" y="838204"/>
            <a:ext cx="8534400" cy="45719"/>
          </a:xfrm>
          <a:prstGeom prst="rect">
            <a:avLst/>
          </a:prstGeom>
          <a:gradFill flip="none" rotWithShape="1">
            <a:gsLst>
              <a:gs pos="0">
                <a:schemeClr val="bg1"/>
              </a:gs>
              <a:gs pos="100000">
                <a:srgbClr val="DB6D29"/>
              </a:gs>
            </a:gsLst>
            <a:lin ang="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35496" y="6237316"/>
            <a:ext cx="1471464" cy="596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544985" y="6268993"/>
            <a:ext cx="539552" cy="589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2080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609600" y="838204"/>
            <a:ext cx="8534400" cy="45719"/>
          </a:xfrm>
          <a:prstGeom prst="rect">
            <a:avLst/>
          </a:prstGeom>
          <a:gradFill flip="none" rotWithShape="1">
            <a:gsLst>
              <a:gs pos="0">
                <a:schemeClr val="bg1"/>
              </a:gs>
              <a:gs pos="100000">
                <a:srgbClr val="DB6D29"/>
              </a:gs>
            </a:gsLst>
            <a:lin ang="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3448"/>
          <a:stretch/>
        </p:blipFill>
        <p:spPr bwMode="auto">
          <a:xfrm>
            <a:off x="35496" y="6237316"/>
            <a:ext cx="1471464" cy="596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3585" t="18717" r="12842" b="24479"/>
          <a:stretch/>
        </p:blipFill>
        <p:spPr bwMode="auto">
          <a:xfrm>
            <a:off x="8544985" y="6268993"/>
            <a:ext cx="539552" cy="589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itle 1"/>
          <p:cNvSpPr>
            <a:spLocks noGrp="1"/>
          </p:cNvSpPr>
          <p:nvPr>
            <p:ph type="title" hasCustomPrompt="1"/>
          </p:nvPr>
        </p:nvSpPr>
        <p:spPr>
          <a:xfrm>
            <a:off x="467544" y="44624"/>
            <a:ext cx="8229600" cy="721570"/>
          </a:xfrm>
        </p:spPr>
        <p:txBody>
          <a:bodyPr>
            <a:normAutofit/>
          </a:bodyPr>
          <a:lstStyle>
            <a:lvl1pPr>
              <a:defRPr sz="4000" b="1" baseline="0">
                <a:solidFill>
                  <a:srgbClr val="741202"/>
                </a:solidFill>
                <a:latin typeface="Arial" panose="020B0604020202020204" pitchFamily="34" charset="0"/>
                <a:cs typeface="Arial" panose="020B0604020202020204" pitchFamily="34" charset="0"/>
              </a:defRPr>
            </a:lvl1pPr>
          </a:lstStyle>
          <a:p>
            <a:r>
              <a:rPr lang="en-US" dirty="0" smtClean="0"/>
              <a:t>Title of slide</a:t>
            </a:r>
            <a:endParaRPr lang="en-ZA" dirty="0"/>
          </a:p>
        </p:txBody>
      </p:sp>
    </p:spTree>
    <p:extLst>
      <p:ext uri="{BB962C8B-B14F-4D97-AF65-F5344CB8AC3E}">
        <p14:creationId xmlns:p14="http://schemas.microsoft.com/office/powerpoint/2010/main" xmlns="" val="3363329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5229200"/>
            <a:ext cx="9144000" cy="1628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2" name="TextBox 1"/>
          <p:cNvSpPr txBox="1"/>
          <p:nvPr userDrawn="1"/>
        </p:nvSpPr>
        <p:spPr>
          <a:xfrm>
            <a:off x="1115617" y="5470192"/>
            <a:ext cx="7200800" cy="1631216"/>
          </a:xfrm>
          <a:prstGeom prst="rect">
            <a:avLst/>
          </a:prstGeom>
          <a:noFill/>
        </p:spPr>
        <p:txBody>
          <a:bodyPr wrap="square" rtlCol="0">
            <a:spAutoFit/>
          </a:bodyPr>
          <a:lstStyle/>
          <a:p>
            <a:pPr algn="ctr"/>
            <a:r>
              <a:rPr lang="en-ZA" sz="2000" b="1" dirty="0" smtClean="0">
                <a:solidFill>
                  <a:prstClr val="white"/>
                </a:solidFill>
                <a:latin typeface="Arial" panose="020B0604020202020204" pitchFamily="34" charset="0"/>
                <a:cs typeface="Arial" panose="020B0604020202020204" pitchFamily="34" charset="0"/>
              </a:rPr>
              <a:t>Website: www.education.gov.za</a:t>
            </a:r>
          </a:p>
          <a:p>
            <a:pPr algn="ctr"/>
            <a:r>
              <a:rPr lang="en-ZA" sz="2000" b="1" dirty="0" smtClean="0">
                <a:solidFill>
                  <a:prstClr val="white"/>
                </a:solidFill>
                <a:latin typeface="Arial" panose="020B0604020202020204" pitchFamily="34" charset="0"/>
                <a:cs typeface="Arial" panose="020B0604020202020204" pitchFamily="34" charset="0"/>
              </a:rPr>
              <a:t>Call Centre: 0800 202 933 | callcentre@dbe.gov.za</a:t>
            </a:r>
          </a:p>
          <a:p>
            <a:pPr algn="ctr"/>
            <a:r>
              <a:rPr lang="en-ZA" sz="2000" b="1" dirty="0" smtClean="0">
                <a:solidFill>
                  <a:prstClr val="white"/>
                </a:solidFill>
                <a:latin typeface="Arial" panose="020B0604020202020204" pitchFamily="34" charset="0"/>
                <a:cs typeface="Arial" panose="020B0604020202020204" pitchFamily="34" charset="0"/>
              </a:rPr>
              <a:t>Twitter: @DBE_SA | Facebook: DBE SA</a:t>
            </a:r>
          </a:p>
          <a:p>
            <a:pPr algn="ctr"/>
            <a:endParaRPr lang="en-ZA" sz="2000" b="1" dirty="0" smtClean="0">
              <a:solidFill>
                <a:prstClr val="white"/>
              </a:solidFill>
              <a:latin typeface="Arial" panose="020B0604020202020204" pitchFamily="34" charset="0"/>
              <a:cs typeface="Arial" panose="020B0604020202020204" pitchFamily="34" charset="0"/>
            </a:endParaRPr>
          </a:p>
          <a:p>
            <a:endParaRPr lang="en-ZA" sz="2000" b="1" dirty="0">
              <a:solidFill>
                <a:prstClr val="white"/>
              </a:solidFill>
              <a:latin typeface="Arial" panose="020B0604020202020204" pitchFamily="34" charset="0"/>
              <a:cs typeface="Arial" panose="020B0604020202020204" pitchFamily="34" charset="0"/>
            </a:endParaRPr>
          </a:p>
        </p:txBody>
      </p:sp>
      <p:grpSp>
        <p:nvGrpSpPr>
          <p:cNvPr id="7" name="Group 6"/>
          <p:cNvGrpSpPr/>
          <p:nvPr userDrawn="1"/>
        </p:nvGrpSpPr>
        <p:grpSpPr>
          <a:xfrm>
            <a:off x="2" y="2"/>
            <a:ext cx="9144001" cy="1303651"/>
            <a:chOff x="0" y="1"/>
            <a:chExt cx="9144001" cy="1303651"/>
          </a:xfrm>
        </p:grpSpPr>
        <p:pic>
          <p:nvPicPr>
            <p:cNvPr id="4" name="Picture 2"/>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935" r="819"/>
            <a:stretch/>
          </p:blipFill>
          <p:spPr bwMode="auto">
            <a:xfrm>
              <a:off x="1" y="1"/>
              <a:ext cx="9144000" cy="1303651"/>
            </a:xfrm>
            <a:prstGeom prst="rect">
              <a:avLst/>
            </a:prstGeom>
            <a:noFill/>
            <a:ln w="63500" cmpd="tri">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Connector 4"/>
            <p:cNvCxnSpPr/>
            <p:nvPr userDrawn="1"/>
          </p:nvCxnSpPr>
          <p:spPr>
            <a:xfrm>
              <a:off x="0" y="1303652"/>
              <a:ext cx="9144001" cy="0"/>
            </a:xfrm>
            <a:prstGeom prst="line">
              <a:avLst/>
            </a:prstGeom>
            <a:ln w="50800">
              <a:solidFill>
                <a:srgbClr val="D9D5BD"/>
              </a:solidFill>
            </a:ln>
            <a:effectLst>
              <a:glow rad="101600">
                <a:schemeClr val="bg2">
                  <a:lumMod val="90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6" name="Title 5"/>
          <p:cNvSpPr>
            <a:spLocks noGrp="1"/>
          </p:cNvSpPr>
          <p:nvPr>
            <p:ph type="title" hasCustomPrompt="1"/>
          </p:nvPr>
        </p:nvSpPr>
        <p:spPr>
          <a:xfrm>
            <a:off x="457200" y="2502024"/>
            <a:ext cx="8229600" cy="1143000"/>
          </a:xfrm>
        </p:spPr>
        <p:txBody>
          <a:bodyPr>
            <a:noAutofit/>
          </a:bodyPr>
          <a:lstStyle>
            <a:lvl1pPr>
              <a:defRPr sz="4000" b="1" baseline="0">
                <a:solidFill>
                  <a:schemeClr val="accent6">
                    <a:lumMod val="75000"/>
                  </a:schemeClr>
                </a:solidFill>
                <a:latin typeface="Arial" panose="020B0604020202020204" pitchFamily="34" charset="0"/>
                <a:cs typeface="Arial" panose="020B0604020202020204" pitchFamily="34" charset="0"/>
              </a:defRPr>
            </a:lvl1pPr>
          </a:lstStyle>
          <a:p>
            <a:r>
              <a:rPr lang="en-US" dirty="0" smtClean="0"/>
              <a:t>CLICK TO ADD ENDING MESSAGE</a:t>
            </a:r>
            <a:endParaRPr lang="en-ZA" dirty="0"/>
          </a:p>
        </p:txBody>
      </p:sp>
    </p:spTree>
    <p:extLst>
      <p:ext uri="{BB962C8B-B14F-4D97-AF65-F5344CB8AC3E}">
        <p14:creationId xmlns:p14="http://schemas.microsoft.com/office/powerpoint/2010/main" xmlns="" val="2081843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2"/>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Tree>
    <p:extLst>
      <p:ext uri="{BB962C8B-B14F-4D97-AF65-F5344CB8AC3E}">
        <p14:creationId xmlns:p14="http://schemas.microsoft.com/office/powerpoint/2010/main" xmlns="" val="37829099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2649845820"/>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76019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15277795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07074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20596886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41968668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Z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14907960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35526443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ZA" dirty="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34976823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33685009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2755503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113514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xmlns="" val="364637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10174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102492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402503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ZA"/>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91D56-F3D6-4C57-902C-021CF4EA8EF7}" type="datetimeFigureOut">
              <a:rPr lang="en-ZA" smtClean="0"/>
              <a:pPr/>
              <a:t>2019/10/16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291527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91D56-F3D6-4C57-902C-021CF4EA8EF7}" type="datetimeFigureOut">
              <a:rPr lang="en-ZA" smtClean="0"/>
              <a:pPr/>
              <a:t>2019/10/16</a:t>
            </a:fld>
            <a:endParaRPr lang="en-ZA"/>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0AE55-7E06-4976-960B-3D98813CB3CF}" type="slidenum">
              <a:rPr lang="en-ZA" smtClean="0"/>
              <a:pPr/>
              <a:t>‹#›</a:t>
            </a:fld>
            <a:endParaRPr lang="en-ZA"/>
          </a:p>
        </p:txBody>
      </p:sp>
    </p:spTree>
    <p:extLst>
      <p:ext uri="{BB962C8B-B14F-4D97-AF65-F5344CB8AC3E}">
        <p14:creationId xmlns:p14="http://schemas.microsoft.com/office/powerpoint/2010/main" xmlns="" val="481029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88" r:id="rId13"/>
    <p:sldLayoutId id="2147483689" r:id="rId14"/>
    <p:sldLayoutId id="2147483690" r:id="rId15"/>
    <p:sldLayoutId id="2147483691" r:id="rId16"/>
    <p:sldLayoutId id="2147483692"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AF019-4F7B-4D31-9D1A-762E4322E3E6}" type="datetimeFigureOut">
              <a:rPr lang="en-ZA" smtClean="0">
                <a:solidFill>
                  <a:prstClr val="black">
                    <a:tint val="75000"/>
                  </a:prstClr>
                </a:solidFill>
              </a:rPr>
              <a:pPr/>
              <a:t>2019/10/16</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3F8B-4788-43D9-B19C-7CDD71F5399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xmlns="" val="33038960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AF019-4F7B-4D31-9D1A-762E4322E3E6}" type="datetimeFigureOut">
              <a:rPr lang="en-ZA" smtClean="0">
                <a:solidFill>
                  <a:prstClr val="black">
                    <a:tint val="75000"/>
                  </a:prstClr>
                </a:solidFill>
              </a:rPr>
              <a:pPr/>
              <a:t>2019/10/16</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3F8B-4788-43D9-B19C-7CDD71F5399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xmlns="" val="2999130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0AE55-7E06-4976-960B-3D98813CB3C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22432334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chart" Target="../charts/chart12.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chart" Target="../charts/chart15.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emf"/><Relationship Id="rId7" Type="http://schemas.openxmlformats.org/officeDocument/2006/relationships/image" Target="../media/image39.jpe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58.png"/></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7930"/>
            <a:ext cx="9144000" cy="1143000"/>
          </a:xfrm>
        </p:spPr>
        <p:txBody>
          <a:bodyPr>
            <a:normAutofit fontScale="90000"/>
          </a:bodyPr>
          <a:lstStyle/>
          <a:p>
            <a:r>
              <a:rPr lang="en-US" sz="6000" b="1" dirty="0">
                <a:solidFill>
                  <a:schemeClr val="accent2">
                    <a:lumMod val="75000"/>
                  </a:schemeClr>
                </a:solidFill>
              </a:rPr>
              <a:t>PORTFOLIO COMMITTEE ON BASIC EDUCATION</a:t>
            </a:r>
            <a:r>
              <a:rPr lang="en-US" b="1" dirty="0"/>
              <a:t/>
            </a:r>
            <a:br>
              <a:rPr lang="en-US" b="1" dirty="0"/>
            </a:br>
            <a:endParaRPr lang="en-US" dirty="0"/>
          </a:p>
        </p:txBody>
      </p:sp>
      <p:pic>
        <p:nvPicPr>
          <p:cNvPr id="4" name="Content Placeholder 3"/>
          <p:cNvPicPr>
            <a:picLocks noGrp="1" noChangeAspect="1"/>
          </p:cNvPicPr>
          <p:nvPr>
            <p:ph idx="1"/>
          </p:nvPr>
        </p:nvPicPr>
        <p:blipFill>
          <a:blip r:embed="rId2" cstate="print"/>
          <a:stretch>
            <a:fillRect/>
          </a:stretch>
        </p:blipFill>
        <p:spPr>
          <a:xfrm>
            <a:off x="0" y="1489184"/>
            <a:ext cx="9144000" cy="45259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932040" y="5443896"/>
            <a:ext cx="4211960" cy="830997"/>
          </a:xfrm>
          <a:prstGeom prst="rect">
            <a:avLst/>
          </a:prstGeom>
        </p:spPr>
        <p:txBody>
          <a:bodyPr wrap="square">
            <a:spAutoFit/>
          </a:bodyPr>
          <a:lstStyle/>
          <a:p>
            <a:pPr algn="ctr"/>
            <a:r>
              <a:rPr lang="en-US" sz="2400" b="1" dirty="0"/>
              <a:t>GENERAL EDUCATION CERTIFICATE PRESENTATION</a:t>
            </a:r>
          </a:p>
        </p:txBody>
      </p:sp>
    </p:spTree>
    <p:extLst>
      <p:ext uri="{BB962C8B-B14F-4D97-AF65-F5344CB8AC3E}">
        <p14:creationId xmlns:p14="http://schemas.microsoft.com/office/powerpoint/2010/main" xmlns="" val="3893733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ZA" sz="3200" b="1" dirty="0">
                <a:solidFill>
                  <a:srgbClr val="953735"/>
                </a:solidFill>
              </a:rPr>
              <a:t>PROBLEM STATEMENT &amp; </a:t>
            </a:r>
            <a:r>
              <a:rPr lang="en-ZA" sz="3200" b="1" dirty="0" smtClean="0">
                <a:solidFill>
                  <a:srgbClr val="953735"/>
                </a:solidFill>
              </a:rPr>
              <a:t>RATIONALE..</a:t>
            </a:r>
            <a:r>
              <a:rPr lang="en-ZA" sz="3600" b="1" dirty="0" smtClean="0">
                <a:solidFill>
                  <a:schemeClr val="accent2">
                    <a:lumMod val="75000"/>
                  </a:schemeClr>
                </a:solidFill>
                <a:latin typeface="Calibri Light" panose="020F0302020204030204" pitchFamily="34" charset="0"/>
              </a:rPr>
              <a:t/>
            </a:r>
            <a:br>
              <a:rPr lang="en-ZA" sz="3600" b="1" dirty="0" smtClean="0">
                <a:solidFill>
                  <a:schemeClr val="accent2">
                    <a:lumMod val="75000"/>
                  </a:schemeClr>
                </a:solidFill>
                <a:latin typeface="Calibri Light" panose="020F0302020204030204" pitchFamily="34" charset="0"/>
              </a:rPr>
            </a:br>
            <a:r>
              <a:rPr lang="en-ZA" sz="3600" b="1" dirty="0" smtClean="0">
                <a:solidFill>
                  <a:schemeClr val="accent2">
                    <a:lumMod val="75000"/>
                  </a:schemeClr>
                </a:solidFill>
                <a:latin typeface="Calibri Light" panose="020F0302020204030204" pitchFamily="34" charset="0"/>
              </a:rPr>
              <a:t>PERCENTAGE OF REPEATERS BY GRADE</a:t>
            </a:r>
            <a:endParaRPr lang="en-GB" sz="3600" b="1" dirty="0">
              <a:solidFill>
                <a:schemeClr val="accent2">
                  <a:lumMod val="75000"/>
                </a:schemeClr>
              </a:solidFill>
              <a:latin typeface="Calibri Light" panose="020F0302020204030204" pitchFamily="34" charset="0"/>
            </a:endParaRPr>
          </a:p>
        </p:txBody>
      </p:sp>
      <p:sp>
        <p:nvSpPr>
          <p:cNvPr id="3" name="Content Placeholder 2"/>
          <p:cNvSpPr>
            <a:spLocks noGrp="1"/>
          </p:cNvSpPr>
          <p:nvPr>
            <p:ph idx="1"/>
          </p:nvPr>
        </p:nvSpPr>
        <p:spPr/>
        <p:txBody>
          <a:bodyPr/>
          <a:lstStyle/>
          <a:p>
            <a:pPr marL="0" indent="0">
              <a:buNone/>
            </a:pPr>
            <a:r>
              <a:rPr lang="en-ZA" dirty="0"/>
              <a:t> </a:t>
            </a:r>
            <a:endParaRPr lang="en-GB" dirty="0"/>
          </a:p>
        </p:txBody>
      </p:sp>
      <p:graphicFrame>
        <p:nvGraphicFramePr>
          <p:cNvPr id="5" name="Chart 4"/>
          <p:cNvGraphicFramePr>
            <a:graphicFrameLocks/>
          </p:cNvGraphicFramePr>
          <p:nvPr>
            <p:extLst/>
          </p:nvPr>
        </p:nvGraphicFramePr>
        <p:xfrm>
          <a:off x="251520" y="836712"/>
          <a:ext cx="8435280" cy="511256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10</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320921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0" y="0"/>
            <a:ext cx="9154119" cy="1052736"/>
          </a:xfrm>
        </p:spPr>
        <p:txBody>
          <a:bodyPr>
            <a:noAutofit/>
          </a:bodyPr>
          <a:lstStyle/>
          <a:p>
            <a:pPr>
              <a:tabLst>
                <a:tab pos="1143000" algn="l"/>
              </a:tabLst>
            </a:pPr>
            <a:r>
              <a:rPr lang="en-ZA" sz="2800" b="1" dirty="0">
                <a:solidFill>
                  <a:srgbClr val="953735"/>
                </a:solidFill>
              </a:rPr>
              <a:t>PROBLEM STATEMENT &amp; </a:t>
            </a:r>
            <a:r>
              <a:rPr lang="en-ZA" sz="2800" b="1" dirty="0" smtClean="0">
                <a:solidFill>
                  <a:srgbClr val="953735"/>
                </a:solidFill>
              </a:rPr>
              <a:t>RATIONALE…</a:t>
            </a:r>
            <a:r>
              <a:rPr lang="en-ZA" sz="2800" b="1" dirty="0" smtClean="0">
                <a:solidFill>
                  <a:schemeClr val="accent2">
                    <a:lumMod val="75000"/>
                  </a:schemeClr>
                </a:solidFill>
                <a:latin typeface="Calibri Light" panose="020F0302020204030204" pitchFamily="34" charset="0"/>
              </a:rPr>
              <a:t/>
            </a:r>
            <a:br>
              <a:rPr lang="en-ZA" sz="2800" b="1" dirty="0" smtClean="0">
                <a:solidFill>
                  <a:schemeClr val="accent2">
                    <a:lumMod val="75000"/>
                  </a:schemeClr>
                </a:solidFill>
                <a:latin typeface="Calibri Light" panose="020F0302020204030204" pitchFamily="34" charset="0"/>
              </a:rPr>
            </a:br>
            <a:r>
              <a:rPr lang="en-ZA" sz="2800" b="1" dirty="0" smtClean="0">
                <a:solidFill>
                  <a:schemeClr val="accent2">
                    <a:lumMod val="75000"/>
                  </a:schemeClr>
                </a:solidFill>
                <a:latin typeface="Calibri Light" panose="020F0302020204030204" pitchFamily="34" charset="0"/>
              </a:rPr>
              <a:t>PERCENTAGE OF REPEATERS BY GRADE AND GENDER, 2018</a:t>
            </a:r>
            <a:endParaRPr lang="en-GB" sz="2800" b="1" dirty="0">
              <a:solidFill>
                <a:schemeClr val="accent2">
                  <a:lumMod val="75000"/>
                </a:schemeClr>
              </a:solidFill>
              <a:latin typeface="Calibri Light" panose="020F0302020204030204" pitchFamily="34" charset="0"/>
            </a:endParaRPr>
          </a:p>
        </p:txBody>
      </p:sp>
      <p:sp>
        <p:nvSpPr>
          <p:cNvPr id="3" name="Content Placeholder 2"/>
          <p:cNvSpPr>
            <a:spLocks noGrp="1"/>
          </p:cNvSpPr>
          <p:nvPr>
            <p:ph idx="1"/>
          </p:nvPr>
        </p:nvSpPr>
        <p:spPr/>
        <p:txBody>
          <a:bodyPr/>
          <a:lstStyle/>
          <a:p>
            <a:pPr marL="0" indent="0">
              <a:buNone/>
            </a:pPr>
            <a:r>
              <a:rPr lang="en-ZA" dirty="0"/>
              <a:t> </a:t>
            </a:r>
            <a:endParaRPr lang="en-GB" dirty="0"/>
          </a:p>
        </p:txBody>
      </p:sp>
      <p:graphicFrame>
        <p:nvGraphicFramePr>
          <p:cNvPr id="6" name="Chart 5"/>
          <p:cNvGraphicFramePr>
            <a:graphicFrameLocks/>
          </p:cNvGraphicFramePr>
          <p:nvPr>
            <p:extLst/>
          </p:nvPr>
        </p:nvGraphicFramePr>
        <p:xfrm>
          <a:off x="107504" y="836712"/>
          <a:ext cx="8712968" cy="518457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64803" y="6334993"/>
            <a:ext cx="424027"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11</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441345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ZA" dirty="0" smtClean="0"/>
              <a:t> </a:t>
            </a:r>
            <a:endParaRPr lang="en-GB" dirty="0"/>
          </a:p>
        </p:txBody>
      </p:sp>
      <p:sp>
        <p:nvSpPr>
          <p:cNvPr id="7" name="Title 1"/>
          <p:cNvSpPr>
            <a:spLocks noGrp="1"/>
          </p:cNvSpPr>
          <p:nvPr>
            <p:ph type="title"/>
          </p:nvPr>
        </p:nvSpPr>
        <p:spPr>
          <a:xfrm>
            <a:off x="33949" y="205665"/>
            <a:ext cx="9144000" cy="980728"/>
          </a:xfrm>
        </p:spPr>
        <p:txBody>
          <a:bodyPr>
            <a:noAutofit/>
          </a:bodyPr>
          <a:lstStyle/>
          <a:p>
            <a:r>
              <a:rPr lang="en-ZA" sz="3200" b="1" dirty="0">
                <a:solidFill>
                  <a:srgbClr val="953735"/>
                </a:solidFill>
              </a:rPr>
              <a:t>PROBLEM STATEMENT &amp; </a:t>
            </a:r>
            <a:r>
              <a:rPr lang="en-ZA" sz="3200" b="1" dirty="0" smtClean="0">
                <a:solidFill>
                  <a:srgbClr val="953735"/>
                </a:solidFill>
              </a:rPr>
              <a:t>RATIONALE…</a:t>
            </a:r>
            <a:r>
              <a:rPr lang="en-ZA" sz="3200" b="1" dirty="0" smtClean="0">
                <a:solidFill>
                  <a:schemeClr val="accent2">
                    <a:lumMod val="75000"/>
                  </a:schemeClr>
                </a:solidFill>
                <a:latin typeface="Calibri Light" panose="020F0302020204030204" pitchFamily="34" charset="0"/>
              </a:rPr>
              <a:t/>
            </a:r>
            <a:br>
              <a:rPr lang="en-ZA" sz="3200" b="1" dirty="0" smtClean="0">
                <a:solidFill>
                  <a:schemeClr val="accent2">
                    <a:lumMod val="75000"/>
                  </a:schemeClr>
                </a:solidFill>
                <a:latin typeface="Calibri Light" panose="020F0302020204030204" pitchFamily="34" charset="0"/>
              </a:rPr>
            </a:br>
            <a:r>
              <a:rPr lang="en-ZA" sz="3200" b="1" dirty="0" smtClean="0">
                <a:solidFill>
                  <a:schemeClr val="accent2">
                    <a:lumMod val="75000"/>
                  </a:schemeClr>
                </a:solidFill>
                <a:latin typeface="Calibri Light" panose="020F0302020204030204" pitchFamily="34" charset="0"/>
              </a:rPr>
              <a:t>PERCENTAGE OF 19 TO 21 YEAR OLDS WHO HAVE </a:t>
            </a:r>
            <a:br>
              <a:rPr lang="en-ZA" sz="3200" b="1" dirty="0" smtClean="0">
                <a:solidFill>
                  <a:schemeClr val="accent2">
                    <a:lumMod val="75000"/>
                  </a:schemeClr>
                </a:solidFill>
                <a:latin typeface="Calibri Light" panose="020F0302020204030204" pitchFamily="34" charset="0"/>
              </a:rPr>
            </a:br>
            <a:r>
              <a:rPr lang="en-ZA" sz="3200" b="1" dirty="0" smtClean="0">
                <a:solidFill>
                  <a:schemeClr val="accent2">
                    <a:lumMod val="75000"/>
                  </a:schemeClr>
                </a:solidFill>
                <a:latin typeface="Calibri Light" panose="020F0302020204030204" pitchFamily="34" charset="0"/>
              </a:rPr>
              <a:t>COMPLETED GRADE 9 AND ABOVE BY PROVINCE</a:t>
            </a:r>
            <a:endParaRPr lang="en-GB" sz="3200" b="1" dirty="0">
              <a:solidFill>
                <a:schemeClr val="accent2">
                  <a:lumMod val="75000"/>
                </a:schemeClr>
              </a:solidFill>
              <a:latin typeface="Calibri Light" panose="020F0302020204030204" pitchFamily="34" charset="0"/>
            </a:endParaRPr>
          </a:p>
        </p:txBody>
      </p:sp>
      <p:graphicFrame>
        <p:nvGraphicFramePr>
          <p:cNvPr id="6" name="Chart 5"/>
          <p:cNvGraphicFramePr>
            <a:graphicFrameLocks/>
          </p:cNvGraphicFramePr>
          <p:nvPr>
            <p:extLst/>
          </p:nvPr>
        </p:nvGraphicFramePr>
        <p:xfrm>
          <a:off x="215516" y="1366216"/>
          <a:ext cx="8712967" cy="514543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966229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44450"/>
            <a:ext cx="9144000" cy="792163"/>
          </a:xfrm>
        </p:spPr>
        <p:txBody>
          <a:bodyPr>
            <a:normAutofit fontScale="90000"/>
          </a:bodyPr>
          <a:lstStyle/>
          <a:p>
            <a:pPr>
              <a:defRPr/>
            </a:pPr>
            <a:r>
              <a:rPr lang="en-ZA" b="1" dirty="0" smtClean="0">
                <a:solidFill>
                  <a:srgbClr val="953735"/>
                </a:solidFill>
              </a:rPr>
              <a:t/>
            </a:r>
            <a:br>
              <a:rPr lang="en-ZA" b="1" dirty="0" smtClean="0">
                <a:solidFill>
                  <a:srgbClr val="953735"/>
                </a:solidFill>
              </a:rPr>
            </a:br>
            <a:r>
              <a:rPr lang="en-ZA" b="1" dirty="0" smtClean="0">
                <a:solidFill>
                  <a:srgbClr val="953735"/>
                </a:solidFill>
              </a:rPr>
              <a:t>PROBLEM </a:t>
            </a:r>
            <a:r>
              <a:rPr lang="en-ZA" b="1" dirty="0">
                <a:solidFill>
                  <a:srgbClr val="953735"/>
                </a:solidFill>
              </a:rPr>
              <a:t>STATEMENT &amp; </a:t>
            </a:r>
            <a:r>
              <a:rPr lang="en-ZA" b="1" dirty="0" smtClean="0">
                <a:solidFill>
                  <a:srgbClr val="953735"/>
                </a:solidFill>
              </a:rPr>
              <a:t>RATIONALE…</a:t>
            </a:r>
            <a:r>
              <a:rPr lang="en-ZA" altLang="en-US" b="1" dirty="0" smtClean="0">
                <a:solidFill>
                  <a:schemeClr val="accent2">
                    <a:lumMod val="75000"/>
                  </a:schemeClr>
                </a:solidFill>
                <a:latin typeface="Arial" charset="0"/>
                <a:cs typeface="Arial" charset="0"/>
              </a:rPr>
              <a:t/>
            </a:r>
            <a:br>
              <a:rPr lang="en-ZA" altLang="en-US" b="1" dirty="0" smtClean="0">
                <a:solidFill>
                  <a:schemeClr val="accent2">
                    <a:lumMod val="75000"/>
                  </a:schemeClr>
                </a:solidFill>
                <a:latin typeface="Arial" charset="0"/>
                <a:cs typeface="Arial" charset="0"/>
              </a:rPr>
            </a:br>
            <a:r>
              <a:rPr lang="en-ZA" altLang="en-US" b="1" dirty="0" smtClean="0">
                <a:solidFill>
                  <a:schemeClr val="accent2">
                    <a:lumMod val="75000"/>
                  </a:schemeClr>
                </a:solidFill>
                <a:latin typeface="Arial" charset="0"/>
                <a:cs typeface="Arial" charset="0"/>
              </a:rPr>
              <a:t>DROP-OUT RATE</a:t>
            </a:r>
          </a:p>
        </p:txBody>
      </p:sp>
      <p:graphicFrame>
        <p:nvGraphicFramePr>
          <p:cNvPr id="35843" name="Content Placeholder 4"/>
          <p:cNvGraphicFramePr>
            <a:graphicFrameLocks noGrp="1"/>
          </p:cNvGraphicFramePr>
          <p:nvPr>
            <p:ph idx="1"/>
            <p:extLst/>
          </p:nvPr>
        </p:nvGraphicFramePr>
        <p:xfrm>
          <a:off x="179512" y="1340520"/>
          <a:ext cx="8784976" cy="5234905"/>
        </p:xfrm>
        <a:graphic>
          <a:graphicData uri="http://schemas.openxmlformats.org/presentationml/2006/ole">
            <p:oleObj spid="_x0000_s4100" r:id="rId3" imgW="8327858" imgH="5072312" progId="">
              <p:embed/>
            </p:oleObj>
          </a:graphicData>
        </a:graphic>
      </p:graphicFrame>
      <p:sp>
        <p:nvSpPr>
          <p:cNvPr id="35844" name="TextBox 3"/>
          <p:cNvSpPr txBox="1">
            <a:spLocks noChangeArrowheads="1"/>
          </p:cNvSpPr>
          <p:nvPr/>
        </p:nvSpPr>
        <p:spPr bwMode="auto">
          <a:xfrm>
            <a:off x="1692275" y="6237288"/>
            <a:ext cx="63579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ZA" altLang="en-US" sz="1600" i="1" smtClean="0">
                <a:solidFill>
                  <a:prstClr val="black"/>
                </a:solidFill>
                <a:latin typeface="Arial" charset="0"/>
                <a:cs typeface="Arial" charset="0"/>
              </a:rPr>
              <a:t>Source: National Income Dynamic Study (NIDS), 2007/08-2011/12</a:t>
            </a:r>
          </a:p>
        </p:txBody>
      </p:sp>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21152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4751" y="2911252"/>
            <a:ext cx="8424936" cy="3600400"/>
          </a:xfrm>
        </p:spPr>
        <p:txBody>
          <a:bodyPr>
            <a:normAutofit/>
          </a:bodyPr>
          <a:lstStyle/>
          <a:p>
            <a:r>
              <a:rPr lang="en-US" sz="8000" b="1" smtClean="0">
                <a:solidFill>
                  <a:schemeClr val="accent2">
                    <a:lumMod val="75000"/>
                  </a:schemeClr>
                </a:solidFill>
              </a:rPr>
              <a:t>UNEMPLOYMENT</a:t>
            </a:r>
            <a:endParaRPr lang="en-US" sz="8000" b="1" dirty="0">
              <a:solidFill>
                <a:schemeClr val="accent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14</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293695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683568" y="1628800"/>
          <a:ext cx="8352928"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07504" y="366768"/>
            <a:ext cx="9036496" cy="71894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400" b="1" dirty="0" smtClean="0">
                <a:solidFill>
                  <a:schemeClr val="accent2">
                    <a:lumMod val="75000"/>
                  </a:schemeClr>
                </a:solidFill>
                <a:latin typeface="Arial" panose="020B0604020202020204" pitchFamily="34" charset="0"/>
                <a:cs typeface="Arial" panose="020B0604020202020204" pitchFamily="34" charset="0"/>
              </a:rPr>
              <a:t>SOUTH AFRICA’S UNEMPLOYMENT RATE INCREASED BY </a:t>
            </a:r>
            <a:r>
              <a:rPr lang="en-ZA" sz="2400" b="1" dirty="0" smtClean="0">
                <a:solidFill>
                  <a:schemeClr val="tx1"/>
                </a:solidFill>
                <a:latin typeface="Arial" panose="020B0604020202020204" pitchFamily="34" charset="0"/>
                <a:cs typeface="Arial" panose="020B0604020202020204" pitchFamily="34" charset="0"/>
              </a:rPr>
              <a:t>1,4 </a:t>
            </a:r>
            <a:r>
              <a:rPr lang="en-ZA" sz="2400" b="1" dirty="0" smtClean="0">
                <a:solidFill>
                  <a:schemeClr val="accent2">
                    <a:lumMod val="75000"/>
                  </a:schemeClr>
                </a:solidFill>
                <a:latin typeface="Arial" panose="020B0604020202020204" pitchFamily="34" charset="0"/>
                <a:cs typeface="Arial" panose="020B0604020202020204" pitchFamily="34" charset="0"/>
              </a:rPr>
              <a:t>PERCENTAGE POINTS TO </a:t>
            </a:r>
            <a:r>
              <a:rPr lang="en-ZA" sz="2400" b="1" dirty="0" smtClean="0">
                <a:solidFill>
                  <a:schemeClr val="tx1"/>
                </a:solidFill>
                <a:latin typeface="Arial" panose="020B0604020202020204" pitchFamily="34" charset="0"/>
                <a:cs typeface="Arial" panose="020B0604020202020204" pitchFamily="34" charset="0"/>
              </a:rPr>
              <a:t>29,0%</a:t>
            </a:r>
            <a:r>
              <a:rPr lang="en-ZA" sz="2400" b="1" dirty="0" smtClean="0">
                <a:solidFill>
                  <a:schemeClr val="accent2">
                    <a:lumMod val="75000"/>
                  </a:schemeClr>
                </a:solidFill>
                <a:latin typeface="Arial" panose="020B0604020202020204" pitchFamily="34" charset="0"/>
                <a:cs typeface="Arial" panose="020B0604020202020204" pitchFamily="34" charset="0"/>
              </a:rPr>
              <a:t> IN Q2 OF 2019. </a:t>
            </a:r>
            <a:r>
              <a:rPr lang="en-ZA" sz="2400" b="1" i="1" dirty="0" smtClean="0">
                <a:solidFill>
                  <a:schemeClr val="accent2">
                    <a:lumMod val="75000"/>
                  </a:schemeClr>
                </a:solidFill>
                <a:latin typeface="Arial" panose="020B0604020202020204" pitchFamily="34" charset="0"/>
                <a:cs typeface="Arial" panose="020B0604020202020204" pitchFamily="34" charset="0"/>
              </a:rPr>
              <a:t>THE HIGHEST UNEMPLOYMENT RATE SINCE Q1 OF 2008</a:t>
            </a:r>
            <a:endParaRPr lang="en-ZA" b="1" i="1" dirty="0">
              <a:solidFill>
                <a:schemeClr val="accent2">
                  <a:lumMod val="75000"/>
                </a:schemeClr>
              </a:solidFill>
              <a:latin typeface="Arial" panose="020B0604020202020204" pitchFamily="34" charset="0"/>
              <a:cs typeface="Arial" panose="020B0604020202020204" pitchFamily="34" charset="0"/>
            </a:endParaRPr>
          </a:p>
        </p:txBody>
      </p:sp>
      <p:sp>
        <p:nvSpPr>
          <p:cNvPr id="16" name="Rectangle 15"/>
          <p:cNvSpPr/>
          <p:nvPr/>
        </p:nvSpPr>
        <p:spPr>
          <a:xfrm>
            <a:off x="1475656" y="5229988"/>
            <a:ext cx="7128792" cy="306924"/>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ndParaRPr>
          </a:p>
        </p:txBody>
      </p:sp>
      <p:sp>
        <p:nvSpPr>
          <p:cNvPr id="17" name="Rectangle 16"/>
          <p:cNvSpPr/>
          <p:nvPr/>
        </p:nvSpPr>
        <p:spPr>
          <a:xfrm>
            <a:off x="1115616" y="5249673"/>
            <a:ext cx="360040" cy="267563"/>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ndParaRPr>
          </a:p>
        </p:txBody>
      </p:sp>
      <p:grpSp>
        <p:nvGrpSpPr>
          <p:cNvPr id="19" name="Group 18"/>
          <p:cNvGrpSpPr/>
          <p:nvPr/>
        </p:nvGrpSpPr>
        <p:grpSpPr>
          <a:xfrm>
            <a:off x="1115979" y="1556792"/>
            <a:ext cx="2304256" cy="442622"/>
            <a:chOff x="99331" y="949485"/>
            <a:chExt cx="2304256" cy="442622"/>
          </a:xfrm>
          <a:solidFill>
            <a:schemeClr val="bg1"/>
          </a:solidFill>
        </p:grpSpPr>
        <p:sp>
          <p:nvSpPr>
            <p:cNvPr id="20" name="Rectangle 19"/>
            <p:cNvSpPr/>
            <p:nvPr/>
          </p:nvSpPr>
          <p:spPr>
            <a:xfrm>
              <a:off x="99331" y="961220"/>
              <a:ext cx="2304256" cy="430887"/>
            </a:xfrm>
            <a:prstGeom prst="rect">
              <a:avLst/>
            </a:prstGeom>
            <a:grpFill/>
          </p:spPr>
          <p:txBody>
            <a:bodyPr wrap="square">
              <a:spAutoFit/>
            </a:bodyPr>
            <a:lstStyle/>
            <a:p>
              <a:r>
                <a:rPr lang="en-ZA" sz="1100" b="1" i="1" dirty="0">
                  <a:solidFill>
                    <a:schemeClr val="tx1">
                      <a:lumMod val="75000"/>
                      <a:lumOff val="25000"/>
                    </a:schemeClr>
                  </a:solidFill>
                  <a:latin typeface="Arial" panose="020B0604020202020204" pitchFamily="34" charset="0"/>
                  <a:cs typeface="Arial" panose="020B0604020202020204" pitchFamily="34" charset="0"/>
                </a:rPr>
                <a:t>Unemployment rate from </a:t>
              </a:r>
            </a:p>
            <a:p>
              <a:r>
                <a:rPr lang="en-ZA" sz="1100" b="1" i="1" dirty="0">
                  <a:solidFill>
                    <a:schemeClr val="tx1">
                      <a:lumMod val="75000"/>
                      <a:lumOff val="25000"/>
                    </a:schemeClr>
                  </a:solidFill>
                  <a:latin typeface="Arial" panose="020B0604020202020204" pitchFamily="34" charset="0"/>
                  <a:cs typeface="Arial" panose="020B0604020202020204" pitchFamily="34" charset="0"/>
                </a:rPr>
                <a:t>Q1:2008 to Q2:2019 </a:t>
              </a:r>
            </a:p>
          </p:txBody>
        </p:sp>
        <p:cxnSp>
          <p:nvCxnSpPr>
            <p:cNvPr id="21" name="Straight Connector 20"/>
            <p:cNvCxnSpPr/>
            <p:nvPr/>
          </p:nvCxnSpPr>
          <p:spPr>
            <a:xfrm>
              <a:off x="183280" y="1388738"/>
              <a:ext cx="2016224" cy="0"/>
            </a:xfrm>
            <a:prstGeom prst="line">
              <a:avLst/>
            </a:prstGeom>
            <a:grpFill/>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3280" y="949485"/>
              <a:ext cx="2016224" cy="0"/>
            </a:xfrm>
            <a:prstGeom prst="line">
              <a:avLst/>
            </a:prstGeom>
            <a:grpFill/>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15</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9387022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07506" y="1606033"/>
          <a:ext cx="8928992"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8840060" y="3092931"/>
            <a:ext cx="415503" cy="864113"/>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71,5%</a:t>
            </a:r>
            <a:endParaRPr kumimoji="0" lang="en-GB" sz="1100" b="1" i="0" u="none" strike="noStrike" kern="1200" cap="none" spc="0" normalizeH="0" baseline="0" noProof="0" dirty="0">
              <a:ln>
                <a:noFill/>
              </a:ln>
              <a:solidFill>
                <a:srgbClr val="595959"/>
              </a:solidFill>
              <a:effectLst/>
              <a:uLnTx/>
              <a:uFillTx/>
              <a:latin typeface="Arial" panose="020B0604020202020204" pitchFamily="34" charset="0"/>
              <a:ea typeface="+mn-ea"/>
              <a:cs typeface="+mn-cs"/>
            </a:endParaRPr>
          </a:p>
        </p:txBody>
      </p:sp>
      <p:sp>
        <p:nvSpPr>
          <p:cNvPr id="7" name="TextBox 1"/>
          <p:cNvSpPr txBox="1"/>
          <p:nvPr/>
        </p:nvSpPr>
        <p:spPr>
          <a:xfrm>
            <a:off x="8828744" y="2347287"/>
            <a:ext cx="415503" cy="864113"/>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8EB4E3"/>
                </a:solidFill>
                <a:effectLst/>
                <a:uLnTx/>
                <a:uFillTx/>
                <a:latin typeface="Arial" panose="020B0604020202020204" pitchFamily="34" charset="0"/>
                <a:ea typeface="+mn-ea"/>
                <a:cs typeface="+mn-cs"/>
              </a:rPr>
              <a:t>28,5%</a:t>
            </a:r>
            <a:endParaRPr kumimoji="0" lang="en-GB" sz="1100" b="1" i="0" u="none" strike="noStrike" kern="1200" cap="none" spc="0" normalizeH="0" baseline="0" noProof="0" dirty="0">
              <a:ln>
                <a:noFill/>
              </a:ln>
              <a:solidFill>
                <a:srgbClr val="8EB4E3"/>
              </a:solidFill>
              <a:effectLst/>
              <a:uLnTx/>
              <a:uFillTx/>
              <a:latin typeface="Arial" panose="020B0604020202020204" pitchFamily="34" charset="0"/>
              <a:ea typeface="+mn-ea"/>
              <a:cs typeface="+mn-cs"/>
            </a:endParaRPr>
          </a:p>
        </p:txBody>
      </p:sp>
      <p:sp>
        <p:nvSpPr>
          <p:cNvPr id="8" name="TextBox 1"/>
          <p:cNvSpPr txBox="1"/>
          <p:nvPr/>
        </p:nvSpPr>
        <p:spPr>
          <a:xfrm>
            <a:off x="184751" y="4375745"/>
            <a:ext cx="415503" cy="864113"/>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60,8</a:t>
            </a:r>
            <a:r>
              <a:rPr kumimoji="0" lang="en-ZA" sz="11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mn-cs"/>
              </a:rPr>
              <a:t>%</a:t>
            </a:r>
            <a:endParaRPr kumimoji="0" lang="en-GB" sz="11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mn-cs"/>
            </a:endParaRPr>
          </a:p>
        </p:txBody>
      </p:sp>
      <p:sp>
        <p:nvSpPr>
          <p:cNvPr id="9" name="TextBox 1"/>
          <p:cNvSpPr txBox="1"/>
          <p:nvPr/>
        </p:nvSpPr>
        <p:spPr>
          <a:xfrm>
            <a:off x="184751" y="3353497"/>
            <a:ext cx="415503" cy="864113"/>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8EB4E3"/>
                </a:solidFill>
                <a:effectLst/>
                <a:uLnTx/>
                <a:uFillTx/>
                <a:latin typeface="Arial" panose="020B0604020202020204" pitchFamily="34" charset="0"/>
                <a:ea typeface="+mn-ea"/>
                <a:cs typeface="+mn-cs"/>
              </a:rPr>
              <a:t>39,2%</a:t>
            </a:r>
            <a:endParaRPr kumimoji="0" lang="en-GB" sz="1100" b="1" i="0" u="none" strike="noStrike" kern="1200" cap="none" spc="0" normalizeH="0" baseline="0" noProof="0" dirty="0">
              <a:ln>
                <a:noFill/>
              </a:ln>
              <a:solidFill>
                <a:srgbClr val="8EB4E3"/>
              </a:solidFill>
              <a:effectLst/>
              <a:uLnTx/>
              <a:uFillTx/>
              <a:latin typeface="Arial" panose="020B0604020202020204" pitchFamily="34" charset="0"/>
              <a:ea typeface="+mn-ea"/>
              <a:cs typeface="+mn-cs"/>
            </a:endParaRPr>
          </a:p>
        </p:txBody>
      </p:sp>
      <p:sp>
        <p:nvSpPr>
          <p:cNvPr id="10" name="Rectangle 5"/>
          <p:cNvSpPr/>
          <p:nvPr/>
        </p:nvSpPr>
        <p:spPr>
          <a:xfrm>
            <a:off x="272862" y="89228"/>
            <a:ext cx="8868166" cy="91131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THE NUMBER OF UNEMPLOYED PEOPLE IN SOUTH </a:t>
            </a:r>
            <a:r>
              <a:rPr lang="en-GB" sz="1600" b="1" dirty="0" smtClean="0">
                <a:solidFill>
                  <a:schemeClr val="accent2">
                    <a:lumMod val="75000"/>
                  </a:schemeClr>
                </a:solidFill>
                <a:latin typeface="Arial" panose="020B0604020202020204" pitchFamily="34" charset="0"/>
                <a:cs typeface="Arial" panose="020B0604020202020204" pitchFamily="34" charset="0"/>
              </a:rPr>
              <a:t>A</a:t>
            </a:r>
            <a:r>
              <a:rPr kumimoji="0" lang="en-GB" sz="16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FRICA INCREASED FROM </a:t>
            </a:r>
            <a:r>
              <a:rPr kumimoji="0" lang="en-GB" sz="16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4,3 </a:t>
            </a:r>
            <a:r>
              <a:rPr kumimoji="0" lang="en-GB" sz="16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MILLION IN Q2:2009 TO </a:t>
            </a:r>
            <a:r>
              <a:rPr kumimoji="0" lang="en-GB" sz="16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6,7 </a:t>
            </a:r>
            <a:r>
              <a:rPr kumimoji="0" lang="en-GB" sz="16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MILLION IN Q2:2019</a:t>
            </a:r>
            <a:r>
              <a:rPr kumimoji="0" lang="en-ZA" sz="16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GB" sz="1600" b="0" i="1"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THE PROPORTION OF THOSE IN LONG-TERM UNEMPLOYMENT INCREASED FROM </a:t>
            </a:r>
            <a:r>
              <a:rPr kumimoji="0" lang="en-GB" sz="16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60,8% </a:t>
            </a:r>
            <a:r>
              <a:rPr kumimoji="0" lang="en-GB" sz="1600" b="0" i="1"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IN Q2:2009 TO </a:t>
            </a:r>
            <a:r>
              <a:rPr kumimoji="0" lang="en-GB" sz="16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71,5%</a:t>
            </a:r>
            <a:r>
              <a:rPr kumimoji="0" lang="en-GB" sz="16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t>
            </a:r>
            <a:r>
              <a:rPr kumimoji="0" lang="en-GB" sz="1600" b="0" i="1"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IN Q2:2019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7"/>
          <p:cNvGrpSpPr/>
          <p:nvPr/>
        </p:nvGrpSpPr>
        <p:grpSpPr>
          <a:xfrm>
            <a:off x="808842" y="1507604"/>
            <a:ext cx="2304256" cy="464163"/>
            <a:chOff x="99331" y="924575"/>
            <a:chExt cx="2304256" cy="464163"/>
          </a:xfrm>
        </p:grpSpPr>
        <p:sp>
          <p:nvSpPr>
            <p:cNvPr id="12" name="Rectangle 11"/>
            <p:cNvSpPr/>
            <p:nvPr/>
          </p:nvSpPr>
          <p:spPr>
            <a:xfrm>
              <a:off x="99331" y="924575"/>
              <a:ext cx="230425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Number of unemployed for one year or longer</a:t>
              </a:r>
            </a:p>
          </p:txBody>
        </p:sp>
        <p:cxnSp>
          <p:nvCxnSpPr>
            <p:cNvPr id="13" name="Straight Connector 12"/>
            <p:cNvCxnSpPr/>
            <p:nvPr/>
          </p:nvCxnSpPr>
          <p:spPr>
            <a:xfrm>
              <a:off x="183280" y="1388738"/>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3280" y="949485"/>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5"/>
          <p:cNvSpPr txBox="1"/>
          <p:nvPr/>
        </p:nvSpPr>
        <p:spPr>
          <a:xfrm>
            <a:off x="5652120" y="4894725"/>
            <a:ext cx="2638018" cy="338554"/>
          </a:xfrm>
          <a:prstGeom prst="rect">
            <a:avLst/>
          </a:prstGeom>
          <a:solidFill>
            <a:srgbClr val="595959"/>
          </a:solidFill>
          <a:ln>
            <a:solidFill>
              <a:schemeClr val="bg1">
                <a:lumMod val="95000"/>
                <a:alpha val="13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Long Term Unemployed*</a:t>
            </a:r>
            <a:endParaRPr kumimoji="0" lang="en-GB" sz="16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16" name="TextBox 6"/>
          <p:cNvSpPr txBox="1"/>
          <p:nvPr/>
        </p:nvSpPr>
        <p:spPr>
          <a:xfrm>
            <a:off x="4427986" y="3355711"/>
            <a:ext cx="2448272" cy="338554"/>
          </a:xfrm>
          <a:prstGeom prst="rect">
            <a:avLst/>
          </a:prstGeom>
          <a:solidFill>
            <a:srgbClr val="74ABDE"/>
          </a:solidFill>
          <a:ln>
            <a:solidFill>
              <a:schemeClr val="tx2">
                <a:lumMod val="50000"/>
                <a:alpha val="29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Short Term Unemployed</a:t>
            </a:r>
            <a:endParaRPr kumimoji="0" lang="en-GB" sz="16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17" name="Rectangle 14"/>
          <p:cNvSpPr/>
          <p:nvPr/>
        </p:nvSpPr>
        <p:spPr>
          <a:xfrm>
            <a:off x="1619672" y="2707639"/>
            <a:ext cx="23743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unemployed </a:t>
            </a:r>
          </a:p>
        </p:txBody>
      </p:sp>
      <p:sp>
        <p:nvSpPr>
          <p:cNvPr id="20" name="Rectangle 19"/>
          <p:cNvSpPr/>
          <p:nvPr/>
        </p:nvSpPr>
        <p:spPr>
          <a:xfrm>
            <a:off x="3773957" y="5880926"/>
            <a:ext cx="229742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Unemployed for a year or longer</a:t>
            </a:r>
          </a:p>
        </p:txBody>
      </p:sp>
      <p:sp>
        <p:nvSpPr>
          <p:cNvPr id="21" name="TextBox 35"/>
          <p:cNvSpPr txBox="1"/>
          <p:nvPr/>
        </p:nvSpPr>
        <p:spPr>
          <a:xfrm>
            <a:off x="147018" y="5650098"/>
            <a:ext cx="6618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2009</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38"/>
          <p:cNvSpPr txBox="1"/>
          <p:nvPr/>
        </p:nvSpPr>
        <p:spPr>
          <a:xfrm>
            <a:off x="8497832" y="5680875"/>
            <a:ext cx="6618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2019</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rot="16200000">
            <a:off x="115636" y="1958412"/>
            <a:ext cx="576064" cy="253916"/>
          </a:xfrm>
          <a:prstGeom prst="rect">
            <a:avLst/>
          </a:prstGeom>
          <a:noFill/>
        </p:spPr>
        <p:txBody>
          <a:bodyPr wrap="square" rtlCol="0">
            <a:spAutoFit/>
          </a:bodyPr>
          <a:lstStyle/>
          <a:p>
            <a:r>
              <a:rPr lang="en-ZA" sz="1050" dirty="0"/>
              <a:t>M</a:t>
            </a:r>
            <a:endParaRPr lang="en-GB" sz="105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16</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909875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9"/>
          <p:cNvGraphicFramePr>
            <a:graphicFrameLocks/>
          </p:cNvGraphicFramePr>
          <p:nvPr/>
        </p:nvGraphicFramePr>
        <p:xfrm>
          <a:off x="269752" y="334983"/>
          <a:ext cx="4060758" cy="5751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9"/>
          <p:cNvGraphicFramePr>
            <a:graphicFrameLocks/>
          </p:cNvGraphicFramePr>
          <p:nvPr>
            <p:extLst/>
          </p:nvPr>
        </p:nvGraphicFramePr>
        <p:xfrm>
          <a:off x="4623259" y="380351"/>
          <a:ext cx="3909182" cy="5761018"/>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p:cNvGrpSpPr/>
          <p:nvPr/>
        </p:nvGrpSpPr>
        <p:grpSpPr>
          <a:xfrm>
            <a:off x="2733509" y="2253151"/>
            <a:ext cx="1709985" cy="1257521"/>
            <a:chOff x="4053629" y="2970803"/>
            <a:chExt cx="1709985" cy="1257521"/>
          </a:xfrm>
        </p:grpSpPr>
        <p:grpSp>
          <p:nvGrpSpPr>
            <p:cNvPr id="8" name="Group 7"/>
            <p:cNvGrpSpPr/>
            <p:nvPr/>
          </p:nvGrpSpPr>
          <p:grpSpPr>
            <a:xfrm>
              <a:off x="4682036" y="2970803"/>
              <a:ext cx="1081578" cy="1257521"/>
              <a:chOff x="4682036" y="2970803"/>
              <a:chExt cx="1081578" cy="1257521"/>
            </a:xfrm>
          </p:grpSpPr>
          <p:pic>
            <p:nvPicPr>
              <p:cNvPr id="10" name="Picture 9"/>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191199" y="2970803"/>
                <a:ext cx="338650" cy="338650"/>
              </a:xfrm>
              <a:prstGeom prst="rect">
                <a:avLst/>
              </a:prstGeom>
              <a:solidFill>
                <a:schemeClr val="bg1"/>
              </a:solidFill>
            </p:spPr>
          </p:pic>
          <p:pic>
            <p:nvPicPr>
              <p:cNvPr id="16" name="Picture 15"/>
              <p:cNvPicPr>
                <a:picLocks noChangeAspect="1"/>
              </p:cNvPicPr>
              <p:nvPr/>
            </p:nvPicPr>
            <p:blipFill>
              <a:blip r:embed="rId6" cstate="print">
                <a:duotone>
                  <a:schemeClr val="accent1">
                    <a:shade val="45000"/>
                    <a:satMod val="135000"/>
                  </a:schemeClr>
                  <a:prstClr val="white"/>
                </a:duotone>
              </a:blip>
              <a:stretch>
                <a:fillRect/>
              </a:stretch>
            </p:blipFill>
            <p:spPr>
              <a:xfrm>
                <a:off x="5201613" y="3903883"/>
                <a:ext cx="229660" cy="324441"/>
              </a:xfrm>
              <a:prstGeom prst="rect">
                <a:avLst/>
              </a:prstGeom>
            </p:spPr>
          </p:pic>
          <p:sp>
            <p:nvSpPr>
              <p:cNvPr id="17" name="TextBox 16"/>
              <p:cNvSpPr txBox="1"/>
              <p:nvPr/>
            </p:nvSpPr>
            <p:spPr>
              <a:xfrm>
                <a:off x="4722940" y="3091388"/>
                <a:ext cx="1040674" cy="261610"/>
              </a:xfrm>
              <a:prstGeom prst="rect">
                <a:avLst/>
              </a:prstGeom>
              <a:noFill/>
            </p:spPr>
            <p:txBody>
              <a:bodyPr wrap="square" rtlCol="0">
                <a:spAutoFit/>
              </a:bodyPr>
              <a:lstStyle/>
              <a:p>
                <a:r>
                  <a:rPr lang="en-ZA" sz="1100" b="1" dirty="0">
                    <a:solidFill>
                      <a:srgbClr val="C36518"/>
                    </a:solidFill>
                    <a:latin typeface="Arial" panose="020B0604020202020204" pitchFamily="34" charset="0"/>
                  </a:rPr>
                  <a:t>31.3%</a:t>
                </a:r>
                <a:endParaRPr lang="en-GB" sz="1100" b="1" dirty="0">
                  <a:solidFill>
                    <a:srgbClr val="C36518"/>
                  </a:solidFill>
                  <a:latin typeface="Arial" panose="020B0604020202020204" pitchFamily="34" charset="0"/>
                </a:endParaRPr>
              </a:p>
            </p:txBody>
          </p:sp>
          <p:sp>
            <p:nvSpPr>
              <p:cNvPr id="18" name="Rectangle 17"/>
              <p:cNvSpPr/>
              <p:nvPr/>
            </p:nvSpPr>
            <p:spPr>
              <a:xfrm>
                <a:off x="4682036" y="3876668"/>
                <a:ext cx="692745" cy="261610"/>
              </a:xfrm>
              <a:prstGeom prst="rect">
                <a:avLst/>
              </a:prstGeom>
              <a:noFill/>
            </p:spPr>
            <p:txBody>
              <a:bodyPr wrap="square" rtlCol="0">
                <a:spAutoFit/>
              </a:bodyPr>
              <a:lstStyle/>
              <a:p>
                <a:r>
                  <a:rPr lang="en-GB" sz="1100" b="1" dirty="0">
                    <a:solidFill>
                      <a:srgbClr val="0A4E8F"/>
                    </a:solidFill>
                    <a:latin typeface="Arial" panose="020B0604020202020204" pitchFamily="34" charset="0"/>
                  </a:rPr>
                  <a:t>27,1%</a:t>
                </a:r>
              </a:p>
            </p:txBody>
          </p:sp>
        </p:grpSp>
        <p:sp>
          <p:nvSpPr>
            <p:cNvPr id="19" name="TextBox 18"/>
            <p:cNvSpPr txBox="1"/>
            <p:nvPr/>
          </p:nvSpPr>
          <p:spPr>
            <a:xfrm>
              <a:off x="4053629" y="3443044"/>
              <a:ext cx="1197986" cy="276999"/>
            </a:xfrm>
            <a:prstGeom prst="rect">
              <a:avLst/>
            </a:prstGeom>
            <a:noFill/>
          </p:spPr>
          <p:txBody>
            <a:bodyPr wrap="square" rtlCol="0">
              <a:spAutoFit/>
            </a:bodyPr>
            <a:lstStyle/>
            <a:p>
              <a:r>
                <a:rPr lang="en-ZA" sz="1200" b="1" i="1" dirty="0">
                  <a:solidFill>
                    <a:srgbClr val="C00000"/>
                  </a:solidFill>
                  <a:latin typeface="Arial" panose="020B0604020202020204" pitchFamily="34" charset="0"/>
                </a:rPr>
                <a:t>SA: 29,0%</a:t>
              </a:r>
              <a:endParaRPr lang="en-GB" sz="1200" b="1" i="1" dirty="0">
                <a:solidFill>
                  <a:srgbClr val="C00000"/>
                </a:solidFill>
                <a:latin typeface="Arial" panose="020B0604020202020204" pitchFamily="34" charset="0"/>
              </a:endParaRPr>
            </a:p>
          </p:txBody>
        </p:sp>
      </p:grpSp>
      <p:grpSp>
        <p:nvGrpSpPr>
          <p:cNvPr id="23" name="Group 22"/>
          <p:cNvGrpSpPr/>
          <p:nvPr/>
        </p:nvGrpSpPr>
        <p:grpSpPr>
          <a:xfrm>
            <a:off x="7425882" y="1456613"/>
            <a:ext cx="1354684" cy="1121316"/>
            <a:chOff x="7140774" y="1523303"/>
            <a:chExt cx="1354684" cy="1121316"/>
          </a:xfrm>
        </p:grpSpPr>
        <p:pic>
          <p:nvPicPr>
            <p:cNvPr id="13" name="Picture 12"/>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56808" y="1523303"/>
              <a:ext cx="338650" cy="338650"/>
            </a:xfrm>
            <a:prstGeom prst="rect">
              <a:avLst/>
            </a:prstGeom>
          </p:spPr>
        </p:pic>
        <p:pic>
          <p:nvPicPr>
            <p:cNvPr id="14" name="Picture 13"/>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196566" y="2264035"/>
              <a:ext cx="229660" cy="324441"/>
            </a:xfrm>
            <a:prstGeom prst="rect">
              <a:avLst/>
            </a:prstGeom>
          </p:spPr>
        </p:pic>
        <p:sp>
          <p:nvSpPr>
            <p:cNvPr id="22" name="TextBox 21"/>
            <p:cNvSpPr txBox="1"/>
            <p:nvPr/>
          </p:nvSpPr>
          <p:spPr>
            <a:xfrm>
              <a:off x="7454784" y="1570413"/>
              <a:ext cx="1040674" cy="276999"/>
            </a:xfrm>
            <a:prstGeom prst="rect">
              <a:avLst/>
            </a:prstGeom>
            <a:noFill/>
          </p:spPr>
          <p:txBody>
            <a:bodyPr wrap="square" rtlCol="0">
              <a:spAutoFit/>
            </a:bodyPr>
            <a:lstStyle/>
            <a:p>
              <a:r>
                <a:rPr lang="en-ZA" sz="1200" b="1" dirty="0">
                  <a:solidFill>
                    <a:srgbClr val="C36416"/>
                  </a:solidFill>
                  <a:latin typeface="Arial" panose="020B0604020202020204" pitchFamily="34" charset="0"/>
                </a:rPr>
                <a:t>42,5%</a:t>
              </a:r>
              <a:endParaRPr lang="en-GB" sz="1200" b="1" dirty="0">
                <a:solidFill>
                  <a:srgbClr val="C36416"/>
                </a:solidFill>
                <a:latin typeface="Arial" panose="020B0604020202020204" pitchFamily="34" charset="0"/>
              </a:endParaRPr>
            </a:p>
          </p:txBody>
        </p:sp>
        <p:sp>
          <p:nvSpPr>
            <p:cNvPr id="24" name="Rectangle 23"/>
            <p:cNvSpPr/>
            <p:nvPr/>
          </p:nvSpPr>
          <p:spPr>
            <a:xfrm>
              <a:off x="7479222" y="2367620"/>
              <a:ext cx="692745" cy="276999"/>
            </a:xfrm>
            <a:prstGeom prst="rect">
              <a:avLst/>
            </a:prstGeom>
            <a:noFill/>
          </p:spPr>
          <p:txBody>
            <a:bodyPr wrap="square" rtlCol="0">
              <a:spAutoFit/>
            </a:bodyPr>
            <a:lstStyle/>
            <a:p>
              <a:r>
                <a:rPr lang="en-GB" sz="1200" b="1" dirty="0">
                  <a:solidFill>
                    <a:srgbClr val="0A4E8F"/>
                  </a:solidFill>
                  <a:latin typeface="Arial" panose="020B0604020202020204" pitchFamily="34" charset="0"/>
                </a:rPr>
                <a:t>35,0%</a:t>
              </a:r>
            </a:p>
          </p:txBody>
        </p:sp>
        <p:sp>
          <p:nvSpPr>
            <p:cNvPr id="20" name="TextBox 19"/>
            <p:cNvSpPr txBox="1"/>
            <p:nvPr/>
          </p:nvSpPr>
          <p:spPr>
            <a:xfrm>
              <a:off x="7140774" y="1895978"/>
              <a:ext cx="1040674" cy="276999"/>
            </a:xfrm>
            <a:prstGeom prst="rect">
              <a:avLst/>
            </a:prstGeom>
            <a:noFill/>
          </p:spPr>
          <p:txBody>
            <a:bodyPr wrap="square" rtlCol="0">
              <a:spAutoFit/>
            </a:bodyPr>
            <a:lstStyle/>
            <a:p>
              <a:r>
                <a:rPr lang="en-ZA" sz="1200" b="1" i="1" dirty="0">
                  <a:solidFill>
                    <a:prstClr val="black">
                      <a:lumMod val="65000"/>
                      <a:lumOff val="35000"/>
                    </a:prstClr>
                  </a:solidFill>
                  <a:latin typeface="Arial" panose="020B0604020202020204" pitchFamily="34" charset="0"/>
                </a:rPr>
                <a:t>SA: 38,5%</a:t>
              </a:r>
              <a:endParaRPr lang="en-GB" sz="1200" b="1" i="1" dirty="0">
                <a:solidFill>
                  <a:prstClr val="black">
                    <a:lumMod val="65000"/>
                    <a:lumOff val="35000"/>
                  </a:prstClr>
                </a:solidFill>
                <a:latin typeface="Arial" panose="020B0604020202020204" pitchFamily="34" charset="0"/>
              </a:endParaRPr>
            </a:p>
          </p:txBody>
        </p:sp>
      </p:grpSp>
      <p:sp>
        <p:nvSpPr>
          <p:cNvPr id="11" name="Rectangle 10"/>
          <p:cNvSpPr/>
          <p:nvPr/>
        </p:nvSpPr>
        <p:spPr>
          <a:xfrm>
            <a:off x="637821" y="5630377"/>
            <a:ext cx="3160501" cy="2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 name="Rectangle 27"/>
          <p:cNvSpPr/>
          <p:nvPr/>
        </p:nvSpPr>
        <p:spPr>
          <a:xfrm>
            <a:off x="107505" y="860397"/>
            <a:ext cx="456332" cy="343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 name="Rectangle 28"/>
          <p:cNvSpPr/>
          <p:nvPr/>
        </p:nvSpPr>
        <p:spPr>
          <a:xfrm>
            <a:off x="619413" y="368982"/>
            <a:ext cx="3474283" cy="871344"/>
          </a:xfrm>
          <a:prstGeom prst="rect">
            <a:avLst/>
          </a:prstGeom>
          <a:solidFill>
            <a:schemeClr val="tx1">
              <a:lumMod val="65000"/>
              <a:lumOff val="35000"/>
            </a:schemeClr>
          </a:solidFill>
        </p:spPr>
        <p:txBody>
          <a:bodyPr vert="horz" wrap="square" lIns="0" tIns="0" rIns="0" bIns="0" rtlCol="0" anchor="ctr">
            <a:noAutofit/>
          </a:bodyPr>
          <a:lstStyle/>
          <a:p>
            <a:pPr marL="12700"/>
            <a:r>
              <a:rPr lang="en-GB" b="1" dirty="0">
                <a:solidFill>
                  <a:schemeClr val="bg1">
                    <a:lumMod val="95000"/>
                  </a:schemeClr>
                </a:solidFill>
                <a:latin typeface="Arial" panose="020B0604020202020204" pitchFamily="34" charset="0"/>
                <a:cs typeface="Arial" panose="020B0604020202020204" pitchFamily="34" charset="0"/>
              </a:rPr>
              <a:t>  Official </a:t>
            </a:r>
            <a:r>
              <a:rPr lang="en-GB" b="1" dirty="0">
                <a:solidFill>
                  <a:prstClr val="white">
                    <a:lumMod val="95000"/>
                  </a:prstClr>
                </a:solidFill>
                <a:latin typeface="Arial" panose="020B0604020202020204" pitchFamily="34" charset="0"/>
                <a:cs typeface="Arial" panose="020B0604020202020204" pitchFamily="34" charset="0"/>
              </a:rPr>
              <a:t>Unemployment Rate </a:t>
            </a:r>
          </a:p>
          <a:p>
            <a:pPr marL="12700"/>
            <a:r>
              <a:rPr lang="en-GB" sz="2000" b="1" i="1" dirty="0">
                <a:solidFill>
                  <a:srgbClr val="FFC000">
                    <a:lumMod val="60000"/>
                    <a:lumOff val="40000"/>
                  </a:srgbClr>
                </a:solidFill>
                <a:latin typeface="Arial" panose="020B0604020202020204" pitchFamily="34" charset="0"/>
                <a:cs typeface="Arial" panose="020B0604020202020204" pitchFamily="34" charset="0"/>
              </a:rPr>
              <a:t>  29,0% </a:t>
            </a:r>
            <a:r>
              <a:rPr lang="en-GB" sz="1400" b="1" i="1" dirty="0">
                <a:solidFill>
                  <a:srgbClr val="F2F2F2"/>
                </a:solidFill>
                <a:latin typeface="Arial" panose="020B0604020202020204" pitchFamily="34" charset="0"/>
                <a:cs typeface="Arial" panose="020B0604020202020204" pitchFamily="34" charset="0"/>
              </a:rPr>
              <a:t>(+1,4 %  Points  Change Q/Q</a:t>
            </a:r>
            <a:r>
              <a:rPr lang="en-GB" sz="1100" b="1" i="1" dirty="0">
                <a:solidFill>
                  <a:srgbClr val="F2F2F2"/>
                </a:solidFill>
                <a:latin typeface="Arial" panose="020B0604020202020204" pitchFamily="34" charset="0"/>
                <a:cs typeface="Arial" panose="020B0604020202020204" pitchFamily="34" charset="0"/>
              </a:rPr>
              <a:t>) </a:t>
            </a:r>
            <a:r>
              <a:rPr lang="en-GB" b="1" i="1" dirty="0">
                <a:solidFill>
                  <a:srgbClr val="FFC000">
                    <a:lumMod val="60000"/>
                    <a:lumOff val="40000"/>
                  </a:srgbClr>
                </a:solidFill>
                <a:latin typeface="Arial" panose="020B0604020202020204" pitchFamily="34" charset="0"/>
                <a:cs typeface="Arial" panose="020B0604020202020204" pitchFamily="34" charset="0"/>
              </a:rPr>
              <a:t> </a:t>
            </a:r>
            <a:endParaRPr lang="en-GB" sz="2400" b="1" i="1" dirty="0">
              <a:solidFill>
                <a:srgbClr val="FFC000">
                  <a:lumMod val="60000"/>
                  <a:lumOff val="40000"/>
                </a:srgbClr>
              </a:solidFill>
              <a:latin typeface="Arial" panose="020B0604020202020204" pitchFamily="34" charset="0"/>
              <a:cs typeface="Arial" panose="020B0604020202020204" pitchFamily="34" charset="0"/>
            </a:endParaRPr>
          </a:p>
        </p:txBody>
      </p:sp>
      <p:sp>
        <p:nvSpPr>
          <p:cNvPr id="30" name="Rectangle 29"/>
          <p:cNvSpPr/>
          <p:nvPr/>
        </p:nvSpPr>
        <p:spPr>
          <a:xfrm>
            <a:off x="4980632" y="355784"/>
            <a:ext cx="3512785" cy="871344"/>
          </a:xfrm>
          <a:prstGeom prst="rect">
            <a:avLst/>
          </a:prstGeom>
          <a:solidFill>
            <a:schemeClr val="tx1">
              <a:lumMod val="65000"/>
              <a:lumOff val="35000"/>
            </a:schemeClr>
          </a:solidFill>
        </p:spPr>
        <p:txBody>
          <a:bodyPr vert="horz" wrap="square" lIns="0" tIns="0" rIns="0" bIns="0" rtlCol="0" anchor="ctr">
            <a:noAutofit/>
          </a:bodyPr>
          <a:lstStyle/>
          <a:p>
            <a:pPr marL="12700"/>
            <a:r>
              <a:rPr lang="en-GB" b="1" dirty="0">
                <a:solidFill>
                  <a:schemeClr val="accent5">
                    <a:lumMod val="60000"/>
                    <a:lumOff val="40000"/>
                  </a:schemeClr>
                </a:solidFill>
                <a:latin typeface="Arial" panose="020B0604020202020204" pitchFamily="34" charset="0"/>
                <a:cs typeface="Arial" panose="020B0604020202020204" pitchFamily="34" charset="0"/>
              </a:rPr>
              <a:t>  Expanded</a:t>
            </a:r>
            <a:r>
              <a:rPr lang="en-GB" b="1" dirty="0">
                <a:solidFill>
                  <a:prstClr val="white">
                    <a:lumMod val="95000"/>
                  </a:prstClr>
                </a:solidFill>
                <a:latin typeface="Arial" panose="020B0604020202020204" pitchFamily="34" charset="0"/>
                <a:cs typeface="Arial" panose="020B0604020202020204" pitchFamily="34" charset="0"/>
              </a:rPr>
              <a:t> Unemployment Rate </a:t>
            </a:r>
          </a:p>
          <a:p>
            <a:pPr marL="12700"/>
            <a:r>
              <a:rPr lang="en-GB" sz="2000" b="1" i="1" dirty="0">
                <a:solidFill>
                  <a:srgbClr val="FFC000">
                    <a:lumMod val="60000"/>
                    <a:lumOff val="40000"/>
                  </a:srgbClr>
                </a:solidFill>
                <a:latin typeface="Arial" panose="020B0604020202020204" pitchFamily="34" charset="0"/>
                <a:cs typeface="Arial" panose="020B0604020202020204" pitchFamily="34" charset="0"/>
              </a:rPr>
              <a:t>  38,5% (</a:t>
            </a:r>
            <a:r>
              <a:rPr lang="en-GB" sz="1400" b="1" i="1" dirty="0">
                <a:solidFill>
                  <a:srgbClr val="F2F2F2"/>
                </a:solidFill>
                <a:latin typeface="Arial" panose="020B0604020202020204" pitchFamily="34" charset="0"/>
                <a:cs typeface="Arial" panose="020B0604020202020204" pitchFamily="34" charset="0"/>
              </a:rPr>
              <a:t>+0,5 % Point Change Q/Q) </a:t>
            </a:r>
            <a:r>
              <a:rPr lang="en-GB" sz="2400" b="1" i="1" dirty="0">
                <a:solidFill>
                  <a:srgbClr val="FFC000">
                    <a:lumMod val="60000"/>
                    <a:lumOff val="40000"/>
                  </a:srgbClr>
                </a:solidFill>
                <a:latin typeface="Arial" panose="020B0604020202020204" pitchFamily="34" charset="0"/>
                <a:cs typeface="Arial" panose="020B0604020202020204" pitchFamily="34" charset="0"/>
              </a:rPr>
              <a:t> </a:t>
            </a:r>
          </a:p>
        </p:txBody>
      </p:sp>
      <p:sp>
        <p:nvSpPr>
          <p:cNvPr id="32" name="Rectangle 31"/>
          <p:cNvSpPr/>
          <p:nvPr/>
        </p:nvSpPr>
        <p:spPr>
          <a:xfrm>
            <a:off x="4443494" y="860392"/>
            <a:ext cx="456332" cy="343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4" name="Rectangle 5"/>
          <p:cNvSpPr/>
          <p:nvPr/>
        </p:nvSpPr>
        <p:spPr>
          <a:xfrm>
            <a:off x="5580652" y="2789664"/>
            <a:ext cx="2861264" cy="1077218"/>
          </a:xfrm>
          <a:prstGeom prst="rect">
            <a:avLst/>
          </a:prstGeom>
          <a:solidFill>
            <a:schemeClr val="bg1"/>
          </a:solidFill>
        </p:spPr>
        <p:txBody>
          <a:bodyPr wrap="square">
            <a:spAutoFit/>
          </a:bodyPr>
          <a:lstStyle/>
          <a:p>
            <a:pPr algn="r" defTabSz="-371475">
              <a:defRPr/>
            </a:pPr>
            <a:r>
              <a:rPr lang="en-GB" sz="2800" b="1" kern="0" spc="-25" dirty="0">
                <a:solidFill>
                  <a:srgbClr val="E7E6E6">
                    <a:lumMod val="50000"/>
                  </a:srgbClr>
                </a:solidFill>
                <a:latin typeface="Arial" charset="0"/>
                <a:ea typeface="Arial" charset="0"/>
                <a:cs typeface="Arial" charset="0"/>
              </a:rPr>
              <a:t>10,2</a:t>
            </a:r>
            <a:r>
              <a:rPr lang="en-GB" sz="2800" b="1" kern="0" spc="-25" dirty="0">
                <a:solidFill>
                  <a:prstClr val="black"/>
                </a:solidFill>
                <a:latin typeface="Helvetica"/>
                <a:cs typeface="Helvetica"/>
              </a:rPr>
              <a:t> </a:t>
            </a:r>
            <a:r>
              <a:rPr lang="en-GB" sz="2800" b="1" kern="0" spc="-25" dirty="0">
                <a:solidFill>
                  <a:srgbClr val="E7E6E6">
                    <a:lumMod val="50000"/>
                  </a:srgbClr>
                </a:solidFill>
                <a:latin typeface="Arial" charset="0"/>
                <a:ea typeface="Arial" charset="0"/>
                <a:cs typeface="Arial" charset="0"/>
              </a:rPr>
              <a:t>million</a:t>
            </a:r>
          </a:p>
          <a:p>
            <a:pPr algn="r" defTabSz="-371475">
              <a:defRPr/>
            </a:pPr>
            <a:r>
              <a:rPr lang="en-GB" sz="1200" b="1" kern="0" spc="-25" dirty="0">
                <a:solidFill>
                  <a:prstClr val="black"/>
                </a:solidFill>
                <a:latin typeface="Arial" charset="0"/>
                <a:ea typeface="Arial" charset="0"/>
                <a:cs typeface="Arial" charset="0"/>
              </a:rPr>
              <a:t>people were unemployed in Q2:2019</a:t>
            </a:r>
          </a:p>
          <a:p>
            <a:pPr algn="r" defTabSz="-371475">
              <a:defRPr/>
            </a:pPr>
            <a:r>
              <a:rPr lang="en-US" sz="1200" b="1" i="1" spc="-10" dirty="0">
                <a:solidFill>
                  <a:schemeClr val="bg2">
                    <a:lumMod val="50000"/>
                  </a:schemeClr>
                </a:solidFill>
                <a:latin typeface="Arial" charset="0"/>
                <a:ea typeface="Arial" charset="0"/>
                <a:cs typeface="Arial" charset="0"/>
              </a:rPr>
              <a:t>An increase of 232 000 q/q</a:t>
            </a:r>
          </a:p>
          <a:p>
            <a:pPr algn="r" defTabSz="-371475">
              <a:defRPr/>
            </a:pPr>
            <a:endParaRPr lang="en-GB" sz="1200" i="1" kern="0" spc="-25" dirty="0">
              <a:solidFill>
                <a:prstClr val="black"/>
              </a:solidFill>
              <a:latin typeface="Arial" charset="0"/>
              <a:ea typeface="Arial" charset="0"/>
              <a:cs typeface="Arial" charset="0"/>
            </a:endParaRPr>
          </a:p>
        </p:txBody>
      </p:sp>
      <p:graphicFrame>
        <p:nvGraphicFramePr>
          <p:cNvPr id="35" name="Table 32"/>
          <p:cNvGraphicFramePr>
            <a:graphicFrameLocks noGrp="1"/>
          </p:cNvGraphicFramePr>
          <p:nvPr>
            <p:extLst/>
          </p:nvPr>
        </p:nvGraphicFramePr>
        <p:xfrm>
          <a:off x="5205142" y="3979173"/>
          <a:ext cx="3310328" cy="1381883"/>
        </p:xfrm>
        <a:graphic>
          <a:graphicData uri="http://schemas.openxmlformats.org/drawingml/2006/table">
            <a:tbl>
              <a:tblPr>
                <a:tableStyleId>{073A0DAA-6AF3-43AB-8588-CEC1D06C72B9}</a:tableStyleId>
              </a:tblPr>
              <a:tblGrid>
                <a:gridCol w="2848420">
                  <a:extLst>
                    <a:ext uri="{9D8B030D-6E8A-4147-A177-3AD203B41FA5}">
                      <a16:colId xmlns:a16="http://schemas.microsoft.com/office/drawing/2014/main" xmlns="" val="20000"/>
                    </a:ext>
                  </a:extLst>
                </a:gridCol>
                <a:gridCol w="461908">
                  <a:extLst>
                    <a:ext uri="{9D8B030D-6E8A-4147-A177-3AD203B41FA5}">
                      <a16:colId xmlns:a16="http://schemas.microsoft.com/office/drawing/2014/main" xmlns="" val="20001"/>
                    </a:ext>
                  </a:extLst>
                </a:gridCol>
              </a:tblGrid>
              <a:tr h="27660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u="none" strike="noStrike" dirty="0">
                          <a:solidFill>
                            <a:schemeClr val="bg1">
                              <a:lumMod val="95000"/>
                            </a:schemeClr>
                          </a:solidFill>
                          <a:effectLst/>
                          <a:latin typeface="Arial" panose="020B0604020202020204" pitchFamily="34" charset="0"/>
                        </a:rPr>
                        <a:t>Expanded  Definition includes  the following</a:t>
                      </a:r>
                      <a:endParaRPr lang="en-US" sz="1000" b="1" i="0" u="none" strike="noStrike" dirty="0">
                        <a:solidFill>
                          <a:schemeClr val="bg1">
                            <a:lumMod val="95000"/>
                          </a:schemeClr>
                        </a:solidFill>
                        <a:effectLst/>
                        <a:latin typeface="Arial" charset="0"/>
                        <a:ea typeface="Arial" charset="0"/>
                        <a:cs typeface="Arial" charset="0"/>
                      </a:endParaRPr>
                    </a:p>
                  </a:txBody>
                  <a:tcPr marL="9527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95959"/>
                    </a:solidFill>
                  </a:tcPr>
                </a:tc>
                <a:tc>
                  <a:txBody>
                    <a:bodyPr/>
                    <a:lstStyle/>
                    <a:p>
                      <a:pPr algn="l" fontAlgn="b"/>
                      <a:endParaRPr lang="en-ZA" sz="1000" b="1" i="0" u="none" strike="noStrike" dirty="0">
                        <a:solidFill>
                          <a:srgbClr val="0056A7"/>
                        </a:solidFill>
                        <a:effectLst/>
                        <a:latin typeface="Arial" panose="020B0604020202020204" pitchFamily="34" charset="0"/>
                        <a:ea typeface="Arial" charset="0"/>
                        <a:cs typeface="Arial" panose="020B0604020202020204" pitchFamily="34" charset="0"/>
                      </a:endParaRPr>
                    </a:p>
                  </a:txBody>
                  <a:tcPr marL="635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95959"/>
                    </a:solidFill>
                  </a:tcPr>
                </a:tc>
                <a:extLst>
                  <a:ext uri="{0D108BD9-81ED-4DB2-BD59-A6C34878D82A}">
                    <a16:rowId xmlns:a16="http://schemas.microsoft.com/office/drawing/2014/main" xmlns="" val="10000"/>
                  </a:ext>
                </a:extLst>
              </a:tr>
              <a:tr h="276607">
                <a:tc>
                  <a:txBody>
                    <a:bodyPr/>
                    <a:lstStyle/>
                    <a:p>
                      <a:pPr algn="l" fontAlgn="b"/>
                      <a:r>
                        <a:rPr lang="en-US" sz="1000" u="none" strike="noStrike" dirty="0">
                          <a:effectLst/>
                          <a:latin typeface="Arial" panose="020B0604020202020204" pitchFamily="34" charset="0"/>
                        </a:rPr>
                        <a:t>- Official unemployment (searched and available)</a:t>
                      </a:r>
                      <a:endParaRPr lang="en-US" sz="1000" b="1" i="0" u="none" strike="noStrike" dirty="0">
                        <a:solidFill>
                          <a:srgbClr val="0056A7"/>
                        </a:solidFill>
                        <a:effectLst/>
                        <a:latin typeface="Arial" charset="0"/>
                        <a:ea typeface="Arial" charset="0"/>
                        <a:cs typeface="Arial" charset="0"/>
                      </a:endParaRPr>
                    </a:p>
                  </a:txBody>
                  <a:tcPr marL="9527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ZA" sz="1000" b="1" i="0" u="none" strike="noStrike" dirty="0">
                        <a:solidFill>
                          <a:srgbClr val="C00000"/>
                        </a:solidFill>
                        <a:effectLst/>
                        <a:latin typeface="Arial" panose="020B0604020202020204" pitchFamily="34" charset="0"/>
                        <a:ea typeface="Arial"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ZA" sz="1000" b="1" i="0" u="none" strike="noStrike" dirty="0">
                          <a:solidFill>
                            <a:srgbClr val="C00000"/>
                          </a:solidFill>
                          <a:effectLst/>
                          <a:latin typeface="Arial" panose="020B0604020202020204" pitchFamily="34" charset="0"/>
                          <a:ea typeface="Arial" charset="0"/>
                          <a:cs typeface="Arial" panose="020B0604020202020204" pitchFamily="34" charset="0"/>
                        </a:rPr>
                        <a:t> 6,7 M</a:t>
                      </a:r>
                    </a:p>
                    <a:p>
                      <a:pPr algn="l" fontAlgn="b"/>
                      <a:endParaRPr lang="en-ZA" sz="1000" b="1" i="0" u="none" strike="noStrike" dirty="0">
                        <a:solidFill>
                          <a:srgbClr val="0056A7"/>
                        </a:solidFill>
                        <a:effectLst/>
                        <a:latin typeface="Arial" panose="020B0604020202020204" pitchFamily="34" charset="0"/>
                        <a:ea typeface="Arial" charset="0"/>
                        <a:cs typeface="Arial" panose="020B0604020202020204" pitchFamily="34" charset="0"/>
                      </a:endParaRPr>
                    </a:p>
                  </a:txBody>
                  <a:tcPr marL="635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1"/>
                  </a:ext>
                </a:extLst>
              </a:tr>
              <a:tr h="185097">
                <a:tc>
                  <a:txBody>
                    <a:bodyPr/>
                    <a:lstStyle/>
                    <a:p>
                      <a:pPr algn="l" fontAlgn="b"/>
                      <a:r>
                        <a:rPr lang="en-ZA" sz="1000" u="none" strike="noStrike" dirty="0">
                          <a:effectLst/>
                          <a:latin typeface="Arial" panose="020B0604020202020204" pitchFamily="34" charset="0"/>
                        </a:rPr>
                        <a:t>- Available to work </a:t>
                      </a:r>
                      <a:r>
                        <a:rPr lang="en-ZA" sz="1000" b="1" u="none" strike="noStrike" dirty="0">
                          <a:effectLst/>
                          <a:latin typeface="Arial" panose="020B0604020202020204" pitchFamily="34" charset="0"/>
                        </a:rPr>
                        <a:t>but are/or</a:t>
                      </a:r>
                      <a:endParaRPr lang="en-ZA" sz="1000" b="1" i="0" u="none" strike="noStrike" dirty="0">
                        <a:solidFill>
                          <a:schemeClr val="tx1"/>
                        </a:solidFill>
                        <a:effectLst/>
                        <a:latin typeface="Arial" charset="0"/>
                        <a:ea typeface="Arial" charset="0"/>
                        <a:cs typeface="Arial" charset="0"/>
                      </a:endParaRPr>
                    </a:p>
                  </a:txBody>
                  <a:tcPr marL="9527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ZA" sz="1000" b="1" i="0" u="none" strike="noStrike" dirty="0">
                        <a:solidFill>
                          <a:srgbClr val="C00000"/>
                        </a:solidFill>
                        <a:effectLst/>
                        <a:latin typeface="Arial" panose="020B0604020202020204" pitchFamily="34" charset="0"/>
                        <a:ea typeface="Arial" charset="0"/>
                        <a:cs typeface="Arial" panose="020B0604020202020204" pitchFamily="34" charset="0"/>
                      </a:endParaRPr>
                    </a:p>
                  </a:txBody>
                  <a:tcPr marL="635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185097">
                <a:tc>
                  <a:txBody>
                    <a:bodyPr/>
                    <a:lstStyle/>
                    <a:p>
                      <a:pPr marL="171450" indent="-171450" algn="l" fontAlgn="b">
                        <a:buFont typeface="Arial" panose="020B0604020202020204" pitchFamily="34" charset="0"/>
                        <a:buChar char="•"/>
                      </a:pPr>
                      <a:r>
                        <a:rPr lang="en-ZA" sz="1000" u="none" strike="noStrike" dirty="0">
                          <a:effectLst/>
                          <a:latin typeface="Arial" panose="020B0604020202020204" pitchFamily="34" charset="0"/>
                        </a:rPr>
                        <a:t>Discouraged work-seekers</a:t>
                      </a:r>
                      <a:endParaRPr lang="en-ZA" sz="1000" b="0" i="0" u="none" strike="noStrike" dirty="0">
                        <a:solidFill>
                          <a:srgbClr val="000000"/>
                        </a:solidFill>
                        <a:effectLst/>
                        <a:latin typeface="Arial" charset="0"/>
                        <a:ea typeface="Arial" charset="0"/>
                        <a:cs typeface="Arial" charset="0"/>
                      </a:endParaRPr>
                    </a:p>
                  </a:txBody>
                  <a:tcPr marL="285812"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ZA" sz="1000" b="1" u="none" strike="noStrike" dirty="0">
                          <a:solidFill>
                            <a:schemeClr val="tx1">
                              <a:lumMod val="65000"/>
                              <a:lumOff val="35000"/>
                            </a:schemeClr>
                          </a:solidFill>
                          <a:effectLst/>
                          <a:latin typeface="Arial" panose="020B0604020202020204" pitchFamily="34" charset="0"/>
                          <a:cs typeface="Arial" panose="020B0604020202020204" pitchFamily="34" charset="0"/>
                        </a:rPr>
                        <a:t>2,7 M</a:t>
                      </a:r>
                      <a:endParaRPr lang="en-ZA" sz="1000" b="1" i="0" u="none" strike="noStrike"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marL="635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3"/>
                  </a:ext>
                </a:extLst>
              </a:tr>
              <a:tr h="271532">
                <a:tc>
                  <a:txBody>
                    <a:bodyPr/>
                    <a:lstStyle/>
                    <a:p>
                      <a:pPr marL="171450" indent="-171450" algn="l" fontAlgn="b">
                        <a:buFont typeface="Arial" panose="020B0604020202020204" pitchFamily="34" charset="0"/>
                        <a:buChar char="•"/>
                      </a:pPr>
                      <a:r>
                        <a:rPr lang="en-US" sz="1000" u="none" strike="noStrike" dirty="0">
                          <a:effectLst/>
                          <a:latin typeface="Arial" panose="020B0604020202020204" pitchFamily="34" charset="0"/>
                        </a:rPr>
                        <a:t>Have other reasons for not searching</a:t>
                      </a:r>
                      <a:endParaRPr lang="en-US" sz="1000" b="0" i="0" u="none" strike="noStrike" dirty="0">
                        <a:solidFill>
                          <a:srgbClr val="000000"/>
                        </a:solidFill>
                        <a:effectLst/>
                        <a:latin typeface="Arial" charset="0"/>
                        <a:ea typeface="Arial" charset="0"/>
                        <a:cs typeface="Arial" charset="0"/>
                      </a:endParaRPr>
                    </a:p>
                  </a:txBody>
                  <a:tcPr marL="285812"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ZA" sz="1000" b="1" u="none" strike="noStrike" dirty="0">
                          <a:solidFill>
                            <a:schemeClr val="tx1">
                              <a:lumMod val="65000"/>
                              <a:lumOff val="35000"/>
                            </a:schemeClr>
                          </a:solidFill>
                          <a:effectLst/>
                          <a:latin typeface="Arial" panose="020B0604020202020204" pitchFamily="34" charset="0"/>
                          <a:cs typeface="Arial" panose="020B0604020202020204" pitchFamily="34" charset="0"/>
                        </a:rPr>
                        <a:t>0,8 M</a:t>
                      </a:r>
                      <a:endParaRPr lang="en-ZA" sz="1000" b="1" i="0" u="none" strike="noStrike"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marL="6351" marR="6351"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bl>
          </a:graphicData>
        </a:graphic>
      </p:graphicFrame>
      <p:sp>
        <p:nvSpPr>
          <p:cNvPr id="36" name="Rectangle 4"/>
          <p:cNvSpPr/>
          <p:nvPr/>
        </p:nvSpPr>
        <p:spPr>
          <a:xfrm>
            <a:off x="897488" y="3600715"/>
            <a:ext cx="3034009" cy="1077218"/>
          </a:xfrm>
          <a:prstGeom prst="rect">
            <a:avLst/>
          </a:prstGeom>
          <a:solidFill>
            <a:schemeClr val="bg1"/>
          </a:solidFill>
        </p:spPr>
        <p:txBody>
          <a:bodyPr wrap="square">
            <a:spAutoFit/>
          </a:bodyPr>
          <a:lstStyle/>
          <a:p>
            <a:pPr algn="r" defTabSz="-371475">
              <a:defRPr/>
            </a:pPr>
            <a:r>
              <a:rPr lang="en-GB" sz="2800" b="1" kern="0" spc="-25" dirty="0">
                <a:solidFill>
                  <a:srgbClr val="C00000"/>
                </a:solidFill>
                <a:latin typeface="Arial" charset="0"/>
                <a:ea typeface="Arial" charset="0"/>
                <a:cs typeface="Arial" charset="0"/>
              </a:rPr>
              <a:t>6,7 million</a:t>
            </a:r>
          </a:p>
          <a:p>
            <a:pPr algn="r" defTabSz="-371475">
              <a:defRPr/>
            </a:pPr>
            <a:r>
              <a:rPr lang="en-GB" sz="1200" b="1" kern="0" spc="-25" dirty="0">
                <a:solidFill>
                  <a:prstClr val="black"/>
                </a:solidFill>
                <a:latin typeface="Arial" charset="0"/>
                <a:ea typeface="Arial" charset="0"/>
                <a:cs typeface="Arial" charset="0"/>
              </a:rPr>
              <a:t>people were unemployed in Q2:2019</a:t>
            </a:r>
          </a:p>
          <a:p>
            <a:pPr algn="r" defTabSz="-371475">
              <a:defRPr/>
            </a:pPr>
            <a:r>
              <a:rPr lang="en-US" sz="1200" b="1" i="1" spc="-10" dirty="0">
                <a:solidFill>
                  <a:schemeClr val="bg2">
                    <a:lumMod val="50000"/>
                  </a:schemeClr>
                </a:solidFill>
                <a:latin typeface="Arial" charset="0"/>
                <a:ea typeface="Arial" charset="0"/>
                <a:cs typeface="Arial" charset="0"/>
              </a:rPr>
              <a:t>An increase of 455</a:t>
            </a:r>
            <a:r>
              <a:rPr lang="en-US" sz="1200" b="1" i="1" spc="10" dirty="0">
                <a:solidFill>
                  <a:schemeClr val="bg2">
                    <a:lumMod val="50000"/>
                  </a:schemeClr>
                </a:solidFill>
                <a:latin typeface="Arial" charset="0"/>
                <a:ea typeface="Arial" charset="0"/>
                <a:cs typeface="Arial" charset="0"/>
              </a:rPr>
              <a:t> </a:t>
            </a:r>
            <a:r>
              <a:rPr lang="en-US" sz="1200" b="1" i="1" spc="-10" dirty="0">
                <a:solidFill>
                  <a:schemeClr val="bg2">
                    <a:lumMod val="50000"/>
                  </a:schemeClr>
                </a:solidFill>
                <a:latin typeface="Arial" charset="0"/>
                <a:ea typeface="Arial" charset="0"/>
                <a:cs typeface="Arial" charset="0"/>
              </a:rPr>
              <a:t>000 q/q</a:t>
            </a:r>
            <a:endParaRPr lang="en-US" sz="1200" b="1" i="1" dirty="0">
              <a:solidFill>
                <a:schemeClr val="bg2">
                  <a:lumMod val="50000"/>
                </a:schemeClr>
              </a:solidFill>
              <a:latin typeface="Arial" charset="0"/>
              <a:ea typeface="Arial" charset="0"/>
              <a:cs typeface="Arial" charset="0"/>
            </a:endParaRPr>
          </a:p>
          <a:p>
            <a:pPr algn="r" defTabSz="-371475">
              <a:defRPr/>
            </a:pPr>
            <a:endParaRPr lang="en-GB" sz="1200" i="1" kern="0" spc="-25" dirty="0">
              <a:solidFill>
                <a:prstClr val="black"/>
              </a:solidFill>
              <a:latin typeface="Arial" charset="0"/>
              <a:ea typeface="Arial" charset="0"/>
              <a:cs typeface="Arial" charset="0"/>
            </a:endParaRPr>
          </a:p>
        </p:txBody>
      </p:sp>
      <p:sp>
        <p:nvSpPr>
          <p:cNvPr id="25" name="Rectangle 2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17</a:t>
            </a:r>
            <a:endParaRPr lang="en-US" dirty="0">
              <a:solidFill>
                <a:prstClr val="black"/>
              </a:solidFill>
              <a:latin typeface="Arial" pitchFamily="34" charset="0"/>
              <a:cs typeface="Arial"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018906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179513" y="1828354"/>
          <a:ext cx="3240360" cy="4181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2897135" y="1761277"/>
          <a:ext cx="3331051" cy="4248472"/>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p:cNvSpPr/>
          <p:nvPr/>
        </p:nvSpPr>
        <p:spPr>
          <a:xfrm>
            <a:off x="6879804" y="639102"/>
            <a:ext cx="226419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Black women are the most vulnerable with unemployment rate of over 30%.</a:t>
            </a:r>
          </a:p>
        </p:txBody>
      </p:sp>
      <p:grpSp>
        <p:nvGrpSpPr>
          <p:cNvPr id="14" name="Group 13"/>
          <p:cNvGrpSpPr/>
          <p:nvPr/>
        </p:nvGrpSpPr>
        <p:grpSpPr>
          <a:xfrm>
            <a:off x="531608" y="1295260"/>
            <a:ext cx="2304256" cy="464163"/>
            <a:chOff x="99331" y="924575"/>
            <a:chExt cx="2304256" cy="464163"/>
          </a:xfrm>
        </p:grpSpPr>
        <p:sp>
          <p:nvSpPr>
            <p:cNvPr id="15" name="Rectangle 14"/>
            <p:cNvSpPr/>
            <p:nvPr/>
          </p:nvSpPr>
          <p:spPr>
            <a:xfrm>
              <a:off x="99331" y="924575"/>
              <a:ext cx="2304256"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1" u="none" strike="noStrike" kern="1200" cap="none" spc="0" normalizeH="0" baseline="0" noProof="0" dirty="0">
                  <a:ln>
                    <a:noFill/>
                  </a:ln>
                  <a:solidFill>
                    <a:srgbClr val="FDBE2D">
                      <a:lumMod val="75000"/>
                    </a:srgbClr>
                  </a:solidFill>
                  <a:effectLst/>
                  <a:uLnTx/>
                  <a:uFillTx/>
                  <a:latin typeface="Arial" panose="020B0604020202020204" pitchFamily="34" charset="0"/>
                  <a:ea typeface="+mn-ea"/>
                  <a:cs typeface="Arial" panose="020B0604020202020204" pitchFamily="34" charset="0"/>
                </a:rPr>
                <a:t>OFFICIAL</a:t>
              </a:r>
              <a:r>
                <a:rPr kumimoji="0" lang="en-ZA" sz="12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ZA" sz="11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unemployment rate by population group and sex</a:t>
              </a:r>
            </a:p>
          </p:txBody>
        </p:sp>
        <p:cxnSp>
          <p:nvCxnSpPr>
            <p:cNvPr id="16" name="Straight Connector 15"/>
            <p:cNvCxnSpPr/>
            <p:nvPr/>
          </p:nvCxnSpPr>
          <p:spPr>
            <a:xfrm>
              <a:off x="183280" y="1388738"/>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3280" y="949485"/>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179513" y="265040"/>
            <a:ext cx="8964487" cy="71894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cs typeface="Arial" panose="020B0604020202020204" pitchFamily="34" charset="0"/>
              </a:rPr>
              <a:t>BLACK </a:t>
            </a:r>
            <a:r>
              <a:rPr lang="en-ZA" sz="2400" b="1" dirty="0" smtClean="0">
                <a:solidFill>
                  <a:schemeClr val="accent2">
                    <a:lumMod val="75000"/>
                  </a:schemeClr>
                </a:solidFill>
                <a:latin typeface="Arial" panose="020B0604020202020204" pitchFamily="34" charset="0"/>
                <a:cs typeface="Arial" panose="020B0604020202020204" pitchFamily="34" charset="0"/>
              </a:rPr>
              <a:t>A</a:t>
            </a:r>
            <a:r>
              <a:rPr kumimoji="0" lang="en-ZA" sz="2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cs typeface="Arial" panose="020B0604020202020204" pitchFamily="34" charset="0"/>
              </a:rPr>
              <a:t>FRICAN WOMEN ARE THE MOST VULNERABLE WITH AN UNEMPLOYMENT RATE OF OVER 30%.</a:t>
            </a:r>
            <a:endParaRPr kumimoji="0" lang="en-ZA"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endParaRPr>
          </a:p>
        </p:txBody>
      </p:sp>
      <p:graphicFrame>
        <p:nvGraphicFramePr>
          <p:cNvPr id="13" name="Chart 12"/>
          <p:cNvGraphicFramePr>
            <a:graphicFrameLocks/>
          </p:cNvGraphicFramePr>
          <p:nvPr>
            <p:extLst/>
          </p:nvPr>
        </p:nvGraphicFramePr>
        <p:xfrm>
          <a:off x="6084168" y="1760641"/>
          <a:ext cx="2952328" cy="4199632"/>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18</a:t>
            </a:r>
            <a:endParaRPr lang="en-US" dirty="0">
              <a:solidFill>
                <a:prstClr val="black"/>
              </a:solidFill>
              <a:latin typeface="Arial" pitchFamily="34" charset="0"/>
              <a:cs typeface="Arial"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689800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29457" y="1434538"/>
          <a:ext cx="3491880" cy="4802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3703594" y="958758"/>
          <a:ext cx="2880320" cy="527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nvPr>
        </p:nvGraphicFramePr>
        <p:xfrm>
          <a:off x="5642817" y="1363380"/>
          <a:ext cx="3528391" cy="4822581"/>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p:cNvSpPr/>
          <p:nvPr/>
        </p:nvSpPr>
        <p:spPr>
          <a:xfrm>
            <a:off x="251520" y="82657"/>
            <a:ext cx="8756408" cy="71894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b="1" dirty="0" smtClean="0">
                <a:solidFill>
                  <a:schemeClr val="accent2">
                    <a:lumMod val="75000"/>
                  </a:schemeClr>
                </a:solidFill>
                <a:latin typeface="Arial" panose="020B0604020202020204" pitchFamily="34" charset="0"/>
                <a:cs typeface="Arial" panose="020B0604020202020204" pitchFamily="34" charset="0"/>
              </a:rPr>
              <a:t>IRRESPECTIVE OF SEX, THE BLACK AFRICAN AND COLOURED POPULATION GROUPS REMAIN VULNERABLE IN THE LABOUR MARKET</a:t>
            </a:r>
            <a:endParaRPr lang="en-ZA" b="1" dirty="0">
              <a:solidFill>
                <a:schemeClr val="accent2">
                  <a:lumMod val="7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395536" y="959322"/>
            <a:ext cx="2664296" cy="519566"/>
            <a:chOff x="99331" y="949485"/>
            <a:chExt cx="2304256" cy="519566"/>
          </a:xfrm>
        </p:grpSpPr>
        <p:sp>
          <p:nvSpPr>
            <p:cNvPr id="12" name="Rectangle 11"/>
            <p:cNvSpPr/>
            <p:nvPr/>
          </p:nvSpPr>
          <p:spPr>
            <a:xfrm>
              <a:off x="99331" y="961220"/>
              <a:ext cx="2304256" cy="507831"/>
            </a:xfrm>
            <a:prstGeom prst="rect">
              <a:avLst/>
            </a:prstGeom>
          </p:spPr>
          <p:txBody>
            <a:bodyPr wrap="square">
              <a:spAutoFit/>
            </a:bodyPr>
            <a:lstStyle/>
            <a:p>
              <a:r>
                <a:rPr lang="en-ZA" sz="1200" b="1" i="1" dirty="0">
                  <a:solidFill>
                    <a:srgbClr val="C00000"/>
                  </a:solidFill>
                  <a:latin typeface="Arial" panose="020B0604020202020204" pitchFamily="34" charset="0"/>
                  <a:cs typeface="Arial" panose="020B0604020202020204" pitchFamily="34" charset="0"/>
                </a:rPr>
                <a:t>EXPANDED</a:t>
              </a:r>
              <a:r>
                <a:rPr lang="en-ZA" sz="1600" b="1" i="1" dirty="0">
                  <a:solidFill>
                    <a:schemeClr val="tx1">
                      <a:lumMod val="75000"/>
                      <a:lumOff val="25000"/>
                    </a:schemeClr>
                  </a:solidFill>
                  <a:latin typeface="Arial" panose="020B0604020202020204" pitchFamily="34" charset="0"/>
                  <a:cs typeface="Arial" panose="020B0604020202020204" pitchFamily="34" charset="0"/>
                </a:rPr>
                <a:t> </a:t>
              </a:r>
              <a:r>
                <a:rPr lang="en-ZA" sz="1100" b="1" i="1" dirty="0">
                  <a:solidFill>
                    <a:schemeClr val="bg1">
                      <a:lumMod val="50000"/>
                    </a:schemeClr>
                  </a:solidFill>
                  <a:latin typeface="Arial" panose="020B0604020202020204" pitchFamily="34" charset="0"/>
                  <a:cs typeface="Arial" panose="020B0604020202020204" pitchFamily="34" charset="0"/>
                </a:rPr>
                <a:t>unemployment rate by population group and sex</a:t>
              </a:r>
            </a:p>
          </p:txBody>
        </p:sp>
        <p:cxnSp>
          <p:nvCxnSpPr>
            <p:cNvPr id="13" name="Straight Connector 12"/>
            <p:cNvCxnSpPr/>
            <p:nvPr/>
          </p:nvCxnSpPr>
          <p:spPr>
            <a:xfrm>
              <a:off x="183279" y="1462241"/>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3280" y="949485"/>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19</a:t>
            </a:r>
            <a:endParaRPr lang="en-US" dirty="0">
              <a:solidFill>
                <a:prstClr val="black"/>
              </a:solidFill>
              <a:latin typeface="Arial" pitchFamily="34" charset="0"/>
              <a:cs typeface="Arial"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02122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solidFill>
                  <a:schemeClr val="accent2">
                    <a:lumMod val="75000"/>
                  </a:schemeClr>
                </a:solidFill>
              </a:rPr>
              <a:t>PRESENTATION OUTLINE</a:t>
            </a:r>
            <a:endParaRPr lang="en-ZA" b="1" dirty="0">
              <a:solidFill>
                <a:schemeClr val="accent2">
                  <a:lumMod val="75000"/>
                </a:schemeClr>
              </a:solidFill>
            </a:endParaRPr>
          </a:p>
        </p:txBody>
      </p:sp>
      <p:sp>
        <p:nvSpPr>
          <p:cNvPr id="3" name="Content Placeholder 2"/>
          <p:cNvSpPr>
            <a:spLocks noGrp="1"/>
          </p:cNvSpPr>
          <p:nvPr>
            <p:ph idx="1"/>
          </p:nvPr>
        </p:nvSpPr>
        <p:spPr>
          <a:xfrm>
            <a:off x="457200" y="1196753"/>
            <a:ext cx="8229600" cy="4929412"/>
          </a:xfrm>
        </p:spPr>
        <p:txBody>
          <a:bodyPr>
            <a:normAutofit fontScale="92500" lnSpcReduction="20000"/>
          </a:bodyPr>
          <a:lstStyle/>
          <a:p>
            <a:r>
              <a:rPr lang="en-ZA" dirty="0" smtClean="0"/>
              <a:t>Purpose</a:t>
            </a:r>
          </a:p>
          <a:p>
            <a:r>
              <a:rPr lang="en-ZA" dirty="0" smtClean="0"/>
              <a:t>Introduction</a:t>
            </a:r>
          </a:p>
          <a:p>
            <a:r>
              <a:rPr lang="en-ZA" dirty="0" smtClean="0"/>
              <a:t>Problem Statement and Rationale for the GEC</a:t>
            </a:r>
          </a:p>
          <a:p>
            <a:r>
              <a:rPr lang="en-ZA" dirty="0" smtClean="0"/>
              <a:t>Policy and Legislation </a:t>
            </a:r>
            <a:r>
              <a:rPr lang="en-ZA" dirty="0"/>
              <a:t>Framework</a:t>
            </a:r>
          </a:p>
          <a:p>
            <a:r>
              <a:rPr lang="en-ZA" dirty="0" smtClean="0"/>
              <a:t>The General Education Certificate</a:t>
            </a:r>
          </a:p>
          <a:p>
            <a:r>
              <a:rPr lang="en-ZA" dirty="0" smtClean="0"/>
              <a:t>International Practice</a:t>
            </a:r>
          </a:p>
          <a:p>
            <a:r>
              <a:rPr lang="en-ZA" dirty="0" smtClean="0"/>
              <a:t>Skills Revolution</a:t>
            </a:r>
          </a:p>
          <a:p>
            <a:r>
              <a:rPr lang="en-ZA" dirty="0" smtClean="0"/>
              <a:t>Skills and Competencies for a </a:t>
            </a:r>
            <a:r>
              <a:rPr lang="en-ZA" dirty="0"/>
              <a:t>C</a:t>
            </a:r>
            <a:r>
              <a:rPr lang="en-ZA" dirty="0" smtClean="0"/>
              <a:t>hanging World</a:t>
            </a:r>
          </a:p>
          <a:p>
            <a:r>
              <a:rPr lang="en-ZA" dirty="0" smtClean="0"/>
              <a:t>GEC Broad Plan</a:t>
            </a:r>
          </a:p>
          <a:p>
            <a:r>
              <a:rPr lang="en-ZA" dirty="0" smtClean="0"/>
              <a:t>Recommendation</a:t>
            </a:r>
            <a:endParaRPr lang="en-ZA" dirty="0"/>
          </a:p>
        </p:txBody>
      </p:sp>
      <p:sp>
        <p:nvSpPr>
          <p:cNvPr id="4" name="Rectangle 3"/>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8654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9774" y="1458545"/>
            <a:ext cx="1289251" cy="369332"/>
          </a:xfrm>
          <a:prstGeom prst="rect">
            <a:avLst/>
          </a:prstGeom>
          <a:noFill/>
        </p:spPr>
        <p:txBody>
          <a:bodyPr wrap="square">
            <a:spAutoFit/>
          </a:bodyPr>
          <a:lstStyle/>
          <a:p>
            <a:r>
              <a:rPr lang="en-GB" b="1" dirty="0">
                <a:solidFill>
                  <a:srgbClr val="205688"/>
                </a:solidFill>
                <a:latin typeface="Arial" panose="020B0604020202020204" pitchFamily="34" charset="0"/>
              </a:rPr>
              <a:t>Official  </a:t>
            </a:r>
          </a:p>
        </p:txBody>
      </p:sp>
      <p:sp>
        <p:nvSpPr>
          <p:cNvPr id="34" name="Rectangle 33"/>
          <p:cNvSpPr/>
          <p:nvPr/>
        </p:nvSpPr>
        <p:spPr>
          <a:xfrm>
            <a:off x="6372200" y="1406061"/>
            <a:ext cx="1351652" cy="369332"/>
          </a:xfrm>
          <a:prstGeom prst="rect">
            <a:avLst/>
          </a:prstGeom>
        </p:spPr>
        <p:txBody>
          <a:bodyPr wrap="none">
            <a:spAutoFit/>
          </a:bodyPr>
          <a:lstStyle/>
          <a:p>
            <a:r>
              <a:rPr lang="en-GB" b="1" dirty="0">
                <a:solidFill>
                  <a:srgbClr val="CC8F02"/>
                </a:solidFill>
                <a:latin typeface="Arial" panose="020B0604020202020204" pitchFamily="34" charset="0"/>
              </a:rPr>
              <a:t>Expanded </a:t>
            </a:r>
          </a:p>
        </p:txBody>
      </p:sp>
      <p:sp>
        <p:nvSpPr>
          <p:cNvPr id="42" name="Rectangle 41"/>
          <p:cNvSpPr/>
          <p:nvPr/>
        </p:nvSpPr>
        <p:spPr>
          <a:xfrm>
            <a:off x="255914" y="89055"/>
            <a:ext cx="8684400" cy="83840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1600" b="1" dirty="0" smtClean="0">
                <a:solidFill>
                  <a:schemeClr val="accent2">
                    <a:lumMod val="75000"/>
                  </a:schemeClr>
                </a:solidFill>
                <a:latin typeface="Arial" panose="020B0604020202020204" pitchFamily="34" charset="0"/>
                <a:cs typeface="Arial" panose="020B0604020202020204" pitchFamily="34" charset="0"/>
              </a:rPr>
              <a:t>HIGHEST OFFICIAL UNEMPLOYMENT RATES RECORDED IN EC AND HIGHEST EXPANDED UNEMPLOYMENT RATE RECORDED IN NW. </a:t>
            </a:r>
            <a:r>
              <a:rPr lang="en-ZA" sz="1400" i="1" dirty="0" smtClean="0">
                <a:solidFill>
                  <a:schemeClr val="accent2">
                    <a:lumMod val="75000"/>
                  </a:schemeClr>
                </a:solidFill>
                <a:latin typeface="Arial" panose="020B0604020202020204" pitchFamily="34" charset="0"/>
                <a:cs typeface="Arial" panose="020B0604020202020204" pitchFamily="34" charset="0"/>
              </a:rPr>
              <a:t>LP,  KZN AND NC PROVINCES ALL HAVE MORE THAN </a:t>
            </a:r>
            <a:r>
              <a:rPr lang="en-ZA" sz="1400" i="1" dirty="0" smtClean="0">
                <a:solidFill>
                  <a:schemeClr val="tx1"/>
                </a:solidFill>
                <a:latin typeface="Arial" panose="020B0604020202020204" pitchFamily="34" charset="0"/>
                <a:cs typeface="Arial" panose="020B0604020202020204" pitchFamily="34" charset="0"/>
              </a:rPr>
              <a:t>15 % </a:t>
            </a:r>
            <a:r>
              <a:rPr lang="en-ZA" sz="1400" i="1" dirty="0" smtClean="0">
                <a:solidFill>
                  <a:schemeClr val="accent2">
                    <a:lumMod val="75000"/>
                  </a:schemeClr>
                </a:solidFill>
                <a:latin typeface="Arial" panose="020B0604020202020204" pitchFamily="34" charset="0"/>
                <a:cs typeface="Arial" panose="020B0604020202020204" pitchFamily="34" charset="0"/>
              </a:rPr>
              <a:t>POINTS DIFFERENCE BETWEEN THEIR EXPANDED AND OFFICIAL UNEMPLOYMENT RATES</a:t>
            </a:r>
            <a:endParaRPr lang="en-ZA" sz="1400" i="1" dirty="0">
              <a:solidFill>
                <a:schemeClr val="accent2">
                  <a:lumMod val="75000"/>
                </a:schemeClr>
              </a:solidFill>
              <a:latin typeface="Arial" panose="020B0604020202020204" pitchFamily="34" charset="0"/>
              <a:cs typeface="Arial" panose="020B0604020202020204" pitchFamily="34" charset="0"/>
            </a:endParaRPr>
          </a:p>
        </p:txBody>
      </p:sp>
      <p:grpSp>
        <p:nvGrpSpPr>
          <p:cNvPr id="43" name="Group 42"/>
          <p:cNvGrpSpPr/>
          <p:nvPr/>
        </p:nvGrpSpPr>
        <p:grpSpPr>
          <a:xfrm>
            <a:off x="346209" y="1228448"/>
            <a:ext cx="2304256" cy="442622"/>
            <a:chOff x="99331" y="949485"/>
            <a:chExt cx="2304256" cy="442622"/>
          </a:xfrm>
        </p:grpSpPr>
        <p:sp>
          <p:nvSpPr>
            <p:cNvPr id="44" name="Rectangle 43"/>
            <p:cNvSpPr/>
            <p:nvPr/>
          </p:nvSpPr>
          <p:spPr>
            <a:xfrm>
              <a:off x="99331" y="961220"/>
              <a:ext cx="2304256" cy="430887"/>
            </a:xfrm>
            <a:prstGeom prst="rect">
              <a:avLst/>
            </a:prstGeom>
          </p:spPr>
          <p:txBody>
            <a:bodyPr wrap="square">
              <a:spAutoFit/>
            </a:bodyPr>
            <a:lstStyle/>
            <a:p>
              <a:r>
                <a:rPr lang="en-ZA" sz="1100" b="1" i="1" dirty="0">
                  <a:solidFill>
                    <a:schemeClr val="bg1">
                      <a:lumMod val="50000"/>
                    </a:schemeClr>
                  </a:solidFill>
                  <a:latin typeface="Arial" panose="020B0604020202020204" pitchFamily="34" charset="0"/>
                  <a:cs typeface="Arial" panose="020B0604020202020204" pitchFamily="34" charset="0"/>
                </a:rPr>
                <a:t>Provincial unemployment rate: Official vs Expanded Q2:2019</a:t>
              </a:r>
            </a:p>
          </p:txBody>
        </p:sp>
        <p:cxnSp>
          <p:nvCxnSpPr>
            <p:cNvPr id="46" name="Straight Connector 45"/>
            <p:cNvCxnSpPr/>
            <p:nvPr/>
          </p:nvCxnSpPr>
          <p:spPr>
            <a:xfrm>
              <a:off x="183280" y="1388738"/>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83280" y="949485"/>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6660232" y="1124744"/>
            <a:ext cx="1512168" cy="369332"/>
          </a:xfrm>
          <a:prstGeom prst="rect">
            <a:avLst/>
          </a:prstGeom>
          <a:noFill/>
        </p:spPr>
        <p:txBody>
          <a:bodyPr wrap="square" rtlCol="0">
            <a:spAutoFit/>
          </a:bodyPr>
          <a:lstStyle/>
          <a:p>
            <a:endParaRPr lang="en-ZA" dirty="0">
              <a:solidFill>
                <a:srgbClr val="C00000"/>
              </a:solidFill>
            </a:endParaRPr>
          </a:p>
        </p:txBody>
      </p:sp>
      <p:graphicFrame>
        <p:nvGraphicFramePr>
          <p:cNvPr id="16" name="Chart 15"/>
          <p:cNvGraphicFramePr>
            <a:graphicFrameLocks/>
          </p:cNvGraphicFramePr>
          <p:nvPr/>
        </p:nvGraphicFramePr>
        <p:xfrm>
          <a:off x="251520" y="1852208"/>
          <a:ext cx="8640960" cy="424108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4598116" y="4045467"/>
            <a:ext cx="2783720" cy="1816706"/>
            <a:chOff x="4598114" y="4045467"/>
            <a:chExt cx="2783719" cy="1816706"/>
          </a:xfrm>
        </p:grpSpPr>
        <p:sp>
          <p:nvSpPr>
            <p:cNvPr id="17" name="Rectangle 23"/>
            <p:cNvSpPr/>
            <p:nvPr/>
          </p:nvSpPr>
          <p:spPr>
            <a:xfrm>
              <a:off x="4598114" y="5615952"/>
              <a:ext cx="1611338" cy="246221"/>
            </a:xfrm>
            <a:prstGeom prst="rect">
              <a:avLst/>
            </a:prstGeom>
          </p:spPr>
          <p:txBody>
            <a:bodyPr wrap="none">
              <a:spAutoFit/>
            </a:bodyPr>
            <a:lstStyle/>
            <a:p>
              <a:r>
                <a:rPr lang="en-GB" sz="1000" b="1" i="1" dirty="0">
                  <a:latin typeface="Arial" panose="020B0604020202020204" pitchFamily="34" charset="0"/>
                  <a:cs typeface="Arial" panose="020B0604020202020204" pitchFamily="34" charset="0"/>
                </a:rPr>
                <a:t>20,8% points difference</a:t>
              </a:r>
            </a:p>
          </p:txBody>
        </p:sp>
        <p:sp>
          <p:nvSpPr>
            <p:cNvPr id="18" name="Rectangle 24"/>
            <p:cNvSpPr/>
            <p:nvPr/>
          </p:nvSpPr>
          <p:spPr>
            <a:xfrm>
              <a:off x="5770495" y="4045467"/>
              <a:ext cx="1611338" cy="246221"/>
            </a:xfrm>
            <a:prstGeom prst="rect">
              <a:avLst/>
            </a:prstGeom>
          </p:spPr>
          <p:txBody>
            <a:bodyPr wrap="none">
              <a:spAutoFit/>
            </a:bodyPr>
            <a:lstStyle/>
            <a:p>
              <a:r>
                <a:rPr lang="en-GB" sz="1000" b="1" i="1" dirty="0">
                  <a:latin typeface="Arial" panose="020B0604020202020204" pitchFamily="34" charset="0"/>
                  <a:cs typeface="Arial" panose="020B0604020202020204" pitchFamily="34" charset="0"/>
                </a:rPr>
                <a:t>15,4% points difference</a:t>
              </a:r>
            </a:p>
          </p:txBody>
        </p:sp>
        <p:sp>
          <p:nvSpPr>
            <p:cNvPr id="19" name="Rectangle 25"/>
            <p:cNvSpPr/>
            <p:nvPr/>
          </p:nvSpPr>
          <p:spPr>
            <a:xfrm>
              <a:off x="5292080" y="4838618"/>
              <a:ext cx="1611338" cy="246221"/>
            </a:xfrm>
            <a:prstGeom prst="rect">
              <a:avLst/>
            </a:prstGeom>
          </p:spPr>
          <p:txBody>
            <a:bodyPr wrap="none">
              <a:spAutoFit/>
            </a:bodyPr>
            <a:lstStyle/>
            <a:p>
              <a:r>
                <a:rPr lang="en-GB" sz="1000" b="1" i="1" dirty="0">
                  <a:latin typeface="Arial" panose="020B0604020202020204" pitchFamily="34" charset="0"/>
                  <a:cs typeface="Arial" panose="020B0604020202020204" pitchFamily="34" charset="0"/>
                </a:rPr>
                <a:t>16,0% points difference</a:t>
              </a:r>
            </a:p>
          </p:txBody>
        </p:sp>
      </p:grpSp>
      <p:sp>
        <p:nvSpPr>
          <p:cNvPr id="6" name="Rounded Rectangle 5"/>
          <p:cNvSpPr/>
          <p:nvPr/>
        </p:nvSpPr>
        <p:spPr>
          <a:xfrm>
            <a:off x="107504" y="4437112"/>
            <a:ext cx="792088"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20</a:t>
            </a:r>
            <a:endParaRPr lang="en-US" dirty="0">
              <a:solidFill>
                <a:prstClr val="black"/>
              </a:solidFill>
              <a:latin typeface="Arial" pitchFamily="34" charset="0"/>
              <a:cs typeface="Arial"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19739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7" dur="1000"/>
                                        <p:tgtEl>
                                          <p:spTgt spid="16">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wipe(left)">
                                      <p:cBhvr>
                                        <p:cTn id="10" dur="500"/>
                                        <p:tgtEl>
                                          <p:spTgt spid="16">
                                            <p:graphicEl>
                                              <a:chart seriesIdx="1" categoryIdx="-4" bldStep="series"/>
                                            </p:graphicEl>
                                          </p:spTgt>
                                        </p:tgtEl>
                                      </p:cBhvr>
                                    </p:animEffect>
                                  </p:childTnLst>
                                </p:cTn>
                              </p:par>
                            </p:childTnLst>
                          </p:cTn>
                        </p:par>
                        <p:par>
                          <p:cTn id="11" fill="hold">
                            <p:stCondLst>
                              <p:cond delay="175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animBg="0"/>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751715" y="1060865"/>
            <a:ext cx="2420322" cy="3298222"/>
          </a:xfrm>
          <a:prstGeom prst="rect">
            <a:avLst/>
          </a:prstGeom>
        </p:spPr>
      </p:pic>
      <p:sp>
        <p:nvSpPr>
          <p:cNvPr id="7" name="AutoShape 6" descr="Image result for door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pic>
        <p:nvPicPr>
          <p:cNvPr id="10" name="Picture 9"/>
          <p:cNvPicPr>
            <a:picLocks noChangeAspect="1"/>
          </p:cNvPicPr>
          <p:nvPr/>
        </p:nvPicPr>
        <p:blipFill rotWithShape="1">
          <a:blip r:embed="rId3" cstate="print">
            <a:duotone>
              <a:schemeClr val="accent1">
                <a:shade val="45000"/>
                <a:satMod val="135000"/>
              </a:schemeClr>
              <a:prstClr val="white"/>
            </a:duotone>
          </a:blip>
          <a:srcRect l="10315"/>
          <a:stretch/>
        </p:blipFill>
        <p:spPr>
          <a:xfrm>
            <a:off x="235332" y="1060865"/>
            <a:ext cx="2171996" cy="3297188"/>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blip>
          <a:stretch>
            <a:fillRect/>
          </a:stretch>
        </p:blipFill>
        <p:spPr>
          <a:xfrm>
            <a:off x="2342938" y="1060865"/>
            <a:ext cx="2421828" cy="3297188"/>
          </a:xfrm>
          <a:prstGeom prst="rect">
            <a:avLst/>
          </a:prstGeom>
        </p:spPr>
      </p:pic>
      <p:sp>
        <p:nvSpPr>
          <p:cNvPr id="13" name="TextBox 12"/>
          <p:cNvSpPr txBox="1"/>
          <p:nvPr/>
        </p:nvSpPr>
        <p:spPr>
          <a:xfrm>
            <a:off x="2657862" y="1468632"/>
            <a:ext cx="1891308" cy="369332"/>
          </a:xfrm>
          <a:prstGeom prst="rect">
            <a:avLst/>
          </a:prstGeom>
          <a:noFill/>
        </p:spPr>
        <p:txBody>
          <a:bodyPr wrap="square" rtlCol="0">
            <a:spAutoFit/>
          </a:bodyPr>
          <a:lstStyle/>
          <a:p>
            <a:r>
              <a:rPr lang="en-ZA" b="1" dirty="0">
                <a:solidFill>
                  <a:schemeClr val="tx2">
                    <a:lumMod val="75000"/>
                  </a:schemeClr>
                </a:solidFill>
                <a:latin typeface="Arial" panose="020B0604020202020204" pitchFamily="34" charset="0"/>
                <a:cs typeface="Arial" panose="020B0604020202020204" pitchFamily="34" charset="0"/>
              </a:rPr>
              <a:t>Education</a:t>
            </a:r>
            <a:endParaRPr lang="en-GB" b="1" dirty="0">
              <a:solidFill>
                <a:schemeClr val="tx2">
                  <a:lumMod val="7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38860" y="1468632"/>
            <a:ext cx="2592288" cy="369332"/>
          </a:xfrm>
          <a:prstGeom prst="rect">
            <a:avLst/>
          </a:prstGeom>
          <a:noFill/>
        </p:spPr>
        <p:txBody>
          <a:bodyPr wrap="square" rtlCol="0">
            <a:spAutoFit/>
          </a:bodyPr>
          <a:lstStyle>
            <a:defPPr>
              <a:defRPr lang="en-US"/>
            </a:defPPr>
            <a:lvl1pPr>
              <a:defRPr sz="2400" b="1"/>
            </a:lvl1pPr>
          </a:lstStyle>
          <a:p>
            <a:r>
              <a:rPr lang="en-ZA" sz="1800" dirty="0">
                <a:solidFill>
                  <a:schemeClr val="tx2">
                    <a:lumMod val="75000"/>
                  </a:schemeClr>
                </a:solidFill>
                <a:latin typeface="Arial" panose="020B0604020202020204" pitchFamily="34" charset="0"/>
                <a:cs typeface="Arial" panose="020B0604020202020204" pitchFamily="34" charset="0"/>
              </a:rPr>
              <a:t>Work</a:t>
            </a:r>
            <a:endParaRPr lang="en-GB" sz="1800" dirty="0">
              <a:solidFill>
                <a:schemeClr val="tx2">
                  <a:lumMod val="7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5183355" y="906397"/>
            <a:ext cx="1584652" cy="584775"/>
          </a:xfrm>
          <a:prstGeom prst="rect">
            <a:avLst/>
          </a:prstGeom>
          <a:noFill/>
        </p:spPr>
        <p:txBody>
          <a:bodyPr wrap="square" rtlCol="0">
            <a:spAutoFit/>
          </a:bodyPr>
          <a:lstStyle/>
          <a:p>
            <a:r>
              <a:rPr lang="en-ZA" sz="3200" b="1" i="1" dirty="0">
                <a:solidFill>
                  <a:srgbClr val="942824"/>
                </a:solidFill>
                <a:latin typeface="Arial" panose="020B0604020202020204" pitchFamily="34" charset="0"/>
                <a:cs typeface="Arial" panose="020B0604020202020204" pitchFamily="34" charset="0"/>
              </a:rPr>
              <a:t>NEET</a:t>
            </a:r>
            <a:endParaRPr lang="en-GB" sz="3200" b="1" i="1" dirty="0">
              <a:solidFill>
                <a:srgbClr val="942824"/>
              </a:solidFill>
              <a:latin typeface="Arial" panose="020B0604020202020204" pitchFamily="34" charset="0"/>
              <a:cs typeface="Arial" panose="020B0604020202020204" pitchFamily="34" charset="0"/>
            </a:endParaRPr>
          </a:p>
        </p:txBody>
      </p:sp>
      <p:sp>
        <p:nvSpPr>
          <p:cNvPr id="16" name="Rectangle 15"/>
          <p:cNvSpPr/>
          <p:nvPr/>
        </p:nvSpPr>
        <p:spPr>
          <a:xfrm>
            <a:off x="6911752" y="1628802"/>
            <a:ext cx="2232248" cy="2031325"/>
          </a:xfrm>
          <a:prstGeom prst="rect">
            <a:avLst/>
          </a:prstGeom>
        </p:spPr>
        <p:txBody>
          <a:bodyPr wrap="square">
            <a:spAutoFit/>
          </a:bodyPr>
          <a:lstStyle/>
          <a:p>
            <a:pPr>
              <a:lnSpc>
                <a:spcPct val="150000"/>
              </a:lnSpc>
              <a:spcAft>
                <a:spcPts val="600"/>
              </a:spcAft>
            </a:pPr>
            <a:r>
              <a:rPr lang="en-ZA" sz="1400" b="1" dirty="0">
                <a:latin typeface="Arial" charset="0"/>
                <a:ea typeface="Arial" charset="0"/>
                <a:cs typeface="Arial" charset="0"/>
              </a:rPr>
              <a:t>Those young people (15-34 years) who are categorised as NEET are considered to be </a:t>
            </a:r>
            <a:r>
              <a:rPr lang="en-ZA" sz="1400" b="1" i="1" dirty="0">
                <a:solidFill>
                  <a:schemeClr val="tx2">
                    <a:lumMod val="75000"/>
                  </a:schemeClr>
                </a:solidFill>
                <a:latin typeface="Arial" charset="0"/>
                <a:ea typeface="Arial" charset="0"/>
                <a:cs typeface="Arial" charset="0"/>
              </a:rPr>
              <a:t>disengaged</a:t>
            </a:r>
            <a:r>
              <a:rPr lang="en-ZA" sz="1400" b="1" dirty="0">
                <a:latin typeface="Arial" charset="0"/>
                <a:ea typeface="Arial" charset="0"/>
                <a:cs typeface="Arial" charset="0"/>
              </a:rPr>
              <a:t> from both </a:t>
            </a:r>
            <a:r>
              <a:rPr lang="en-ZA" sz="1400" b="1" dirty="0">
                <a:solidFill>
                  <a:schemeClr val="tx2">
                    <a:lumMod val="75000"/>
                  </a:schemeClr>
                </a:solidFill>
                <a:latin typeface="Arial" charset="0"/>
                <a:ea typeface="Arial" charset="0"/>
                <a:cs typeface="Arial" charset="0"/>
              </a:rPr>
              <a:t>work</a:t>
            </a:r>
            <a:r>
              <a:rPr lang="en-ZA" sz="1400" b="1" dirty="0">
                <a:latin typeface="Arial" charset="0"/>
                <a:ea typeface="Arial" charset="0"/>
                <a:cs typeface="Arial" charset="0"/>
              </a:rPr>
              <a:t> and </a:t>
            </a:r>
            <a:r>
              <a:rPr lang="en-ZA" sz="1400" b="1" dirty="0">
                <a:solidFill>
                  <a:schemeClr val="tx2">
                    <a:lumMod val="75000"/>
                  </a:schemeClr>
                </a:solidFill>
                <a:latin typeface="Arial" charset="0"/>
                <a:ea typeface="Arial" charset="0"/>
                <a:cs typeface="Arial" charset="0"/>
              </a:rPr>
              <a:t>education. </a:t>
            </a:r>
          </a:p>
        </p:txBody>
      </p:sp>
      <p:sp>
        <p:nvSpPr>
          <p:cNvPr id="2" name="Rectangle 1"/>
          <p:cNvSpPr/>
          <p:nvPr/>
        </p:nvSpPr>
        <p:spPr>
          <a:xfrm>
            <a:off x="1" y="4885529"/>
            <a:ext cx="9144000" cy="738664"/>
          </a:xfrm>
          <a:prstGeom prst="rect">
            <a:avLst/>
          </a:prstGeom>
          <a:solidFill>
            <a:srgbClr val="0A4E8F"/>
          </a:solidFill>
        </p:spPr>
        <p:txBody>
          <a:bodyPr wrap="square">
            <a:spAutoFit/>
          </a:bodyPr>
          <a:lstStyle/>
          <a:p>
            <a:pPr>
              <a:lnSpc>
                <a:spcPct val="150000"/>
              </a:lnSpc>
              <a:spcAft>
                <a:spcPts val="600"/>
              </a:spcAft>
            </a:pPr>
            <a:r>
              <a:rPr lang="en-ZA" sz="1400" b="1" i="1" dirty="0">
                <a:solidFill>
                  <a:schemeClr val="accent3">
                    <a:lumMod val="75000"/>
                  </a:schemeClr>
                </a:solidFill>
                <a:latin typeface="Arial" panose="020B0604020202020204" pitchFamily="34" charset="0"/>
                <a:ea typeface="Arial" charset="0"/>
                <a:cs typeface="Arial" charset="0"/>
              </a:rPr>
              <a:t>Youth NEET </a:t>
            </a:r>
            <a:r>
              <a:rPr lang="en-ZA" sz="1400" b="1" i="1" dirty="0">
                <a:solidFill>
                  <a:schemeClr val="bg1"/>
                </a:solidFill>
                <a:latin typeface="Arial" panose="020B0604020202020204" pitchFamily="34" charset="0"/>
                <a:ea typeface="Arial" charset="0"/>
                <a:cs typeface="Arial" charset="0"/>
              </a:rPr>
              <a:t>rate is calculated as the total number of youth who are NEET as a proportion of the total youth-specific working-age population</a:t>
            </a:r>
          </a:p>
        </p:txBody>
      </p:sp>
      <p:sp>
        <p:nvSpPr>
          <p:cNvPr id="3" name="TextBox 2"/>
          <p:cNvSpPr txBox="1"/>
          <p:nvPr/>
        </p:nvSpPr>
        <p:spPr>
          <a:xfrm>
            <a:off x="5179522" y="1860176"/>
            <a:ext cx="962548" cy="1323439"/>
          </a:xfrm>
          <a:prstGeom prst="rect">
            <a:avLst/>
          </a:prstGeom>
          <a:noFill/>
        </p:spPr>
        <p:txBody>
          <a:bodyPr wrap="square" rtlCol="0">
            <a:spAutoFit/>
          </a:bodyPr>
          <a:lstStyle/>
          <a:p>
            <a:r>
              <a:rPr lang="en-ZA" sz="8000" dirty="0">
                <a:solidFill>
                  <a:srgbClr val="5B5B5B"/>
                </a:solidFill>
                <a:latin typeface="Arial" panose="020B0604020202020204" pitchFamily="34" charset="0"/>
              </a:rPr>
              <a:t>?</a:t>
            </a:r>
            <a:endParaRPr lang="en-GB" sz="8000" dirty="0">
              <a:solidFill>
                <a:srgbClr val="5B5B5B"/>
              </a:solidFill>
              <a:latin typeface="Arial" panose="020B0604020202020204" pitchFamily="34" charset="0"/>
            </a:endParaRPr>
          </a:p>
        </p:txBody>
      </p:sp>
      <p:sp>
        <p:nvSpPr>
          <p:cNvPr id="20" name="Rectangle 19"/>
          <p:cNvSpPr/>
          <p:nvPr/>
        </p:nvSpPr>
        <p:spPr>
          <a:xfrm>
            <a:off x="208055" y="258155"/>
            <a:ext cx="8665351" cy="60304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ZA" sz="2400" b="1" dirty="0" smtClean="0">
                <a:solidFill>
                  <a:schemeClr val="accent2">
                    <a:lumMod val="75000"/>
                  </a:schemeClr>
                </a:solidFill>
                <a:latin typeface="Arial" panose="020B0604020202020204" pitchFamily="34" charset="0"/>
                <a:cs typeface="Arial" panose="020B0604020202020204" pitchFamily="34" charset="0"/>
              </a:rPr>
              <a:t>NOT IN EMPLOYMENT, EDUCATION OR TRAINING (NEET)</a:t>
            </a:r>
            <a:endParaRPr lang="en-ZA" sz="2400" b="1" dirty="0">
              <a:solidFill>
                <a:schemeClr val="accent2">
                  <a:lumMod val="75000"/>
                </a:schemeClr>
              </a:solidFill>
              <a:latin typeface="Arial" panose="020B0604020202020204" pitchFamily="34" charset="0"/>
              <a:cs typeface="Arial" panose="020B0604020202020204" pitchFamily="34" charset="0"/>
            </a:endParaRPr>
          </a:p>
        </p:txBody>
      </p:sp>
      <p:sp>
        <p:nvSpPr>
          <p:cNvPr id="17" name="Rectangle 1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21</a:t>
            </a:r>
            <a:endParaRPr lang="en-US" dirty="0">
              <a:solidFill>
                <a:prstClr val="black"/>
              </a:solidFill>
              <a:latin typeface="Arial" pitchFamily="34" charset="0"/>
              <a:cs typeface="Arial"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83051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899592" y="2348880"/>
          <a:ext cx="7344816" cy="36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929216" y="1736981"/>
            <a:ext cx="2592288" cy="286242"/>
            <a:chOff x="99331" y="949485"/>
            <a:chExt cx="2304256" cy="286242"/>
          </a:xfrm>
        </p:grpSpPr>
        <p:sp>
          <p:nvSpPr>
            <p:cNvPr id="4" name="Rectangle 3"/>
            <p:cNvSpPr/>
            <p:nvPr/>
          </p:nvSpPr>
          <p:spPr>
            <a:xfrm>
              <a:off x="99331" y="961220"/>
              <a:ext cx="2304256" cy="261610"/>
            </a:xfrm>
            <a:prstGeom prst="rect">
              <a:avLst/>
            </a:prstGeom>
          </p:spPr>
          <p:txBody>
            <a:bodyPr wrap="square">
              <a:spAutoFit/>
            </a:bodyPr>
            <a:lstStyle/>
            <a:p>
              <a:r>
                <a:rPr lang="en-ZA" sz="1100" b="1" i="1" dirty="0">
                  <a:solidFill>
                    <a:schemeClr val="tx1">
                      <a:lumMod val="75000"/>
                      <a:lumOff val="25000"/>
                    </a:schemeClr>
                  </a:solidFill>
                  <a:latin typeface="Arial" panose="020B0604020202020204" pitchFamily="34" charset="0"/>
                  <a:cs typeface="Arial" panose="020B0604020202020204" pitchFamily="34" charset="0"/>
                </a:rPr>
                <a:t>NEET (15-34 years) by sex</a:t>
              </a:r>
            </a:p>
          </p:txBody>
        </p:sp>
        <p:cxnSp>
          <p:nvCxnSpPr>
            <p:cNvPr id="6" name="Straight Connector 5"/>
            <p:cNvCxnSpPr/>
            <p:nvPr/>
          </p:nvCxnSpPr>
          <p:spPr>
            <a:xfrm>
              <a:off x="112525" y="1235727"/>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3280" y="949485"/>
              <a:ext cx="2016224"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 y="11069"/>
            <a:ext cx="9144000" cy="145260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1600" b="1" dirty="0" smtClean="0">
                <a:solidFill>
                  <a:schemeClr val="accent2">
                    <a:lumMod val="75000"/>
                  </a:schemeClr>
                </a:solidFill>
                <a:latin typeface="Arial" panose="020B0604020202020204" pitchFamily="34" charset="0"/>
                <a:cs typeface="Arial" panose="020B0604020202020204" pitchFamily="34" charset="0"/>
              </a:rPr>
              <a:t>APPROXIMATELY 8,2 MILLION (40,3%) OUT OF 20,4 MILLION YOUNG PEOPLE AGED </a:t>
            </a:r>
          </a:p>
          <a:p>
            <a:pPr algn="ctr"/>
            <a:r>
              <a:rPr lang="en-ZA" sz="1600" b="1" dirty="0" smtClean="0">
                <a:solidFill>
                  <a:schemeClr val="tx1"/>
                </a:solidFill>
                <a:latin typeface="Arial" panose="020B0604020202020204" pitchFamily="34" charset="0"/>
                <a:cs typeface="Arial" panose="020B0604020202020204" pitchFamily="34" charset="0"/>
              </a:rPr>
              <a:t>15-34 </a:t>
            </a:r>
            <a:r>
              <a:rPr lang="en-ZA" sz="1600" b="1" dirty="0" smtClean="0">
                <a:solidFill>
                  <a:schemeClr val="accent2">
                    <a:lumMod val="75000"/>
                  </a:schemeClr>
                </a:solidFill>
                <a:latin typeface="Arial" panose="020B0604020202020204" pitchFamily="34" charset="0"/>
                <a:cs typeface="Arial" panose="020B0604020202020204" pitchFamily="34" charset="0"/>
              </a:rPr>
              <a:t>YEARS, WERE NOT IN EMPLOYMENT, EDUCATION OR TRAINING (NEET). </a:t>
            </a:r>
          </a:p>
          <a:p>
            <a:pPr algn="ctr"/>
            <a:r>
              <a:rPr lang="en-ZA" sz="1600" i="1" dirty="0" smtClean="0">
                <a:solidFill>
                  <a:schemeClr val="tx1"/>
                </a:solidFill>
                <a:latin typeface="Arial" panose="020B0604020202020204" pitchFamily="34" charset="0"/>
                <a:cs typeface="Arial" panose="020B0604020202020204" pitchFamily="34" charset="0"/>
              </a:rPr>
              <a:t>THE OVERALL NEET RATE INCREASED BY 1,0 PERCENTAGE POINT Y/Y.</a:t>
            </a:r>
            <a:endParaRPr lang="en-ZA" sz="1600" i="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rot="16200000">
            <a:off x="656755" y="4652412"/>
            <a:ext cx="1178217" cy="603604"/>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ndParaRPr>
          </a:p>
        </p:txBody>
      </p:sp>
      <p:sp>
        <p:nvSpPr>
          <p:cNvPr id="10" name="TextBox 9"/>
          <p:cNvSpPr txBox="1"/>
          <p:nvPr/>
        </p:nvSpPr>
        <p:spPr>
          <a:xfrm>
            <a:off x="6776346" y="2633930"/>
            <a:ext cx="1828103" cy="646331"/>
          </a:xfrm>
          <a:prstGeom prst="rect">
            <a:avLst/>
          </a:prstGeom>
          <a:solidFill>
            <a:schemeClr val="bg1"/>
          </a:solidFill>
        </p:spPr>
        <p:txBody>
          <a:bodyPr wrap="square" rtlCol="0">
            <a:spAutoFit/>
          </a:bodyPr>
          <a:lstStyle/>
          <a:p>
            <a:r>
              <a:rPr lang="en-ZA" sz="1200" b="1" dirty="0">
                <a:latin typeface="Arial" panose="020B0604020202020204" pitchFamily="34" charset="0"/>
              </a:rPr>
              <a:t>Female NEET</a:t>
            </a:r>
          </a:p>
          <a:p>
            <a:r>
              <a:rPr lang="en-ZA" sz="1200" b="1" dirty="0">
                <a:solidFill>
                  <a:srgbClr val="C00000"/>
                </a:solidFill>
                <a:latin typeface="Arial" panose="020B0604020202020204" pitchFamily="34" charset="0"/>
              </a:rPr>
              <a:t>Up by 0,3 of a  percentage point</a:t>
            </a:r>
            <a:endParaRPr lang="en-GB" sz="1200" b="1" dirty="0">
              <a:solidFill>
                <a:srgbClr val="C00000"/>
              </a:solidFill>
              <a:latin typeface="Arial" panose="020B0604020202020204" pitchFamily="34" charset="0"/>
            </a:endParaRPr>
          </a:p>
        </p:txBody>
      </p:sp>
      <p:sp>
        <p:nvSpPr>
          <p:cNvPr id="11" name="TextBox 10"/>
          <p:cNvSpPr txBox="1"/>
          <p:nvPr/>
        </p:nvSpPr>
        <p:spPr>
          <a:xfrm>
            <a:off x="6776347" y="3565306"/>
            <a:ext cx="1497287" cy="646331"/>
          </a:xfrm>
          <a:prstGeom prst="rect">
            <a:avLst/>
          </a:prstGeom>
          <a:solidFill>
            <a:srgbClr val="FFFFFF"/>
          </a:solidFill>
        </p:spPr>
        <p:txBody>
          <a:bodyPr wrap="square" rtlCol="0">
            <a:spAutoFit/>
          </a:bodyPr>
          <a:lstStyle/>
          <a:p>
            <a:r>
              <a:rPr lang="en-ZA" sz="1200" b="1" dirty="0">
                <a:latin typeface="Arial" panose="020B0604020202020204" pitchFamily="34" charset="0"/>
              </a:rPr>
              <a:t>Male NEET</a:t>
            </a:r>
          </a:p>
          <a:p>
            <a:r>
              <a:rPr lang="en-ZA" sz="1200" b="1" dirty="0">
                <a:solidFill>
                  <a:srgbClr val="C00000"/>
                </a:solidFill>
                <a:latin typeface="Arial" panose="020B0604020202020204" pitchFamily="34" charset="0"/>
              </a:rPr>
              <a:t>Up by 1,8 percentage points</a:t>
            </a:r>
            <a:endParaRPr lang="en-GB" sz="1200" b="1" dirty="0">
              <a:solidFill>
                <a:srgbClr val="C00000"/>
              </a:solidFill>
              <a:latin typeface="Arial" panose="020B0604020202020204" pitchFamily="34" charset="0"/>
            </a:endParaRPr>
          </a:p>
        </p:txBody>
      </p:sp>
      <p:sp>
        <p:nvSpPr>
          <p:cNvPr id="12" name="Rectangle 11"/>
          <p:cNvSpPr/>
          <p:nvPr/>
        </p:nvSpPr>
        <p:spPr>
          <a:xfrm>
            <a:off x="4139954" y="2052068"/>
            <a:ext cx="1308307" cy="307777"/>
          </a:xfrm>
          <a:prstGeom prst="rect">
            <a:avLst/>
          </a:prstGeom>
          <a:solidFill>
            <a:schemeClr val="bg1"/>
          </a:solidFill>
        </p:spPr>
        <p:txBody>
          <a:bodyPr wrap="none">
            <a:spAutoFit/>
          </a:bodyPr>
          <a:lstStyle/>
          <a:p>
            <a:r>
              <a:rPr lang="en-ZA" sz="1400" b="1" dirty="0">
                <a:solidFill>
                  <a:schemeClr val="tx1">
                    <a:lumMod val="50000"/>
                    <a:lumOff val="50000"/>
                  </a:schemeClr>
                </a:solidFill>
                <a:latin typeface="Arial" panose="020B0604020202020204" pitchFamily="34" charset="0"/>
                <a:cs typeface="Arial" panose="020B0604020202020204" pitchFamily="34" charset="0"/>
              </a:rPr>
              <a:t>15-34 YEARS</a:t>
            </a:r>
            <a:endParaRPr lang="en-GB" sz="1400" dirty="0">
              <a:solidFill>
                <a:schemeClr val="tx1">
                  <a:lumMod val="50000"/>
                  <a:lumOff val="50000"/>
                </a:schemeClr>
              </a:solidFill>
              <a:latin typeface="Arial" panose="020B0604020202020204" pitchFamily="34" charset="0"/>
            </a:endParaRPr>
          </a:p>
        </p:txBody>
      </p:sp>
      <p:sp>
        <p:nvSpPr>
          <p:cNvPr id="13" name="Rectangle 12"/>
          <p:cNvSpPr/>
          <p:nvPr/>
        </p:nvSpPr>
        <p:spPr>
          <a:xfrm>
            <a:off x="4352959" y="6422999"/>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22</a:t>
            </a:r>
            <a:endParaRPr lang="en-US" dirty="0">
              <a:solidFill>
                <a:prstClr val="black"/>
              </a:solidFill>
              <a:latin typeface="Arial" pitchFamily="34" charset="0"/>
              <a:cs typeface="Arial"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562869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254172" y="1792559"/>
          <a:ext cx="7056784" cy="423407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6235210" y="3789041"/>
            <a:ext cx="2290207" cy="1909805"/>
            <a:chOff x="1619672" y="657728"/>
            <a:chExt cx="6783242" cy="5525398"/>
          </a:xfrm>
        </p:grpSpPr>
        <p:sp>
          <p:nvSpPr>
            <p:cNvPr id="8" name="Freeform 32"/>
            <p:cNvSpPr>
              <a:spLocks/>
            </p:cNvSpPr>
            <p:nvPr/>
          </p:nvSpPr>
          <p:spPr bwMode="auto">
            <a:xfrm>
              <a:off x="5714506" y="657728"/>
              <a:ext cx="2251989" cy="1402299"/>
            </a:xfrm>
            <a:custGeom>
              <a:avLst/>
              <a:gdLst/>
              <a:ahLst/>
              <a:cxnLst>
                <a:cxn ang="0">
                  <a:pos x="1278" y="586"/>
                </a:cxn>
                <a:cxn ang="0">
                  <a:pos x="1246" y="578"/>
                </a:cxn>
                <a:cxn ang="0">
                  <a:pos x="1200" y="585"/>
                </a:cxn>
                <a:cxn ang="0">
                  <a:pos x="1155" y="578"/>
                </a:cxn>
                <a:cxn ang="0">
                  <a:pos x="1137" y="604"/>
                </a:cxn>
                <a:cxn ang="0">
                  <a:pos x="1157" y="661"/>
                </a:cxn>
                <a:cxn ang="0">
                  <a:pos x="1170" y="720"/>
                </a:cxn>
                <a:cxn ang="0">
                  <a:pos x="1051" y="709"/>
                </a:cxn>
                <a:cxn ang="0">
                  <a:pos x="1041" y="783"/>
                </a:cxn>
                <a:cxn ang="0">
                  <a:pos x="1026" y="816"/>
                </a:cxn>
                <a:cxn ang="0">
                  <a:pos x="1003" y="841"/>
                </a:cxn>
                <a:cxn ang="0">
                  <a:pos x="963" y="835"/>
                </a:cxn>
                <a:cxn ang="0">
                  <a:pos x="938" y="833"/>
                </a:cxn>
                <a:cxn ang="0">
                  <a:pos x="901" y="911"/>
                </a:cxn>
                <a:cxn ang="0">
                  <a:pos x="862" y="901"/>
                </a:cxn>
                <a:cxn ang="0">
                  <a:pos x="829" y="992"/>
                </a:cxn>
                <a:cxn ang="0">
                  <a:pos x="774" y="995"/>
                </a:cxn>
                <a:cxn ang="0">
                  <a:pos x="689" y="989"/>
                </a:cxn>
                <a:cxn ang="0">
                  <a:pos x="665" y="982"/>
                </a:cxn>
                <a:cxn ang="0">
                  <a:pos x="633" y="951"/>
                </a:cxn>
                <a:cxn ang="0">
                  <a:pos x="643" y="893"/>
                </a:cxn>
                <a:cxn ang="0">
                  <a:pos x="600" y="860"/>
                </a:cxn>
                <a:cxn ang="0">
                  <a:pos x="567" y="846"/>
                </a:cxn>
                <a:cxn ang="0">
                  <a:pos x="504" y="914"/>
                </a:cxn>
                <a:cxn ang="0">
                  <a:pos x="512" y="926"/>
                </a:cxn>
                <a:cxn ang="0">
                  <a:pos x="534" y="919"/>
                </a:cxn>
                <a:cxn ang="0">
                  <a:pos x="509" y="952"/>
                </a:cxn>
                <a:cxn ang="0">
                  <a:pos x="444" y="939"/>
                </a:cxn>
                <a:cxn ang="0">
                  <a:pos x="404" y="904"/>
                </a:cxn>
                <a:cxn ang="0">
                  <a:pos x="414" y="874"/>
                </a:cxn>
                <a:cxn ang="0">
                  <a:pos x="371" y="874"/>
                </a:cxn>
                <a:cxn ang="0">
                  <a:pos x="287" y="883"/>
                </a:cxn>
                <a:cxn ang="0">
                  <a:pos x="209" y="884"/>
                </a:cxn>
                <a:cxn ang="0">
                  <a:pos x="187" y="858"/>
                </a:cxn>
                <a:cxn ang="0">
                  <a:pos x="138" y="788"/>
                </a:cxn>
                <a:cxn ang="0">
                  <a:pos x="71" y="830"/>
                </a:cxn>
                <a:cxn ang="0">
                  <a:pos x="12" y="810"/>
                </a:cxn>
                <a:cxn ang="0">
                  <a:pos x="25" y="717"/>
                </a:cxn>
                <a:cxn ang="0">
                  <a:pos x="91" y="662"/>
                </a:cxn>
                <a:cxn ang="0">
                  <a:pos x="115" y="618"/>
                </a:cxn>
                <a:cxn ang="0">
                  <a:pos x="133" y="530"/>
                </a:cxn>
                <a:cxn ang="0">
                  <a:pos x="144" y="460"/>
                </a:cxn>
                <a:cxn ang="0">
                  <a:pos x="158" y="450"/>
                </a:cxn>
                <a:cxn ang="0">
                  <a:pos x="191" y="427"/>
                </a:cxn>
                <a:cxn ang="0">
                  <a:pos x="222" y="387"/>
                </a:cxn>
                <a:cxn ang="0">
                  <a:pos x="242" y="382"/>
                </a:cxn>
                <a:cxn ang="0">
                  <a:pos x="280" y="368"/>
                </a:cxn>
                <a:cxn ang="0">
                  <a:pos x="310" y="324"/>
                </a:cxn>
                <a:cxn ang="0">
                  <a:pos x="338" y="306"/>
                </a:cxn>
                <a:cxn ang="0">
                  <a:pos x="395" y="238"/>
                </a:cxn>
                <a:cxn ang="0">
                  <a:pos x="467" y="136"/>
                </a:cxn>
                <a:cxn ang="0">
                  <a:pos x="562" y="114"/>
                </a:cxn>
                <a:cxn ang="0">
                  <a:pos x="618" y="76"/>
                </a:cxn>
                <a:cxn ang="0">
                  <a:pos x="661" y="28"/>
                </a:cxn>
                <a:cxn ang="0">
                  <a:pos x="737" y="11"/>
                </a:cxn>
                <a:cxn ang="0">
                  <a:pos x="784" y="0"/>
                </a:cxn>
                <a:cxn ang="0">
                  <a:pos x="860" y="30"/>
                </a:cxn>
                <a:cxn ang="0">
                  <a:pos x="923" y="51"/>
                </a:cxn>
                <a:cxn ang="0">
                  <a:pos x="1011" y="59"/>
                </a:cxn>
                <a:cxn ang="0">
                  <a:pos x="1092" y="53"/>
                </a:cxn>
                <a:cxn ang="0">
                  <a:pos x="1160" y="73"/>
                </a:cxn>
                <a:cxn ang="0">
                  <a:pos x="1274" y="455"/>
                </a:cxn>
                <a:cxn ang="0">
                  <a:pos x="1304" y="568"/>
                </a:cxn>
              </a:cxnLst>
              <a:rect l="0" t="0" r="r" b="b"/>
              <a:pathLst>
                <a:path w="1321" h="1002">
                  <a:moveTo>
                    <a:pt x="1304" y="568"/>
                  </a:moveTo>
                  <a:lnTo>
                    <a:pt x="1294" y="563"/>
                  </a:lnTo>
                  <a:lnTo>
                    <a:pt x="1286" y="571"/>
                  </a:lnTo>
                  <a:lnTo>
                    <a:pt x="1286" y="583"/>
                  </a:lnTo>
                  <a:lnTo>
                    <a:pt x="1278" y="586"/>
                  </a:lnTo>
                  <a:lnTo>
                    <a:pt x="1273" y="586"/>
                  </a:lnTo>
                  <a:lnTo>
                    <a:pt x="1268" y="573"/>
                  </a:lnTo>
                  <a:lnTo>
                    <a:pt x="1258" y="576"/>
                  </a:lnTo>
                  <a:lnTo>
                    <a:pt x="1253" y="586"/>
                  </a:lnTo>
                  <a:lnTo>
                    <a:pt x="1246" y="578"/>
                  </a:lnTo>
                  <a:lnTo>
                    <a:pt x="1236" y="586"/>
                  </a:lnTo>
                  <a:lnTo>
                    <a:pt x="1216" y="575"/>
                  </a:lnTo>
                  <a:lnTo>
                    <a:pt x="1213" y="585"/>
                  </a:lnTo>
                  <a:lnTo>
                    <a:pt x="1205" y="590"/>
                  </a:lnTo>
                  <a:lnTo>
                    <a:pt x="1200" y="585"/>
                  </a:lnTo>
                  <a:lnTo>
                    <a:pt x="1185" y="595"/>
                  </a:lnTo>
                  <a:lnTo>
                    <a:pt x="1178" y="591"/>
                  </a:lnTo>
                  <a:lnTo>
                    <a:pt x="1170" y="599"/>
                  </a:lnTo>
                  <a:lnTo>
                    <a:pt x="1165" y="586"/>
                  </a:lnTo>
                  <a:lnTo>
                    <a:pt x="1155" y="578"/>
                  </a:lnTo>
                  <a:lnTo>
                    <a:pt x="1143" y="590"/>
                  </a:lnTo>
                  <a:lnTo>
                    <a:pt x="1125" y="595"/>
                  </a:lnTo>
                  <a:lnTo>
                    <a:pt x="1123" y="596"/>
                  </a:lnTo>
                  <a:lnTo>
                    <a:pt x="1137" y="596"/>
                  </a:lnTo>
                  <a:lnTo>
                    <a:pt x="1137" y="604"/>
                  </a:lnTo>
                  <a:lnTo>
                    <a:pt x="1132" y="604"/>
                  </a:lnTo>
                  <a:lnTo>
                    <a:pt x="1133" y="613"/>
                  </a:lnTo>
                  <a:lnTo>
                    <a:pt x="1120" y="626"/>
                  </a:lnTo>
                  <a:lnTo>
                    <a:pt x="1122" y="667"/>
                  </a:lnTo>
                  <a:lnTo>
                    <a:pt x="1157" y="661"/>
                  </a:lnTo>
                  <a:lnTo>
                    <a:pt x="1167" y="681"/>
                  </a:lnTo>
                  <a:lnTo>
                    <a:pt x="1147" y="682"/>
                  </a:lnTo>
                  <a:lnTo>
                    <a:pt x="1147" y="702"/>
                  </a:lnTo>
                  <a:lnTo>
                    <a:pt x="1157" y="699"/>
                  </a:lnTo>
                  <a:lnTo>
                    <a:pt x="1170" y="720"/>
                  </a:lnTo>
                  <a:lnTo>
                    <a:pt x="1163" y="739"/>
                  </a:lnTo>
                  <a:lnTo>
                    <a:pt x="1099" y="745"/>
                  </a:lnTo>
                  <a:lnTo>
                    <a:pt x="1097" y="727"/>
                  </a:lnTo>
                  <a:lnTo>
                    <a:pt x="1077" y="732"/>
                  </a:lnTo>
                  <a:lnTo>
                    <a:pt x="1051" y="709"/>
                  </a:lnTo>
                  <a:lnTo>
                    <a:pt x="1042" y="720"/>
                  </a:lnTo>
                  <a:lnTo>
                    <a:pt x="1042" y="754"/>
                  </a:lnTo>
                  <a:lnTo>
                    <a:pt x="1036" y="747"/>
                  </a:lnTo>
                  <a:lnTo>
                    <a:pt x="1031" y="759"/>
                  </a:lnTo>
                  <a:lnTo>
                    <a:pt x="1041" y="783"/>
                  </a:lnTo>
                  <a:lnTo>
                    <a:pt x="1031" y="793"/>
                  </a:lnTo>
                  <a:lnTo>
                    <a:pt x="1021" y="792"/>
                  </a:lnTo>
                  <a:lnTo>
                    <a:pt x="1019" y="800"/>
                  </a:lnTo>
                  <a:lnTo>
                    <a:pt x="1027" y="805"/>
                  </a:lnTo>
                  <a:lnTo>
                    <a:pt x="1026" y="816"/>
                  </a:lnTo>
                  <a:lnTo>
                    <a:pt x="1021" y="828"/>
                  </a:lnTo>
                  <a:lnTo>
                    <a:pt x="1016" y="826"/>
                  </a:lnTo>
                  <a:lnTo>
                    <a:pt x="1008" y="840"/>
                  </a:lnTo>
                  <a:lnTo>
                    <a:pt x="1008" y="848"/>
                  </a:lnTo>
                  <a:lnTo>
                    <a:pt x="1003" y="841"/>
                  </a:lnTo>
                  <a:lnTo>
                    <a:pt x="986" y="848"/>
                  </a:lnTo>
                  <a:lnTo>
                    <a:pt x="986" y="860"/>
                  </a:lnTo>
                  <a:lnTo>
                    <a:pt x="969" y="830"/>
                  </a:lnTo>
                  <a:lnTo>
                    <a:pt x="961" y="828"/>
                  </a:lnTo>
                  <a:lnTo>
                    <a:pt x="963" y="835"/>
                  </a:lnTo>
                  <a:lnTo>
                    <a:pt x="953" y="828"/>
                  </a:lnTo>
                  <a:lnTo>
                    <a:pt x="953" y="838"/>
                  </a:lnTo>
                  <a:lnTo>
                    <a:pt x="941" y="835"/>
                  </a:lnTo>
                  <a:lnTo>
                    <a:pt x="941" y="838"/>
                  </a:lnTo>
                  <a:lnTo>
                    <a:pt x="938" y="833"/>
                  </a:lnTo>
                  <a:lnTo>
                    <a:pt x="913" y="830"/>
                  </a:lnTo>
                  <a:lnTo>
                    <a:pt x="908" y="869"/>
                  </a:lnTo>
                  <a:lnTo>
                    <a:pt x="915" y="884"/>
                  </a:lnTo>
                  <a:lnTo>
                    <a:pt x="903" y="883"/>
                  </a:lnTo>
                  <a:lnTo>
                    <a:pt x="901" y="911"/>
                  </a:lnTo>
                  <a:lnTo>
                    <a:pt x="888" y="913"/>
                  </a:lnTo>
                  <a:lnTo>
                    <a:pt x="888" y="906"/>
                  </a:lnTo>
                  <a:lnTo>
                    <a:pt x="873" y="893"/>
                  </a:lnTo>
                  <a:lnTo>
                    <a:pt x="873" y="899"/>
                  </a:lnTo>
                  <a:lnTo>
                    <a:pt x="862" y="901"/>
                  </a:lnTo>
                  <a:lnTo>
                    <a:pt x="868" y="918"/>
                  </a:lnTo>
                  <a:lnTo>
                    <a:pt x="868" y="977"/>
                  </a:lnTo>
                  <a:lnTo>
                    <a:pt x="840" y="977"/>
                  </a:lnTo>
                  <a:lnTo>
                    <a:pt x="840" y="985"/>
                  </a:lnTo>
                  <a:lnTo>
                    <a:pt x="829" y="992"/>
                  </a:lnTo>
                  <a:lnTo>
                    <a:pt x="824" y="984"/>
                  </a:lnTo>
                  <a:lnTo>
                    <a:pt x="817" y="984"/>
                  </a:lnTo>
                  <a:lnTo>
                    <a:pt x="812" y="997"/>
                  </a:lnTo>
                  <a:lnTo>
                    <a:pt x="789" y="987"/>
                  </a:lnTo>
                  <a:lnTo>
                    <a:pt x="774" y="995"/>
                  </a:lnTo>
                  <a:lnTo>
                    <a:pt x="752" y="997"/>
                  </a:lnTo>
                  <a:lnTo>
                    <a:pt x="751" y="1002"/>
                  </a:lnTo>
                  <a:lnTo>
                    <a:pt x="709" y="997"/>
                  </a:lnTo>
                  <a:lnTo>
                    <a:pt x="708" y="987"/>
                  </a:lnTo>
                  <a:lnTo>
                    <a:pt x="689" y="989"/>
                  </a:lnTo>
                  <a:lnTo>
                    <a:pt x="684" y="997"/>
                  </a:lnTo>
                  <a:lnTo>
                    <a:pt x="676" y="1000"/>
                  </a:lnTo>
                  <a:lnTo>
                    <a:pt x="673" y="987"/>
                  </a:lnTo>
                  <a:lnTo>
                    <a:pt x="658" y="992"/>
                  </a:lnTo>
                  <a:lnTo>
                    <a:pt x="665" y="982"/>
                  </a:lnTo>
                  <a:lnTo>
                    <a:pt x="666" y="966"/>
                  </a:lnTo>
                  <a:lnTo>
                    <a:pt x="648" y="972"/>
                  </a:lnTo>
                  <a:lnTo>
                    <a:pt x="648" y="962"/>
                  </a:lnTo>
                  <a:lnTo>
                    <a:pt x="635" y="957"/>
                  </a:lnTo>
                  <a:lnTo>
                    <a:pt x="633" y="951"/>
                  </a:lnTo>
                  <a:lnTo>
                    <a:pt x="636" y="916"/>
                  </a:lnTo>
                  <a:lnTo>
                    <a:pt x="648" y="919"/>
                  </a:lnTo>
                  <a:lnTo>
                    <a:pt x="656" y="908"/>
                  </a:lnTo>
                  <a:lnTo>
                    <a:pt x="646" y="906"/>
                  </a:lnTo>
                  <a:lnTo>
                    <a:pt x="643" y="893"/>
                  </a:lnTo>
                  <a:lnTo>
                    <a:pt x="630" y="891"/>
                  </a:lnTo>
                  <a:lnTo>
                    <a:pt x="618" y="894"/>
                  </a:lnTo>
                  <a:lnTo>
                    <a:pt x="610" y="873"/>
                  </a:lnTo>
                  <a:lnTo>
                    <a:pt x="603" y="876"/>
                  </a:lnTo>
                  <a:lnTo>
                    <a:pt x="600" y="860"/>
                  </a:lnTo>
                  <a:lnTo>
                    <a:pt x="612" y="853"/>
                  </a:lnTo>
                  <a:lnTo>
                    <a:pt x="607" y="843"/>
                  </a:lnTo>
                  <a:lnTo>
                    <a:pt x="588" y="853"/>
                  </a:lnTo>
                  <a:lnTo>
                    <a:pt x="587" y="848"/>
                  </a:lnTo>
                  <a:lnTo>
                    <a:pt x="567" y="846"/>
                  </a:lnTo>
                  <a:lnTo>
                    <a:pt x="557" y="860"/>
                  </a:lnTo>
                  <a:lnTo>
                    <a:pt x="530" y="874"/>
                  </a:lnTo>
                  <a:lnTo>
                    <a:pt x="537" y="891"/>
                  </a:lnTo>
                  <a:lnTo>
                    <a:pt x="499" y="901"/>
                  </a:lnTo>
                  <a:lnTo>
                    <a:pt x="504" y="914"/>
                  </a:lnTo>
                  <a:lnTo>
                    <a:pt x="491" y="913"/>
                  </a:lnTo>
                  <a:lnTo>
                    <a:pt x="476" y="921"/>
                  </a:lnTo>
                  <a:lnTo>
                    <a:pt x="481" y="939"/>
                  </a:lnTo>
                  <a:lnTo>
                    <a:pt x="496" y="936"/>
                  </a:lnTo>
                  <a:lnTo>
                    <a:pt x="512" y="926"/>
                  </a:lnTo>
                  <a:lnTo>
                    <a:pt x="514" y="921"/>
                  </a:lnTo>
                  <a:lnTo>
                    <a:pt x="529" y="918"/>
                  </a:lnTo>
                  <a:lnTo>
                    <a:pt x="540" y="908"/>
                  </a:lnTo>
                  <a:lnTo>
                    <a:pt x="542" y="918"/>
                  </a:lnTo>
                  <a:lnTo>
                    <a:pt x="534" y="919"/>
                  </a:lnTo>
                  <a:lnTo>
                    <a:pt x="542" y="939"/>
                  </a:lnTo>
                  <a:lnTo>
                    <a:pt x="549" y="941"/>
                  </a:lnTo>
                  <a:lnTo>
                    <a:pt x="537" y="959"/>
                  </a:lnTo>
                  <a:lnTo>
                    <a:pt x="530" y="951"/>
                  </a:lnTo>
                  <a:lnTo>
                    <a:pt x="509" y="952"/>
                  </a:lnTo>
                  <a:lnTo>
                    <a:pt x="506" y="967"/>
                  </a:lnTo>
                  <a:lnTo>
                    <a:pt x="477" y="972"/>
                  </a:lnTo>
                  <a:lnTo>
                    <a:pt x="476" y="962"/>
                  </a:lnTo>
                  <a:lnTo>
                    <a:pt x="456" y="969"/>
                  </a:lnTo>
                  <a:lnTo>
                    <a:pt x="444" y="939"/>
                  </a:lnTo>
                  <a:lnTo>
                    <a:pt x="436" y="934"/>
                  </a:lnTo>
                  <a:lnTo>
                    <a:pt x="418" y="936"/>
                  </a:lnTo>
                  <a:lnTo>
                    <a:pt x="416" y="918"/>
                  </a:lnTo>
                  <a:lnTo>
                    <a:pt x="408" y="919"/>
                  </a:lnTo>
                  <a:lnTo>
                    <a:pt x="404" y="904"/>
                  </a:lnTo>
                  <a:lnTo>
                    <a:pt x="421" y="899"/>
                  </a:lnTo>
                  <a:lnTo>
                    <a:pt x="426" y="911"/>
                  </a:lnTo>
                  <a:lnTo>
                    <a:pt x="436" y="913"/>
                  </a:lnTo>
                  <a:lnTo>
                    <a:pt x="448" y="889"/>
                  </a:lnTo>
                  <a:lnTo>
                    <a:pt x="414" y="874"/>
                  </a:lnTo>
                  <a:lnTo>
                    <a:pt x="413" y="868"/>
                  </a:lnTo>
                  <a:lnTo>
                    <a:pt x="393" y="869"/>
                  </a:lnTo>
                  <a:lnTo>
                    <a:pt x="380" y="861"/>
                  </a:lnTo>
                  <a:lnTo>
                    <a:pt x="373" y="865"/>
                  </a:lnTo>
                  <a:lnTo>
                    <a:pt x="371" y="874"/>
                  </a:lnTo>
                  <a:lnTo>
                    <a:pt x="333" y="863"/>
                  </a:lnTo>
                  <a:lnTo>
                    <a:pt x="308" y="871"/>
                  </a:lnTo>
                  <a:lnTo>
                    <a:pt x="295" y="866"/>
                  </a:lnTo>
                  <a:lnTo>
                    <a:pt x="287" y="869"/>
                  </a:lnTo>
                  <a:lnTo>
                    <a:pt x="287" y="883"/>
                  </a:lnTo>
                  <a:lnTo>
                    <a:pt x="274" y="903"/>
                  </a:lnTo>
                  <a:lnTo>
                    <a:pt x="259" y="894"/>
                  </a:lnTo>
                  <a:lnTo>
                    <a:pt x="224" y="901"/>
                  </a:lnTo>
                  <a:lnTo>
                    <a:pt x="219" y="886"/>
                  </a:lnTo>
                  <a:lnTo>
                    <a:pt x="209" y="884"/>
                  </a:lnTo>
                  <a:lnTo>
                    <a:pt x="197" y="894"/>
                  </a:lnTo>
                  <a:lnTo>
                    <a:pt x="199" y="884"/>
                  </a:lnTo>
                  <a:lnTo>
                    <a:pt x="192" y="884"/>
                  </a:lnTo>
                  <a:lnTo>
                    <a:pt x="197" y="863"/>
                  </a:lnTo>
                  <a:lnTo>
                    <a:pt x="187" y="858"/>
                  </a:lnTo>
                  <a:lnTo>
                    <a:pt x="181" y="868"/>
                  </a:lnTo>
                  <a:lnTo>
                    <a:pt x="168" y="843"/>
                  </a:lnTo>
                  <a:lnTo>
                    <a:pt x="153" y="840"/>
                  </a:lnTo>
                  <a:lnTo>
                    <a:pt x="149" y="788"/>
                  </a:lnTo>
                  <a:lnTo>
                    <a:pt x="138" y="788"/>
                  </a:lnTo>
                  <a:lnTo>
                    <a:pt x="138" y="805"/>
                  </a:lnTo>
                  <a:lnTo>
                    <a:pt x="129" y="805"/>
                  </a:lnTo>
                  <a:lnTo>
                    <a:pt x="90" y="823"/>
                  </a:lnTo>
                  <a:lnTo>
                    <a:pt x="83" y="838"/>
                  </a:lnTo>
                  <a:lnTo>
                    <a:pt x="71" y="830"/>
                  </a:lnTo>
                  <a:lnTo>
                    <a:pt x="70" y="833"/>
                  </a:lnTo>
                  <a:lnTo>
                    <a:pt x="52" y="815"/>
                  </a:lnTo>
                  <a:lnTo>
                    <a:pt x="38" y="818"/>
                  </a:lnTo>
                  <a:lnTo>
                    <a:pt x="12" y="815"/>
                  </a:lnTo>
                  <a:lnTo>
                    <a:pt x="12" y="810"/>
                  </a:lnTo>
                  <a:lnTo>
                    <a:pt x="5" y="803"/>
                  </a:lnTo>
                  <a:lnTo>
                    <a:pt x="5" y="768"/>
                  </a:lnTo>
                  <a:lnTo>
                    <a:pt x="0" y="765"/>
                  </a:lnTo>
                  <a:lnTo>
                    <a:pt x="15" y="749"/>
                  </a:lnTo>
                  <a:lnTo>
                    <a:pt x="25" y="717"/>
                  </a:lnTo>
                  <a:lnTo>
                    <a:pt x="43" y="694"/>
                  </a:lnTo>
                  <a:lnTo>
                    <a:pt x="60" y="686"/>
                  </a:lnTo>
                  <a:lnTo>
                    <a:pt x="71" y="666"/>
                  </a:lnTo>
                  <a:lnTo>
                    <a:pt x="78" y="661"/>
                  </a:lnTo>
                  <a:lnTo>
                    <a:pt x="91" y="662"/>
                  </a:lnTo>
                  <a:lnTo>
                    <a:pt x="111" y="644"/>
                  </a:lnTo>
                  <a:lnTo>
                    <a:pt x="110" y="636"/>
                  </a:lnTo>
                  <a:lnTo>
                    <a:pt x="115" y="626"/>
                  </a:lnTo>
                  <a:lnTo>
                    <a:pt x="110" y="623"/>
                  </a:lnTo>
                  <a:lnTo>
                    <a:pt x="115" y="618"/>
                  </a:lnTo>
                  <a:lnTo>
                    <a:pt x="110" y="601"/>
                  </a:lnTo>
                  <a:lnTo>
                    <a:pt x="115" y="596"/>
                  </a:lnTo>
                  <a:lnTo>
                    <a:pt x="126" y="555"/>
                  </a:lnTo>
                  <a:lnTo>
                    <a:pt x="126" y="545"/>
                  </a:lnTo>
                  <a:lnTo>
                    <a:pt x="133" y="530"/>
                  </a:lnTo>
                  <a:lnTo>
                    <a:pt x="126" y="523"/>
                  </a:lnTo>
                  <a:lnTo>
                    <a:pt x="133" y="517"/>
                  </a:lnTo>
                  <a:lnTo>
                    <a:pt x="136" y="479"/>
                  </a:lnTo>
                  <a:lnTo>
                    <a:pt x="144" y="474"/>
                  </a:lnTo>
                  <a:lnTo>
                    <a:pt x="144" y="460"/>
                  </a:lnTo>
                  <a:lnTo>
                    <a:pt x="149" y="460"/>
                  </a:lnTo>
                  <a:lnTo>
                    <a:pt x="153" y="472"/>
                  </a:lnTo>
                  <a:lnTo>
                    <a:pt x="159" y="469"/>
                  </a:lnTo>
                  <a:lnTo>
                    <a:pt x="163" y="460"/>
                  </a:lnTo>
                  <a:lnTo>
                    <a:pt x="158" y="450"/>
                  </a:lnTo>
                  <a:lnTo>
                    <a:pt x="168" y="447"/>
                  </a:lnTo>
                  <a:lnTo>
                    <a:pt x="171" y="435"/>
                  </a:lnTo>
                  <a:lnTo>
                    <a:pt x="181" y="437"/>
                  </a:lnTo>
                  <a:lnTo>
                    <a:pt x="176" y="424"/>
                  </a:lnTo>
                  <a:lnTo>
                    <a:pt x="191" y="427"/>
                  </a:lnTo>
                  <a:lnTo>
                    <a:pt x="189" y="416"/>
                  </a:lnTo>
                  <a:lnTo>
                    <a:pt x="197" y="412"/>
                  </a:lnTo>
                  <a:lnTo>
                    <a:pt x="199" y="416"/>
                  </a:lnTo>
                  <a:lnTo>
                    <a:pt x="216" y="406"/>
                  </a:lnTo>
                  <a:lnTo>
                    <a:pt x="222" y="387"/>
                  </a:lnTo>
                  <a:lnTo>
                    <a:pt x="229" y="386"/>
                  </a:lnTo>
                  <a:lnTo>
                    <a:pt x="227" y="394"/>
                  </a:lnTo>
                  <a:lnTo>
                    <a:pt x="234" y="394"/>
                  </a:lnTo>
                  <a:lnTo>
                    <a:pt x="234" y="386"/>
                  </a:lnTo>
                  <a:lnTo>
                    <a:pt x="242" y="382"/>
                  </a:lnTo>
                  <a:lnTo>
                    <a:pt x="240" y="391"/>
                  </a:lnTo>
                  <a:lnTo>
                    <a:pt x="245" y="394"/>
                  </a:lnTo>
                  <a:lnTo>
                    <a:pt x="250" y="381"/>
                  </a:lnTo>
                  <a:lnTo>
                    <a:pt x="270" y="382"/>
                  </a:lnTo>
                  <a:lnTo>
                    <a:pt x="280" y="368"/>
                  </a:lnTo>
                  <a:lnTo>
                    <a:pt x="282" y="346"/>
                  </a:lnTo>
                  <a:lnTo>
                    <a:pt x="289" y="339"/>
                  </a:lnTo>
                  <a:lnTo>
                    <a:pt x="289" y="331"/>
                  </a:lnTo>
                  <a:lnTo>
                    <a:pt x="300" y="333"/>
                  </a:lnTo>
                  <a:lnTo>
                    <a:pt x="310" y="324"/>
                  </a:lnTo>
                  <a:lnTo>
                    <a:pt x="315" y="334"/>
                  </a:lnTo>
                  <a:lnTo>
                    <a:pt x="322" y="334"/>
                  </a:lnTo>
                  <a:lnTo>
                    <a:pt x="333" y="316"/>
                  </a:lnTo>
                  <a:lnTo>
                    <a:pt x="328" y="305"/>
                  </a:lnTo>
                  <a:lnTo>
                    <a:pt x="338" y="306"/>
                  </a:lnTo>
                  <a:lnTo>
                    <a:pt x="340" y="296"/>
                  </a:lnTo>
                  <a:lnTo>
                    <a:pt x="356" y="291"/>
                  </a:lnTo>
                  <a:lnTo>
                    <a:pt x="370" y="280"/>
                  </a:lnTo>
                  <a:lnTo>
                    <a:pt x="370" y="253"/>
                  </a:lnTo>
                  <a:lnTo>
                    <a:pt x="395" y="238"/>
                  </a:lnTo>
                  <a:lnTo>
                    <a:pt x="395" y="213"/>
                  </a:lnTo>
                  <a:lnTo>
                    <a:pt x="421" y="195"/>
                  </a:lnTo>
                  <a:lnTo>
                    <a:pt x="423" y="179"/>
                  </a:lnTo>
                  <a:lnTo>
                    <a:pt x="451" y="149"/>
                  </a:lnTo>
                  <a:lnTo>
                    <a:pt x="467" y="136"/>
                  </a:lnTo>
                  <a:lnTo>
                    <a:pt x="501" y="134"/>
                  </a:lnTo>
                  <a:lnTo>
                    <a:pt x="509" y="141"/>
                  </a:lnTo>
                  <a:lnTo>
                    <a:pt x="520" y="132"/>
                  </a:lnTo>
                  <a:lnTo>
                    <a:pt x="539" y="131"/>
                  </a:lnTo>
                  <a:lnTo>
                    <a:pt x="562" y="114"/>
                  </a:lnTo>
                  <a:lnTo>
                    <a:pt x="585" y="109"/>
                  </a:lnTo>
                  <a:lnTo>
                    <a:pt x="585" y="103"/>
                  </a:lnTo>
                  <a:lnTo>
                    <a:pt x="592" y="99"/>
                  </a:lnTo>
                  <a:lnTo>
                    <a:pt x="607" y="101"/>
                  </a:lnTo>
                  <a:lnTo>
                    <a:pt x="618" y="76"/>
                  </a:lnTo>
                  <a:lnTo>
                    <a:pt x="618" y="54"/>
                  </a:lnTo>
                  <a:lnTo>
                    <a:pt x="626" y="45"/>
                  </a:lnTo>
                  <a:lnTo>
                    <a:pt x="630" y="31"/>
                  </a:lnTo>
                  <a:lnTo>
                    <a:pt x="635" y="28"/>
                  </a:lnTo>
                  <a:lnTo>
                    <a:pt x="661" y="28"/>
                  </a:lnTo>
                  <a:lnTo>
                    <a:pt x="678" y="16"/>
                  </a:lnTo>
                  <a:lnTo>
                    <a:pt x="688" y="20"/>
                  </a:lnTo>
                  <a:lnTo>
                    <a:pt x="703" y="18"/>
                  </a:lnTo>
                  <a:lnTo>
                    <a:pt x="706" y="25"/>
                  </a:lnTo>
                  <a:lnTo>
                    <a:pt x="737" y="11"/>
                  </a:lnTo>
                  <a:lnTo>
                    <a:pt x="752" y="16"/>
                  </a:lnTo>
                  <a:lnTo>
                    <a:pt x="756" y="8"/>
                  </a:lnTo>
                  <a:lnTo>
                    <a:pt x="766" y="5"/>
                  </a:lnTo>
                  <a:lnTo>
                    <a:pt x="772" y="10"/>
                  </a:lnTo>
                  <a:lnTo>
                    <a:pt x="784" y="0"/>
                  </a:lnTo>
                  <a:lnTo>
                    <a:pt x="787" y="3"/>
                  </a:lnTo>
                  <a:lnTo>
                    <a:pt x="812" y="5"/>
                  </a:lnTo>
                  <a:lnTo>
                    <a:pt x="839" y="21"/>
                  </a:lnTo>
                  <a:lnTo>
                    <a:pt x="848" y="20"/>
                  </a:lnTo>
                  <a:lnTo>
                    <a:pt x="860" y="30"/>
                  </a:lnTo>
                  <a:lnTo>
                    <a:pt x="872" y="31"/>
                  </a:lnTo>
                  <a:lnTo>
                    <a:pt x="873" y="38"/>
                  </a:lnTo>
                  <a:lnTo>
                    <a:pt x="882" y="40"/>
                  </a:lnTo>
                  <a:lnTo>
                    <a:pt x="897" y="56"/>
                  </a:lnTo>
                  <a:lnTo>
                    <a:pt x="923" y="51"/>
                  </a:lnTo>
                  <a:lnTo>
                    <a:pt x="936" y="69"/>
                  </a:lnTo>
                  <a:lnTo>
                    <a:pt x="959" y="68"/>
                  </a:lnTo>
                  <a:lnTo>
                    <a:pt x="984" y="58"/>
                  </a:lnTo>
                  <a:lnTo>
                    <a:pt x="1001" y="63"/>
                  </a:lnTo>
                  <a:lnTo>
                    <a:pt x="1011" y="59"/>
                  </a:lnTo>
                  <a:lnTo>
                    <a:pt x="1019" y="64"/>
                  </a:lnTo>
                  <a:lnTo>
                    <a:pt x="1027" y="56"/>
                  </a:lnTo>
                  <a:lnTo>
                    <a:pt x="1037" y="58"/>
                  </a:lnTo>
                  <a:lnTo>
                    <a:pt x="1069" y="49"/>
                  </a:lnTo>
                  <a:lnTo>
                    <a:pt x="1092" y="53"/>
                  </a:lnTo>
                  <a:lnTo>
                    <a:pt x="1104" y="61"/>
                  </a:lnTo>
                  <a:lnTo>
                    <a:pt x="1109" y="58"/>
                  </a:lnTo>
                  <a:lnTo>
                    <a:pt x="1130" y="68"/>
                  </a:lnTo>
                  <a:lnTo>
                    <a:pt x="1147" y="61"/>
                  </a:lnTo>
                  <a:lnTo>
                    <a:pt x="1160" y="73"/>
                  </a:lnTo>
                  <a:lnTo>
                    <a:pt x="1173" y="73"/>
                  </a:lnTo>
                  <a:lnTo>
                    <a:pt x="1183" y="89"/>
                  </a:lnTo>
                  <a:lnTo>
                    <a:pt x="1244" y="324"/>
                  </a:lnTo>
                  <a:lnTo>
                    <a:pt x="1243" y="411"/>
                  </a:lnTo>
                  <a:lnTo>
                    <a:pt x="1274" y="455"/>
                  </a:lnTo>
                  <a:lnTo>
                    <a:pt x="1276" y="484"/>
                  </a:lnTo>
                  <a:lnTo>
                    <a:pt x="1294" y="535"/>
                  </a:lnTo>
                  <a:lnTo>
                    <a:pt x="1321" y="555"/>
                  </a:lnTo>
                  <a:lnTo>
                    <a:pt x="1321" y="563"/>
                  </a:lnTo>
                  <a:lnTo>
                    <a:pt x="1304" y="568"/>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9" name="Freeform 33"/>
            <p:cNvSpPr>
              <a:spLocks/>
            </p:cNvSpPr>
            <p:nvPr/>
          </p:nvSpPr>
          <p:spPr bwMode="auto">
            <a:xfrm>
              <a:off x="4161470" y="1724147"/>
              <a:ext cx="2330408" cy="1494666"/>
            </a:xfrm>
            <a:custGeom>
              <a:avLst/>
              <a:gdLst/>
              <a:ahLst/>
              <a:cxnLst>
                <a:cxn ang="0">
                  <a:pos x="1319" y="157"/>
                </a:cxn>
                <a:cxn ang="0">
                  <a:pos x="1325" y="112"/>
                </a:cxn>
                <a:cxn ang="0">
                  <a:pos x="1244" y="101"/>
                </a:cxn>
                <a:cxn ang="0">
                  <a:pos x="1170" y="132"/>
                </a:cxn>
                <a:cxn ang="0">
                  <a:pos x="1103" y="122"/>
                </a:cxn>
                <a:cxn ang="0">
                  <a:pos x="1060" y="26"/>
                </a:cxn>
                <a:cxn ang="0">
                  <a:pos x="982" y="68"/>
                </a:cxn>
                <a:cxn ang="0">
                  <a:pos x="916" y="41"/>
                </a:cxn>
                <a:cxn ang="0">
                  <a:pos x="775" y="48"/>
                </a:cxn>
                <a:cxn ang="0">
                  <a:pos x="731" y="257"/>
                </a:cxn>
                <a:cxn ang="0">
                  <a:pos x="550" y="351"/>
                </a:cxn>
                <a:cxn ang="0">
                  <a:pos x="437" y="336"/>
                </a:cxn>
                <a:cxn ang="0">
                  <a:pos x="393" y="328"/>
                </a:cxn>
                <a:cxn ang="0">
                  <a:pos x="346" y="305"/>
                </a:cxn>
                <a:cxn ang="0">
                  <a:pos x="316" y="306"/>
                </a:cxn>
                <a:cxn ang="0">
                  <a:pos x="287" y="268"/>
                </a:cxn>
                <a:cxn ang="0">
                  <a:pos x="250" y="247"/>
                </a:cxn>
                <a:cxn ang="0">
                  <a:pos x="215" y="215"/>
                </a:cxn>
                <a:cxn ang="0">
                  <a:pos x="189" y="209"/>
                </a:cxn>
                <a:cxn ang="0">
                  <a:pos x="114" y="205"/>
                </a:cxn>
                <a:cxn ang="0">
                  <a:pos x="91" y="214"/>
                </a:cxn>
                <a:cxn ang="0">
                  <a:pos x="51" y="262"/>
                </a:cxn>
                <a:cxn ang="0">
                  <a:pos x="46" y="323"/>
                </a:cxn>
                <a:cxn ang="0">
                  <a:pos x="20" y="384"/>
                </a:cxn>
                <a:cxn ang="0">
                  <a:pos x="0" y="447"/>
                </a:cxn>
                <a:cxn ang="0">
                  <a:pos x="66" y="462"/>
                </a:cxn>
                <a:cxn ang="0">
                  <a:pos x="174" y="445"/>
                </a:cxn>
                <a:cxn ang="0">
                  <a:pos x="157" y="522"/>
                </a:cxn>
                <a:cxn ang="0">
                  <a:pos x="298" y="681"/>
                </a:cxn>
                <a:cxn ang="0">
                  <a:pos x="351" y="835"/>
                </a:cxn>
                <a:cxn ang="0">
                  <a:pos x="427" y="936"/>
                </a:cxn>
                <a:cxn ang="0">
                  <a:pos x="424" y="1015"/>
                </a:cxn>
                <a:cxn ang="0">
                  <a:pos x="466" y="1045"/>
                </a:cxn>
                <a:cxn ang="0">
                  <a:pos x="489" y="989"/>
                </a:cxn>
                <a:cxn ang="0">
                  <a:pos x="497" y="924"/>
                </a:cxn>
                <a:cxn ang="0">
                  <a:pos x="580" y="939"/>
                </a:cxn>
                <a:cxn ang="0">
                  <a:pos x="560" y="1068"/>
                </a:cxn>
                <a:cxn ang="0">
                  <a:pos x="603" y="1010"/>
                </a:cxn>
                <a:cxn ang="0">
                  <a:pos x="653" y="969"/>
                </a:cxn>
                <a:cxn ang="0">
                  <a:pos x="732" y="939"/>
                </a:cxn>
                <a:cxn ang="0">
                  <a:pos x="800" y="921"/>
                </a:cxn>
                <a:cxn ang="0">
                  <a:pos x="833" y="909"/>
                </a:cxn>
                <a:cxn ang="0">
                  <a:pos x="867" y="871"/>
                </a:cxn>
                <a:cxn ang="0">
                  <a:pos x="921" y="845"/>
                </a:cxn>
                <a:cxn ang="0">
                  <a:pos x="918" y="790"/>
                </a:cxn>
                <a:cxn ang="0">
                  <a:pos x="963" y="725"/>
                </a:cxn>
                <a:cxn ang="0">
                  <a:pos x="1014" y="709"/>
                </a:cxn>
                <a:cxn ang="0">
                  <a:pos x="1082" y="702"/>
                </a:cxn>
                <a:cxn ang="0">
                  <a:pos x="1135" y="681"/>
                </a:cxn>
                <a:cxn ang="0">
                  <a:pos x="1191" y="648"/>
                </a:cxn>
                <a:cxn ang="0">
                  <a:pos x="1156" y="618"/>
                </a:cxn>
                <a:cxn ang="0">
                  <a:pos x="1108" y="593"/>
                </a:cxn>
                <a:cxn ang="0">
                  <a:pos x="1133" y="503"/>
                </a:cxn>
                <a:cxn ang="0">
                  <a:pos x="1165" y="378"/>
                </a:cxn>
                <a:cxn ang="0">
                  <a:pos x="1233" y="371"/>
                </a:cxn>
                <a:cxn ang="0">
                  <a:pos x="1271" y="369"/>
                </a:cxn>
                <a:cxn ang="0">
                  <a:pos x="1291" y="341"/>
                </a:cxn>
                <a:cxn ang="0">
                  <a:pos x="1307" y="283"/>
                </a:cxn>
                <a:cxn ang="0">
                  <a:pos x="1287" y="245"/>
                </a:cxn>
                <a:cxn ang="0">
                  <a:pos x="1322" y="227"/>
                </a:cxn>
                <a:cxn ang="0">
                  <a:pos x="1367" y="207"/>
                </a:cxn>
              </a:cxnLst>
              <a:rect l="0" t="0" r="r" b="b"/>
              <a:pathLst>
                <a:path w="1367" h="1068">
                  <a:moveTo>
                    <a:pt x="1367" y="207"/>
                  </a:moveTo>
                  <a:lnTo>
                    <a:pt x="1355" y="177"/>
                  </a:lnTo>
                  <a:lnTo>
                    <a:pt x="1347" y="172"/>
                  </a:lnTo>
                  <a:lnTo>
                    <a:pt x="1329" y="174"/>
                  </a:lnTo>
                  <a:lnTo>
                    <a:pt x="1327" y="156"/>
                  </a:lnTo>
                  <a:lnTo>
                    <a:pt x="1319" y="157"/>
                  </a:lnTo>
                  <a:lnTo>
                    <a:pt x="1315" y="142"/>
                  </a:lnTo>
                  <a:lnTo>
                    <a:pt x="1332" y="137"/>
                  </a:lnTo>
                  <a:lnTo>
                    <a:pt x="1337" y="149"/>
                  </a:lnTo>
                  <a:lnTo>
                    <a:pt x="1347" y="151"/>
                  </a:lnTo>
                  <a:lnTo>
                    <a:pt x="1359" y="127"/>
                  </a:lnTo>
                  <a:lnTo>
                    <a:pt x="1325" y="112"/>
                  </a:lnTo>
                  <a:lnTo>
                    <a:pt x="1324" y="106"/>
                  </a:lnTo>
                  <a:lnTo>
                    <a:pt x="1304" y="107"/>
                  </a:lnTo>
                  <a:lnTo>
                    <a:pt x="1291" y="99"/>
                  </a:lnTo>
                  <a:lnTo>
                    <a:pt x="1284" y="103"/>
                  </a:lnTo>
                  <a:lnTo>
                    <a:pt x="1282" y="112"/>
                  </a:lnTo>
                  <a:lnTo>
                    <a:pt x="1244" y="101"/>
                  </a:lnTo>
                  <a:lnTo>
                    <a:pt x="1219" y="109"/>
                  </a:lnTo>
                  <a:lnTo>
                    <a:pt x="1206" y="104"/>
                  </a:lnTo>
                  <a:lnTo>
                    <a:pt x="1198" y="107"/>
                  </a:lnTo>
                  <a:lnTo>
                    <a:pt x="1198" y="121"/>
                  </a:lnTo>
                  <a:lnTo>
                    <a:pt x="1185" y="141"/>
                  </a:lnTo>
                  <a:lnTo>
                    <a:pt x="1170" y="132"/>
                  </a:lnTo>
                  <a:lnTo>
                    <a:pt x="1135" y="139"/>
                  </a:lnTo>
                  <a:lnTo>
                    <a:pt x="1130" y="124"/>
                  </a:lnTo>
                  <a:lnTo>
                    <a:pt x="1120" y="122"/>
                  </a:lnTo>
                  <a:lnTo>
                    <a:pt x="1108" y="132"/>
                  </a:lnTo>
                  <a:lnTo>
                    <a:pt x="1110" y="122"/>
                  </a:lnTo>
                  <a:lnTo>
                    <a:pt x="1103" y="122"/>
                  </a:lnTo>
                  <a:lnTo>
                    <a:pt x="1108" y="101"/>
                  </a:lnTo>
                  <a:lnTo>
                    <a:pt x="1098" y="96"/>
                  </a:lnTo>
                  <a:lnTo>
                    <a:pt x="1092" y="106"/>
                  </a:lnTo>
                  <a:lnTo>
                    <a:pt x="1079" y="81"/>
                  </a:lnTo>
                  <a:lnTo>
                    <a:pt x="1064" y="78"/>
                  </a:lnTo>
                  <a:lnTo>
                    <a:pt x="1060" y="26"/>
                  </a:lnTo>
                  <a:lnTo>
                    <a:pt x="1049" y="26"/>
                  </a:lnTo>
                  <a:lnTo>
                    <a:pt x="1049" y="43"/>
                  </a:lnTo>
                  <a:lnTo>
                    <a:pt x="1040" y="43"/>
                  </a:lnTo>
                  <a:lnTo>
                    <a:pt x="1001" y="61"/>
                  </a:lnTo>
                  <a:lnTo>
                    <a:pt x="994" y="76"/>
                  </a:lnTo>
                  <a:lnTo>
                    <a:pt x="982" y="68"/>
                  </a:lnTo>
                  <a:lnTo>
                    <a:pt x="981" y="71"/>
                  </a:lnTo>
                  <a:lnTo>
                    <a:pt x="963" y="53"/>
                  </a:lnTo>
                  <a:lnTo>
                    <a:pt x="949" y="56"/>
                  </a:lnTo>
                  <a:lnTo>
                    <a:pt x="923" y="53"/>
                  </a:lnTo>
                  <a:lnTo>
                    <a:pt x="923" y="48"/>
                  </a:lnTo>
                  <a:lnTo>
                    <a:pt x="916" y="41"/>
                  </a:lnTo>
                  <a:lnTo>
                    <a:pt x="916" y="6"/>
                  </a:lnTo>
                  <a:lnTo>
                    <a:pt x="908" y="0"/>
                  </a:lnTo>
                  <a:lnTo>
                    <a:pt x="815" y="28"/>
                  </a:lnTo>
                  <a:lnTo>
                    <a:pt x="804" y="35"/>
                  </a:lnTo>
                  <a:lnTo>
                    <a:pt x="775" y="36"/>
                  </a:lnTo>
                  <a:lnTo>
                    <a:pt x="775" y="48"/>
                  </a:lnTo>
                  <a:lnTo>
                    <a:pt x="785" y="76"/>
                  </a:lnTo>
                  <a:lnTo>
                    <a:pt x="784" y="86"/>
                  </a:lnTo>
                  <a:lnTo>
                    <a:pt x="779" y="88"/>
                  </a:lnTo>
                  <a:lnTo>
                    <a:pt x="747" y="190"/>
                  </a:lnTo>
                  <a:lnTo>
                    <a:pt x="741" y="200"/>
                  </a:lnTo>
                  <a:lnTo>
                    <a:pt x="731" y="257"/>
                  </a:lnTo>
                  <a:lnTo>
                    <a:pt x="712" y="306"/>
                  </a:lnTo>
                  <a:lnTo>
                    <a:pt x="654" y="346"/>
                  </a:lnTo>
                  <a:lnTo>
                    <a:pt x="601" y="344"/>
                  </a:lnTo>
                  <a:lnTo>
                    <a:pt x="596" y="338"/>
                  </a:lnTo>
                  <a:lnTo>
                    <a:pt x="580" y="333"/>
                  </a:lnTo>
                  <a:lnTo>
                    <a:pt x="550" y="351"/>
                  </a:lnTo>
                  <a:lnTo>
                    <a:pt x="547" y="359"/>
                  </a:lnTo>
                  <a:lnTo>
                    <a:pt x="527" y="359"/>
                  </a:lnTo>
                  <a:lnTo>
                    <a:pt x="522" y="364"/>
                  </a:lnTo>
                  <a:lnTo>
                    <a:pt x="505" y="358"/>
                  </a:lnTo>
                  <a:lnTo>
                    <a:pt x="495" y="364"/>
                  </a:lnTo>
                  <a:lnTo>
                    <a:pt x="437" y="336"/>
                  </a:lnTo>
                  <a:lnTo>
                    <a:pt x="421" y="346"/>
                  </a:lnTo>
                  <a:lnTo>
                    <a:pt x="409" y="336"/>
                  </a:lnTo>
                  <a:lnTo>
                    <a:pt x="409" y="329"/>
                  </a:lnTo>
                  <a:lnTo>
                    <a:pt x="399" y="334"/>
                  </a:lnTo>
                  <a:lnTo>
                    <a:pt x="399" y="325"/>
                  </a:lnTo>
                  <a:lnTo>
                    <a:pt x="393" y="328"/>
                  </a:lnTo>
                  <a:lnTo>
                    <a:pt x="384" y="308"/>
                  </a:lnTo>
                  <a:lnTo>
                    <a:pt x="376" y="301"/>
                  </a:lnTo>
                  <a:lnTo>
                    <a:pt x="369" y="305"/>
                  </a:lnTo>
                  <a:lnTo>
                    <a:pt x="368" y="298"/>
                  </a:lnTo>
                  <a:lnTo>
                    <a:pt x="351" y="308"/>
                  </a:lnTo>
                  <a:lnTo>
                    <a:pt x="346" y="305"/>
                  </a:lnTo>
                  <a:lnTo>
                    <a:pt x="345" y="311"/>
                  </a:lnTo>
                  <a:lnTo>
                    <a:pt x="338" y="306"/>
                  </a:lnTo>
                  <a:lnTo>
                    <a:pt x="331" y="311"/>
                  </a:lnTo>
                  <a:lnTo>
                    <a:pt x="333" y="303"/>
                  </a:lnTo>
                  <a:lnTo>
                    <a:pt x="323" y="300"/>
                  </a:lnTo>
                  <a:lnTo>
                    <a:pt x="316" y="306"/>
                  </a:lnTo>
                  <a:lnTo>
                    <a:pt x="307" y="303"/>
                  </a:lnTo>
                  <a:lnTo>
                    <a:pt x="302" y="288"/>
                  </a:lnTo>
                  <a:lnTo>
                    <a:pt x="292" y="285"/>
                  </a:lnTo>
                  <a:lnTo>
                    <a:pt x="290" y="276"/>
                  </a:lnTo>
                  <a:lnTo>
                    <a:pt x="283" y="278"/>
                  </a:lnTo>
                  <a:lnTo>
                    <a:pt x="287" y="268"/>
                  </a:lnTo>
                  <a:lnTo>
                    <a:pt x="273" y="265"/>
                  </a:lnTo>
                  <a:lnTo>
                    <a:pt x="272" y="255"/>
                  </a:lnTo>
                  <a:lnTo>
                    <a:pt x="265" y="248"/>
                  </a:lnTo>
                  <a:lnTo>
                    <a:pt x="258" y="253"/>
                  </a:lnTo>
                  <a:lnTo>
                    <a:pt x="257" y="248"/>
                  </a:lnTo>
                  <a:lnTo>
                    <a:pt x="250" y="247"/>
                  </a:lnTo>
                  <a:lnTo>
                    <a:pt x="250" y="238"/>
                  </a:lnTo>
                  <a:lnTo>
                    <a:pt x="242" y="243"/>
                  </a:lnTo>
                  <a:lnTo>
                    <a:pt x="237" y="228"/>
                  </a:lnTo>
                  <a:lnTo>
                    <a:pt x="230" y="233"/>
                  </a:lnTo>
                  <a:lnTo>
                    <a:pt x="224" y="220"/>
                  </a:lnTo>
                  <a:lnTo>
                    <a:pt x="215" y="215"/>
                  </a:lnTo>
                  <a:lnTo>
                    <a:pt x="209" y="218"/>
                  </a:lnTo>
                  <a:lnTo>
                    <a:pt x="209" y="209"/>
                  </a:lnTo>
                  <a:lnTo>
                    <a:pt x="199" y="202"/>
                  </a:lnTo>
                  <a:lnTo>
                    <a:pt x="202" y="197"/>
                  </a:lnTo>
                  <a:lnTo>
                    <a:pt x="196" y="197"/>
                  </a:lnTo>
                  <a:lnTo>
                    <a:pt x="189" y="209"/>
                  </a:lnTo>
                  <a:lnTo>
                    <a:pt x="174" y="199"/>
                  </a:lnTo>
                  <a:lnTo>
                    <a:pt x="161" y="202"/>
                  </a:lnTo>
                  <a:lnTo>
                    <a:pt x="156" y="195"/>
                  </a:lnTo>
                  <a:lnTo>
                    <a:pt x="141" y="195"/>
                  </a:lnTo>
                  <a:lnTo>
                    <a:pt x="121" y="209"/>
                  </a:lnTo>
                  <a:lnTo>
                    <a:pt x="114" y="205"/>
                  </a:lnTo>
                  <a:lnTo>
                    <a:pt x="108" y="214"/>
                  </a:lnTo>
                  <a:lnTo>
                    <a:pt x="103" y="209"/>
                  </a:lnTo>
                  <a:lnTo>
                    <a:pt x="103" y="200"/>
                  </a:lnTo>
                  <a:lnTo>
                    <a:pt x="96" y="207"/>
                  </a:lnTo>
                  <a:lnTo>
                    <a:pt x="91" y="202"/>
                  </a:lnTo>
                  <a:lnTo>
                    <a:pt x="91" y="214"/>
                  </a:lnTo>
                  <a:lnTo>
                    <a:pt x="83" y="215"/>
                  </a:lnTo>
                  <a:lnTo>
                    <a:pt x="81" y="228"/>
                  </a:lnTo>
                  <a:lnTo>
                    <a:pt x="68" y="240"/>
                  </a:lnTo>
                  <a:lnTo>
                    <a:pt x="61" y="255"/>
                  </a:lnTo>
                  <a:lnTo>
                    <a:pt x="65" y="260"/>
                  </a:lnTo>
                  <a:lnTo>
                    <a:pt x="51" y="262"/>
                  </a:lnTo>
                  <a:lnTo>
                    <a:pt x="53" y="275"/>
                  </a:lnTo>
                  <a:lnTo>
                    <a:pt x="45" y="290"/>
                  </a:lnTo>
                  <a:lnTo>
                    <a:pt x="53" y="300"/>
                  </a:lnTo>
                  <a:lnTo>
                    <a:pt x="41" y="305"/>
                  </a:lnTo>
                  <a:lnTo>
                    <a:pt x="48" y="313"/>
                  </a:lnTo>
                  <a:lnTo>
                    <a:pt x="46" y="323"/>
                  </a:lnTo>
                  <a:lnTo>
                    <a:pt x="41" y="333"/>
                  </a:lnTo>
                  <a:lnTo>
                    <a:pt x="33" y="336"/>
                  </a:lnTo>
                  <a:lnTo>
                    <a:pt x="32" y="353"/>
                  </a:lnTo>
                  <a:lnTo>
                    <a:pt x="25" y="354"/>
                  </a:lnTo>
                  <a:lnTo>
                    <a:pt x="37" y="364"/>
                  </a:lnTo>
                  <a:lnTo>
                    <a:pt x="20" y="384"/>
                  </a:lnTo>
                  <a:lnTo>
                    <a:pt x="28" y="392"/>
                  </a:lnTo>
                  <a:lnTo>
                    <a:pt x="22" y="402"/>
                  </a:lnTo>
                  <a:lnTo>
                    <a:pt x="23" y="422"/>
                  </a:lnTo>
                  <a:lnTo>
                    <a:pt x="8" y="422"/>
                  </a:lnTo>
                  <a:lnTo>
                    <a:pt x="10" y="440"/>
                  </a:lnTo>
                  <a:lnTo>
                    <a:pt x="0" y="447"/>
                  </a:lnTo>
                  <a:lnTo>
                    <a:pt x="0" y="455"/>
                  </a:lnTo>
                  <a:lnTo>
                    <a:pt x="17" y="454"/>
                  </a:lnTo>
                  <a:lnTo>
                    <a:pt x="18" y="543"/>
                  </a:lnTo>
                  <a:lnTo>
                    <a:pt x="41" y="556"/>
                  </a:lnTo>
                  <a:lnTo>
                    <a:pt x="53" y="533"/>
                  </a:lnTo>
                  <a:lnTo>
                    <a:pt x="66" y="462"/>
                  </a:lnTo>
                  <a:lnTo>
                    <a:pt x="85" y="464"/>
                  </a:lnTo>
                  <a:lnTo>
                    <a:pt x="86" y="445"/>
                  </a:lnTo>
                  <a:lnTo>
                    <a:pt x="104" y="449"/>
                  </a:lnTo>
                  <a:lnTo>
                    <a:pt x="109" y="412"/>
                  </a:lnTo>
                  <a:lnTo>
                    <a:pt x="182" y="419"/>
                  </a:lnTo>
                  <a:lnTo>
                    <a:pt x="174" y="445"/>
                  </a:lnTo>
                  <a:lnTo>
                    <a:pt x="144" y="434"/>
                  </a:lnTo>
                  <a:lnTo>
                    <a:pt x="141" y="454"/>
                  </a:lnTo>
                  <a:lnTo>
                    <a:pt x="149" y="452"/>
                  </a:lnTo>
                  <a:lnTo>
                    <a:pt x="164" y="460"/>
                  </a:lnTo>
                  <a:lnTo>
                    <a:pt x="143" y="500"/>
                  </a:lnTo>
                  <a:lnTo>
                    <a:pt x="157" y="522"/>
                  </a:lnTo>
                  <a:lnTo>
                    <a:pt x="152" y="566"/>
                  </a:lnTo>
                  <a:lnTo>
                    <a:pt x="201" y="581"/>
                  </a:lnTo>
                  <a:lnTo>
                    <a:pt x="230" y="608"/>
                  </a:lnTo>
                  <a:lnTo>
                    <a:pt x="207" y="644"/>
                  </a:lnTo>
                  <a:lnTo>
                    <a:pt x="295" y="691"/>
                  </a:lnTo>
                  <a:lnTo>
                    <a:pt x="298" y="681"/>
                  </a:lnTo>
                  <a:lnTo>
                    <a:pt x="310" y="681"/>
                  </a:lnTo>
                  <a:lnTo>
                    <a:pt x="323" y="692"/>
                  </a:lnTo>
                  <a:lnTo>
                    <a:pt x="340" y="742"/>
                  </a:lnTo>
                  <a:lnTo>
                    <a:pt x="325" y="750"/>
                  </a:lnTo>
                  <a:lnTo>
                    <a:pt x="305" y="803"/>
                  </a:lnTo>
                  <a:lnTo>
                    <a:pt x="351" y="835"/>
                  </a:lnTo>
                  <a:lnTo>
                    <a:pt x="343" y="868"/>
                  </a:lnTo>
                  <a:lnTo>
                    <a:pt x="343" y="911"/>
                  </a:lnTo>
                  <a:lnTo>
                    <a:pt x="360" y="918"/>
                  </a:lnTo>
                  <a:lnTo>
                    <a:pt x="353" y="942"/>
                  </a:lnTo>
                  <a:lnTo>
                    <a:pt x="356" y="952"/>
                  </a:lnTo>
                  <a:lnTo>
                    <a:pt x="427" y="936"/>
                  </a:lnTo>
                  <a:lnTo>
                    <a:pt x="437" y="942"/>
                  </a:lnTo>
                  <a:lnTo>
                    <a:pt x="429" y="961"/>
                  </a:lnTo>
                  <a:lnTo>
                    <a:pt x="439" y="967"/>
                  </a:lnTo>
                  <a:lnTo>
                    <a:pt x="434" y="984"/>
                  </a:lnTo>
                  <a:lnTo>
                    <a:pt x="418" y="1005"/>
                  </a:lnTo>
                  <a:lnTo>
                    <a:pt x="424" y="1015"/>
                  </a:lnTo>
                  <a:lnTo>
                    <a:pt x="429" y="1010"/>
                  </a:lnTo>
                  <a:lnTo>
                    <a:pt x="442" y="1027"/>
                  </a:lnTo>
                  <a:lnTo>
                    <a:pt x="437" y="1043"/>
                  </a:lnTo>
                  <a:lnTo>
                    <a:pt x="459" y="1062"/>
                  </a:lnTo>
                  <a:lnTo>
                    <a:pt x="466" y="1055"/>
                  </a:lnTo>
                  <a:lnTo>
                    <a:pt x="466" y="1045"/>
                  </a:lnTo>
                  <a:lnTo>
                    <a:pt x="477" y="1042"/>
                  </a:lnTo>
                  <a:lnTo>
                    <a:pt x="482" y="1034"/>
                  </a:lnTo>
                  <a:lnTo>
                    <a:pt x="482" y="1014"/>
                  </a:lnTo>
                  <a:lnTo>
                    <a:pt x="477" y="1002"/>
                  </a:lnTo>
                  <a:lnTo>
                    <a:pt x="482" y="1004"/>
                  </a:lnTo>
                  <a:lnTo>
                    <a:pt x="489" y="989"/>
                  </a:lnTo>
                  <a:lnTo>
                    <a:pt x="499" y="987"/>
                  </a:lnTo>
                  <a:lnTo>
                    <a:pt x="499" y="980"/>
                  </a:lnTo>
                  <a:lnTo>
                    <a:pt x="489" y="969"/>
                  </a:lnTo>
                  <a:lnTo>
                    <a:pt x="497" y="952"/>
                  </a:lnTo>
                  <a:lnTo>
                    <a:pt x="492" y="936"/>
                  </a:lnTo>
                  <a:lnTo>
                    <a:pt x="497" y="924"/>
                  </a:lnTo>
                  <a:lnTo>
                    <a:pt x="514" y="921"/>
                  </a:lnTo>
                  <a:lnTo>
                    <a:pt x="514" y="913"/>
                  </a:lnTo>
                  <a:lnTo>
                    <a:pt x="520" y="911"/>
                  </a:lnTo>
                  <a:lnTo>
                    <a:pt x="524" y="941"/>
                  </a:lnTo>
                  <a:lnTo>
                    <a:pt x="572" y="936"/>
                  </a:lnTo>
                  <a:lnTo>
                    <a:pt x="580" y="939"/>
                  </a:lnTo>
                  <a:lnTo>
                    <a:pt x="583" y="941"/>
                  </a:lnTo>
                  <a:lnTo>
                    <a:pt x="535" y="1007"/>
                  </a:lnTo>
                  <a:lnTo>
                    <a:pt x="538" y="1005"/>
                  </a:lnTo>
                  <a:lnTo>
                    <a:pt x="537" y="1010"/>
                  </a:lnTo>
                  <a:lnTo>
                    <a:pt x="530" y="1012"/>
                  </a:lnTo>
                  <a:lnTo>
                    <a:pt x="560" y="1068"/>
                  </a:lnTo>
                  <a:lnTo>
                    <a:pt x="565" y="1058"/>
                  </a:lnTo>
                  <a:lnTo>
                    <a:pt x="590" y="1053"/>
                  </a:lnTo>
                  <a:lnTo>
                    <a:pt x="598" y="1037"/>
                  </a:lnTo>
                  <a:lnTo>
                    <a:pt x="593" y="1029"/>
                  </a:lnTo>
                  <a:lnTo>
                    <a:pt x="603" y="1019"/>
                  </a:lnTo>
                  <a:lnTo>
                    <a:pt x="603" y="1010"/>
                  </a:lnTo>
                  <a:lnTo>
                    <a:pt x="610" y="1010"/>
                  </a:lnTo>
                  <a:lnTo>
                    <a:pt x="620" y="999"/>
                  </a:lnTo>
                  <a:lnTo>
                    <a:pt x="633" y="992"/>
                  </a:lnTo>
                  <a:lnTo>
                    <a:pt x="630" y="982"/>
                  </a:lnTo>
                  <a:lnTo>
                    <a:pt x="638" y="971"/>
                  </a:lnTo>
                  <a:lnTo>
                    <a:pt x="653" y="969"/>
                  </a:lnTo>
                  <a:lnTo>
                    <a:pt x="666" y="949"/>
                  </a:lnTo>
                  <a:lnTo>
                    <a:pt x="684" y="944"/>
                  </a:lnTo>
                  <a:lnTo>
                    <a:pt x="688" y="939"/>
                  </a:lnTo>
                  <a:lnTo>
                    <a:pt x="706" y="937"/>
                  </a:lnTo>
                  <a:lnTo>
                    <a:pt x="714" y="927"/>
                  </a:lnTo>
                  <a:lnTo>
                    <a:pt x="732" y="939"/>
                  </a:lnTo>
                  <a:lnTo>
                    <a:pt x="736" y="919"/>
                  </a:lnTo>
                  <a:lnTo>
                    <a:pt x="770" y="899"/>
                  </a:lnTo>
                  <a:lnTo>
                    <a:pt x="779" y="918"/>
                  </a:lnTo>
                  <a:lnTo>
                    <a:pt x="787" y="918"/>
                  </a:lnTo>
                  <a:lnTo>
                    <a:pt x="795" y="911"/>
                  </a:lnTo>
                  <a:lnTo>
                    <a:pt x="800" y="921"/>
                  </a:lnTo>
                  <a:lnTo>
                    <a:pt x="809" y="919"/>
                  </a:lnTo>
                  <a:lnTo>
                    <a:pt x="818" y="952"/>
                  </a:lnTo>
                  <a:lnTo>
                    <a:pt x="835" y="937"/>
                  </a:lnTo>
                  <a:lnTo>
                    <a:pt x="827" y="931"/>
                  </a:lnTo>
                  <a:lnTo>
                    <a:pt x="833" y="924"/>
                  </a:lnTo>
                  <a:lnTo>
                    <a:pt x="833" y="909"/>
                  </a:lnTo>
                  <a:lnTo>
                    <a:pt x="840" y="908"/>
                  </a:lnTo>
                  <a:lnTo>
                    <a:pt x="845" y="898"/>
                  </a:lnTo>
                  <a:lnTo>
                    <a:pt x="850" y="899"/>
                  </a:lnTo>
                  <a:lnTo>
                    <a:pt x="853" y="891"/>
                  </a:lnTo>
                  <a:lnTo>
                    <a:pt x="868" y="883"/>
                  </a:lnTo>
                  <a:lnTo>
                    <a:pt x="867" y="871"/>
                  </a:lnTo>
                  <a:lnTo>
                    <a:pt x="871" y="858"/>
                  </a:lnTo>
                  <a:lnTo>
                    <a:pt x="885" y="853"/>
                  </a:lnTo>
                  <a:lnTo>
                    <a:pt x="891" y="858"/>
                  </a:lnTo>
                  <a:lnTo>
                    <a:pt x="896" y="843"/>
                  </a:lnTo>
                  <a:lnTo>
                    <a:pt x="915" y="850"/>
                  </a:lnTo>
                  <a:lnTo>
                    <a:pt x="921" y="845"/>
                  </a:lnTo>
                  <a:lnTo>
                    <a:pt x="936" y="846"/>
                  </a:lnTo>
                  <a:lnTo>
                    <a:pt x="921" y="833"/>
                  </a:lnTo>
                  <a:lnTo>
                    <a:pt x="928" y="820"/>
                  </a:lnTo>
                  <a:lnTo>
                    <a:pt x="931" y="823"/>
                  </a:lnTo>
                  <a:lnTo>
                    <a:pt x="933" y="808"/>
                  </a:lnTo>
                  <a:lnTo>
                    <a:pt x="918" y="790"/>
                  </a:lnTo>
                  <a:lnTo>
                    <a:pt x="916" y="772"/>
                  </a:lnTo>
                  <a:lnTo>
                    <a:pt x="928" y="772"/>
                  </a:lnTo>
                  <a:lnTo>
                    <a:pt x="941" y="754"/>
                  </a:lnTo>
                  <a:lnTo>
                    <a:pt x="954" y="759"/>
                  </a:lnTo>
                  <a:lnTo>
                    <a:pt x="953" y="742"/>
                  </a:lnTo>
                  <a:lnTo>
                    <a:pt x="963" y="725"/>
                  </a:lnTo>
                  <a:lnTo>
                    <a:pt x="974" y="724"/>
                  </a:lnTo>
                  <a:lnTo>
                    <a:pt x="979" y="730"/>
                  </a:lnTo>
                  <a:lnTo>
                    <a:pt x="986" y="717"/>
                  </a:lnTo>
                  <a:lnTo>
                    <a:pt x="1007" y="704"/>
                  </a:lnTo>
                  <a:lnTo>
                    <a:pt x="1009" y="710"/>
                  </a:lnTo>
                  <a:lnTo>
                    <a:pt x="1014" y="709"/>
                  </a:lnTo>
                  <a:lnTo>
                    <a:pt x="1021" y="701"/>
                  </a:lnTo>
                  <a:lnTo>
                    <a:pt x="1034" y="709"/>
                  </a:lnTo>
                  <a:lnTo>
                    <a:pt x="1040" y="686"/>
                  </a:lnTo>
                  <a:lnTo>
                    <a:pt x="1044" y="694"/>
                  </a:lnTo>
                  <a:lnTo>
                    <a:pt x="1060" y="706"/>
                  </a:lnTo>
                  <a:lnTo>
                    <a:pt x="1082" y="702"/>
                  </a:lnTo>
                  <a:lnTo>
                    <a:pt x="1089" y="707"/>
                  </a:lnTo>
                  <a:lnTo>
                    <a:pt x="1097" y="702"/>
                  </a:lnTo>
                  <a:lnTo>
                    <a:pt x="1097" y="715"/>
                  </a:lnTo>
                  <a:lnTo>
                    <a:pt x="1103" y="719"/>
                  </a:lnTo>
                  <a:lnTo>
                    <a:pt x="1128" y="681"/>
                  </a:lnTo>
                  <a:lnTo>
                    <a:pt x="1135" y="681"/>
                  </a:lnTo>
                  <a:lnTo>
                    <a:pt x="1143" y="696"/>
                  </a:lnTo>
                  <a:lnTo>
                    <a:pt x="1155" y="702"/>
                  </a:lnTo>
                  <a:lnTo>
                    <a:pt x="1178" y="676"/>
                  </a:lnTo>
                  <a:lnTo>
                    <a:pt x="1176" y="659"/>
                  </a:lnTo>
                  <a:lnTo>
                    <a:pt x="1193" y="657"/>
                  </a:lnTo>
                  <a:lnTo>
                    <a:pt x="1191" y="648"/>
                  </a:lnTo>
                  <a:lnTo>
                    <a:pt x="1196" y="644"/>
                  </a:lnTo>
                  <a:lnTo>
                    <a:pt x="1200" y="631"/>
                  </a:lnTo>
                  <a:lnTo>
                    <a:pt x="1193" y="638"/>
                  </a:lnTo>
                  <a:lnTo>
                    <a:pt x="1191" y="616"/>
                  </a:lnTo>
                  <a:lnTo>
                    <a:pt x="1163" y="611"/>
                  </a:lnTo>
                  <a:lnTo>
                    <a:pt x="1156" y="618"/>
                  </a:lnTo>
                  <a:lnTo>
                    <a:pt x="1145" y="604"/>
                  </a:lnTo>
                  <a:lnTo>
                    <a:pt x="1142" y="595"/>
                  </a:lnTo>
                  <a:lnTo>
                    <a:pt x="1137" y="593"/>
                  </a:lnTo>
                  <a:lnTo>
                    <a:pt x="1137" y="606"/>
                  </a:lnTo>
                  <a:lnTo>
                    <a:pt x="1112" y="613"/>
                  </a:lnTo>
                  <a:lnTo>
                    <a:pt x="1108" y="593"/>
                  </a:lnTo>
                  <a:lnTo>
                    <a:pt x="1098" y="595"/>
                  </a:lnTo>
                  <a:lnTo>
                    <a:pt x="1092" y="578"/>
                  </a:lnTo>
                  <a:lnTo>
                    <a:pt x="1110" y="573"/>
                  </a:lnTo>
                  <a:lnTo>
                    <a:pt x="1108" y="555"/>
                  </a:lnTo>
                  <a:lnTo>
                    <a:pt x="1100" y="533"/>
                  </a:lnTo>
                  <a:lnTo>
                    <a:pt x="1133" y="503"/>
                  </a:lnTo>
                  <a:lnTo>
                    <a:pt x="1125" y="462"/>
                  </a:lnTo>
                  <a:lnTo>
                    <a:pt x="1140" y="465"/>
                  </a:lnTo>
                  <a:lnTo>
                    <a:pt x="1142" y="454"/>
                  </a:lnTo>
                  <a:lnTo>
                    <a:pt x="1155" y="454"/>
                  </a:lnTo>
                  <a:lnTo>
                    <a:pt x="1165" y="412"/>
                  </a:lnTo>
                  <a:lnTo>
                    <a:pt x="1165" y="378"/>
                  </a:lnTo>
                  <a:lnTo>
                    <a:pt x="1186" y="373"/>
                  </a:lnTo>
                  <a:lnTo>
                    <a:pt x="1209" y="354"/>
                  </a:lnTo>
                  <a:lnTo>
                    <a:pt x="1209" y="369"/>
                  </a:lnTo>
                  <a:lnTo>
                    <a:pt x="1214" y="369"/>
                  </a:lnTo>
                  <a:lnTo>
                    <a:pt x="1219" y="379"/>
                  </a:lnTo>
                  <a:lnTo>
                    <a:pt x="1233" y="371"/>
                  </a:lnTo>
                  <a:lnTo>
                    <a:pt x="1234" y="386"/>
                  </a:lnTo>
                  <a:lnTo>
                    <a:pt x="1254" y="374"/>
                  </a:lnTo>
                  <a:lnTo>
                    <a:pt x="1261" y="363"/>
                  </a:lnTo>
                  <a:lnTo>
                    <a:pt x="1269" y="363"/>
                  </a:lnTo>
                  <a:lnTo>
                    <a:pt x="1267" y="376"/>
                  </a:lnTo>
                  <a:lnTo>
                    <a:pt x="1271" y="369"/>
                  </a:lnTo>
                  <a:lnTo>
                    <a:pt x="1281" y="368"/>
                  </a:lnTo>
                  <a:lnTo>
                    <a:pt x="1277" y="364"/>
                  </a:lnTo>
                  <a:lnTo>
                    <a:pt x="1286" y="361"/>
                  </a:lnTo>
                  <a:lnTo>
                    <a:pt x="1287" y="356"/>
                  </a:lnTo>
                  <a:lnTo>
                    <a:pt x="1282" y="344"/>
                  </a:lnTo>
                  <a:lnTo>
                    <a:pt x="1291" y="341"/>
                  </a:lnTo>
                  <a:lnTo>
                    <a:pt x="1282" y="325"/>
                  </a:lnTo>
                  <a:lnTo>
                    <a:pt x="1286" y="308"/>
                  </a:lnTo>
                  <a:lnTo>
                    <a:pt x="1291" y="305"/>
                  </a:lnTo>
                  <a:lnTo>
                    <a:pt x="1286" y="293"/>
                  </a:lnTo>
                  <a:lnTo>
                    <a:pt x="1291" y="278"/>
                  </a:lnTo>
                  <a:lnTo>
                    <a:pt x="1307" y="283"/>
                  </a:lnTo>
                  <a:lnTo>
                    <a:pt x="1307" y="275"/>
                  </a:lnTo>
                  <a:lnTo>
                    <a:pt x="1294" y="270"/>
                  </a:lnTo>
                  <a:lnTo>
                    <a:pt x="1297" y="260"/>
                  </a:lnTo>
                  <a:lnTo>
                    <a:pt x="1304" y="255"/>
                  </a:lnTo>
                  <a:lnTo>
                    <a:pt x="1294" y="242"/>
                  </a:lnTo>
                  <a:lnTo>
                    <a:pt x="1287" y="245"/>
                  </a:lnTo>
                  <a:lnTo>
                    <a:pt x="1282" y="235"/>
                  </a:lnTo>
                  <a:lnTo>
                    <a:pt x="1289" y="222"/>
                  </a:lnTo>
                  <a:lnTo>
                    <a:pt x="1296" y="222"/>
                  </a:lnTo>
                  <a:lnTo>
                    <a:pt x="1306" y="235"/>
                  </a:lnTo>
                  <a:lnTo>
                    <a:pt x="1322" y="223"/>
                  </a:lnTo>
                  <a:lnTo>
                    <a:pt x="1322" y="227"/>
                  </a:lnTo>
                  <a:lnTo>
                    <a:pt x="1339" y="223"/>
                  </a:lnTo>
                  <a:lnTo>
                    <a:pt x="1339" y="212"/>
                  </a:lnTo>
                  <a:lnTo>
                    <a:pt x="1344" y="210"/>
                  </a:lnTo>
                  <a:lnTo>
                    <a:pt x="1350" y="220"/>
                  </a:lnTo>
                  <a:lnTo>
                    <a:pt x="1367" y="215"/>
                  </a:lnTo>
                  <a:lnTo>
                    <a:pt x="1367" y="207"/>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0" name="Freeform 34"/>
            <p:cNvSpPr>
              <a:spLocks/>
            </p:cNvSpPr>
            <p:nvPr/>
          </p:nvSpPr>
          <p:spPr bwMode="auto">
            <a:xfrm>
              <a:off x="6023069" y="1928474"/>
              <a:ext cx="799533" cy="778122"/>
            </a:xfrm>
            <a:custGeom>
              <a:avLst/>
              <a:gdLst/>
              <a:ahLst/>
              <a:cxnLst>
                <a:cxn ang="0">
                  <a:pos x="101" y="492"/>
                </a:cxn>
                <a:cxn ang="0">
                  <a:pos x="64" y="472"/>
                </a:cxn>
                <a:cxn ang="0">
                  <a:pos x="45" y="447"/>
                </a:cxn>
                <a:cxn ang="0">
                  <a:pos x="16" y="447"/>
                </a:cxn>
                <a:cxn ang="0">
                  <a:pos x="18" y="427"/>
                </a:cxn>
                <a:cxn ang="0">
                  <a:pos x="41" y="357"/>
                </a:cxn>
                <a:cxn ang="0">
                  <a:pos x="50" y="308"/>
                </a:cxn>
                <a:cxn ang="0">
                  <a:pos x="73" y="232"/>
                </a:cxn>
                <a:cxn ang="0">
                  <a:pos x="117" y="223"/>
                </a:cxn>
                <a:cxn ang="0">
                  <a:pos x="141" y="225"/>
                </a:cxn>
                <a:cxn ang="0">
                  <a:pos x="169" y="217"/>
                </a:cxn>
                <a:cxn ang="0">
                  <a:pos x="179" y="223"/>
                </a:cxn>
                <a:cxn ang="0">
                  <a:pos x="194" y="215"/>
                </a:cxn>
                <a:cxn ang="0">
                  <a:pos x="199" y="195"/>
                </a:cxn>
                <a:cxn ang="0">
                  <a:pos x="199" y="159"/>
                </a:cxn>
                <a:cxn ang="0">
                  <a:pos x="215" y="137"/>
                </a:cxn>
                <a:cxn ang="0">
                  <a:pos x="205" y="114"/>
                </a:cxn>
                <a:cxn ang="0">
                  <a:pos x="195" y="99"/>
                </a:cxn>
                <a:cxn ang="0">
                  <a:pos x="204" y="76"/>
                </a:cxn>
                <a:cxn ang="0">
                  <a:pos x="230" y="81"/>
                </a:cxn>
                <a:cxn ang="0">
                  <a:pos x="252" y="64"/>
                </a:cxn>
                <a:cxn ang="0">
                  <a:pos x="275" y="61"/>
                </a:cxn>
                <a:cxn ang="0">
                  <a:pos x="325" y="59"/>
                </a:cxn>
                <a:cxn ang="0">
                  <a:pos x="356" y="51"/>
                </a:cxn>
                <a:cxn ang="0">
                  <a:pos x="353" y="11"/>
                </a:cxn>
                <a:cxn ang="0">
                  <a:pos x="392" y="36"/>
                </a:cxn>
                <a:cxn ang="0">
                  <a:pos x="383" y="54"/>
                </a:cxn>
                <a:cxn ang="0">
                  <a:pos x="353" y="91"/>
                </a:cxn>
                <a:cxn ang="0">
                  <a:pos x="366" y="169"/>
                </a:cxn>
                <a:cxn ang="0">
                  <a:pos x="387" y="164"/>
                </a:cxn>
                <a:cxn ang="0">
                  <a:pos x="399" y="167"/>
                </a:cxn>
                <a:cxn ang="0">
                  <a:pos x="406" y="165"/>
                </a:cxn>
                <a:cxn ang="0">
                  <a:pos x="407" y="139"/>
                </a:cxn>
                <a:cxn ang="0">
                  <a:pos x="409" y="119"/>
                </a:cxn>
                <a:cxn ang="0">
                  <a:pos x="422" y="125"/>
                </a:cxn>
                <a:cxn ang="0">
                  <a:pos x="442" y="130"/>
                </a:cxn>
                <a:cxn ang="0">
                  <a:pos x="459" y="127"/>
                </a:cxn>
                <a:cxn ang="0">
                  <a:pos x="452" y="137"/>
                </a:cxn>
                <a:cxn ang="0">
                  <a:pos x="460" y="162"/>
                </a:cxn>
                <a:cxn ang="0">
                  <a:pos x="440" y="193"/>
                </a:cxn>
                <a:cxn ang="0">
                  <a:pos x="417" y="232"/>
                </a:cxn>
                <a:cxn ang="0">
                  <a:pos x="391" y="276"/>
                </a:cxn>
                <a:cxn ang="0">
                  <a:pos x="356" y="263"/>
                </a:cxn>
                <a:cxn ang="0">
                  <a:pos x="333" y="286"/>
                </a:cxn>
                <a:cxn ang="0">
                  <a:pos x="321" y="311"/>
                </a:cxn>
                <a:cxn ang="0">
                  <a:pos x="353" y="347"/>
                </a:cxn>
                <a:cxn ang="0">
                  <a:pos x="397" y="366"/>
                </a:cxn>
                <a:cxn ang="0">
                  <a:pos x="387" y="430"/>
                </a:cxn>
                <a:cxn ang="0">
                  <a:pos x="344" y="437"/>
                </a:cxn>
                <a:cxn ang="0">
                  <a:pos x="331" y="453"/>
                </a:cxn>
                <a:cxn ang="0">
                  <a:pos x="300" y="473"/>
                </a:cxn>
                <a:cxn ang="0">
                  <a:pos x="280" y="515"/>
                </a:cxn>
                <a:cxn ang="0">
                  <a:pos x="272" y="538"/>
                </a:cxn>
                <a:cxn ang="0">
                  <a:pos x="250" y="546"/>
                </a:cxn>
                <a:cxn ang="0">
                  <a:pos x="245" y="545"/>
                </a:cxn>
                <a:cxn ang="0">
                  <a:pos x="207" y="515"/>
                </a:cxn>
                <a:cxn ang="0">
                  <a:pos x="204" y="485"/>
                </a:cxn>
                <a:cxn ang="0">
                  <a:pos x="185" y="488"/>
                </a:cxn>
                <a:cxn ang="0">
                  <a:pos x="151" y="502"/>
                </a:cxn>
                <a:cxn ang="0">
                  <a:pos x="114" y="508"/>
                </a:cxn>
              </a:cxnLst>
              <a:rect l="0" t="0" r="r" b="b"/>
              <a:pathLst>
                <a:path w="469" h="556">
                  <a:moveTo>
                    <a:pt x="104" y="498"/>
                  </a:moveTo>
                  <a:lnTo>
                    <a:pt x="108" y="485"/>
                  </a:lnTo>
                  <a:lnTo>
                    <a:pt x="101" y="492"/>
                  </a:lnTo>
                  <a:lnTo>
                    <a:pt x="99" y="470"/>
                  </a:lnTo>
                  <a:lnTo>
                    <a:pt x="71" y="465"/>
                  </a:lnTo>
                  <a:lnTo>
                    <a:pt x="64" y="472"/>
                  </a:lnTo>
                  <a:lnTo>
                    <a:pt x="53" y="458"/>
                  </a:lnTo>
                  <a:lnTo>
                    <a:pt x="50" y="449"/>
                  </a:lnTo>
                  <a:lnTo>
                    <a:pt x="45" y="447"/>
                  </a:lnTo>
                  <a:lnTo>
                    <a:pt x="45" y="460"/>
                  </a:lnTo>
                  <a:lnTo>
                    <a:pt x="20" y="467"/>
                  </a:lnTo>
                  <a:lnTo>
                    <a:pt x="16" y="447"/>
                  </a:lnTo>
                  <a:lnTo>
                    <a:pt x="6" y="449"/>
                  </a:lnTo>
                  <a:lnTo>
                    <a:pt x="0" y="432"/>
                  </a:lnTo>
                  <a:lnTo>
                    <a:pt x="18" y="427"/>
                  </a:lnTo>
                  <a:lnTo>
                    <a:pt x="16" y="409"/>
                  </a:lnTo>
                  <a:lnTo>
                    <a:pt x="8" y="387"/>
                  </a:lnTo>
                  <a:lnTo>
                    <a:pt x="41" y="357"/>
                  </a:lnTo>
                  <a:lnTo>
                    <a:pt x="33" y="316"/>
                  </a:lnTo>
                  <a:lnTo>
                    <a:pt x="48" y="319"/>
                  </a:lnTo>
                  <a:lnTo>
                    <a:pt x="50" y="308"/>
                  </a:lnTo>
                  <a:lnTo>
                    <a:pt x="63" y="308"/>
                  </a:lnTo>
                  <a:lnTo>
                    <a:pt x="73" y="266"/>
                  </a:lnTo>
                  <a:lnTo>
                    <a:pt x="73" y="232"/>
                  </a:lnTo>
                  <a:lnTo>
                    <a:pt x="94" y="227"/>
                  </a:lnTo>
                  <a:lnTo>
                    <a:pt x="117" y="208"/>
                  </a:lnTo>
                  <a:lnTo>
                    <a:pt x="117" y="223"/>
                  </a:lnTo>
                  <a:lnTo>
                    <a:pt x="122" y="223"/>
                  </a:lnTo>
                  <a:lnTo>
                    <a:pt x="127" y="233"/>
                  </a:lnTo>
                  <a:lnTo>
                    <a:pt x="141" y="225"/>
                  </a:lnTo>
                  <a:lnTo>
                    <a:pt x="142" y="240"/>
                  </a:lnTo>
                  <a:lnTo>
                    <a:pt x="162" y="228"/>
                  </a:lnTo>
                  <a:lnTo>
                    <a:pt x="169" y="217"/>
                  </a:lnTo>
                  <a:lnTo>
                    <a:pt x="177" y="217"/>
                  </a:lnTo>
                  <a:lnTo>
                    <a:pt x="175" y="230"/>
                  </a:lnTo>
                  <a:lnTo>
                    <a:pt x="179" y="223"/>
                  </a:lnTo>
                  <a:lnTo>
                    <a:pt x="189" y="222"/>
                  </a:lnTo>
                  <a:lnTo>
                    <a:pt x="185" y="218"/>
                  </a:lnTo>
                  <a:lnTo>
                    <a:pt x="194" y="215"/>
                  </a:lnTo>
                  <a:lnTo>
                    <a:pt x="195" y="210"/>
                  </a:lnTo>
                  <a:lnTo>
                    <a:pt x="190" y="198"/>
                  </a:lnTo>
                  <a:lnTo>
                    <a:pt x="199" y="195"/>
                  </a:lnTo>
                  <a:lnTo>
                    <a:pt x="190" y="179"/>
                  </a:lnTo>
                  <a:lnTo>
                    <a:pt x="194" y="162"/>
                  </a:lnTo>
                  <a:lnTo>
                    <a:pt x="199" y="159"/>
                  </a:lnTo>
                  <a:lnTo>
                    <a:pt x="194" y="147"/>
                  </a:lnTo>
                  <a:lnTo>
                    <a:pt x="199" y="132"/>
                  </a:lnTo>
                  <a:lnTo>
                    <a:pt x="215" y="137"/>
                  </a:lnTo>
                  <a:lnTo>
                    <a:pt x="215" y="129"/>
                  </a:lnTo>
                  <a:lnTo>
                    <a:pt x="202" y="124"/>
                  </a:lnTo>
                  <a:lnTo>
                    <a:pt x="205" y="114"/>
                  </a:lnTo>
                  <a:lnTo>
                    <a:pt x="212" y="109"/>
                  </a:lnTo>
                  <a:lnTo>
                    <a:pt x="202" y="96"/>
                  </a:lnTo>
                  <a:lnTo>
                    <a:pt x="195" y="99"/>
                  </a:lnTo>
                  <a:lnTo>
                    <a:pt x="190" y="89"/>
                  </a:lnTo>
                  <a:lnTo>
                    <a:pt x="197" y="76"/>
                  </a:lnTo>
                  <a:lnTo>
                    <a:pt x="204" y="76"/>
                  </a:lnTo>
                  <a:lnTo>
                    <a:pt x="214" y="89"/>
                  </a:lnTo>
                  <a:lnTo>
                    <a:pt x="230" y="77"/>
                  </a:lnTo>
                  <a:lnTo>
                    <a:pt x="230" y="81"/>
                  </a:lnTo>
                  <a:lnTo>
                    <a:pt x="247" y="77"/>
                  </a:lnTo>
                  <a:lnTo>
                    <a:pt x="247" y="66"/>
                  </a:lnTo>
                  <a:lnTo>
                    <a:pt x="252" y="64"/>
                  </a:lnTo>
                  <a:lnTo>
                    <a:pt x="258" y="74"/>
                  </a:lnTo>
                  <a:lnTo>
                    <a:pt x="275" y="69"/>
                  </a:lnTo>
                  <a:lnTo>
                    <a:pt x="275" y="61"/>
                  </a:lnTo>
                  <a:lnTo>
                    <a:pt x="295" y="54"/>
                  </a:lnTo>
                  <a:lnTo>
                    <a:pt x="296" y="64"/>
                  </a:lnTo>
                  <a:lnTo>
                    <a:pt x="325" y="59"/>
                  </a:lnTo>
                  <a:lnTo>
                    <a:pt x="328" y="44"/>
                  </a:lnTo>
                  <a:lnTo>
                    <a:pt x="349" y="43"/>
                  </a:lnTo>
                  <a:lnTo>
                    <a:pt x="356" y="51"/>
                  </a:lnTo>
                  <a:lnTo>
                    <a:pt x="368" y="33"/>
                  </a:lnTo>
                  <a:lnTo>
                    <a:pt x="361" y="31"/>
                  </a:lnTo>
                  <a:lnTo>
                    <a:pt x="353" y="11"/>
                  </a:lnTo>
                  <a:lnTo>
                    <a:pt x="361" y="10"/>
                  </a:lnTo>
                  <a:lnTo>
                    <a:pt x="383" y="0"/>
                  </a:lnTo>
                  <a:lnTo>
                    <a:pt x="392" y="36"/>
                  </a:lnTo>
                  <a:lnTo>
                    <a:pt x="387" y="33"/>
                  </a:lnTo>
                  <a:lnTo>
                    <a:pt x="381" y="48"/>
                  </a:lnTo>
                  <a:lnTo>
                    <a:pt x="383" y="54"/>
                  </a:lnTo>
                  <a:lnTo>
                    <a:pt x="354" y="68"/>
                  </a:lnTo>
                  <a:lnTo>
                    <a:pt x="358" y="86"/>
                  </a:lnTo>
                  <a:lnTo>
                    <a:pt x="353" y="91"/>
                  </a:lnTo>
                  <a:lnTo>
                    <a:pt x="356" y="106"/>
                  </a:lnTo>
                  <a:lnTo>
                    <a:pt x="351" y="109"/>
                  </a:lnTo>
                  <a:lnTo>
                    <a:pt x="366" y="169"/>
                  </a:lnTo>
                  <a:lnTo>
                    <a:pt x="374" y="175"/>
                  </a:lnTo>
                  <a:lnTo>
                    <a:pt x="378" y="159"/>
                  </a:lnTo>
                  <a:lnTo>
                    <a:pt x="387" y="164"/>
                  </a:lnTo>
                  <a:lnTo>
                    <a:pt x="386" y="182"/>
                  </a:lnTo>
                  <a:lnTo>
                    <a:pt x="407" y="174"/>
                  </a:lnTo>
                  <a:lnTo>
                    <a:pt x="399" y="167"/>
                  </a:lnTo>
                  <a:lnTo>
                    <a:pt x="399" y="162"/>
                  </a:lnTo>
                  <a:lnTo>
                    <a:pt x="406" y="160"/>
                  </a:lnTo>
                  <a:lnTo>
                    <a:pt x="406" y="165"/>
                  </a:lnTo>
                  <a:lnTo>
                    <a:pt x="412" y="167"/>
                  </a:lnTo>
                  <a:lnTo>
                    <a:pt x="414" y="162"/>
                  </a:lnTo>
                  <a:lnTo>
                    <a:pt x="407" y="139"/>
                  </a:lnTo>
                  <a:lnTo>
                    <a:pt x="399" y="140"/>
                  </a:lnTo>
                  <a:lnTo>
                    <a:pt x="396" y="130"/>
                  </a:lnTo>
                  <a:lnTo>
                    <a:pt x="409" y="119"/>
                  </a:lnTo>
                  <a:lnTo>
                    <a:pt x="414" y="127"/>
                  </a:lnTo>
                  <a:lnTo>
                    <a:pt x="411" y="139"/>
                  </a:lnTo>
                  <a:lnTo>
                    <a:pt x="422" y="125"/>
                  </a:lnTo>
                  <a:lnTo>
                    <a:pt x="432" y="149"/>
                  </a:lnTo>
                  <a:lnTo>
                    <a:pt x="447" y="140"/>
                  </a:lnTo>
                  <a:lnTo>
                    <a:pt x="442" y="130"/>
                  </a:lnTo>
                  <a:lnTo>
                    <a:pt x="449" y="127"/>
                  </a:lnTo>
                  <a:lnTo>
                    <a:pt x="447" y="122"/>
                  </a:lnTo>
                  <a:lnTo>
                    <a:pt x="459" y="127"/>
                  </a:lnTo>
                  <a:lnTo>
                    <a:pt x="464" y="117"/>
                  </a:lnTo>
                  <a:lnTo>
                    <a:pt x="469" y="130"/>
                  </a:lnTo>
                  <a:lnTo>
                    <a:pt x="452" y="137"/>
                  </a:lnTo>
                  <a:lnTo>
                    <a:pt x="454" y="154"/>
                  </a:lnTo>
                  <a:lnTo>
                    <a:pt x="460" y="155"/>
                  </a:lnTo>
                  <a:lnTo>
                    <a:pt x="460" y="162"/>
                  </a:lnTo>
                  <a:lnTo>
                    <a:pt x="437" y="172"/>
                  </a:lnTo>
                  <a:lnTo>
                    <a:pt x="432" y="188"/>
                  </a:lnTo>
                  <a:lnTo>
                    <a:pt x="440" y="193"/>
                  </a:lnTo>
                  <a:lnTo>
                    <a:pt x="429" y="218"/>
                  </a:lnTo>
                  <a:lnTo>
                    <a:pt x="429" y="238"/>
                  </a:lnTo>
                  <a:lnTo>
                    <a:pt x="417" y="232"/>
                  </a:lnTo>
                  <a:lnTo>
                    <a:pt x="417" y="263"/>
                  </a:lnTo>
                  <a:lnTo>
                    <a:pt x="412" y="275"/>
                  </a:lnTo>
                  <a:lnTo>
                    <a:pt x="391" y="276"/>
                  </a:lnTo>
                  <a:lnTo>
                    <a:pt x="387" y="266"/>
                  </a:lnTo>
                  <a:lnTo>
                    <a:pt x="374" y="268"/>
                  </a:lnTo>
                  <a:lnTo>
                    <a:pt x="356" y="263"/>
                  </a:lnTo>
                  <a:lnTo>
                    <a:pt x="346" y="273"/>
                  </a:lnTo>
                  <a:lnTo>
                    <a:pt x="343" y="289"/>
                  </a:lnTo>
                  <a:lnTo>
                    <a:pt x="333" y="286"/>
                  </a:lnTo>
                  <a:lnTo>
                    <a:pt x="325" y="291"/>
                  </a:lnTo>
                  <a:lnTo>
                    <a:pt x="328" y="296"/>
                  </a:lnTo>
                  <a:lnTo>
                    <a:pt x="321" y="311"/>
                  </a:lnTo>
                  <a:lnTo>
                    <a:pt x="333" y="324"/>
                  </a:lnTo>
                  <a:lnTo>
                    <a:pt x="331" y="341"/>
                  </a:lnTo>
                  <a:lnTo>
                    <a:pt x="353" y="347"/>
                  </a:lnTo>
                  <a:lnTo>
                    <a:pt x="354" y="361"/>
                  </a:lnTo>
                  <a:lnTo>
                    <a:pt x="374" y="376"/>
                  </a:lnTo>
                  <a:lnTo>
                    <a:pt x="397" y="366"/>
                  </a:lnTo>
                  <a:lnTo>
                    <a:pt x="411" y="394"/>
                  </a:lnTo>
                  <a:lnTo>
                    <a:pt x="394" y="402"/>
                  </a:lnTo>
                  <a:lnTo>
                    <a:pt x="387" y="430"/>
                  </a:lnTo>
                  <a:lnTo>
                    <a:pt x="358" y="427"/>
                  </a:lnTo>
                  <a:lnTo>
                    <a:pt x="358" y="440"/>
                  </a:lnTo>
                  <a:lnTo>
                    <a:pt x="344" y="437"/>
                  </a:lnTo>
                  <a:lnTo>
                    <a:pt x="344" y="432"/>
                  </a:lnTo>
                  <a:lnTo>
                    <a:pt x="331" y="425"/>
                  </a:lnTo>
                  <a:lnTo>
                    <a:pt x="331" y="453"/>
                  </a:lnTo>
                  <a:lnTo>
                    <a:pt x="321" y="458"/>
                  </a:lnTo>
                  <a:lnTo>
                    <a:pt x="321" y="467"/>
                  </a:lnTo>
                  <a:lnTo>
                    <a:pt x="300" y="473"/>
                  </a:lnTo>
                  <a:lnTo>
                    <a:pt x="296" y="492"/>
                  </a:lnTo>
                  <a:lnTo>
                    <a:pt x="301" y="505"/>
                  </a:lnTo>
                  <a:lnTo>
                    <a:pt x="280" y="515"/>
                  </a:lnTo>
                  <a:lnTo>
                    <a:pt x="278" y="541"/>
                  </a:lnTo>
                  <a:lnTo>
                    <a:pt x="272" y="541"/>
                  </a:lnTo>
                  <a:lnTo>
                    <a:pt x="272" y="538"/>
                  </a:lnTo>
                  <a:lnTo>
                    <a:pt x="262" y="543"/>
                  </a:lnTo>
                  <a:lnTo>
                    <a:pt x="258" y="556"/>
                  </a:lnTo>
                  <a:lnTo>
                    <a:pt x="250" y="546"/>
                  </a:lnTo>
                  <a:lnTo>
                    <a:pt x="247" y="533"/>
                  </a:lnTo>
                  <a:lnTo>
                    <a:pt x="240" y="533"/>
                  </a:lnTo>
                  <a:lnTo>
                    <a:pt x="245" y="545"/>
                  </a:lnTo>
                  <a:lnTo>
                    <a:pt x="232" y="545"/>
                  </a:lnTo>
                  <a:lnTo>
                    <a:pt x="232" y="531"/>
                  </a:lnTo>
                  <a:lnTo>
                    <a:pt x="207" y="515"/>
                  </a:lnTo>
                  <a:lnTo>
                    <a:pt x="210" y="511"/>
                  </a:lnTo>
                  <a:lnTo>
                    <a:pt x="205" y="508"/>
                  </a:lnTo>
                  <a:lnTo>
                    <a:pt x="204" y="485"/>
                  </a:lnTo>
                  <a:lnTo>
                    <a:pt x="197" y="478"/>
                  </a:lnTo>
                  <a:lnTo>
                    <a:pt x="190" y="478"/>
                  </a:lnTo>
                  <a:lnTo>
                    <a:pt x="185" y="488"/>
                  </a:lnTo>
                  <a:lnTo>
                    <a:pt x="177" y="490"/>
                  </a:lnTo>
                  <a:lnTo>
                    <a:pt x="174" y="502"/>
                  </a:lnTo>
                  <a:lnTo>
                    <a:pt x="151" y="502"/>
                  </a:lnTo>
                  <a:lnTo>
                    <a:pt x="147" y="516"/>
                  </a:lnTo>
                  <a:lnTo>
                    <a:pt x="137" y="505"/>
                  </a:lnTo>
                  <a:lnTo>
                    <a:pt x="114" y="508"/>
                  </a:lnTo>
                  <a:lnTo>
                    <a:pt x="114" y="497"/>
                  </a:lnTo>
                  <a:lnTo>
                    <a:pt x="104" y="498"/>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1" name="Freeform 35"/>
            <p:cNvSpPr>
              <a:spLocks/>
            </p:cNvSpPr>
            <p:nvPr/>
          </p:nvSpPr>
          <p:spPr bwMode="auto">
            <a:xfrm>
              <a:off x="6469716" y="1445647"/>
              <a:ext cx="1558151" cy="1511460"/>
            </a:xfrm>
            <a:custGeom>
              <a:avLst/>
              <a:gdLst/>
              <a:ahLst/>
              <a:cxnLst>
                <a:cxn ang="0">
                  <a:pos x="38" y="905"/>
                </a:cxn>
                <a:cxn ang="0">
                  <a:pos x="63" y="926"/>
                </a:cxn>
                <a:cxn ang="0">
                  <a:pos x="97" y="909"/>
                </a:cxn>
                <a:cxn ang="0">
                  <a:pos x="135" y="928"/>
                </a:cxn>
                <a:cxn ang="0">
                  <a:pos x="175" y="921"/>
                </a:cxn>
                <a:cxn ang="0">
                  <a:pos x="212" y="977"/>
                </a:cxn>
                <a:cxn ang="0">
                  <a:pos x="251" y="982"/>
                </a:cxn>
                <a:cxn ang="0">
                  <a:pos x="286" y="1002"/>
                </a:cxn>
                <a:cxn ang="0">
                  <a:pos x="309" y="1045"/>
                </a:cxn>
                <a:cxn ang="0">
                  <a:pos x="351" y="1064"/>
                </a:cxn>
                <a:cxn ang="0">
                  <a:pos x="427" y="1047"/>
                </a:cxn>
                <a:cxn ang="0">
                  <a:pos x="492" y="1020"/>
                </a:cxn>
                <a:cxn ang="0">
                  <a:pos x="531" y="1025"/>
                </a:cxn>
                <a:cxn ang="0">
                  <a:pos x="614" y="1020"/>
                </a:cxn>
                <a:cxn ang="0">
                  <a:pos x="667" y="1032"/>
                </a:cxn>
                <a:cxn ang="0">
                  <a:pos x="680" y="954"/>
                </a:cxn>
                <a:cxn ang="0">
                  <a:pos x="637" y="863"/>
                </a:cxn>
                <a:cxn ang="0">
                  <a:pos x="692" y="611"/>
                </a:cxn>
                <a:cxn ang="0">
                  <a:pos x="901" y="603"/>
                </a:cxn>
                <a:cxn ang="0">
                  <a:pos x="906" y="215"/>
                </a:cxn>
                <a:cxn ang="0">
                  <a:pos x="851" y="0"/>
                </a:cxn>
                <a:cxn ang="0">
                  <a:pos x="815" y="13"/>
                </a:cxn>
                <a:cxn ang="0">
                  <a:pos x="762" y="27"/>
                </a:cxn>
                <a:cxn ang="0">
                  <a:pos x="712" y="15"/>
                </a:cxn>
                <a:cxn ang="0">
                  <a:pos x="689" y="41"/>
                </a:cxn>
                <a:cxn ang="0">
                  <a:pos x="704" y="119"/>
                </a:cxn>
                <a:cxn ang="0">
                  <a:pos x="654" y="164"/>
                </a:cxn>
                <a:cxn ang="0">
                  <a:pos x="588" y="196"/>
                </a:cxn>
                <a:cxn ang="0">
                  <a:pos x="583" y="253"/>
                </a:cxn>
                <a:cxn ang="0">
                  <a:pos x="543" y="285"/>
                </a:cxn>
                <a:cxn ang="0">
                  <a:pos x="510" y="275"/>
                </a:cxn>
                <a:cxn ang="0">
                  <a:pos x="472" y="321"/>
                </a:cxn>
                <a:cxn ang="0">
                  <a:pos x="430" y="336"/>
                </a:cxn>
                <a:cxn ang="0">
                  <a:pos x="386" y="429"/>
                </a:cxn>
                <a:cxn ang="0">
                  <a:pos x="309" y="434"/>
                </a:cxn>
                <a:cxn ang="0">
                  <a:pos x="233" y="437"/>
                </a:cxn>
                <a:cxn ang="0">
                  <a:pos x="205" y="399"/>
                </a:cxn>
                <a:cxn ang="0">
                  <a:pos x="203" y="343"/>
                </a:cxn>
                <a:cxn ang="0">
                  <a:pos x="157" y="297"/>
                </a:cxn>
                <a:cxn ang="0">
                  <a:pos x="114" y="297"/>
                </a:cxn>
                <a:cxn ang="0">
                  <a:pos x="33" y="358"/>
                </a:cxn>
                <a:cxn ang="0">
                  <a:pos x="97" y="345"/>
                </a:cxn>
                <a:cxn ang="0">
                  <a:pos x="121" y="399"/>
                </a:cxn>
                <a:cxn ang="0">
                  <a:pos x="104" y="514"/>
                </a:cxn>
                <a:cxn ang="0">
                  <a:pos x="137" y="512"/>
                </a:cxn>
                <a:cxn ang="0">
                  <a:pos x="145" y="484"/>
                </a:cxn>
                <a:cxn ang="0">
                  <a:pos x="160" y="470"/>
                </a:cxn>
                <a:cxn ang="0">
                  <a:pos x="197" y="472"/>
                </a:cxn>
                <a:cxn ang="0">
                  <a:pos x="198" y="507"/>
                </a:cxn>
                <a:cxn ang="0">
                  <a:pos x="155" y="577"/>
                </a:cxn>
                <a:cxn ang="0">
                  <a:pos x="94" y="608"/>
                </a:cxn>
                <a:cxn ang="0">
                  <a:pos x="59" y="656"/>
                </a:cxn>
                <a:cxn ang="0">
                  <a:pos x="135" y="711"/>
                </a:cxn>
                <a:cxn ang="0">
                  <a:pos x="82" y="782"/>
                </a:cxn>
                <a:cxn ang="0">
                  <a:pos x="38" y="818"/>
                </a:cxn>
                <a:cxn ang="0">
                  <a:pos x="10" y="883"/>
                </a:cxn>
              </a:cxnLst>
              <a:rect l="0" t="0" r="r" b="b"/>
              <a:pathLst>
                <a:path w="914" h="1080">
                  <a:moveTo>
                    <a:pt x="0" y="888"/>
                  </a:moveTo>
                  <a:lnTo>
                    <a:pt x="14" y="906"/>
                  </a:lnTo>
                  <a:lnTo>
                    <a:pt x="21" y="901"/>
                  </a:lnTo>
                  <a:lnTo>
                    <a:pt x="19" y="908"/>
                  </a:lnTo>
                  <a:lnTo>
                    <a:pt x="26" y="903"/>
                  </a:lnTo>
                  <a:lnTo>
                    <a:pt x="38" y="905"/>
                  </a:lnTo>
                  <a:lnTo>
                    <a:pt x="44" y="921"/>
                  </a:lnTo>
                  <a:lnTo>
                    <a:pt x="51" y="918"/>
                  </a:lnTo>
                  <a:lnTo>
                    <a:pt x="54" y="919"/>
                  </a:lnTo>
                  <a:lnTo>
                    <a:pt x="56" y="909"/>
                  </a:lnTo>
                  <a:lnTo>
                    <a:pt x="64" y="919"/>
                  </a:lnTo>
                  <a:lnTo>
                    <a:pt x="63" y="926"/>
                  </a:lnTo>
                  <a:lnTo>
                    <a:pt x="74" y="938"/>
                  </a:lnTo>
                  <a:lnTo>
                    <a:pt x="87" y="926"/>
                  </a:lnTo>
                  <a:lnTo>
                    <a:pt x="97" y="931"/>
                  </a:lnTo>
                  <a:lnTo>
                    <a:pt x="99" y="923"/>
                  </a:lnTo>
                  <a:lnTo>
                    <a:pt x="87" y="923"/>
                  </a:lnTo>
                  <a:lnTo>
                    <a:pt x="97" y="909"/>
                  </a:lnTo>
                  <a:lnTo>
                    <a:pt x="106" y="916"/>
                  </a:lnTo>
                  <a:lnTo>
                    <a:pt x="112" y="914"/>
                  </a:lnTo>
                  <a:lnTo>
                    <a:pt x="119" y="924"/>
                  </a:lnTo>
                  <a:lnTo>
                    <a:pt x="127" y="924"/>
                  </a:lnTo>
                  <a:lnTo>
                    <a:pt x="134" y="933"/>
                  </a:lnTo>
                  <a:lnTo>
                    <a:pt x="135" y="928"/>
                  </a:lnTo>
                  <a:lnTo>
                    <a:pt x="137" y="938"/>
                  </a:lnTo>
                  <a:lnTo>
                    <a:pt x="149" y="931"/>
                  </a:lnTo>
                  <a:lnTo>
                    <a:pt x="155" y="943"/>
                  </a:lnTo>
                  <a:lnTo>
                    <a:pt x="157" y="928"/>
                  </a:lnTo>
                  <a:lnTo>
                    <a:pt x="172" y="928"/>
                  </a:lnTo>
                  <a:lnTo>
                    <a:pt x="175" y="921"/>
                  </a:lnTo>
                  <a:lnTo>
                    <a:pt x="190" y="933"/>
                  </a:lnTo>
                  <a:lnTo>
                    <a:pt x="195" y="926"/>
                  </a:lnTo>
                  <a:lnTo>
                    <a:pt x="200" y="944"/>
                  </a:lnTo>
                  <a:lnTo>
                    <a:pt x="197" y="949"/>
                  </a:lnTo>
                  <a:lnTo>
                    <a:pt x="208" y="964"/>
                  </a:lnTo>
                  <a:lnTo>
                    <a:pt x="212" y="977"/>
                  </a:lnTo>
                  <a:lnTo>
                    <a:pt x="222" y="967"/>
                  </a:lnTo>
                  <a:lnTo>
                    <a:pt x="236" y="969"/>
                  </a:lnTo>
                  <a:lnTo>
                    <a:pt x="241" y="982"/>
                  </a:lnTo>
                  <a:lnTo>
                    <a:pt x="245" y="979"/>
                  </a:lnTo>
                  <a:lnTo>
                    <a:pt x="248" y="986"/>
                  </a:lnTo>
                  <a:lnTo>
                    <a:pt x="251" y="982"/>
                  </a:lnTo>
                  <a:lnTo>
                    <a:pt x="256" y="991"/>
                  </a:lnTo>
                  <a:lnTo>
                    <a:pt x="263" y="987"/>
                  </a:lnTo>
                  <a:lnTo>
                    <a:pt x="263" y="1006"/>
                  </a:lnTo>
                  <a:lnTo>
                    <a:pt x="265" y="1001"/>
                  </a:lnTo>
                  <a:lnTo>
                    <a:pt x="276" y="999"/>
                  </a:lnTo>
                  <a:lnTo>
                    <a:pt x="286" y="1002"/>
                  </a:lnTo>
                  <a:lnTo>
                    <a:pt x="294" y="1012"/>
                  </a:lnTo>
                  <a:lnTo>
                    <a:pt x="296" y="1024"/>
                  </a:lnTo>
                  <a:lnTo>
                    <a:pt x="299" y="1025"/>
                  </a:lnTo>
                  <a:lnTo>
                    <a:pt x="299" y="1035"/>
                  </a:lnTo>
                  <a:lnTo>
                    <a:pt x="304" y="1034"/>
                  </a:lnTo>
                  <a:lnTo>
                    <a:pt x="309" y="1045"/>
                  </a:lnTo>
                  <a:lnTo>
                    <a:pt x="316" y="1047"/>
                  </a:lnTo>
                  <a:lnTo>
                    <a:pt x="314" y="1057"/>
                  </a:lnTo>
                  <a:lnTo>
                    <a:pt x="328" y="1069"/>
                  </a:lnTo>
                  <a:lnTo>
                    <a:pt x="333" y="1080"/>
                  </a:lnTo>
                  <a:lnTo>
                    <a:pt x="352" y="1077"/>
                  </a:lnTo>
                  <a:lnTo>
                    <a:pt x="351" y="1064"/>
                  </a:lnTo>
                  <a:lnTo>
                    <a:pt x="357" y="1057"/>
                  </a:lnTo>
                  <a:lnTo>
                    <a:pt x="374" y="1065"/>
                  </a:lnTo>
                  <a:lnTo>
                    <a:pt x="386" y="1040"/>
                  </a:lnTo>
                  <a:lnTo>
                    <a:pt x="399" y="1044"/>
                  </a:lnTo>
                  <a:lnTo>
                    <a:pt x="404" y="1034"/>
                  </a:lnTo>
                  <a:lnTo>
                    <a:pt x="427" y="1047"/>
                  </a:lnTo>
                  <a:lnTo>
                    <a:pt x="445" y="1037"/>
                  </a:lnTo>
                  <a:lnTo>
                    <a:pt x="458" y="1052"/>
                  </a:lnTo>
                  <a:lnTo>
                    <a:pt x="472" y="1034"/>
                  </a:lnTo>
                  <a:lnTo>
                    <a:pt x="480" y="1042"/>
                  </a:lnTo>
                  <a:lnTo>
                    <a:pt x="492" y="1037"/>
                  </a:lnTo>
                  <a:lnTo>
                    <a:pt x="492" y="1020"/>
                  </a:lnTo>
                  <a:lnTo>
                    <a:pt x="503" y="1017"/>
                  </a:lnTo>
                  <a:lnTo>
                    <a:pt x="513" y="1020"/>
                  </a:lnTo>
                  <a:lnTo>
                    <a:pt x="513" y="1007"/>
                  </a:lnTo>
                  <a:lnTo>
                    <a:pt x="526" y="1007"/>
                  </a:lnTo>
                  <a:lnTo>
                    <a:pt x="526" y="1020"/>
                  </a:lnTo>
                  <a:lnTo>
                    <a:pt x="531" y="1025"/>
                  </a:lnTo>
                  <a:lnTo>
                    <a:pt x="545" y="1020"/>
                  </a:lnTo>
                  <a:lnTo>
                    <a:pt x="566" y="1024"/>
                  </a:lnTo>
                  <a:lnTo>
                    <a:pt x="583" y="1012"/>
                  </a:lnTo>
                  <a:lnTo>
                    <a:pt x="598" y="1012"/>
                  </a:lnTo>
                  <a:lnTo>
                    <a:pt x="609" y="1024"/>
                  </a:lnTo>
                  <a:lnTo>
                    <a:pt x="614" y="1020"/>
                  </a:lnTo>
                  <a:lnTo>
                    <a:pt x="622" y="1034"/>
                  </a:lnTo>
                  <a:lnTo>
                    <a:pt x="631" y="1030"/>
                  </a:lnTo>
                  <a:lnTo>
                    <a:pt x="632" y="1020"/>
                  </a:lnTo>
                  <a:lnTo>
                    <a:pt x="646" y="1019"/>
                  </a:lnTo>
                  <a:lnTo>
                    <a:pt x="651" y="1037"/>
                  </a:lnTo>
                  <a:lnTo>
                    <a:pt x="667" y="1032"/>
                  </a:lnTo>
                  <a:lnTo>
                    <a:pt x="671" y="1035"/>
                  </a:lnTo>
                  <a:lnTo>
                    <a:pt x="689" y="1025"/>
                  </a:lnTo>
                  <a:lnTo>
                    <a:pt x="705" y="1037"/>
                  </a:lnTo>
                  <a:lnTo>
                    <a:pt x="732" y="999"/>
                  </a:lnTo>
                  <a:lnTo>
                    <a:pt x="702" y="986"/>
                  </a:lnTo>
                  <a:lnTo>
                    <a:pt x="680" y="954"/>
                  </a:lnTo>
                  <a:lnTo>
                    <a:pt x="662" y="936"/>
                  </a:lnTo>
                  <a:lnTo>
                    <a:pt x="656" y="921"/>
                  </a:lnTo>
                  <a:lnTo>
                    <a:pt x="659" y="896"/>
                  </a:lnTo>
                  <a:lnTo>
                    <a:pt x="642" y="881"/>
                  </a:lnTo>
                  <a:lnTo>
                    <a:pt x="639" y="858"/>
                  </a:lnTo>
                  <a:lnTo>
                    <a:pt x="637" y="863"/>
                  </a:lnTo>
                  <a:lnTo>
                    <a:pt x="619" y="876"/>
                  </a:lnTo>
                  <a:lnTo>
                    <a:pt x="614" y="835"/>
                  </a:lnTo>
                  <a:lnTo>
                    <a:pt x="618" y="760"/>
                  </a:lnTo>
                  <a:lnTo>
                    <a:pt x="639" y="716"/>
                  </a:lnTo>
                  <a:lnTo>
                    <a:pt x="656" y="697"/>
                  </a:lnTo>
                  <a:lnTo>
                    <a:pt x="692" y="611"/>
                  </a:lnTo>
                  <a:lnTo>
                    <a:pt x="695" y="593"/>
                  </a:lnTo>
                  <a:lnTo>
                    <a:pt x="729" y="558"/>
                  </a:lnTo>
                  <a:lnTo>
                    <a:pt x="742" y="538"/>
                  </a:lnTo>
                  <a:lnTo>
                    <a:pt x="765" y="530"/>
                  </a:lnTo>
                  <a:lnTo>
                    <a:pt x="874" y="616"/>
                  </a:lnTo>
                  <a:lnTo>
                    <a:pt x="901" y="603"/>
                  </a:lnTo>
                  <a:lnTo>
                    <a:pt x="889" y="568"/>
                  </a:lnTo>
                  <a:lnTo>
                    <a:pt x="907" y="509"/>
                  </a:lnTo>
                  <a:lnTo>
                    <a:pt x="901" y="456"/>
                  </a:lnTo>
                  <a:lnTo>
                    <a:pt x="911" y="427"/>
                  </a:lnTo>
                  <a:lnTo>
                    <a:pt x="914" y="366"/>
                  </a:lnTo>
                  <a:lnTo>
                    <a:pt x="906" y="215"/>
                  </a:lnTo>
                  <a:lnTo>
                    <a:pt x="909" y="144"/>
                  </a:lnTo>
                  <a:lnTo>
                    <a:pt x="904" y="98"/>
                  </a:lnTo>
                  <a:lnTo>
                    <a:pt x="884" y="61"/>
                  </a:lnTo>
                  <a:lnTo>
                    <a:pt x="878" y="0"/>
                  </a:lnTo>
                  <a:lnTo>
                    <a:pt x="861" y="5"/>
                  </a:lnTo>
                  <a:lnTo>
                    <a:pt x="851" y="0"/>
                  </a:lnTo>
                  <a:lnTo>
                    <a:pt x="843" y="8"/>
                  </a:lnTo>
                  <a:lnTo>
                    <a:pt x="843" y="20"/>
                  </a:lnTo>
                  <a:lnTo>
                    <a:pt x="835" y="23"/>
                  </a:lnTo>
                  <a:lnTo>
                    <a:pt x="830" y="23"/>
                  </a:lnTo>
                  <a:lnTo>
                    <a:pt x="825" y="10"/>
                  </a:lnTo>
                  <a:lnTo>
                    <a:pt x="815" y="13"/>
                  </a:lnTo>
                  <a:lnTo>
                    <a:pt x="810" y="23"/>
                  </a:lnTo>
                  <a:lnTo>
                    <a:pt x="803" y="15"/>
                  </a:lnTo>
                  <a:lnTo>
                    <a:pt x="793" y="23"/>
                  </a:lnTo>
                  <a:lnTo>
                    <a:pt x="773" y="12"/>
                  </a:lnTo>
                  <a:lnTo>
                    <a:pt x="770" y="22"/>
                  </a:lnTo>
                  <a:lnTo>
                    <a:pt x="762" y="27"/>
                  </a:lnTo>
                  <a:lnTo>
                    <a:pt x="757" y="22"/>
                  </a:lnTo>
                  <a:lnTo>
                    <a:pt x="742" y="32"/>
                  </a:lnTo>
                  <a:lnTo>
                    <a:pt x="735" y="28"/>
                  </a:lnTo>
                  <a:lnTo>
                    <a:pt x="727" y="36"/>
                  </a:lnTo>
                  <a:lnTo>
                    <a:pt x="722" y="23"/>
                  </a:lnTo>
                  <a:lnTo>
                    <a:pt x="712" y="15"/>
                  </a:lnTo>
                  <a:lnTo>
                    <a:pt x="700" y="27"/>
                  </a:lnTo>
                  <a:lnTo>
                    <a:pt x="682" y="32"/>
                  </a:lnTo>
                  <a:lnTo>
                    <a:pt x="680" y="33"/>
                  </a:lnTo>
                  <a:lnTo>
                    <a:pt x="694" y="33"/>
                  </a:lnTo>
                  <a:lnTo>
                    <a:pt x="694" y="41"/>
                  </a:lnTo>
                  <a:lnTo>
                    <a:pt x="689" y="41"/>
                  </a:lnTo>
                  <a:lnTo>
                    <a:pt x="690" y="50"/>
                  </a:lnTo>
                  <a:lnTo>
                    <a:pt x="677" y="63"/>
                  </a:lnTo>
                  <a:lnTo>
                    <a:pt x="679" y="104"/>
                  </a:lnTo>
                  <a:lnTo>
                    <a:pt x="714" y="98"/>
                  </a:lnTo>
                  <a:lnTo>
                    <a:pt x="724" y="118"/>
                  </a:lnTo>
                  <a:lnTo>
                    <a:pt x="704" y="119"/>
                  </a:lnTo>
                  <a:lnTo>
                    <a:pt x="704" y="139"/>
                  </a:lnTo>
                  <a:lnTo>
                    <a:pt x="714" y="136"/>
                  </a:lnTo>
                  <a:lnTo>
                    <a:pt x="727" y="157"/>
                  </a:lnTo>
                  <a:lnTo>
                    <a:pt x="720" y="176"/>
                  </a:lnTo>
                  <a:lnTo>
                    <a:pt x="656" y="182"/>
                  </a:lnTo>
                  <a:lnTo>
                    <a:pt x="654" y="164"/>
                  </a:lnTo>
                  <a:lnTo>
                    <a:pt x="634" y="169"/>
                  </a:lnTo>
                  <a:lnTo>
                    <a:pt x="608" y="146"/>
                  </a:lnTo>
                  <a:lnTo>
                    <a:pt x="599" y="157"/>
                  </a:lnTo>
                  <a:lnTo>
                    <a:pt x="599" y="191"/>
                  </a:lnTo>
                  <a:lnTo>
                    <a:pt x="593" y="184"/>
                  </a:lnTo>
                  <a:lnTo>
                    <a:pt x="588" y="196"/>
                  </a:lnTo>
                  <a:lnTo>
                    <a:pt x="598" y="220"/>
                  </a:lnTo>
                  <a:lnTo>
                    <a:pt x="588" y="230"/>
                  </a:lnTo>
                  <a:lnTo>
                    <a:pt x="578" y="229"/>
                  </a:lnTo>
                  <a:lnTo>
                    <a:pt x="576" y="237"/>
                  </a:lnTo>
                  <a:lnTo>
                    <a:pt x="584" y="242"/>
                  </a:lnTo>
                  <a:lnTo>
                    <a:pt x="583" y="253"/>
                  </a:lnTo>
                  <a:lnTo>
                    <a:pt x="578" y="265"/>
                  </a:lnTo>
                  <a:lnTo>
                    <a:pt x="573" y="263"/>
                  </a:lnTo>
                  <a:lnTo>
                    <a:pt x="565" y="277"/>
                  </a:lnTo>
                  <a:lnTo>
                    <a:pt x="565" y="285"/>
                  </a:lnTo>
                  <a:lnTo>
                    <a:pt x="560" y="278"/>
                  </a:lnTo>
                  <a:lnTo>
                    <a:pt x="543" y="285"/>
                  </a:lnTo>
                  <a:lnTo>
                    <a:pt x="543" y="297"/>
                  </a:lnTo>
                  <a:lnTo>
                    <a:pt x="526" y="267"/>
                  </a:lnTo>
                  <a:lnTo>
                    <a:pt x="518" y="265"/>
                  </a:lnTo>
                  <a:lnTo>
                    <a:pt x="520" y="272"/>
                  </a:lnTo>
                  <a:lnTo>
                    <a:pt x="510" y="265"/>
                  </a:lnTo>
                  <a:lnTo>
                    <a:pt x="510" y="275"/>
                  </a:lnTo>
                  <a:lnTo>
                    <a:pt x="498" y="272"/>
                  </a:lnTo>
                  <a:lnTo>
                    <a:pt x="498" y="275"/>
                  </a:lnTo>
                  <a:lnTo>
                    <a:pt x="495" y="270"/>
                  </a:lnTo>
                  <a:lnTo>
                    <a:pt x="470" y="267"/>
                  </a:lnTo>
                  <a:lnTo>
                    <a:pt x="465" y="306"/>
                  </a:lnTo>
                  <a:lnTo>
                    <a:pt x="472" y="321"/>
                  </a:lnTo>
                  <a:lnTo>
                    <a:pt x="460" y="320"/>
                  </a:lnTo>
                  <a:lnTo>
                    <a:pt x="458" y="348"/>
                  </a:lnTo>
                  <a:lnTo>
                    <a:pt x="445" y="350"/>
                  </a:lnTo>
                  <a:lnTo>
                    <a:pt x="445" y="343"/>
                  </a:lnTo>
                  <a:lnTo>
                    <a:pt x="430" y="330"/>
                  </a:lnTo>
                  <a:lnTo>
                    <a:pt x="430" y="336"/>
                  </a:lnTo>
                  <a:lnTo>
                    <a:pt x="419" y="338"/>
                  </a:lnTo>
                  <a:lnTo>
                    <a:pt x="425" y="355"/>
                  </a:lnTo>
                  <a:lnTo>
                    <a:pt x="425" y="414"/>
                  </a:lnTo>
                  <a:lnTo>
                    <a:pt x="397" y="414"/>
                  </a:lnTo>
                  <a:lnTo>
                    <a:pt x="397" y="422"/>
                  </a:lnTo>
                  <a:lnTo>
                    <a:pt x="386" y="429"/>
                  </a:lnTo>
                  <a:lnTo>
                    <a:pt x="381" y="421"/>
                  </a:lnTo>
                  <a:lnTo>
                    <a:pt x="374" y="421"/>
                  </a:lnTo>
                  <a:lnTo>
                    <a:pt x="369" y="434"/>
                  </a:lnTo>
                  <a:lnTo>
                    <a:pt x="346" y="424"/>
                  </a:lnTo>
                  <a:lnTo>
                    <a:pt x="331" y="432"/>
                  </a:lnTo>
                  <a:lnTo>
                    <a:pt x="309" y="434"/>
                  </a:lnTo>
                  <a:lnTo>
                    <a:pt x="308" y="439"/>
                  </a:lnTo>
                  <a:lnTo>
                    <a:pt x="266" y="434"/>
                  </a:lnTo>
                  <a:lnTo>
                    <a:pt x="265" y="424"/>
                  </a:lnTo>
                  <a:lnTo>
                    <a:pt x="246" y="426"/>
                  </a:lnTo>
                  <a:lnTo>
                    <a:pt x="241" y="434"/>
                  </a:lnTo>
                  <a:lnTo>
                    <a:pt x="233" y="437"/>
                  </a:lnTo>
                  <a:lnTo>
                    <a:pt x="230" y="424"/>
                  </a:lnTo>
                  <a:lnTo>
                    <a:pt x="215" y="429"/>
                  </a:lnTo>
                  <a:lnTo>
                    <a:pt x="222" y="419"/>
                  </a:lnTo>
                  <a:lnTo>
                    <a:pt x="223" y="403"/>
                  </a:lnTo>
                  <a:lnTo>
                    <a:pt x="205" y="409"/>
                  </a:lnTo>
                  <a:lnTo>
                    <a:pt x="205" y="399"/>
                  </a:lnTo>
                  <a:lnTo>
                    <a:pt x="192" y="394"/>
                  </a:lnTo>
                  <a:lnTo>
                    <a:pt x="190" y="388"/>
                  </a:lnTo>
                  <a:lnTo>
                    <a:pt x="193" y="353"/>
                  </a:lnTo>
                  <a:lnTo>
                    <a:pt x="205" y="356"/>
                  </a:lnTo>
                  <a:lnTo>
                    <a:pt x="213" y="345"/>
                  </a:lnTo>
                  <a:lnTo>
                    <a:pt x="203" y="343"/>
                  </a:lnTo>
                  <a:lnTo>
                    <a:pt x="200" y="330"/>
                  </a:lnTo>
                  <a:lnTo>
                    <a:pt x="187" y="328"/>
                  </a:lnTo>
                  <a:lnTo>
                    <a:pt x="175" y="331"/>
                  </a:lnTo>
                  <a:lnTo>
                    <a:pt x="167" y="310"/>
                  </a:lnTo>
                  <a:lnTo>
                    <a:pt x="160" y="313"/>
                  </a:lnTo>
                  <a:lnTo>
                    <a:pt x="157" y="297"/>
                  </a:lnTo>
                  <a:lnTo>
                    <a:pt x="169" y="290"/>
                  </a:lnTo>
                  <a:lnTo>
                    <a:pt x="164" y="280"/>
                  </a:lnTo>
                  <a:lnTo>
                    <a:pt x="145" y="290"/>
                  </a:lnTo>
                  <a:lnTo>
                    <a:pt x="144" y="285"/>
                  </a:lnTo>
                  <a:lnTo>
                    <a:pt x="124" y="283"/>
                  </a:lnTo>
                  <a:lnTo>
                    <a:pt x="114" y="297"/>
                  </a:lnTo>
                  <a:lnTo>
                    <a:pt x="87" y="311"/>
                  </a:lnTo>
                  <a:lnTo>
                    <a:pt x="94" y="328"/>
                  </a:lnTo>
                  <a:lnTo>
                    <a:pt x="56" y="338"/>
                  </a:lnTo>
                  <a:lnTo>
                    <a:pt x="61" y="351"/>
                  </a:lnTo>
                  <a:lnTo>
                    <a:pt x="48" y="350"/>
                  </a:lnTo>
                  <a:lnTo>
                    <a:pt x="33" y="358"/>
                  </a:lnTo>
                  <a:lnTo>
                    <a:pt x="38" y="376"/>
                  </a:lnTo>
                  <a:lnTo>
                    <a:pt x="53" y="373"/>
                  </a:lnTo>
                  <a:lnTo>
                    <a:pt x="69" y="363"/>
                  </a:lnTo>
                  <a:lnTo>
                    <a:pt x="71" y="358"/>
                  </a:lnTo>
                  <a:lnTo>
                    <a:pt x="86" y="355"/>
                  </a:lnTo>
                  <a:lnTo>
                    <a:pt x="97" y="345"/>
                  </a:lnTo>
                  <a:lnTo>
                    <a:pt x="99" y="355"/>
                  </a:lnTo>
                  <a:lnTo>
                    <a:pt x="121" y="345"/>
                  </a:lnTo>
                  <a:lnTo>
                    <a:pt x="130" y="381"/>
                  </a:lnTo>
                  <a:lnTo>
                    <a:pt x="125" y="378"/>
                  </a:lnTo>
                  <a:lnTo>
                    <a:pt x="119" y="393"/>
                  </a:lnTo>
                  <a:lnTo>
                    <a:pt x="121" y="399"/>
                  </a:lnTo>
                  <a:lnTo>
                    <a:pt x="92" y="413"/>
                  </a:lnTo>
                  <a:lnTo>
                    <a:pt x="96" y="431"/>
                  </a:lnTo>
                  <a:lnTo>
                    <a:pt x="91" y="436"/>
                  </a:lnTo>
                  <a:lnTo>
                    <a:pt x="94" y="451"/>
                  </a:lnTo>
                  <a:lnTo>
                    <a:pt x="89" y="454"/>
                  </a:lnTo>
                  <a:lnTo>
                    <a:pt x="104" y="514"/>
                  </a:lnTo>
                  <a:lnTo>
                    <a:pt x="112" y="520"/>
                  </a:lnTo>
                  <a:lnTo>
                    <a:pt x="116" y="504"/>
                  </a:lnTo>
                  <a:lnTo>
                    <a:pt x="125" y="509"/>
                  </a:lnTo>
                  <a:lnTo>
                    <a:pt x="124" y="527"/>
                  </a:lnTo>
                  <a:lnTo>
                    <a:pt x="145" y="519"/>
                  </a:lnTo>
                  <a:lnTo>
                    <a:pt x="137" y="512"/>
                  </a:lnTo>
                  <a:lnTo>
                    <a:pt x="137" y="507"/>
                  </a:lnTo>
                  <a:lnTo>
                    <a:pt x="144" y="505"/>
                  </a:lnTo>
                  <a:lnTo>
                    <a:pt x="144" y="510"/>
                  </a:lnTo>
                  <a:lnTo>
                    <a:pt x="150" y="512"/>
                  </a:lnTo>
                  <a:lnTo>
                    <a:pt x="152" y="507"/>
                  </a:lnTo>
                  <a:lnTo>
                    <a:pt x="145" y="484"/>
                  </a:lnTo>
                  <a:lnTo>
                    <a:pt x="137" y="485"/>
                  </a:lnTo>
                  <a:lnTo>
                    <a:pt x="134" y="475"/>
                  </a:lnTo>
                  <a:lnTo>
                    <a:pt x="147" y="464"/>
                  </a:lnTo>
                  <a:lnTo>
                    <a:pt x="152" y="472"/>
                  </a:lnTo>
                  <a:lnTo>
                    <a:pt x="149" y="484"/>
                  </a:lnTo>
                  <a:lnTo>
                    <a:pt x="160" y="470"/>
                  </a:lnTo>
                  <a:lnTo>
                    <a:pt x="170" y="494"/>
                  </a:lnTo>
                  <a:lnTo>
                    <a:pt x="185" y="485"/>
                  </a:lnTo>
                  <a:lnTo>
                    <a:pt x="180" y="475"/>
                  </a:lnTo>
                  <a:lnTo>
                    <a:pt x="187" y="472"/>
                  </a:lnTo>
                  <a:lnTo>
                    <a:pt x="185" y="467"/>
                  </a:lnTo>
                  <a:lnTo>
                    <a:pt x="197" y="472"/>
                  </a:lnTo>
                  <a:lnTo>
                    <a:pt x="202" y="462"/>
                  </a:lnTo>
                  <a:lnTo>
                    <a:pt x="207" y="475"/>
                  </a:lnTo>
                  <a:lnTo>
                    <a:pt x="190" y="482"/>
                  </a:lnTo>
                  <a:lnTo>
                    <a:pt x="192" y="499"/>
                  </a:lnTo>
                  <a:lnTo>
                    <a:pt x="198" y="500"/>
                  </a:lnTo>
                  <a:lnTo>
                    <a:pt x="198" y="507"/>
                  </a:lnTo>
                  <a:lnTo>
                    <a:pt x="175" y="517"/>
                  </a:lnTo>
                  <a:lnTo>
                    <a:pt x="170" y="533"/>
                  </a:lnTo>
                  <a:lnTo>
                    <a:pt x="178" y="538"/>
                  </a:lnTo>
                  <a:lnTo>
                    <a:pt x="167" y="563"/>
                  </a:lnTo>
                  <a:lnTo>
                    <a:pt x="167" y="583"/>
                  </a:lnTo>
                  <a:lnTo>
                    <a:pt x="155" y="577"/>
                  </a:lnTo>
                  <a:lnTo>
                    <a:pt x="155" y="608"/>
                  </a:lnTo>
                  <a:lnTo>
                    <a:pt x="150" y="620"/>
                  </a:lnTo>
                  <a:lnTo>
                    <a:pt x="129" y="621"/>
                  </a:lnTo>
                  <a:lnTo>
                    <a:pt x="125" y="611"/>
                  </a:lnTo>
                  <a:lnTo>
                    <a:pt x="112" y="613"/>
                  </a:lnTo>
                  <a:lnTo>
                    <a:pt x="94" y="608"/>
                  </a:lnTo>
                  <a:lnTo>
                    <a:pt x="84" y="618"/>
                  </a:lnTo>
                  <a:lnTo>
                    <a:pt x="81" y="634"/>
                  </a:lnTo>
                  <a:lnTo>
                    <a:pt x="71" y="631"/>
                  </a:lnTo>
                  <a:lnTo>
                    <a:pt x="63" y="636"/>
                  </a:lnTo>
                  <a:lnTo>
                    <a:pt x="66" y="641"/>
                  </a:lnTo>
                  <a:lnTo>
                    <a:pt x="59" y="656"/>
                  </a:lnTo>
                  <a:lnTo>
                    <a:pt x="71" y="669"/>
                  </a:lnTo>
                  <a:lnTo>
                    <a:pt x="69" y="686"/>
                  </a:lnTo>
                  <a:lnTo>
                    <a:pt x="91" y="692"/>
                  </a:lnTo>
                  <a:lnTo>
                    <a:pt x="92" y="706"/>
                  </a:lnTo>
                  <a:lnTo>
                    <a:pt x="112" y="721"/>
                  </a:lnTo>
                  <a:lnTo>
                    <a:pt x="135" y="711"/>
                  </a:lnTo>
                  <a:lnTo>
                    <a:pt x="149" y="739"/>
                  </a:lnTo>
                  <a:lnTo>
                    <a:pt x="132" y="747"/>
                  </a:lnTo>
                  <a:lnTo>
                    <a:pt x="125" y="775"/>
                  </a:lnTo>
                  <a:lnTo>
                    <a:pt x="96" y="772"/>
                  </a:lnTo>
                  <a:lnTo>
                    <a:pt x="96" y="785"/>
                  </a:lnTo>
                  <a:lnTo>
                    <a:pt x="82" y="782"/>
                  </a:lnTo>
                  <a:lnTo>
                    <a:pt x="82" y="777"/>
                  </a:lnTo>
                  <a:lnTo>
                    <a:pt x="69" y="770"/>
                  </a:lnTo>
                  <a:lnTo>
                    <a:pt x="69" y="798"/>
                  </a:lnTo>
                  <a:lnTo>
                    <a:pt x="59" y="803"/>
                  </a:lnTo>
                  <a:lnTo>
                    <a:pt x="59" y="812"/>
                  </a:lnTo>
                  <a:lnTo>
                    <a:pt x="38" y="818"/>
                  </a:lnTo>
                  <a:lnTo>
                    <a:pt x="34" y="837"/>
                  </a:lnTo>
                  <a:lnTo>
                    <a:pt x="39" y="850"/>
                  </a:lnTo>
                  <a:lnTo>
                    <a:pt x="18" y="860"/>
                  </a:lnTo>
                  <a:lnTo>
                    <a:pt x="16" y="886"/>
                  </a:lnTo>
                  <a:lnTo>
                    <a:pt x="10" y="886"/>
                  </a:lnTo>
                  <a:lnTo>
                    <a:pt x="10" y="883"/>
                  </a:lnTo>
                  <a:lnTo>
                    <a:pt x="0" y="888"/>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2" name="Freeform 36"/>
            <p:cNvSpPr>
              <a:spLocks/>
            </p:cNvSpPr>
            <p:nvPr/>
          </p:nvSpPr>
          <p:spPr bwMode="auto">
            <a:xfrm>
              <a:off x="4867241" y="2597435"/>
              <a:ext cx="2236646" cy="1746576"/>
            </a:xfrm>
            <a:custGeom>
              <a:avLst/>
              <a:gdLst/>
              <a:ahLst/>
              <a:cxnLst>
                <a:cxn ang="0">
                  <a:pos x="984" y="98"/>
                </a:cxn>
                <a:cxn ang="0">
                  <a:pos x="1027" y="103"/>
                </a:cxn>
                <a:cxn ang="0">
                  <a:pos x="1059" y="101"/>
                </a:cxn>
                <a:cxn ang="0">
                  <a:pos x="1097" y="105"/>
                </a:cxn>
                <a:cxn ang="0">
                  <a:pos x="1148" y="141"/>
                </a:cxn>
                <a:cxn ang="0">
                  <a:pos x="1191" y="159"/>
                </a:cxn>
                <a:cxn ang="0">
                  <a:pos x="1234" y="189"/>
                </a:cxn>
                <a:cxn ang="0">
                  <a:pos x="1254" y="234"/>
                </a:cxn>
                <a:cxn ang="0">
                  <a:pos x="1294" y="244"/>
                </a:cxn>
                <a:cxn ang="0">
                  <a:pos x="1284" y="308"/>
                </a:cxn>
                <a:cxn ang="0">
                  <a:pos x="1286" y="396"/>
                </a:cxn>
                <a:cxn ang="0">
                  <a:pos x="1273" y="484"/>
                </a:cxn>
                <a:cxn ang="0">
                  <a:pos x="1175" y="570"/>
                </a:cxn>
                <a:cxn ang="0">
                  <a:pos x="1099" y="623"/>
                </a:cxn>
                <a:cxn ang="0">
                  <a:pos x="1039" y="587"/>
                </a:cxn>
                <a:cxn ang="0">
                  <a:pos x="954" y="625"/>
                </a:cxn>
                <a:cxn ang="0">
                  <a:pos x="900" y="663"/>
                </a:cxn>
                <a:cxn ang="0">
                  <a:pos x="855" y="683"/>
                </a:cxn>
                <a:cxn ang="0">
                  <a:pos x="812" y="723"/>
                </a:cxn>
                <a:cxn ang="0">
                  <a:pos x="786" y="762"/>
                </a:cxn>
                <a:cxn ang="0">
                  <a:pos x="749" y="812"/>
                </a:cxn>
                <a:cxn ang="0">
                  <a:pos x="726" y="860"/>
                </a:cxn>
                <a:cxn ang="0">
                  <a:pos x="693" y="890"/>
                </a:cxn>
                <a:cxn ang="0">
                  <a:pos x="643" y="925"/>
                </a:cxn>
                <a:cxn ang="0">
                  <a:pos x="739" y="1075"/>
                </a:cxn>
                <a:cxn ang="0">
                  <a:pos x="736" y="1143"/>
                </a:cxn>
                <a:cxn ang="0">
                  <a:pos x="713" y="1170"/>
                </a:cxn>
                <a:cxn ang="0">
                  <a:pos x="691" y="1183"/>
                </a:cxn>
                <a:cxn ang="0">
                  <a:pos x="640" y="1205"/>
                </a:cxn>
                <a:cxn ang="0">
                  <a:pos x="607" y="1244"/>
                </a:cxn>
                <a:cxn ang="0">
                  <a:pos x="515" y="1228"/>
                </a:cxn>
                <a:cxn ang="0">
                  <a:pos x="446" y="1198"/>
                </a:cxn>
                <a:cxn ang="0">
                  <a:pos x="393" y="1200"/>
                </a:cxn>
                <a:cxn ang="0">
                  <a:pos x="361" y="1230"/>
                </a:cxn>
                <a:cxn ang="0">
                  <a:pos x="302" y="1216"/>
                </a:cxn>
                <a:cxn ang="0">
                  <a:pos x="231" y="1211"/>
                </a:cxn>
                <a:cxn ang="0">
                  <a:pos x="154" y="1122"/>
                </a:cxn>
                <a:cxn ang="0">
                  <a:pos x="118" y="1061"/>
                </a:cxn>
                <a:cxn ang="0">
                  <a:pos x="37" y="979"/>
                </a:cxn>
                <a:cxn ang="0">
                  <a:pos x="126" y="570"/>
                </a:cxn>
                <a:cxn ang="0">
                  <a:pos x="139" y="486"/>
                </a:cxn>
                <a:cxn ang="0">
                  <a:pos x="189" y="386"/>
                </a:cxn>
                <a:cxn ang="0">
                  <a:pos x="252" y="325"/>
                </a:cxn>
                <a:cxn ang="0">
                  <a:pos x="356" y="275"/>
                </a:cxn>
                <a:cxn ang="0">
                  <a:pos x="421" y="313"/>
                </a:cxn>
                <a:cxn ang="0">
                  <a:pos x="439" y="267"/>
                </a:cxn>
                <a:cxn ang="0">
                  <a:pos x="501" y="226"/>
                </a:cxn>
                <a:cxn ang="0">
                  <a:pos x="504" y="166"/>
                </a:cxn>
                <a:cxn ang="0">
                  <a:pos x="560" y="100"/>
                </a:cxn>
                <a:cxn ang="0">
                  <a:pos x="620" y="85"/>
                </a:cxn>
                <a:cxn ang="0">
                  <a:pos x="683" y="91"/>
                </a:cxn>
                <a:cxn ang="0">
                  <a:pos x="762" y="35"/>
                </a:cxn>
                <a:cxn ang="0">
                  <a:pos x="825" y="38"/>
                </a:cxn>
                <a:cxn ang="0">
                  <a:pos x="882" y="7"/>
                </a:cxn>
                <a:cxn ang="0">
                  <a:pos x="918" y="55"/>
                </a:cxn>
              </a:cxnLst>
              <a:rect l="0" t="0" r="r" b="b"/>
              <a:pathLst>
                <a:path w="1312" h="1248">
                  <a:moveTo>
                    <a:pt x="940" y="65"/>
                  </a:moveTo>
                  <a:lnTo>
                    <a:pt x="954" y="83"/>
                  </a:lnTo>
                  <a:lnTo>
                    <a:pt x="961" y="78"/>
                  </a:lnTo>
                  <a:lnTo>
                    <a:pt x="959" y="85"/>
                  </a:lnTo>
                  <a:lnTo>
                    <a:pt x="966" y="80"/>
                  </a:lnTo>
                  <a:lnTo>
                    <a:pt x="978" y="82"/>
                  </a:lnTo>
                  <a:lnTo>
                    <a:pt x="984" y="98"/>
                  </a:lnTo>
                  <a:lnTo>
                    <a:pt x="991" y="95"/>
                  </a:lnTo>
                  <a:lnTo>
                    <a:pt x="994" y="96"/>
                  </a:lnTo>
                  <a:lnTo>
                    <a:pt x="996" y="86"/>
                  </a:lnTo>
                  <a:lnTo>
                    <a:pt x="1004" y="96"/>
                  </a:lnTo>
                  <a:lnTo>
                    <a:pt x="1003" y="103"/>
                  </a:lnTo>
                  <a:lnTo>
                    <a:pt x="1014" y="115"/>
                  </a:lnTo>
                  <a:lnTo>
                    <a:pt x="1027" y="103"/>
                  </a:lnTo>
                  <a:lnTo>
                    <a:pt x="1037" y="108"/>
                  </a:lnTo>
                  <a:lnTo>
                    <a:pt x="1039" y="100"/>
                  </a:lnTo>
                  <a:lnTo>
                    <a:pt x="1027" y="100"/>
                  </a:lnTo>
                  <a:lnTo>
                    <a:pt x="1037" y="86"/>
                  </a:lnTo>
                  <a:lnTo>
                    <a:pt x="1046" y="93"/>
                  </a:lnTo>
                  <a:lnTo>
                    <a:pt x="1052" y="91"/>
                  </a:lnTo>
                  <a:lnTo>
                    <a:pt x="1059" y="101"/>
                  </a:lnTo>
                  <a:lnTo>
                    <a:pt x="1067" y="101"/>
                  </a:lnTo>
                  <a:lnTo>
                    <a:pt x="1074" y="110"/>
                  </a:lnTo>
                  <a:lnTo>
                    <a:pt x="1075" y="105"/>
                  </a:lnTo>
                  <a:lnTo>
                    <a:pt x="1077" y="115"/>
                  </a:lnTo>
                  <a:lnTo>
                    <a:pt x="1089" y="108"/>
                  </a:lnTo>
                  <a:lnTo>
                    <a:pt x="1095" y="120"/>
                  </a:lnTo>
                  <a:lnTo>
                    <a:pt x="1097" y="105"/>
                  </a:lnTo>
                  <a:lnTo>
                    <a:pt x="1112" y="105"/>
                  </a:lnTo>
                  <a:lnTo>
                    <a:pt x="1115" y="98"/>
                  </a:lnTo>
                  <a:lnTo>
                    <a:pt x="1130" y="110"/>
                  </a:lnTo>
                  <a:lnTo>
                    <a:pt x="1135" y="103"/>
                  </a:lnTo>
                  <a:lnTo>
                    <a:pt x="1140" y="121"/>
                  </a:lnTo>
                  <a:lnTo>
                    <a:pt x="1137" y="126"/>
                  </a:lnTo>
                  <a:lnTo>
                    <a:pt x="1148" y="141"/>
                  </a:lnTo>
                  <a:lnTo>
                    <a:pt x="1152" y="154"/>
                  </a:lnTo>
                  <a:lnTo>
                    <a:pt x="1162" y="144"/>
                  </a:lnTo>
                  <a:lnTo>
                    <a:pt x="1176" y="146"/>
                  </a:lnTo>
                  <a:lnTo>
                    <a:pt x="1181" y="159"/>
                  </a:lnTo>
                  <a:lnTo>
                    <a:pt x="1185" y="156"/>
                  </a:lnTo>
                  <a:lnTo>
                    <a:pt x="1188" y="163"/>
                  </a:lnTo>
                  <a:lnTo>
                    <a:pt x="1191" y="159"/>
                  </a:lnTo>
                  <a:lnTo>
                    <a:pt x="1196" y="168"/>
                  </a:lnTo>
                  <a:lnTo>
                    <a:pt x="1203" y="164"/>
                  </a:lnTo>
                  <a:lnTo>
                    <a:pt x="1203" y="183"/>
                  </a:lnTo>
                  <a:lnTo>
                    <a:pt x="1205" y="178"/>
                  </a:lnTo>
                  <a:lnTo>
                    <a:pt x="1216" y="176"/>
                  </a:lnTo>
                  <a:lnTo>
                    <a:pt x="1226" y="179"/>
                  </a:lnTo>
                  <a:lnTo>
                    <a:pt x="1234" y="189"/>
                  </a:lnTo>
                  <a:lnTo>
                    <a:pt x="1236" y="201"/>
                  </a:lnTo>
                  <a:lnTo>
                    <a:pt x="1239" y="202"/>
                  </a:lnTo>
                  <a:lnTo>
                    <a:pt x="1239" y="212"/>
                  </a:lnTo>
                  <a:lnTo>
                    <a:pt x="1244" y="211"/>
                  </a:lnTo>
                  <a:lnTo>
                    <a:pt x="1249" y="222"/>
                  </a:lnTo>
                  <a:lnTo>
                    <a:pt x="1256" y="224"/>
                  </a:lnTo>
                  <a:lnTo>
                    <a:pt x="1254" y="234"/>
                  </a:lnTo>
                  <a:lnTo>
                    <a:pt x="1268" y="246"/>
                  </a:lnTo>
                  <a:lnTo>
                    <a:pt x="1273" y="257"/>
                  </a:lnTo>
                  <a:lnTo>
                    <a:pt x="1292" y="254"/>
                  </a:lnTo>
                  <a:lnTo>
                    <a:pt x="1291" y="241"/>
                  </a:lnTo>
                  <a:lnTo>
                    <a:pt x="1297" y="234"/>
                  </a:lnTo>
                  <a:lnTo>
                    <a:pt x="1306" y="237"/>
                  </a:lnTo>
                  <a:lnTo>
                    <a:pt x="1294" y="244"/>
                  </a:lnTo>
                  <a:lnTo>
                    <a:pt x="1299" y="252"/>
                  </a:lnTo>
                  <a:lnTo>
                    <a:pt x="1294" y="259"/>
                  </a:lnTo>
                  <a:lnTo>
                    <a:pt x="1306" y="264"/>
                  </a:lnTo>
                  <a:lnTo>
                    <a:pt x="1312" y="285"/>
                  </a:lnTo>
                  <a:lnTo>
                    <a:pt x="1299" y="289"/>
                  </a:lnTo>
                  <a:lnTo>
                    <a:pt x="1284" y="302"/>
                  </a:lnTo>
                  <a:lnTo>
                    <a:pt x="1284" y="308"/>
                  </a:lnTo>
                  <a:lnTo>
                    <a:pt x="1294" y="317"/>
                  </a:lnTo>
                  <a:lnTo>
                    <a:pt x="1292" y="338"/>
                  </a:lnTo>
                  <a:lnTo>
                    <a:pt x="1299" y="350"/>
                  </a:lnTo>
                  <a:lnTo>
                    <a:pt x="1291" y="355"/>
                  </a:lnTo>
                  <a:lnTo>
                    <a:pt x="1289" y="378"/>
                  </a:lnTo>
                  <a:lnTo>
                    <a:pt x="1281" y="386"/>
                  </a:lnTo>
                  <a:lnTo>
                    <a:pt x="1286" y="396"/>
                  </a:lnTo>
                  <a:lnTo>
                    <a:pt x="1279" y="400"/>
                  </a:lnTo>
                  <a:lnTo>
                    <a:pt x="1271" y="424"/>
                  </a:lnTo>
                  <a:lnTo>
                    <a:pt x="1281" y="438"/>
                  </a:lnTo>
                  <a:lnTo>
                    <a:pt x="1283" y="464"/>
                  </a:lnTo>
                  <a:lnTo>
                    <a:pt x="1274" y="467"/>
                  </a:lnTo>
                  <a:lnTo>
                    <a:pt x="1269" y="476"/>
                  </a:lnTo>
                  <a:lnTo>
                    <a:pt x="1273" y="484"/>
                  </a:lnTo>
                  <a:lnTo>
                    <a:pt x="1239" y="494"/>
                  </a:lnTo>
                  <a:lnTo>
                    <a:pt x="1223" y="525"/>
                  </a:lnTo>
                  <a:lnTo>
                    <a:pt x="1213" y="525"/>
                  </a:lnTo>
                  <a:lnTo>
                    <a:pt x="1193" y="545"/>
                  </a:lnTo>
                  <a:lnTo>
                    <a:pt x="1183" y="542"/>
                  </a:lnTo>
                  <a:lnTo>
                    <a:pt x="1168" y="562"/>
                  </a:lnTo>
                  <a:lnTo>
                    <a:pt x="1175" y="570"/>
                  </a:lnTo>
                  <a:lnTo>
                    <a:pt x="1170" y="578"/>
                  </a:lnTo>
                  <a:lnTo>
                    <a:pt x="1163" y="574"/>
                  </a:lnTo>
                  <a:lnTo>
                    <a:pt x="1155" y="585"/>
                  </a:lnTo>
                  <a:lnTo>
                    <a:pt x="1147" y="578"/>
                  </a:lnTo>
                  <a:lnTo>
                    <a:pt x="1117" y="588"/>
                  </a:lnTo>
                  <a:lnTo>
                    <a:pt x="1109" y="612"/>
                  </a:lnTo>
                  <a:lnTo>
                    <a:pt x="1099" y="623"/>
                  </a:lnTo>
                  <a:lnTo>
                    <a:pt x="1092" y="648"/>
                  </a:lnTo>
                  <a:lnTo>
                    <a:pt x="1089" y="643"/>
                  </a:lnTo>
                  <a:lnTo>
                    <a:pt x="1077" y="648"/>
                  </a:lnTo>
                  <a:lnTo>
                    <a:pt x="1075" y="630"/>
                  </a:lnTo>
                  <a:lnTo>
                    <a:pt x="1051" y="618"/>
                  </a:lnTo>
                  <a:lnTo>
                    <a:pt x="1051" y="602"/>
                  </a:lnTo>
                  <a:lnTo>
                    <a:pt x="1039" y="587"/>
                  </a:lnTo>
                  <a:lnTo>
                    <a:pt x="1024" y="598"/>
                  </a:lnTo>
                  <a:lnTo>
                    <a:pt x="1007" y="595"/>
                  </a:lnTo>
                  <a:lnTo>
                    <a:pt x="1004" y="602"/>
                  </a:lnTo>
                  <a:lnTo>
                    <a:pt x="996" y="597"/>
                  </a:lnTo>
                  <a:lnTo>
                    <a:pt x="978" y="603"/>
                  </a:lnTo>
                  <a:lnTo>
                    <a:pt x="966" y="628"/>
                  </a:lnTo>
                  <a:lnTo>
                    <a:pt x="954" y="625"/>
                  </a:lnTo>
                  <a:lnTo>
                    <a:pt x="950" y="631"/>
                  </a:lnTo>
                  <a:lnTo>
                    <a:pt x="938" y="625"/>
                  </a:lnTo>
                  <a:lnTo>
                    <a:pt x="928" y="630"/>
                  </a:lnTo>
                  <a:lnTo>
                    <a:pt x="926" y="625"/>
                  </a:lnTo>
                  <a:lnTo>
                    <a:pt x="920" y="636"/>
                  </a:lnTo>
                  <a:lnTo>
                    <a:pt x="910" y="640"/>
                  </a:lnTo>
                  <a:lnTo>
                    <a:pt x="900" y="663"/>
                  </a:lnTo>
                  <a:lnTo>
                    <a:pt x="893" y="663"/>
                  </a:lnTo>
                  <a:lnTo>
                    <a:pt x="888" y="683"/>
                  </a:lnTo>
                  <a:lnTo>
                    <a:pt x="880" y="680"/>
                  </a:lnTo>
                  <a:lnTo>
                    <a:pt x="878" y="683"/>
                  </a:lnTo>
                  <a:lnTo>
                    <a:pt x="867" y="673"/>
                  </a:lnTo>
                  <a:lnTo>
                    <a:pt x="862" y="681"/>
                  </a:lnTo>
                  <a:lnTo>
                    <a:pt x="855" y="683"/>
                  </a:lnTo>
                  <a:lnTo>
                    <a:pt x="855" y="694"/>
                  </a:lnTo>
                  <a:lnTo>
                    <a:pt x="840" y="689"/>
                  </a:lnTo>
                  <a:lnTo>
                    <a:pt x="837" y="694"/>
                  </a:lnTo>
                  <a:lnTo>
                    <a:pt x="822" y="688"/>
                  </a:lnTo>
                  <a:lnTo>
                    <a:pt x="824" y="701"/>
                  </a:lnTo>
                  <a:lnTo>
                    <a:pt x="815" y="704"/>
                  </a:lnTo>
                  <a:lnTo>
                    <a:pt x="812" y="723"/>
                  </a:lnTo>
                  <a:lnTo>
                    <a:pt x="805" y="721"/>
                  </a:lnTo>
                  <a:lnTo>
                    <a:pt x="802" y="733"/>
                  </a:lnTo>
                  <a:lnTo>
                    <a:pt x="795" y="734"/>
                  </a:lnTo>
                  <a:lnTo>
                    <a:pt x="804" y="744"/>
                  </a:lnTo>
                  <a:lnTo>
                    <a:pt x="795" y="744"/>
                  </a:lnTo>
                  <a:lnTo>
                    <a:pt x="795" y="756"/>
                  </a:lnTo>
                  <a:lnTo>
                    <a:pt x="786" y="762"/>
                  </a:lnTo>
                  <a:lnTo>
                    <a:pt x="789" y="771"/>
                  </a:lnTo>
                  <a:lnTo>
                    <a:pt x="781" y="771"/>
                  </a:lnTo>
                  <a:lnTo>
                    <a:pt x="764" y="789"/>
                  </a:lnTo>
                  <a:lnTo>
                    <a:pt x="772" y="795"/>
                  </a:lnTo>
                  <a:lnTo>
                    <a:pt x="771" y="800"/>
                  </a:lnTo>
                  <a:lnTo>
                    <a:pt x="757" y="814"/>
                  </a:lnTo>
                  <a:lnTo>
                    <a:pt x="749" y="812"/>
                  </a:lnTo>
                  <a:lnTo>
                    <a:pt x="754" y="819"/>
                  </a:lnTo>
                  <a:lnTo>
                    <a:pt x="746" y="824"/>
                  </a:lnTo>
                  <a:lnTo>
                    <a:pt x="744" y="835"/>
                  </a:lnTo>
                  <a:lnTo>
                    <a:pt x="737" y="834"/>
                  </a:lnTo>
                  <a:lnTo>
                    <a:pt x="742" y="845"/>
                  </a:lnTo>
                  <a:lnTo>
                    <a:pt x="736" y="847"/>
                  </a:lnTo>
                  <a:lnTo>
                    <a:pt x="726" y="860"/>
                  </a:lnTo>
                  <a:lnTo>
                    <a:pt x="728" y="870"/>
                  </a:lnTo>
                  <a:lnTo>
                    <a:pt x="719" y="868"/>
                  </a:lnTo>
                  <a:lnTo>
                    <a:pt x="714" y="875"/>
                  </a:lnTo>
                  <a:lnTo>
                    <a:pt x="714" y="885"/>
                  </a:lnTo>
                  <a:lnTo>
                    <a:pt x="706" y="883"/>
                  </a:lnTo>
                  <a:lnTo>
                    <a:pt x="699" y="892"/>
                  </a:lnTo>
                  <a:lnTo>
                    <a:pt x="693" y="890"/>
                  </a:lnTo>
                  <a:lnTo>
                    <a:pt x="689" y="897"/>
                  </a:lnTo>
                  <a:lnTo>
                    <a:pt x="678" y="895"/>
                  </a:lnTo>
                  <a:lnTo>
                    <a:pt x="661" y="911"/>
                  </a:lnTo>
                  <a:lnTo>
                    <a:pt x="656" y="905"/>
                  </a:lnTo>
                  <a:lnTo>
                    <a:pt x="655" y="918"/>
                  </a:lnTo>
                  <a:lnTo>
                    <a:pt x="645" y="911"/>
                  </a:lnTo>
                  <a:lnTo>
                    <a:pt x="643" y="925"/>
                  </a:lnTo>
                  <a:lnTo>
                    <a:pt x="663" y="946"/>
                  </a:lnTo>
                  <a:lnTo>
                    <a:pt x="693" y="1034"/>
                  </a:lnTo>
                  <a:lnTo>
                    <a:pt x="704" y="1039"/>
                  </a:lnTo>
                  <a:lnTo>
                    <a:pt x="704" y="1044"/>
                  </a:lnTo>
                  <a:lnTo>
                    <a:pt x="711" y="1049"/>
                  </a:lnTo>
                  <a:lnTo>
                    <a:pt x="719" y="1077"/>
                  </a:lnTo>
                  <a:lnTo>
                    <a:pt x="739" y="1075"/>
                  </a:lnTo>
                  <a:lnTo>
                    <a:pt x="728" y="1099"/>
                  </a:lnTo>
                  <a:lnTo>
                    <a:pt x="734" y="1132"/>
                  </a:lnTo>
                  <a:lnTo>
                    <a:pt x="728" y="1132"/>
                  </a:lnTo>
                  <a:lnTo>
                    <a:pt x="724" y="1135"/>
                  </a:lnTo>
                  <a:lnTo>
                    <a:pt x="729" y="1137"/>
                  </a:lnTo>
                  <a:lnTo>
                    <a:pt x="729" y="1148"/>
                  </a:lnTo>
                  <a:lnTo>
                    <a:pt x="736" y="1143"/>
                  </a:lnTo>
                  <a:lnTo>
                    <a:pt x="737" y="1153"/>
                  </a:lnTo>
                  <a:lnTo>
                    <a:pt x="731" y="1158"/>
                  </a:lnTo>
                  <a:lnTo>
                    <a:pt x="723" y="1155"/>
                  </a:lnTo>
                  <a:lnTo>
                    <a:pt x="718" y="1163"/>
                  </a:lnTo>
                  <a:lnTo>
                    <a:pt x="729" y="1168"/>
                  </a:lnTo>
                  <a:lnTo>
                    <a:pt x="723" y="1172"/>
                  </a:lnTo>
                  <a:lnTo>
                    <a:pt x="713" y="1170"/>
                  </a:lnTo>
                  <a:lnTo>
                    <a:pt x="711" y="1175"/>
                  </a:lnTo>
                  <a:lnTo>
                    <a:pt x="719" y="1181"/>
                  </a:lnTo>
                  <a:lnTo>
                    <a:pt x="713" y="1186"/>
                  </a:lnTo>
                  <a:lnTo>
                    <a:pt x="713" y="1191"/>
                  </a:lnTo>
                  <a:lnTo>
                    <a:pt x="701" y="1188"/>
                  </a:lnTo>
                  <a:lnTo>
                    <a:pt x="698" y="1181"/>
                  </a:lnTo>
                  <a:lnTo>
                    <a:pt x="691" y="1183"/>
                  </a:lnTo>
                  <a:lnTo>
                    <a:pt x="684" y="1195"/>
                  </a:lnTo>
                  <a:lnTo>
                    <a:pt x="671" y="1190"/>
                  </a:lnTo>
                  <a:lnTo>
                    <a:pt x="673" y="1198"/>
                  </a:lnTo>
                  <a:lnTo>
                    <a:pt x="666" y="1206"/>
                  </a:lnTo>
                  <a:lnTo>
                    <a:pt x="661" y="1196"/>
                  </a:lnTo>
                  <a:lnTo>
                    <a:pt x="641" y="1200"/>
                  </a:lnTo>
                  <a:lnTo>
                    <a:pt x="640" y="1205"/>
                  </a:lnTo>
                  <a:lnTo>
                    <a:pt x="650" y="1213"/>
                  </a:lnTo>
                  <a:lnTo>
                    <a:pt x="648" y="1220"/>
                  </a:lnTo>
                  <a:lnTo>
                    <a:pt x="628" y="1221"/>
                  </a:lnTo>
                  <a:lnTo>
                    <a:pt x="623" y="1226"/>
                  </a:lnTo>
                  <a:lnTo>
                    <a:pt x="628" y="1238"/>
                  </a:lnTo>
                  <a:lnTo>
                    <a:pt x="612" y="1238"/>
                  </a:lnTo>
                  <a:lnTo>
                    <a:pt x="607" y="1244"/>
                  </a:lnTo>
                  <a:lnTo>
                    <a:pt x="593" y="1231"/>
                  </a:lnTo>
                  <a:lnTo>
                    <a:pt x="568" y="1246"/>
                  </a:lnTo>
                  <a:lnTo>
                    <a:pt x="562" y="1239"/>
                  </a:lnTo>
                  <a:lnTo>
                    <a:pt x="550" y="1248"/>
                  </a:lnTo>
                  <a:lnTo>
                    <a:pt x="550" y="1238"/>
                  </a:lnTo>
                  <a:lnTo>
                    <a:pt x="534" y="1239"/>
                  </a:lnTo>
                  <a:lnTo>
                    <a:pt x="515" y="1228"/>
                  </a:lnTo>
                  <a:lnTo>
                    <a:pt x="517" y="1216"/>
                  </a:lnTo>
                  <a:lnTo>
                    <a:pt x="507" y="1210"/>
                  </a:lnTo>
                  <a:lnTo>
                    <a:pt x="497" y="1210"/>
                  </a:lnTo>
                  <a:lnTo>
                    <a:pt x="484" y="1216"/>
                  </a:lnTo>
                  <a:lnTo>
                    <a:pt x="466" y="1215"/>
                  </a:lnTo>
                  <a:lnTo>
                    <a:pt x="462" y="1201"/>
                  </a:lnTo>
                  <a:lnTo>
                    <a:pt x="446" y="1198"/>
                  </a:lnTo>
                  <a:lnTo>
                    <a:pt x="446" y="1188"/>
                  </a:lnTo>
                  <a:lnTo>
                    <a:pt x="438" y="1181"/>
                  </a:lnTo>
                  <a:lnTo>
                    <a:pt x="431" y="1188"/>
                  </a:lnTo>
                  <a:lnTo>
                    <a:pt x="434" y="1193"/>
                  </a:lnTo>
                  <a:lnTo>
                    <a:pt x="433" y="1200"/>
                  </a:lnTo>
                  <a:lnTo>
                    <a:pt x="423" y="1193"/>
                  </a:lnTo>
                  <a:lnTo>
                    <a:pt x="393" y="1200"/>
                  </a:lnTo>
                  <a:lnTo>
                    <a:pt x="383" y="1215"/>
                  </a:lnTo>
                  <a:lnTo>
                    <a:pt x="375" y="1201"/>
                  </a:lnTo>
                  <a:lnTo>
                    <a:pt x="371" y="1201"/>
                  </a:lnTo>
                  <a:lnTo>
                    <a:pt x="368" y="1206"/>
                  </a:lnTo>
                  <a:lnTo>
                    <a:pt x="373" y="1221"/>
                  </a:lnTo>
                  <a:lnTo>
                    <a:pt x="365" y="1223"/>
                  </a:lnTo>
                  <a:lnTo>
                    <a:pt x="361" y="1230"/>
                  </a:lnTo>
                  <a:lnTo>
                    <a:pt x="348" y="1230"/>
                  </a:lnTo>
                  <a:lnTo>
                    <a:pt x="342" y="1246"/>
                  </a:lnTo>
                  <a:lnTo>
                    <a:pt x="325" y="1243"/>
                  </a:lnTo>
                  <a:lnTo>
                    <a:pt x="320" y="1231"/>
                  </a:lnTo>
                  <a:lnTo>
                    <a:pt x="305" y="1236"/>
                  </a:lnTo>
                  <a:lnTo>
                    <a:pt x="308" y="1226"/>
                  </a:lnTo>
                  <a:lnTo>
                    <a:pt x="302" y="1216"/>
                  </a:lnTo>
                  <a:lnTo>
                    <a:pt x="293" y="1225"/>
                  </a:lnTo>
                  <a:lnTo>
                    <a:pt x="285" y="1223"/>
                  </a:lnTo>
                  <a:lnTo>
                    <a:pt x="272" y="1230"/>
                  </a:lnTo>
                  <a:lnTo>
                    <a:pt x="259" y="1211"/>
                  </a:lnTo>
                  <a:lnTo>
                    <a:pt x="249" y="1206"/>
                  </a:lnTo>
                  <a:lnTo>
                    <a:pt x="237" y="1205"/>
                  </a:lnTo>
                  <a:lnTo>
                    <a:pt x="231" y="1211"/>
                  </a:lnTo>
                  <a:lnTo>
                    <a:pt x="214" y="1188"/>
                  </a:lnTo>
                  <a:lnTo>
                    <a:pt x="204" y="1186"/>
                  </a:lnTo>
                  <a:lnTo>
                    <a:pt x="181" y="1148"/>
                  </a:lnTo>
                  <a:lnTo>
                    <a:pt x="173" y="1143"/>
                  </a:lnTo>
                  <a:lnTo>
                    <a:pt x="168" y="1145"/>
                  </a:lnTo>
                  <a:lnTo>
                    <a:pt x="166" y="1120"/>
                  </a:lnTo>
                  <a:lnTo>
                    <a:pt x="154" y="1122"/>
                  </a:lnTo>
                  <a:lnTo>
                    <a:pt x="144" y="1110"/>
                  </a:lnTo>
                  <a:lnTo>
                    <a:pt x="146" y="1102"/>
                  </a:lnTo>
                  <a:lnTo>
                    <a:pt x="139" y="1094"/>
                  </a:lnTo>
                  <a:lnTo>
                    <a:pt x="133" y="1095"/>
                  </a:lnTo>
                  <a:lnTo>
                    <a:pt x="126" y="1074"/>
                  </a:lnTo>
                  <a:lnTo>
                    <a:pt x="118" y="1067"/>
                  </a:lnTo>
                  <a:lnTo>
                    <a:pt x="118" y="1061"/>
                  </a:lnTo>
                  <a:lnTo>
                    <a:pt x="110" y="1047"/>
                  </a:lnTo>
                  <a:lnTo>
                    <a:pt x="108" y="1031"/>
                  </a:lnTo>
                  <a:lnTo>
                    <a:pt x="80" y="1024"/>
                  </a:lnTo>
                  <a:lnTo>
                    <a:pt x="76" y="1001"/>
                  </a:lnTo>
                  <a:lnTo>
                    <a:pt x="63" y="1004"/>
                  </a:lnTo>
                  <a:lnTo>
                    <a:pt x="48" y="983"/>
                  </a:lnTo>
                  <a:lnTo>
                    <a:pt x="37" y="979"/>
                  </a:lnTo>
                  <a:lnTo>
                    <a:pt x="37" y="974"/>
                  </a:lnTo>
                  <a:lnTo>
                    <a:pt x="22" y="973"/>
                  </a:lnTo>
                  <a:lnTo>
                    <a:pt x="0" y="938"/>
                  </a:lnTo>
                  <a:lnTo>
                    <a:pt x="0" y="923"/>
                  </a:lnTo>
                  <a:lnTo>
                    <a:pt x="134" y="610"/>
                  </a:lnTo>
                  <a:lnTo>
                    <a:pt x="116" y="603"/>
                  </a:lnTo>
                  <a:lnTo>
                    <a:pt x="126" y="570"/>
                  </a:lnTo>
                  <a:lnTo>
                    <a:pt x="121" y="565"/>
                  </a:lnTo>
                  <a:lnTo>
                    <a:pt x="129" y="554"/>
                  </a:lnTo>
                  <a:lnTo>
                    <a:pt x="143" y="511"/>
                  </a:lnTo>
                  <a:lnTo>
                    <a:pt x="131" y="506"/>
                  </a:lnTo>
                  <a:lnTo>
                    <a:pt x="126" y="494"/>
                  </a:lnTo>
                  <a:lnTo>
                    <a:pt x="134" y="494"/>
                  </a:lnTo>
                  <a:lnTo>
                    <a:pt x="139" y="486"/>
                  </a:lnTo>
                  <a:lnTo>
                    <a:pt x="149" y="487"/>
                  </a:lnTo>
                  <a:lnTo>
                    <a:pt x="164" y="433"/>
                  </a:lnTo>
                  <a:lnTo>
                    <a:pt x="176" y="429"/>
                  </a:lnTo>
                  <a:lnTo>
                    <a:pt x="184" y="413"/>
                  </a:lnTo>
                  <a:lnTo>
                    <a:pt x="179" y="405"/>
                  </a:lnTo>
                  <a:lnTo>
                    <a:pt x="189" y="395"/>
                  </a:lnTo>
                  <a:lnTo>
                    <a:pt x="189" y="386"/>
                  </a:lnTo>
                  <a:lnTo>
                    <a:pt x="196" y="386"/>
                  </a:lnTo>
                  <a:lnTo>
                    <a:pt x="206" y="375"/>
                  </a:lnTo>
                  <a:lnTo>
                    <a:pt x="219" y="368"/>
                  </a:lnTo>
                  <a:lnTo>
                    <a:pt x="216" y="358"/>
                  </a:lnTo>
                  <a:lnTo>
                    <a:pt x="224" y="347"/>
                  </a:lnTo>
                  <a:lnTo>
                    <a:pt x="239" y="345"/>
                  </a:lnTo>
                  <a:lnTo>
                    <a:pt x="252" y="325"/>
                  </a:lnTo>
                  <a:lnTo>
                    <a:pt x="270" y="320"/>
                  </a:lnTo>
                  <a:lnTo>
                    <a:pt x="274" y="315"/>
                  </a:lnTo>
                  <a:lnTo>
                    <a:pt x="292" y="313"/>
                  </a:lnTo>
                  <a:lnTo>
                    <a:pt x="300" y="303"/>
                  </a:lnTo>
                  <a:lnTo>
                    <a:pt x="318" y="315"/>
                  </a:lnTo>
                  <a:lnTo>
                    <a:pt x="322" y="295"/>
                  </a:lnTo>
                  <a:lnTo>
                    <a:pt x="356" y="275"/>
                  </a:lnTo>
                  <a:lnTo>
                    <a:pt x="365" y="294"/>
                  </a:lnTo>
                  <a:lnTo>
                    <a:pt x="373" y="294"/>
                  </a:lnTo>
                  <a:lnTo>
                    <a:pt x="381" y="287"/>
                  </a:lnTo>
                  <a:lnTo>
                    <a:pt x="386" y="297"/>
                  </a:lnTo>
                  <a:lnTo>
                    <a:pt x="395" y="295"/>
                  </a:lnTo>
                  <a:lnTo>
                    <a:pt x="404" y="328"/>
                  </a:lnTo>
                  <a:lnTo>
                    <a:pt x="421" y="313"/>
                  </a:lnTo>
                  <a:lnTo>
                    <a:pt x="413" y="307"/>
                  </a:lnTo>
                  <a:lnTo>
                    <a:pt x="419" y="300"/>
                  </a:lnTo>
                  <a:lnTo>
                    <a:pt x="419" y="285"/>
                  </a:lnTo>
                  <a:lnTo>
                    <a:pt x="426" y="284"/>
                  </a:lnTo>
                  <a:lnTo>
                    <a:pt x="431" y="274"/>
                  </a:lnTo>
                  <a:lnTo>
                    <a:pt x="436" y="275"/>
                  </a:lnTo>
                  <a:lnTo>
                    <a:pt x="439" y="267"/>
                  </a:lnTo>
                  <a:lnTo>
                    <a:pt x="454" y="259"/>
                  </a:lnTo>
                  <a:lnTo>
                    <a:pt x="453" y="247"/>
                  </a:lnTo>
                  <a:lnTo>
                    <a:pt x="457" y="234"/>
                  </a:lnTo>
                  <a:lnTo>
                    <a:pt x="471" y="229"/>
                  </a:lnTo>
                  <a:lnTo>
                    <a:pt x="477" y="234"/>
                  </a:lnTo>
                  <a:lnTo>
                    <a:pt x="482" y="219"/>
                  </a:lnTo>
                  <a:lnTo>
                    <a:pt x="501" y="226"/>
                  </a:lnTo>
                  <a:lnTo>
                    <a:pt x="507" y="221"/>
                  </a:lnTo>
                  <a:lnTo>
                    <a:pt x="522" y="222"/>
                  </a:lnTo>
                  <a:lnTo>
                    <a:pt x="507" y="209"/>
                  </a:lnTo>
                  <a:lnTo>
                    <a:pt x="514" y="196"/>
                  </a:lnTo>
                  <a:lnTo>
                    <a:pt x="517" y="199"/>
                  </a:lnTo>
                  <a:lnTo>
                    <a:pt x="519" y="184"/>
                  </a:lnTo>
                  <a:lnTo>
                    <a:pt x="504" y="166"/>
                  </a:lnTo>
                  <a:lnTo>
                    <a:pt x="502" y="148"/>
                  </a:lnTo>
                  <a:lnTo>
                    <a:pt x="514" y="148"/>
                  </a:lnTo>
                  <a:lnTo>
                    <a:pt x="527" y="130"/>
                  </a:lnTo>
                  <a:lnTo>
                    <a:pt x="540" y="135"/>
                  </a:lnTo>
                  <a:lnTo>
                    <a:pt x="539" y="118"/>
                  </a:lnTo>
                  <a:lnTo>
                    <a:pt x="549" y="101"/>
                  </a:lnTo>
                  <a:lnTo>
                    <a:pt x="560" y="100"/>
                  </a:lnTo>
                  <a:lnTo>
                    <a:pt x="565" y="106"/>
                  </a:lnTo>
                  <a:lnTo>
                    <a:pt x="572" y="93"/>
                  </a:lnTo>
                  <a:lnTo>
                    <a:pt x="593" y="80"/>
                  </a:lnTo>
                  <a:lnTo>
                    <a:pt x="595" y="86"/>
                  </a:lnTo>
                  <a:lnTo>
                    <a:pt x="600" y="85"/>
                  </a:lnTo>
                  <a:lnTo>
                    <a:pt x="607" y="77"/>
                  </a:lnTo>
                  <a:lnTo>
                    <a:pt x="620" y="85"/>
                  </a:lnTo>
                  <a:lnTo>
                    <a:pt x="626" y="62"/>
                  </a:lnTo>
                  <a:lnTo>
                    <a:pt x="630" y="70"/>
                  </a:lnTo>
                  <a:lnTo>
                    <a:pt x="646" y="82"/>
                  </a:lnTo>
                  <a:lnTo>
                    <a:pt x="668" y="78"/>
                  </a:lnTo>
                  <a:lnTo>
                    <a:pt x="675" y="83"/>
                  </a:lnTo>
                  <a:lnTo>
                    <a:pt x="683" y="78"/>
                  </a:lnTo>
                  <a:lnTo>
                    <a:pt x="683" y="91"/>
                  </a:lnTo>
                  <a:lnTo>
                    <a:pt x="689" y="95"/>
                  </a:lnTo>
                  <a:lnTo>
                    <a:pt x="714" y="57"/>
                  </a:lnTo>
                  <a:lnTo>
                    <a:pt x="721" y="57"/>
                  </a:lnTo>
                  <a:lnTo>
                    <a:pt x="729" y="72"/>
                  </a:lnTo>
                  <a:lnTo>
                    <a:pt x="741" y="78"/>
                  </a:lnTo>
                  <a:lnTo>
                    <a:pt x="764" y="52"/>
                  </a:lnTo>
                  <a:lnTo>
                    <a:pt x="762" y="35"/>
                  </a:lnTo>
                  <a:lnTo>
                    <a:pt x="779" y="33"/>
                  </a:lnTo>
                  <a:lnTo>
                    <a:pt x="777" y="24"/>
                  </a:lnTo>
                  <a:lnTo>
                    <a:pt x="782" y="20"/>
                  </a:lnTo>
                  <a:lnTo>
                    <a:pt x="792" y="19"/>
                  </a:lnTo>
                  <a:lnTo>
                    <a:pt x="792" y="30"/>
                  </a:lnTo>
                  <a:lnTo>
                    <a:pt x="815" y="27"/>
                  </a:lnTo>
                  <a:lnTo>
                    <a:pt x="825" y="38"/>
                  </a:lnTo>
                  <a:lnTo>
                    <a:pt x="829" y="24"/>
                  </a:lnTo>
                  <a:lnTo>
                    <a:pt x="852" y="24"/>
                  </a:lnTo>
                  <a:lnTo>
                    <a:pt x="855" y="12"/>
                  </a:lnTo>
                  <a:lnTo>
                    <a:pt x="863" y="10"/>
                  </a:lnTo>
                  <a:lnTo>
                    <a:pt x="868" y="0"/>
                  </a:lnTo>
                  <a:lnTo>
                    <a:pt x="877" y="0"/>
                  </a:lnTo>
                  <a:lnTo>
                    <a:pt x="882" y="7"/>
                  </a:lnTo>
                  <a:lnTo>
                    <a:pt x="883" y="30"/>
                  </a:lnTo>
                  <a:lnTo>
                    <a:pt x="888" y="33"/>
                  </a:lnTo>
                  <a:lnTo>
                    <a:pt x="885" y="37"/>
                  </a:lnTo>
                  <a:lnTo>
                    <a:pt x="910" y="53"/>
                  </a:lnTo>
                  <a:lnTo>
                    <a:pt x="910" y="67"/>
                  </a:lnTo>
                  <a:lnTo>
                    <a:pt x="923" y="67"/>
                  </a:lnTo>
                  <a:lnTo>
                    <a:pt x="918" y="55"/>
                  </a:lnTo>
                  <a:lnTo>
                    <a:pt x="925" y="55"/>
                  </a:lnTo>
                  <a:lnTo>
                    <a:pt x="928" y="68"/>
                  </a:lnTo>
                  <a:lnTo>
                    <a:pt x="936" y="78"/>
                  </a:lnTo>
                  <a:lnTo>
                    <a:pt x="940" y="65"/>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3" name="Freeform 37"/>
            <p:cNvSpPr>
              <a:spLocks/>
            </p:cNvSpPr>
            <p:nvPr/>
          </p:nvSpPr>
          <p:spPr bwMode="auto">
            <a:xfrm>
              <a:off x="6728839" y="2656214"/>
              <a:ext cx="1674075" cy="1857137"/>
            </a:xfrm>
            <a:custGeom>
              <a:avLst/>
              <a:gdLst/>
              <a:ahLst/>
              <a:cxnLst>
                <a:cxn ang="0">
                  <a:pos x="311" y="1318"/>
                </a:cxn>
                <a:cxn ang="0">
                  <a:pos x="305" y="1290"/>
                </a:cxn>
                <a:cxn ang="0">
                  <a:pos x="295" y="1264"/>
                </a:cxn>
                <a:cxn ang="0">
                  <a:pos x="258" y="1239"/>
                </a:cxn>
                <a:cxn ang="0">
                  <a:pos x="252" y="1231"/>
                </a:cxn>
                <a:cxn ang="0">
                  <a:pos x="225" y="1209"/>
                </a:cxn>
                <a:cxn ang="0">
                  <a:pos x="194" y="1199"/>
                </a:cxn>
                <a:cxn ang="0">
                  <a:pos x="154" y="1183"/>
                </a:cxn>
                <a:cxn ang="0">
                  <a:pos x="94" y="1183"/>
                </a:cxn>
                <a:cxn ang="0">
                  <a:pos x="63" y="1178"/>
                </a:cxn>
                <a:cxn ang="0">
                  <a:pos x="65" y="1156"/>
                </a:cxn>
                <a:cxn ang="0">
                  <a:pos x="99" y="1113"/>
                </a:cxn>
                <a:cxn ang="0">
                  <a:pos x="94" y="1077"/>
                </a:cxn>
                <a:cxn ang="0">
                  <a:pos x="68" y="1077"/>
                </a:cxn>
                <a:cxn ang="0">
                  <a:pos x="58" y="1055"/>
                </a:cxn>
                <a:cxn ang="0">
                  <a:pos x="60" y="1020"/>
                </a:cxn>
                <a:cxn ang="0">
                  <a:pos x="56" y="979"/>
                </a:cxn>
                <a:cxn ang="0">
                  <a:pos x="55" y="941"/>
                </a:cxn>
                <a:cxn ang="0">
                  <a:pos x="70" y="889"/>
                </a:cxn>
                <a:cxn ang="0">
                  <a:pos x="109" y="855"/>
                </a:cxn>
                <a:cxn ang="0">
                  <a:pos x="129" y="744"/>
                </a:cxn>
                <a:cxn ang="0">
                  <a:pos x="93" y="705"/>
                </a:cxn>
                <a:cxn ang="0">
                  <a:pos x="61" y="666"/>
                </a:cxn>
                <a:cxn ang="0">
                  <a:pos x="35" y="641"/>
                </a:cxn>
                <a:cxn ang="0">
                  <a:pos x="18" y="624"/>
                </a:cxn>
                <a:cxn ang="0">
                  <a:pos x="17" y="609"/>
                </a:cxn>
                <a:cxn ang="0">
                  <a:pos x="17" y="570"/>
                </a:cxn>
                <a:cxn ang="0">
                  <a:pos x="71" y="532"/>
                </a:cxn>
                <a:cxn ang="0">
                  <a:pos x="91" y="500"/>
                </a:cxn>
                <a:cxn ang="0">
                  <a:pos x="147" y="452"/>
                </a:cxn>
                <a:cxn ang="0">
                  <a:pos x="191" y="422"/>
                </a:cxn>
                <a:cxn ang="0">
                  <a:pos x="194" y="354"/>
                </a:cxn>
                <a:cxn ang="0">
                  <a:pos x="207" y="308"/>
                </a:cxn>
                <a:cxn ang="0">
                  <a:pos x="192" y="260"/>
                </a:cxn>
                <a:cxn ang="0">
                  <a:pos x="202" y="217"/>
                </a:cxn>
                <a:cxn ang="0">
                  <a:pos x="222" y="200"/>
                </a:cxn>
                <a:cxn ang="0">
                  <a:pos x="275" y="182"/>
                </a:cxn>
                <a:cxn ang="0">
                  <a:pos x="328" y="177"/>
                </a:cxn>
                <a:cxn ang="0">
                  <a:pos x="361" y="155"/>
                </a:cxn>
                <a:cxn ang="0">
                  <a:pos x="379" y="160"/>
                </a:cxn>
                <a:cxn ang="0">
                  <a:pos x="446" y="147"/>
                </a:cxn>
                <a:cxn ang="0">
                  <a:pos x="479" y="165"/>
                </a:cxn>
                <a:cxn ang="0">
                  <a:pos x="515" y="167"/>
                </a:cxn>
                <a:cxn ang="0">
                  <a:pos x="580" y="134"/>
                </a:cxn>
                <a:cxn ang="0">
                  <a:pos x="759" y="0"/>
                </a:cxn>
                <a:cxn ang="0">
                  <a:pos x="799" y="16"/>
                </a:cxn>
                <a:cxn ang="0">
                  <a:pos x="982" y="20"/>
                </a:cxn>
                <a:cxn ang="0">
                  <a:pos x="903" y="412"/>
                </a:cxn>
                <a:cxn ang="0">
                  <a:pos x="842" y="546"/>
                </a:cxn>
                <a:cxn ang="0">
                  <a:pos x="545" y="879"/>
                </a:cxn>
                <a:cxn ang="0">
                  <a:pos x="485" y="1007"/>
                </a:cxn>
              </a:cxnLst>
              <a:rect l="0" t="0" r="r" b="b"/>
              <a:pathLst>
                <a:path w="982" h="1327">
                  <a:moveTo>
                    <a:pt x="396" y="1196"/>
                  </a:moveTo>
                  <a:lnTo>
                    <a:pt x="366" y="1254"/>
                  </a:lnTo>
                  <a:lnTo>
                    <a:pt x="318" y="1327"/>
                  </a:lnTo>
                  <a:lnTo>
                    <a:pt x="311" y="1318"/>
                  </a:lnTo>
                  <a:lnTo>
                    <a:pt x="313" y="1310"/>
                  </a:lnTo>
                  <a:lnTo>
                    <a:pt x="305" y="1305"/>
                  </a:lnTo>
                  <a:lnTo>
                    <a:pt x="310" y="1295"/>
                  </a:lnTo>
                  <a:lnTo>
                    <a:pt x="305" y="1290"/>
                  </a:lnTo>
                  <a:lnTo>
                    <a:pt x="306" y="1277"/>
                  </a:lnTo>
                  <a:lnTo>
                    <a:pt x="302" y="1274"/>
                  </a:lnTo>
                  <a:lnTo>
                    <a:pt x="302" y="1267"/>
                  </a:lnTo>
                  <a:lnTo>
                    <a:pt x="295" y="1264"/>
                  </a:lnTo>
                  <a:lnTo>
                    <a:pt x="295" y="1259"/>
                  </a:lnTo>
                  <a:lnTo>
                    <a:pt x="263" y="1249"/>
                  </a:lnTo>
                  <a:lnTo>
                    <a:pt x="265" y="1241"/>
                  </a:lnTo>
                  <a:lnTo>
                    <a:pt x="258" y="1239"/>
                  </a:lnTo>
                  <a:lnTo>
                    <a:pt x="262" y="1236"/>
                  </a:lnTo>
                  <a:lnTo>
                    <a:pt x="260" y="1231"/>
                  </a:lnTo>
                  <a:lnTo>
                    <a:pt x="253" y="1229"/>
                  </a:lnTo>
                  <a:lnTo>
                    <a:pt x="252" y="1231"/>
                  </a:lnTo>
                  <a:lnTo>
                    <a:pt x="237" y="1227"/>
                  </a:lnTo>
                  <a:lnTo>
                    <a:pt x="229" y="1216"/>
                  </a:lnTo>
                  <a:lnTo>
                    <a:pt x="225" y="1217"/>
                  </a:lnTo>
                  <a:lnTo>
                    <a:pt x="225" y="1209"/>
                  </a:lnTo>
                  <a:lnTo>
                    <a:pt x="220" y="1207"/>
                  </a:lnTo>
                  <a:lnTo>
                    <a:pt x="220" y="1211"/>
                  </a:lnTo>
                  <a:lnTo>
                    <a:pt x="209" y="1216"/>
                  </a:lnTo>
                  <a:lnTo>
                    <a:pt x="194" y="1199"/>
                  </a:lnTo>
                  <a:lnTo>
                    <a:pt x="176" y="1204"/>
                  </a:lnTo>
                  <a:lnTo>
                    <a:pt x="172" y="1196"/>
                  </a:lnTo>
                  <a:lnTo>
                    <a:pt x="157" y="1189"/>
                  </a:lnTo>
                  <a:lnTo>
                    <a:pt x="154" y="1183"/>
                  </a:lnTo>
                  <a:lnTo>
                    <a:pt x="128" y="1189"/>
                  </a:lnTo>
                  <a:lnTo>
                    <a:pt x="114" y="1199"/>
                  </a:lnTo>
                  <a:lnTo>
                    <a:pt x="108" y="1191"/>
                  </a:lnTo>
                  <a:lnTo>
                    <a:pt x="94" y="1183"/>
                  </a:lnTo>
                  <a:lnTo>
                    <a:pt x="80" y="1183"/>
                  </a:lnTo>
                  <a:lnTo>
                    <a:pt x="76" y="1186"/>
                  </a:lnTo>
                  <a:lnTo>
                    <a:pt x="75" y="1183"/>
                  </a:lnTo>
                  <a:lnTo>
                    <a:pt x="63" y="1178"/>
                  </a:lnTo>
                  <a:lnTo>
                    <a:pt x="66" y="1176"/>
                  </a:lnTo>
                  <a:lnTo>
                    <a:pt x="58" y="1171"/>
                  </a:lnTo>
                  <a:lnTo>
                    <a:pt x="68" y="1163"/>
                  </a:lnTo>
                  <a:lnTo>
                    <a:pt x="65" y="1156"/>
                  </a:lnTo>
                  <a:lnTo>
                    <a:pt x="66" y="1149"/>
                  </a:lnTo>
                  <a:lnTo>
                    <a:pt x="73" y="1151"/>
                  </a:lnTo>
                  <a:lnTo>
                    <a:pt x="78" y="1125"/>
                  </a:lnTo>
                  <a:lnTo>
                    <a:pt x="99" y="1113"/>
                  </a:lnTo>
                  <a:lnTo>
                    <a:pt x="98" y="1106"/>
                  </a:lnTo>
                  <a:lnTo>
                    <a:pt x="104" y="1108"/>
                  </a:lnTo>
                  <a:lnTo>
                    <a:pt x="103" y="1090"/>
                  </a:lnTo>
                  <a:lnTo>
                    <a:pt x="94" y="1077"/>
                  </a:lnTo>
                  <a:lnTo>
                    <a:pt x="89" y="1077"/>
                  </a:lnTo>
                  <a:lnTo>
                    <a:pt x="93" y="1085"/>
                  </a:lnTo>
                  <a:lnTo>
                    <a:pt x="86" y="1085"/>
                  </a:lnTo>
                  <a:lnTo>
                    <a:pt x="68" y="1077"/>
                  </a:lnTo>
                  <a:lnTo>
                    <a:pt x="68" y="1070"/>
                  </a:lnTo>
                  <a:lnTo>
                    <a:pt x="63" y="1070"/>
                  </a:lnTo>
                  <a:lnTo>
                    <a:pt x="63" y="1057"/>
                  </a:lnTo>
                  <a:lnTo>
                    <a:pt x="58" y="1055"/>
                  </a:lnTo>
                  <a:lnTo>
                    <a:pt x="60" y="1048"/>
                  </a:lnTo>
                  <a:lnTo>
                    <a:pt x="55" y="1045"/>
                  </a:lnTo>
                  <a:lnTo>
                    <a:pt x="60" y="1038"/>
                  </a:lnTo>
                  <a:lnTo>
                    <a:pt x="60" y="1020"/>
                  </a:lnTo>
                  <a:lnTo>
                    <a:pt x="41" y="994"/>
                  </a:lnTo>
                  <a:lnTo>
                    <a:pt x="35" y="990"/>
                  </a:lnTo>
                  <a:lnTo>
                    <a:pt x="51" y="974"/>
                  </a:lnTo>
                  <a:lnTo>
                    <a:pt x="56" y="979"/>
                  </a:lnTo>
                  <a:lnTo>
                    <a:pt x="56" y="969"/>
                  </a:lnTo>
                  <a:lnTo>
                    <a:pt x="71" y="962"/>
                  </a:lnTo>
                  <a:lnTo>
                    <a:pt x="70" y="952"/>
                  </a:lnTo>
                  <a:lnTo>
                    <a:pt x="55" y="941"/>
                  </a:lnTo>
                  <a:lnTo>
                    <a:pt x="63" y="934"/>
                  </a:lnTo>
                  <a:lnTo>
                    <a:pt x="60" y="916"/>
                  </a:lnTo>
                  <a:lnTo>
                    <a:pt x="68" y="906"/>
                  </a:lnTo>
                  <a:lnTo>
                    <a:pt x="70" y="889"/>
                  </a:lnTo>
                  <a:lnTo>
                    <a:pt x="88" y="876"/>
                  </a:lnTo>
                  <a:lnTo>
                    <a:pt x="99" y="878"/>
                  </a:lnTo>
                  <a:lnTo>
                    <a:pt x="99" y="860"/>
                  </a:lnTo>
                  <a:lnTo>
                    <a:pt x="109" y="855"/>
                  </a:lnTo>
                  <a:lnTo>
                    <a:pt x="101" y="830"/>
                  </a:lnTo>
                  <a:lnTo>
                    <a:pt x="128" y="816"/>
                  </a:lnTo>
                  <a:lnTo>
                    <a:pt x="141" y="782"/>
                  </a:lnTo>
                  <a:lnTo>
                    <a:pt x="129" y="744"/>
                  </a:lnTo>
                  <a:lnTo>
                    <a:pt x="114" y="735"/>
                  </a:lnTo>
                  <a:lnTo>
                    <a:pt x="116" y="717"/>
                  </a:lnTo>
                  <a:lnTo>
                    <a:pt x="106" y="702"/>
                  </a:lnTo>
                  <a:lnTo>
                    <a:pt x="93" y="705"/>
                  </a:lnTo>
                  <a:lnTo>
                    <a:pt x="81" y="692"/>
                  </a:lnTo>
                  <a:lnTo>
                    <a:pt x="83" y="686"/>
                  </a:lnTo>
                  <a:lnTo>
                    <a:pt x="61" y="672"/>
                  </a:lnTo>
                  <a:lnTo>
                    <a:pt x="61" y="666"/>
                  </a:lnTo>
                  <a:lnTo>
                    <a:pt x="48" y="659"/>
                  </a:lnTo>
                  <a:lnTo>
                    <a:pt x="50" y="652"/>
                  </a:lnTo>
                  <a:lnTo>
                    <a:pt x="40" y="651"/>
                  </a:lnTo>
                  <a:lnTo>
                    <a:pt x="35" y="641"/>
                  </a:lnTo>
                  <a:lnTo>
                    <a:pt x="26" y="651"/>
                  </a:lnTo>
                  <a:lnTo>
                    <a:pt x="22" y="638"/>
                  </a:lnTo>
                  <a:lnTo>
                    <a:pt x="17" y="634"/>
                  </a:lnTo>
                  <a:lnTo>
                    <a:pt x="18" y="624"/>
                  </a:lnTo>
                  <a:lnTo>
                    <a:pt x="12" y="619"/>
                  </a:lnTo>
                  <a:lnTo>
                    <a:pt x="18" y="618"/>
                  </a:lnTo>
                  <a:lnTo>
                    <a:pt x="15" y="613"/>
                  </a:lnTo>
                  <a:lnTo>
                    <a:pt x="17" y="609"/>
                  </a:lnTo>
                  <a:lnTo>
                    <a:pt x="8" y="603"/>
                  </a:lnTo>
                  <a:lnTo>
                    <a:pt x="0" y="606"/>
                  </a:lnTo>
                  <a:lnTo>
                    <a:pt x="7" y="581"/>
                  </a:lnTo>
                  <a:lnTo>
                    <a:pt x="17" y="570"/>
                  </a:lnTo>
                  <a:lnTo>
                    <a:pt x="25" y="546"/>
                  </a:lnTo>
                  <a:lnTo>
                    <a:pt x="55" y="536"/>
                  </a:lnTo>
                  <a:lnTo>
                    <a:pt x="63" y="543"/>
                  </a:lnTo>
                  <a:lnTo>
                    <a:pt x="71" y="532"/>
                  </a:lnTo>
                  <a:lnTo>
                    <a:pt x="78" y="536"/>
                  </a:lnTo>
                  <a:lnTo>
                    <a:pt x="83" y="528"/>
                  </a:lnTo>
                  <a:lnTo>
                    <a:pt x="76" y="520"/>
                  </a:lnTo>
                  <a:lnTo>
                    <a:pt x="91" y="500"/>
                  </a:lnTo>
                  <a:lnTo>
                    <a:pt x="101" y="503"/>
                  </a:lnTo>
                  <a:lnTo>
                    <a:pt x="121" y="483"/>
                  </a:lnTo>
                  <a:lnTo>
                    <a:pt x="131" y="483"/>
                  </a:lnTo>
                  <a:lnTo>
                    <a:pt x="147" y="452"/>
                  </a:lnTo>
                  <a:lnTo>
                    <a:pt x="181" y="442"/>
                  </a:lnTo>
                  <a:lnTo>
                    <a:pt x="177" y="434"/>
                  </a:lnTo>
                  <a:lnTo>
                    <a:pt x="182" y="425"/>
                  </a:lnTo>
                  <a:lnTo>
                    <a:pt x="191" y="422"/>
                  </a:lnTo>
                  <a:lnTo>
                    <a:pt x="189" y="396"/>
                  </a:lnTo>
                  <a:lnTo>
                    <a:pt x="179" y="382"/>
                  </a:lnTo>
                  <a:lnTo>
                    <a:pt x="187" y="358"/>
                  </a:lnTo>
                  <a:lnTo>
                    <a:pt x="194" y="354"/>
                  </a:lnTo>
                  <a:lnTo>
                    <a:pt x="189" y="344"/>
                  </a:lnTo>
                  <a:lnTo>
                    <a:pt x="197" y="336"/>
                  </a:lnTo>
                  <a:lnTo>
                    <a:pt x="199" y="313"/>
                  </a:lnTo>
                  <a:lnTo>
                    <a:pt x="207" y="308"/>
                  </a:lnTo>
                  <a:lnTo>
                    <a:pt x="200" y="296"/>
                  </a:lnTo>
                  <a:lnTo>
                    <a:pt x="202" y="275"/>
                  </a:lnTo>
                  <a:lnTo>
                    <a:pt x="192" y="266"/>
                  </a:lnTo>
                  <a:lnTo>
                    <a:pt x="192" y="260"/>
                  </a:lnTo>
                  <a:lnTo>
                    <a:pt x="207" y="247"/>
                  </a:lnTo>
                  <a:lnTo>
                    <a:pt x="220" y="243"/>
                  </a:lnTo>
                  <a:lnTo>
                    <a:pt x="214" y="222"/>
                  </a:lnTo>
                  <a:lnTo>
                    <a:pt x="202" y="217"/>
                  </a:lnTo>
                  <a:lnTo>
                    <a:pt x="207" y="210"/>
                  </a:lnTo>
                  <a:lnTo>
                    <a:pt x="202" y="202"/>
                  </a:lnTo>
                  <a:lnTo>
                    <a:pt x="214" y="195"/>
                  </a:lnTo>
                  <a:lnTo>
                    <a:pt x="222" y="200"/>
                  </a:lnTo>
                  <a:lnTo>
                    <a:pt x="234" y="175"/>
                  </a:lnTo>
                  <a:lnTo>
                    <a:pt x="247" y="179"/>
                  </a:lnTo>
                  <a:lnTo>
                    <a:pt x="252" y="169"/>
                  </a:lnTo>
                  <a:lnTo>
                    <a:pt x="275" y="182"/>
                  </a:lnTo>
                  <a:lnTo>
                    <a:pt x="288" y="172"/>
                  </a:lnTo>
                  <a:lnTo>
                    <a:pt x="306" y="187"/>
                  </a:lnTo>
                  <a:lnTo>
                    <a:pt x="320" y="169"/>
                  </a:lnTo>
                  <a:lnTo>
                    <a:pt x="328" y="177"/>
                  </a:lnTo>
                  <a:lnTo>
                    <a:pt x="340" y="172"/>
                  </a:lnTo>
                  <a:lnTo>
                    <a:pt x="340" y="155"/>
                  </a:lnTo>
                  <a:lnTo>
                    <a:pt x="351" y="152"/>
                  </a:lnTo>
                  <a:lnTo>
                    <a:pt x="361" y="155"/>
                  </a:lnTo>
                  <a:lnTo>
                    <a:pt x="361" y="142"/>
                  </a:lnTo>
                  <a:lnTo>
                    <a:pt x="374" y="142"/>
                  </a:lnTo>
                  <a:lnTo>
                    <a:pt x="374" y="155"/>
                  </a:lnTo>
                  <a:lnTo>
                    <a:pt x="379" y="160"/>
                  </a:lnTo>
                  <a:lnTo>
                    <a:pt x="393" y="155"/>
                  </a:lnTo>
                  <a:lnTo>
                    <a:pt x="414" y="159"/>
                  </a:lnTo>
                  <a:lnTo>
                    <a:pt x="431" y="147"/>
                  </a:lnTo>
                  <a:lnTo>
                    <a:pt x="446" y="147"/>
                  </a:lnTo>
                  <a:lnTo>
                    <a:pt x="457" y="159"/>
                  </a:lnTo>
                  <a:lnTo>
                    <a:pt x="462" y="155"/>
                  </a:lnTo>
                  <a:lnTo>
                    <a:pt x="470" y="169"/>
                  </a:lnTo>
                  <a:lnTo>
                    <a:pt x="479" y="165"/>
                  </a:lnTo>
                  <a:lnTo>
                    <a:pt x="480" y="155"/>
                  </a:lnTo>
                  <a:lnTo>
                    <a:pt x="494" y="154"/>
                  </a:lnTo>
                  <a:lnTo>
                    <a:pt x="499" y="172"/>
                  </a:lnTo>
                  <a:lnTo>
                    <a:pt x="515" y="167"/>
                  </a:lnTo>
                  <a:lnTo>
                    <a:pt x="519" y="170"/>
                  </a:lnTo>
                  <a:lnTo>
                    <a:pt x="537" y="160"/>
                  </a:lnTo>
                  <a:lnTo>
                    <a:pt x="553" y="172"/>
                  </a:lnTo>
                  <a:lnTo>
                    <a:pt x="580" y="134"/>
                  </a:lnTo>
                  <a:lnTo>
                    <a:pt x="633" y="155"/>
                  </a:lnTo>
                  <a:lnTo>
                    <a:pt x="749" y="157"/>
                  </a:lnTo>
                  <a:lnTo>
                    <a:pt x="749" y="94"/>
                  </a:lnTo>
                  <a:lnTo>
                    <a:pt x="759" y="0"/>
                  </a:lnTo>
                  <a:lnTo>
                    <a:pt x="767" y="3"/>
                  </a:lnTo>
                  <a:lnTo>
                    <a:pt x="779" y="0"/>
                  </a:lnTo>
                  <a:lnTo>
                    <a:pt x="784" y="10"/>
                  </a:lnTo>
                  <a:lnTo>
                    <a:pt x="799" y="16"/>
                  </a:lnTo>
                  <a:lnTo>
                    <a:pt x="807" y="8"/>
                  </a:lnTo>
                  <a:lnTo>
                    <a:pt x="835" y="16"/>
                  </a:lnTo>
                  <a:lnTo>
                    <a:pt x="969" y="15"/>
                  </a:lnTo>
                  <a:lnTo>
                    <a:pt x="982" y="20"/>
                  </a:lnTo>
                  <a:lnTo>
                    <a:pt x="971" y="96"/>
                  </a:lnTo>
                  <a:lnTo>
                    <a:pt x="931" y="217"/>
                  </a:lnTo>
                  <a:lnTo>
                    <a:pt x="913" y="316"/>
                  </a:lnTo>
                  <a:lnTo>
                    <a:pt x="903" y="412"/>
                  </a:lnTo>
                  <a:lnTo>
                    <a:pt x="871" y="488"/>
                  </a:lnTo>
                  <a:lnTo>
                    <a:pt x="868" y="518"/>
                  </a:lnTo>
                  <a:lnTo>
                    <a:pt x="855" y="515"/>
                  </a:lnTo>
                  <a:lnTo>
                    <a:pt x="842" y="546"/>
                  </a:lnTo>
                  <a:lnTo>
                    <a:pt x="757" y="639"/>
                  </a:lnTo>
                  <a:lnTo>
                    <a:pt x="696" y="669"/>
                  </a:lnTo>
                  <a:lnTo>
                    <a:pt x="595" y="797"/>
                  </a:lnTo>
                  <a:lnTo>
                    <a:pt x="545" y="879"/>
                  </a:lnTo>
                  <a:lnTo>
                    <a:pt x="524" y="927"/>
                  </a:lnTo>
                  <a:lnTo>
                    <a:pt x="522" y="942"/>
                  </a:lnTo>
                  <a:lnTo>
                    <a:pt x="527" y="952"/>
                  </a:lnTo>
                  <a:lnTo>
                    <a:pt x="485" y="1007"/>
                  </a:lnTo>
                  <a:lnTo>
                    <a:pt x="449" y="1095"/>
                  </a:lnTo>
                  <a:lnTo>
                    <a:pt x="399" y="1192"/>
                  </a:lnTo>
                  <a:lnTo>
                    <a:pt x="396" y="1196"/>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4" name="Freeform 40"/>
            <p:cNvSpPr>
              <a:spLocks/>
            </p:cNvSpPr>
            <p:nvPr/>
          </p:nvSpPr>
          <p:spPr bwMode="auto">
            <a:xfrm>
              <a:off x="1619672" y="1780127"/>
              <a:ext cx="3741950" cy="3556130"/>
            </a:xfrm>
            <a:custGeom>
              <a:avLst/>
              <a:gdLst/>
              <a:ahLst/>
              <a:cxnLst>
                <a:cxn ang="0">
                  <a:pos x="734" y="1204"/>
                </a:cxn>
                <a:cxn ang="0">
                  <a:pos x="625" y="1282"/>
                </a:cxn>
                <a:cxn ang="0">
                  <a:pos x="459" y="1267"/>
                </a:cxn>
                <a:cxn ang="0">
                  <a:pos x="313" y="1222"/>
                </a:cxn>
                <a:cxn ang="0">
                  <a:pos x="237" y="1171"/>
                </a:cxn>
                <a:cxn ang="0">
                  <a:pos x="212" y="1063"/>
                </a:cxn>
                <a:cxn ang="0">
                  <a:pos x="109" y="1015"/>
                </a:cxn>
                <a:cxn ang="0">
                  <a:pos x="73" y="1078"/>
                </a:cxn>
                <a:cxn ang="0">
                  <a:pos x="36" y="1158"/>
                </a:cxn>
                <a:cxn ang="0">
                  <a:pos x="93" y="1370"/>
                </a:cxn>
                <a:cxn ang="0">
                  <a:pos x="197" y="1719"/>
                </a:cxn>
                <a:cxn ang="0">
                  <a:pos x="345" y="1911"/>
                </a:cxn>
                <a:cxn ang="0">
                  <a:pos x="464" y="1800"/>
                </a:cxn>
                <a:cxn ang="0">
                  <a:pos x="565" y="1823"/>
                </a:cxn>
                <a:cxn ang="0">
                  <a:pos x="606" y="2017"/>
                </a:cxn>
                <a:cxn ang="0">
                  <a:pos x="631" y="2123"/>
                </a:cxn>
                <a:cxn ang="0">
                  <a:pos x="663" y="2213"/>
                </a:cxn>
                <a:cxn ang="0">
                  <a:pos x="732" y="2266"/>
                </a:cxn>
                <a:cxn ang="0">
                  <a:pos x="734" y="2400"/>
                </a:cxn>
                <a:cxn ang="0">
                  <a:pos x="792" y="2363"/>
                </a:cxn>
                <a:cxn ang="0">
                  <a:pos x="900" y="2301"/>
                </a:cxn>
                <a:cxn ang="0">
                  <a:pos x="903" y="2460"/>
                </a:cxn>
                <a:cxn ang="0">
                  <a:pos x="999" y="2541"/>
                </a:cxn>
                <a:cxn ang="0">
                  <a:pos x="1135" y="2441"/>
                </a:cxn>
                <a:cxn ang="0">
                  <a:pos x="1226" y="2315"/>
                </a:cxn>
                <a:cxn ang="0">
                  <a:pos x="1320" y="2325"/>
                </a:cxn>
                <a:cxn ang="0">
                  <a:pos x="1363" y="2218"/>
                </a:cxn>
                <a:cxn ang="0">
                  <a:pos x="1474" y="2142"/>
                </a:cxn>
                <a:cxn ang="0">
                  <a:pos x="1574" y="2198"/>
                </a:cxn>
                <a:cxn ang="0">
                  <a:pos x="1706" y="2150"/>
                </a:cxn>
                <a:cxn ang="0">
                  <a:pos x="1779" y="2173"/>
                </a:cxn>
                <a:cxn ang="0">
                  <a:pos x="1904" y="2151"/>
                </a:cxn>
                <a:cxn ang="0">
                  <a:pos x="1958" y="2059"/>
                </a:cxn>
                <a:cxn ang="0">
                  <a:pos x="2064" y="2011"/>
                </a:cxn>
                <a:cxn ang="0">
                  <a:pos x="2149" y="2002"/>
                </a:cxn>
                <a:cxn ang="0">
                  <a:pos x="2177" y="1886"/>
                </a:cxn>
                <a:cxn ang="0">
                  <a:pos x="2086" y="1732"/>
                </a:cxn>
                <a:cxn ang="0">
                  <a:pos x="2023" y="1651"/>
                </a:cxn>
                <a:cxn ang="0">
                  <a:pos x="1927" y="1557"/>
                </a:cxn>
                <a:cxn ang="0">
                  <a:pos x="2031" y="1078"/>
                </a:cxn>
                <a:cxn ang="0">
                  <a:pos x="2026" y="967"/>
                </a:cxn>
                <a:cxn ang="0">
                  <a:pos x="1988" y="912"/>
                </a:cxn>
                <a:cxn ang="0">
                  <a:pos x="1957" y="1005"/>
                </a:cxn>
                <a:cxn ang="0">
                  <a:pos x="1920" y="921"/>
                </a:cxn>
                <a:cxn ang="0">
                  <a:pos x="1816" y="710"/>
                </a:cxn>
                <a:cxn ang="0">
                  <a:pos x="1648" y="482"/>
                </a:cxn>
                <a:cxn ang="0">
                  <a:pos x="1577" y="405"/>
                </a:cxn>
                <a:cxn ang="0">
                  <a:pos x="1478" y="422"/>
                </a:cxn>
                <a:cxn ang="0">
                  <a:pos x="1413" y="483"/>
                </a:cxn>
                <a:cxn ang="0">
                  <a:pos x="1296" y="581"/>
                </a:cxn>
                <a:cxn ang="0">
                  <a:pos x="1195" y="631"/>
                </a:cxn>
                <a:cxn ang="0">
                  <a:pos x="1054" y="629"/>
                </a:cxn>
                <a:cxn ang="0">
                  <a:pos x="1011" y="614"/>
                </a:cxn>
                <a:cxn ang="0">
                  <a:pos x="1064" y="419"/>
                </a:cxn>
                <a:cxn ang="0">
                  <a:pos x="1047" y="318"/>
                </a:cxn>
                <a:cxn ang="0">
                  <a:pos x="1017" y="240"/>
                </a:cxn>
                <a:cxn ang="0">
                  <a:pos x="987" y="170"/>
                </a:cxn>
                <a:cxn ang="0">
                  <a:pos x="948" y="91"/>
                </a:cxn>
                <a:cxn ang="0">
                  <a:pos x="878" y="21"/>
                </a:cxn>
              </a:cxnLst>
              <a:rect l="0" t="0" r="r" b="b"/>
              <a:pathLst>
                <a:path w="2195" h="2541">
                  <a:moveTo>
                    <a:pt x="857" y="1126"/>
                  </a:moveTo>
                  <a:lnTo>
                    <a:pt x="827" y="1131"/>
                  </a:lnTo>
                  <a:lnTo>
                    <a:pt x="812" y="1151"/>
                  </a:lnTo>
                  <a:lnTo>
                    <a:pt x="794" y="1144"/>
                  </a:lnTo>
                  <a:lnTo>
                    <a:pt x="775" y="1158"/>
                  </a:lnTo>
                  <a:lnTo>
                    <a:pt x="765" y="1153"/>
                  </a:lnTo>
                  <a:lnTo>
                    <a:pt x="752" y="1158"/>
                  </a:lnTo>
                  <a:lnTo>
                    <a:pt x="744" y="1176"/>
                  </a:lnTo>
                  <a:lnTo>
                    <a:pt x="736" y="1179"/>
                  </a:lnTo>
                  <a:lnTo>
                    <a:pt x="734" y="1204"/>
                  </a:lnTo>
                  <a:lnTo>
                    <a:pt x="727" y="1212"/>
                  </a:lnTo>
                  <a:lnTo>
                    <a:pt x="712" y="1222"/>
                  </a:lnTo>
                  <a:lnTo>
                    <a:pt x="679" y="1224"/>
                  </a:lnTo>
                  <a:lnTo>
                    <a:pt x="673" y="1245"/>
                  </a:lnTo>
                  <a:lnTo>
                    <a:pt x="686" y="1270"/>
                  </a:lnTo>
                  <a:lnTo>
                    <a:pt x="683" y="1275"/>
                  </a:lnTo>
                  <a:lnTo>
                    <a:pt x="674" y="1273"/>
                  </a:lnTo>
                  <a:lnTo>
                    <a:pt x="653" y="1292"/>
                  </a:lnTo>
                  <a:lnTo>
                    <a:pt x="638" y="1293"/>
                  </a:lnTo>
                  <a:lnTo>
                    <a:pt x="625" y="1282"/>
                  </a:lnTo>
                  <a:lnTo>
                    <a:pt x="616" y="1282"/>
                  </a:lnTo>
                  <a:lnTo>
                    <a:pt x="613" y="1268"/>
                  </a:lnTo>
                  <a:lnTo>
                    <a:pt x="600" y="1259"/>
                  </a:lnTo>
                  <a:lnTo>
                    <a:pt x="550" y="1252"/>
                  </a:lnTo>
                  <a:lnTo>
                    <a:pt x="525" y="1254"/>
                  </a:lnTo>
                  <a:lnTo>
                    <a:pt x="504" y="1262"/>
                  </a:lnTo>
                  <a:lnTo>
                    <a:pt x="497" y="1268"/>
                  </a:lnTo>
                  <a:lnTo>
                    <a:pt x="487" y="1267"/>
                  </a:lnTo>
                  <a:lnTo>
                    <a:pt x="475" y="1273"/>
                  </a:lnTo>
                  <a:lnTo>
                    <a:pt x="459" y="1267"/>
                  </a:lnTo>
                  <a:lnTo>
                    <a:pt x="437" y="1267"/>
                  </a:lnTo>
                  <a:lnTo>
                    <a:pt x="419" y="1278"/>
                  </a:lnTo>
                  <a:lnTo>
                    <a:pt x="393" y="1264"/>
                  </a:lnTo>
                  <a:lnTo>
                    <a:pt x="384" y="1265"/>
                  </a:lnTo>
                  <a:lnTo>
                    <a:pt x="373" y="1245"/>
                  </a:lnTo>
                  <a:lnTo>
                    <a:pt x="364" y="1237"/>
                  </a:lnTo>
                  <a:lnTo>
                    <a:pt x="358" y="1237"/>
                  </a:lnTo>
                  <a:lnTo>
                    <a:pt x="353" y="1230"/>
                  </a:lnTo>
                  <a:lnTo>
                    <a:pt x="321" y="1229"/>
                  </a:lnTo>
                  <a:lnTo>
                    <a:pt x="313" y="1222"/>
                  </a:lnTo>
                  <a:lnTo>
                    <a:pt x="308" y="1229"/>
                  </a:lnTo>
                  <a:lnTo>
                    <a:pt x="302" y="1224"/>
                  </a:lnTo>
                  <a:lnTo>
                    <a:pt x="288" y="1234"/>
                  </a:lnTo>
                  <a:lnTo>
                    <a:pt x="282" y="1229"/>
                  </a:lnTo>
                  <a:lnTo>
                    <a:pt x="277" y="1209"/>
                  </a:lnTo>
                  <a:lnTo>
                    <a:pt x="270" y="1206"/>
                  </a:lnTo>
                  <a:lnTo>
                    <a:pt x="263" y="1211"/>
                  </a:lnTo>
                  <a:lnTo>
                    <a:pt x="250" y="1209"/>
                  </a:lnTo>
                  <a:lnTo>
                    <a:pt x="234" y="1217"/>
                  </a:lnTo>
                  <a:lnTo>
                    <a:pt x="237" y="1171"/>
                  </a:lnTo>
                  <a:lnTo>
                    <a:pt x="224" y="1169"/>
                  </a:lnTo>
                  <a:lnTo>
                    <a:pt x="220" y="1151"/>
                  </a:lnTo>
                  <a:lnTo>
                    <a:pt x="212" y="1141"/>
                  </a:lnTo>
                  <a:lnTo>
                    <a:pt x="217" y="1129"/>
                  </a:lnTo>
                  <a:lnTo>
                    <a:pt x="225" y="1129"/>
                  </a:lnTo>
                  <a:lnTo>
                    <a:pt x="232" y="1118"/>
                  </a:lnTo>
                  <a:lnTo>
                    <a:pt x="232" y="1109"/>
                  </a:lnTo>
                  <a:lnTo>
                    <a:pt x="224" y="1093"/>
                  </a:lnTo>
                  <a:lnTo>
                    <a:pt x="224" y="1085"/>
                  </a:lnTo>
                  <a:lnTo>
                    <a:pt x="212" y="1063"/>
                  </a:lnTo>
                  <a:lnTo>
                    <a:pt x="184" y="1070"/>
                  </a:lnTo>
                  <a:lnTo>
                    <a:pt x="176" y="1056"/>
                  </a:lnTo>
                  <a:lnTo>
                    <a:pt x="179" y="1027"/>
                  </a:lnTo>
                  <a:lnTo>
                    <a:pt x="166" y="1022"/>
                  </a:lnTo>
                  <a:lnTo>
                    <a:pt x="151" y="1003"/>
                  </a:lnTo>
                  <a:lnTo>
                    <a:pt x="138" y="1010"/>
                  </a:lnTo>
                  <a:lnTo>
                    <a:pt x="133" y="1017"/>
                  </a:lnTo>
                  <a:lnTo>
                    <a:pt x="126" y="1012"/>
                  </a:lnTo>
                  <a:lnTo>
                    <a:pt x="121" y="1017"/>
                  </a:lnTo>
                  <a:lnTo>
                    <a:pt x="109" y="1015"/>
                  </a:lnTo>
                  <a:lnTo>
                    <a:pt x="104" y="1022"/>
                  </a:lnTo>
                  <a:lnTo>
                    <a:pt x="106" y="1047"/>
                  </a:lnTo>
                  <a:lnTo>
                    <a:pt x="101" y="1050"/>
                  </a:lnTo>
                  <a:lnTo>
                    <a:pt x="91" y="1045"/>
                  </a:lnTo>
                  <a:lnTo>
                    <a:pt x="98" y="1060"/>
                  </a:lnTo>
                  <a:lnTo>
                    <a:pt x="85" y="1063"/>
                  </a:lnTo>
                  <a:lnTo>
                    <a:pt x="89" y="1076"/>
                  </a:lnTo>
                  <a:lnTo>
                    <a:pt x="85" y="1080"/>
                  </a:lnTo>
                  <a:lnTo>
                    <a:pt x="78" y="1075"/>
                  </a:lnTo>
                  <a:lnTo>
                    <a:pt x="73" y="1078"/>
                  </a:lnTo>
                  <a:lnTo>
                    <a:pt x="73" y="1088"/>
                  </a:lnTo>
                  <a:lnTo>
                    <a:pt x="86" y="1106"/>
                  </a:lnTo>
                  <a:lnTo>
                    <a:pt x="76" y="1116"/>
                  </a:lnTo>
                  <a:lnTo>
                    <a:pt x="78" y="1131"/>
                  </a:lnTo>
                  <a:lnTo>
                    <a:pt x="68" y="1146"/>
                  </a:lnTo>
                  <a:lnTo>
                    <a:pt x="61" y="1148"/>
                  </a:lnTo>
                  <a:lnTo>
                    <a:pt x="58" y="1141"/>
                  </a:lnTo>
                  <a:lnTo>
                    <a:pt x="53" y="1139"/>
                  </a:lnTo>
                  <a:lnTo>
                    <a:pt x="41" y="1149"/>
                  </a:lnTo>
                  <a:lnTo>
                    <a:pt x="36" y="1158"/>
                  </a:lnTo>
                  <a:lnTo>
                    <a:pt x="7" y="1169"/>
                  </a:lnTo>
                  <a:lnTo>
                    <a:pt x="2" y="1177"/>
                  </a:lnTo>
                  <a:lnTo>
                    <a:pt x="0" y="1189"/>
                  </a:lnTo>
                  <a:lnTo>
                    <a:pt x="28" y="1219"/>
                  </a:lnTo>
                  <a:lnTo>
                    <a:pt x="27" y="1230"/>
                  </a:lnTo>
                  <a:lnTo>
                    <a:pt x="36" y="1265"/>
                  </a:lnTo>
                  <a:lnTo>
                    <a:pt x="58" y="1280"/>
                  </a:lnTo>
                  <a:lnTo>
                    <a:pt x="71" y="1317"/>
                  </a:lnTo>
                  <a:lnTo>
                    <a:pt x="88" y="1333"/>
                  </a:lnTo>
                  <a:lnTo>
                    <a:pt x="93" y="1370"/>
                  </a:lnTo>
                  <a:lnTo>
                    <a:pt x="126" y="1439"/>
                  </a:lnTo>
                  <a:lnTo>
                    <a:pt x="133" y="1482"/>
                  </a:lnTo>
                  <a:lnTo>
                    <a:pt x="141" y="1495"/>
                  </a:lnTo>
                  <a:lnTo>
                    <a:pt x="146" y="1519"/>
                  </a:lnTo>
                  <a:lnTo>
                    <a:pt x="151" y="1557"/>
                  </a:lnTo>
                  <a:lnTo>
                    <a:pt x="161" y="1593"/>
                  </a:lnTo>
                  <a:lnTo>
                    <a:pt x="171" y="1610"/>
                  </a:lnTo>
                  <a:lnTo>
                    <a:pt x="179" y="1658"/>
                  </a:lnTo>
                  <a:lnTo>
                    <a:pt x="186" y="1666"/>
                  </a:lnTo>
                  <a:lnTo>
                    <a:pt x="197" y="1719"/>
                  </a:lnTo>
                  <a:lnTo>
                    <a:pt x="239" y="1802"/>
                  </a:lnTo>
                  <a:lnTo>
                    <a:pt x="237" y="1809"/>
                  </a:lnTo>
                  <a:lnTo>
                    <a:pt x="258" y="1845"/>
                  </a:lnTo>
                  <a:lnTo>
                    <a:pt x="278" y="1901"/>
                  </a:lnTo>
                  <a:lnTo>
                    <a:pt x="297" y="1929"/>
                  </a:lnTo>
                  <a:lnTo>
                    <a:pt x="315" y="1976"/>
                  </a:lnTo>
                  <a:lnTo>
                    <a:pt x="333" y="1984"/>
                  </a:lnTo>
                  <a:lnTo>
                    <a:pt x="328" y="1958"/>
                  </a:lnTo>
                  <a:lnTo>
                    <a:pt x="356" y="1931"/>
                  </a:lnTo>
                  <a:lnTo>
                    <a:pt x="345" y="1911"/>
                  </a:lnTo>
                  <a:lnTo>
                    <a:pt x="345" y="1905"/>
                  </a:lnTo>
                  <a:lnTo>
                    <a:pt x="371" y="1903"/>
                  </a:lnTo>
                  <a:lnTo>
                    <a:pt x="374" y="1863"/>
                  </a:lnTo>
                  <a:lnTo>
                    <a:pt x="388" y="1858"/>
                  </a:lnTo>
                  <a:lnTo>
                    <a:pt x="393" y="1860"/>
                  </a:lnTo>
                  <a:lnTo>
                    <a:pt x="414" y="1880"/>
                  </a:lnTo>
                  <a:lnTo>
                    <a:pt x="426" y="1868"/>
                  </a:lnTo>
                  <a:lnTo>
                    <a:pt x="434" y="1873"/>
                  </a:lnTo>
                  <a:lnTo>
                    <a:pt x="462" y="1822"/>
                  </a:lnTo>
                  <a:lnTo>
                    <a:pt x="464" y="1800"/>
                  </a:lnTo>
                  <a:lnTo>
                    <a:pt x="474" y="1780"/>
                  </a:lnTo>
                  <a:lnTo>
                    <a:pt x="471" y="1767"/>
                  </a:lnTo>
                  <a:lnTo>
                    <a:pt x="490" y="1794"/>
                  </a:lnTo>
                  <a:lnTo>
                    <a:pt x="490" y="1779"/>
                  </a:lnTo>
                  <a:lnTo>
                    <a:pt x="495" y="1754"/>
                  </a:lnTo>
                  <a:lnTo>
                    <a:pt x="510" y="1749"/>
                  </a:lnTo>
                  <a:lnTo>
                    <a:pt x="532" y="1789"/>
                  </a:lnTo>
                  <a:lnTo>
                    <a:pt x="557" y="1792"/>
                  </a:lnTo>
                  <a:lnTo>
                    <a:pt x="565" y="1810"/>
                  </a:lnTo>
                  <a:lnTo>
                    <a:pt x="565" y="1823"/>
                  </a:lnTo>
                  <a:lnTo>
                    <a:pt x="582" y="1840"/>
                  </a:lnTo>
                  <a:lnTo>
                    <a:pt x="603" y="1848"/>
                  </a:lnTo>
                  <a:lnTo>
                    <a:pt x="605" y="1886"/>
                  </a:lnTo>
                  <a:lnTo>
                    <a:pt x="585" y="1893"/>
                  </a:lnTo>
                  <a:lnTo>
                    <a:pt x="611" y="1911"/>
                  </a:lnTo>
                  <a:lnTo>
                    <a:pt x="593" y="1921"/>
                  </a:lnTo>
                  <a:lnTo>
                    <a:pt x="591" y="1941"/>
                  </a:lnTo>
                  <a:lnTo>
                    <a:pt x="601" y="1963"/>
                  </a:lnTo>
                  <a:lnTo>
                    <a:pt x="601" y="2002"/>
                  </a:lnTo>
                  <a:lnTo>
                    <a:pt x="606" y="2017"/>
                  </a:lnTo>
                  <a:lnTo>
                    <a:pt x="618" y="2024"/>
                  </a:lnTo>
                  <a:lnTo>
                    <a:pt x="610" y="2039"/>
                  </a:lnTo>
                  <a:lnTo>
                    <a:pt x="623" y="2050"/>
                  </a:lnTo>
                  <a:lnTo>
                    <a:pt x="625" y="2062"/>
                  </a:lnTo>
                  <a:lnTo>
                    <a:pt x="616" y="2088"/>
                  </a:lnTo>
                  <a:lnTo>
                    <a:pt x="636" y="2093"/>
                  </a:lnTo>
                  <a:lnTo>
                    <a:pt x="628" y="2108"/>
                  </a:lnTo>
                  <a:lnTo>
                    <a:pt x="636" y="2108"/>
                  </a:lnTo>
                  <a:lnTo>
                    <a:pt x="636" y="2115"/>
                  </a:lnTo>
                  <a:lnTo>
                    <a:pt x="631" y="2123"/>
                  </a:lnTo>
                  <a:lnTo>
                    <a:pt x="633" y="2138"/>
                  </a:lnTo>
                  <a:lnTo>
                    <a:pt x="628" y="2138"/>
                  </a:lnTo>
                  <a:lnTo>
                    <a:pt x="638" y="2163"/>
                  </a:lnTo>
                  <a:lnTo>
                    <a:pt x="631" y="2168"/>
                  </a:lnTo>
                  <a:lnTo>
                    <a:pt x="636" y="2178"/>
                  </a:lnTo>
                  <a:lnTo>
                    <a:pt x="623" y="2190"/>
                  </a:lnTo>
                  <a:lnTo>
                    <a:pt x="621" y="2203"/>
                  </a:lnTo>
                  <a:lnTo>
                    <a:pt x="649" y="2214"/>
                  </a:lnTo>
                  <a:lnTo>
                    <a:pt x="653" y="2211"/>
                  </a:lnTo>
                  <a:lnTo>
                    <a:pt x="663" y="2213"/>
                  </a:lnTo>
                  <a:lnTo>
                    <a:pt x="666" y="2226"/>
                  </a:lnTo>
                  <a:lnTo>
                    <a:pt x="681" y="2209"/>
                  </a:lnTo>
                  <a:lnTo>
                    <a:pt x="679" y="2231"/>
                  </a:lnTo>
                  <a:lnTo>
                    <a:pt x="683" y="2236"/>
                  </a:lnTo>
                  <a:lnTo>
                    <a:pt x="684" y="2231"/>
                  </a:lnTo>
                  <a:lnTo>
                    <a:pt x="693" y="2238"/>
                  </a:lnTo>
                  <a:lnTo>
                    <a:pt x="702" y="2256"/>
                  </a:lnTo>
                  <a:lnTo>
                    <a:pt x="711" y="2248"/>
                  </a:lnTo>
                  <a:lnTo>
                    <a:pt x="717" y="2252"/>
                  </a:lnTo>
                  <a:lnTo>
                    <a:pt x="732" y="2266"/>
                  </a:lnTo>
                  <a:lnTo>
                    <a:pt x="732" y="2281"/>
                  </a:lnTo>
                  <a:lnTo>
                    <a:pt x="737" y="2269"/>
                  </a:lnTo>
                  <a:lnTo>
                    <a:pt x="739" y="2279"/>
                  </a:lnTo>
                  <a:lnTo>
                    <a:pt x="729" y="2289"/>
                  </a:lnTo>
                  <a:lnTo>
                    <a:pt x="736" y="2299"/>
                  </a:lnTo>
                  <a:lnTo>
                    <a:pt x="734" y="2322"/>
                  </a:lnTo>
                  <a:lnTo>
                    <a:pt x="714" y="2334"/>
                  </a:lnTo>
                  <a:lnTo>
                    <a:pt x="719" y="2359"/>
                  </a:lnTo>
                  <a:lnTo>
                    <a:pt x="739" y="2395"/>
                  </a:lnTo>
                  <a:lnTo>
                    <a:pt x="734" y="2400"/>
                  </a:lnTo>
                  <a:lnTo>
                    <a:pt x="732" y="2421"/>
                  </a:lnTo>
                  <a:lnTo>
                    <a:pt x="742" y="2455"/>
                  </a:lnTo>
                  <a:lnTo>
                    <a:pt x="760" y="2441"/>
                  </a:lnTo>
                  <a:lnTo>
                    <a:pt x="765" y="2392"/>
                  </a:lnTo>
                  <a:lnTo>
                    <a:pt x="772" y="2380"/>
                  </a:lnTo>
                  <a:lnTo>
                    <a:pt x="779" y="2388"/>
                  </a:lnTo>
                  <a:lnTo>
                    <a:pt x="790" y="2382"/>
                  </a:lnTo>
                  <a:lnTo>
                    <a:pt x="785" y="2375"/>
                  </a:lnTo>
                  <a:lnTo>
                    <a:pt x="792" y="2372"/>
                  </a:lnTo>
                  <a:lnTo>
                    <a:pt x="792" y="2363"/>
                  </a:lnTo>
                  <a:lnTo>
                    <a:pt x="799" y="2372"/>
                  </a:lnTo>
                  <a:lnTo>
                    <a:pt x="808" y="2367"/>
                  </a:lnTo>
                  <a:lnTo>
                    <a:pt x="812" y="2357"/>
                  </a:lnTo>
                  <a:lnTo>
                    <a:pt x="825" y="2363"/>
                  </a:lnTo>
                  <a:lnTo>
                    <a:pt x="842" y="2362"/>
                  </a:lnTo>
                  <a:lnTo>
                    <a:pt x="865" y="2335"/>
                  </a:lnTo>
                  <a:lnTo>
                    <a:pt x="870" y="2322"/>
                  </a:lnTo>
                  <a:lnTo>
                    <a:pt x="880" y="2322"/>
                  </a:lnTo>
                  <a:lnTo>
                    <a:pt x="890" y="2302"/>
                  </a:lnTo>
                  <a:lnTo>
                    <a:pt x="900" y="2301"/>
                  </a:lnTo>
                  <a:lnTo>
                    <a:pt x="896" y="2314"/>
                  </a:lnTo>
                  <a:lnTo>
                    <a:pt x="915" y="2314"/>
                  </a:lnTo>
                  <a:lnTo>
                    <a:pt x="918" y="2340"/>
                  </a:lnTo>
                  <a:lnTo>
                    <a:pt x="908" y="2339"/>
                  </a:lnTo>
                  <a:lnTo>
                    <a:pt x="896" y="2354"/>
                  </a:lnTo>
                  <a:lnTo>
                    <a:pt x="898" y="2362"/>
                  </a:lnTo>
                  <a:lnTo>
                    <a:pt x="888" y="2375"/>
                  </a:lnTo>
                  <a:lnTo>
                    <a:pt x="875" y="2368"/>
                  </a:lnTo>
                  <a:lnTo>
                    <a:pt x="890" y="2446"/>
                  </a:lnTo>
                  <a:lnTo>
                    <a:pt x="903" y="2460"/>
                  </a:lnTo>
                  <a:lnTo>
                    <a:pt x="901" y="2479"/>
                  </a:lnTo>
                  <a:lnTo>
                    <a:pt x="910" y="2489"/>
                  </a:lnTo>
                  <a:lnTo>
                    <a:pt x="928" y="2496"/>
                  </a:lnTo>
                  <a:lnTo>
                    <a:pt x="943" y="2516"/>
                  </a:lnTo>
                  <a:lnTo>
                    <a:pt x="944" y="2531"/>
                  </a:lnTo>
                  <a:lnTo>
                    <a:pt x="948" y="2527"/>
                  </a:lnTo>
                  <a:lnTo>
                    <a:pt x="963" y="2539"/>
                  </a:lnTo>
                  <a:lnTo>
                    <a:pt x="976" y="2539"/>
                  </a:lnTo>
                  <a:lnTo>
                    <a:pt x="991" y="2521"/>
                  </a:lnTo>
                  <a:lnTo>
                    <a:pt x="999" y="2541"/>
                  </a:lnTo>
                  <a:lnTo>
                    <a:pt x="1012" y="2537"/>
                  </a:lnTo>
                  <a:lnTo>
                    <a:pt x="1032" y="2541"/>
                  </a:lnTo>
                  <a:lnTo>
                    <a:pt x="1035" y="2531"/>
                  </a:lnTo>
                  <a:lnTo>
                    <a:pt x="1049" y="2524"/>
                  </a:lnTo>
                  <a:lnTo>
                    <a:pt x="1057" y="2501"/>
                  </a:lnTo>
                  <a:lnTo>
                    <a:pt x="1047" y="2466"/>
                  </a:lnTo>
                  <a:lnTo>
                    <a:pt x="1060" y="2451"/>
                  </a:lnTo>
                  <a:lnTo>
                    <a:pt x="1088" y="2445"/>
                  </a:lnTo>
                  <a:lnTo>
                    <a:pt x="1120" y="2448"/>
                  </a:lnTo>
                  <a:lnTo>
                    <a:pt x="1135" y="2441"/>
                  </a:lnTo>
                  <a:lnTo>
                    <a:pt x="1132" y="2428"/>
                  </a:lnTo>
                  <a:lnTo>
                    <a:pt x="1141" y="2403"/>
                  </a:lnTo>
                  <a:lnTo>
                    <a:pt x="1165" y="2382"/>
                  </a:lnTo>
                  <a:lnTo>
                    <a:pt x="1170" y="2362"/>
                  </a:lnTo>
                  <a:lnTo>
                    <a:pt x="1183" y="2365"/>
                  </a:lnTo>
                  <a:lnTo>
                    <a:pt x="1196" y="2359"/>
                  </a:lnTo>
                  <a:lnTo>
                    <a:pt x="1201" y="2360"/>
                  </a:lnTo>
                  <a:lnTo>
                    <a:pt x="1213" y="2347"/>
                  </a:lnTo>
                  <a:lnTo>
                    <a:pt x="1231" y="2345"/>
                  </a:lnTo>
                  <a:lnTo>
                    <a:pt x="1226" y="2315"/>
                  </a:lnTo>
                  <a:lnTo>
                    <a:pt x="1252" y="2309"/>
                  </a:lnTo>
                  <a:lnTo>
                    <a:pt x="1264" y="2320"/>
                  </a:lnTo>
                  <a:lnTo>
                    <a:pt x="1276" y="2307"/>
                  </a:lnTo>
                  <a:lnTo>
                    <a:pt x="1277" y="2314"/>
                  </a:lnTo>
                  <a:lnTo>
                    <a:pt x="1284" y="2314"/>
                  </a:lnTo>
                  <a:lnTo>
                    <a:pt x="1286" y="2322"/>
                  </a:lnTo>
                  <a:lnTo>
                    <a:pt x="1309" y="2330"/>
                  </a:lnTo>
                  <a:lnTo>
                    <a:pt x="1315" y="2327"/>
                  </a:lnTo>
                  <a:lnTo>
                    <a:pt x="1317" y="2322"/>
                  </a:lnTo>
                  <a:lnTo>
                    <a:pt x="1320" y="2325"/>
                  </a:lnTo>
                  <a:lnTo>
                    <a:pt x="1324" y="2312"/>
                  </a:lnTo>
                  <a:lnTo>
                    <a:pt x="1339" y="2307"/>
                  </a:lnTo>
                  <a:lnTo>
                    <a:pt x="1342" y="2279"/>
                  </a:lnTo>
                  <a:lnTo>
                    <a:pt x="1355" y="2267"/>
                  </a:lnTo>
                  <a:lnTo>
                    <a:pt x="1362" y="2281"/>
                  </a:lnTo>
                  <a:lnTo>
                    <a:pt x="1372" y="2262"/>
                  </a:lnTo>
                  <a:lnTo>
                    <a:pt x="1357" y="2248"/>
                  </a:lnTo>
                  <a:lnTo>
                    <a:pt x="1362" y="2243"/>
                  </a:lnTo>
                  <a:lnTo>
                    <a:pt x="1355" y="2223"/>
                  </a:lnTo>
                  <a:lnTo>
                    <a:pt x="1363" y="2218"/>
                  </a:lnTo>
                  <a:lnTo>
                    <a:pt x="1363" y="2211"/>
                  </a:lnTo>
                  <a:lnTo>
                    <a:pt x="1357" y="2196"/>
                  </a:lnTo>
                  <a:lnTo>
                    <a:pt x="1378" y="2209"/>
                  </a:lnTo>
                  <a:lnTo>
                    <a:pt x="1382" y="2186"/>
                  </a:lnTo>
                  <a:lnTo>
                    <a:pt x="1377" y="2183"/>
                  </a:lnTo>
                  <a:lnTo>
                    <a:pt x="1388" y="2176"/>
                  </a:lnTo>
                  <a:lnTo>
                    <a:pt x="1405" y="2113"/>
                  </a:lnTo>
                  <a:lnTo>
                    <a:pt x="1413" y="2112"/>
                  </a:lnTo>
                  <a:lnTo>
                    <a:pt x="1458" y="2138"/>
                  </a:lnTo>
                  <a:lnTo>
                    <a:pt x="1474" y="2142"/>
                  </a:lnTo>
                  <a:lnTo>
                    <a:pt x="1474" y="2151"/>
                  </a:lnTo>
                  <a:lnTo>
                    <a:pt x="1488" y="2156"/>
                  </a:lnTo>
                  <a:lnTo>
                    <a:pt x="1478" y="2181"/>
                  </a:lnTo>
                  <a:lnTo>
                    <a:pt x="1488" y="2186"/>
                  </a:lnTo>
                  <a:lnTo>
                    <a:pt x="1516" y="2180"/>
                  </a:lnTo>
                  <a:lnTo>
                    <a:pt x="1526" y="2198"/>
                  </a:lnTo>
                  <a:lnTo>
                    <a:pt x="1546" y="2185"/>
                  </a:lnTo>
                  <a:lnTo>
                    <a:pt x="1549" y="2199"/>
                  </a:lnTo>
                  <a:lnTo>
                    <a:pt x="1556" y="2203"/>
                  </a:lnTo>
                  <a:lnTo>
                    <a:pt x="1574" y="2198"/>
                  </a:lnTo>
                  <a:lnTo>
                    <a:pt x="1595" y="2208"/>
                  </a:lnTo>
                  <a:lnTo>
                    <a:pt x="1592" y="2223"/>
                  </a:lnTo>
                  <a:lnTo>
                    <a:pt x="1604" y="2236"/>
                  </a:lnTo>
                  <a:lnTo>
                    <a:pt x="1635" y="2203"/>
                  </a:lnTo>
                  <a:lnTo>
                    <a:pt x="1634" y="2196"/>
                  </a:lnTo>
                  <a:lnTo>
                    <a:pt x="1653" y="2158"/>
                  </a:lnTo>
                  <a:lnTo>
                    <a:pt x="1663" y="2151"/>
                  </a:lnTo>
                  <a:lnTo>
                    <a:pt x="1678" y="2151"/>
                  </a:lnTo>
                  <a:lnTo>
                    <a:pt x="1680" y="2140"/>
                  </a:lnTo>
                  <a:lnTo>
                    <a:pt x="1706" y="2150"/>
                  </a:lnTo>
                  <a:lnTo>
                    <a:pt x="1718" y="2145"/>
                  </a:lnTo>
                  <a:lnTo>
                    <a:pt x="1730" y="2132"/>
                  </a:lnTo>
                  <a:lnTo>
                    <a:pt x="1735" y="2135"/>
                  </a:lnTo>
                  <a:lnTo>
                    <a:pt x="1753" y="2132"/>
                  </a:lnTo>
                  <a:lnTo>
                    <a:pt x="1763" y="2146"/>
                  </a:lnTo>
                  <a:lnTo>
                    <a:pt x="1783" y="2153"/>
                  </a:lnTo>
                  <a:lnTo>
                    <a:pt x="1784" y="2156"/>
                  </a:lnTo>
                  <a:lnTo>
                    <a:pt x="1774" y="2168"/>
                  </a:lnTo>
                  <a:lnTo>
                    <a:pt x="1783" y="2170"/>
                  </a:lnTo>
                  <a:lnTo>
                    <a:pt x="1779" y="2173"/>
                  </a:lnTo>
                  <a:lnTo>
                    <a:pt x="1796" y="2191"/>
                  </a:lnTo>
                  <a:lnTo>
                    <a:pt x="1809" y="2171"/>
                  </a:lnTo>
                  <a:lnTo>
                    <a:pt x="1812" y="2150"/>
                  </a:lnTo>
                  <a:lnTo>
                    <a:pt x="1832" y="2150"/>
                  </a:lnTo>
                  <a:lnTo>
                    <a:pt x="1827" y="2158"/>
                  </a:lnTo>
                  <a:lnTo>
                    <a:pt x="1839" y="2181"/>
                  </a:lnTo>
                  <a:lnTo>
                    <a:pt x="1857" y="2176"/>
                  </a:lnTo>
                  <a:lnTo>
                    <a:pt x="1860" y="2160"/>
                  </a:lnTo>
                  <a:lnTo>
                    <a:pt x="1890" y="2168"/>
                  </a:lnTo>
                  <a:lnTo>
                    <a:pt x="1904" y="2151"/>
                  </a:lnTo>
                  <a:lnTo>
                    <a:pt x="1923" y="2151"/>
                  </a:lnTo>
                  <a:lnTo>
                    <a:pt x="1920" y="2145"/>
                  </a:lnTo>
                  <a:lnTo>
                    <a:pt x="1928" y="2151"/>
                  </a:lnTo>
                  <a:lnTo>
                    <a:pt x="1945" y="2150"/>
                  </a:lnTo>
                  <a:lnTo>
                    <a:pt x="1947" y="2118"/>
                  </a:lnTo>
                  <a:lnTo>
                    <a:pt x="1943" y="2107"/>
                  </a:lnTo>
                  <a:lnTo>
                    <a:pt x="1950" y="2088"/>
                  </a:lnTo>
                  <a:lnTo>
                    <a:pt x="1947" y="2084"/>
                  </a:lnTo>
                  <a:lnTo>
                    <a:pt x="1957" y="2079"/>
                  </a:lnTo>
                  <a:lnTo>
                    <a:pt x="1958" y="2059"/>
                  </a:lnTo>
                  <a:lnTo>
                    <a:pt x="1965" y="2054"/>
                  </a:lnTo>
                  <a:lnTo>
                    <a:pt x="1981" y="2049"/>
                  </a:lnTo>
                  <a:lnTo>
                    <a:pt x="1993" y="2057"/>
                  </a:lnTo>
                  <a:lnTo>
                    <a:pt x="2011" y="2050"/>
                  </a:lnTo>
                  <a:lnTo>
                    <a:pt x="2021" y="2040"/>
                  </a:lnTo>
                  <a:lnTo>
                    <a:pt x="2029" y="2045"/>
                  </a:lnTo>
                  <a:lnTo>
                    <a:pt x="2028" y="2031"/>
                  </a:lnTo>
                  <a:lnTo>
                    <a:pt x="2038" y="2027"/>
                  </a:lnTo>
                  <a:lnTo>
                    <a:pt x="2046" y="2029"/>
                  </a:lnTo>
                  <a:lnTo>
                    <a:pt x="2064" y="2011"/>
                  </a:lnTo>
                  <a:lnTo>
                    <a:pt x="2076" y="2012"/>
                  </a:lnTo>
                  <a:lnTo>
                    <a:pt x="2081" y="2007"/>
                  </a:lnTo>
                  <a:lnTo>
                    <a:pt x="2082" y="2011"/>
                  </a:lnTo>
                  <a:lnTo>
                    <a:pt x="2099" y="2004"/>
                  </a:lnTo>
                  <a:lnTo>
                    <a:pt x="2101" y="2001"/>
                  </a:lnTo>
                  <a:lnTo>
                    <a:pt x="2104" y="2002"/>
                  </a:lnTo>
                  <a:lnTo>
                    <a:pt x="2114" y="1987"/>
                  </a:lnTo>
                  <a:lnTo>
                    <a:pt x="2127" y="1997"/>
                  </a:lnTo>
                  <a:lnTo>
                    <a:pt x="2132" y="1996"/>
                  </a:lnTo>
                  <a:lnTo>
                    <a:pt x="2149" y="2002"/>
                  </a:lnTo>
                  <a:lnTo>
                    <a:pt x="2155" y="1996"/>
                  </a:lnTo>
                  <a:lnTo>
                    <a:pt x="2155" y="1976"/>
                  </a:lnTo>
                  <a:lnTo>
                    <a:pt x="2170" y="1959"/>
                  </a:lnTo>
                  <a:lnTo>
                    <a:pt x="2169" y="1948"/>
                  </a:lnTo>
                  <a:lnTo>
                    <a:pt x="2180" y="1939"/>
                  </a:lnTo>
                  <a:lnTo>
                    <a:pt x="2184" y="1929"/>
                  </a:lnTo>
                  <a:lnTo>
                    <a:pt x="2177" y="1923"/>
                  </a:lnTo>
                  <a:lnTo>
                    <a:pt x="2185" y="1915"/>
                  </a:lnTo>
                  <a:lnTo>
                    <a:pt x="2187" y="1896"/>
                  </a:lnTo>
                  <a:lnTo>
                    <a:pt x="2177" y="1886"/>
                  </a:lnTo>
                  <a:lnTo>
                    <a:pt x="2195" y="1863"/>
                  </a:lnTo>
                  <a:lnTo>
                    <a:pt x="2179" y="1858"/>
                  </a:lnTo>
                  <a:lnTo>
                    <a:pt x="2174" y="1842"/>
                  </a:lnTo>
                  <a:lnTo>
                    <a:pt x="2175" y="1810"/>
                  </a:lnTo>
                  <a:lnTo>
                    <a:pt x="2154" y="1790"/>
                  </a:lnTo>
                  <a:lnTo>
                    <a:pt x="2142" y="1789"/>
                  </a:lnTo>
                  <a:lnTo>
                    <a:pt x="2136" y="1795"/>
                  </a:lnTo>
                  <a:lnTo>
                    <a:pt x="2119" y="1772"/>
                  </a:lnTo>
                  <a:lnTo>
                    <a:pt x="2109" y="1770"/>
                  </a:lnTo>
                  <a:lnTo>
                    <a:pt x="2086" y="1732"/>
                  </a:lnTo>
                  <a:lnTo>
                    <a:pt x="2078" y="1727"/>
                  </a:lnTo>
                  <a:lnTo>
                    <a:pt x="2073" y="1729"/>
                  </a:lnTo>
                  <a:lnTo>
                    <a:pt x="2071" y="1704"/>
                  </a:lnTo>
                  <a:lnTo>
                    <a:pt x="2059" y="1706"/>
                  </a:lnTo>
                  <a:lnTo>
                    <a:pt x="2049" y="1694"/>
                  </a:lnTo>
                  <a:lnTo>
                    <a:pt x="2051" y="1686"/>
                  </a:lnTo>
                  <a:lnTo>
                    <a:pt x="2044" y="1678"/>
                  </a:lnTo>
                  <a:lnTo>
                    <a:pt x="2038" y="1679"/>
                  </a:lnTo>
                  <a:lnTo>
                    <a:pt x="2031" y="1658"/>
                  </a:lnTo>
                  <a:lnTo>
                    <a:pt x="2023" y="1651"/>
                  </a:lnTo>
                  <a:lnTo>
                    <a:pt x="2023" y="1645"/>
                  </a:lnTo>
                  <a:lnTo>
                    <a:pt x="2015" y="1631"/>
                  </a:lnTo>
                  <a:lnTo>
                    <a:pt x="2013" y="1615"/>
                  </a:lnTo>
                  <a:lnTo>
                    <a:pt x="1985" y="1608"/>
                  </a:lnTo>
                  <a:lnTo>
                    <a:pt x="1981" y="1585"/>
                  </a:lnTo>
                  <a:lnTo>
                    <a:pt x="1968" y="1588"/>
                  </a:lnTo>
                  <a:lnTo>
                    <a:pt x="1953" y="1567"/>
                  </a:lnTo>
                  <a:lnTo>
                    <a:pt x="1942" y="1563"/>
                  </a:lnTo>
                  <a:lnTo>
                    <a:pt x="1942" y="1558"/>
                  </a:lnTo>
                  <a:lnTo>
                    <a:pt x="1927" y="1557"/>
                  </a:lnTo>
                  <a:lnTo>
                    <a:pt x="1905" y="1522"/>
                  </a:lnTo>
                  <a:lnTo>
                    <a:pt x="1905" y="1507"/>
                  </a:lnTo>
                  <a:lnTo>
                    <a:pt x="2039" y="1194"/>
                  </a:lnTo>
                  <a:lnTo>
                    <a:pt x="2021" y="1187"/>
                  </a:lnTo>
                  <a:lnTo>
                    <a:pt x="2031" y="1154"/>
                  </a:lnTo>
                  <a:lnTo>
                    <a:pt x="2026" y="1149"/>
                  </a:lnTo>
                  <a:lnTo>
                    <a:pt x="2034" y="1138"/>
                  </a:lnTo>
                  <a:lnTo>
                    <a:pt x="2048" y="1095"/>
                  </a:lnTo>
                  <a:lnTo>
                    <a:pt x="2036" y="1090"/>
                  </a:lnTo>
                  <a:lnTo>
                    <a:pt x="2031" y="1078"/>
                  </a:lnTo>
                  <a:lnTo>
                    <a:pt x="2039" y="1078"/>
                  </a:lnTo>
                  <a:lnTo>
                    <a:pt x="2044" y="1070"/>
                  </a:lnTo>
                  <a:lnTo>
                    <a:pt x="2054" y="1071"/>
                  </a:lnTo>
                  <a:lnTo>
                    <a:pt x="2069" y="1017"/>
                  </a:lnTo>
                  <a:lnTo>
                    <a:pt x="2056" y="1018"/>
                  </a:lnTo>
                  <a:lnTo>
                    <a:pt x="2051" y="1028"/>
                  </a:lnTo>
                  <a:lnTo>
                    <a:pt x="2021" y="972"/>
                  </a:lnTo>
                  <a:lnTo>
                    <a:pt x="2028" y="970"/>
                  </a:lnTo>
                  <a:lnTo>
                    <a:pt x="2029" y="965"/>
                  </a:lnTo>
                  <a:lnTo>
                    <a:pt x="2026" y="967"/>
                  </a:lnTo>
                  <a:lnTo>
                    <a:pt x="2074" y="901"/>
                  </a:lnTo>
                  <a:lnTo>
                    <a:pt x="2071" y="899"/>
                  </a:lnTo>
                  <a:lnTo>
                    <a:pt x="2063" y="896"/>
                  </a:lnTo>
                  <a:lnTo>
                    <a:pt x="2015" y="901"/>
                  </a:lnTo>
                  <a:lnTo>
                    <a:pt x="2011" y="871"/>
                  </a:lnTo>
                  <a:lnTo>
                    <a:pt x="2005" y="873"/>
                  </a:lnTo>
                  <a:lnTo>
                    <a:pt x="2005" y="881"/>
                  </a:lnTo>
                  <a:lnTo>
                    <a:pt x="1988" y="884"/>
                  </a:lnTo>
                  <a:lnTo>
                    <a:pt x="1983" y="896"/>
                  </a:lnTo>
                  <a:lnTo>
                    <a:pt x="1988" y="912"/>
                  </a:lnTo>
                  <a:lnTo>
                    <a:pt x="1980" y="929"/>
                  </a:lnTo>
                  <a:lnTo>
                    <a:pt x="1990" y="940"/>
                  </a:lnTo>
                  <a:lnTo>
                    <a:pt x="1990" y="947"/>
                  </a:lnTo>
                  <a:lnTo>
                    <a:pt x="1980" y="949"/>
                  </a:lnTo>
                  <a:lnTo>
                    <a:pt x="1973" y="964"/>
                  </a:lnTo>
                  <a:lnTo>
                    <a:pt x="1968" y="962"/>
                  </a:lnTo>
                  <a:lnTo>
                    <a:pt x="1973" y="974"/>
                  </a:lnTo>
                  <a:lnTo>
                    <a:pt x="1973" y="994"/>
                  </a:lnTo>
                  <a:lnTo>
                    <a:pt x="1968" y="1002"/>
                  </a:lnTo>
                  <a:lnTo>
                    <a:pt x="1957" y="1005"/>
                  </a:lnTo>
                  <a:lnTo>
                    <a:pt x="1957" y="1015"/>
                  </a:lnTo>
                  <a:lnTo>
                    <a:pt x="1950" y="1022"/>
                  </a:lnTo>
                  <a:lnTo>
                    <a:pt x="1928" y="1003"/>
                  </a:lnTo>
                  <a:lnTo>
                    <a:pt x="1933" y="987"/>
                  </a:lnTo>
                  <a:lnTo>
                    <a:pt x="1920" y="970"/>
                  </a:lnTo>
                  <a:lnTo>
                    <a:pt x="1915" y="975"/>
                  </a:lnTo>
                  <a:lnTo>
                    <a:pt x="1909" y="965"/>
                  </a:lnTo>
                  <a:lnTo>
                    <a:pt x="1925" y="944"/>
                  </a:lnTo>
                  <a:lnTo>
                    <a:pt x="1930" y="927"/>
                  </a:lnTo>
                  <a:lnTo>
                    <a:pt x="1920" y="921"/>
                  </a:lnTo>
                  <a:lnTo>
                    <a:pt x="1928" y="902"/>
                  </a:lnTo>
                  <a:lnTo>
                    <a:pt x="1918" y="896"/>
                  </a:lnTo>
                  <a:lnTo>
                    <a:pt x="1847" y="912"/>
                  </a:lnTo>
                  <a:lnTo>
                    <a:pt x="1844" y="902"/>
                  </a:lnTo>
                  <a:lnTo>
                    <a:pt x="1851" y="878"/>
                  </a:lnTo>
                  <a:lnTo>
                    <a:pt x="1834" y="871"/>
                  </a:lnTo>
                  <a:lnTo>
                    <a:pt x="1834" y="828"/>
                  </a:lnTo>
                  <a:lnTo>
                    <a:pt x="1842" y="795"/>
                  </a:lnTo>
                  <a:lnTo>
                    <a:pt x="1796" y="763"/>
                  </a:lnTo>
                  <a:lnTo>
                    <a:pt x="1816" y="710"/>
                  </a:lnTo>
                  <a:lnTo>
                    <a:pt x="1831" y="702"/>
                  </a:lnTo>
                  <a:lnTo>
                    <a:pt x="1814" y="652"/>
                  </a:lnTo>
                  <a:lnTo>
                    <a:pt x="1801" y="641"/>
                  </a:lnTo>
                  <a:lnTo>
                    <a:pt x="1789" y="641"/>
                  </a:lnTo>
                  <a:lnTo>
                    <a:pt x="1786" y="651"/>
                  </a:lnTo>
                  <a:lnTo>
                    <a:pt x="1698" y="604"/>
                  </a:lnTo>
                  <a:lnTo>
                    <a:pt x="1721" y="568"/>
                  </a:lnTo>
                  <a:lnTo>
                    <a:pt x="1692" y="541"/>
                  </a:lnTo>
                  <a:lnTo>
                    <a:pt x="1643" y="526"/>
                  </a:lnTo>
                  <a:lnTo>
                    <a:pt x="1648" y="482"/>
                  </a:lnTo>
                  <a:lnTo>
                    <a:pt x="1634" y="460"/>
                  </a:lnTo>
                  <a:lnTo>
                    <a:pt x="1655" y="420"/>
                  </a:lnTo>
                  <a:lnTo>
                    <a:pt x="1640" y="412"/>
                  </a:lnTo>
                  <a:lnTo>
                    <a:pt x="1632" y="414"/>
                  </a:lnTo>
                  <a:lnTo>
                    <a:pt x="1635" y="394"/>
                  </a:lnTo>
                  <a:lnTo>
                    <a:pt x="1665" y="405"/>
                  </a:lnTo>
                  <a:lnTo>
                    <a:pt x="1673" y="379"/>
                  </a:lnTo>
                  <a:lnTo>
                    <a:pt x="1600" y="372"/>
                  </a:lnTo>
                  <a:lnTo>
                    <a:pt x="1595" y="409"/>
                  </a:lnTo>
                  <a:lnTo>
                    <a:pt x="1577" y="405"/>
                  </a:lnTo>
                  <a:lnTo>
                    <a:pt x="1576" y="424"/>
                  </a:lnTo>
                  <a:lnTo>
                    <a:pt x="1557" y="422"/>
                  </a:lnTo>
                  <a:lnTo>
                    <a:pt x="1544" y="493"/>
                  </a:lnTo>
                  <a:lnTo>
                    <a:pt x="1532" y="516"/>
                  </a:lnTo>
                  <a:lnTo>
                    <a:pt x="1509" y="503"/>
                  </a:lnTo>
                  <a:lnTo>
                    <a:pt x="1508" y="414"/>
                  </a:lnTo>
                  <a:lnTo>
                    <a:pt x="1491" y="415"/>
                  </a:lnTo>
                  <a:lnTo>
                    <a:pt x="1486" y="417"/>
                  </a:lnTo>
                  <a:lnTo>
                    <a:pt x="1483" y="424"/>
                  </a:lnTo>
                  <a:lnTo>
                    <a:pt x="1478" y="422"/>
                  </a:lnTo>
                  <a:lnTo>
                    <a:pt x="1478" y="437"/>
                  </a:lnTo>
                  <a:lnTo>
                    <a:pt x="1473" y="447"/>
                  </a:lnTo>
                  <a:lnTo>
                    <a:pt x="1453" y="439"/>
                  </a:lnTo>
                  <a:lnTo>
                    <a:pt x="1448" y="447"/>
                  </a:lnTo>
                  <a:lnTo>
                    <a:pt x="1440" y="447"/>
                  </a:lnTo>
                  <a:lnTo>
                    <a:pt x="1436" y="462"/>
                  </a:lnTo>
                  <a:lnTo>
                    <a:pt x="1426" y="465"/>
                  </a:lnTo>
                  <a:lnTo>
                    <a:pt x="1426" y="478"/>
                  </a:lnTo>
                  <a:lnTo>
                    <a:pt x="1417" y="477"/>
                  </a:lnTo>
                  <a:lnTo>
                    <a:pt x="1413" y="483"/>
                  </a:lnTo>
                  <a:lnTo>
                    <a:pt x="1397" y="485"/>
                  </a:lnTo>
                  <a:lnTo>
                    <a:pt x="1397" y="492"/>
                  </a:lnTo>
                  <a:lnTo>
                    <a:pt x="1385" y="500"/>
                  </a:lnTo>
                  <a:lnTo>
                    <a:pt x="1387" y="508"/>
                  </a:lnTo>
                  <a:lnTo>
                    <a:pt x="1377" y="526"/>
                  </a:lnTo>
                  <a:lnTo>
                    <a:pt x="1378" y="533"/>
                  </a:lnTo>
                  <a:lnTo>
                    <a:pt x="1359" y="556"/>
                  </a:lnTo>
                  <a:lnTo>
                    <a:pt x="1350" y="573"/>
                  </a:lnTo>
                  <a:lnTo>
                    <a:pt x="1327" y="583"/>
                  </a:lnTo>
                  <a:lnTo>
                    <a:pt x="1296" y="581"/>
                  </a:lnTo>
                  <a:lnTo>
                    <a:pt x="1287" y="586"/>
                  </a:lnTo>
                  <a:lnTo>
                    <a:pt x="1282" y="591"/>
                  </a:lnTo>
                  <a:lnTo>
                    <a:pt x="1289" y="614"/>
                  </a:lnTo>
                  <a:lnTo>
                    <a:pt x="1286" y="624"/>
                  </a:lnTo>
                  <a:lnTo>
                    <a:pt x="1266" y="642"/>
                  </a:lnTo>
                  <a:lnTo>
                    <a:pt x="1249" y="644"/>
                  </a:lnTo>
                  <a:lnTo>
                    <a:pt x="1236" y="636"/>
                  </a:lnTo>
                  <a:lnTo>
                    <a:pt x="1228" y="637"/>
                  </a:lnTo>
                  <a:lnTo>
                    <a:pt x="1224" y="642"/>
                  </a:lnTo>
                  <a:lnTo>
                    <a:pt x="1195" y="631"/>
                  </a:lnTo>
                  <a:lnTo>
                    <a:pt x="1178" y="631"/>
                  </a:lnTo>
                  <a:lnTo>
                    <a:pt x="1170" y="639"/>
                  </a:lnTo>
                  <a:lnTo>
                    <a:pt x="1151" y="637"/>
                  </a:lnTo>
                  <a:lnTo>
                    <a:pt x="1130" y="646"/>
                  </a:lnTo>
                  <a:lnTo>
                    <a:pt x="1117" y="639"/>
                  </a:lnTo>
                  <a:lnTo>
                    <a:pt x="1100" y="637"/>
                  </a:lnTo>
                  <a:lnTo>
                    <a:pt x="1090" y="626"/>
                  </a:lnTo>
                  <a:lnTo>
                    <a:pt x="1085" y="627"/>
                  </a:lnTo>
                  <a:lnTo>
                    <a:pt x="1074" y="622"/>
                  </a:lnTo>
                  <a:lnTo>
                    <a:pt x="1054" y="629"/>
                  </a:lnTo>
                  <a:lnTo>
                    <a:pt x="1054" y="636"/>
                  </a:lnTo>
                  <a:lnTo>
                    <a:pt x="1045" y="636"/>
                  </a:lnTo>
                  <a:lnTo>
                    <a:pt x="1040" y="644"/>
                  </a:lnTo>
                  <a:lnTo>
                    <a:pt x="1029" y="646"/>
                  </a:lnTo>
                  <a:lnTo>
                    <a:pt x="1022" y="657"/>
                  </a:lnTo>
                  <a:lnTo>
                    <a:pt x="1021" y="636"/>
                  </a:lnTo>
                  <a:lnTo>
                    <a:pt x="1012" y="632"/>
                  </a:lnTo>
                  <a:lnTo>
                    <a:pt x="1012" y="626"/>
                  </a:lnTo>
                  <a:lnTo>
                    <a:pt x="1006" y="619"/>
                  </a:lnTo>
                  <a:lnTo>
                    <a:pt x="1011" y="614"/>
                  </a:lnTo>
                  <a:lnTo>
                    <a:pt x="1004" y="589"/>
                  </a:lnTo>
                  <a:lnTo>
                    <a:pt x="1009" y="583"/>
                  </a:lnTo>
                  <a:lnTo>
                    <a:pt x="1009" y="559"/>
                  </a:lnTo>
                  <a:lnTo>
                    <a:pt x="1002" y="536"/>
                  </a:lnTo>
                  <a:lnTo>
                    <a:pt x="1006" y="513"/>
                  </a:lnTo>
                  <a:lnTo>
                    <a:pt x="1024" y="500"/>
                  </a:lnTo>
                  <a:lnTo>
                    <a:pt x="1030" y="480"/>
                  </a:lnTo>
                  <a:lnTo>
                    <a:pt x="1047" y="460"/>
                  </a:lnTo>
                  <a:lnTo>
                    <a:pt x="1054" y="434"/>
                  </a:lnTo>
                  <a:lnTo>
                    <a:pt x="1064" y="419"/>
                  </a:lnTo>
                  <a:lnTo>
                    <a:pt x="1054" y="410"/>
                  </a:lnTo>
                  <a:lnTo>
                    <a:pt x="1059" y="402"/>
                  </a:lnTo>
                  <a:lnTo>
                    <a:pt x="1054" y="395"/>
                  </a:lnTo>
                  <a:lnTo>
                    <a:pt x="1059" y="389"/>
                  </a:lnTo>
                  <a:lnTo>
                    <a:pt x="1052" y="379"/>
                  </a:lnTo>
                  <a:lnTo>
                    <a:pt x="1059" y="364"/>
                  </a:lnTo>
                  <a:lnTo>
                    <a:pt x="1050" y="354"/>
                  </a:lnTo>
                  <a:lnTo>
                    <a:pt x="1052" y="338"/>
                  </a:lnTo>
                  <a:lnTo>
                    <a:pt x="1045" y="333"/>
                  </a:lnTo>
                  <a:lnTo>
                    <a:pt x="1047" y="318"/>
                  </a:lnTo>
                  <a:lnTo>
                    <a:pt x="1034" y="323"/>
                  </a:lnTo>
                  <a:lnTo>
                    <a:pt x="1040" y="311"/>
                  </a:lnTo>
                  <a:lnTo>
                    <a:pt x="1032" y="308"/>
                  </a:lnTo>
                  <a:lnTo>
                    <a:pt x="1029" y="291"/>
                  </a:lnTo>
                  <a:lnTo>
                    <a:pt x="1019" y="283"/>
                  </a:lnTo>
                  <a:lnTo>
                    <a:pt x="1022" y="266"/>
                  </a:lnTo>
                  <a:lnTo>
                    <a:pt x="1014" y="266"/>
                  </a:lnTo>
                  <a:lnTo>
                    <a:pt x="1017" y="256"/>
                  </a:lnTo>
                  <a:lnTo>
                    <a:pt x="1024" y="253"/>
                  </a:lnTo>
                  <a:lnTo>
                    <a:pt x="1017" y="240"/>
                  </a:lnTo>
                  <a:lnTo>
                    <a:pt x="1007" y="231"/>
                  </a:lnTo>
                  <a:lnTo>
                    <a:pt x="1009" y="217"/>
                  </a:lnTo>
                  <a:lnTo>
                    <a:pt x="1017" y="215"/>
                  </a:lnTo>
                  <a:lnTo>
                    <a:pt x="1019" y="210"/>
                  </a:lnTo>
                  <a:lnTo>
                    <a:pt x="1006" y="213"/>
                  </a:lnTo>
                  <a:lnTo>
                    <a:pt x="1009" y="202"/>
                  </a:lnTo>
                  <a:lnTo>
                    <a:pt x="1001" y="202"/>
                  </a:lnTo>
                  <a:lnTo>
                    <a:pt x="1001" y="192"/>
                  </a:lnTo>
                  <a:lnTo>
                    <a:pt x="992" y="190"/>
                  </a:lnTo>
                  <a:lnTo>
                    <a:pt x="987" y="170"/>
                  </a:lnTo>
                  <a:lnTo>
                    <a:pt x="981" y="169"/>
                  </a:lnTo>
                  <a:lnTo>
                    <a:pt x="987" y="159"/>
                  </a:lnTo>
                  <a:lnTo>
                    <a:pt x="977" y="155"/>
                  </a:lnTo>
                  <a:lnTo>
                    <a:pt x="976" y="142"/>
                  </a:lnTo>
                  <a:lnTo>
                    <a:pt x="969" y="142"/>
                  </a:lnTo>
                  <a:lnTo>
                    <a:pt x="964" y="132"/>
                  </a:lnTo>
                  <a:lnTo>
                    <a:pt x="969" y="119"/>
                  </a:lnTo>
                  <a:lnTo>
                    <a:pt x="959" y="119"/>
                  </a:lnTo>
                  <a:lnTo>
                    <a:pt x="956" y="97"/>
                  </a:lnTo>
                  <a:lnTo>
                    <a:pt x="948" y="91"/>
                  </a:lnTo>
                  <a:lnTo>
                    <a:pt x="949" y="82"/>
                  </a:lnTo>
                  <a:lnTo>
                    <a:pt x="928" y="66"/>
                  </a:lnTo>
                  <a:lnTo>
                    <a:pt x="919" y="48"/>
                  </a:lnTo>
                  <a:lnTo>
                    <a:pt x="910" y="48"/>
                  </a:lnTo>
                  <a:lnTo>
                    <a:pt x="905" y="39"/>
                  </a:lnTo>
                  <a:lnTo>
                    <a:pt x="900" y="44"/>
                  </a:lnTo>
                  <a:lnTo>
                    <a:pt x="893" y="34"/>
                  </a:lnTo>
                  <a:lnTo>
                    <a:pt x="885" y="36"/>
                  </a:lnTo>
                  <a:lnTo>
                    <a:pt x="878" y="26"/>
                  </a:lnTo>
                  <a:lnTo>
                    <a:pt x="878" y="21"/>
                  </a:lnTo>
                  <a:lnTo>
                    <a:pt x="857" y="0"/>
                  </a:lnTo>
                  <a:lnTo>
                    <a:pt x="857" y="1126"/>
                  </a:lnTo>
                  <a:close/>
                </a:path>
              </a:pathLst>
            </a:custGeom>
            <a:solidFill>
              <a:schemeClr val="bg1">
                <a:lumMod val="50000"/>
              </a:schemeClr>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5" name="Freeform 41"/>
            <p:cNvSpPr>
              <a:spLocks/>
            </p:cNvSpPr>
            <p:nvPr/>
          </p:nvSpPr>
          <p:spPr bwMode="auto">
            <a:xfrm>
              <a:off x="2160933" y="4233622"/>
              <a:ext cx="2659425" cy="1949504"/>
            </a:xfrm>
            <a:custGeom>
              <a:avLst/>
              <a:gdLst/>
              <a:ahLst/>
              <a:cxnLst>
                <a:cxn ang="0">
                  <a:pos x="1464" y="424"/>
                </a:cxn>
                <a:cxn ang="0">
                  <a:pos x="1415" y="383"/>
                </a:cxn>
                <a:cxn ang="0">
                  <a:pos x="1320" y="454"/>
                </a:cxn>
                <a:cxn ang="0">
                  <a:pos x="1211" y="449"/>
                </a:cxn>
                <a:cxn ang="0">
                  <a:pos x="1098" y="363"/>
                </a:cxn>
                <a:cxn ang="0">
                  <a:pos x="1048" y="469"/>
                </a:cxn>
                <a:cxn ang="0">
                  <a:pos x="1024" y="558"/>
                </a:cxn>
                <a:cxn ang="0">
                  <a:pos x="962" y="565"/>
                </a:cxn>
                <a:cxn ang="0">
                  <a:pos x="881" y="610"/>
                </a:cxn>
                <a:cxn ang="0">
                  <a:pos x="773" y="696"/>
                </a:cxn>
                <a:cxn ang="0">
                  <a:pos x="684" y="792"/>
                </a:cxn>
                <a:cxn ang="0">
                  <a:pos x="595" y="740"/>
                </a:cxn>
                <a:cxn ang="0">
                  <a:pos x="593" y="590"/>
                </a:cxn>
                <a:cxn ang="0">
                  <a:pos x="550" y="586"/>
                </a:cxn>
                <a:cxn ang="0">
                  <a:pos x="470" y="626"/>
                </a:cxn>
                <a:cxn ang="0">
                  <a:pos x="419" y="651"/>
                </a:cxn>
                <a:cxn ang="0">
                  <a:pos x="422" y="520"/>
                </a:cxn>
                <a:cxn ang="0">
                  <a:pos x="368" y="487"/>
                </a:cxn>
                <a:cxn ang="0">
                  <a:pos x="308" y="441"/>
                </a:cxn>
                <a:cxn ang="0">
                  <a:pos x="321" y="359"/>
                </a:cxn>
                <a:cxn ang="0">
                  <a:pos x="291" y="268"/>
                </a:cxn>
                <a:cxn ang="0">
                  <a:pos x="288" y="99"/>
                </a:cxn>
                <a:cxn ang="0">
                  <a:pos x="175" y="30"/>
                </a:cxn>
                <a:cxn ang="0">
                  <a:pos x="99" y="131"/>
                </a:cxn>
                <a:cxn ang="0">
                  <a:pos x="13" y="209"/>
                </a:cxn>
                <a:cxn ang="0">
                  <a:pos x="126" y="460"/>
                </a:cxn>
                <a:cxn ang="0">
                  <a:pos x="136" y="666"/>
                </a:cxn>
                <a:cxn ang="0">
                  <a:pos x="35" y="747"/>
                </a:cxn>
                <a:cxn ang="0">
                  <a:pos x="36" y="827"/>
                </a:cxn>
                <a:cxn ang="0">
                  <a:pos x="66" y="843"/>
                </a:cxn>
                <a:cxn ang="0">
                  <a:pos x="54" y="840"/>
                </a:cxn>
                <a:cxn ang="0">
                  <a:pos x="84" y="886"/>
                </a:cxn>
                <a:cxn ang="0">
                  <a:pos x="165" y="1055"/>
                </a:cxn>
                <a:cxn ang="0">
                  <a:pos x="147" y="1146"/>
                </a:cxn>
                <a:cxn ang="0">
                  <a:pos x="170" y="1229"/>
                </a:cxn>
                <a:cxn ang="0">
                  <a:pos x="257" y="1188"/>
                </a:cxn>
                <a:cxn ang="0">
                  <a:pos x="267" y="1246"/>
                </a:cxn>
                <a:cxn ang="0">
                  <a:pos x="341" y="1259"/>
                </a:cxn>
                <a:cxn ang="0">
                  <a:pos x="426" y="1342"/>
                </a:cxn>
                <a:cxn ang="0">
                  <a:pos x="510" y="1372"/>
                </a:cxn>
                <a:cxn ang="0">
                  <a:pos x="601" y="1333"/>
                </a:cxn>
                <a:cxn ang="0">
                  <a:pos x="767" y="1244"/>
                </a:cxn>
                <a:cxn ang="0">
                  <a:pos x="979" y="1249"/>
                </a:cxn>
                <a:cxn ang="0">
                  <a:pos x="1050" y="1179"/>
                </a:cxn>
                <a:cxn ang="0">
                  <a:pos x="1261" y="1151"/>
                </a:cxn>
                <a:cxn ang="0">
                  <a:pos x="1434" y="1083"/>
                </a:cxn>
                <a:cxn ang="0">
                  <a:pos x="1372" y="1037"/>
                </a:cxn>
                <a:cxn ang="0">
                  <a:pos x="1408" y="991"/>
                </a:cxn>
                <a:cxn ang="0">
                  <a:pos x="1211" y="942"/>
                </a:cxn>
                <a:cxn ang="0">
                  <a:pos x="1249" y="817"/>
                </a:cxn>
                <a:cxn ang="0">
                  <a:pos x="1300" y="735"/>
                </a:cxn>
                <a:cxn ang="0">
                  <a:pos x="1338" y="699"/>
                </a:cxn>
                <a:cxn ang="0">
                  <a:pos x="1363" y="616"/>
                </a:cxn>
                <a:cxn ang="0">
                  <a:pos x="1481" y="573"/>
                </a:cxn>
                <a:cxn ang="0">
                  <a:pos x="1531" y="528"/>
                </a:cxn>
                <a:cxn ang="0">
                  <a:pos x="1532" y="464"/>
                </a:cxn>
              </a:cxnLst>
              <a:rect l="0" t="0" r="r" b="b"/>
              <a:pathLst>
                <a:path w="1560" h="1393">
                  <a:moveTo>
                    <a:pt x="1542" y="427"/>
                  </a:moveTo>
                  <a:lnTo>
                    <a:pt x="1524" y="432"/>
                  </a:lnTo>
                  <a:lnTo>
                    <a:pt x="1512" y="409"/>
                  </a:lnTo>
                  <a:lnTo>
                    <a:pt x="1517" y="401"/>
                  </a:lnTo>
                  <a:lnTo>
                    <a:pt x="1497" y="401"/>
                  </a:lnTo>
                  <a:lnTo>
                    <a:pt x="1494" y="422"/>
                  </a:lnTo>
                  <a:lnTo>
                    <a:pt x="1481" y="442"/>
                  </a:lnTo>
                  <a:lnTo>
                    <a:pt x="1464" y="424"/>
                  </a:lnTo>
                  <a:lnTo>
                    <a:pt x="1468" y="421"/>
                  </a:lnTo>
                  <a:lnTo>
                    <a:pt x="1459" y="419"/>
                  </a:lnTo>
                  <a:lnTo>
                    <a:pt x="1469" y="407"/>
                  </a:lnTo>
                  <a:lnTo>
                    <a:pt x="1468" y="404"/>
                  </a:lnTo>
                  <a:lnTo>
                    <a:pt x="1448" y="397"/>
                  </a:lnTo>
                  <a:lnTo>
                    <a:pt x="1438" y="383"/>
                  </a:lnTo>
                  <a:lnTo>
                    <a:pt x="1420" y="386"/>
                  </a:lnTo>
                  <a:lnTo>
                    <a:pt x="1415" y="383"/>
                  </a:lnTo>
                  <a:lnTo>
                    <a:pt x="1403" y="396"/>
                  </a:lnTo>
                  <a:lnTo>
                    <a:pt x="1391" y="401"/>
                  </a:lnTo>
                  <a:lnTo>
                    <a:pt x="1365" y="391"/>
                  </a:lnTo>
                  <a:lnTo>
                    <a:pt x="1363" y="402"/>
                  </a:lnTo>
                  <a:lnTo>
                    <a:pt x="1348" y="402"/>
                  </a:lnTo>
                  <a:lnTo>
                    <a:pt x="1338" y="409"/>
                  </a:lnTo>
                  <a:lnTo>
                    <a:pt x="1319" y="447"/>
                  </a:lnTo>
                  <a:lnTo>
                    <a:pt x="1320" y="454"/>
                  </a:lnTo>
                  <a:lnTo>
                    <a:pt x="1289" y="487"/>
                  </a:lnTo>
                  <a:lnTo>
                    <a:pt x="1277" y="474"/>
                  </a:lnTo>
                  <a:lnTo>
                    <a:pt x="1280" y="459"/>
                  </a:lnTo>
                  <a:lnTo>
                    <a:pt x="1259" y="449"/>
                  </a:lnTo>
                  <a:lnTo>
                    <a:pt x="1241" y="454"/>
                  </a:lnTo>
                  <a:lnTo>
                    <a:pt x="1234" y="450"/>
                  </a:lnTo>
                  <a:lnTo>
                    <a:pt x="1231" y="436"/>
                  </a:lnTo>
                  <a:lnTo>
                    <a:pt x="1211" y="449"/>
                  </a:lnTo>
                  <a:lnTo>
                    <a:pt x="1201" y="431"/>
                  </a:lnTo>
                  <a:lnTo>
                    <a:pt x="1173" y="437"/>
                  </a:lnTo>
                  <a:lnTo>
                    <a:pt x="1163" y="432"/>
                  </a:lnTo>
                  <a:lnTo>
                    <a:pt x="1173" y="407"/>
                  </a:lnTo>
                  <a:lnTo>
                    <a:pt x="1159" y="402"/>
                  </a:lnTo>
                  <a:lnTo>
                    <a:pt x="1159" y="393"/>
                  </a:lnTo>
                  <a:lnTo>
                    <a:pt x="1143" y="389"/>
                  </a:lnTo>
                  <a:lnTo>
                    <a:pt x="1098" y="363"/>
                  </a:lnTo>
                  <a:lnTo>
                    <a:pt x="1090" y="364"/>
                  </a:lnTo>
                  <a:lnTo>
                    <a:pt x="1073" y="427"/>
                  </a:lnTo>
                  <a:lnTo>
                    <a:pt x="1062" y="434"/>
                  </a:lnTo>
                  <a:lnTo>
                    <a:pt x="1067" y="437"/>
                  </a:lnTo>
                  <a:lnTo>
                    <a:pt x="1063" y="460"/>
                  </a:lnTo>
                  <a:lnTo>
                    <a:pt x="1042" y="447"/>
                  </a:lnTo>
                  <a:lnTo>
                    <a:pt x="1048" y="462"/>
                  </a:lnTo>
                  <a:lnTo>
                    <a:pt x="1048" y="469"/>
                  </a:lnTo>
                  <a:lnTo>
                    <a:pt x="1040" y="474"/>
                  </a:lnTo>
                  <a:lnTo>
                    <a:pt x="1047" y="494"/>
                  </a:lnTo>
                  <a:lnTo>
                    <a:pt x="1042" y="499"/>
                  </a:lnTo>
                  <a:lnTo>
                    <a:pt x="1057" y="513"/>
                  </a:lnTo>
                  <a:lnTo>
                    <a:pt x="1047" y="532"/>
                  </a:lnTo>
                  <a:lnTo>
                    <a:pt x="1040" y="518"/>
                  </a:lnTo>
                  <a:lnTo>
                    <a:pt x="1027" y="530"/>
                  </a:lnTo>
                  <a:lnTo>
                    <a:pt x="1024" y="558"/>
                  </a:lnTo>
                  <a:lnTo>
                    <a:pt x="1009" y="563"/>
                  </a:lnTo>
                  <a:lnTo>
                    <a:pt x="1005" y="576"/>
                  </a:lnTo>
                  <a:lnTo>
                    <a:pt x="1002" y="573"/>
                  </a:lnTo>
                  <a:lnTo>
                    <a:pt x="1000" y="578"/>
                  </a:lnTo>
                  <a:lnTo>
                    <a:pt x="994" y="581"/>
                  </a:lnTo>
                  <a:lnTo>
                    <a:pt x="971" y="573"/>
                  </a:lnTo>
                  <a:lnTo>
                    <a:pt x="969" y="565"/>
                  </a:lnTo>
                  <a:lnTo>
                    <a:pt x="962" y="565"/>
                  </a:lnTo>
                  <a:lnTo>
                    <a:pt x="961" y="558"/>
                  </a:lnTo>
                  <a:lnTo>
                    <a:pt x="949" y="571"/>
                  </a:lnTo>
                  <a:lnTo>
                    <a:pt x="937" y="560"/>
                  </a:lnTo>
                  <a:lnTo>
                    <a:pt x="911" y="566"/>
                  </a:lnTo>
                  <a:lnTo>
                    <a:pt x="916" y="596"/>
                  </a:lnTo>
                  <a:lnTo>
                    <a:pt x="898" y="598"/>
                  </a:lnTo>
                  <a:lnTo>
                    <a:pt x="886" y="611"/>
                  </a:lnTo>
                  <a:lnTo>
                    <a:pt x="881" y="610"/>
                  </a:lnTo>
                  <a:lnTo>
                    <a:pt x="868" y="616"/>
                  </a:lnTo>
                  <a:lnTo>
                    <a:pt x="855" y="613"/>
                  </a:lnTo>
                  <a:lnTo>
                    <a:pt x="850" y="633"/>
                  </a:lnTo>
                  <a:lnTo>
                    <a:pt x="826" y="654"/>
                  </a:lnTo>
                  <a:lnTo>
                    <a:pt x="817" y="679"/>
                  </a:lnTo>
                  <a:lnTo>
                    <a:pt x="820" y="692"/>
                  </a:lnTo>
                  <a:lnTo>
                    <a:pt x="805" y="699"/>
                  </a:lnTo>
                  <a:lnTo>
                    <a:pt x="773" y="696"/>
                  </a:lnTo>
                  <a:lnTo>
                    <a:pt x="745" y="702"/>
                  </a:lnTo>
                  <a:lnTo>
                    <a:pt x="732" y="717"/>
                  </a:lnTo>
                  <a:lnTo>
                    <a:pt x="742" y="752"/>
                  </a:lnTo>
                  <a:lnTo>
                    <a:pt x="734" y="775"/>
                  </a:lnTo>
                  <a:lnTo>
                    <a:pt x="720" y="782"/>
                  </a:lnTo>
                  <a:lnTo>
                    <a:pt x="717" y="792"/>
                  </a:lnTo>
                  <a:lnTo>
                    <a:pt x="697" y="788"/>
                  </a:lnTo>
                  <a:lnTo>
                    <a:pt x="684" y="792"/>
                  </a:lnTo>
                  <a:lnTo>
                    <a:pt x="676" y="772"/>
                  </a:lnTo>
                  <a:lnTo>
                    <a:pt x="661" y="790"/>
                  </a:lnTo>
                  <a:lnTo>
                    <a:pt x="648" y="790"/>
                  </a:lnTo>
                  <a:lnTo>
                    <a:pt x="633" y="778"/>
                  </a:lnTo>
                  <a:lnTo>
                    <a:pt x="629" y="782"/>
                  </a:lnTo>
                  <a:lnTo>
                    <a:pt x="628" y="767"/>
                  </a:lnTo>
                  <a:lnTo>
                    <a:pt x="613" y="747"/>
                  </a:lnTo>
                  <a:lnTo>
                    <a:pt x="595" y="740"/>
                  </a:lnTo>
                  <a:lnTo>
                    <a:pt x="586" y="730"/>
                  </a:lnTo>
                  <a:lnTo>
                    <a:pt x="588" y="711"/>
                  </a:lnTo>
                  <a:lnTo>
                    <a:pt x="575" y="697"/>
                  </a:lnTo>
                  <a:lnTo>
                    <a:pt x="560" y="619"/>
                  </a:lnTo>
                  <a:lnTo>
                    <a:pt x="573" y="626"/>
                  </a:lnTo>
                  <a:lnTo>
                    <a:pt x="583" y="613"/>
                  </a:lnTo>
                  <a:lnTo>
                    <a:pt x="581" y="605"/>
                  </a:lnTo>
                  <a:lnTo>
                    <a:pt x="593" y="590"/>
                  </a:lnTo>
                  <a:lnTo>
                    <a:pt x="603" y="591"/>
                  </a:lnTo>
                  <a:lnTo>
                    <a:pt x="600" y="565"/>
                  </a:lnTo>
                  <a:lnTo>
                    <a:pt x="581" y="565"/>
                  </a:lnTo>
                  <a:lnTo>
                    <a:pt x="585" y="552"/>
                  </a:lnTo>
                  <a:lnTo>
                    <a:pt x="575" y="553"/>
                  </a:lnTo>
                  <a:lnTo>
                    <a:pt x="565" y="573"/>
                  </a:lnTo>
                  <a:lnTo>
                    <a:pt x="555" y="573"/>
                  </a:lnTo>
                  <a:lnTo>
                    <a:pt x="550" y="586"/>
                  </a:lnTo>
                  <a:lnTo>
                    <a:pt x="527" y="613"/>
                  </a:lnTo>
                  <a:lnTo>
                    <a:pt x="510" y="614"/>
                  </a:lnTo>
                  <a:lnTo>
                    <a:pt x="497" y="608"/>
                  </a:lnTo>
                  <a:lnTo>
                    <a:pt x="493" y="618"/>
                  </a:lnTo>
                  <a:lnTo>
                    <a:pt x="484" y="623"/>
                  </a:lnTo>
                  <a:lnTo>
                    <a:pt x="477" y="614"/>
                  </a:lnTo>
                  <a:lnTo>
                    <a:pt x="477" y="623"/>
                  </a:lnTo>
                  <a:lnTo>
                    <a:pt x="470" y="626"/>
                  </a:lnTo>
                  <a:lnTo>
                    <a:pt x="475" y="633"/>
                  </a:lnTo>
                  <a:lnTo>
                    <a:pt x="464" y="639"/>
                  </a:lnTo>
                  <a:lnTo>
                    <a:pt x="457" y="631"/>
                  </a:lnTo>
                  <a:lnTo>
                    <a:pt x="450" y="643"/>
                  </a:lnTo>
                  <a:lnTo>
                    <a:pt x="445" y="692"/>
                  </a:lnTo>
                  <a:lnTo>
                    <a:pt x="427" y="706"/>
                  </a:lnTo>
                  <a:lnTo>
                    <a:pt x="417" y="672"/>
                  </a:lnTo>
                  <a:lnTo>
                    <a:pt x="419" y="651"/>
                  </a:lnTo>
                  <a:lnTo>
                    <a:pt x="424" y="646"/>
                  </a:lnTo>
                  <a:lnTo>
                    <a:pt x="404" y="610"/>
                  </a:lnTo>
                  <a:lnTo>
                    <a:pt x="399" y="585"/>
                  </a:lnTo>
                  <a:lnTo>
                    <a:pt x="419" y="573"/>
                  </a:lnTo>
                  <a:lnTo>
                    <a:pt x="421" y="550"/>
                  </a:lnTo>
                  <a:lnTo>
                    <a:pt x="414" y="540"/>
                  </a:lnTo>
                  <a:lnTo>
                    <a:pt x="424" y="530"/>
                  </a:lnTo>
                  <a:lnTo>
                    <a:pt x="422" y="520"/>
                  </a:lnTo>
                  <a:lnTo>
                    <a:pt x="417" y="532"/>
                  </a:lnTo>
                  <a:lnTo>
                    <a:pt x="417" y="517"/>
                  </a:lnTo>
                  <a:lnTo>
                    <a:pt x="402" y="503"/>
                  </a:lnTo>
                  <a:lnTo>
                    <a:pt x="396" y="499"/>
                  </a:lnTo>
                  <a:lnTo>
                    <a:pt x="387" y="507"/>
                  </a:lnTo>
                  <a:lnTo>
                    <a:pt x="378" y="489"/>
                  </a:lnTo>
                  <a:lnTo>
                    <a:pt x="369" y="482"/>
                  </a:lnTo>
                  <a:lnTo>
                    <a:pt x="368" y="487"/>
                  </a:lnTo>
                  <a:lnTo>
                    <a:pt x="364" y="482"/>
                  </a:lnTo>
                  <a:lnTo>
                    <a:pt x="366" y="460"/>
                  </a:lnTo>
                  <a:lnTo>
                    <a:pt x="351" y="477"/>
                  </a:lnTo>
                  <a:lnTo>
                    <a:pt x="348" y="464"/>
                  </a:lnTo>
                  <a:lnTo>
                    <a:pt x="338" y="462"/>
                  </a:lnTo>
                  <a:lnTo>
                    <a:pt x="334" y="465"/>
                  </a:lnTo>
                  <a:lnTo>
                    <a:pt x="306" y="454"/>
                  </a:lnTo>
                  <a:lnTo>
                    <a:pt x="308" y="441"/>
                  </a:lnTo>
                  <a:lnTo>
                    <a:pt x="321" y="429"/>
                  </a:lnTo>
                  <a:lnTo>
                    <a:pt x="316" y="419"/>
                  </a:lnTo>
                  <a:lnTo>
                    <a:pt x="323" y="414"/>
                  </a:lnTo>
                  <a:lnTo>
                    <a:pt x="313" y="389"/>
                  </a:lnTo>
                  <a:lnTo>
                    <a:pt x="318" y="389"/>
                  </a:lnTo>
                  <a:lnTo>
                    <a:pt x="316" y="374"/>
                  </a:lnTo>
                  <a:lnTo>
                    <a:pt x="321" y="366"/>
                  </a:lnTo>
                  <a:lnTo>
                    <a:pt x="321" y="359"/>
                  </a:lnTo>
                  <a:lnTo>
                    <a:pt x="313" y="359"/>
                  </a:lnTo>
                  <a:lnTo>
                    <a:pt x="321" y="344"/>
                  </a:lnTo>
                  <a:lnTo>
                    <a:pt x="301" y="339"/>
                  </a:lnTo>
                  <a:lnTo>
                    <a:pt x="310" y="313"/>
                  </a:lnTo>
                  <a:lnTo>
                    <a:pt x="308" y="301"/>
                  </a:lnTo>
                  <a:lnTo>
                    <a:pt x="295" y="290"/>
                  </a:lnTo>
                  <a:lnTo>
                    <a:pt x="303" y="275"/>
                  </a:lnTo>
                  <a:lnTo>
                    <a:pt x="291" y="268"/>
                  </a:lnTo>
                  <a:lnTo>
                    <a:pt x="286" y="253"/>
                  </a:lnTo>
                  <a:lnTo>
                    <a:pt x="286" y="214"/>
                  </a:lnTo>
                  <a:lnTo>
                    <a:pt x="276" y="192"/>
                  </a:lnTo>
                  <a:lnTo>
                    <a:pt x="278" y="172"/>
                  </a:lnTo>
                  <a:lnTo>
                    <a:pt x="296" y="162"/>
                  </a:lnTo>
                  <a:lnTo>
                    <a:pt x="270" y="144"/>
                  </a:lnTo>
                  <a:lnTo>
                    <a:pt x="290" y="137"/>
                  </a:lnTo>
                  <a:lnTo>
                    <a:pt x="288" y="99"/>
                  </a:lnTo>
                  <a:lnTo>
                    <a:pt x="267" y="91"/>
                  </a:lnTo>
                  <a:lnTo>
                    <a:pt x="250" y="74"/>
                  </a:lnTo>
                  <a:lnTo>
                    <a:pt x="250" y="61"/>
                  </a:lnTo>
                  <a:lnTo>
                    <a:pt x="242" y="43"/>
                  </a:lnTo>
                  <a:lnTo>
                    <a:pt x="217" y="40"/>
                  </a:lnTo>
                  <a:lnTo>
                    <a:pt x="195" y="0"/>
                  </a:lnTo>
                  <a:lnTo>
                    <a:pt x="180" y="5"/>
                  </a:lnTo>
                  <a:lnTo>
                    <a:pt x="175" y="30"/>
                  </a:lnTo>
                  <a:lnTo>
                    <a:pt x="175" y="45"/>
                  </a:lnTo>
                  <a:lnTo>
                    <a:pt x="156" y="18"/>
                  </a:lnTo>
                  <a:lnTo>
                    <a:pt x="159" y="31"/>
                  </a:lnTo>
                  <a:lnTo>
                    <a:pt x="149" y="51"/>
                  </a:lnTo>
                  <a:lnTo>
                    <a:pt x="147" y="73"/>
                  </a:lnTo>
                  <a:lnTo>
                    <a:pt x="119" y="124"/>
                  </a:lnTo>
                  <a:lnTo>
                    <a:pt x="111" y="119"/>
                  </a:lnTo>
                  <a:lnTo>
                    <a:pt x="99" y="131"/>
                  </a:lnTo>
                  <a:lnTo>
                    <a:pt x="78" y="111"/>
                  </a:lnTo>
                  <a:lnTo>
                    <a:pt x="73" y="109"/>
                  </a:lnTo>
                  <a:lnTo>
                    <a:pt x="59" y="114"/>
                  </a:lnTo>
                  <a:lnTo>
                    <a:pt x="56" y="154"/>
                  </a:lnTo>
                  <a:lnTo>
                    <a:pt x="30" y="156"/>
                  </a:lnTo>
                  <a:lnTo>
                    <a:pt x="30" y="162"/>
                  </a:lnTo>
                  <a:lnTo>
                    <a:pt x="41" y="182"/>
                  </a:lnTo>
                  <a:lnTo>
                    <a:pt x="13" y="209"/>
                  </a:lnTo>
                  <a:lnTo>
                    <a:pt x="18" y="235"/>
                  </a:lnTo>
                  <a:lnTo>
                    <a:pt x="0" y="227"/>
                  </a:lnTo>
                  <a:lnTo>
                    <a:pt x="26" y="260"/>
                  </a:lnTo>
                  <a:lnTo>
                    <a:pt x="35" y="290"/>
                  </a:lnTo>
                  <a:lnTo>
                    <a:pt x="84" y="358"/>
                  </a:lnTo>
                  <a:lnTo>
                    <a:pt x="112" y="412"/>
                  </a:lnTo>
                  <a:lnTo>
                    <a:pt x="114" y="436"/>
                  </a:lnTo>
                  <a:lnTo>
                    <a:pt x="126" y="460"/>
                  </a:lnTo>
                  <a:lnTo>
                    <a:pt x="122" y="474"/>
                  </a:lnTo>
                  <a:lnTo>
                    <a:pt x="134" y="517"/>
                  </a:lnTo>
                  <a:lnTo>
                    <a:pt x="131" y="528"/>
                  </a:lnTo>
                  <a:lnTo>
                    <a:pt x="142" y="581"/>
                  </a:lnTo>
                  <a:lnTo>
                    <a:pt x="141" y="593"/>
                  </a:lnTo>
                  <a:lnTo>
                    <a:pt x="134" y="593"/>
                  </a:lnTo>
                  <a:lnTo>
                    <a:pt x="139" y="639"/>
                  </a:lnTo>
                  <a:lnTo>
                    <a:pt x="136" y="666"/>
                  </a:lnTo>
                  <a:lnTo>
                    <a:pt x="117" y="709"/>
                  </a:lnTo>
                  <a:lnTo>
                    <a:pt x="93" y="737"/>
                  </a:lnTo>
                  <a:lnTo>
                    <a:pt x="73" y="740"/>
                  </a:lnTo>
                  <a:lnTo>
                    <a:pt x="51" y="714"/>
                  </a:lnTo>
                  <a:lnTo>
                    <a:pt x="46" y="722"/>
                  </a:lnTo>
                  <a:lnTo>
                    <a:pt x="40" y="719"/>
                  </a:lnTo>
                  <a:lnTo>
                    <a:pt x="33" y="727"/>
                  </a:lnTo>
                  <a:lnTo>
                    <a:pt x="35" y="747"/>
                  </a:lnTo>
                  <a:lnTo>
                    <a:pt x="21" y="754"/>
                  </a:lnTo>
                  <a:lnTo>
                    <a:pt x="30" y="765"/>
                  </a:lnTo>
                  <a:lnTo>
                    <a:pt x="25" y="780"/>
                  </a:lnTo>
                  <a:lnTo>
                    <a:pt x="31" y="787"/>
                  </a:lnTo>
                  <a:lnTo>
                    <a:pt x="28" y="807"/>
                  </a:lnTo>
                  <a:lnTo>
                    <a:pt x="35" y="813"/>
                  </a:lnTo>
                  <a:lnTo>
                    <a:pt x="33" y="822"/>
                  </a:lnTo>
                  <a:lnTo>
                    <a:pt x="36" y="827"/>
                  </a:lnTo>
                  <a:lnTo>
                    <a:pt x="46" y="817"/>
                  </a:lnTo>
                  <a:lnTo>
                    <a:pt x="51" y="823"/>
                  </a:lnTo>
                  <a:lnTo>
                    <a:pt x="46" y="812"/>
                  </a:lnTo>
                  <a:lnTo>
                    <a:pt x="51" y="808"/>
                  </a:lnTo>
                  <a:lnTo>
                    <a:pt x="58" y="810"/>
                  </a:lnTo>
                  <a:lnTo>
                    <a:pt x="58" y="812"/>
                  </a:lnTo>
                  <a:lnTo>
                    <a:pt x="66" y="817"/>
                  </a:lnTo>
                  <a:lnTo>
                    <a:pt x="66" y="843"/>
                  </a:lnTo>
                  <a:lnTo>
                    <a:pt x="81" y="855"/>
                  </a:lnTo>
                  <a:lnTo>
                    <a:pt x="79" y="865"/>
                  </a:lnTo>
                  <a:lnTo>
                    <a:pt x="89" y="866"/>
                  </a:lnTo>
                  <a:lnTo>
                    <a:pt x="88" y="871"/>
                  </a:lnTo>
                  <a:lnTo>
                    <a:pt x="81" y="875"/>
                  </a:lnTo>
                  <a:lnTo>
                    <a:pt x="64" y="855"/>
                  </a:lnTo>
                  <a:lnTo>
                    <a:pt x="61" y="840"/>
                  </a:lnTo>
                  <a:lnTo>
                    <a:pt x="54" y="840"/>
                  </a:lnTo>
                  <a:lnTo>
                    <a:pt x="59" y="836"/>
                  </a:lnTo>
                  <a:lnTo>
                    <a:pt x="58" y="831"/>
                  </a:lnTo>
                  <a:lnTo>
                    <a:pt x="51" y="831"/>
                  </a:lnTo>
                  <a:lnTo>
                    <a:pt x="53" y="838"/>
                  </a:lnTo>
                  <a:lnTo>
                    <a:pt x="46" y="843"/>
                  </a:lnTo>
                  <a:lnTo>
                    <a:pt x="51" y="853"/>
                  </a:lnTo>
                  <a:lnTo>
                    <a:pt x="63" y="858"/>
                  </a:lnTo>
                  <a:lnTo>
                    <a:pt x="84" y="886"/>
                  </a:lnTo>
                  <a:lnTo>
                    <a:pt x="96" y="911"/>
                  </a:lnTo>
                  <a:lnTo>
                    <a:pt x="98" y="924"/>
                  </a:lnTo>
                  <a:lnTo>
                    <a:pt x="132" y="962"/>
                  </a:lnTo>
                  <a:lnTo>
                    <a:pt x="137" y="974"/>
                  </a:lnTo>
                  <a:lnTo>
                    <a:pt x="132" y="989"/>
                  </a:lnTo>
                  <a:lnTo>
                    <a:pt x="144" y="992"/>
                  </a:lnTo>
                  <a:lnTo>
                    <a:pt x="165" y="1035"/>
                  </a:lnTo>
                  <a:lnTo>
                    <a:pt x="165" y="1055"/>
                  </a:lnTo>
                  <a:lnTo>
                    <a:pt x="177" y="1085"/>
                  </a:lnTo>
                  <a:lnTo>
                    <a:pt x="169" y="1100"/>
                  </a:lnTo>
                  <a:lnTo>
                    <a:pt x="154" y="1095"/>
                  </a:lnTo>
                  <a:lnTo>
                    <a:pt x="147" y="1118"/>
                  </a:lnTo>
                  <a:lnTo>
                    <a:pt x="132" y="1140"/>
                  </a:lnTo>
                  <a:lnTo>
                    <a:pt x="141" y="1146"/>
                  </a:lnTo>
                  <a:lnTo>
                    <a:pt x="146" y="1141"/>
                  </a:lnTo>
                  <a:lnTo>
                    <a:pt x="147" y="1146"/>
                  </a:lnTo>
                  <a:lnTo>
                    <a:pt x="142" y="1168"/>
                  </a:lnTo>
                  <a:lnTo>
                    <a:pt x="136" y="1174"/>
                  </a:lnTo>
                  <a:lnTo>
                    <a:pt x="147" y="1188"/>
                  </a:lnTo>
                  <a:lnTo>
                    <a:pt x="151" y="1214"/>
                  </a:lnTo>
                  <a:lnTo>
                    <a:pt x="160" y="1231"/>
                  </a:lnTo>
                  <a:lnTo>
                    <a:pt x="172" y="1241"/>
                  </a:lnTo>
                  <a:lnTo>
                    <a:pt x="179" y="1241"/>
                  </a:lnTo>
                  <a:lnTo>
                    <a:pt x="170" y="1229"/>
                  </a:lnTo>
                  <a:lnTo>
                    <a:pt x="174" y="1201"/>
                  </a:lnTo>
                  <a:lnTo>
                    <a:pt x="160" y="1186"/>
                  </a:lnTo>
                  <a:lnTo>
                    <a:pt x="164" y="1171"/>
                  </a:lnTo>
                  <a:lnTo>
                    <a:pt x="172" y="1161"/>
                  </a:lnTo>
                  <a:lnTo>
                    <a:pt x="210" y="1150"/>
                  </a:lnTo>
                  <a:lnTo>
                    <a:pt x="247" y="1155"/>
                  </a:lnTo>
                  <a:lnTo>
                    <a:pt x="268" y="1178"/>
                  </a:lnTo>
                  <a:lnTo>
                    <a:pt x="257" y="1188"/>
                  </a:lnTo>
                  <a:lnTo>
                    <a:pt x="265" y="1208"/>
                  </a:lnTo>
                  <a:lnTo>
                    <a:pt x="255" y="1222"/>
                  </a:lnTo>
                  <a:lnTo>
                    <a:pt x="260" y="1236"/>
                  </a:lnTo>
                  <a:lnTo>
                    <a:pt x="253" y="1237"/>
                  </a:lnTo>
                  <a:lnTo>
                    <a:pt x="258" y="1251"/>
                  </a:lnTo>
                  <a:lnTo>
                    <a:pt x="262" y="1247"/>
                  </a:lnTo>
                  <a:lnTo>
                    <a:pt x="267" y="1251"/>
                  </a:lnTo>
                  <a:lnTo>
                    <a:pt x="267" y="1246"/>
                  </a:lnTo>
                  <a:lnTo>
                    <a:pt x="275" y="1247"/>
                  </a:lnTo>
                  <a:lnTo>
                    <a:pt x="278" y="1241"/>
                  </a:lnTo>
                  <a:lnTo>
                    <a:pt x="291" y="1242"/>
                  </a:lnTo>
                  <a:lnTo>
                    <a:pt x="310" y="1236"/>
                  </a:lnTo>
                  <a:lnTo>
                    <a:pt x="325" y="1246"/>
                  </a:lnTo>
                  <a:lnTo>
                    <a:pt x="329" y="1259"/>
                  </a:lnTo>
                  <a:lnTo>
                    <a:pt x="334" y="1262"/>
                  </a:lnTo>
                  <a:lnTo>
                    <a:pt x="341" y="1259"/>
                  </a:lnTo>
                  <a:lnTo>
                    <a:pt x="353" y="1267"/>
                  </a:lnTo>
                  <a:lnTo>
                    <a:pt x="366" y="1257"/>
                  </a:lnTo>
                  <a:lnTo>
                    <a:pt x="384" y="1277"/>
                  </a:lnTo>
                  <a:lnTo>
                    <a:pt x="391" y="1300"/>
                  </a:lnTo>
                  <a:lnTo>
                    <a:pt x="381" y="1319"/>
                  </a:lnTo>
                  <a:lnTo>
                    <a:pt x="399" y="1320"/>
                  </a:lnTo>
                  <a:lnTo>
                    <a:pt x="409" y="1337"/>
                  </a:lnTo>
                  <a:lnTo>
                    <a:pt x="426" y="1342"/>
                  </a:lnTo>
                  <a:lnTo>
                    <a:pt x="432" y="1353"/>
                  </a:lnTo>
                  <a:lnTo>
                    <a:pt x="442" y="1358"/>
                  </a:lnTo>
                  <a:lnTo>
                    <a:pt x="444" y="1365"/>
                  </a:lnTo>
                  <a:lnTo>
                    <a:pt x="452" y="1368"/>
                  </a:lnTo>
                  <a:lnTo>
                    <a:pt x="454" y="1376"/>
                  </a:lnTo>
                  <a:lnTo>
                    <a:pt x="464" y="1376"/>
                  </a:lnTo>
                  <a:lnTo>
                    <a:pt x="469" y="1370"/>
                  </a:lnTo>
                  <a:lnTo>
                    <a:pt x="510" y="1372"/>
                  </a:lnTo>
                  <a:lnTo>
                    <a:pt x="533" y="1391"/>
                  </a:lnTo>
                  <a:lnTo>
                    <a:pt x="543" y="1393"/>
                  </a:lnTo>
                  <a:lnTo>
                    <a:pt x="556" y="1385"/>
                  </a:lnTo>
                  <a:lnTo>
                    <a:pt x="553" y="1375"/>
                  </a:lnTo>
                  <a:lnTo>
                    <a:pt x="560" y="1362"/>
                  </a:lnTo>
                  <a:lnTo>
                    <a:pt x="581" y="1348"/>
                  </a:lnTo>
                  <a:lnTo>
                    <a:pt x="598" y="1348"/>
                  </a:lnTo>
                  <a:lnTo>
                    <a:pt x="601" y="1333"/>
                  </a:lnTo>
                  <a:lnTo>
                    <a:pt x="638" y="1309"/>
                  </a:lnTo>
                  <a:lnTo>
                    <a:pt x="649" y="1290"/>
                  </a:lnTo>
                  <a:lnTo>
                    <a:pt x="669" y="1277"/>
                  </a:lnTo>
                  <a:lnTo>
                    <a:pt x="699" y="1270"/>
                  </a:lnTo>
                  <a:lnTo>
                    <a:pt x="745" y="1279"/>
                  </a:lnTo>
                  <a:lnTo>
                    <a:pt x="752" y="1270"/>
                  </a:lnTo>
                  <a:lnTo>
                    <a:pt x="747" y="1254"/>
                  </a:lnTo>
                  <a:lnTo>
                    <a:pt x="767" y="1244"/>
                  </a:lnTo>
                  <a:lnTo>
                    <a:pt x="807" y="1247"/>
                  </a:lnTo>
                  <a:lnTo>
                    <a:pt x="855" y="1267"/>
                  </a:lnTo>
                  <a:lnTo>
                    <a:pt x="873" y="1262"/>
                  </a:lnTo>
                  <a:lnTo>
                    <a:pt x="886" y="1252"/>
                  </a:lnTo>
                  <a:lnTo>
                    <a:pt x="886" y="1246"/>
                  </a:lnTo>
                  <a:lnTo>
                    <a:pt x="908" y="1241"/>
                  </a:lnTo>
                  <a:lnTo>
                    <a:pt x="951" y="1252"/>
                  </a:lnTo>
                  <a:lnTo>
                    <a:pt x="979" y="1249"/>
                  </a:lnTo>
                  <a:lnTo>
                    <a:pt x="1004" y="1236"/>
                  </a:lnTo>
                  <a:lnTo>
                    <a:pt x="1002" y="1229"/>
                  </a:lnTo>
                  <a:lnTo>
                    <a:pt x="1010" y="1222"/>
                  </a:lnTo>
                  <a:lnTo>
                    <a:pt x="1004" y="1219"/>
                  </a:lnTo>
                  <a:lnTo>
                    <a:pt x="1002" y="1212"/>
                  </a:lnTo>
                  <a:lnTo>
                    <a:pt x="1014" y="1199"/>
                  </a:lnTo>
                  <a:lnTo>
                    <a:pt x="1062" y="1186"/>
                  </a:lnTo>
                  <a:lnTo>
                    <a:pt x="1050" y="1179"/>
                  </a:lnTo>
                  <a:lnTo>
                    <a:pt x="1053" y="1163"/>
                  </a:lnTo>
                  <a:lnTo>
                    <a:pt x="1077" y="1146"/>
                  </a:lnTo>
                  <a:lnTo>
                    <a:pt x="1141" y="1143"/>
                  </a:lnTo>
                  <a:lnTo>
                    <a:pt x="1164" y="1125"/>
                  </a:lnTo>
                  <a:lnTo>
                    <a:pt x="1208" y="1140"/>
                  </a:lnTo>
                  <a:lnTo>
                    <a:pt x="1216" y="1136"/>
                  </a:lnTo>
                  <a:lnTo>
                    <a:pt x="1261" y="1156"/>
                  </a:lnTo>
                  <a:lnTo>
                    <a:pt x="1261" y="1151"/>
                  </a:lnTo>
                  <a:lnTo>
                    <a:pt x="1267" y="1150"/>
                  </a:lnTo>
                  <a:lnTo>
                    <a:pt x="1363" y="1163"/>
                  </a:lnTo>
                  <a:lnTo>
                    <a:pt x="1355" y="1158"/>
                  </a:lnTo>
                  <a:lnTo>
                    <a:pt x="1358" y="1140"/>
                  </a:lnTo>
                  <a:lnTo>
                    <a:pt x="1375" y="1128"/>
                  </a:lnTo>
                  <a:lnTo>
                    <a:pt x="1421" y="1121"/>
                  </a:lnTo>
                  <a:lnTo>
                    <a:pt x="1418" y="1100"/>
                  </a:lnTo>
                  <a:lnTo>
                    <a:pt x="1434" y="1083"/>
                  </a:lnTo>
                  <a:lnTo>
                    <a:pt x="1400" y="1072"/>
                  </a:lnTo>
                  <a:lnTo>
                    <a:pt x="1400" y="1062"/>
                  </a:lnTo>
                  <a:lnTo>
                    <a:pt x="1390" y="1057"/>
                  </a:lnTo>
                  <a:lnTo>
                    <a:pt x="1383" y="1060"/>
                  </a:lnTo>
                  <a:lnTo>
                    <a:pt x="1383" y="1065"/>
                  </a:lnTo>
                  <a:lnTo>
                    <a:pt x="1360" y="1062"/>
                  </a:lnTo>
                  <a:lnTo>
                    <a:pt x="1368" y="1052"/>
                  </a:lnTo>
                  <a:lnTo>
                    <a:pt x="1372" y="1037"/>
                  </a:lnTo>
                  <a:lnTo>
                    <a:pt x="1395" y="1032"/>
                  </a:lnTo>
                  <a:lnTo>
                    <a:pt x="1400" y="1015"/>
                  </a:lnTo>
                  <a:lnTo>
                    <a:pt x="1406" y="1022"/>
                  </a:lnTo>
                  <a:lnTo>
                    <a:pt x="1426" y="1022"/>
                  </a:lnTo>
                  <a:lnTo>
                    <a:pt x="1428" y="1007"/>
                  </a:lnTo>
                  <a:lnTo>
                    <a:pt x="1415" y="997"/>
                  </a:lnTo>
                  <a:lnTo>
                    <a:pt x="1413" y="991"/>
                  </a:lnTo>
                  <a:lnTo>
                    <a:pt x="1408" y="991"/>
                  </a:lnTo>
                  <a:lnTo>
                    <a:pt x="1411" y="967"/>
                  </a:lnTo>
                  <a:lnTo>
                    <a:pt x="1385" y="951"/>
                  </a:lnTo>
                  <a:lnTo>
                    <a:pt x="1350" y="949"/>
                  </a:lnTo>
                  <a:lnTo>
                    <a:pt x="1353" y="956"/>
                  </a:lnTo>
                  <a:lnTo>
                    <a:pt x="1337" y="933"/>
                  </a:lnTo>
                  <a:lnTo>
                    <a:pt x="1297" y="933"/>
                  </a:lnTo>
                  <a:lnTo>
                    <a:pt x="1249" y="946"/>
                  </a:lnTo>
                  <a:lnTo>
                    <a:pt x="1211" y="942"/>
                  </a:lnTo>
                  <a:lnTo>
                    <a:pt x="1201" y="934"/>
                  </a:lnTo>
                  <a:lnTo>
                    <a:pt x="1203" y="913"/>
                  </a:lnTo>
                  <a:lnTo>
                    <a:pt x="1211" y="913"/>
                  </a:lnTo>
                  <a:lnTo>
                    <a:pt x="1214" y="906"/>
                  </a:lnTo>
                  <a:lnTo>
                    <a:pt x="1239" y="855"/>
                  </a:lnTo>
                  <a:lnTo>
                    <a:pt x="1254" y="833"/>
                  </a:lnTo>
                  <a:lnTo>
                    <a:pt x="1256" y="823"/>
                  </a:lnTo>
                  <a:lnTo>
                    <a:pt x="1249" y="817"/>
                  </a:lnTo>
                  <a:lnTo>
                    <a:pt x="1257" y="807"/>
                  </a:lnTo>
                  <a:lnTo>
                    <a:pt x="1252" y="793"/>
                  </a:lnTo>
                  <a:lnTo>
                    <a:pt x="1266" y="777"/>
                  </a:lnTo>
                  <a:lnTo>
                    <a:pt x="1267" y="769"/>
                  </a:lnTo>
                  <a:lnTo>
                    <a:pt x="1289" y="769"/>
                  </a:lnTo>
                  <a:lnTo>
                    <a:pt x="1294" y="764"/>
                  </a:lnTo>
                  <a:lnTo>
                    <a:pt x="1287" y="745"/>
                  </a:lnTo>
                  <a:lnTo>
                    <a:pt x="1300" y="735"/>
                  </a:lnTo>
                  <a:lnTo>
                    <a:pt x="1310" y="735"/>
                  </a:lnTo>
                  <a:lnTo>
                    <a:pt x="1314" y="742"/>
                  </a:lnTo>
                  <a:lnTo>
                    <a:pt x="1357" y="754"/>
                  </a:lnTo>
                  <a:lnTo>
                    <a:pt x="1362" y="734"/>
                  </a:lnTo>
                  <a:lnTo>
                    <a:pt x="1350" y="734"/>
                  </a:lnTo>
                  <a:lnTo>
                    <a:pt x="1345" y="716"/>
                  </a:lnTo>
                  <a:lnTo>
                    <a:pt x="1330" y="706"/>
                  </a:lnTo>
                  <a:lnTo>
                    <a:pt x="1338" y="699"/>
                  </a:lnTo>
                  <a:lnTo>
                    <a:pt x="1338" y="686"/>
                  </a:lnTo>
                  <a:lnTo>
                    <a:pt x="1335" y="667"/>
                  </a:lnTo>
                  <a:lnTo>
                    <a:pt x="1323" y="656"/>
                  </a:lnTo>
                  <a:lnTo>
                    <a:pt x="1325" y="641"/>
                  </a:lnTo>
                  <a:lnTo>
                    <a:pt x="1319" y="628"/>
                  </a:lnTo>
                  <a:lnTo>
                    <a:pt x="1338" y="618"/>
                  </a:lnTo>
                  <a:lnTo>
                    <a:pt x="1345" y="605"/>
                  </a:lnTo>
                  <a:lnTo>
                    <a:pt x="1363" y="616"/>
                  </a:lnTo>
                  <a:lnTo>
                    <a:pt x="1373" y="595"/>
                  </a:lnTo>
                  <a:lnTo>
                    <a:pt x="1426" y="601"/>
                  </a:lnTo>
                  <a:lnTo>
                    <a:pt x="1428" y="598"/>
                  </a:lnTo>
                  <a:lnTo>
                    <a:pt x="1421" y="588"/>
                  </a:lnTo>
                  <a:lnTo>
                    <a:pt x="1426" y="568"/>
                  </a:lnTo>
                  <a:lnTo>
                    <a:pt x="1449" y="550"/>
                  </a:lnTo>
                  <a:lnTo>
                    <a:pt x="1471" y="570"/>
                  </a:lnTo>
                  <a:lnTo>
                    <a:pt x="1481" y="573"/>
                  </a:lnTo>
                  <a:lnTo>
                    <a:pt x="1497" y="558"/>
                  </a:lnTo>
                  <a:lnTo>
                    <a:pt x="1514" y="555"/>
                  </a:lnTo>
                  <a:lnTo>
                    <a:pt x="1516" y="543"/>
                  </a:lnTo>
                  <a:lnTo>
                    <a:pt x="1531" y="545"/>
                  </a:lnTo>
                  <a:lnTo>
                    <a:pt x="1539" y="532"/>
                  </a:lnTo>
                  <a:lnTo>
                    <a:pt x="1539" y="525"/>
                  </a:lnTo>
                  <a:lnTo>
                    <a:pt x="1532" y="520"/>
                  </a:lnTo>
                  <a:lnTo>
                    <a:pt x="1531" y="528"/>
                  </a:lnTo>
                  <a:lnTo>
                    <a:pt x="1531" y="515"/>
                  </a:lnTo>
                  <a:lnTo>
                    <a:pt x="1541" y="510"/>
                  </a:lnTo>
                  <a:lnTo>
                    <a:pt x="1541" y="497"/>
                  </a:lnTo>
                  <a:lnTo>
                    <a:pt x="1552" y="497"/>
                  </a:lnTo>
                  <a:lnTo>
                    <a:pt x="1550" y="492"/>
                  </a:lnTo>
                  <a:lnTo>
                    <a:pt x="1560" y="479"/>
                  </a:lnTo>
                  <a:lnTo>
                    <a:pt x="1545" y="462"/>
                  </a:lnTo>
                  <a:lnTo>
                    <a:pt x="1532" y="464"/>
                  </a:lnTo>
                  <a:lnTo>
                    <a:pt x="1536" y="446"/>
                  </a:lnTo>
                  <a:lnTo>
                    <a:pt x="1544" y="447"/>
                  </a:lnTo>
                  <a:lnTo>
                    <a:pt x="1544" y="437"/>
                  </a:lnTo>
                  <a:lnTo>
                    <a:pt x="1550" y="434"/>
                  </a:lnTo>
                  <a:lnTo>
                    <a:pt x="1542" y="427"/>
                  </a:lnTo>
                  <a:close/>
                </a:path>
              </a:pathLst>
            </a:custGeom>
            <a:solidFill>
              <a:srgbClr val="7F7F7F"/>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6" name="Freeform 39"/>
            <p:cNvSpPr>
              <a:spLocks/>
            </p:cNvSpPr>
            <p:nvPr/>
          </p:nvSpPr>
          <p:spPr bwMode="auto">
            <a:xfrm>
              <a:off x="4204089" y="4041719"/>
              <a:ext cx="3066864" cy="1857137"/>
            </a:xfrm>
            <a:custGeom>
              <a:avLst/>
              <a:gdLst/>
              <a:ahLst/>
              <a:cxnLst>
                <a:cxn ang="0">
                  <a:pos x="189" y="1190"/>
                </a:cxn>
                <a:cxn ang="0">
                  <a:pos x="194" y="1165"/>
                </a:cxn>
                <a:cxn ang="0">
                  <a:pos x="212" y="1124"/>
                </a:cxn>
                <a:cxn ang="0">
                  <a:pos x="136" y="1066"/>
                </a:cxn>
                <a:cxn ang="0">
                  <a:pos x="10" y="1046"/>
                </a:cxn>
                <a:cxn ang="0">
                  <a:pos x="56" y="940"/>
                </a:cxn>
                <a:cxn ang="0">
                  <a:pos x="86" y="878"/>
                </a:cxn>
                <a:cxn ang="0">
                  <a:pos x="149" y="867"/>
                </a:cxn>
                <a:cxn ang="0">
                  <a:pos x="122" y="789"/>
                </a:cxn>
                <a:cxn ang="0">
                  <a:pos x="172" y="728"/>
                </a:cxn>
                <a:cxn ang="0">
                  <a:pos x="270" y="703"/>
                </a:cxn>
                <a:cxn ang="0">
                  <a:pos x="338" y="665"/>
                </a:cxn>
                <a:cxn ang="0">
                  <a:pos x="340" y="630"/>
                </a:cxn>
                <a:cxn ang="0">
                  <a:pos x="335" y="579"/>
                </a:cxn>
                <a:cxn ang="0">
                  <a:pos x="374" y="552"/>
                </a:cxn>
                <a:cxn ang="0">
                  <a:pos x="431" y="502"/>
                </a:cxn>
                <a:cxn ang="0">
                  <a:pos x="449" y="438"/>
                </a:cxn>
                <a:cxn ang="0">
                  <a:pos x="512" y="415"/>
                </a:cxn>
                <a:cxn ang="0">
                  <a:pos x="566" y="395"/>
                </a:cxn>
                <a:cxn ang="0">
                  <a:pos x="616" y="380"/>
                </a:cxn>
                <a:cxn ang="0">
                  <a:pos x="664" y="323"/>
                </a:cxn>
                <a:cxn ang="0">
                  <a:pos x="679" y="247"/>
                </a:cxn>
                <a:cxn ang="0">
                  <a:pos x="682" y="193"/>
                </a:cxn>
                <a:cxn ang="0">
                  <a:pos x="731" y="214"/>
                </a:cxn>
                <a:cxn ang="0">
                  <a:pos x="760" y="169"/>
                </a:cxn>
                <a:cxn ang="0">
                  <a:pos x="823" y="161"/>
                </a:cxn>
                <a:cxn ang="0">
                  <a:pos x="855" y="183"/>
                </a:cxn>
                <a:cxn ang="0">
                  <a:pos x="923" y="207"/>
                </a:cxn>
                <a:cxn ang="0">
                  <a:pos x="996" y="212"/>
                </a:cxn>
                <a:cxn ang="0">
                  <a:pos x="1039" y="181"/>
                </a:cxn>
                <a:cxn ang="0">
                  <a:pos x="1060" y="158"/>
                </a:cxn>
                <a:cxn ang="0">
                  <a:pos x="1102" y="154"/>
                </a:cxn>
                <a:cxn ang="0">
                  <a:pos x="1107" y="131"/>
                </a:cxn>
                <a:cxn ang="0">
                  <a:pos x="1118" y="105"/>
                </a:cxn>
                <a:cxn ang="0">
                  <a:pos x="1146" y="116"/>
                </a:cxn>
                <a:cxn ang="0">
                  <a:pos x="1208" y="188"/>
                </a:cxn>
                <a:cxn ang="0">
                  <a:pos x="1297" y="211"/>
                </a:cxn>
                <a:cxn ang="0">
                  <a:pos x="1315" y="135"/>
                </a:cxn>
                <a:cxn ang="0">
                  <a:pos x="1353" y="72"/>
                </a:cxn>
                <a:cxn ang="0">
                  <a:pos x="1451" y="32"/>
                </a:cxn>
                <a:cxn ang="0">
                  <a:pos x="1541" y="30"/>
                </a:cxn>
                <a:cxn ang="0">
                  <a:pos x="1544" y="80"/>
                </a:cxn>
                <a:cxn ang="0">
                  <a:pos x="1575" y="87"/>
                </a:cxn>
                <a:cxn ang="0">
                  <a:pos x="1554" y="161"/>
                </a:cxn>
                <a:cxn ang="0">
                  <a:pos x="1544" y="188"/>
                </a:cxn>
                <a:cxn ang="0">
                  <a:pos x="1595" y="209"/>
                </a:cxn>
                <a:cxn ang="0">
                  <a:pos x="1675" y="209"/>
                </a:cxn>
                <a:cxn ang="0">
                  <a:pos x="1710" y="226"/>
                </a:cxn>
                <a:cxn ang="0">
                  <a:pos x="1739" y="249"/>
                </a:cxn>
                <a:cxn ang="0">
                  <a:pos x="1783" y="284"/>
                </a:cxn>
                <a:cxn ang="0">
                  <a:pos x="1792" y="328"/>
                </a:cxn>
                <a:cxn ang="0">
                  <a:pos x="1690" y="458"/>
                </a:cxn>
                <a:cxn ang="0">
                  <a:pos x="1595" y="565"/>
                </a:cxn>
                <a:cxn ang="0">
                  <a:pos x="1517" y="665"/>
                </a:cxn>
                <a:cxn ang="0">
                  <a:pos x="1416" y="784"/>
                </a:cxn>
                <a:cxn ang="0">
                  <a:pos x="1261" y="936"/>
                </a:cxn>
                <a:cxn ang="0">
                  <a:pos x="1067" y="1094"/>
                </a:cxn>
                <a:cxn ang="0">
                  <a:pos x="967" y="1150"/>
                </a:cxn>
                <a:cxn ang="0">
                  <a:pos x="716" y="1193"/>
                </a:cxn>
                <a:cxn ang="0">
                  <a:pos x="697" y="1276"/>
                </a:cxn>
                <a:cxn ang="0">
                  <a:pos x="528" y="1286"/>
                </a:cxn>
                <a:cxn ang="0">
                  <a:pos x="460" y="1316"/>
                </a:cxn>
                <a:cxn ang="0">
                  <a:pos x="353" y="1279"/>
                </a:cxn>
              </a:cxnLst>
              <a:rect l="0" t="0" r="r" b="b"/>
              <a:pathLst>
                <a:path w="1799" h="1327">
                  <a:moveTo>
                    <a:pt x="220" y="1254"/>
                  </a:moveTo>
                  <a:lnTo>
                    <a:pt x="217" y="1233"/>
                  </a:lnTo>
                  <a:lnTo>
                    <a:pt x="233" y="1216"/>
                  </a:lnTo>
                  <a:lnTo>
                    <a:pt x="199" y="1205"/>
                  </a:lnTo>
                  <a:lnTo>
                    <a:pt x="199" y="1195"/>
                  </a:lnTo>
                  <a:lnTo>
                    <a:pt x="189" y="1190"/>
                  </a:lnTo>
                  <a:lnTo>
                    <a:pt x="182" y="1193"/>
                  </a:lnTo>
                  <a:lnTo>
                    <a:pt x="182" y="1198"/>
                  </a:lnTo>
                  <a:lnTo>
                    <a:pt x="159" y="1195"/>
                  </a:lnTo>
                  <a:lnTo>
                    <a:pt x="167" y="1185"/>
                  </a:lnTo>
                  <a:lnTo>
                    <a:pt x="171" y="1170"/>
                  </a:lnTo>
                  <a:lnTo>
                    <a:pt x="194" y="1165"/>
                  </a:lnTo>
                  <a:lnTo>
                    <a:pt x="199" y="1148"/>
                  </a:lnTo>
                  <a:lnTo>
                    <a:pt x="205" y="1155"/>
                  </a:lnTo>
                  <a:lnTo>
                    <a:pt x="225" y="1155"/>
                  </a:lnTo>
                  <a:lnTo>
                    <a:pt x="227" y="1140"/>
                  </a:lnTo>
                  <a:lnTo>
                    <a:pt x="214" y="1130"/>
                  </a:lnTo>
                  <a:lnTo>
                    <a:pt x="212" y="1124"/>
                  </a:lnTo>
                  <a:lnTo>
                    <a:pt x="207" y="1124"/>
                  </a:lnTo>
                  <a:lnTo>
                    <a:pt x="210" y="1100"/>
                  </a:lnTo>
                  <a:lnTo>
                    <a:pt x="184" y="1084"/>
                  </a:lnTo>
                  <a:lnTo>
                    <a:pt x="149" y="1082"/>
                  </a:lnTo>
                  <a:lnTo>
                    <a:pt x="152" y="1089"/>
                  </a:lnTo>
                  <a:lnTo>
                    <a:pt x="136" y="1066"/>
                  </a:lnTo>
                  <a:lnTo>
                    <a:pt x="96" y="1066"/>
                  </a:lnTo>
                  <a:lnTo>
                    <a:pt x="48" y="1079"/>
                  </a:lnTo>
                  <a:lnTo>
                    <a:pt x="10" y="1075"/>
                  </a:lnTo>
                  <a:lnTo>
                    <a:pt x="0" y="1067"/>
                  </a:lnTo>
                  <a:lnTo>
                    <a:pt x="2" y="1046"/>
                  </a:lnTo>
                  <a:lnTo>
                    <a:pt x="10" y="1046"/>
                  </a:lnTo>
                  <a:lnTo>
                    <a:pt x="13" y="1039"/>
                  </a:lnTo>
                  <a:lnTo>
                    <a:pt x="38" y="988"/>
                  </a:lnTo>
                  <a:lnTo>
                    <a:pt x="53" y="966"/>
                  </a:lnTo>
                  <a:lnTo>
                    <a:pt x="55" y="956"/>
                  </a:lnTo>
                  <a:lnTo>
                    <a:pt x="48" y="950"/>
                  </a:lnTo>
                  <a:lnTo>
                    <a:pt x="56" y="940"/>
                  </a:lnTo>
                  <a:lnTo>
                    <a:pt x="51" y="926"/>
                  </a:lnTo>
                  <a:lnTo>
                    <a:pt x="65" y="910"/>
                  </a:lnTo>
                  <a:lnTo>
                    <a:pt x="66" y="902"/>
                  </a:lnTo>
                  <a:lnTo>
                    <a:pt x="88" y="902"/>
                  </a:lnTo>
                  <a:lnTo>
                    <a:pt x="93" y="897"/>
                  </a:lnTo>
                  <a:lnTo>
                    <a:pt x="86" y="878"/>
                  </a:lnTo>
                  <a:lnTo>
                    <a:pt x="99" y="868"/>
                  </a:lnTo>
                  <a:lnTo>
                    <a:pt x="109" y="868"/>
                  </a:lnTo>
                  <a:lnTo>
                    <a:pt x="113" y="875"/>
                  </a:lnTo>
                  <a:lnTo>
                    <a:pt x="156" y="887"/>
                  </a:lnTo>
                  <a:lnTo>
                    <a:pt x="161" y="867"/>
                  </a:lnTo>
                  <a:lnTo>
                    <a:pt x="149" y="867"/>
                  </a:lnTo>
                  <a:lnTo>
                    <a:pt x="144" y="849"/>
                  </a:lnTo>
                  <a:lnTo>
                    <a:pt x="129" y="839"/>
                  </a:lnTo>
                  <a:lnTo>
                    <a:pt x="137" y="832"/>
                  </a:lnTo>
                  <a:lnTo>
                    <a:pt x="137" y="819"/>
                  </a:lnTo>
                  <a:lnTo>
                    <a:pt x="134" y="800"/>
                  </a:lnTo>
                  <a:lnTo>
                    <a:pt x="122" y="789"/>
                  </a:lnTo>
                  <a:lnTo>
                    <a:pt x="124" y="774"/>
                  </a:lnTo>
                  <a:lnTo>
                    <a:pt x="118" y="761"/>
                  </a:lnTo>
                  <a:lnTo>
                    <a:pt x="137" y="751"/>
                  </a:lnTo>
                  <a:lnTo>
                    <a:pt x="144" y="738"/>
                  </a:lnTo>
                  <a:lnTo>
                    <a:pt x="162" y="749"/>
                  </a:lnTo>
                  <a:lnTo>
                    <a:pt x="172" y="728"/>
                  </a:lnTo>
                  <a:lnTo>
                    <a:pt x="225" y="734"/>
                  </a:lnTo>
                  <a:lnTo>
                    <a:pt x="227" y="731"/>
                  </a:lnTo>
                  <a:lnTo>
                    <a:pt x="220" y="721"/>
                  </a:lnTo>
                  <a:lnTo>
                    <a:pt x="225" y="701"/>
                  </a:lnTo>
                  <a:lnTo>
                    <a:pt x="248" y="683"/>
                  </a:lnTo>
                  <a:lnTo>
                    <a:pt x="270" y="703"/>
                  </a:lnTo>
                  <a:lnTo>
                    <a:pt x="280" y="706"/>
                  </a:lnTo>
                  <a:lnTo>
                    <a:pt x="296" y="691"/>
                  </a:lnTo>
                  <a:lnTo>
                    <a:pt x="313" y="688"/>
                  </a:lnTo>
                  <a:lnTo>
                    <a:pt x="315" y="676"/>
                  </a:lnTo>
                  <a:lnTo>
                    <a:pt x="330" y="678"/>
                  </a:lnTo>
                  <a:lnTo>
                    <a:pt x="338" y="665"/>
                  </a:lnTo>
                  <a:lnTo>
                    <a:pt x="338" y="658"/>
                  </a:lnTo>
                  <a:lnTo>
                    <a:pt x="331" y="653"/>
                  </a:lnTo>
                  <a:lnTo>
                    <a:pt x="330" y="661"/>
                  </a:lnTo>
                  <a:lnTo>
                    <a:pt x="330" y="648"/>
                  </a:lnTo>
                  <a:lnTo>
                    <a:pt x="340" y="643"/>
                  </a:lnTo>
                  <a:lnTo>
                    <a:pt x="340" y="630"/>
                  </a:lnTo>
                  <a:lnTo>
                    <a:pt x="351" y="630"/>
                  </a:lnTo>
                  <a:lnTo>
                    <a:pt x="349" y="625"/>
                  </a:lnTo>
                  <a:lnTo>
                    <a:pt x="359" y="612"/>
                  </a:lnTo>
                  <a:lnTo>
                    <a:pt x="344" y="595"/>
                  </a:lnTo>
                  <a:lnTo>
                    <a:pt x="331" y="597"/>
                  </a:lnTo>
                  <a:lnTo>
                    <a:pt x="335" y="579"/>
                  </a:lnTo>
                  <a:lnTo>
                    <a:pt x="343" y="580"/>
                  </a:lnTo>
                  <a:lnTo>
                    <a:pt x="343" y="570"/>
                  </a:lnTo>
                  <a:lnTo>
                    <a:pt x="349" y="567"/>
                  </a:lnTo>
                  <a:lnTo>
                    <a:pt x="343" y="564"/>
                  </a:lnTo>
                  <a:lnTo>
                    <a:pt x="344" y="544"/>
                  </a:lnTo>
                  <a:lnTo>
                    <a:pt x="374" y="552"/>
                  </a:lnTo>
                  <a:lnTo>
                    <a:pt x="388" y="535"/>
                  </a:lnTo>
                  <a:lnTo>
                    <a:pt x="407" y="535"/>
                  </a:lnTo>
                  <a:lnTo>
                    <a:pt x="404" y="529"/>
                  </a:lnTo>
                  <a:lnTo>
                    <a:pt x="412" y="535"/>
                  </a:lnTo>
                  <a:lnTo>
                    <a:pt x="429" y="534"/>
                  </a:lnTo>
                  <a:lnTo>
                    <a:pt x="431" y="502"/>
                  </a:lnTo>
                  <a:lnTo>
                    <a:pt x="427" y="491"/>
                  </a:lnTo>
                  <a:lnTo>
                    <a:pt x="434" y="472"/>
                  </a:lnTo>
                  <a:lnTo>
                    <a:pt x="431" y="468"/>
                  </a:lnTo>
                  <a:lnTo>
                    <a:pt x="441" y="463"/>
                  </a:lnTo>
                  <a:lnTo>
                    <a:pt x="442" y="443"/>
                  </a:lnTo>
                  <a:lnTo>
                    <a:pt x="449" y="438"/>
                  </a:lnTo>
                  <a:lnTo>
                    <a:pt x="465" y="433"/>
                  </a:lnTo>
                  <a:lnTo>
                    <a:pt x="477" y="441"/>
                  </a:lnTo>
                  <a:lnTo>
                    <a:pt x="495" y="434"/>
                  </a:lnTo>
                  <a:lnTo>
                    <a:pt x="505" y="424"/>
                  </a:lnTo>
                  <a:lnTo>
                    <a:pt x="513" y="429"/>
                  </a:lnTo>
                  <a:lnTo>
                    <a:pt x="512" y="415"/>
                  </a:lnTo>
                  <a:lnTo>
                    <a:pt x="522" y="411"/>
                  </a:lnTo>
                  <a:lnTo>
                    <a:pt x="530" y="413"/>
                  </a:lnTo>
                  <a:lnTo>
                    <a:pt x="548" y="395"/>
                  </a:lnTo>
                  <a:lnTo>
                    <a:pt x="560" y="396"/>
                  </a:lnTo>
                  <a:lnTo>
                    <a:pt x="565" y="391"/>
                  </a:lnTo>
                  <a:lnTo>
                    <a:pt x="566" y="395"/>
                  </a:lnTo>
                  <a:lnTo>
                    <a:pt x="583" y="388"/>
                  </a:lnTo>
                  <a:lnTo>
                    <a:pt x="585" y="385"/>
                  </a:lnTo>
                  <a:lnTo>
                    <a:pt x="588" y="386"/>
                  </a:lnTo>
                  <a:lnTo>
                    <a:pt x="598" y="371"/>
                  </a:lnTo>
                  <a:lnTo>
                    <a:pt x="611" y="381"/>
                  </a:lnTo>
                  <a:lnTo>
                    <a:pt x="616" y="380"/>
                  </a:lnTo>
                  <a:lnTo>
                    <a:pt x="633" y="386"/>
                  </a:lnTo>
                  <a:lnTo>
                    <a:pt x="639" y="380"/>
                  </a:lnTo>
                  <a:lnTo>
                    <a:pt x="639" y="360"/>
                  </a:lnTo>
                  <a:lnTo>
                    <a:pt x="654" y="343"/>
                  </a:lnTo>
                  <a:lnTo>
                    <a:pt x="653" y="332"/>
                  </a:lnTo>
                  <a:lnTo>
                    <a:pt x="664" y="323"/>
                  </a:lnTo>
                  <a:lnTo>
                    <a:pt x="668" y="313"/>
                  </a:lnTo>
                  <a:lnTo>
                    <a:pt x="661" y="307"/>
                  </a:lnTo>
                  <a:lnTo>
                    <a:pt x="669" y="299"/>
                  </a:lnTo>
                  <a:lnTo>
                    <a:pt x="671" y="280"/>
                  </a:lnTo>
                  <a:lnTo>
                    <a:pt x="661" y="270"/>
                  </a:lnTo>
                  <a:lnTo>
                    <a:pt x="679" y="247"/>
                  </a:lnTo>
                  <a:lnTo>
                    <a:pt x="663" y="242"/>
                  </a:lnTo>
                  <a:lnTo>
                    <a:pt x="658" y="226"/>
                  </a:lnTo>
                  <a:lnTo>
                    <a:pt x="659" y="194"/>
                  </a:lnTo>
                  <a:lnTo>
                    <a:pt x="661" y="198"/>
                  </a:lnTo>
                  <a:lnTo>
                    <a:pt x="674" y="191"/>
                  </a:lnTo>
                  <a:lnTo>
                    <a:pt x="682" y="193"/>
                  </a:lnTo>
                  <a:lnTo>
                    <a:pt x="691" y="184"/>
                  </a:lnTo>
                  <a:lnTo>
                    <a:pt x="697" y="194"/>
                  </a:lnTo>
                  <a:lnTo>
                    <a:pt x="694" y="204"/>
                  </a:lnTo>
                  <a:lnTo>
                    <a:pt x="709" y="199"/>
                  </a:lnTo>
                  <a:lnTo>
                    <a:pt x="714" y="211"/>
                  </a:lnTo>
                  <a:lnTo>
                    <a:pt x="731" y="214"/>
                  </a:lnTo>
                  <a:lnTo>
                    <a:pt x="737" y="198"/>
                  </a:lnTo>
                  <a:lnTo>
                    <a:pt x="750" y="198"/>
                  </a:lnTo>
                  <a:lnTo>
                    <a:pt x="754" y="191"/>
                  </a:lnTo>
                  <a:lnTo>
                    <a:pt x="762" y="189"/>
                  </a:lnTo>
                  <a:lnTo>
                    <a:pt x="757" y="174"/>
                  </a:lnTo>
                  <a:lnTo>
                    <a:pt x="760" y="169"/>
                  </a:lnTo>
                  <a:lnTo>
                    <a:pt x="764" y="169"/>
                  </a:lnTo>
                  <a:lnTo>
                    <a:pt x="772" y="183"/>
                  </a:lnTo>
                  <a:lnTo>
                    <a:pt x="782" y="168"/>
                  </a:lnTo>
                  <a:lnTo>
                    <a:pt x="812" y="161"/>
                  </a:lnTo>
                  <a:lnTo>
                    <a:pt x="822" y="168"/>
                  </a:lnTo>
                  <a:lnTo>
                    <a:pt x="823" y="161"/>
                  </a:lnTo>
                  <a:lnTo>
                    <a:pt x="820" y="156"/>
                  </a:lnTo>
                  <a:lnTo>
                    <a:pt x="827" y="149"/>
                  </a:lnTo>
                  <a:lnTo>
                    <a:pt x="835" y="156"/>
                  </a:lnTo>
                  <a:lnTo>
                    <a:pt x="835" y="166"/>
                  </a:lnTo>
                  <a:lnTo>
                    <a:pt x="851" y="169"/>
                  </a:lnTo>
                  <a:lnTo>
                    <a:pt x="855" y="183"/>
                  </a:lnTo>
                  <a:lnTo>
                    <a:pt x="873" y="184"/>
                  </a:lnTo>
                  <a:lnTo>
                    <a:pt x="886" y="178"/>
                  </a:lnTo>
                  <a:lnTo>
                    <a:pt x="896" y="178"/>
                  </a:lnTo>
                  <a:lnTo>
                    <a:pt x="906" y="184"/>
                  </a:lnTo>
                  <a:lnTo>
                    <a:pt x="904" y="196"/>
                  </a:lnTo>
                  <a:lnTo>
                    <a:pt x="923" y="207"/>
                  </a:lnTo>
                  <a:lnTo>
                    <a:pt x="939" y="206"/>
                  </a:lnTo>
                  <a:lnTo>
                    <a:pt x="939" y="216"/>
                  </a:lnTo>
                  <a:lnTo>
                    <a:pt x="951" y="207"/>
                  </a:lnTo>
                  <a:lnTo>
                    <a:pt x="957" y="214"/>
                  </a:lnTo>
                  <a:lnTo>
                    <a:pt x="982" y="199"/>
                  </a:lnTo>
                  <a:lnTo>
                    <a:pt x="996" y="212"/>
                  </a:lnTo>
                  <a:lnTo>
                    <a:pt x="1001" y="206"/>
                  </a:lnTo>
                  <a:lnTo>
                    <a:pt x="1017" y="206"/>
                  </a:lnTo>
                  <a:lnTo>
                    <a:pt x="1012" y="194"/>
                  </a:lnTo>
                  <a:lnTo>
                    <a:pt x="1017" y="189"/>
                  </a:lnTo>
                  <a:lnTo>
                    <a:pt x="1037" y="188"/>
                  </a:lnTo>
                  <a:lnTo>
                    <a:pt x="1039" y="181"/>
                  </a:lnTo>
                  <a:lnTo>
                    <a:pt x="1029" y="173"/>
                  </a:lnTo>
                  <a:lnTo>
                    <a:pt x="1030" y="168"/>
                  </a:lnTo>
                  <a:lnTo>
                    <a:pt x="1050" y="164"/>
                  </a:lnTo>
                  <a:lnTo>
                    <a:pt x="1055" y="174"/>
                  </a:lnTo>
                  <a:lnTo>
                    <a:pt x="1062" y="166"/>
                  </a:lnTo>
                  <a:lnTo>
                    <a:pt x="1060" y="158"/>
                  </a:lnTo>
                  <a:lnTo>
                    <a:pt x="1073" y="163"/>
                  </a:lnTo>
                  <a:lnTo>
                    <a:pt x="1080" y="151"/>
                  </a:lnTo>
                  <a:lnTo>
                    <a:pt x="1087" y="149"/>
                  </a:lnTo>
                  <a:lnTo>
                    <a:pt x="1090" y="156"/>
                  </a:lnTo>
                  <a:lnTo>
                    <a:pt x="1102" y="159"/>
                  </a:lnTo>
                  <a:lnTo>
                    <a:pt x="1102" y="154"/>
                  </a:lnTo>
                  <a:lnTo>
                    <a:pt x="1108" y="149"/>
                  </a:lnTo>
                  <a:lnTo>
                    <a:pt x="1100" y="143"/>
                  </a:lnTo>
                  <a:lnTo>
                    <a:pt x="1102" y="138"/>
                  </a:lnTo>
                  <a:lnTo>
                    <a:pt x="1112" y="140"/>
                  </a:lnTo>
                  <a:lnTo>
                    <a:pt x="1118" y="136"/>
                  </a:lnTo>
                  <a:lnTo>
                    <a:pt x="1107" y="131"/>
                  </a:lnTo>
                  <a:lnTo>
                    <a:pt x="1112" y="123"/>
                  </a:lnTo>
                  <a:lnTo>
                    <a:pt x="1120" y="126"/>
                  </a:lnTo>
                  <a:lnTo>
                    <a:pt x="1126" y="121"/>
                  </a:lnTo>
                  <a:lnTo>
                    <a:pt x="1125" y="111"/>
                  </a:lnTo>
                  <a:lnTo>
                    <a:pt x="1118" y="116"/>
                  </a:lnTo>
                  <a:lnTo>
                    <a:pt x="1118" y="105"/>
                  </a:lnTo>
                  <a:lnTo>
                    <a:pt x="1113" y="103"/>
                  </a:lnTo>
                  <a:lnTo>
                    <a:pt x="1117" y="100"/>
                  </a:lnTo>
                  <a:lnTo>
                    <a:pt x="1123" y="105"/>
                  </a:lnTo>
                  <a:lnTo>
                    <a:pt x="1138" y="96"/>
                  </a:lnTo>
                  <a:lnTo>
                    <a:pt x="1143" y="100"/>
                  </a:lnTo>
                  <a:lnTo>
                    <a:pt x="1146" y="116"/>
                  </a:lnTo>
                  <a:lnTo>
                    <a:pt x="1163" y="125"/>
                  </a:lnTo>
                  <a:lnTo>
                    <a:pt x="1166" y="138"/>
                  </a:lnTo>
                  <a:lnTo>
                    <a:pt x="1175" y="140"/>
                  </a:lnTo>
                  <a:lnTo>
                    <a:pt x="1176" y="154"/>
                  </a:lnTo>
                  <a:lnTo>
                    <a:pt x="1196" y="168"/>
                  </a:lnTo>
                  <a:lnTo>
                    <a:pt x="1208" y="188"/>
                  </a:lnTo>
                  <a:lnTo>
                    <a:pt x="1221" y="193"/>
                  </a:lnTo>
                  <a:lnTo>
                    <a:pt x="1251" y="188"/>
                  </a:lnTo>
                  <a:lnTo>
                    <a:pt x="1256" y="201"/>
                  </a:lnTo>
                  <a:lnTo>
                    <a:pt x="1271" y="206"/>
                  </a:lnTo>
                  <a:lnTo>
                    <a:pt x="1290" y="204"/>
                  </a:lnTo>
                  <a:lnTo>
                    <a:pt x="1297" y="211"/>
                  </a:lnTo>
                  <a:lnTo>
                    <a:pt x="1297" y="186"/>
                  </a:lnTo>
                  <a:lnTo>
                    <a:pt x="1307" y="181"/>
                  </a:lnTo>
                  <a:lnTo>
                    <a:pt x="1314" y="163"/>
                  </a:lnTo>
                  <a:lnTo>
                    <a:pt x="1314" y="153"/>
                  </a:lnTo>
                  <a:lnTo>
                    <a:pt x="1309" y="144"/>
                  </a:lnTo>
                  <a:lnTo>
                    <a:pt x="1315" y="135"/>
                  </a:lnTo>
                  <a:lnTo>
                    <a:pt x="1332" y="130"/>
                  </a:lnTo>
                  <a:lnTo>
                    <a:pt x="1335" y="110"/>
                  </a:lnTo>
                  <a:lnTo>
                    <a:pt x="1320" y="90"/>
                  </a:lnTo>
                  <a:lnTo>
                    <a:pt x="1327" y="80"/>
                  </a:lnTo>
                  <a:lnTo>
                    <a:pt x="1343" y="80"/>
                  </a:lnTo>
                  <a:lnTo>
                    <a:pt x="1353" y="72"/>
                  </a:lnTo>
                  <a:lnTo>
                    <a:pt x="1358" y="52"/>
                  </a:lnTo>
                  <a:lnTo>
                    <a:pt x="1367" y="43"/>
                  </a:lnTo>
                  <a:lnTo>
                    <a:pt x="1385" y="48"/>
                  </a:lnTo>
                  <a:lnTo>
                    <a:pt x="1403" y="37"/>
                  </a:lnTo>
                  <a:lnTo>
                    <a:pt x="1431" y="43"/>
                  </a:lnTo>
                  <a:lnTo>
                    <a:pt x="1451" y="32"/>
                  </a:lnTo>
                  <a:lnTo>
                    <a:pt x="1476" y="27"/>
                  </a:lnTo>
                  <a:lnTo>
                    <a:pt x="1498" y="10"/>
                  </a:lnTo>
                  <a:lnTo>
                    <a:pt x="1507" y="9"/>
                  </a:lnTo>
                  <a:lnTo>
                    <a:pt x="1516" y="0"/>
                  </a:lnTo>
                  <a:lnTo>
                    <a:pt x="1522" y="4"/>
                  </a:lnTo>
                  <a:lnTo>
                    <a:pt x="1541" y="30"/>
                  </a:lnTo>
                  <a:lnTo>
                    <a:pt x="1541" y="48"/>
                  </a:lnTo>
                  <a:lnTo>
                    <a:pt x="1536" y="55"/>
                  </a:lnTo>
                  <a:lnTo>
                    <a:pt x="1541" y="58"/>
                  </a:lnTo>
                  <a:lnTo>
                    <a:pt x="1539" y="65"/>
                  </a:lnTo>
                  <a:lnTo>
                    <a:pt x="1544" y="67"/>
                  </a:lnTo>
                  <a:lnTo>
                    <a:pt x="1544" y="80"/>
                  </a:lnTo>
                  <a:lnTo>
                    <a:pt x="1549" y="80"/>
                  </a:lnTo>
                  <a:lnTo>
                    <a:pt x="1549" y="87"/>
                  </a:lnTo>
                  <a:lnTo>
                    <a:pt x="1567" y="95"/>
                  </a:lnTo>
                  <a:lnTo>
                    <a:pt x="1574" y="95"/>
                  </a:lnTo>
                  <a:lnTo>
                    <a:pt x="1570" y="87"/>
                  </a:lnTo>
                  <a:lnTo>
                    <a:pt x="1575" y="87"/>
                  </a:lnTo>
                  <a:lnTo>
                    <a:pt x="1584" y="100"/>
                  </a:lnTo>
                  <a:lnTo>
                    <a:pt x="1585" y="118"/>
                  </a:lnTo>
                  <a:lnTo>
                    <a:pt x="1579" y="116"/>
                  </a:lnTo>
                  <a:lnTo>
                    <a:pt x="1580" y="123"/>
                  </a:lnTo>
                  <a:lnTo>
                    <a:pt x="1559" y="135"/>
                  </a:lnTo>
                  <a:lnTo>
                    <a:pt x="1554" y="161"/>
                  </a:lnTo>
                  <a:lnTo>
                    <a:pt x="1547" y="159"/>
                  </a:lnTo>
                  <a:lnTo>
                    <a:pt x="1546" y="166"/>
                  </a:lnTo>
                  <a:lnTo>
                    <a:pt x="1549" y="173"/>
                  </a:lnTo>
                  <a:lnTo>
                    <a:pt x="1539" y="181"/>
                  </a:lnTo>
                  <a:lnTo>
                    <a:pt x="1547" y="186"/>
                  </a:lnTo>
                  <a:lnTo>
                    <a:pt x="1544" y="188"/>
                  </a:lnTo>
                  <a:lnTo>
                    <a:pt x="1556" y="193"/>
                  </a:lnTo>
                  <a:lnTo>
                    <a:pt x="1557" y="196"/>
                  </a:lnTo>
                  <a:lnTo>
                    <a:pt x="1561" y="193"/>
                  </a:lnTo>
                  <a:lnTo>
                    <a:pt x="1575" y="193"/>
                  </a:lnTo>
                  <a:lnTo>
                    <a:pt x="1589" y="201"/>
                  </a:lnTo>
                  <a:lnTo>
                    <a:pt x="1595" y="209"/>
                  </a:lnTo>
                  <a:lnTo>
                    <a:pt x="1609" y="199"/>
                  </a:lnTo>
                  <a:lnTo>
                    <a:pt x="1635" y="193"/>
                  </a:lnTo>
                  <a:lnTo>
                    <a:pt x="1638" y="199"/>
                  </a:lnTo>
                  <a:lnTo>
                    <a:pt x="1653" y="206"/>
                  </a:lnTo>
                  <a:lnTo>
                    <a:pt x="1657" y="214"/>
                  </a:lnTo>
                  <a:lnTo>
                    <a:pt x="1675" y="209"/>
                  </a:lnTo>
                  <a:lnTo>
                    <a:pt x="1690" y="226"/>
                  </a:lnTo>
                  <a:lnTo>
                    <a:pt x="1701" y="221"/>
                  </a:lnTo>
                  <a:lnTo>
                    <a:pt x="1701" y="217"/>
                  </a:lnTo>
                  <a:lnTo>
                    <a:pt x="1706" y="219"/>
                  </a:lnTo>
                  <a:lnTo>
                    <a:pt x="1706" y="227"/>
                  </a:lnTo>
                  <a:lnTo>
                    <a:pt x="1710" y="226"/>
                  </a:lnTo>
                  <a:lnTo>
                    <a:pt x="1718" y="237"/>
                  </a:lnTo>
                  <a:lnTo>
                    <a:pt x="1733" y="241"/>
                  </a:lnTo>
                  <a:lnTo>
                    <a:pt x="1734" y="239"/>
                  </a:lnTo>
                  <a:lnTo>
                    <a:pt x="1741" y="241"/>
                  </a:lnTo>
                  <a:lnTo>
                    <a:pt x="1743" y="246"/>
                  </a:lnTo>
                  <a:lnTo>
                    <a:pt x="1739" y="249"/>
                  </a:lnTo>
                  <a:lnTo>
                    <a:pt x="1746" y="251"/>
                  </a:lnTo>
                  <a:lnTo>
                    <a:pt x="1744" y="259"/>
                  </a:lnTo>
                  <a:lnTo>
                    <a:pt x="1776" y="269"/>
                  </a:lnTo>
                  <a:lnTo>
                    <a:pt x="1776" y="274"/>
                  </a:lnTo>
                  <a:lnTo>
                    <a:pt x="1783" y="277"/>
                  </a:lnTo>
                  <a:lnTo>
                    <a:pt x="1783" y="284"/>
                  </a:lnTo>
                  <a:lnTo>
                    <a:pt x="1787" y="287"/>
                  </a:lnTo>
                  <a:lnTo>
                    <a:pt x="1786" y="300"/>
                  </a:lnTo>
                  <a:lnTo>
                    <a:pt x="1791" y="305"/>
                  </a:lnTo>
                  <a:lnTo>
                    <a:pt x="1786" y="315"/>
                  </a:lnTo>
                  <a:lnTo>
                    <a:pt x="1794" y="320"/>
                  </a:lnTo>
                  <a:lnTo>
                    <a:pt x="1792" y="328"/>
                  </a:lnTo>
                  <a:lnTo>
                    <a:pt x="1799" y="337"/>
                  </a:lnTo>
                  <a:lnTo>
                    <a:pt x="1769" y="386"/>
                  </a:lnTo>
                  <a:lnTo>
                    <a:pt x="1729" y="436"/>
                  </a:lnTo>
                  <a:lnTo>
                    <a:pt x="1713" y="451"/>
                  </a:lnTo>
                  <a:lnTo>
                    <a:pt x="1698" y="451"/>
                  </a:lnTo>
                  <a:lnTo>
                    <a:pt x="1690" y="458"/>
                  </a:lnTo>
                  <a:lnTo>
                    <a:pt x="1663" y="496"/>
                  </a:lnTo>
                  <a:lnTo>
                    <a:pt x="1630" y="522"/>
                  </a:lnTo>
                  <a:lnTo>
                    <a:pt x="1614" y="529"/>
                  </a:lnTo>
                  <a:lnTo>
                    <a:pt x="1609" y="542"/>
                  </a:lnTo>
                  <a:lnTo>
                    <a:pt x="1597" y="550"/>
                  </a:lnTo>
                  <a:lnTo>
                    <a:pt x="1595" y="565"/>
                  </a:lnTo>
                  <a:lnTo>
                    <a:pt x="1584" y="572"/>
                  </a:lnTo>
                  <a:lnTo>
                    <a:pt x="1562" y="608"/>
                  </a:lnTo>
                  <a:lnTo>
                    <a:pt x="1556" y="612"/>
                  </a:lnTo>
                  <a:lnTo>
                    <a:pt x="1544" y="625"/>
                  </a:lnTo>
                  <a:lnTo>
                    <a:pt x="1532" y="651"/>
                  </a:lnTo>
                  <a:lnTo>
                    <a:pt x="1517" y="665"/>
                  </a:lnTo>
                  <a:lnTo>
                    <a:pt x="1498" y="696"/>
                  </a:lnTo>
                  <a:lnTo>
                    <a:pt x="1488" y="704"/>
                  </a:lnTo>
                  <a:lnTo>
                    <a:pt x="1484" y="714"/>
                  </a:lnTo>
                  <a:lnTo>
                    <a:pt x="1459" y="734"/>
                  </a:lnTo>
                  <a:lnTo>
                    <a:pt x="1428" y="779"/>
                  </a:lnTo>
                  <a:lnTo>
                    <a:pt x="1416" y="784"/>
                  </a:lnTo>
                  <a:lnTo>
                    <a:pt x="1403" y="807"/>
                  </a:lnTo>
                  <a:lnTo>
                    <a:pt x="1375" y="825"/>
                  </a:lnTo>
                  <a:lnTo>
                    <a:pt x="1360" y="849"/>
                  </a:lnTo>
                  <a:lnTo>
                    <a:pt x="1304" y="882"/>
                  </a:lnTo>
                  <a:lnTo>
                    <a:pt x="1290" y="915"/>
                  </a:lnTo>
                  <a:lnTo>
                    <a:pt x="1261" y="936"/>
                  </a:lnTo>
                  <a:lnTo>
                    <a:pt x="1252" y="946"/>
                  </a:lnTo>
                  <a:lnTo>
                    <a:pt x="1252" y="951"/>
                  </a:lnTo>
                  <a:lnTo>
                    <a:pt x="1204" y="981"/>
                  </a:lnTo>
                  <a:lnTo>
                    <a:pt x="1175" y="1013"/>
                  </a:lnTo>
                  <a:lnTo>
                    <a:pt x="1082" y="1089"/>
                  </a:lnTo>
                  <a:lnTo>
                    <a:pt x="1067" y="1094"/>
                  </a:lnTo>
                  <a:lnTo>
                    <a:pt x="1057" y="1109"/>
                  </a:lnTo>
                  <a:lnTo>
                    <a:pt x="1044" y="1112"/>
                  </a:lnTo>
                  <a:lnTo>
                    <a:pt x="1030" y="1124"/>
                  </a:lnTo>
                  <a:lnTo>
                    <a:pt x="1014" y="1127"/>
                  </a:lnTo>
                  <a:lnTo>
                    <a:pt x="997" y="1142"/>
                  </a:lnTo>
                  <a:lnTo>
                    <a:pt x="967" y="1150"/>
                  </a:lnTo>
                  <a:lnTo>
                    <a:pt x="939" y="1170"/>
                  </a:lnTo>
                  <a:lnTo>
                    <a:pt x="901" y="1188"/>
                  </a:lnTo>
                  <a:lnTo>
                    <a:pt x="858" y="1185"/>
                  </a:lnTo>
                  <a:lnTo>
                    <a:pt x="807" y="1167"/>
                  </a:lnTo>
                  <a:lnTo>
                    <a:pt x="749" y="1173"/>
                  </a:lnTo>
                  <a:lnTo>
                    <a:pt x="716" y="1193"/>
                  </a:lnTo>
                  <a:lnTo>
                    <a:pt x="699" y="1216"/>
                  </a:lnTo>
                  <a:lnTo>
                    <a:pt x="694" y="1243"/>
                  </a:lnTo>
                  <a:lnTo>
                    <a:pt x="709" y="1254"/>
                  </a:lnTo>
                  <a:lnTo>
                    <a:pt x="716" y="1269"/>
                  </a:lnTo>
                  <a:lnTo>
                    <a:pt x="706" y="1268"/>
                  </a:lnTo>
                  <a:lnTo>
                    <a:pt x="697" y="1276"/>
                  </a:lnTo>
                  <a:lnTo>
                    <a:pt x="659" y="1269"/>
                  </a:lnTo>
                  <a:lnTo>
                    <a:pt x="644" y="1271"/>
                  </a:lnTo>
                  <a:lnTo>
                    <a:pt x="596" y="1249"/>
                  </a:lnTo>
                  <a:lnTo>
                    <a:pt x="550" y="1251"/>
                  </a:lnTo>
                  <a:lnTo>
                    <a:pt x="530" y="1264"/>
                  </a:lnTo>
                  <a:lnTo>
                    <a:pt x="528" y="1286"/>
                  </a:lnTo>
                  <a:lnTo>
                    <a:pt x="509" y="1306"/>
                  </a:lnTo>
                  <a:lnTo>
                    <a:pt x="507" y="1314"/>
                  </a:lnTo>
                  <a:lnTo>
                    <a:pt x="515" y="1322"/>
                  </a:lnTo>
                  <a:lnTo>
                    <a:pt x="509" y="1322"/>
                  </a:lnTo>
                  <a:lnTo>
                    <a:pt x="507" y="1327"/>
                  </a:lnTo>
                  <a:lnTo>
                    <a:pt x="460" y="1316"/>
                  </a:lnTo>
                  <a:lnTo>
                    <a:pt x="454" y="1316"/>
                  </a:lnTo>
                  <a:lnTo>
                    <a:pt x="452" y="1321"/>
                  </a:lnTo>
                  <a:lnTo>
                    <a:pt x="424" y="1314"/>
                  </a:lnTo>
                  <a:lnTo>
                    <a:pt x="398" y="1292"/>
                  </a:lnTo>
                  <a:lnTo>
                    <a:pt x="379" y="1292"/>
                  </a:lnTo>
                  <a:lnTo>
                    <a:pt x="353" y="1279"/>
                  </a:lnTo>
                  <a:lnTo>
                    <a:pt x="268" y="1269"/>
                  </a:lnTo>
                  <a:lnTo>
                    <a:pt x="220" y="1254"/>
                  </a:lnTo>
                  <a:close/>
                </a:path>
              </a:pathLst>
            </a:custGeom>
            <a:solidFill>
              <a:srgbClr val="7F7F7F"/>
            </a:solidFill>
            <a:ln w="3175">
              <a:solidFill>
                <a:schemeClr val="bg1"/>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grpSp>
      <p:grpSp>
        <p:nvGrpSpPr>
          <p:cNvPr id="4" name="Group 3"/>
          <p:cNvGrpSpPr/>
          <p:nvPr/>
        </p:nvGrpSpPr>
        <p:grpSpPr>
          <a:xfrm>
            <a:off x="4969645" y="1583957"/>
            <a:ext cx="2938469" cy="4030202"/>
            <a:chOff x="5468394" y="1178156"/>
            <a:chExt cx="2938469" cy="4216081"/>
          </a:xfrm>
        </p:grpSpPr>
        <p:sp>
          <p:nvSpPr>
            <p:cNvPr id="17" name="Rectangle 16"/>
            <p:cNvSpPr/>
            <p:nvPr/>
          </p:nvSpPr>
          <p:spPr>
            <a:xfrm>
              <a:off x="6611170" y="2018121"/>
              <a:ext cx="611065" cy="321972"/>
            </a:xfrm>
            <a:prstGeom prst="rect">
              <a:avLst/>
            </a:prstGeom>
          </p:spPr>
          <p:txBody>
            <a:bodyPr wrap="none">
              <a:spAutoFit/>
            </a:bodyPr>
            <a:lstStyle/>
            <a:p>
              <a:pPr algn="ctr" defTabSz="457200" eaLnBrk="0" hangingPunct="0">
                <a:defRPr/>
              </a:pPr>
              <a:r>
                <a:rPr lang="en-US" sz="1400" b="1" kern="0" dirty="0">
                  <a:solidFill>
                    <a:srgbClr val="00B050"/>
                  </a:solidFill>
                  <a:latin typeface="Arial" charset="0"/>
                  <a:ea typeface="Arial" charset="0"/>
                  <a:cs typeface="Arial" charset="0"/>
                </a:rPr>
                <a:t>(-3,4)</a:t>
              </a:r>
            </a:p>
          </p:txBody>
        </p:sp>
        <p:sp>
          <p:nvSpPr>
            <p:cNvPr id="18" name="Rectangle 17"/>
            <p:cNvSpPr/>
            <p:nvPr/>
          </p:nvSpPr>
          <p:spPr>
            <a:xfrm>
              <a:off x="6454722" y="2382984"/>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(+0,2)</a:t>
              </a:r>
            </a:p>
          </p:txBody>
        </p:sp>
        <p:sp>
          <p:nvSpPr>
            <p:cNvPr id="19" name="Rectangle 18"/>
            <p:cNvSpPr/>
            <p:nvPr/>
          </p:nvSpPr>
          <p:spPr>
            <a:xfrm>
              <a:off x="6405986" y="2776032"/>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(+0,5)</a:t>
              </a:r>
            </a:p>
          </p:txBody>
        </p:sp>
        <p:sp>
          <p:nvSpPr>
            <p:cNvPr id="20" name="Rectangle 19"/>
            <p:cNvSpPr/>
            <p:nvPr/>
          </p:nvSpPr>
          <p:spPr>
            <a:xfrm>
              <a:off x="6818688" y="1595293"/>
              <a:ext cx="655950" cy="321972"/>
            </a:xfrm>
            <a:prstGeom prst="rect">
              <a:avLst/>
            </a:prstGeom>
          </p:spPr>
          <p:txBody>
            <a:bodyPr wrap="square">
              <a:spAutoFit/>
            </a:bodyPr>
            <a:lstStyle/>
            <a:p>
              <a:pPr algn="ctr" defTabSz="457200" eaLnBrk="0" hangingPunct="0">
                <a:defRPr/>
              </a:pPr>
              <a:r>
                <a:rPr lang="en-US" sz="1400" b="1" kern="0" dirty="0">
                  <a:solidFill>
                    <a:srgbClr val="00B050"/>
                  </a:solidFill>
                  <a:latin typeface="Arial" charset="0"/>
                  <a:ea typeface="Arial" charset="0"/>
                  <a:cs typeface="Arial" charset="0"/>
                </a:rPr>
                <a:t>(-1,1)</a:t>
              </a:r>
            </a:p>
          </p:txBody>
        </p:sp>
        <p:sp>
          <p:nvSpPr>
            <p:cNvPr id="21" name="Rectangle 20"/>
            <p:cNvSpPr/>
            <p:nvPr/>
          </p:nvSpPr>
          <p:spPr>
            <a:xfrm>
              <a:off x="6320393" y="3158616"/>
              <a:ext cx="611065" cy="321972"/>
            </a:xfrm>
            <a:prstGeom prst="rect">
              <a:avLst/>
            </a:prstGeom>
          </p:spPr>
          <p:txBody>
            <a:bodyPr wrap="none">
              <a:spAutoFit/>
            </a:bodyPr>
            <a:lstStyle/>
            <a:p>
              <a:pPr algn="ctr" defTabSz="457200" eaLnBrk="0" hangingPunct="0">
                <a:defRPr/>
              </a:pPr>
              <a:r>
                <a:rPr lang="en-US" sz="1400" b="1" kern="0" dirty="0">
                  <a:solidFill>
                    <a:srgbClr val="00B050"/>
                  </a:solidFill>
                  <a:latin typeface="Arial" charset="0"/>
                  <a:ea typeface="Arial" charset="0"/>
                  <a:cs typeface="Arial" charset="0"/>
                </a:rPr>
                <a:t>(-0,3)</a:t>
              </a:r>
            </a:p>
          </p:txBody>
        </p:sp>
        <p:sp>
          <p:nvSpPr>
            <p:cNvPr id="22" name="Rectangle 21"/>
            <p:cNvSpPr/>
            <p:nvPr/>
          </p:nvSpPr>
          <p:spPr>
            <a:xfrm>
              <a:off x="6089319" y="3933784"/>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(+0,7)</a:t>
              </a:r>
            </a:p>
          </p:txBody>
        </p:sp>
        <p:sp>
          <p:nvSpPr>
            <p:cNvPr id="23" name="Rectangle 22"/>
            <p:cNvSpPr/>
            <p:nvPr/>
          </p:nvSpPr>
          <p:spPr>
            <a:xfrm>
              <a:off x="5808829" y="4340196"/>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(+1,8)</a:t>
              </a:r>
            </a:p>
          </p:txBody>
        </p:sp>
        <p:sp>
          <p:nvSpPr>
            <p:cNvPr id="24" name="Rectangle 23"/>
            <p:cNvSpPr/>
            <p:nvPr/>
          </p:nvSpPr>
          <p:spPr>
            <a:xfrm>
              <a:off x="6220095" y="3537215"/>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(+4,7)</a:t>
              </a:r>
            </a:p>
          </p:txBody>
        </p:sp>
        <p:sp>
          <p:nvSpPr>
            <p:cNvPr id="25" name="Rectangle 24"/>
            <p:cNvSpPr/>
            <p:nvPr/>
          </p:nvSpPr>
          <p:spPr>
            <a:xfrm>
              <a:off x="5604154" y="4753591"/>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(+0,6)</a:t>
              </a:r>
            </a:p>
          </p:txBody>
        </p:sp>
        <p:sp>
          <p:nvSpPr>
            <p:cNvPr id="26" name="Rectangle 25"/>
            <p:cNvSpPr/>
            <p:nvPr/>
          </p:nvSpPr>
          <p:spPr>
            <a:xfrm>
              <a:off x="5468394" y="5072265"/>
              <a:ext cx="655949" cy="321972"/>
            </a:xfrm>
            <a:prstGeom prst="rect">
              <a:avLst/>
            </a:prstGeom>
          </p:spPr>
          <p:txBody>
            <a:bodyPr wrap="none">
              <a:spAutoFit/>
            </a:bodyPr>
            <a:lstStyle/>
            <a:p>
              <a:pPr algn="ctr" defTabSz="457200" eaLnBrk="0" hangingPunct="0">
                <a:defRPr/>
              </a:pPr>
              <a:r>
                <a:rPr lang="en-US" sz="1400" b="1" kern="0" dirty="0">
                  <a:solidFill>
                    <a:srgbClr val="FF0000"/>
                  </a:solidFill>
                  <a:latin typeface="Arial" charset="0"/>
                  <a:ea typeface="Arial" charset="0"/>
                  <a:cs typeface="Arial" charset="0"/>
                </a:rPr>
                <a:t>(+1,4)</a:t>
              </a:r>
            </a:p>
          </p:txBody>
        </p:sp>
        <p:sp>
          <p:nvSpPr>
            <p:cNvPr id="27" name="TextBox 26"/>
            <p:cNvSpPr txBox="1"/>
            <p:nvPr/>
          </p:nvSpPr>
          <p:spPr>
            <a:xfrm>
              <a:off x="6625926" y="1178156"/>
              <a:ext cx="1780937" cy="321972"/>
            </a:xfrm>
            <a:prstGeom prst="rect">
              <a:avLst/>
            </a:prstGeom>
            <a:noFill/>
          </p:spPr>
          <p:txBody>
            <a:bodyPr wrap="square" rtlCol="0">
              <a:spAutoFit/>
            </a:bodyPr>
            <a:lstStyle/>
            <a:p>
              <a:r>
                <a:rPr lang="en-ZA" sz="1400" b="1" dirty="0">
                  <a:solidFill>
                    <a:schemeClr val="bg2">
                      <a:lumMod val="50000"/>
                    </a:schemeClr>
                  </a:solidFill>
                  <a:latin typeface="Arial" panose="020B0604020202020204" pitchFamily="34" charset="0"/>
                </a:rPr>
                <a:t>(  )  Y/Y Change</a:t>
              </a:r>
              <a:endParaRPr lang="en-GB" sz="1400" b="1" dirty="0">
                <a:solidFill>
                  <a:schemeClr val="bg2">
                    <a:lumMod val="50000"/>
                  </a:schemeClr>
                </a:solidFill>
                <a:latin typeface="Arial" panose="020B0604020202020204" pitchFamily="34" charset="0"/>
              </a:endParaRPr>
            </a:p>
          </p:txBody>
        </p:sp>
      </p:grpSp>
      <p:grpSp>
        <p:nvGrpSpPr>
          <p:cNvPr id="28" name="Group 27"/>
          <p:cNvGrpSpPr/>
          <p:nvPr/>
        </p:nvGrpSpPr>
        <p:grpSpPr>
          <a:xfrm>
            <a:off x="334769" y="1389932"/>
            <a:ext cx="2494414" cy="442622"/>
            <a:chOff x="99331" y="949485"/>
            <a:chExt cx="2494414" cy="442622"/>
          </a:xfrm>
        </p:grpSpPr>
        <p:sp>
          <p:nvSpPr>
            <p:cNvPr id="29" name="Rectangle 28"/>
            <p:cNvSpPr/>
            <p:nvPr/>
          </p:nvSpPr>
          <p:spPr>
            <a:xfrm>
              <a:off x="99331" y="961220"/>
              <a:ext cx="2494414" cy="430887"/>
            </a:xfrm>
            <a:prstGeom prst="rect">
              <a:avLst/>
            </a:prstGeom>
          </p:spPr>
          <p:txBody>
            <a:bodyPr wrap="square">
              <a:spAutoFit/>
            </a:bodyPr>
            <a:lstStyle/>
            <a:p>
              <a:r>
                <a:rPr lang="en-ZA" sz="1100" b="1" i="1" dirty="0">
                  <a:solidFill>
                    <a:schemeClr val="tx1">
                      <a:lumMod val="75000"/>
                      <a:lumOff val="25000"/>
                    </a:schemeClr>
                  </a:solidFill>
                  <a:latin typeface="Arial" panose="020B0604020202020204" pitchFamily="34" charset="0"/>
                  <a:cs typeface="Arial" panose="020B0604020202020204" pitchFamily="34" charset="0"/>
                </a:rPr>
                <a:t>Provincial NEET rate (Year on Year Change Q2:2018 – Q2:2019)</a:t>
              </a:r>
            </a:p>
          </p:txBody>
        </p:sp>
        <p:cxnSp>
          <p:nvCxnSpPr>
            <p:cNvPr id="30" name="Straight Connector 29"/>
            <p:cNvCxnSpPr/>
            <p:nvPr/>
          </p:nvCxnSpPr>
          <p:spPr>
            <a:xfrm>
              <a:off x="183280" y="1388738"/>
              <a:ext cx="2410465" cy="3369"/>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3280" y="949485"/>
              <a:ext cx="2410465" cy="11735"/>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0" y="338532"/>
            <a:ext cx="9144000" cy="86612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b="1" dirty="0" smtClean="0">
                <a:solidFill>
                  <a:schemeClr val="accent2">
                    <a:lumMod val="75000"/>
                  </a:schemeClr>
                </a:solidFill>
                <a:latin typeface="Arial" panose="020B0604020202020204" pitchFamily="34" charset="0"/>
                <a:cs typeface="Arial" panose="020B0604020202020204" pitchFamily="34" charset="0"/>
              </a:rPr>
              <a:t>NC RECORDED THE HIGHEST RATE OF YOUNG PEOPLE AGED </a:t>
            </a:r>
            <a:r>
              <a:rPr lang="en-ZA" b="1" dirty="0" smtClean="0">
                <a:solidFill>
                  <a:schemeClr val="tx1"/>
                </a:solidFill>
                <a:latin typeface="Arial" panose="020B0604020202020204" pitchFamily="34" charset="0"/>
                <a:cs typeface="Arial" panose="020B0604020202020204" pitchFamily="34" charset="0"/>
              </a:rPr>
              <a:t>15-24 YEARS </a:t>
            </a:r>
            <a:r>
              <a:rPr lang="en-ZA" b="1" dirty="0" smtClean="0">
                <a:solidFill>
                  <a:schemeClr val="accent2">
                    <a:lumMod val="75000"/>
                  </a:schemeClr>
                </a:solidFill>
                <a:latin typeface="Arial" panose="020B0604020202020204" pitchFamily="34" charset="0"/>
                <a:cs typeface="Arial" panose="020B0604020202020204" pitchFamily="34" charset="0"/>
              </a:rPr>
              <a:t>NOT IN EMPLOYMENT, EDUCATION OR TRAINING IN Q2: 2019. </a:t>
            </a:r>
            <a:endParaRPr lang="en-ZA" i="1" dirty="0" smtClean="0">
              <a:solidFill>
                <a:schemeClr val="accent2">
                  <a:lumMod val="75000"/>
                </a:schemeClr>
              </a:solidFill>
              <a:latin typeface="Arial" panose="020B0604020202020204" pitchFamily="34" charset="0"/>
              <a:cs typeface="Arial" panose="020B0604020202020204" pitchFamily="34" charset="0"/>
            </a:endParaRPr>
          </a:p>
          <a:p>
            <a:endParaRPr lang="en-ZA" sz="1600" i="1" dirty="0">
              <a:solidFill>
                <a:schemeClr val="tx2"/>
              </a:solidFill>
              <a:latin typeface="Arial" panose="020B0604020202020204" pitchFamily="34" charset="0"/>
              <a:cs typeface="Arial" panose="020B0604020202020204" pitchFamily="34" charset="0"/>
            </a:endParaRPr>
          </a:p>
        </p:txBody>
      </p:sp>
      <p:sp>
        <p:nvSpPr>
          <p:cNvPr id="32" name="Rectangle 31"/>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23</a:t>
            </a:r>
            <a:endParaRPr lang="en-US" dirty="0">
              <a:solidFill>
                <a:prstClr val="black"/>
              </a:solidFill>
              <a:latin typeface="Arial" pitchFamily="34" charset="0"/>
              <a:cs typeface="Arial" pitchFamily="34"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62417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827584" y="1377559"/>
            <a:ext cx="2854454" cy="442622"/>
            <a:chOff x="99331" y="949485"/>
            <a:chExt cx="2638430" cy="442622"/>
          </a:xfrm>
        </p:grpSpPr>
        <p:sp>
          <p:nvSpPr>
            <p:cNvPr id="29" name="Rectangle 28"/>
            <p:cNvSpPr/>
            <p:nvPr/>
          </p:nvSpPr>
          <p:spPr>
            <a:xfrm>
              <a:off x="99331" y="961220"/>
              <a:ext cx="2638430" cy="430887"/>
            </a:xfrm>
            <a:prstGeom prst="rect">
              <a:avLst/>
            </a:prstGeom>
          </p:spPr>
          <p:txBody>
            <a:bodyPr wrap="square">
              <a:spAutoFit/>
            </a:bodyPr>
            <a:lstStyle/>
            <a:p>
              <a:r>
                <a:rPr lang="en-ZA" sz="1100" b="1" i="1" dirty="0">
                  <a:solidFill>
                    <a:schemeClr val="tx1">
                      <a:lumMod val="75000"/>
                      <a:lumOff val="25000"/>
                    </a:schemeClr>
                  </a:solidFill>
                  <a:latin typeface="Arial" panose="020B0604020202020204" pitchFamily="34" charset="0"/>
                  <a:cs typeface="Arial" panose="020B0604020202020204" pitchFamily="34" charset="0"/>
                </a:rPr>
                <a:t>Provincial NEET rate (Year –on – Year Change Q2:2018 – Q2:2019)</a:t>
              </a:r>
            </a:p>
          </p:txBody>
        </p:sp>
        <p:cxnSp>
          <p:nvCxnSpPr>
            <p:cNvPr id="30" name="Straight Connector 29"/>
            <p:cNvCxnSpPr/>
            <p:nvPr/>
          </p:nvCxnSpPr>
          <p:spPr>
            <a:xfrm>
              <a:off x="183280" y="1388738"/>
              <a:ext cx="2410465" cy="3369"/>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3280" y="949485"/>
              <a:ext cx="2410465" cy="11735"/>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179512" y="49171"/>
            <a:ext cx="8964488" cy="9334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b="1" dirty="0" smtClean="0">
                <a:solidFill>
                  <a:schemeClr val="accent2">
                    <a:lumMod val="75000"/>
                  </a:schemeClr>
                </a:solidFill>
                <a:latin typeface="Arial" panose="020B0604020202020204" pitchFamily="34" charset="0"/>
                <a:cs typeface="Arial" panose="020B0604020202020204" pitchFamily="34" charset="0"/>
              </a:rPr>
              <a:t>THE NW PROVINCE HAD THE HIGHEST RATE OF YOUNG PEOPLE AGED </a:t>
            </a:r>
            <a:r>
              <a:rPr lang="en-ZA" b="1" dirty="0" smtClean="0">
                <a:solidFill>
                  <a:schemeClr val="tx1"/>
                </a:solidFill>
                <a:latin typeface="Arial" panose="020B0604020202020204" pitchFamily="34" charset="0"/>
                <a:cs typeface="Arial" panose="020B0604020202020204" pitchFamily="34" charset="0"/>
              </a:rPr>
              <a:t>15-34 YEARS </a:t>
            </a:r>
            <a:r>
              <a:rPr lang="en-ZA" b="1" dirty="0" smtClean="0">
                <a:solidFill>
                  <a:schemeClr val="accent2">
                    <a:lumMod val="75000"/>
                  </a:schemeClr>
                </a:solidFill>
                <a:latin typeface="Arial" panose="020B0604020202020204" pitchFamily="34" charset="0"/>
                <a:cs typeface="Arial" panose="020B0604020202020204" pitchFamily="34" charset="0"/>
              </a:rPr>
              <a:t>NOT IN EMPLOYMENT, EDUCATION OR TRAINING AT </a:t>
            </a:r>
            <a:r>
              <a:rPr lang="en-ZA" b="1" dirty="0" smtClean="0">
                <a:solidFill>
                  <a:schemeClr val="tx1"/>
                </a:solidFill>
                <a:latin typeface="Arial" panose="020B0604020202020204" pitchFamily="34" charset="0"/>
                <a:cs typeface="Arial" panose="020B0604020202020204" pitchFamily="34" charset="0"/>
              </a:rPr>
              <a:t>45,9%</a:t>
            </a:r>
            <a:r>
              <a:rPr lang="en-ZA" b="1" dirty="0" smtClean="0">
                <a:solidFill>
                  <a:schemeClr val="accent2">
                    <a:lumMod val="75000"/>
                  </a:schemeClr>
                </a:solidFill>
                <a:latin typeface="Arial" panose="020B0604020202020204" pitchFamily="34" charset="0"/>
                <a:cs typeface="Arial" panose="020B0604020202020204" pitchFamily="34" charset="0"/>
              </a:rPr>
              <a:t>. </a:t>
            </a:r>
          </a:p>
          <a:p>
            <a:pPr algn="ctr"/>
            <a:r>
              <a:rPr lang="en-ZA" sz="1600" i="1" dirty="0" smtClean="0">
                <a:solidFill>
                  <a:schemeClr val="accent2">
                    <a:lumMod val="75000"/>
                  </a:schemeClr>
                </a:solidFill>
                <a:latin typeface="Arial" panose="020B0604020202020204" pitchFamily="34" charset="0"/>
                <a:cs typeface="Arial" panose="020B0604020202020204" pitchFamily="34" charset="0"/>
              </a:rPr>
              <a:t>THE RATE INCREASED BY 1,8 PERCENTAGE POINTS YEAR-ON-YEAR. </a:t>
            </a:r>
            <a:endParaRPr lang="en-ZA" sz="1400" i="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32" name="Chart 31"/>
          <p:cNvGraphicFramePr>
            <a:graphicFrameLocks/>
          </p:cNvGraphicFramePr>
          <p:nvPr/>
        </p:nvGraphicFramePr>
        <p:xfrm>
          <a:off x="653595" y="1877469"/>
          <a:ext cx="6840760" cy="4030785"/>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37"/>
          <p:cNvSpPr txBox="1"/>
          <p:nvPr/>
        </p:nvSpPr>
        <p:spPr>
          <a:xfrm>
            <a:off x="6240112" y="1124746"/>
            <a:ext cx="2664296" cy="4439677"/>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	</a:t>
            </a:r>
          </a:p>
          <a:p>
            <a:endParaRPr lang="en-ZA" b="1" dirty="0">
              <a:solidFill>
                <a:schemeClr val="bg2">
                  <a:lumMod val="50000"/>
                </a:schemeClr>
              </a:solidFill>
              <a:latin typeface="Arial" panose="020B0604020202020204" pitchFamily="34" charset="0"/>
            </a:endParaRPr>
          </a:p>
          <a:p>
            <a:r>
              <a:rPr lang="en-ZA" b="1" dirty="0">
                <a:solidFill>
                  <a:schemeClr val="bg2">
                    <a:lumMod val="50000"/>
                  </a:schemeClr>
                </a:solidFill>
                <a:latin typeface="Arial" panose="020B0604020202020204" pitchFamily="34" charset="0"/>
              </a:rPr>
              <a:t>         (  )  Y/Y Change</a:t>
            </a:r>
            <a:endParaRPr lang="en-GB" b="1" dirty="0">
              <a:solidFill>
                <a:schemeClr val="bg2">
                  <a:lumMod val="50000"/>
                </a:schemeClr>
              </a:solidFill>
              <a:latin typeface="Arial" panose="020B0604020202020204" pitchFamily="34" charset="0"/>
              <a:cs typeface="Arial" panose="020B0604020202020204" pitchFamily="34" charset="0"/>
            </a:endParaRPr>
          </a:p>
          <a:p>
            <a:pPr fontAlgn="b">
              <a:spcBef>
                <a:spcPts val="300"/>
              </a:spcBef>
              <a:spcAft>
                <a:spcPts val="300"/>
              </a:spcAft>
            </a:pPr>
            <a:r>
              <a:rPr lang="en-ZA" dirty="0">
                <a:latin typeface="Arial" panose="020B0604020202020204" pitchFamily="34" charset="0"/>
                <a:cs typeface="Arial" panose="020B0604020202020204" pitchFamily="34" charset="0"/>
              </a:rPr>
              <a:t>             </a:t>
            </a:r>
            <a:r>
              <a:rPr lang="en-ZA" sz="1600" b="1" dirty="0">
                <a:solidFill>
                  <a:srgbClr val="C00000"/>
                </a:solidFill>
                <a:latin typeface="Arial" panose="020B0604020202020204" pitchFamily="34" charset="0"/>
                <a:cs typeface="Arial" panose="020B0604020202020204" pitchFamily="34" charset="0"/>
              </a:rPr>
              <a:t>(+1,8)</a:t>
            </a:r>
          </a:p>
          <a:p>
            <a:pPr fontAlgn="b">
              <a:spcBef>
                <a:spcPts val="300"/>
              </a:spcBef>
              <a:spcAft>
                <a:spcPts val="300"/>
              </a:spcAft>
            </a:pPr>
            <a:r>
              <a:rPr lang="en-ZA" dirty="0">
                <a:latin typeface="Arial" panose="020B0604020202020204" pitchFamily="34" charset="0"/>
                <a:cs typeface="Arial" panose="020B0604020202020204" pitchFamily="34" charset="0"/>
              </a:rPr>
              <a:t>         </a:t>
            </a:r>
            <a:r>
              <a:rPr lang="en-ZA" sz="1600" b="1" dirty="0">
                <a:solidFill>
                  <a:srgbClr val="C00000"/>
                </a:solidFill>
                <a:latin typeface="Arial" panose="020B0604020202020204" pitchFamily="34" charset="0"/>
                <a:cs typeface="Arial" panose="020B0604020202020204" pitchFamily="34" charset="0"/>
              </a:rPr>
              <a:t>(+0,7)</a:t>
            </a:r>
          </a:p>
          <a:p>
            <a:pPr fontAlgn="b">
              <a:spcBef>
                <a:spcPts val="300"/>
              </a:spcBef>
              <a:spcAft>
                <a:spcPts val="300"/>
              </a:spcAft>
            </a:pPr>
            <a:r>
              <a:rPr lang="en-ZA" sz="1600" b="1" dirty="0">
                <a:solidFill>
                  <a:srgbClr val="FF0000"/>
                </a:solidFill>
                <a:latin typeface="Arial" panose="020B0604020202020204" pitchFamily="34" charset="0"/>
                <a:cs typeface="Arial" panose="020B0604020202020204" pitchFamily="34" charset="0"/>
              </a:rPr>
              <a:t>          </a:t>
            </a:r>
            <a:r>
              <a:rPr lang="en-ZA" sz="1600" b="1" dirty="0">
                <a:solidFill>
                  <a:srgbClr val="C00000"/>
                </a:solidFill>
                <a:latin typeface="Arial" panose="020B0604020202020204" pitchFamily="34" charset="0"/>
                <a:cs typeface="Arial" panose="020B0604020202020204" pitchFamily="34" charset="0"/>
              </a:rPr>
              <a:t>(+1,5)</a:t>
            </a:r>
          </a:p>
          <a:p>
            <a:pPr fontAlgn="b">
              <a:spcBef>
                <a:spcPts val="300"/>
              </a:spcBef>
              <a:spcAft>
                <a:spcPts val="600"/>
              </a:spcAft>
            </a:pPr>
            <a:r>
              <a:rPr lang="en-ZA" b="1" dirty="0">
                <a:latin typeface="Arial" panose="020B0604020202020204" pitchFamily="34" charset="0"/>
                <a:cs typeface="Arial" panose="020B0604020202020204" pitchFamily="34" charset="0"/>
              </a:rPr>
              <a:t>       </a:t>
            </a:r>
            <a:r>
              <a:rPr lang="en-ZA" sz="1600" b="1" dirty="0">
                <a:solidFill>
                  <a:srgbClr val="00B050"/>
                </a:solidFill>
                <a:latin typeface="Arial" panose="020B0604020202020204" pitchFamily="34" charset="0"/>
                <a:cs typeface="Arial" panose="020B0604020202020204" pitchFamily="34" charset="0"/>
              </a:rPr>
              <a:t>(-0,3)</a:t>
            </a:r>
          </a:p>
          <a:p>
            <a:pPr fontAlgn="b">
              <a:spcBef>
                <a:spcPts val="300"/>
              </a:spcBef>
              <a:spcAft>
                <a:spcPts val="600"/>
              </a:spcAft>
            </a:pPr>
            <a:r>
              <a:rPr lang="en-ZA" sz="1600" b="1" dirty="0">
                <a:solidFill>
                  <a:srgbClr val="00B050"/>
                </a:solidFill>
                <a:latin typeface="Arial" panose="020B0604020202020204" pitchFamily="34" charset="0"/>
                <a:cs typeface="Arial" panose="020B0604020202020204" pitchFamily="34" charset="0"/>
              </a:rPr>
              <a:t>       </a:t>
            </a:r>
            <a:r>
              <a:rPr lang="en-ZA" sz="1600" b="1" dirty="0">
                <a:solidFill>
                  <a:srgbClr val="C00000"/>
                </a:solidFill>
                <a:latin typeface="Arial" panose="020B0604020202020204" pitchFamily="34" charset="0"/>
                <a:cs typeface="Arial" panose="020B0604020202020204" pitchFamily="34" charset="0"/>
              </a:rPr>
              <a:t>(+4,5)</a:t>
            </a:r>
          </a:p>
          <a:p>
            <a:pPr fontAlgn="b">
              <a:spcBef>
                <a:spcPts val="300"/>
              </a:spcBef>
              <a:spcAft>
                <a:spcPts val="600"/>
              </a:spcAft>
            </a:pPr>
            <a:r>
              <a:rPr lang="en-ZA" sz="1600" b="1" dirty="0">
                <a:solidFill>
                  <a:srgbClr val="C00000"/>
                </a:solidFill>
                <a:latin typeface="Arial" panose="020B0604020202020204" pitchFamily="34" charset="0"/>
                <a:cs typeface="Arial" panose="020B0604020202020204" pitchFamily="34" charset="0"/>
              </a:rPr>
              <a:t>    (+1,3)</a:t>
            </a:r>
          </a:p>
          <a:p>
            <a:pPr fontAlgn="b">
              <a:spcBef>
                <a:spcPts val="300"/>
              </a:spcBef>
              <a:spcAft>
                <a:spcPts val="600"/>
              </a:spcAft>
            </a:pPr>
            <a:r>
              <a:rPr lang="en-ZA" sz="1600" b="1" dirty="0">
                <a:solidFill>
                  <a:srgbClr val="C00000"/>
                </a:solidFill>
                <a:latin typeface="Arial" panose="020B0604020202020204" pitchFamily="34" charset="0"/>
                <a:cs typeface="Arial" panose="020B0604020202020204" pitchFamily="34" charset="0"/>
              </a:rPr>
              <a:t>  (+1,0)</a:t>
            </a:r>
          </a:p>
          <a:p>
            <a:pPr fontAlgn="b">
              <a:spcBef>
                <a:spcPts val="300"/>
              </a:spcBef>
              <a:spcAft>
                <a:spcPts val="600"/>
              </a:spcAft>
            </a:pPr>
            <a:r>
              <a:rPr lang="en-ZA" sz="1600" b="1" dirty="0">
                <a:solidFill>
                  <a:srgbClr val="C00000"/>
                </a:solidFill>
                <a:latin typeface="Arial" panose="020B0604020202020204" pitchFamily="34" charset="0"/>
                <a:cs typeface="Arial" panose="020B0604020202020204" pitchFamily="34" charset="0"/>
              </a:rPr>
              <a:t>(+1,5)</a:t>
            </a:r>
          </a:p>
          <a:p>
            <a:pPr fontAlgn="b">
              <a:spcBef>
                <a:spcPts val="300"/>
              </a:spcBef>
              <a:spcAft>
                <a:spcPts val="600"/>
              </a:spcAft>
            </a:pPr>
            <a:r>
              <a:rPr lang="en-ZA" sz="1600" b="1" dirty="0">
                <a:solidFill>
                  <a:srgbClr val="C00000"/>
                </a:solidFill>
                <a:latin typeface="Arial" panose="020B0604020202020204" pitchFamily="34" charset="0"/>
                <a:cs typeface="Arial" panose="020B0604020202020204" pitchFamily="34" charset="0"/>
              </a:rPr>
              <a:t>(+0,4)</a:t>
            </a:r>
          </a:p>
          <a:p>
            <a:pPr fontAlgn="b">
              <a:spcBef>
                <a:spcPts val="300"/>
              </a:spcBef>
              <a:spcAft>
                <a:spcPts val="600"/>
              </a:spcAft>
            </a:pPr>
            <a:r>
              <a:rPr lang="en-ZA" sz="1600" b="1" dirty="0">
                <a:solidFill>
                  <a:srgbClr val="C00000"/>
                </a:solidFill>
                <a:latin typeface="Arial" panose="020B0604020202020204" pitchFamily="34" charset="0"/>
                <a:cs typeface="Arial" panose="020B0604020202020204" pitchFamily="34" charset="0"/>
              </a:rPr>
              <a:t>(+1,9)</a:t>
            </a:r>
          </a:p>
        </p:txBody>
      </p:sp>
      <p:sp>
        <p:nvSpPr>
          <p:cNvPr id="9" name="Rectangle 8"/>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24</a:t>
            </a:r>
            <a:endParaRPr lang="en-US" dirty="0">
              <a:solidFill>
                <a:prstClr val="black"/>
              </a:solidFill>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22067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lstStyle/>
          <a:p>
            <a:r>
              <a:rPr lang="en-ZA" b="1" dirty="0" smtClean="0">
                <a:solidFill>
                  <a:schemeClr val="accent2">
                    <a:lumMod val="75000"/>
                  </a:schemeClr>
                </a:solidFill>
                <a:latin typeface="Arial Narrow" pitchFamily="34" charset="0"/>
              </a:rPr>
              <a:t>RATIONALE FOR THE GEC</a:t>
            </a:r>
            <a:endParaRPr lang="en-ZA" dirty="0">
              <a:solidFill>
                <a:schemeClr val="accent2">
                  <a:lumMod val="75000"/>
                </a:schemeClr>
              </a:solidFill>
            </a:endParaRPr>
          </a:p>
        </p:txBody>
      </p:sp>
      <p:sp>
        <p:nvSpPr>
          <p:cNvPr id="3" name="Content Placeholder 2"/>
          <p:cNvSpPr>
            <a:spLocks noGrp="1"/>
          </p:cNvSpPr>
          <p:nvPr>
            <p:ph idx="1"/>
          </p:nvPr>
        </p:nvSpPr>
        <p:spPr>
          <a:xfrm>
            <a:off x="179512" y="836712"/>
            <a:ext cx="8964488" cy="5688632"/>
          </a:xfrm>
        </p:spPr>
        <p:txBody>
          <a:bodyPr>
            <a:normAutofit fontScale="92500"/>
          </a:bodyPr>
          <a:lstStyle/>
          <a:p>
            <a:pPr marL="534988" lvl="1" indent="-534988" algn="just">
              <a:spcBef>
                <a:spcPts val="1200"/>
              </a:spcBef>
              <a:spcAft>
                <a:spcPts val="600"/>
              </a:spcAft>
              <a:buFont typeface="+mj-lt"/>
              <a:buAutoNum type="alphaLcParenR"/>
            </a:pPr>
            <a:r>
              <a:rPr lang="en-ZA" sz="2400" dirty="0">
                <a:latin typeface="Arial Narrow" pitchFamily="34" charset="0"/>
              </a:rPr>
              <a:t>Provide accurate </a:t>
            </a:r>
            <a:r>
              <a:rPr lang="en-ZA" sz="2400" dirty="0" smtClean="0">
                <a:latin typeface="Arial Narrow" pitchFamily="34" charset="0"/>
              </a:rPr>
              <a:t>indicator of the Recognition of the </a:t>
            </a:r>
            <a:r>
              <a:rPr lang="en-ZA" sz="2400" b="1" dirty="0" smtClean="0">
                <a:latin typeface="Arial Narrow" pitchFamily="34" charset="0"/>
              </a:rPr>
              <a:t>learning </a:t>
            </a:r>
            <a:r>
              <a:rPr lang="en-ZA" sz="2400" b="1" dirty="0">
                <a:latin typeface="Arial Narrow" pitchFamily="34" charset="0"/>
              </a:rPr>
              <a:t>achievement </a:t>
            </a:r>
            <a:r>
              <a:rPr lang="en-ZA" sz="2400" dirty="0" smtClean="0">
                <a:latin typeface="Arial Narrow" pitchFamily="34" charset="0"/>
              </a:rPr>
              <a:t>of South African learners at the end of the compulsory schooling phase.</a:t>
            </a:r>
            <a:endParaRPr lang="en-ZA" sz="2400" dirty="0">
              <a:latin typeface="Arial Narrow" pitchFamily="34" charset="0"/>
            </a:endParaRPr>
          </a:p>
          <a:p>
            <a:pPr marL="534988" lvl="1" indent="-534988" algn="just">
              <a:spcBef>
                <a:spcPts val="1200"/>
              </a:spcBef>
              <a:spcAft>
                <a:spcPts val="600"/>
              </a:spcAft>
              <a:buFont typeface="+mj-lt"/>
              <a:buAutoNum type="alphaLcParenR"/>
            </a:pPr>
            <a:r>
              <a:rPr lang="en-ZA" sz="2400" dirty="0">
                <a:latin typeface="Arial Narrow" pitchFamily="34" charset="0"/>
              </a:rPr>
              <a:t>To be viewed as the </a:t>
            </a:r>
            <a:r>
              <a:rPr lang="en-ZA" sz="2400" b="1" dirty="0">
                <a:latin typeface="Arial Narrow" pitchFamily="34" charset="0"/>
              </a:rPr>
              <a:t>DNA of the Three Stream Model </a:t>
            </a:r>
            <a:r>
              <a:rPr lang="en-ZA" sz="2400" dirty="0">
                <a:latin typeface="Arial Narrow" pitchFamily="34" charset="0"/>
              </a:rPr>
              <a:t>by providing </a:t>
            </a:r>
            <a:r>
              <a:rPr lang="en-ZA" sz="2400" b="1" dirty="0">
                <a:latin typeface="Arial Narrow" pitchFamily="34" charset="0"/>
              </a:rPr>
              <a:t>reliable data for articulation </a:t>
            </a:r>
            <a:r>
              <a:rPr lang="en-ZA" sz="2400" dirty="0">
                <a:latin typeface="Arial Narrow" pitchFamily="34" charset="0"/>
              </a:rPr>
              <a:t>of learners into </a:t>
            </a:r>
            <a:r>
              <a:rPr lang="en-ZA" sz="2400" b="1" dirty="0">
                <a:latin typeface="Arial Narrow" pitchFamily="34" charset="0"/>
              </a:rPr>
              <a:t>Academic</a:t>
            </a:r>
            <a:r>
              <a:rPr lang="en-ZA" sz="2400" dirty="0">
                <a:latin typeface="Arial Narrow" pitchFamily="34" charset="0"/>
              </a:rPr>
              <a:t>, </a:t>
            </a:r>
            <a:r>
              <a:rPr lang="en-ZA" sz="2400" b="1" dirty="0">
                <a:latin typeface="Arial Narrow" pitchFamily="34" charset="0"/>
              </a:rPr>
              <a:t>Technical Vocational</a:t>
            </a:r>
            <a:r>
              <a:rPr lang="en-ZA" sz="2400" dirty="0">
                <a:latin typeface="Arial Narrow" pitchFamily="34" charset="0"/>
              </a:rPr>
              <a:t> and </a:t>
            </a:r>
            <a:r>
              <a:rPr lang="en-ZA" sz="2400" b="1" dirty="0">
                <a:latin typeface="Arial Narrow" pitchFamily="34" charset="0"/>
              </a:rPr>
              <a:t>Technical Occupational </a:t>
            </a:r>
            <a:r>
              <a:rPr lang="en-ZA" sz="2400" dirty="0">
                <a:latin typeface="Arial Narrow" pitchFamily="34" charset="0"/>
              </a:rPr>
              <a:t>pathways in FET band (both schools and TVET colleges</a:t>
            </a:r>
            <a:r>
              <a:rPr lang="en-ZA" sz="2400" dirty="0" smtClean="0">
                <a:latin typeface="Arial Narrow" pitchFamily="34" charset="0"/>
              </a:rPr>
              <a:t>).</a:t>
            </a:r>
          </a:p>
          <a:p>
            <a:pPr marL="534988" lvl="1" indent="-534988" algn="just">
              <a:spcBef>
                <a:spcPts val="1200"/>
              </a:spcBef>
              <a:spcAft>
                <a:spcPts val="600"/>
              </a:spcAft>
              <a:buFont typeface="+mj-lt"/>
              <a:buAutoNum type="alphaLcParenR"/>
            </a:pPr>
            <a:r>
              <a:rPr lang="en-ZA" sz="2400" dirty="0" smtClean="0">
                <a:latin typeface="Arial Narrow" pitchFamily="34" charset="0"/>
              </a:rPr>
              <a:t>To enable the facilitation of the </a:t>
            </a:r>
            <a:r>
              <a:rPr lang="en-ZA" sz="2400" b="1" dirty="0" smtClean="0">
                <a:latin typeface="Arial Narrow" pitchFamily="34" charset="0"/>
              </a:rPr>
              <a:t>skills revolution </a:t>
            </a:r>
            <a:r>
              <a:rPr lang="en-ZA" sz="2400" dirty="0" smtClean="0">
                <a:latin typeface="Arial Narrow" pitchFamily="34" charset="0"/>
              </a:rPr>
              <a:t>in South Africa </a:t>
            </a:r>
          </a:p>
          <a:p>
            <a:pPr marL="534988" lvl="1" indent="-534988" algn="just">
              <a:spcBef>
                <a:spcPts val="1200"/>
              </a:spcBef>
              <a:spcAft>
                <a:spcPts val="600"/>
              </a:spcAft>
              <a:buFont typeface="+mj-lt"/>
              <a:buAutoNum type="alphaLcParenR"/>
            </a:pPr>
            <a:r>
              <a:rPr lang="en-ZA" sz="2400" dirty="0" smtClean="0">
                <a:latin typeface="Arial Narrow" pitchFamily="34" charset="0"/>
              </a:rPr>
              <a:t>Provide </a:t>
            </a:r>
            <a:r>
              <a:rPr lang="en-ZA" sz="2400" b="1" dirty="0" smtClean="0">
                <a:latin typeface="Arial Narrow" pitchFamily="34" charset="0"/>
              </a:rPr>
              <a:t>standardised benchmarks </a:t>
            </a:r>
            <a:r>
              <a:rPr lang="en-ZA" sz="2400" dirty="0" smtClean="0">
                <a:latin typeface="Arial Narrow" pitchFamily="34" charset="0"/>
              </a:rPr>
              <a:t>against which schools can compare their internal assessment standards. </a:t>
            </a:r>
          </a:p>
          <a:p>
            <a:pPr marL="534988" lvl="1" indent="-534988" algn="just">
              <a:spcBef>
                <a:spcPts val="1200"/>
              </a:spcBef>
              <a:spcAft>
                <a:spcPts val="600"/>
              </a:spcAft>
              <a:buFont typeface="+mj-lt"/>
              <a:buAutoNum type="alphaLcParenR"/>
            </a:pPr>
            <a:r>
              <a:rPr lang="en-ZA" sz="2400" dirty="0" smtClean="0">
                <a:latin typeface="Arial Narrow" pitchFamily="34" charset="0"/>
              </a:rPr>
              <a:t>Reduce </a:t>
            </a:r>
            <a:r>
              <a:rPr lang="en-ZA" sz="2400" b="1" dirty="0" smtClean="0">
                <a:latin typeface="Arial Narrow" pitchFamily="34" charset="0"/>
              </a:rPr>
              <a:t>inefficiencies in the system </a:t>
            </a:r>
            <a:r>
              <a:rPr lang="en-ZA" sz="2400" dirty="0" smtClean="0">
                <a:latin typeface="Arial Narrow" pitchFamily="34" charset="0"/>
              </a:rPr>
              <a:t>where candidates are expected to repeat levels 2 and 3 in the FET colleges, after completing Grade 12.</a:t>
            </a:r>
          </a:p>
          <a:p>
            <a:pPr marL="534988" lvl="1" indent="-534988" algn="just">
              <a:spcBef>
                <a:spcPts val="1200"/>
              </a:spcBef>
              <a:spcAft>
                <a:spcPts val="600"/>
              </a:spcAft>
              <a:buFont typeface="+mj-lt"/>
              <a:buAutoNum type="alphaLcParenR"/>
            </a:pPr>
            <a:r>
              <a:rPr lang="en-ZA" sz="2400" dirty="0" smtClean="0">
                <a:latin typeface="Arial Narrow" pitchFamily="34" charset="0"/>
              </a:rPr>
              <a:t>Allows for </a:t>
            </a:r>
            <a:r>
              <a:rPr lang="en-ZA" sz="2400" b="1" dirty="0" smtClean="0">
                <a:latin typeface="Arial Narrow" pitchFamily="34" charset="0"/>
              </a:rPr>
              <a:t>alignment of qualifications </a:t>
            </a:r>
            <a:r>
              <a:rPr lang="en-ZA" sz="2400" dirty="0" smtClean="0">
                <a:latin typeface="Arial Narrow" pitchFamily="34" charset="0"/>
              </a:rPr>
              <a:t>offered in the schooling system to the South African National Qualifications Framework (NQF)</a:t>
            </a:r>
          </a:p>
          <a:p>
            <a:pPr marL="534988" lvl="1" indent="-534988" algn="just">
              <a:spcBef>
                <a:spcPts val="1200"/>
              </a:spcBef>
              <a:spcAft>
                <a:spcPts val="600"/>
              </a:spcAft>
              <a:buFont typeface="+mj-lt"/>
              <a:buAutoNum type="alphaLcParenR"/>
            </a:pPr>
            <a:endParaRPr lang="en-ZA" dirty="0">
              <a:latin typeface="Arial Narrow" pitchFamily="34" charset="0"/>
            </a:endParaRPr>
          </a:p>
          <a:p>
            <a:pPr marL="285750" indent="-285750" algn="just">
              <a:lnSpc>
                <a:spcPct val="150000"/>
              </a:lnSpc>
              <a:spcAft>
                <a:spcPts val="0"/>
              </a:spcAft>
              <a:defRPr/>
            </a:pPr>
            <a:endParaRPr lang="en-ZA" b="1" dirty="0">
              <a:solidFill>
                <a:prstClr val="black"/>
              </a:solidFill>
              <a:ea typeface="Calibri" panose="020F0502020204030204" pitchFamily="34" charset="0"/>
              <a:cs typeface="Times New Roman" panose="02020603050405020304" pitchFamily="18" charset="0"/>
            </a:endParaRPr>
          </a:p>
          <a:p>
            <a:endParaRPr lang="en-ZA" dirty="0"/>
          </a:p>
        </p:txBody>
      </p:sp>
      <p:sp>
        <p:nvSpPr>
          <p:cNvPr id="4" name="Rectangle 3"/>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25</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3333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lstStyle/>
          <a:p>
            <a:r>
              <a:rPr lang="en-ZA" b="1" dirty="0" smtClean="0">
                <a:solidFill>
                  <a:schemeClr val="accent2">
                    <a:lumMod val="75000"/>
                  </a:schemeClr>
                </a:solidFill>
                <a:latin typeface="Arial Narrow" pitchFamily="34" charset="0"/>
              </a:rPr>
              <a:t>RATIONALE FOR THE GEC </a:t>
            </a:r>
            <a:r>
              <a:rPr lang="en-ZA" b="1" dirty="0" smtClean="0">
                <a:solidFill>
                  <a:srgbClr val="F79646">
                    <a:lumMod val="50000"/>
                  </a:srgbClr>
                </a:solidFill>
                <a:latin typeface="Arial Narrow" pitchFamily="34" charset="0"/>
              </a:rPr>
              <a:t>….</a:t>
            </a:r>
            <a:endParaRPr lang="en-ZA" dirty="0"/>
          </a:p>
        </p:txBody>
      </p:sp>
      <p:sp>
        <p:nvSpPr>
          <p:cNvPr id="3" name="Content Placeholder 2"/>
          <p:cNvSpPr>
            <a:spLocks noGrp="1"/>
          </p:cNvSpPr>
          <p:nvPr>
            <p:ph idx="1"/>
          </p:nvPr>
        </p:nvSpPr>
        <p:spPr>
          <a:xfrm>
            <a:off x="179512" y="836712"/>
            <a:ext cx="8507288" cy="5688632"/>
          </a:xfrm>
        </p:spPr>
        <p:txBody>
          <a:bodyPr/>
          <a:lstStyle/>
          <a:p>
            <a:pPr marL="0" lvl="1" indent="0" algn="just">
              <a:spcBef>
                <a:spcPts val="1200"/>
              </a:spcBef>
              <a:spcAft>
                <a:spcPts val="600"/>
              </a:spcAft>
              <a:buNone/>
            </a:pPr>
            <a:r>
              <a:rPr lang="en-ZA" sz="2400" dirty="0" smtClean="0"/>
              <a:t>g) The </a:t>
            </a:r>
            <a:r>
              <a:rPr lang="en-ZA" sz="2400" b="1" dirty="0" smtClean="0"/>
              <a:t>GEC is envisaged </a:t>
            </a:r>
            <a:r>
              <a:rPr lang="en-ZA" sz="2400" dirty="0" smtClean="0"/>
              <a:t>to further </a:t>
            </a:r>
            <a:r>
              <a:rPr lang="en-ZA" sz="2400" b="1" dirty="0" smtClean="0"/>
              <a:t>contribute</a:t>
            </a:r>
            <a:r>
              <a:rPr lang="en-ZA" sz="2400" dirty="0" smtClean="0"/>
              <a:t> to the </a:t>
            </a:r>
            <a:r>
              <a:rPr lang="en-ZA" sz="2400" b="1" dirty="0" smtClean="0"/>
              <a:t>attainment</a:t>
            </a:r>
            <a:r>
              <a:rPr lang="en-ZA" sz="2400" dirty="0" smtClean="0"/>
              <a:t> of </a:t>
            </a:r>
          </a:p>
          <a:p>
            <a:pPr marL="0" lvl="1" indent="0" algn="just">
              <a:spcBef>
                <a:spcPts val="1200"/>
              </a:spcBef>
              <a:spcAft>
                <a:spcPts val="600"/>
              </a:spcAft>
              <a:buNone/>
            </a:pPr>
            <a:r>
              <a:rPr lang="en-ZA" sz="2400" dirty="0"/>
              <a:t> </a:t>
            </a:r>
            <a:r>
              <a:rPr lang="en-ZA" sz="2400" dirty="0" smtClean="0"/>
              <a:t>    the following </a:t>
            </a:r>
            <a:r>
              <a:rPr lang="en-ZA" sz="2400" b="1" dirty="0" smtClean="0"/>
              <a:t>objectives </a:t>
            </a:r>
            <a:r>
              <a:rPr lang="en-ZA" sz="2400" b="1" dirty="0"/>
              <a:t>of the </a:t>
            </a:r>
            <a:r>
              <a:rPr lang="en-ZA" sz="2400" b="1" dirty="0" smtClean="0"/>
              <a:t>NQF:</a:t>
            </a:r>
            <a:r>
              <a:rPr lang="en-ZA" sz="2400" dirty="0" smtClean="0"/>
              <a:t> </a:t>
            </a:r>
          </a:p>
          <a:p>
            <a:pPr marL="742950" lvl="2" indent="-342900" algn="just">
              <a:spcBef>
                <a:spcPts val="1200"/>
              </a:spcBef>
              <a:spcAft>
                <a:spcPts val="600"/>
              </a:spcAft>
              <a:buFont typeface="Wingdings" panose="05000000000000000000" pitchFamily="2" charset="2"/>
              <a:buChar char="§"/>
            </a:pPr>
            <a:r>
              <a:rPr lang="en-ZA" sz="2000" dirty="0" smtClean="0"/>
              <a:t>Creation of </a:t>
            </a:r>
            <a:r>
              <a:rPr lang="en-ZA" sz="2000" dirty="0"/>
              <a:t>an integrated </a:t>
            </a:r>
            <a:r>
              <a:rPr lang="en-ZA" sz="2000" b="1" dirty="0"/>
              <a:t>national framework for learning achievements</a:t>
            </a:r>
            <a:r>
              <a:rPr lang="en-ZA" sz="2000" dirty="0" smtClean="0"/>
              <a:t>;</a:t>
            </a:r>
          </a:p>
          <a:p>
            <a:pPr marL="742950" lvl="2" indent="-342900" algn="just">
              <a:spcBef>
                <a:spcPts val="1200"/>
              </a:spcBef>
              <a:spcAft>
                <a:spcPts val="600"/>
              </a:spcAft>
              <a:buFont typeface="Wingdings" panose="05000000000000000000" pitchFamily="2" charset="2"/>
              <a:buChar char="§"/>
            </a:pPr>
            <a:r>
              <a:rPr lang="en-ZA" sz="2000" dirty="0" smtClean="0"/>
              <a:t>Enhancement of the </a:t>
            </a:r>
            <a:r>
              <a:rPr lang="en-ZA" sz="2000" b="1" dirty="0"/>
              <a:t>quality of education and training</a:t>
            </a:r>
            <a:r>
              <a:rPr lang="en-ZA" sz="2000" dirty="0"/>
              <a:t>; </a:t>
            </a:r>
            <a:endParaRPr lang="en-ZA" sz="2000" dirty="0" smtClean="0"/>
          </a:p>
          <a:p>
            <a:pPr marL="742950" lvl="2" indent="-342900" algn="just">
              <a:spcBef>
                <a:spcPts val="1200"/>
              </a:spcBef>
              <a:spcAft>
                <a:spcPts val="600"/>
              </a:spcAft>
              <a:buFont typeface="Wingdings" panose="05000000000000000000" pitchFamily="2" charset="2"/>
              <a:buChar char="§"/>
            </a:pPr>
            <a:r>
              <a:rPr lang="en-ZA" sz="2000" dirty="0" smtClean="0"/>
              <a:t>Facilitation of </a:t>
            </a:r>
            <a:r>
              <a:rPr lang="en-ZA" sz="2000" b="1" dirty="0"/>
              <a:t>access, mobility and progression within education, training and career paths</a:t>
            </a:r>
            <a:r>
              <a:rPr lang="en-ZA" sz="2000" dirty="0"/>
              <a:t>; </a:t>
            </a:r>
            <a:endParaRPr lang="en-ZA" sz="2000" dirty="0" smtClean="0"/>
          </a:p>
          <a:p>
            <a:pPr marL="742950" lvl="2" indent="-342900" algn="just">
              <a:spcBef>
                <a:spcPts val="1200"/>
              </a:spcBef>
              <a:spcAft>
                <a:spcPts val="600"/>
              </a:spcAft>
              <a:buFont typeface="Wingdings" panose="05000000000000000000" pitchFamily="2" charset="2"/>
              <a:buChar char="§"/>
            </a:pPr>
            <a:r>
              <a:rPr lang="en-ZA" sz="2000" dirty="0" smtClean="0"/>
              <a:t>Acceleration of </a:t>
            </a:r>
            <a:r>
              <a:rPr lang="en-ZA" sz="2000" b="1" dirty="0"/>
              <a:t>redress</a:t>
            </a:r>
            <a:r>
              <a:rPr lang="en-ZA" sz="2000" dirty="0"/>
              <a:t> of past unfair discrimination in </a:t>
            </a:r>
            <a:r>
              <a:rPr lang="en-ZA" sz="2000" b="1" dirty="0"/>
              <a:t>education, training and employment opportunities</a:t>
            </a:r>
            <a:r>
              <a:rPr lang="en-ZA" sz="2000" dirty="0"/>
              <a:t>; and </a:t>
            </a:r>
            <a:endParaRPr lang="en-ZA" sz="2000" dirty="0" smtClean="0"/>
          </a:p>
          <a:p>
            <a:pPr marL="742950" lvl="2" indent="-342900" algn="just">
              <a:spcBef>
                <a:spcPts val="1200"/>
              </a:spcBef>
              <a:spcAft>
                <a:spcPts val="600"/>
              </a:spcAft>
              <a:buFont typeface="Wingdings" panose="05000000000000000000" pitchFamily="2" charset="2"/>
              <a:buChar char="§"/>
            </a:pPr>
            <a:r>
              <a:rPr lang="en-ZA" sz="2000" dirty="0" smtClean="0"/>
              <a:t>Contribution </a:t>
            </a:r>
            <a:r>
              <a:rPr lang="en-ZA" sz="2000" dirty="0"/>
              <a:t>to the </a:t>
            </a:r>
            <a:r>
              <a:rPr lang="en-ZA" sz="2000" dirty="0" smtClean="0"/>
              <a:t>equitable </a:t>
            </a:r>
            <a:r>
              <a:rPr lang="en-ZA" sz="2000" b="1" dirty="0"/>
              <a:t>personal development </a:t>
            </a:r>
            <a:r>
              <a:rPr lang="en-ZA" sz="2000" dirty="0"/>
              <a:t>of each learner and the </a:t>
            </a:r>
            <a:r>
              <a:rPr lang="en-ZA" sz="2000" b="1" dirty="0"/>
              <a:t>social and economic development </a:t>
            </a:r>
            <a:r>
              <a:rPr lang="en-ZA" sz="2000" dirty="0"/>
              <a:t>of the nation at </a:t>
            </a:r>
            <a:r>
              <a:rPr lang="en-ZA" sz="2000" dirty="0" smtClean="0"/>
              <a:t>large.</a:t>
            </a:r>
          </a:p>
          <a:p>
            <a:pPr marL="534988" lvl="1" indent="-534988" algn="just">
              <a:spcBef>
                <a:spcPts val="1200"/>
              </a:spcBef>
              <a:spcAft>
                <a:spcPts val="600"/>
              </a:spcAft>
              <a:buFont typeface="+mj-lt"/>
              <a:buAutoNum type="alphaLcParenR"/>
            </a:pPr>
            <a:endParaRPr lang="en-ZA" dirty="0">
              <a:latin typeface="Arial Narrow" pitchFamily="34" charset="0"/>
            </a:endParaRPr>
          </a:p>
          <a:p>
            <a:pPr marL="285750" indent="-285750" algn="just">
              <a:lnSpc>
                <a:spcPct val="150000"/>
              </a:lnSpc>
              <a:spcAft>
                <a:spcPts val="0"/>
              </a:spcAft>
              <a:defRPr/>
            </a:pPr>
            <a:endParaRPr lang="en-ZA" b="1" dirty="0">
              <a:solidFill>
                <a:prstClr val="black"/>
              </a:solidFill>
              <a:ea typeface="Calibri" panose="020F0502020204030204" pitchFamily="34" charset="0"/>
              <a:cs typeface="Times New Roman" panose="02020603050405020304" pitchFamily="18" charset="0"/>
            </a:endParaRPr>
          </a:p>
          <a:p>
            <a:endParaRPr lang="en-ZA" dirty="0"/>
          </a:p>
        </p:txBody>
      </p:sp>
      <p:sp>
        <p:nvSpPr>
          <p:cNvPr id="4" name="Rectangle 3"/>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26</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505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60848"/>
            <a:ext cx="9396536" cy="2232248"/>
          </a:xfrm>
        </p:spPr>
        <p:txBody>
          <a:bodyPr>
            <a:normAutofit fontScale="90000"/>
          </a:bodyPr>
          <a:lstStyle/>
          <a:p>
            <a:pPr lvl="0">
              <a:spcBef>
                <a:spcPct val="20000"/>
              </a:spcBef>
            </a:pPr>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6600" b="1" dirty="0" smtClean="0">
                <a:solidFill>
                  <a:srgbClr val="C0504D">
                    <a:lumMod val="75000"/>
                  </a:srgbClr>
                </a:solidFill>
                <a:latin typeface="Arial" panose="020B0604020202020204" pitchFamily="34" charset="0"/>
                <a:ea typeface="+mn-ea"/>
                <a:cs typeface="Arial" panose="020B0604020202020204" pitchFamily="34" charset="0"/>
              </a:rPr>
              <a:t> POLICY AND LEGISLATIVE FRAMEWORK</a:t>
            </a:r>
            <a:endParaRPr lang="en-ZA" sz="6600" b="1" dirty="0">
              <a:solidFill>
                <a:srgbClr val="C0504D">
                  <a:lumMod val="75000"/>
                </a:srgbClr>
              </a:solidFill>
              <a:latin typeface="Arial" panose="020B0604020202020204" pitchFamily="34" charset="0"/>
              <a:ea typeface="+mn-ea"/>
              <a:cs typeface="Arial" panose="020B0604020202020204" pitchFamily="34" charset="0"/>
            </a:endParaRPr>
          </a:p>
        </p:txBody>
      </p:sp>
      <p:sp>
        <p:nvSpPr>
          <p:cNvPr id="3" name="Rectangle 2"/>
          <p:cNvSpPr/>
          <p:nvPr/>
        </p:nvSpPr>
        <p:spPr>
          <a:xfrm>
            <a:off x="3138379" y="37163"/>
            <a:ext cx="263214" cy="276999"/>
          </a:xfrm>
          <a:prstGeom prst="rect">
            <a:avLst/>
          </a:prstGeom>
        </p:spPr>
        <p:txBody>
          <a:bodyPr wrap="none">
            <a:spAutoFit/>
          </a:bodyPr>
          <a:lstStyle/>
          <a:p>
            <a:pPr algn="r"/>
            <a:fld id="{9DC7CBB9-8A01-486D-A115-199A907CBFA4}" type="slidenum">
              <a:rPr lang="en-ZA" sz="1200">
                <a:solidFill>
                  <a:srgbClr val="898989"/>
                </a:solidFill>
              </a:rPr>
              <a:pPr algn="r"/>
              <a:t>27</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9478415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97" y="302531"/>
            <a:ext cx="9036496" cy="1143000"/>
          </a:xfrm>
        </p:spPr>
        <p:txBody>
          <a:bodyPr>
            <a:noAutofit/>
          </a:bodyPr>
          <a:lstStyle/>
          <a:p>
            <a:r>
              <a:rPr lang="en-ZA" sz="3600" b="1" dirty="0" smtClean="0">
                <a:solidFill>
                  <a:schemeClr val="accent2">
                    <a:lumMod val="75000"/>
                  </a:schemeClr>
                </a:solidFill>
                <a:latin typeface="Arial" pitchFamily="34" charset="0"/>
                <a:cs typeface="Arial" pitchFamily="34" charset="0"/>
              </a:rPr>
              <a:t>RECONSTRUCTION AND DEVELOPMENT PROGRAMME (RDP)</a:t>
            </a:r>
            <a:br>
              <a:rPr lang="en-ZA" sz="3600" b="1" dirty="0" smtClean="0">
                <a:solidFill>
                  <a:schemeClr val="accent2">
                    <a:lumMod val="75000"/>
                  </a:schemeClr>
                </a:solidFill>
                <a:latin typeface="Arial" pitchFamily="34" charset="0"/>
                <a:cs typeface="Arial" pitchFamily="34" charset="0"/>
              </a:rPr>
            </a:br>
            <a:endParaRPr lang="en-US" sz="3600" dirty="0">
              <a:solidFill>
                <a:schemeClr val="accent2">
                  <a:lumMod val="75000"/>
                </a:schemeClr>
              </a:solidFill>
            </a:endParaRPr>
          </a:p>
        </p:txBody>
      </p:sp>
      <p:sp>
        <p:nvSpPr>
          <p:cNvPr id="3" name="Content Placeholder 2"/>
          <p:cNvSpPr>
            <a:spLocks noGrp="1"/>
          </p:cNvSpPr>
          <p:nvPr>
            <p:ph idx="1"/>
          </p:nvPr>
        </p:nvSpPr>
        <p:spPr>
          <a:xfrm>
            <a:off x="346569" y="1356733"/>
            <a:ext cx="8568952" cy="4952589"/>
          </a:xfrm>
        </p:spPr>
        <p:txBody>
          <a:bodyPr>
            <a:normAutofit fontScale="92500" lnSpcReduction="10000"/>
          </a:bodyPr>
          <a:lstStyle/>
          <a:p>
            <a:pPr marL="0" indent="0" algn="just">
              <a:buNone/>
            </a:pPr>
            <a:r>
              <a:rPr lang="en-US" sz="4000" dirty="0" smtClean="0"/>
              <a:t>“The </a:t>
            </a:r>
            <a:r>
              <a:rPr lang="en-US" sz="4000" dirty="0"/>
              <a:t>democratic government must enable all children to go to school for at least </a:t>
            </a:r>
            <a:r>
              <a:rPr lang="en-US" sz="4000" b="1" dirty="0"/>
              <a:t>10 years</a:t>
            </a:r>
            <a:r>
              <a:rPr lang="en-US" sz="4000" dirty="0"/>
              <a:t>. The 10-year compulsory general education cycle should proceed from a </a:t>
            </a:r>
            <a:r>
              <a:rPr lang="en-US" sz="4000" b="1" dirty="0"/>
              <a:t>pre-school reception </a:t>
            </a:r>
            <a:r>
              <a:rPr lang="en-US" sz="4000" dirty="0"/>
              <a:t>year to the present </a:t>
            </a:r>
            <a:r>
              <a:rPr lang="en-US" sz="4000" b="1" dirty="0"/>
              <a:t>Standard 7</a:t>
            </a:r>
            <a:r>
              <a:rPr lang="en-US" sz="4000" dirty="0"/>
              <a:t>. The government must phase in compulsory education as soon as possible</a:t>
            </a:r>
            <a:r>
              <a:rPr lang="en-US" sz="4000" dirty="0" smtClean="0"/>
              <a:t>.” </a:t>
            </a:r>
          </a:p>
          <a:p>
            <a:pPr marL="0" indent="0" algn="just">
              <a:buNone/>
            </a:pPr>
            <a:endParaRPr lang="en-US" sz="3600" dirty="0" smtClean="0"/>
          </a:p>
          <a:p>
            <a:pPr marL="0" indent="0" algn="r">
              <a:buNone/>
            </a:pPr>
            <a:r>
              <a:rPr lang="en-US" sz="1600" b="1" dirty="0" smtClean="0"/>
              <a:t>Reconstruction  and Development </a:t>
            </a:r>
            <a:r>
              <a:rPr lang="en-US" sz="1600" b="1" dirty="0" err="1" smtClean="0"/>
              <a:t>Programme</a:t>
            </a:r>
            <a:r>
              <a:rPr lang="en-US" sz="1600" b="1" dirty="0" smtClean="0"/>
              <a:t> (RDP)</a:t>
            </a:r>
          </a:p>
          <a:p>
            <a:pPr marL="0" indent="0" algn="r">
              <a:buNone/>
            </a:pPr>
            <a:r>
              <a:rPr lang="en-US" sz="1600" b="1" dirty="0" smtClean="0"/>
              <a:t>1994</a:t>
            </a:r>
            <a:endParaRPr lang="en-US" sz="1600" b="1" dirty="0"/>
          </a:p>
        </p:txBody>
      </p:sp>
      <p:pic>
        <p:nvPicPr>
          <p:cNvPr id="5" name="Picture 4"/>
          <p:cNvPicPr>
            <a:picLocks noChangeAspect="1"/>
          </p:cNvPicPr>
          <p:nvPr/>
        </p:nvPicPr>
        <p:blipFill>
          <a:blip r:embed="rId2" cstate="print"/>
          <a:stretch>
            <a:fillRect/>
          </a:stretch>
        </p:blipFill>
        <p:spPr>
          <a:xfrm>
            <a:off x="0" y="6065256"/>
            <a:ext cx="1907704" cy="792744"/>
          </a:xfrm>
          <a:prstGeom prst="rect">
            <a:avLst/>
          </a:prstGeom>
        </p:spPr>
      </p:pic>
      <p:sp>
        <p:nvSpPr>
          <p:cNvPr id="6" name="Rectangle 5"/>
          <p:cNvSpPr/>
          <p:nvPr/>
        </p:nvSpPr>
        <p:spPr>
          <a:xfrm>
            <a:off x="4860032" y="6488668"/>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28</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594425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976"/>
            <a:ext cx="8686800" cy="692695"/>
          </a:xfrm>
        </p:spPr>
        <p:txBody>
          <a:bodyPr>
            <a:noAutofit/>
          </a:bodyPr>
          <a:lstStyle/>
          <a:p>
            <a:r>
              <a:rPr lang="en-ZA" sz="5400" b="1" dirty="0" smtClean="0">
                <a:solidFill>
                  <a:schemeClr val="accent2">
                    <a:lumMod val="75000"/>
                  </a:schemeClr>
                </a:solidFill>
              </a:rPr>
              <a:t>RDP AND WHITE PAPER 2</a:t>
            </a:r>
            <a:endParaRPr lang="en-ZA" sz="5400" b="1" dirty="0">
              <a:solidFill>
                <a:schemeClr val="accent2">
                  <a:lumMod val="75000"/>
                </a:schemeClr>
              </a:solidFill>
            </a:endParaRPr>
          </a:p>
        </p:txBody>
      </p:sp>
      <p:sp>
        <p:nvSpPr>
          <p:cNvPr id="4" name="Rectangle 3"/>
          <p:cNvSpPr/>
          <p:nvPr/>
        </p:nvSpPr>
        <p:spPr>
          <a:xfrm>
            <a:off x="755576" y="1052736"/>
            <a:ext cx="1944216" cy="11521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solidFill>
                  <a:schemeClr val="tx1"/>
                </a:solidFill>
                <a:latin typeface="Arial" pitchFamily="34" charset="0"/>
                <a:cs typeface="Arial" pitchFamily="34" charset="0"/>
              </a:rPr>
              <a:t>Reconstruction and Development Programme</a:t>
            </a:r>
            <a:endParaRPr lang="en-ZA" b="1" dirty="0">
              <a:solidFill>
                <a:schemeClr val="tx1"/>
              </a:solidFill>
              <a:latin typeface="Arial" pitchFamily="34" charset="0"/>
              <a:cs typeface="Arial" pitchFamily="34" charset="0"/>
            </a:endParaRPr>
          </a:p>
        </p:txBody>
      </p:sp>
      <p:sp>
        <p:nvSpPr>
          <p:cNvPr id="6" name="Rectangle 5"/>
          <p:cNvSpPr/>
          <p:nvPr/>
        </p:nvSpPr>
        <p:spPr>
          <a:xfrm>
            <a:off x="3131842" y="1052736"/>
            <a:ext cx="5256584" cy="14401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dirty="0" smtClean="0">
                <a:latin typeface="Arial" pitchFamily="34" charset="0"/>
                <a:cs typeface="Arial" pitchFamily="34" charset="0"/>
              </a:rPr>
              <a:t>1.4.4 Proper </a:t>
            </a:r>
            <a:r>
              <a:rPr lang="en-ZA" dirty="0">
                <a:latin typeface="Arial" pitchFamily="34" charset="0"/>
                <a:cs typeface="Arial" pitchFamily="34" charset="0"/>
              </a:rPr>
              <a:t>recognition for previously </a:t>
            </a:r>
            <a:endParaRPr lang="en-ZA" dirty="0" smtClean="0">
              <a:latin typeface="Arial" pitchFamily="34" charset="0"/>
              <a:cs typeface="Arial" pitchFamily="34" charset="0"/>
            </a:endParaRPr>
          </a:p>
          <a:p>
            <a:r>
              <a:rPr lang="en-ZA" dirty="0">
                <a:latin typeface="Arial" pitchFamily="34" charset="0"/>
                <a:cs typeface="Arial" pitchFamily="34" charset="0"/>
              </a:rPr>
              <a:t> </a:t>
            </a:r>
            <a:r>
              <a:rPr lang="en-ZA" dirty="0" smtClean="0">
                <a:latin typeface="Arial" pitchFamily="34" charset="0"/>
                <a:cs typeface="Arial" pitchFamily="34" charset="0"/>
              </a:rPr>
              <a:t>        </a:t>
            </a:r>
            <a:r>
              <a:rPr lang="en-ZA" b="1" dirty="0" smtClean="0">
                <a:latin typeface="Arial" pitchFamily="34" charset="0"/>
                <a:cs typeface="Arial" pitchFamily="34" charset="0"/>
              </a:rPr>
              <a:t>disregarded skills</a:t>
            </a:r>
            <a:r>
              <a:rPr lang="en-ZA" dirty="0" smtClean="0">
                <a:latin typeface="Arial" pitchFamily="34" charset="0"/>
                <a:cs typeface="Arial" pitchFamily="34" charset="0"/>
              </a:rPr>
              <a:t>. </a:t>
            </a:r>
          </a:p>
          <a:p>
            <a:r>
              <a:rPr lang="en-ZA" dirty="0" smtClean="0">
                <a:latin typeface="Arial" pitchFamily="34" charset="0"/>
                <a:cs typeface="Arial" pitchFamily="34" charset="0"/>
              </a:rPr>
              <a:t>1.4 5 Restructuring </a:t>
            </a:r>
            <a:r>
              <a:rPr lang="en-ZA" dirty="0">
                <a:latin typeface="Arial" pitchFamily="34" charset="0"/>
                <a:cs typeface="Arial" pitchFamily="34" charset="0"/>
              </a:rPr>
              <a:t>training and education to </a:t>
            </a:r>
            <a:r>
              <a:rPr lang="en-ZA" b="1" dirty="0">
                <a:latin typeface="Arial" pitchFamily="34" charset="0"/>
                <a:cs typeface="Arial" pitchFamily="34" charset="0"/>
              </a:rPr>
              <a:t>integrate</a:t>
            </a:r>
            <a:r>
              <a:rPr lang="en-ZA" dirty="0">
                <a:latin typeface="Arial" pitchFamily="34" charset="0"/>
                <a:cs typeface="Arial" pitchFamily="34" charset="0"/>
              </a:rPr>
              <a:t> the </a:t>
            </a:r>
            <a:r>
              <a:rPr lang="en-ZA" b="1" dirty="0">
                <a:latin typeface="Arial" pitchFamily="34" charset="0"/>
                <a:cs typeface="Arial" pitchFamily="34" charset="0"/>
              </a:rPr>
              <a:t>energies </a:t>
            </a:r>
            <a:r>
              <a:rPr lang="en-ZA" dirty="0">
                <a:latin typeface="Arial" pitchFamily="34" charset="0"/>
                <a:cs typeface="Arial" pitchFamily="34" charset="0"/>
              </a:rPr>
              <a:t>of all the </a:t>
            </a:r>
            <a:r>
              <a:rPr lang="en-ZA" dirty="0" smtClean="0">
                <a:latin typeface="Arial" pitchFamily="34" charset="0"/>
                <a:cs typeface="Arial" pitchFamily="34" charset="0"/>
              </a:rPr>
              <a:t>institutions.</a:t>
            </a:r>
            <a:endParaRPr lang="en-ZA" dirty="0">
              <a:latin typeface="Arial" pitchFamily="34" charset="0"/>
              <a:cs typeface="Arial" pitchFamily="34" charset="0"/>
            </a:endParaRPr>
          </a:p>
        </p:txBody>
      </p:sp>
      <p:sp>
        <p:nvSpPr>
          <p:cNvPr id="7" name="Rectangle 6"/>
          <p:cNvSpPr/>
          <p:nvPr/>
        </p:nvSpPr>
        <p:spPr>
          <a:xfrm>
            <a:off x="611561" y="3785026"/>
            <a:ext cx="2088232" cy="14441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latin typeface="Arial" pitchFamily="34" charset="0"/>
                <a:cs typeface="Arial" pitchFamily="34" charset="0"/>
              </a:rPr>
              <a:t>White Paper 2 on Education and Training</a:t>
            </a:r>
            <a:endParaRPr lang="en-ZA" b="1" dirty="0">
              <a:latin typeface="Arial" pitchFamily="34" charset="0"/>
              <a:cs typeface="Arial" pitchFamily="34" charset="0"/>
            </a:endParaRPr>
          </a:p>
        </p:txBody>
      </p:sp>
      <p:sp>
        <p:nvSpPr>
          <p:cNvPr id="8" name="Rectangle 7"/>
          <p:cNvSpPr/>
          <p:nvPr/>
        </p:nvSpPr>
        <p:spPr>
          <a:xfrm>
            <a:off x="3275858" y="2636912"/>
            <a:ext cx="5126779" cy="20882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dirty="0" smtClean="0">
                <a:latin typeface="Arial" pitchFamily="34" charset="0"/>
                <a:cs typeface="Arial" pitchFamily="34" charset="0"/>
              </a:rPr>
              <a:t>Chapter 4 par 6 </a:t>
            </a:r>
          </a:p>
          <a:p>
            <a:r>
              <a:rPr lang="en-ZA" dirty="0" smtClean="0">
                <a:latin typeface="Arial" pitchFamily="34" charset="0"/>
                <a:cs typeface="Arial" pitchFamily="34" charset="0"/>
              </a:rPr>
              <a:t>The system must:</a:t>
            </a:r>
          </a:p>
          <a:p>
            <a:r>
              <a:rPr lang="en-ZA" dirty="0" smtClean="0">
                <a:latin typeface="Arial" pitchFamily="34" charset="0"/>
                <a:cs typeface="Arial" pitchFamily="34" charset="0"/>
              </a:rPr>
              <a:t>-increasingly </a:t>
            </a:r>
            <a:r>
              <a:rPr lang="en-ZA" b="1" dirty="0" smtClean="0">
                <a:latin typeface="Arial" pitchFamily="34" charset="0"/>
                <a:cs typeface="Arial" pitchFamily="34" charset="0"/>
              </a:rPr>
              <a:t>open access </a:t>
            </a:r>
            <a:r>
              <a:rPr lang="en-ZA" dirty="0" smtClean="0">
                <a:latin typeface="Arial" pitchFamily="34" charset="0"/>
                <a:cs typeface="Arial" pitchFamily="34" charset="0"/>
              </a:rPr>
              <a:t>to education and training  </a:t>
            </a:r>
            <a:r>
              <a:rPr lang="en-ZA" b="1" dirty="0" smtClean="0">
                <a:latin typeface="Arial" pitchFamily="34" charset="0"/>
                <a:cs typeface="Arial" pitchFamily="34" charset="0"/>
              </a:rPr>
              <a:t>opportunities</a:t>
            </a:r>
            <a:r>
              <a:rPr lang="en-ZA" dirty="0" smtClean="0">
                <a:latin typeface="Arial" pitchFamily="34" charset="0"/>
                <a:cs typeface="Arial" pitchFamily="34" charset="0"/>
              </a:rPr>
              <a:t>;</a:t>
            </a:r>
          </a:p>
          <a:p>
            <a:r>
              <a:rPr lang="en-ZA" dirty="0" smtClean="0">
                <a:latin typeface="Arial" pitchFamily="34" charset="0"/>
                <a:cs typeface="Arial" pitchFamily="34" charset="0"/>
              </a:rPr>
              <a:t>-provide means of learners to </a:t>
            </a:r>
            <a:r>
              <a:rPr lang="en-ZA" b="1" dirty="0" smtClean="0">
                <a:latin typeface="Arial" pitchFamily="34" charset="0"/>
                <a:cs typeface="Arial" pitchFamily="34" charset="0"/>
              </a:rPr>
              <a:t>move</a:t>
            </a:r>
            <a:r>
              <a:rPr lang="en-ZA" dirty="0" smtClean="0">
                <a:latin typeface="Arial" pitchFamily="34" charset="0"/>
                <a:cs typeface="Arial" pitchFamily="34" charset="0"/>
              </a:rPr>
              <a:t> from </a:t>
            </a:r>
            <a:r>
              <a:rPr lang="en-ZA" b="1" dirty="0" smtClean="0">
                <a:latin typeface="Arial" pitchFamily="34" charset="0"/>
                <a:cs typeface="Arial" pitchFamily="34" charset="0"/>
              </a:rPr>
              <a:t>one</a:t>
            </a:r>
            <a:r>
              <a:rPr lang="en-ZA" dirty="0" smtClean="0">
                <a:latin typeface="Arial" pitchFamily="34" charset="0"/>
                <a:cs typeface="Arial" pitchFamily="34" charset="0"/>
              </a:rPr>
              <a:t> </a:t>
            </a:r>
            <a:r>
              <a:rPr lang="en-ZA" b="1" dirty="0" smtClean="0">
                <a:latin typeface="Arial" pitchFamily="34" charset="0"/>
                <a:cs typeface="Arial" pitchFamily="34" charset="0"/>
              </a:rPr>
              <a:t>context </a:t>
            </a:r>
            <a:r>
              <a:rPr lang="en-ZA" dirty="0" smtClean="0">
                <a:latin typeface="Arial" pitchFamily="34" charset="0"/>
                <a:cs typeface="Arial" pitchFamily="34" charset="0"/>
              </a:rPr>
              <a:t>to </a:t>
            </a:r>
            <a:r>
              <a:rPr lang="en-ZA" b="1" dirty="0" smtClean="0">
                <a:latin typeface="Arial" pitchFamily="34" charset="0"/>
                <a:cs typeface="Arial" pitchFamily="34" charset="0"/>
              </a:rPr>
              <a:t>another; </a:t>
            </a:r>
            <a:r>
              <a:rPr lang="en-ZA" dirty="0" smtClean="0">
                <a:latin typeface="Arial" pitchFamily="34" charset="0"/>
                <a:cs typeface="Arial" pitchFamily="34" charset="0"/>
              </a:rPr>
              <a:t>and</a:t>
            </a:r>
          </a:p>
          <a:p>
            <a:r>
              <a:rPr lang="en-ZA" dirty="0" smtClean="0">
                <a:latin typeface="Arial" pitchFamily="34" charset="0"/>
                <a:cs typeface="Arial" pitchFamily="34" charset="0"/>
              </a:rPr>
              <a:t>-increase range of learning possibilities </a:t>
            </a:r>
          </a:p>
          <a:p>
            <a:r>
              <a:rPr lang="en-ZA" dirty="0" smtClean="0"/>
              <a:t>  </a:t>
            </a:r>
            <a:endParaRPr lang="en-ZA" dirty="0"/>
          </a:p>
        </p:txBody>
      </p:sp>
      <p:sp>
        <p:nvSpPr>
          <p:cNvPr id="9" name="Rectangle 8"/>
          <p:cNvSpPr/>
          <p:nvPr/>
        </p:nvSpPr>
        <p:spPr>
          <a:xfrm>
            <a:off x="3275856" y="4869160"/>
            <a:ext cx="5112568"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dirty="0" smtClean="0">
                <a:latin typeface="Arial" pitchFamily="34" charset="0"/>
                <a:cs typeface="Arial" pitchFamily="34" charset="0"/>
              </a:rPr>
              <a:t>Par 18: Acknowledges that </a:t>
            </a:r>
            <a:r>
              <a:rPr lang="en-ZA" b="1" dirty="0" smtClean="0">
                <a:latin typeface="Arial" pitchFamily="34" charset="0"/>
                <a:cs typeface="Arial" pitchFamily="34" charset="0"/>
              </a:rPr>
              <a:t>curriculum choice </a:t>
            </a:r>
            <a:r>
              <a:rPr lang="en-ZA" dirty="0" smtClean="0">
                <a:latin typeface="Arial" pitchFamily="34" charset="0"/>
                <a:cs typeface="Arial" pitchFamily="34" charset="0"/>
              </a:rPr>
              <a:t>can be </a:t>
            </a:r>
            <a:r>
              <a:rPr lang="en-ZA" b="1" dirty="0" smtClean="0">
                <a:latin typeface="Arial" pitchFamily="34" charset="0"/>
                <a:cs typeface="Arial" pitchFamily="34" charset="0"/>
              </a:rPr>
              <a:t>diversified.</a:t>
            </a:r>
          </a:p>
        </p:txBody>
      </p:sp>
      <p:sp>
        <p:nvSpPr>
          <p:cNvPr id="10" name="Right Arrow 9"/>
          <p:cNvSpPr/>
          <p:nvPr/>
        </p:nvSpPr>
        <p:spPr>
          <a:xfrm>
            <a:off x="2699792" y="177281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ight Arrow 10"/>
          <p:cNvSpPr/>
          <p:nvPr/>
        </p:nvSpPr>
        <p:spPr>
          <a:xfrm>
            <a:off x="2699793" y="4077074"/>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ight Arrow 12"/>
          <p:cNvSpPr/>
          <p:nvPr/>
        </p:nvSpPr>
        <p:spPr>
          <a:xfrm>
            <a:off x="2699793" y="5013180"/>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29</a:t>
            </a:r>
            <a:endParaRPr lang="en-US" dirty="0">
              <a:solidFill>
                <a:prstClr val="black"/>
              </a:solidFill>
              <a:latin typeface="Arial" pitchFamily="34" charset="0"/>
              <a:cs typeface="Arial" pitchFamily="34" charset="0"/>
            </a:endParaRPr>
          </a:p>
        </p:txBody>
      </p:sp>
      <p:pic>
        <p:nvPicPr>
          <p:cNvPr id="14" name="Picture 1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804523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9"/>
          </a:xfrm>
        </p:spPr>
        <p:txBody>
          <a:bodyPr>
            <a:normAutofit/>
          </a:bodyPr>
          <a:lstStyle/>
          <a:p>
            <a:r>
              <a:rPr lang="en-ZA" sz="6600" b="1" dirty="0" smtClean="0">
                <a:solidFill>
                  <a:srgbClr val="953735"/>
                </a:solidFill>
              </a:rPr>
              <a:t>PURPOSE</a:t>
            </a:r>
            <a:endParaRPr lang="en-ZA" sz="6600" dirty="0"/>
          </a:p>
        </p:txBody>
      </p:sp>
      <p:sp>
        <p:nvSpPr>
          <p:cNvPr id="3" name="Content Placeholder 2"/>
          <p:cNvSpPr>
            <a:spLocks noGrp="1"/>
          </p:cNvSpPr>
          <p:nvPr>
            <p:ph idx="1"/>
          </p:nvPr>
        </p:nvSpPr>
        <p:spPr>
          <a:xfrm>
            <a:off x="287526" y="1417643"/>
            <a:ext cx="8568952" cy="4525963"/>
          </a:xfrm>
        </p:spPr>
        <p:txBody>
          <a:bodyPr>
            <a:normAutofit fontScale="92500"/>
          </a:bodyPr>
          <a:lstStyle/>
          <a:p>
            <a:pPr marL="0" indent="0" algn="just">
              <a:buNone/>
            </a:pPr>
            <a:r>
              <a:rPr lang="en-ZA" sz="6600" dirty="0" smtClean="0"/>
              <a:t>To make a presentation to the Portfolio Committee </a:t>
            </a:r>
            <a:r>
              <a:rPr lang="en-ZA" sz="6600" b="1" dirty="0" smtClean="0"/>
              <a:t>on the General Education Certificate </a:t>
            </a:r>
            <a:r>
              <a:rPr lang="en-ZA" sz="6600" dirty="0" smtClean="0"/>
              <a:t>qualification.</a:t>
            </a:r>
            <a:endParaRPr lang="en-ZA" sz="6600" dirty="0"/>
          </a:p>
        </p:txBody>
      </p:sp>
      <p:sp>
        <p:nvSpPr>
          <p:cNvPr id="4" name="Rectangle 3"/>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a:t>
            </a:r>
            <a:endParaRPr lang="en-US" dirty="0">
              <a:solidFill>
                <a:prstClr val="black"/>
              </a:solidFill>
              <a:latin typeface="Arial" pitchFamily="34" charset="0"/>
              <a:cs typeface="Arial"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8206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692695"/>
          </a:xfrm>
        </p:spPr>
        <p:txBody>
          <a:bodyPr>
            <a:noAutofit/>
          </a:bodyPr>
          <a:lstStyle/>
          <a:p>
            <a:r>
              <a:rPr lang="en-ZA" sz="3200" b="1" dirty="0" smtClean="0">
                <a:solidFill>
                  <a:schemeClr val="accent2">
                    <a:lumMod val="75000"/>
                  </a:schemeClr>
                </a:solidFill>
              </a:rPr>
              <a:t>NEPA, NDP AND MTT ON NSC REPORT</a:t>
            </a:r>
            <a:endParaRPr lang="en-ZA" sz="3200" b="1" dirty="0">
              <a:solidFill>
                <a:schemeClr val="accent2">
                  <a:lumMod val="75000"/>
                </a:schemeClr>
              </a:solidFill>
            </a:endParaRPr>
          </a:p>
        </p:txBody>
      </p:sp>
      <p:sp>
        <p:nvSpPr>
          <p:cNvPr id="3" name="Content Placeholder 2"/>
          <p:cNvSpPr>
            <a:spLocks noGrp="1"/>
          </p:cNvSpPr>
          <p:nvPr>
            <p:ph idx="1"/>
          </p:nvPr>
        </p:nvSpPr>
        <p:spPr>
          <a:xfrm>
            <a:off x="457200" y="620689"/>
            <a:ext cx="8229600" cy="5505477"/>
          </a:xfrm>
        </p:spPr>
        <p:txBody>
          <a:bodyPr>
            <a:noAutofit/>
          </a:bodyPr>
          <a:lstStyle/>
          <a:p>
            <a:pPr marL="0" indent="0">
              <a:buNone/>
            </a:pPr>
            <a:endParaRPr lang="en-ZA" altLang="en-US" sz="2600" dirty="0" smtClean="0">
              <a:latin typeface="Arial Narrow" pitchFamily="34" charset="0"/>
            </a:endParaRPr>
          </a:p>
        </p:txBody>
      </p:sp>
      <p:sp>
        <p:nvSpPr>
          <p:cNvPr id="4" name="Rectangle 3"/>
          <p:cNvSpPr/>
          <p:nvPr/>
        </p:nvSpPr>
        <p:spPr>
          <a:xfrm>
            <a:off x="755576" y="1052736"/>
            <a:ext cx="1944216" cy="11521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latin typeface="Arial" pitchFamily="34" charset="0"/>
                <a:cs typeface="Arial" pitchFamily="34" charset="0"/>
              </a:rPr>
              <a:t>National Education Policy Act 27 of 1996</a:t>
            </a:r>
            <a:endParaRPr lang="en-ZA" b="1" dirty="0">
              <a:latin typeface="Arial" pitchFamily="34" charset="0"/>
              <a:cs typeface="Arial" pitchFamily="34" charset="0"/>
            </a:endParaRPr>
          </a:p>
        </p:txBody>
      </p:sp>
      <p:sp>
        <p:nvSpPr>
          <p:cNvPr id="6" name="Rectangle 5"/>
          <p:cNvSpPr/>
          <p:nvPr/>
        </p:nvSpPr>
        <p:spPr>
          <a:xfrm>
            <a:off x="3131842" y="764704"/>
            <a:ext cx="5256584" cy="2304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ZA" dirty="0" smtClean="0"/>
          </a:p>
          <a:p>
            <a:r>
              <a:rPr lang="en-ZA" dirty="0" smtClean="0">
                <a:latin typeface="Arial" pitchFamily="34" charset="0"/>
                <a:cs typeface="Arial" pitchFamily="34" charset="0"/>
              </a:rPr>
              <a:t>-Achieving an integrated approach to education within the NQF; </a:t>
            </a:r>
          </a:p>
          <a:p>
            <a:r>
              <a:rPr lang="en-US" dirty="0" smtClean="0">
                <a:latin typeface="Arial" pitchFamily="34" charset="0"/>
                <a:cs typeface="Arial" pitchFamily="34" charset="0"/>
              </a:rPr>
              <a:t>-Cultivating </a:t>
            </a:r>
            <a:r>
              <a:rPr lang="en-US" b="1" dirty="0">
                <a:latin typeface="Arial" pitchFamily="34" charset="0"/>
                <a:cs typeface="Arial" pitchFamily="34" charset="0"/>
              </a:rPr>
              <a:t>skills</a:t>
            </a:r>
            <a:r>
              <a:rPr lang="en-US" dirty="0">
                <a:latin typeface="Arial" pitchFamily="34" charset="0"/>
                <a:cs typeface="Arial" pitchFamily="34" charset="0"/>
              </a:rPr>
              <a:t>, </a:t>
            </a:r>
            <a:r>
              <a:rPr lang="en-US" b="1" dirty="0">
                <a:latin typeface="Arial" pitchFamily="34" charset="0"/>
                <a:cs typeface="Arial" pitchFamily="34" charset="0"/>
              </a:rPr>
              <a:t>disciplines </a:t>
            </a:r>
            <a:r>
              <a:rPr lang="en-US" dirty="0">
                <a:latin typeface="Arial" pitchFamily="34" charset="0"/>
                <a:cs typeface="Arial" pitchFamily="34" charset="0"/>
              </a:rPr>
              <a:t>and </a:t>
            </a:r>
            <a:r>
              <a:rPr lang="en-US" b="1" dirty="0">
                <a:latin typeface="Arial" pitchFamily="34" charset="0"/>
                <a:cs typeface="Arial" pitchFamily="34" charset="0"/>
              </a:rPr>
              <a:t>capacities</a:t>
            </a:r>
            <a:r>
              <a:rPr lang="en-US" dirty="0">
                <a:latin typeface="Arial" pitchFamily="34" charset="0"/>
                <a:cs typeface="Arial" pitchFamily="34" charset="0"/>
              </a:rPr>
              <a:t> necessary for reconstruction and development; </a:t>
            </a:r>
            <a:endParaRPr lang="en-US" dirty="0" smtClean="0">
              <a:latin typeface="Arial" pitchFamily="34" charset="0"/>
              <a:cs typeface="Arial" pitchFamily="34" charset="0"/>
            </a:endParaRPr>
          </a:p>
          <a:p>
            <a:r>
              <a:rPr lang="en-US" dirty="0" smtClean="0">
                <a:latin typeface="Arial" pitchFamily="34" charset="0"/>
                <a:cs typeface="Arial" pitchFamily="34" charset="0"/>
              </a:rPr>
              <a:t>-Recognizing </a:t>
            </a:r>
            <a:r>
              <a:rPr lang="en-US" dirty="0">
                <a:latin typeface="Arial" pitchFamily="34" charset="0"/>
                <a:cs typeface="Arial" pitchFamily="34" charset="0"/>
              </a:rPr>
              <a:t>the </a:t>
            </a:r>
            <a:r>
              <a:rPr lang="en-US" b="1" dirty="0">
                <a:latin typeface="Arial" pitchFamily="34" charset="0"/>
                <a:cs typeface="Arial" pitchFamily="34" charset="0"/>
              </a:rPr>
              <a:t>aptitudes</a:t>
            </a:r>
            <a:r>
              <a:rPr lang="en-US" dirty="0">
                <a:latin typeface="Arial" pitchFamily="34" charset="0"/>
                <a:cs typeface="Arial" pitchFamily="34" charset="0"/>
              </a:rPr>
              <a:t>, </a:t>
            </a:r>
            <a:r>
              <a:rPr lang="en-US" b="1" dirty="0">
                <a:latin typeface="Arial" pitchFamily="34" charset="0"/>
                <a:cs typeface="Arial" pitchFamily="34" charset="0"/>
              </a:rPr>
              <a:t>abilities,</a:t>
            </a:r>
            <a:r>
              <a:rPr lang="en-US" dirty="0">
                <a:latin typeface="Arial" pitchFamily="34" charset="0"/>
                <a:cs typeface="Arial" pitchFamily="34" charset="0"/>
              </a:rPr>
              <a:t> </a:t>
            </a:r>
            <a:r>
              <a:rPr lang="en-US" b="1" dirty="0">
                <a:latin typeface="Arial" pitchFamily="34" charset="0"/>
                <a:cs typeface="Arial" pitchFamily="34" charset="0"/>
              </a:rPr>
              <a:t>interests</a:t>
            </a:r>
            <a:r>
              <a:rPr lang="en-US" dirty="0">
                <a:latin typeface="Arial" pitchFamily="34" charset="0"/>
                <a:cs typeface="Arial" pitchFamily="34" charset="0"/>
              </a:rPr>
              <a:t>, prior knowledge and experience of students; and  </a:t>
            </a:r>
            <a:r>
              <a:rPr lang="en-US" dirty="0" smtClean="0">
                <a:latin typeface="Arial" pitchFamily="34" charset="0"/>
                <a:cs typeface="Arial" pitchFamily="34" charset="0"/>
              </a:rPr>
              <a:t>-Encouraging </a:t>
            </a:r>
            <a:r>
              <a:rPr lang="en-US" b="1" dirty="0">
                <a:latin typeface="Arial" pitchFamily="34" charset="0"/>
                <a:cs typeface="Arial" pitchFamily="34" charset="0"/>
              </a:rPr>
              <a:t>independent</a:t>
            </a:r>
            <a:r>
              <a:rPr lang="en-US" dirty="0">
                <a:latin typeface="Arial" pitchFamily="34" charset="0"/>
                <a:cs typeface="Arial" pitchFamily="34" charset="0"/>
              </a:rPr>
              <a:t> and </a:t>
            </a:r>
            <a:r>
              <a:rPr lang="en-US" b="1" dirty="0">
                <a:latin typeface="Arial" pitchFamily="34" charset="0"/>
                <a:cs typeface="Arial" pitchFamily="34" charset="0"/>
              </a:rPr>
              <a:t>critical thinking</a:t>
            </a:r>
            <a:r>
              <a:rPr lang="en-US" dirty="0">
                <a:latin typeface="Arial" pitchFamily="34" charset="0"/>
                <a:cs typeface="Arial" pitchFamily="34" charset="0"/>
              </a:rPr>
              <a:t>.</a:t>
            </a:r>
            <a:endParaRPr lang="en-ZA" dirty="0">
              <a:latin typeface="Arial" pitchFamily="34" charset="0"/>
              <a:cs typeface="Arial" pitchFamily="34" charset="0"/>
            </a:endParaRPr>
          </a:p>
          <a:p>
            <a:endParaRPr lang="en-ZA" dirty="0"/>
          </a:p>
          <a:p>
            <a:endParaRPr lang="en-ZA" dirty="0"/>
          </a:p>
        </p:txBody>
      </p:sp>
      <p:sp>
        <p:nvSpPr>
          <p:cNvPr id="7" name="Rectangle 6"/>
          <p:cNvSpPr/>
          <p:nvPr/>
        </p:nvSpPr>
        <p:spPr>
          <a:xfrm>
            <a:off x="683568" y="3528186"/>
            <a:ext cx="2088232" cy="10121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t>The National Development Plan</a:t>
            </a:r>
            <a:endParaRPr lang="en-ZA" b="1" dirty="0"/>
          </a:p>
        </p:txBody>
      </p:sp>
      <p:sp>
        <p:nvSpPr>
          <p:cNvPr id="9" name="Rectangle 8"/>
          <p:cNvSpPr/>
          <p:nvPr/>
        </p:nvSpPr>
        <p:spPr>
          <a:xfrm>
            <a:off x="3275856" y="3314169"/>
            <a:ext cx="5112568" cy="14401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ZA" i="1" dirty="0" smtClean="0">
                <a:solidFill>
                  <a:prstClr val="black"/>
                </a:solidFill>
                <a:latin typeface="Arial" panose="020B0604020202020204" pitchFamily="34" charset="0"/>
                <a:cs typeface="Arial" panose="020B0604020202020204" pitchFamily="34" charset="0"/>
              </a:rPr>
              <a:t>“The </a:t>
            </a:r>
            <a:r>
              <a:rPr lang="en-ZA" i="1" dirty="0">
                <a:solidFill>
                  <a:prstClr val="black"/>
                </a:solidFill>
                <a:latin typeface="Arial" panose="020B0604020202020204" pitchFamily="34" charset="0"/>
                <a:cs typeface="Arial" panose="020B0604020202020204" pitchFamily="34" charset="0"/>
              </a:rPr>
              <a:t>different </a:t>
            </a:r>
            <a:r>
              <a:rPr lang="en-ZA" b="1" i="1" dirty="0">
                <a:solidFill>
                  <a:prstClr val="black"/>
                </a:solidFill>
                <a:latin typeface="Arial" panose="020B0604020202020204" pitchFamily="34" charset="0"/>
                <a:cs typeface="Arial" panose="020B0604020202020204" pitchFamily="34" charset="0"/>
              </a:rPr>
              <a:t>parts</a:t>
            </a:r>
            <a:r>
              <a:rPr lang="en-ZA" i="1" dirty="0">
                <a:solidFill>
                  <a:prstClr val="black"/>
                </a:solidFill>
                <a:latin typeface="Arial" panose="020B0604020202020204" pitchFamily="34" charset="0"/>
                <a:cs typeface="Arial" panose="020B0604020202020204" pitchFamily="34" charset="0"/>
              </a:rPr>
              <a:t> of the education system should work together allowing learners to take </a:t>
            </a:r>
            <a:r>
              <a:rPr lang="en-ZA" b="1" i="1" dirty="0">
                <a:solidFill>
                  <a:prstClr val="black"/>
                </a:solidFill>
                <a:latin typeface="Arial" panose="020B0604020202020204" pitchFamily="34" charset="0"/>
                <a:cs typeface="Arial" panose="020B0604020202020204" pitchFamily="34" charset="0"/>
              </a:rPr>
              <a:t>different pathways </a:t>
            </a:r>
            <a:r>
              <a:rPr lang="en-ZA" i="1" dirty="0">
                <a:solidFill>
                  <a:prstClr val="black"/>
                </a:solidFill>
                <a:latin typeface="Arial" panose="020B0604020202020204" pitchFamily="34" charset="0"/>
                <a:cs typeface="Arial" panose="020B0604020202020204" pitchFamily="34" charset="0"/>
              </a:rPr>
              <a:t>that offer high </a:t>
            </a:r>
            <a:r>
              <a:rPr lang="en-ZA" b="1" i="1" dirty="0">
                <a:solidFill>
                  <a:prstClr val="black"/>
                </a:solidFill>
                <a:latin typeface="Arial" panose="020B0604020202020204" pitchFamily="34" charset="0"/>
                <a:cs typeface="Arial" panose="020B0604020202020204" pitchFamily="34" charset="0"/>
              </a:rPr>
              <a:t>quality</a:t>
            </a:r>
            <a:r>
              <a:rPr lang="en-ZA" i="1" dirty="0">
                <a:solidFill>
                  <a:prstClr val="black"/>
                </a:solidFill>
                <a:latin typeface="Arial" panose="020B0604020202020204" pitchFamily="34" charset="0"/>
                <a:cs typeface="Arial" panose="020B0604020202020204" pitchFamily="34" charset="0"/>
              </a:rPr>
              <a:t> learning opportunities.”</a:t>
            </a:r>
            <a:endParaRPr lang="en-ZA" dirty="0">
              <a:latin typeface="Arial" pitchFamily="34" charset="0"/>
              <a:cs typeface="Arial" pitchFamily="34" charset="0"/>
            </a:endParaRPr>
          </a:p>
        </p:txBody>
      </p:sp>
      <p:sp>
        <p:nvSpPr>
          <p:cNvPr id="10" name="Right Arrow 9"/>
          <p:cNvSpPr/>
          <p:nvPr/>
        </p:nvSpPr>
        <p:spPr>
          <a:xfrm>
            <a:off x="2699792" y="177281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ight Arrow 10"/>
          <p:cNvSpPr/>
          <p:nvPr/>
        </p:nvSpPr>
        <p:spPr>
          <a:xfrm>
            <a:off x="2771802" y="4149080"/>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p:nvSpPr>
        <p:spPr>
          <a:xfrm>
            <a:off x="755576" y="4941168"/>
            <a:ext cx="1944216"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t>Ministerial Task Team Report NSC 2014</a:t>
            </a:r>
            <a:endParaRPr lang="en-ZA" b="1" dirty="0"/>
          </a:p>
        </p:txBody>
      </p:sp>
      <p:sp>
        <p:nvSpPr>
          <p:cNvPr id="8" name="Rectangle 7"/>
          <p:cNvSpPr/>
          <p:nvPr/>
        </p:nvSpPr>
        <p:spPr>
          <a:xfrm>
            <a:off x="3275856" y="4941168"/>
            <a:ext cx="4896544"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ZA" sz="1600" b="1" dirty="0" smtClean="0">
                <a:latin typeface="Arial" pitchFamily="34" charset="0"/>
                <a:cs typeface="Arial" pitchFamily="34" charset="0"/>
              </a:rPr>
              <a:t>Recommendation 5 - </a:t>
            </a:r>
            <a:r>
              <a:rPr lang="en-ZA" sz="1600" dirty="0" smtClean="0">
                <a:latin typeface="Arial" pitchFamily="34" charset="0"/>
                <a:cs typeface="Arial" pitchFamily="34" charset="0"/>
              </a:rPr>
              <a:t>That </a:t>
            </a:r>
            <a:r>
              <a:rPr lang="en-ZA" sz="1600" dirty="0">
                <a:latin typeface="Arial" pitchFamily="34" charset="0"/>
                <a:cs typeface="Arial" pitchFamily="34" charset="0"/>
              </a:rPr>
              <a:t>an </a:t>
            </a:r>
            <a:r>
              <a:rPr lang="en-ZA" sz="1600" b="1" dirty="0">
                <a:latin typeface="Arial" pitchFamily="34" charset="0"/>
                <a:cs typeface="Arial" pitchFamily="34" charset="0"/>
              </a:rPr>
              <a:t>exit certificate </a:t>
            </a:r>
            <a:r>
              <a:rPr lang="en-ZA" sz="1600" dirty="0">
                <a:latin typeface="Arial" pitchFamily="34" charset="0"/>
                <a:cs typeface="Arial" pitchFamily="34" charset="0"/>
              </a:rPr>
              <a:t>for </a:t>
            </a:r>
            <a:r>
              <a:rPr lang="en-ZA" sz="1600" b="1" dirty="0">
                <a:latin typeface="Arial" pitchFamily="34" charset="0"/>
                <a:cs typeface="Arial" pitchFamily="34" charset="0"/>
              </a:rPr>
              <a:t>Grade 9</a:t>
            </a:r>
            <a:r>
              <a:rPr lang="en-ZA" sz="1600" dirty="0">
                <a:latin typeface="Arial" pitchFamily="34" charset="0"/>
                <a:cs typeface="Arial" pitchFamily="34" charset="0"/>
              </a:rPr>
              <a:t> be created to </a:t>
            </a:r>
            <a:r>
              <a:rPr lang="en-ZA" sz="1600" b="1" dirty="0">
                <a:latin typeface="Arial" pitchFamily="34" charset="0"/>
                <a:cs typeface="Arial" pitchFamily="34" charset="0"/>
              </a:rPr>
              <a:t>facilitate</a:t>
            </a:r>
            <a:r>
              <a:rPr lang="en-ZA" sz="1600" dirty="0">
                <a:latin typeface="Arial" pitchFamily="34" charset="0"/>
                <a:cs typeface="Arial" pitchFamily="34" charset="0"/>
              </a:rPr>
              <a:t> the learners</a:t>
            </a:r>
            <a:r>
              <a:rPr lang="en-ZA" sz="1600" dirty="0" smtClean="0">
                <a:latin typeface="Arial" pitchFamily="34" charset="0"/>
                <a:cs typeface="Arial" pitchFamily="34" charset="0"/>
              </a:rPr>
              <a:t>’ </a:t>
            </a:r>
            <a:r>
              <a:rPr lang="en-ZA" sz="1600" b="1" dirty="0" smtClean="0">
                <a:latin typeface="Arial" pitchFamily="34" charset="0"/>
                <a:cs typeface="Arial" pitchFamily="34" charset="0"/>
              </a:rPr>
              <a:t>decision-making</a:t>
            </a:r>
            <a:r>
              <a:rPr lang="en-ZA" sz="1600" dirty="0" smtClean="0">
                <a:latin typeface="Arial" pitchFamily="34" charset="0"/>
                <a:cs typeface="Arial" pitchFamily="34" charset="0"/>
              </a:rPr>
              <a:t> </a:t>
            </a:r>
            <a:r>
              <a:rPr lang="en-ZA" sz="1600" dirty="0">
                <a:latin typeface="Arial" pitchFamily="34" charset="0"/>
                <a:cs typeface="Arial" pitchFamily="34" charset="0"/>
              </a:rPr>
              <a:t>with respect to available </a:t>
            </a:r>
            <a:r>
              <a:rPr lang="en-ZA" sz="1600" b="1" dirty="0">
                <a:latin typeface="Arial" pitchFamily="34" charset="0"/>
                <a:cs typeface="Arial" pitchFamily="34" charset="0"/>
              </a:rPr>
              <a:t>pathways</a:t>
            </a:r>
            <a:r>
              <a:rPr lang="en-ZA" sz="1600" dirty="0">
                <a:latin typeface="Arial" pitchFamily="34" charset="0"/>
                <a:cs typeface="Arial" pitchFamily="34" charset="0"/>
              </a:rPr>
              <a:t>.</a:t>
            </a:r>
          </a:p>
        </p:txBody>
      </p:sp>
      <p:sp>
        <p:nvSpPr>
          <p:cNvPr id="12" name="Rectangle 11"/>
          <p:cNvSpPr/>
          <p:nvPr/>
        </p:nvSpPr>
        <p:spPr>
          <a:xfrm>
            <a:off x="4164806"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30</a:t>
            </a:r>
            <a:endParaRPr lang="en-US" dirty="0">
              <a:solidFill>
                <a:prstClr val="black"/>
              </a:solidFill>
              <a:latin typeface="Arial" pitchFamily="34" charset="0"/>
              <a:cs typeface="Arial"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0880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692695"/>
          </a:xfrm>
        </p:spPr>
        <p:txBody>
          <a:bodyPr>
            <a:normAutofit fontScale="90000"/>
          </a:bodyPr>
          <a:lstStyle/>
          <a:p>
            <a:r>
              <a:rPr lang="en-ZA" b="1" dirty="0" smtClean="0">
                <a:solidFill>
                  <a:schemeClr val="accent2">
                    <a:lumMod val="75000"/>
                  </a:schemeClr>
                </a:solidFill>
              </a:rPr>
              <a:t>WHITE PAPER 2 AND NQF</a:t>
            </a:r>
            <a:endParaRPr lang="en-ZA" b="1" dirty="0">
              <a:solidFill>
                <a:schemeClr val="accent2">
                  <a:lumMod val="75000"/>
                </a:schemeClr>
              </a:solidFill>
            </a:endParaRPr>
          </a:p>
        </p:txBody>
      </p:sp>
      <p:sp>
        <p:nvSpPr>
          <p:cNvPr id="3" name="Content Placeholder 2"/>
          <p:cNvSpPr>
            <a:spLocks noGrp="1"/>
          </p:cNvSpPr>
          <p:nvPr>
            <p:ph idx="1"/>
          </p:nvPr>
        </p:nvSpPr>
        <p:spPr>
          <a:xfrm>
            <a:off x="457200" y="620689"/>
            <a:ext cx="8229600" cy="5505477"/>
          </a:xfrm>
        </p:spPr>
        <p:txBody>
          <a:bodyPr>
            <a:noAutofit/>
          </a:bodyPr>
          <a:lstStyle/>
          <a:p>
            <a:pPr marL="0" indent="0">
              <a:buNone/>
            </a:pPr>
            <a:endParaRPr lang="en-ZA" altLang="en-US" sz="2600" dirty="0" smtClean="0">
              <a:latin typeface="Arial Narrow" pitchFamily="34" charset="0"/>
            </a:endParaRPr>
          </a:p>
        </p:txBody>
      </p:sp>
      <p:sp>
        <p:nvSpPr>
          <p:cNvPr id="4" name="Rectangle 3"/>
          <p:cNvSpPr/>
          <p:nvPr/>
        </p:nvSpPr>
        <p:spPr>
          <a:xfrm>
            <a:off x="755576" y="1052736"/>
            <a:ext cx="1944216" cy="11521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a:latin typeface="Arial" pitchFamily="34" charset="0"/>
                <a:cs typeface="Arial" pitchFamily="34" charset="0"/>
              </a:rPr>
              <a:t>White Paper 2 on Education and Training</a:t>
            </a:r>
          </a:p>
        </p:txBody>
      </p:sp>
      <p:sp>
        <p:nvSpPr>
          <p:cNvPr id="6" name="Rectangle 5"/>
          <p:cNvSpPr/>
          <p:nvPr/>
        </p:nvSpPr>
        <p:spPr>
          <a:xfrm>
            <a:off x="3131842" y="764704"/>
            <a:ext cx="5256584" cy="280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ZA" dirty="0" smtClean="0"/>
          </a:p>
          <a:p>
            <a:r>
              <a:rPr lang="en-ZA" dirty="0" smtClean="0">
                <a:latin typeface="Arial" pitchFamily="34" charset="0"/>
                <a:cs typeface="Arial" pitchFamily="34" charset="0"/>
              </a:rPr>
              <a:t>Chapter 5</a:t>
            </a:r>
          </a:p>
          <a:p>
            <a:pPr algn="just"/>
            <a:r>
              <a:rPr lang="en-ZA" dirty="0" smtClean="0">
                <a:latin typeface="Arial" pitchFamily="34" charset="0"/>
                <a:cs typeface="Arial" pitchFamily="34" charset="0"/>
              </a:rPr>
              <a:t>Par 14: </a:t>
            </a:r>
            <a:r>
              <a:rPr lang="en-ZA" dirty="0">
                <a:latin typeface="Arial" pitchFamily="34" charset="0"/>
                <a:ea typeface="Calibri"/>
                <a:cs typeface="Arial" pitchFamily="34" charset="0"/>
              </a:rPr>
              <a:t>General Education Certificate (</a:t>
            </a:r>
            <a:r>
              <a:rPr lang="en-ZA" dirty="0" smtClean="0">
                <a:latin typeface="Arial" pitchFamily="34" charset="0"/>
                <a:ea typeface="Calibri"/>
                <a:cs typeface="Arial" pitchFamily="34" charset="0"/>
              </a:rPr>
              <a:t>GEC</a:t>
            </a:r>
          </a:p>
          <a:p>
            <a:pPr marL="285750" indent="-285750" algn="just">
              <a:buFontTx/>
              <a:buChar char="-"/>
            </a:pPr>
            <a:r>
              <a:rPr lang="en-ZA" dirty="0" smtClean="0">
                <a:latin typeface="Arial" pitchFamily="34" charset="0"/>
                <a:cs typeface="Arial" pitchFamily="34" charset="0"/>
              </a:rPr>
              <a:t>Acquired at the </a:t>
            </a:r>
            <a:r>
              <a:rPr lang="en-ZA" b="1" dirty="0" smtClean="0">
                <a:latin typeface="Arial" pitchFamily="34" charset="0"/>
                <a:cs typeface="Arial" pitchFamily="34" charset="0"/>
              </a:rPr>
              <a:t>end</a:t>
            </a:r>
            <a:r>
              <a:rPr lang="en-ZA" dirty="0" smtClean="0">
                <a:latin typeface="Arial" pitchFamily="34" charset="0"/>
                <a:cs typeface="Arial" pitchFamily="34" charset="0"/>
              </a:rPr>
              <a:t> of </a:t>
            </a:r>
            <a:r>
              <a:rPr lang="en-ZA" b="1" dirty="0" smtClean="0">
                <a:latin typeface="Arial" pitchFamily="34" charset="0"/>
                <a:cs typeface="Arial" pitchFamily="34" charset="0"/>
              </a:rPr>
              <a:t>compulsory schooling </a:t>
            </a:r>
            <a:r>
              <a:rPr lang="en-ZA" dirty="0" smtClean="0">
                <a:latin typeface="Arial" pitchFamily="34" charset="0"/>
                <a:cs typeface="Arial" pitchFamily="34" charset="0"/>
              </a:rPr>
              <a:t>phase; and</a:t>
            </a:r>
          </a:p>
          <a:p>
            <a:pPr marL="285750" indent="-285750" algn="just">
              <a:buFontTx/>
              <a:buChar char="-"/>
            </a:pPr>
            <a:r>
              <a:rPr lang="en-ZA" dirty="0">
                <a:latin typeface="Arial" pitchFamily="34" charset="0"/>
                <a:cs typeface="Arial" pitchFamily="34" charset="0"/>
              </a:rPr>
              <a:t>through Adult Basic Education and Training programmes</a:t>
            </a:r>
            <a:endParaRPr lang="en-ZA" dirty="0" smtClean="0">
              <a:latin typeface="Arial" pitchFamily="34" charset="0"/>
              <a:cs typeface="Arial" pitchFamily="34" charset="0"/>
            </a:endParaRPr>
          </a:p>
          <a:p>
            <a:pPr algn="just"/>
            <a:r>
              <a:rPr lang="en-ZA" dirty="0" smtClean="0">
                <a:latin typeface="Arial" pitchFamily="34" charset="0"/>
                <a:cs typeface="Arial" pitchFamily="34" charset="0"/>
              </a:rPr>
              <a:t>Par </a:t>
            </a:r>
            <a:r>
              <a:rPr lang="en-ZA" dirty="0">
                <a:latin typeface="Arial" pitchFamily="34" charset="0"/>
                <a:cs typeface="Arial" pitchFamily="34" charset="0"/>
              </a:rPr>
              <a:t>60: Acknowledges </a:t>
            </a:r>
            <a:r>
              <a:rPr lang="en-ZA" b="1" dirty="0">
                <a:latin typeface="Arial" pitchFamily="34" charset="0"/>
                <a:cs typeface="Arial" pitchFamily="34" charset="0"/>
              </a:rPr>
              <a:t>flexibility</a:t>
            </a:r>
            <a:r>
              <a:rPr lang="en-ZA" dirty="0">
                <a:latin typeface="Arial" pitchFamily="34" charset="0"/>
                <a:cs typeface="Arial" pitchFamily="34" charset="0"/>
              </a:rPr>
              <a:t> of the </a:t>
            </a:r>
            <a:r>
              <a:rPr lang="en-ZA" dirty="0" smtClean="0">
                <a:latin typeface="Arial" pitchFamily="34" charset="0"/>
                <a:cs typeface="Arial" pitchFamily="34" charset="0"/>
              </a:rPr>
              <a:t>NQF which can allow for general education comprising of </a:t>
            </a:r>
            <a:r>
              <a:rPr lang="en-ZA" b="1" dirty="0" smtClean="0">
                <a:latin typeface="Arial" pitchFamily="34" charset="0"/>
                <a:cs typeface="Arial" pitchFamily="34" charset="0"/>
              </a:rPr>
              <a:t>optional vocational </a:t>
            </a:r>
            <a:r>
              <a:rPr lang="en-ZA" dirty="0" smtClean="0">
                <a:latin typeface="Arial" pitchFamily="34" charset="0"/>
                <a:cs typeface="Arial" pitchFamily="34" charset="0"/>
              </a:rPr>
              <a:t>and </a:t>
            </a:r>
            <a:r>
              <a:rPr lang="en-ZA" b="1" dirty="0" smtClean="0">
                <a:latin typeface="Arial" pitchFamily="34" charset="0"/>
                <a:cs typeface="Arial" pitchFamily="34" charset="0"/>
              </a:rPr>
              <a:t>academic</a:t>
            </a:r>
            <a:r>
              <a:rPr lang="en-ZA" dirty="0" smtClean="0">
                <a:latin typeface="Arial" pitchFamily="34" charset="0"/>
                <a:cs typeface="Arial" pitchFamily="34" charset="0"/>
              </a:rPr>
              <a:t> subjects.</a:t>
            </a:r>
          </a:p>
          <a:p>
            <a:pPr algn="just"/>
            <a:endParaRPr lang="en-ZA" dirty="0"/>
          </a:p>
          <a:p>
            <a:endParaRPr lang="en-ZA" dirty="0"/>
          </a:p>
        </p:txBody>
      </p:sp>
      <p:sp>
        <p:nvSpPr>
          <p:cNvPr id="7" name="Rectangle 6"/>
          <p:cNvSpPr/>
          <p:nvPr/>
        </p:nvSpPr>
        <p:spPr>
          <a:xfrm>
            <a:off x="611561" y="3785026"/>
            <a:ext cx="2088232" cy="14441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b="1" dirty="0" smtClean="0"/>
              <a:t>The National Qualification Framework Act</a:t>
            </a:r>
            <a:endParaRPr lang="en-ZA" b="1" dirty="0"/>
          </a:p>
        </p:txBody>
      </p:sp>
      <p:sp>
        <p:nvSpPr>
          <p:cNvPr id="9" name="Rectangle 8"/>
          <p:cNvSpPr/>
          <p:nvPr/>
        </p:nvSpPr>
        <p:spPr>
          <a:xfrm>
            <a:off x="3275856" y="3861048"/>
            <a:ext cx="5112568" cy="1800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dirty="0" smtClean="0">
                <a:latin typeface="Arial" pitchFamily="34" charset="0"/>
                <a:cs typeface="Arial" pitchFamily="34" charset="0"/>
              </a:rPr>
              <a:t>Objective 1 of the NQF</a:t>
            </a:r>
          </a:p>
          <a:p>
            <a:pPr marL="342900" indent="-342900" algn="just">
              <a:buAutoNum type="alphaLcParenBoth"/>
            </a:pPr>
            <a:r>
              <a:rPr lang="en-ZA" dirty="0" smtClean="0">
                <a:latin typeface="Arial" pitchFamily="34" charset="0"/>
                <a:cs typeface="Arial" pitchFamily="34" charset="0"/>
              </a:rPr>
              <a:t>Create </a:t>
            </a:r>
            <a:r>
              <a:rPr lang="en-ZA" dirty="0">
                <a:latin typeface="Arial" pitchFamily="34" charset="0"/>
                <a:cs typeface="Arial" pitchFamily="34" charset="0"/>
              </a:rPr>
              <a:t>a </a:t>
            </a:r>
            <a:r>
              <a:rPr lang="en-ZA" b="1" dirty="0">
                <a:latin typeface="Arial" pitchFamily="34" charset="0"/>
                <a:cs typeface="Arial" pitchFamily="34" charset="0"/>
              </a:rPr>
              <a:t>single integrated </a:t>
            </a:r>
            <a:r>
              <a:rPr lang="en-ZA" dirty="0">
                <a:latin typeface="Arial" pitchFamily="34" charset="0"/>
                <a:cs typeface="Arial" pitchFamily="34" charset="0"/>
              </a:rPr>
              <a:t>national framework for learning </a:t>
            </a:r>
            <a:r>
              <a:rPr lang="en-ZA" dirty="0" smtClean="0">
                <a:latin typeface="Arial" pitchFamily="34" charset="0"/>
                <a:cs typeface="Arial" pitchFamily="34" charset="0"/>
              </a:rPr>
              <a:t>achievements</a:t>
            </a:r>
          </a:p>
          <a:p>
            <a:pPr marL="342900" lvl="0" indent="-342900" algn="just">
              <a:buFontTx/>
              <a:buAutoNum type="alphaLcParenBoth"/>
            </a:pPr>
            <a:r>
              <a:rPr lang="en-ZA" dirty="0">
                <a:latin typeface="Arial" pitchFamily="34" charset="0"/>
                <a:cs typeface="Arial" pitchFamily="34" charset="0"/>
              </a:rPr>
              <a:t>Facilitate </a:t>
            </a:r>
            <a:r>
              <a:rPr lang="en-ZA" b="1" dirty="0">
                <a:latin typeface="Arial" pitchFamily="34" charset="0"/>
                <a:cs typeface="Arial" pitchFamily="34" charset="0"/>
              </a:rPr>
              <a:t>access</a:t>
            </a:r>
            <a:r>
              <a:rPr lang="en-ZA" dirty="0">
                <a:latin typeface="Arial" pitchFamily="34" charset="0"/>
                <a:cs typeface="Arial" pitchFamily="34" charset="0"/>
              </a:rPr>
              <a:t> to, and </a:t>
            </a:r>
            <a:r>
              <a:rPr lang="en-ZA" b="1" dirty="0">
                <a:latin typeface="Arial" pitchFamily="34" charset="0"/>
                <a:cs typeface="Arial" pitchFamily="34" charset="0"/>
              </a:rPr>
              <a:t>mobility</a:t>
            </a:r>
            <a:r>
              <a:rPr lang="en-ZA" dirty="0">
                <a:latin typeface="Arial" pitchFamily="34" charset="0"/>
                <a:cs typeface="Arial" pitchFamily="34" charset="0"/>
              </a:rPr>
              <a:t> and </a:t>
            </a:r>
            <a:r>
              <a:rPr lang="en-ZA" b="1" dirty="0">
                <a:latin typeface="Arial" pitchFamily="34" charset="0"/>
                <a:cs typeface="Arial" pitchFamily="34" charset="0"/>
              </a:rPr>
              <a:t>progression</a:t>
            </a:r>
            <a:r>
              <a:rPr lang="en-ZA" dirty="0">
                <a:latin typeface="Arial" pitchFamily="34" charset="0"/>
                <a:cs typeface="Arial" pitchFamily="34" charset="0"/>
              </a:rPr>
              <a:t> within education training and </a:t>
            </a:r>
            <a:r>
              <a:rPr lang="en-ZA" b="1" dirty="0">
                <a:latin typeface="Arial" pitchFamily="34" charset="0"/>
                <a:cs typeface="Arial" pitchFamily="34" charset="0"/>
              </a:rPr>
              <a:t>career paths</a:t>
            </a:r>
          </a:p>
          <a:p>
            <a:endParaRPr lang="en-ZA" dirty="0"/>
          </a:p>
        </p:txBody>
      </p:sp>
      <p:sp>
        <p:nvSpPr>
          <p:cNvPr id="10" name="Right Arrow 9"/>
          <p:cNvSpPr/>
          <p:nvPr/>
        </p:nvSpPr>
        <p:spPr>
          <a:xfrm>
            <a:off x="2699792" y="177281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ight Arrow 10"/>
          <p:cNvSpPr/>
          <p:nvPr/>
        </p:nvSpPr>
        <p:spPr>
          <a:xfrm>
            <a:off x="2699793" y="4077074"/>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ight Arrow 12"/>
          <p:cNvSpPr/>
          <p:nvPr/>
        </p:nvSpPr>
        <p:spPr>
          <a:xfrm>
            <a:off x="2699793" y="5013180"/>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31</a:t>
            </a:r>
            <a:endParaRPr lang="en-US" dirty="0">
              <a:solidFill>
                <a:prstClr val="black"/>
              </a:solidFill>
              <a:latin typeface="Arial" pitchFamily="34" charset="0"/>
              <a:cs typeface="Arial"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27354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solidFill>
                  <a:schemeClr val="accent2">
                    <a:lumMod val="75000"/>
                  </a:schemeClr>
                </a:solidFill>
              </a:rPr>
              <a:t>A RESPONSIVE CURRICULUM</a:t>
            </a:r>
            <a:endParaRPr lang="en-ZA" b="1" dirty="0">
              <a:solidFill>
                <a:schemeClr val="accent2">
                  <a:lumMod val="75000"/>
                </a:schemeClr>
              </a:solidFill>
            </a:endParaRPr>
          </a:p>
        </p:txBody>
      </p:sp>
      <p:sp>
        <p:nvSpPr>
          <p:cNvPr id="3" name="Content Placeholder 2"/>
          <p:cNvSpPr>
            <a:spLocks noGrp="1"/>
          </p:cNvSpPr>
          <p:nvPr>
            <p:ph idx="1"/>
          </p:nvPr>
        </p:nvSpPr>
        <p:spPr>
          <a:xfrm>
            <a:off x="323529" y="1600204"/>
            <a:ext cx="8363272" cy="4525963"/>
          </a:xfrm>
        </p:spPr>
        <p:txBody>
          <a:bodyPr/>
          <a:lstStyle/>
          <a:p>
            <a:pPr marL="0" lvl="0" indent="0" algn="just">
              <a:buNone/>
            </a:pPr>
            <a:r>
              <a:rPr lang="en-ZA" dirty="0"/>
              <a:t>The </a:t>
            </a:r>
            <a:r>
              <a:rPr lang="en-ZA" b="1" i="1" dirty="0"/>
              <a:t>White Paper on Education and Training (1995)</a:t>
            </a:r>
            <a:r>
              <a:rPr lang="en-ZA" dirty="0"/>
              <a:t> proposed an </a:t>
            </a:r>
            <a:r>
              <a:rPr lang="en-ZA" b="1" dirty="0"/>
              <a:t>integrated approach to education and training</a:t>
            </a:r>
            <a:r>
              <a:rPr lang="en-ZA" dirty="0"/>
              <a:t>, thus implying “</a:t>
            </a:r>
            <a:r>
              <a:rPr lang="en-ZA" i="1" dirty="0"/>
              <a:t>a view of learning </a:t>
            </a:r>
            <a:r>
              <a:rPr lang="en-ZA" b="1" i="1" dirty="0"/>
              <a:t>which rejects a rigid division between "academic" and "applied", "theory" and "practice", "knowledge" and "skills", "head" and "hand</a:t>
            </a:r>
            <a:r>
              <a:rPr lang="en-ZA" i="1" dirty="0"/>
              <a:t>".</a:t>
            </a:r>
            <a:endParaRPr lang="en-ZA" dirty="0"/>
          </a:p>
          <a:p>
            <a:pPr marL="0" indent="0">
              <a:buNone/>
            </a:pPr>
            <a:r>
              <a:rPr lang="en-ZA" dirty="0"/>
              <a:t> </a:t>
            </a:r>
          </a:p>
          <a:p>
            <a:endParaRPr lang="en-ZA" dirty="0"/>
          </a:p>
        </p:txBody>
      </p:sp>
      <p:sp>
        <p:nvSpPr>
          <p:cNvPr id="4" name="Rectangle 3"/>
          <p:cNvSpPr/>
          <p:nvPr/>
        </p:nvSpPr>
        <p:spPr>
          <a:xfrm>
            <a:off x="4605949"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32</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29387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0848"/>
            <a:ext cx="8892480" cy="2232248"/>
          </a:xfrm>
        </p:spPr>
        <p:txBody>
          <a:bodyPr>
            <a:normAutofit fontScale="90000"/>
          </a:bodyPr>
          <a:lstStyle/>
          <a:p>
            <a:pPr lvl="0">
              <a:spcBef>
                <a:spcPct val="20000"/>
              </a:spcBef>
            </a:pPr>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6600" b="1" dirty="0" smtClean="0">
                <a:solidFill>
                  <a:srgbClr val="C0504D">
                    <a:lumMod val="75000"/>
                  </a:srgbClr>
                </a:solidFill>
                <a:latin typeface="Arial" panose="020B0604020202020204" pitchFamily="34" charset="0"/>
                <a:ea typeface="+mn-ea"/>
                <a:cs typeface="Arial" panose="020B0604020202020204" pitchFamily="34" charset="0"/>
              </a:rPr>
              <a:t> GENERAL EDUCATION CERTIFICATE</a:t>
            </a:r>
            <a:endParaRPr lang="en-ZA" sz="6600" b="1" dirty="0">
              <a:solidFill>
                <a:srgbClr val="C0504D">
                  <a:lumMod val="75000"/>
                </a:srgbClr>
              </a:solidFill>
              <a:latin typeface="Arial" panose="020B0604020202020204" pitchFamily="34" charset="0"/>
              <a:ea typeface="+mn-ea"/>
              <a:cs typeface="Arial" panose="020B0604020202020204" pitchFamily="34" charset="0"/>
            </a:endParaRPr>
          </a:p>
        </p:txBody>
      </p:sp>
      <p:sp>
        <p:nvSpPr>
          <p:cNvPr id="3" name="Rectangle 2"/>
          <p:cNvSpPr/>
          <p:nvPr/>
        </p:nvSpPr>
        <p:spPr>
          <a:xfrm>
            <a:off x="3059832" y="37163"/>
            <a:ext cx="341760" cy="276999"/>
          </a:xfrm>
          <a:prstGeom prst="rect">
            <a:avLst/>
          </a:prstGeom>
        </p:spPr>
        <p:txBody>
          <a:bodyPr wrap="none">
            <a:spAutoFit/>
          </a:bodyPr>
          <a:lstStyle/>
          <a:p>
            <a:pPr algn="r"/>
            <a:fld id="{9DC7CBB9-8A01-486D-A115-199A907CBFA4}" type="slidenum">
              <a:rPr lang="en-ZA" sz="1200">
                <a:solidFill>
                  <a:srgbClr val="898989"/>
                </a:solidFill>
              </a:rPr>
              <a:pPr algn="r"/>
              <a:t>33</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31838435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normAutofit/>
          </a:bodyPr>
          <a:lstStyle/>
          <a:p>
            <a:r>
              <a:rPr lang="en-ZA" sz="6000" b="1" dirty="0" smtClean="0">
                <a:solidFill>
                  <a:schemeClr val="accent2">
                    <a:lumMod val="75000"/>
                  </a:schemeClr>
                </a:solidFill>
              </a:rPr>
              <a:t>WHAT IS THE GEC</a:t>
            </a:r>
            <a:endParaRPr lang="en-ZA" sz="6000" b="1" dirty="0">
              <a:solidFill>
                <a:schemeClr val="accent2">
                  <a:lumMod val="75000"/>
                </a:schemeClr>
              </a:solidFill>
            </a:endParaRPr>
          </a:p>
        </p:txBody>
      </p:sp>
      <p:sp>
        <p:nvSpPr>
          <p:cNvPr id="3" name="Content Placeholder 2"/>
          <p:cNvSpPr>
            <a:spLocks noGrp="1"/>
          </p:cNvSpPr>
          <p:nvPr>
            <p:ph idx="1"/>
          </p:nvPr>
        </p:nvSpPr>
        <p:spPr>
          <a:xfrm>
            <a:off x="251520" y="1340769"/>
            <a:ext cx="8640960" cy="4824536"/>
          </a:xfrm>
        </p:spPr>
        <p:txBody>
          <a:bodyPr>
            <a:normAutofit fontScale="85000" lnSpcReduction="20000"/>
          </a:bodyPr>
          <a:lstStyle/>
          <a:p>
            <a:pPr algn="just"/>
            <a:r>
              <a:rPr lang="en-ZA" sz="3600" dirty="0" smtClean="0"/>
              <a:t>Envisioned to be a registered </a:t>
            </a:r>
            <a:r>
              <a:rPr lang="en-ZA" sz="3600" b="1" dirty="0" smtClean="0"/>
              <a:t>Level 1 National Qualification. </a:t>
            </a:r>
          </a:p>
          <a:p>
            <a:pPr algn="just"/>
            <a:r>
              <a:rPr lang="en-ZA" sz="3600" dirty="0"/>
              <a:t>C</a:t>
            </a:r>
            <a:r>
              <a:rPr lang="en-ZA" sz="3600" dirty="0" smtClean="0"/>
              <a:t>onsisting of a planned </a:t>
            </a:r>
            <a:r>
              <a:rPr lang="en-ZA" sz="3600" b="1" dirty="0" smtClean="0"/>
              <a:t>combination of learning outcomes</a:t>
            </a:r>
            <a:r>
              <a:rPr lang="en-ZA" sz="3600" dirty="0" smtClean="0"/>
              <a:t> which has defined purposes.</a:t>
            </a:r>
          </a:p>
          <a:p>
            <a:pPr algn="just"/>
            <a:r>
              <a:rPr lang="en-ZA" sz="3600" dirty="0"/>
              <a:t>I</a:t>
            </a:r>
            <a:r>
              <a:rPr lang="en-ZA" sz="3600" dirty="0" smtClean="0"/>
              <a:t>ntended to provide qualifying learners with </a:t>
            </a:r>
            <a:r>
              <a:rPr lang="en-ZA" sz="3600" b="1" dirty="0" smtClean="0"/>
              <a:t>applied competence </a:t>
            </a:r>
            <a:r>
              <a:rPr lang="en-ZA" sz="3600" dirty="0" smtClean="0"/>
              <a:t>and a basis for further learning.</a:t>
            </a:r>
          </a:p>
          <a:p>
            <a:pPr algn="just"/>
            <a:r>
              <a:rPr lang="en-ZA" sz="3600" dirty="0" smtClean="0"/>
              <a:t> The GEC was registered on </a:t>
            </a:r>
            <a:r>
              <a:rPr lang="en-ZA" sz="3600" b="1" dirty="0" smtClean="0"/>
              <a:t>01 July 2009 </a:t>
            </a:r>
            <a:r>
              <a:rPr lang="en-ZA" sz="3600" dirty="0" smtClean="0"/>
              <a:t>and the registration ended on </a:t>
            </a:r>
            <a:r>
              <a:rPr lang="en-ZA" sz="3600" b="1" dirty="0" smtClean="0"/>
              <a:t>30 June 2012</a:t>
            </a:r>
            <a:r>
              <a:rPr lang="en-ZA" sz="3600" dirty="0" smtClean="0"/>
              <a:t>.</a:t>
            </a:r>
          </a:p>
          <a:p>
            <a:pPr marL="0" indent="0">
              <a:buNone/>
            </a:pPr>
            <a:endParaRPr lang="en-ZA" sz="1800" b="1" dirty="0" smtClean="0"/>
          </a:p>
          <a:p>
            <a:pPr marL="0" indent="0">
              <a:buNone/>
            </a:pPr>
            <a:endParaRPr lang="en-ZA" sz="1800" b="1" dirty="0"/>
          </a:p>
          <a:p>
            <a:pPr marL="0" indent="0">
              <a:buNone/>
            </a:pPr>
            <a:r>
              <a:rPr lang="en-ZA" sz="1800" b="1" dirty="0" smtClean="0"/>
              <a:t>(NQFPedia, South African Qualifications Authority: 2017)</a:t>
            </a:r>
            <a:endParaRPr lang="en-ZA" sz="1800" b="1" dirty="0"/>
          </a:p>
        </p:txBody>
      </p:sp>
      <p:sp>
        <p:nvSpPr>
          <p:cNvPr id="4" name="Rectangle 3"/>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34</a:t>
            </a:r>
            <a:endParaRPr lang="en-US" dirty="0">
              <a:solidFill>
                <a:prstClr val="black"/>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93777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body"/>
          </p:nvPr>
        </p:nvSpPr>
        <p:spPr>
          <a:xfrm>
            <a:off x="-32274" y="294557"/>
            <a:ext cx="8828640" cy="717195"/>
          </a:xfrm>
        </p:spPr>
        <p:txBody>
          <a:bodyPr anchor="t">
            <a:normAutofit fontScale="92500"/>
          </a:bodyPr>
          <a:lstStyle/>
          <a:p>
            <a:pPr marL="391686" indent="-293764">
              <a:spcAft>
                <a:spcPts val="1293"/>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smtClean="0">
                <a:solidFill>
                  <a:srgbClr val="22228B"/>
                </a:solidFill>
                <a:cs typeface="Arial" panose="020B0604020202020204" pitchFamily="34" charset="0"/>
              </a:rPr>
              <a:t>GEC within the National </a:t>
            </a:r>
            <a:r>
              <a:rPr lang="en-US" sz="2900" b="1" dirty="0">
                <a:solidFill>
                  <a:srgbClr val="22228B"/>
                </a:solidFill>
                <a:cs typeface="Arial" panose="020B0604020202020204" pitchFamily="34" charset="0"/>
              </a:rPr>
              <a:t>Qualifications </a:t>
            </a:r>
            <a:r>
              <a:rPr lang="en-US" sz="2900" b="1" dirty="0" smtClean="0">
                <a:solidFill>
                  <a:srgbClr val="22228B"/>
                </a:solidFill>
                <a:cs typeface="Arial" panose="020B0604020202020204" pitchFamily="34" charset="0"/>
              </a:rPr>
              <a:t>Framework (NQF) </a:t>
            </a:r>
            <a:endParaRPr lang="en-GB" sz="2900" b="1" dirty="0">
              <a:solidFill>
                <a:srgbClr val="22228B"/>
              </a:solidFill>
              <a:cs typeface="Arial" panose="020B0604020202020204" pitchFamily="34" charset="0"/>
            </a:endParaRPr>
          </a:p>
          <a:p>
            <a:pPr marL="391686" indent="-293764">
              <a:spcAft>
                <a:spcPts val="1293"/>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GB" sz="2900" b="1" dirty="0">
              <a:solidFill>
                <a:schemeClr val="accent6"/>
              </a:solidFill>
              <a:cs typeface="Arial" panose="020B0604020202020204" pitchFamily="34" charset="0"/>
            </a:endParaRPr>
          </a:p>
        </p:txBody>
      </p:sp>
      <p:sp>
        <p:nvSpPr>
          <p:cNvPr id="4101" name="Rectangle 5"/>
          <p:cNvSpPr>
            <a:spLocks noGrp="1" noChangeArrowheads="1"/>
          </p:cNvSpPr>
          <p:nvPr>
            <p:ph type="body" idx="1"/>
          </p:nvPr>
        </p:nvSpPr>
        <p:spPr>
          <a:xfrm>
            <a:off x="457920" y="946182"/>
            <a:ext cx="8226720" cy="4834587"/>
          </a:xfrm>
        </p:spPr>
        <p:txBody>
          <a:bodyPr/>
          <a:lstStyle/>
          <a:p>
            <a:pPr marL="0" indent="0">
              <a:buNone/>
              <a:defRPr/>
            </a:pPr>
            <a:endParaRPr lang="en-GB" sz="2500" dirty="0">
              <a:solidFill>
                <a:schemeClr val="accent2"/>
              </a:solidFill>
            </a:endParaRPr>
          </a:p>
          <a:p>
            <a:pPr eaLnBrk="1">
              <a:buFont typeface="Wingdings" charset="2"/>
              <a:buChar char=""/>
              <a:defRPr/>
            </a:pPr>
            <a:endParaRPr lang="en-GB" sz="2500" dirty="0">
              <a:solidFill>
                <a:schemeClr val="accent2"/>
              </a:solidFill>
            </a:endParaRPr>
          </a:p>
          <a:p>
            <a:pPr marL="0" indent="0">
              <a:buNone/>
              <a:defRPr/>
            </a:pPr>
            <a:endParaRPr lang="en-GB" sz="2200" dirty="0">
              <a:solidFill>
                <a:schemeClr val="accent2"/>
              </a:solidFill>
            </a:endParaRPr>
          </a:p>
        </p:txBody>
      </p:sp>
      <p:pic>
        <p:nvPicPr>
          <p:cNvPr id="2253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1" y="1"/>
            <a:ext cx="9142560" cy="42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2" name="Table 1"/>
          <p:cNvGraphicFramePr>
            <a:graphicFrameLocks noGrp="1"/>
          </p:cNvGraphicFramePr>
          <p:nvPr>
            <p:extLst/>
          </p:nvPr>
        </p:nvGraphicFramePr>
        <p:xfrm>
          <a:off x="131040" y="1077323"/>
          <a:ext cx="8881920" cy="4866322"/>
        </p:xfrm>
        <a:graphic>
          <a:graphicData uri="http://schemas.openxmlformats.org/drawingml/2006/table">
            <a:tbl>
              <a:tblPr firstRow="1" bandRow="1">
                <a:tableStyleId>{93296810-A885-4BE3-A3E7-6D5BEEA58F35}</a:tableStyleId>
              </a:tblPr>
              <a:tblGrid>
                <a:gridCol w="1395580">
                  <a:extLst>
                    <a:ext uri="{9D8B030D-6E8A-4147-A177-3AD203B41FA5}">
                      <a16:colId xmlns:a16="http://schemas.microsoft.com/office/drawing/2014/main" xmlns="" val="20000"/>
                    </a:ext>
                  </a:extLst>
                </a:gridCol>
                <a:gridCol w="3806724">
                  <a:extLst>
                    <a:ext uri="{9D8B030D-6E8A-4147-A177-3AD203B41FA5}">
                      <a16:colId xmlns:a16="http://schemas.microsoft.com/office/drawing/2014/main" xmlns="" val="20001"/>
                    </a:ext>
                  </a:extLst>
                </a:gridCol>
                <a:gridCol w="3679616">
                  <a:extLst>
                    <a:ext uri="{9D8B030D-6E8A-4147-A177-3AD203B41FA5}">
                      <a16:colId xmlns:a16="http://schemas.microsoft.com/office/drawing/2014/main" xmlns="" val="20002"/>
                    </a:ext>
                  </a:extLst>
                </a:gridCol>
              </a:tblGrid>
              <a:tr h="359442">
                <a:tc gridSpan="3">
                  <a:txBody>
                    <a:bodyPr/>
                    <a:lstStyle/>
                    <a:p>
                      <a:pPr algn="ctr"/>
                      <a:endParaRPr lang="en-ZA" sz="1800" b="1" dirty="0"/>
                    </a:p>
                  </a:txBody>
                  <a:tcPr marL="82932" marR="82932" marT="41466" marB="41466">
                    <a:solidFill>
                      <a:srgbClr val="00B0F0"/>
                    </a:solidFill>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xmlns="" val="10000"/>
                  </a:ext>
                </a:extLst>
              </a:tr>
              <a:tr h="359442">
                <a:tc>
                  <a:txBody>
                    <a:bodyPr/>
                    <a:lstStyle/>
                    <a:p>
                      <a:r>
                        <a:rPr lang="en-ZA" sz="1600" b="1" dirty="0" smtClean="0"/>
                        <a:t>Level </a:t>
                      </a:r>
                      <a:endParaRPr lang="en-ZA" sz="1600" b="1" dirty="0"/>
                    </a:p>
                  </a:txBody>
                  <a:tcPr marL="82932" marR="82932" marT="41466" marB="41466"/>
                </a:tc>
                <a:tc gridSpan="2">
                  <a:txBody>
                    <a:bodyPr/>
                    <a:lstStyle/>
                    <a:p>
                      <a:pPr algn="ctr"/>
                      <a:r>
                        <a:rPr lang="en-ZA" sz="1800" b="1" dirty="0" smtClean="0"/>
                        <a:t>Sub-Framework and Qualification Types </a:t>
                      </a:r>
                      <a:endParaRPr lang="en-ZA" sz="1800" b="1" dirty="0"/>
                    </a:p>
                  </a:txBody>
                  <a:tcPr marL="82932" marR="82932" marT="41466" marB="41466"/>
                </a:tc>
                <a:tc hMerge="1">
                  <a:txBody>
                    <a:bodyPr/>
                    <a:lstStyle/>
                    <a:p>
                      <a:endParaRPr lang="en-ZA" dirty="0"/>
                    </a:p>
                  </a:txBody>
                  <a:tcPr/>
                </a:tc>
                <a:extLst>
                  <a:ext uri="{0D108BD9-81ED-4DB2-BD59-A6C34878D82A}">
                    <a16:rowId xmlns:a16="http://schemas.microsoft.com/office/drawing/2014/main" xmlns="" val="10001"/>
                  </a:ext>
                </a:extLst>
              </a:tr>
              <a:tr h="359442">
                <a:tc>
                  <a:txBody>
                    <a:bodyPr/>
                    <a:lstStyle/>
                    <a:p>
                      <a:r>
                        <a:rPr lang="en-ZA" sz="1800" b="1" dirty="0" smtClean="0"/>
                        <a:t>10</a:t>
                      </a:r>
                      <a:endParaRPr lang="en-ZA" sz="1800" b="1" dirty="0"/>
                    </a:p>
                  </a:txBody>
                  <a:tcPr marL="82932" marR="82932" marT="41466" marB="41466">
                    <a:solidFill>
                      <a:schemeClr val="accent1"/>
                    </a:solidFill>
                  </a:tcPr>
                </a:tc>
                <a:tc>
                  <a:txBody>
                    <a:bodyPr/>
                    <a:lstStyle/>
                    <a:p>
                      <a:r>
                        <a:rPr lang="en-ZA" sz="1800" b="1" dirty="0" smtClean="0"/>
                        <a:t>Doctoral Degree</a:t>
                      </a:r>
                      <a:r>
                        <a:rPr lang="en-ZA" sz="1800" b="1" baseline="0" dirty="0" smtClean="0"/>
                        <a:t> </a:t>
                      </a:r>
                    </a:p>
                  </a:txBody>
                  <a:tcPr marL="82932" marR="82932" marT="41466" marB="41466">
                    <a:solidFill>
                      <a:schemeClr val="accent1"/>
                    </a:solidFill>
                  </a:tcPr>
                </a:tc>
                <a:tc>
                  <a:txBody>
                    <a:bodyPr/>
                    <a:lstStyle/>
                    <a:p>
                      <a:endParaRPr lang="en-ZA" sz="1600" dirty="0"/>
                    </a:p>
                  </a:txBody>
                  <a:tcPr marL="82932" marR="82932" marT="41466" marB="41466">
                    <a:noFill/>
                  </a:tcPr>
                </a:tc>
                <a:extLst>
                  <a:ext uri="{0D108BD9-81ED-4DB2-BD59-A6C34878D82A}">
                    <a16:rowId xmlns:a16="http://schemas.microsoft.com/office/drawing/2014/main" xmlns="" val="10002"/>
                  </a:ext>
                </a:extLst>
              </a:tr>
              <a:tr h="359442">
                <a:tc>
                  <a:txBody>
                    <a:bodyPr/>
                    <a:lstStyle/>
                    <a:p>
                      <a:r>
                        <a:rPr lang="en-ZA" sz="1800" b="1" dirty="0" smtClean="0"/>
                        <a:t>9</a:t>
                      </a:r>
                      <a:endParaRPr lang="en-ZA" sz="1800" b="1" dirty="0"/>
                    </a:p>
                  </a:txBody>
                  <a:tcPr marL="82932" marR="82932" marT="41466" marB="41466">
                    <a:solidFill>
                      <a:schemeClr val="accent1"/>
                    </a:solidFill>
                  </a:tcPr>
                </a:tc>
                <a:tc>
                  <a:txBody>
                    <a:bodyPr/>
                    <a:lstStyle/>
                    <a:p>
                      <a:r>
                        <a:rPr lang="en-ZA" sz="1800" b="1" dirty="0" smtClean="0"/>
                        <a:t>Master’s Degree </a:t>
                      </a:r>
                      <a:endParaRPr lang="en-ZA" sz="1800" b="1" dirty="0"/>
                    </a:p>
                  </a:txBody>
                  <a:tcPr marL="82932" marR="82932" marT="41466" marB="41466">
                    <a:solidFill>
                      <a:schemeClr val="accent1"/>
                    </a:solidFill>
                  </a:tcPr>
                </a:tc>
                <a:tc>
                  <a:txBody>
                    <a:bodyPr/>
                    <a:lstStyle/>
                    <a:p>
                      <a:endParaRPr lang="en-ZA" sz="1600" dirty="0"/>
                    </a:p>
                  </a:txBody>
                  <a:tcPr marL="82932" marR="82932" marT="41466" marB="41466">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635951">
                <a:tc>
                  <a:txBody>
                    <a:bodyPr/>
                    <a:lstStyle/>
                    <a:p>
                      <a:r>
                        <a:rPr lang="en-ZA" sz="1800" b="1" dirty="0" smtClean="0"/>
                        <a:t>8</a:t>
                      </a:r>
                      <a:endParaRPr lang="en-ZA" sz="1800" b="1" dirty="0"/>
                    </a:p>
                  </a:txBody>
                  <a:tcPr marL="82932" marR="82932" marT="41466" marB="41466">
                    <a:solidFill>
                      <a:schemeClr val="accent1"/>
                    </a:solidFill>
                  </a:tcPr>
                </a:tc>
                <a:tc>
                  <a:txBody>
                    <a:bodyPr/>
                    <a:lstStyle/>
                    <a:p>
                      <a:r>
                        <a:rPr lang="en-ZA" sz="1800" b="1" dirty="0" smtClean="0"/>
                        <a:t>Bachelor of Honours Degree/Post Graduate Diploma </a:t>
                      </a:r>
                      <a:endParaRPr lang="en-ZA" sz="1800" b="1" dirty="0"/>
                    </a:p>
                  </a:txBody>
                  <a:tcPr marL="82932" marR="82932" marT="41466" marB="41466">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8 </a:t>
                      </a:r>
                    </a:p>
                    <a:p>
                      <a:endParaRPr lang="en-ZA" sz="1800" dirty="0"/>
                    </a:p>
                  </a:txBody>
                  <a:tcPr marL="82932" marR="82932" marT="41466" marB="4146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xmlns="" val="10004"/>
                  </a:ext>
                </a:extLst>
              </a:tr>
              <a:tr h="635951">
                <a:tc>
                  <a:txBody>
                    <a:bodyPr/>
                    <a:lstStyle/>
                    <a:p>
                      <a:r>
                        <a:rPr lang="en-ZA" sz="1800" b="1" dirty="0" smtClean="0"/>
                        <a:t>7</a:t>
                      </a:r>
                      <a:endParaRPr lang="en-ZA" sz="1800" b="1" dirty="0"/>
                    </a:p>
                  </a:txBody>
                  <a:tcPr marL="82932" marR="82932" marT="41466" marB="41466">
                    <a:solidFill>
                      <a:schemeClr val="accent1"/>
                    </a:solidFill>
                  </a:tcPr>
                </a:tc>
                <a:tc>
                  <a:txBody>
                    <a:bodyPr/>
                    <a:lstStyle/>
                    <a:p>
                      <a:r>
                        <a:rPr lang="en-ZA" sz="1800" b="1" dirty="0" smtClean="0"/>
                        <a:t>Bachelor’s Degree / Advanced Diploma</a:t>
                      </a:r>
                      <a:endParaRPr lang="en-ZA" sz="1800" b="1" dirty="0"/>
                    </a:p>
                  </a:txBody>
                  <a:tcPr marL="82932" marR="82932" marT="41466" marB="41466">
                    <a:lnT w="12700" cap="flat" cmpd="sng" algn="ctr">
                      <a:solidFill>
                        <a:schemeClr val="tx1"/>
                      </a:solidFill>
                      <a:prstDash val="solid"/>
                      <a:round/>
                      <a:headEnd type="none" w="med" len="med"/>
                      <a:tailEnd type="none" w="med" len="med"/>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7 </a:t>
                      </a:r>
                    </a:p>
                    <a:p>
                      <a:endParaRPr lang="en-ZA" sz="1800" dirty="0"/>
                    </a:p>
                  </a:txBody>
                  <a:tcPr marL="82932" marR="82932" marT="41466" marB="41466">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xmlns="" val="10005"/>
                  </a:ext>
                </a:extLst>
              </a:tr>
              <a:tr h="359442">
                <a:tc>
                  <a:txBody>
                    <a:bodyPr/>
                    <a:lstStyle/>
                    <a:p>
                      <a:r>
                        <a:rPr lang="en-ZA" sz="1800" b="1" dirty="0" smtClean="0"/>
                        <a:t>6</a:t>
                      </a:r>
                      <a:endParaRPr lang="en-ZA" sz="1800" b="1" dirty="0"/>
                    </a:p>
                  </a:txBody>
                  <a:tcPr marL="82932" marR="82932" marT="41466" marB="41466">
                    <a:solidFill>
                      <a:schemeClr val="accent1"/>
                    </a:solidFill>
                  </a:tcPr>
                </a:tc>
                <a:tc>
                  <a:txBody>
                    <a:bodyPr/>
                    <a:lstStyle/>
                    <a:p>
                      <a:r>
                        <a:rPr lang="en-ZA" sz="1800" b="1" dirty="0" smtClean="0"/>
                        <a:t>Diploma/Advanced</a:t>
                      </a:r>
                      <a:r>
                        <a:rPr lang="en-ZA" sz="1800" b="1" baseline="0" dirty="0" smtClean="0"/>
                        <a:t> Certificate </a:t>
                      </a:r>
                      <a:endParaRPr lang="en-ZA" sz="1800" b="1" dirty="0"/>
                    </a:p>
                  </a:txBody>
                  <a:tcPr marL="82932" marR="82932" marT="41466" marB="41466">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6 </a:t>
                      </a:r>
                    </a:p>
                  </a:txBody>
                  <a:tcPr marL="82932" marR="82932" marT="41466" marB="41466">
                    <a:solidFill>
                      <a:srgbClr val="FF0000"/>
                    </a:solidFill>
                  </a:tcPr>
                </a:tc>
                <a:extLst>
                  <a:ext uri="{0D108BD9-81ED-4DB2-BD59-A6C34878D82A}">
                    <a16:rowId xmlns:a16="http://schemas.microsoft.com/office/drawing/2014/main" xmlns="" val="10006"/>
                  </a:ext>
                </a:extLst>
              </a:tr>
              <a:tr h="359442">
                <a:tc>
                  <a:txBody>
                    <a:bodyPr/>
                    <a:lstStyle/>
                    <a:p>
                      <a:r>
                        <a:rPr lang="en-ZA" sz="1800" b="1" dirty="0" smtClean="0"/>
                        <a:t>5</a:t>
                      </a:r>
                      <a:endParaRPr lang="en-ZA" sz="1800" b="1" dirty="0"/>
                    </a:p>
                  </a:txBody>
                  <a:tcPr marL="82932" marR="82932" marT="41466" marB="41466">
                    <a:solidFill>
                      <a:schemeClr val="accent1"/>
                    </a:solidFill>
                  </a:tcPr>
                </a:tc>
                <a:tc>
                  <a:txBody>
                    <a:bodyPr/>
                    <a:lstStyle/>
                    <a:p>
                      <a:r>
                        <a:rPr lang="en-ZA" sz="1800" b="1" dirty="0" smtClean="0"/>
                        <a:t>Higher Certificate </a:t>
                      </a:r>
                      <a:endParaRPr lang="en-ZA" sz="1800" b="1" dirty="0"/>
                    </a:p>
                  </a:txBody>
                  <a:tcPr marL="82932" marR="82932" marT="41466" marB="41466">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5 </a:t>
                      </a:r>
                    </a:p>
                  </a:txBody>
                  <a:tcPr marL="82932" marR="82932" marT="41466" marB="41466">
                    <a:solidFill>
                      <a:srgbClr val="FF0000"/>
                    </a:solidFill>
                  </a:tcPr>
                </a:tc>
                <a:extLst>
                  <a:ext uri="{0D108BD9-81ED-4DB2-BD59-A6C34878D82A}">
                    <a16:rowId xmlns:a16="http://schemas.microsoft.com/office/drawing/2014/main" xmlns="" val="10007"/>
                  </a:ext>
                </a:extLst>
              </a:tr>
              <a:tr h="359442">
                <a:tc>
                  <a:txBody>
                    <a:bodyPr/>
                    <a:lstStyle/>
                    <a:p>
                      <a:r>
                        <a:rPr lang="en-ZA" sz="1800" b="1" dirty="0" smtClean="0"/>
                        <a:t>4</a:t>
                      </a:r>
                      <a:endParaRPr lang="en-ZA" sz="1800" b="1" dirty="0"/>
                    </a:p>
                  </a:txBody>
                  <a:tcPr marL="82932" marR="82932" marT="41466" marB="41466">
                    <a:solidFill>
                      <a:schemeClr val="accent6">
                        <a:lumMod val="60000"/>
                        <a:lumOff val="40000"/>
                      </a:schemeClr>
                    </a:solidFill>
                  </a:tcPr>
                </a:tc>
                <a:tc>
                  <a:txBody>
                    <a:bodyPr/>
                    <a:lstStyle/>
                    <a:p>
                      <a:r>
                        <a:rPr lang="en-ZA" sz="1800" b="1" dirty="0" smtClean="0"/>
                        <a:t>National</a:t>
                      </a:r>
                      <a:r>
                        <a:rPr lang="en-ZA" sz="1800" b="1" baseline="0" dirty="0" smtClean="0"/>
                        <a:t> Certificate </a:t>
                      </a:r>
                      <a:endParaRPr lang="en-ZA" sz="1800" b="1" dirty="0"/>
                    </a:p>
                  </a:txBody>
                  <a:tcPr marL="82932" marR="82932" marT="41466" marB="41466">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4 </a:t>
                      </a:r>
                    </a:p>
                  </a:txBody>
                  <a:tcPr marL="82932" marR="82932" marT="41466" marB="41466">
                    <a:solidFill>
                      <a:srgbClr val="FF0000"/>
                    </a:solidFill>
                  </a:tcPr>
                </a:tc>
                <a:extLst>
                  <a:ext uri="{0D108BD9-81ED-4DB2-BD59-A6C34878D82A}">
                    <a16:rowId xmlns:a16="http://schemas.microsoft.com/office/drawing/2014/main" xmlns="" val="10008"/>
                  </a:ext>
                </a:extLst>
              </a:tr>
              <a:tr h="359442">
                <a:tc>
                  <a:txBody>
                    <a:bodyPr/>
                    <a:lstStyle/>
                    <a:p>
                      <a:r>
                        <a:rPr lang="en-ZA" sz="1800" b="1" dirty="0" smtClean="0"/>
                        <a:t>3</a:t>
                      </a:r>
                      <a:endParaRPr lang="en-ZA" sz="1800" b="1" dirty="0"/>
                    </a:p>
                  </a:txBody>
                  <a:tcPr marL="82932" marR="82932" marT="41466" marB="41466">
                    <a:solidFill>
                      <a:schemeClr val="accent6">
                        <a:lumMod val="60000"/>
                        <a:lumOff val="40000"/>
                      </a:schemeClr>
                    </a:solidFill>
                  </a:tcPr>
                </a:tc>
                <a:tc>
                  <a:txBody>
                    <a:bodyPr/>
                    <a:lstStyle/>
                    <a:p>
                      <a:r>
                        <a:rPr lang="en-ZA" sz="1800" b="1" dirty="0" smtClean="0"/>
                        <a:t>Intermediate Certificate</a:t>
                      </a:r>
                      <a:r>
                        <a:rPr lang="en-ZA" sz="1800" b="1" baseline="0" dirty="0" smtClean="0"/>
                        <a:t> </a:t>
                      </a:r>
                      <a:endParaRPr lang="en-ZA" sz="1800" b="1" dirty="0"/>
                    </a:p>
                  </a:txBody>
                  <a:tcPr marL="82932" marR="82932" marT="41466" marB="41466">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3 </a:t>
                      </a:r>
                    </a:p>
                  </a:txBody>
                  <a:tcPr marL="82932" marR="82932" marT="41466" marB="41466">
                    <a:solidFill>
                      <a:srgbClr val="FF0000"/>
                    </a:solidFill>
                  </a:tcPr>
                </a:tc>
                <a:extLst>
                  <a:ext uri="{0D108BD9-81ED-4DB2-BD59-A6C34878D82A}">
                    <a16:rowId xmlns:a16="http://schemas.microsoft.com/office/drawing/2014/main" xmlns="" val="10009"/>
                  </a:ext>
                </a:extLst>
              </a:tr>
              <a:tr h="359442">
                <a:tc>
                  <a:txBody>
                    <a:bodyPr/>
                    <a:lstStyle/>
                    <a:p>
                      <a:r>
                        <a:rPr lang="en-ZA" sz="1800" b="1" dirty="0" smtClean="0"/>
                        <a:t>2</a:t>
                      </a:r>
                      <a:endParaRPr lang="en-ZA" sz="1800" b="1" dirty="0"/>
                    </a:p>
                  </a:txBody>
                  <a:tcPr marL="82932" marR="82932" marT="41466" marB="41466">
                    <a:solidFill>
                      <a:schemeClr val="accent6">
                        <a:lumMod val="60000"/>
                        <a:lumOff val="40000"/>
                      </a:schemeClr>
                    </a:solidFill>
                  </a:tcPr>
                </a:tc>
                <a:tc>
                  <a:txBody>
                    <a:bodyPr/>
                    <a:lstStyle/>
                    <a:p>
                      <a:r>
                        <a:rPr lang="en-ZA" sz="1800" b="1" dirty="0" smtClean="0"/>
                        <a:t>Elementary</a:t>
                      </a:r>
                      <a:r>
                        <a:rPr lang="en-ZA" sz="1800" b="1" baseline="0" dirty="0" smtClean="0"/>
                        <a:t> Certificate </a:t>
                      </a:r>
                      <a:endParaRPr lang="en-ZA" sz="1800" b="1" dirty="0"/>
                    </a:p>
                  </a:txBody>
                  <a:tcPr marL="82932" marR="82932" marT="41466" marB="41466">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dirty="0" smtClean="0"/>
                        <a:t>Occupational Certificate Level 2 </a:t>
                      </a:r>
                    </a:p>
                  </a:txBody>
                  <a:tcPr marL="82932" marR="82932" marT="41466" marB="41466">
                    <a:solidFill>
                      <a:srgbClr val="FF0000"/>
                    </a:solidFill>
                  </a:tcPr>
                </a:tc>
                <a:extLst>
                  <a:ext uri="{0D108BD9-81ED-4DB2-BD59-A6C34878D82A}">
                    <a16:rowId xmlns:a16="http://schemas.microsoft.com/office/drawing/2014/main" xmlns="" val="10010"/>
                  </a:ext>
                </a:extLst>
              </a:tr>
              <a:tr h="359442">
                <a:tc>
                  <a:txBody>
                    <a:bodyPr/>
                    <a:lstStyle/>
                    <a:p>
                      <a:r>
                        <a:rPr lang="en-ZA" sz="1800" b="1" dirty="0" smtClean="0"/>
                        <a:t>1</a:t>
                      </a:r>
                      <a:endParaRPr lang="en-ZA" sz="1800" b="1" dirty="0"/>
                    </a:p>
                  </a:txBody>
                  <a:tcPr marL="82932" marR="82932" marT="41466" marB="41466">
                    <a:solidFill>
                      <a:schemeClr val="accent6">
                        <a:lumMod val="60000"/>
                        <a:lumOff val="40000"/>
                      </a:schemeClr>
                    </a:solidFill>
                  </a:tcPr>
                </a:tc>
                <a:tc>
                  <a:txBody>
                    <a:bodyPr/>
                    <a:lstStyle/>
                    <a:p>
                      <a:r>
                        <a:rPr lang="en-ZA" sz="1800" b="1" dirty="0" smtClean="0"/>
                        <a:t>General Certificate </a:t>
                      </a:r>
                      <a:endParaRPr lang="en-ZA" sz="1800" b="1" dirty="0"/>
                    </a:p>
                  </a:txBody>
                  <a:tcPr marL="82932" marR="82932" marT="41466" marB="41466">
                    <a:solidFill>
                      <a:schemeClr val="accent6">
                        <a:lumMod val="60000"/>
                        <a:lumOff val="40000"/>
                      </a:schemeClr>
                    </a:solidFill>
                  </a:tcPr>
                </a:tc>
                <a:tc>
                  <a:txBody>
                    <a:bodyPr/>
                    <a:lstStyle/>
                    <a:p>
                      <a:r>
                        <a:rPr lang="en-ZA" sz="1800" b="1" dirty="0" smtClean="0"/>
                        <a:t>Occupational Certificate Level 1 </a:t>
                      </a:r>
                      <a:endParaRPr lang="en-ZA" sz="1800" b="1" dirty="0"/>
                    </a:p>
                  </a:txBody>
                  <a:tcPr marL="82932" marR="82932" marT="41466" marB="41466">
                    <a:solidFill>
                      <a:srgbClr val="FF0000"/>
                    </a:solidFill>
                  </a:tcPr>
                </a:tc>
                <a:extLst>
                  <a:ext uri="{0D108BD9-81ED-4DB2-BD59-A6C34878D82A}">
                    <a16:rowId xmlns:a16="http://schemas.microsoft.com/office/drawing/2014/main" xmlns="" val="10011"/>
                  </a:ext>
                </a:extLst>
              </a:tr>
            </a:tbl>
          </a:graphicData>
        </a:graphic>
      </p:graphicFrame>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35</a:t>
            </a:r>
            <a:endParaRPr lang="en-US" dirty="0">
              <a:solidFill>
                <a:prstClr val="black"/>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64252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chemeClr val="accent2">
                    <a:lumMod val="75000"/>
                  </a:schemeClr>
                </a:solidFill>
              </a:rPr>
              <a:t>GENERAL EDUCATION AND TRAINING CERTIFICATE</a:t>
            </a:r>
            <a:endParaRPr lang="en-US" sz="4800" b="1" dirty="0">
              <a:solidFill>
                <a:schemeClr val="accent2">
                  <a:lumMod val="75000"/>
                </a:schemeClr>
              </a:solidFill>
            </a:endParaRPr>
          </a:p>
        </p:txBody>
      </p:sp>
      <p:sp>
        <p:nvSpPr>
          <p:cNvPr id="3" name="Content Placeholder 2"/>
          <p:cNvSpPr>
            <a:spLocks noGrp="1"/>
          </p:cNvSpPr>
          <p:nvPr>
            <p:ph idx="1"/>
          </p:nvPr>
        </p:nvSpPr>
        <p:spPr>
          <a:xfrm>
            <a:off x="251520" y="1600201"/>
            <a:ext cx="8640960" cy="4781127"/>
          </a:xfrm>
        </p:spPr>
        <p:txBody>
          <a:bodyPr>
            <a:normAutofit/>
          </a:bodyPr>
          <a:lstStyle/>
          <a:p>
            <a:pPr marL="0" indent="0" algn="just">
              <a:buNone/>
            </a:pPr>
            <a:r>
              <a:rPr lang="en-ZA" dirty="0"/>
              <a:t>The primary purpose of the GETC is to </a:t>
            </a:r>
            <a:r>
              <a:rPr lang="en-ZA" b="1" dirty="0"/>
              <a:t>equip </a:t>
            </a:r>
            <a:r>
              <a:rPr lang="en-ZA" dirty="0"/>
              <a:t>learners with the </a:t>
            </a:r>
            <a:r>
              <a:rPr lang="en-ZA" b="1" dirty="0"/>
              <a:t>values</a:t>
            </a:r>
            <a:r>
              <a:rPr lang="en-ZA" dirty="0"/>
              <a:t>, </a:t>
            </a:r>
            <a:r>
              <a:rPr lang="en-ZA" b="1" dirty="0"/>
              <a:t>knowledge</a:t>
            </a:r>
            <a:r>
              <a:rPr lang="en-ZA" dirty="0"/>
              <a:t> and </a:t>
            </a:r>
            <a:r>
              <a:rPr lang="en-ZA" b="1" dirty="0"/>
              <a:t>skills</a:t>
            </a:r>
            <a:r>
              <a:rPr lang="en-ZA" dirty="0"/>
              <a:t> that will enable or enhance </a:t>
            </a:r>
            <a:r>
              <a:rPr lang="en-ZA" b="1" dirty="0"/>
              <a:t>meaningful participation </a:t>
            </a:r>
            <a:r>
              <a:rPr lang="en-ZA" dirty="0"/>
              <a:t>in society, contribute towards developing </a:t>
            </a:r>
            <a:r>
              <a:rPr lang="en-ZA" b="1" dirty="0"/>
              <a:t>sustainable</a:t>
            </a:r>
            <a:r>
              <a:rPr lang="en-ZA" dirty="0"/>
              <a:t> c</a:t>
            </a:r>
            <a:r>
              <a:rPr lang="en-ZA" b="1" dirty="0"/>
              <a:t>ommunities</a:t>
            </a:r>
            <a:r>
              <a:rPr lang="en-ZA" dirty="0"/>
              <a:t>, provide a basis for learning in further education and training, and establish a </a:t>
            </a:r>
            <a:r>
              <a:rPr lang="en-ZA" b="1" dirty="0"/>
              <a:t>firm</a:t>
            </a:r>
            <a:r>
              <a:rPr lang="en-ZA" dirty="0"/>
              <a:t> </a:t>
            </a:r>
            <a:r>
              <a:rPr lang="en-ZA" b="1" dirty="0"/>
              <a:t>foundation </a:t>
            </a:r>
            <a:r>
              <a:rPr lang="en-ZA" dirty="0"/>
              <a:t>for the assumption of a </a:t>
            </a:r>
            <a:r>
              <a:rPr lang="en-ZA" b="1" dirty="0"/>
              <a:t>productive</a:t>
            </a:r>
            <a:r>
              <a:rPr lang="en-ZA" dirty="0"/>
              <a:t> and </a:t>
            </a:r>
            <a:r>
              <a:rPr lang="en-ZA" b="1" dirty="0"/>
              <a:t>responsible role </a:t>
            </a:r>
            <a:r>
              <a:rPr lang="en-ZA" dirty="0"/>
              <a:t>in the </a:t>
            </a:r>
            <a:r>
              <a:rPr lang="en-ZA" b="1" dirty="0"/>
              <a:t>workplace</a:t>
            </a:r>
            <a:r>
              <a:rPr lang="en-ZA" dirty="0" smtClean="0"/>
              <a:t>.</a:t>
            </a:r>
          </a:p>
          <a:p>
            <a:pPr marL="0" indent="0" algn="just">
              <a:buNone/>
            </a:pPr>
            <a:endParaRPr lang="en-ZA" dirty="0" smtClean="0"/>
          </a:p>
          <a:p>
            <a:pPr marL="0" indent="0" algn="r">
              <a:buNone/>
            </a:pPr>
            <a:r>
              <a:rPr lang="en-ZA" sz="1000" b="1" dirty="0" smtClean="0"/>
              <a:t>GENERAL EDUCATION AND TRAINING CERTFICATE  POLICY DOCUMENT (October 2001) SAQA</a:t>
            </a:r>
            <a:endParaRPr lang="en-US" sz="1000" b="1" dirty="0"/>
          </a:p>
          <a:p>
            <a:endParaRPr lang="en-US" sz="1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36</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7100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792088"/>
          </a:xfrm>
        </p:spPr>
        <p:txBody>
          <a:bodyPr/>
          <a:lstStyle/>
          <a:p>
            <a:r>
              <a:rPr lang="en-ZA" b="1" dirty="0" smtClean="0">
                <a:solidFill>
                  <a:schemeClr val="accent2">
                    <a:lumMod val="75000"/>
                  </a:schemeClr>
                </a:solidFill>
              </a:rPr>
              <a:t>THE GENESIS OF THE GEC</a:t>
            </a:r>
            <a:endParaRPr lang="en-ZA" b="1" dirty="0">
              <a:solidFill>
                <a:schemeClr val="accent2">
                  <a:lumMod val="75000"/>
                </a:schemeClr>
              </a:solidFill>
            </a:endParaRPr>
          </a:p>
        </p:txBody>
      </p:sp>
      <p:sp>
        <p:nvSpPr>
          <p:cNvPr id="3" name="Content Placeholder 2"/>
          <p:cNvSpPr>
            <a:spLocks noGrp="1"/>
          </p:cNvSpPr>
          <p:nvPr>
            <p:ph idx="1"/>
          </p:nvPr>
        </p:nvSpPr>
        <p:spPr>
          <a:xfrm>
            <a:off x="457200" y="1292338"/>
            <a:ext cx="8229600" cy="4833828"/>
          </a:xfrm>
        </p:spPr>
        <p:txBody>
          <a:bodyPr>
            <a:normAutofit/>
          </a:bodyPr>
          <a:lstStyle/>
          <a:p>
            <a:pPr marL="0" indent="0">
              <a:buNone/>
            </a:pPr>
            <a:endParaRPr lang="en-ZA" sz="1300" dirty="0"/>
          </a:p>
        </p:txBody>
      </p:sp>
      <p:sp>
        <p:nvSpPr>
          <p:cNvPr id="4" name="Rectangle 3"/>
          <p:cNvSpPr/>
          <p:nvPr/>
        </p:nvSpPr>
        <p:spPr>
          <a:xfrm>
            <a:off x="2627784" y="1772816"/>
            <a:ext cx="3600400"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dirty="0" smtClean="0">
                <a:latin typeface="Arial" pitchFamily="34" charset="0"/>
                <a:cs typeface="Arial" pitchFamily="34" charset="0"/>
              </a:rPr>
              <a:t>Has links with the GETC proposed in 2002 as generalist qualification</a:t>
            </a:r>
            <a:endParaRPr lang="en-ZA" dirty="0">
              <a:latin typeface="Arial" pitchFamily="34" charset="0"/>
              <a:cs typeface="Arial" pitchFamily="34" charset="0"/>
            </a:endParaRPr>
          </a:p>
        </p:txBody>
      </p:sp>
      <p:sp>
        <p:nvSpPr>
          <p:cNvPr id="7" name="Rectangle 6"/>
          <p:cNvSpPr/>
          <p:nvPr/>
        </p:nvSpPr>
        <p:spPr>
          <a:xfrm>
            <a:off x="2641641" y="2603733"/>
            <a:ext cx="3600400" cy="8640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dirty="0" smtClean="0">
                <a:latin typeface="Arial" pitchFamily="34" charset="0"/>
                <a:cs typeface="Arial" pitchFamily="34" charset="0"/>
              </a:rPr>
              <a:t>SAQA as the custodian of the NQF presided over the development of the GETC </a:t>
            </a:r>
            <a:endParaRPr lang="en-ZA" dirty="0">
              <a:latin typeface="Arial" pitchFamily="34" charset="0"/>
              <a:cs typeface="Arial" pitchFamily="34" charset="0"/>
            </a:endParaRPr>
          </a:p>
        </p:txBody>
      </p:sp>
      <p:sp>
        <p:nvSpPr>
          <p:cNvPr id="8" name="Rectangle 7"/>
          <p:cNvSpPr/>
          <p:nvPr/>
        </p:nvSpPr>
        <p:spPr>
          <a:xfrm>
            <a:off x="683568" y="3645024"/>
            <a:ext cx="3744416" cy="24482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sz="1600" b="1" dirty="0" smtClean="0">
                <a:latin typeface="Arial" pitchFamily="34" charset="0"/>
                <a:cs typeface="Arial" pitchFamily="34" charset="0"/>
              </a:rPr>
              <a:t>Different  sectors operating  at GETC  level</a:t>
            </a:r>
          </a:p>
          <a:p>
            <a:r>
              <a:rPr lang="en-ZA" sz="1600" dirty="0" smtClean="0">
                <a:latin typeface="Arial" pitchFamily="34" charset="0"/>
                <a:cs typeface="Arial" pitchFamily="34" charset="0"/>
              </a:rPr>
              <a:t>Level 1 qualification in:  </a:t>
            </a:r>
          </a:p>
          <a:p>
            <a:r>
              <a:rPr lang="en-ZA" sz="1600" dirty="0" smtClean="0">
                <a:latin typeface="Arial" pitchFamily="34" charset="0"/>
                <a:cs typeface="Arial" pitchFamily="34" charset="0"/>
              </a:rPr>
              <a:t>- formal schooling;</a:t>
            </a:r>
          </a:p>
          <a:p>
            <a:r>
              <a:rPr lang="en-ZA" sz="1600" dirty="0" smtClean="0">
                <a:latin typeface="Arial" pitchFamily="34" charset="0"/>
                <a:cs typeface="Arial" pitchFamily="34" charset="0"/>
              </a:rPr>
              <a:t>- Adult Basic Education and Training;       		</a:t>
            </a:r>
            <a:r>
              <a:rPr lang="en-ZA" sz="1600" b="1" dirty="0" smtClean="0">
                <a:latin typeface="Arial" pitchFamily="34" charset="0"/>
                <a:cs typeface="Arial" pitchFamily="34" charset="0"/>
              </a:rPr>
              <a:t>and</a:t>
            </a:r>
          </a:p>
          <a:p>
            <a:r>
              <a:rPr lang="en-ZA" sz="1600" dirty="0" smtClean="0">
                <a:latin typeface="Arial" pitchFamily="34" charset="0"/>
                <a:cs typeface="Arial" pitchFamily="34" charset="0"/>
              </a:rPr>
              <a:t>- </a:t>
            </a:r>
            <a:r>
              <a:rPr lang="en-ZA" sz="1600" dirty="0" err="1" smtClean="0">
                <a:latin typeface="Arial" pitchFamily="34" charset="0"/>
                <a:cs typeface="Arial" pitchFamily="34" charset="0"/>
              </a:rPr>
              <a:t>Learnerships</a:t>
            </a:r>
            <a:r>
              <a:rPr lang="en-ZA" sz="1600" dirty="0" smtClean="0">
                <a:latin typeface="Arial" pitchFamily="34" charset="0"/>
                <a:cs typeface="Arial" pitchFamily="34" charset="0"/>
              </a:rPr>
              <a:t> and skills programmes within the Department of Labour</a:t>
            </a:r>
          </a:p>
          <a:p>
            <a:pPr marL="285750" indent="-285750">
              <a:buFontTx/>
              <a:buChar char="-"/>
            </a:pPr>
            <a:endParaRPr lang="en-ZA" dirty="0"/>
          </a:p>
        </p:txBody>
      </p:sp>
      <p:sp>
        <p:nvSpPr>
          <p:cNvPr id="9" name="Rectangle 8"/>
          <p:cNvSpPr/>
          <p:nvPr/>
        </p:nvSpPr>
        <p:spPr>
          <a:xfrm>
            <a:off x="4932040" y="3645024"/>
            <a:ext cx="3456384" cy="24482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dirty="0" smtClean="0">
                <a:latin typeface="Arial" pitchFamily="34" charset="0"/>
                <a:cs typeface="Arial" pitchFamily="34" charset="0"/>
              </a:rPr>
              <a:t>The object of the GETC was to provide access to various learning pathways both Vertical and Horizontal</a:t>
            </a:r>
          </a:p>
          <a:p>
            <a:pPr algn="ctr"/>
            <a:r>
              <a:rPr lang="en-ZA" b="1" dirty="0" smtClean="0">
                <a:latin typeface="Arial" pitchFamily="34" charset="0"/>
                <a:cs typeface="Arial" pitchFamily="34" charset="0"/>
              </a:rPr>
              <a:t>No GETC qualification was to focus on one “ Stream” at the expense of others</a:t>
            </a:r>
            <a:r>
              <a:rPr lang="en-ZA" b="1" dirty="0" smtClean="0"/>
              <a:t>.</a:t>
            </a:r>
            <a:endParaRPr lang="en-ZA" b="1" dirty="0"/>
          </a:p>
        </p:txBody>
      </p:sp>
      <p:sp>
        <p:nvSpPr>
          <p:cNvPr id="10" name="Rectangle 9"/>
          <p:cNvSpPr/>
          <p:nvPr/>
        </p:nvSpPr>
        <p:spPr>
          <a:xfrm>
            <a:off x="4362653" y="6332897"/>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37</a:t>
            </a:r>
            <a:endParaRPr lang="en-US" dirty="0">
              <a:solidFill>
                <a:prstClr val="black"/>
              </a:solidFill>
              <a:latin typeface="Arial" pitchFamily="34" charset="0"/>
              <a:cs typeface="Arial"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2784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792088"/>
          </a:xfrm>
        </p:spPr>
        <p:txBody>
          <a:bodyPr/>
          <a:lstStyle/>
          <a:p>
            <a:r>
              <a:rPr lang="en-ZA" b="1" dirty="0" smtClean="0">
                <a:solidFill>
                  <a:schemeClr val="accent2">
                    <a:lumMod val="75000"/>
                  </a:schemeClr>
                </a:solidFill>
              </a:rPr>
              <a:t>GENESIS OF THE GEC</a:t>
            </a:r>
            <a:endParaRPr lang="en-ZA" b="1" dirty="0">
              <a:solidFill>
                <a:schemeClr val="accent2">
                  <a:lumMod val="75000"/>
                </a:schemeClr>
              </a:solidFill>
            </a:endParaRPr>
          </a:p>
        </p:txBody>
      </p:sp>
      <p:sp>
        <p:nvSpPr>
          <p:cNvPr id="3" name="Content Placeholder 2"/>
          <p:cNvSpPr>
            <a:spLocks noGrp="1"/>
          </p:cNvSpPr>
          <p:nvPr>
            <p:ph idx="1"/>
          </p:nvPr>
        </p:nvSpPr>
        <p:spPr>
          <a:xfrm>
            <a:off x="637220" y="1180319"/>
            <a:ext cx="8229600" cy="4497365"/>
          </a:xfrm>
        </p:spPr>
        <p:txBody>
          <a:bodyPr>
            <a:normAutofit/>
          </a:bodyPr>
          <a:lstStyle/>
          <a:p>
            <a:pPr marL="0" indent="0">
              <a:buNone/>
            </a:pPr>
            <a:endParaRPr lang="en-ZA" sz="1300" dirty="0"/>
          </a:p>
        </p:txBody>
      </p:sp>
      <p:sp>
        <p:nvSpPr>
          <p:cNvPr id="8" name="Rectangle 7"/>
          <p:cNvSpPr/>
          <p:nvPr/>
        </p:nvSpPr>
        <p:spPr>
          <a:xfrm>
            <a:off x="683569" y="3212976"/>
            <a:ext cx="4392488" cy="28803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ZA" dirty="0" smtClean="0"/>
          </a:p>
          <a:p>
            <a:pPr algn="ctr"/>
            <a:r>
              <a:rPr lang="en-ZA" b="1" dirty="0" smtClean="0">
                <a:latin typeface="Arial" pitchFamily="34" charset="0"/>
                <a:cs typeface="Arial" pitchFamily="34" charset="0"/>
              </a:rPr>
              <a:t>Specific design challenges</a:t>
            </a:r>
          </a:p>
          <a:p>
            <a:r>
              <a:rPr lang="en-ZA" sz="1600" dirty="0">
                <a:latin typeface="Arial" pitchFamily="34" charset="0"/>
                <a:cs typeface="Arial" pitchFamily="34" charset="0"/>
              </a:rPr>
              <a:t>An age continuum (from children to adult learners</a:t>
            </a:r>
            <a:r>
              <a:rPr lang="en-ZA" sz="1600" dirty="0" smtClean="0">
                <a:latin typeface="Arial" pitchFamily="34" charset="0"/>
                <a:cs typeface="Arial" pitchFamily="34" charset="0"/>
              </a:rPr>
              <a:t>);</a:t>
            </a:r>
          </a:p>
          <a:p>
            <a:endParaRPr lang="en-ZA" sz="1600" dirty="0">
              <a:latin typeface="Arial" pitchFamily="34" charset="0"/>
              <a:cs typeface="Arial" pitchFamily="34" charset="0"/>
            </a:endParaRPr>
          </a:p>
          <a:p>
            <a:r>
              <a:rPr lang="en-ZA" sz="1600" dirty="0" smtClean="0">
                <a:latin typeface="Arial" pitchFamily="34" charset="0"/>
                <a:cs typeface="Arial" pitchFamily="34" charset="0"/>
              </a:rPr>
              <a:t> </a:t>
            </a:r>
            <a:r>
              <a:rPr lang="en-ZA" sz="1600" dirty="0">
                <a:latin typeface="Arial" pitchFamily="34" charset="0"/>
                <a:cs typeface="Arial" pitchFamily="34" charset="0"/>
              </a:rPr>
              <a:t>A site-of-learning differentiation (from classroom to factory </a:t>
            </a:r>
            <a:r>
              <a:rPr lang="en-ZA" sz="1600" dirty="0" smtClean="0">
                <a:latin typeface="Arial" pitchFamily="34" charset="0"/>
                <a:cs typeface="Arial" pitchFamily="34" charset="0"/>
              </a:rPr>
              <a:t>floor to </a:t>
            </a:r>
            <a:r>
              <a:rPr lang="en-ZA" sz="1600" dirty="0">
                <a:latin typeface="Arial" pitchFamily="34" charset="0"/>
                <a:cs typeface="Arial" pitchFamily="34" charset="0"/>
              </a:rPr>
              <a:t>workplace learning centre to community centre); </a:t>
            </a:r>
            <a:r>
              <a:rPr lang="en-ZA" sz="1600" dirty="0" smtClean="0">
                <a:latin typeface="Arial" pitchFamily="34" charset="0"/>
                <a:cs typeface="Arial" pitchFamily="34" charset="0"/>
              </a:rPr>
              <a:t>and</a:t>
            </a:r>
          </a:p>
          <a:p>
            <a:endParaRPr lang="en-ZA" sz="1600" dirty="0">
              <a:latin typeface="Arial" pitchFamily="34" charset="0"/>
              <a:cs typeface="Arial" pitchFamily="34" charset="0"/>
            </a:endParaRPr>
          </a:p>
          <a:p>
            <a:r>
              <a:rPr lang="en-ZA" sz="1600" dirty="0" smtClean="0">
                <a:latin typeface="Arial" pitchFamily="34" charset="0"/>
                <a:cs typeface="Arial" pitchFamily="34" charset="0"/>
              </a:rPr>
              <a:t>A </a:t>
            </a:r>
            <a:r>
              <a:rPr lang="en-ZA" sz="1600" dirty="0">
                <a:latin typeface="Arial" pitchFamily="34" charset="0"/>
                <a:cs typeface="Arial" pitchFamily="34" charset="0"/>
              </a:rPr>
              <a:t>time-of-learning dichotomy (daylight-based versus </a:t>
            </a:r>
            <a:r>
              <a:rPr lang="en-ZA" sz="1600" dirty="0" smtClean="0">
                <a:latin typeface="Arial" pitchFamily="34" charset="0"/>
                <a:cs typeface="Arial" pitchFamily="34" charset="0"/>
              </a:rPr>
              <a:t>night-based learning</a:t>
            </a:r>
            <a:r>
              <a:rPr lang="en-ZA" sz="1600" dirty="0">
                <a:latin typeface="Arial" pitchFamily="34" charset="0"/>
                <a:cs typeface="Arial" pitchFamily="34" charset="0"/>
              </a:rPr>
              <a:t>).</a:t>
            </a:r>
          </a:p>
          <a:p>
            <a:pPr algn="ctr"/>
            <a:endParaRPr lang="en-ZA" dirty="0"/>
          </a:p>
        </p:txBody>
      </p:sp>
      <p:sp>
        <p:nvSpPr>
          <p:cNvPr id="9" name="Rectangle 8"/>
          <p:cNvSpPr/>
          <p:nvPr/>
        </p:nvSpPr>
        <p:spPr>
          <a:xfrm>
            <a:off x="5213670" y="3212976"/>
            <a:ext cx="3168352" cy="28803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ZA" sz="1600" dirty="0" smtClean="0">
                <a:latin typeface="Arial" pitchFamily="34" charset="0"/>
                <a:cs typeface="Arial" pitchFamily="34" charset="0"/>
              </a:rPr>
              <a:t>GETC was </a:t>
            </a:r>
            <a:r>
              <a:rPr lang="en-ZA" sz="1600" smtClean="0">
                <a:latin typeface="Arial" pitchFamily="34" charset="0"/>
                <a:cs typeface="Arial" pitchFamily="34" charset="0"/>
              </a:rPr>
              <a:t>never realised </a:t>
            </a:r>
            <a:r>
              <a:rPr lang="en-ZA" sz="1600" dirty="0" smtClean="0">
                <a:latin typeface="Arial" pitchFamily="34" charset="0"/>
                <a:cs typeface="Arial" pitchFamily="34" charset="0"/>
              </a:rPr>
              <a:t>in the formal schooling sector.</a:t>
            </a:r>
          </a:p>
          <a:p>
            <a:endParaRPr lang="en-ZA" sz="1600" dirty="0" smtClean="0">
              <a:latin typeface="Arial" pitchFamily="34" charset="0"/>
              <a:cs typeface="Arial" pitchFamily="34" charset="0"/>
            </a:endParaRPr>
          </a:p>
          <a:p>
            <a:r>
              <a:rPr lang="en-ZA" sz="1600" dirty="0" smtClean="0">
                <a:latin typeface="Arial" pitchFamily="34" charset="0"/>
                <a:cs typeface="Arial" pitchFamily="34" charset="0"/>
              </a:rPr>
              <a:t>The GETC qualification was reconceptualised in to the </a:t>
            </a:r>
            <a:r>
              <a:rPr lang="en-ZA" sz="1600" b="1" dirty="0" smtClean="0">
                <a:latin typeface="Arial" pitchFamily="34" charset="0"/>
                <a:cs typeface="Arial" pitchFamily="34" charset="0"/>
              </a:rPr>
              <a:t>GEC </a:t>
            </a:r>
            <a:r>
              <a:rPr lang="en-ZA" sz="1600" dirty="0" smtClean="0">
                <a:latin typeface="Arial" pitchFamily="34" charset="0"/>
                <a:cs typeface="Arial" pitchFamily="34" charset="0"/>
              </a:rPr>
              <a:t>which takes into cognisance </a:t>
            </a:r>
            <a:r>
              <a:rPr lang="en-ZA" sz="1600" b="1" dirty="0" smtClean="0">
                <a:latin typeface="Arial" pitchFamily="34" charset="0"/>
                <a:cs typeface="Arial" pitchFamily="34" charset="0"/>
              </a:rPr>
              <a:t>the Three Streams Model. </a:t>
            </a:r>
            <a:endParaRPr lang="en-ZA" sz="1600" b="1" dirty="0">
              <a:latin typeface="Arial" pitchFamily="34" charset="0"/>
              <a:cs typeface="Arial" pitchFamily="34" charset="0"/>
            </a:endParaRPr>
          </a:p>
        </p:txBody>
      </p:sp>
      <p:sp>
        <p:nvSpPr>
          <p:cNvPr id="5" name="Oval 4"/>
          <p:cNvSpPr/>
          <p:nvPr/>
        </p:nvSpPr>
        <p:spPr>
          <a:xfrm>
            <a:off x="2415738" y="1412776"/>
            <a:ext cx="4680520" cy="16561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1600" dirty="0" smtClean="0">
                <a:latin typeface="Arial" pitchFamily="34" charset="0"/>
                <a:cs typeface="Arial" pitchFamily="34" charset="0"/>
              </a:rPr>
              <a:t>The argument for the GETC was that a recognition of learning achievement should be provided at the end of compulsory schooling phase</a:t>
            </a:r>
            <a:endParaRPr lang="en-ZA" sz="1600" dirty="0">
              <a:latin typeface="Arial" pitchFamily="34" charset="0"/>
              <a:cs typeface="Arial" pitchFamily="34" charset="0"/>
            </a:endParaRPr>
          </a:p>
        </p:txBody>
      </p:sp>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38</a:t>
            </a:r>
            <a:endParaRPr lang="en-US" dirty="0">
              <a:solidFill>
                <a:prstClr val="black"/>
              </a:solidFill>
              <a:latin typeface="Arial" pitchFamily="34" charset="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18352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ZA" altLang="en-US" smtClean="0"/>
          </a:p>
        </p:txBody>
      </p:sp>
      <p:pic>
        <p:nvPicPr>
          <p:cNvPr id="24579"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539536" cy="6858000"/>
          </a:xfrm>
        </p:spPr>
      </p:pic>
      <p:sp>
        <p:nvSpPr>
          <p:cNvPr id="2" name="TextBox 1"/>
          <p:cNvSpPr txBox="1"/>
          <p:nvPr/>
        </p:nvSpPr>
        <p:spPr>
          <a:xfrm>
            <a:off x="8244408" y="6309320"/>
            <a:ext cx="648072" cy="369332"/>
          </a:xfrm>
          <a:prstGeom prst="rect">
            <a:avLst/>
          </a:prstGeom>
          <a:noFill/>
        </p:spPr>
        <p:txBody>
          <a:bodyPr wrap="square" rtlCol="0">
            <a:spAutoFit/>
          </a:bodyPr>
          <a:lstStyle/>
          <a:p>
            <a:r>
              <a:rPr lang="en-US" dirty="0" smtClean="0"/>
              <a:t>39</a:t>
            </a:r>
            <a:endParaRPr lang="en-ZA" dirty="0"/>
          </a:p>
        </p:txBody>
      </p:sp>
    </p:spTree>
    <p:extLst>
      <p:ext uri="{BB962C8B-B14F-4D97-AF65-F5344CB8AC3E}">
        <p14:creationId xmlns:p14="http://schemas.microsoft.com/office/powerpoint/2010/main" xmlns="" val="4161701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721570"/>
          </a:xfrm>
        </p:spPr>
        <p:txBody>
          <a:bodyPr>
            <a:noAutofit/>
          </a:bodyPr>
          <a:lstStyle/>
          <a:p>
            <a:r>
              <a:rPr lang="en-ZA" sz="4800" b="1" dirty="0" smtClean="0">
                <a:solidFill>
                  <a:schemeClr val="accent2">
                    <a:lumMod val="75000"/>
                  </a:schemeClr>
                </a:solidFill>
              </a:rPr>
              <a:t>INTRODUCTION</a:t>
            </a:r>
            <a:br>
              <a:rPr lang="en-ZA" sz="4800" b="1" dirty="0" smtClean="0">
                <a:solidFill>
                  <a:schemeClr val="accent2">
                    <a:lumMod val="75000"/>
                  </a:schemeClr>
                </a:solidFill>
              </a:rPr>
            </a:br>
            <a:r>
              <a:rPr lang="en-ZA" sz="4800" b="1" dirty="0" smtClean="0">
                <a:solidFill>
                  <a:schemeClr val="accent2">
                    <a:lumMod val="75000"/>
                  </a:schemeClr>
                </a:solidFill>
              </a:rPr>
              <a:t>NDP VISION STATEMENT</a:t>
            </a:r>
            <a:endParaRPr lang="en-ZA" sz="4800" b="1" dirty="0">
              <a:solidFill>
                <a:schemeClr val="accent2">
                  <a:lumMod val="75000"/>
                </a:schemeClr>
              </a:solidFill>
            </a:endParaRPr>
          </a:p>
        </p:txBody>
      </p:sp>
      <p:sp>
        <p:nvSpPr>
          <p:cNvPr id="3" name="Content Placeholder 2"/>
          <p:cNvSpPr>
            <a:spLocks noGrp="1"/>
          </p:cNvSpPr>
          <p:nvPr>
            <p:ph idx="1"/>
          </p:nvPr>
        </p:nvSpPr>
        <p:spPr>
          <a:xfrm>
            <a:off x="215518" y="1325819"/>
            <a:ext cx="8712968" cy="5472608"/>
          </a:xfrm>
        </p:spPr>
        <p:txBody>
          <a:bodyPr>
            <a:normAutofit lnSpcReduction="10000"/>
          </a:bodyPr>
          <a:lstStyle/>
          <a:p>
            <a:pPr marL="0" indent="0">
              <a:buNone/>
            </a:pPr>
            <a:r>
              <a:rPr lang="en-ZA" sz="4000" b="1" i="1" dirty="0" smtClean="0"/>
              <a:t>“</a:t>
            </a:r>
            <a:r>
              <a:rPr lang="en-ZA" sz="4000" i="1" dirty="0" smtClean="0"/>
              <a:t>We, the </a:t>
            </a:r>
            <a:r>
              <a:rPr lang="en-ZA" sz="4000" b="1" i="1" dirty="0" smtClean="0"/>
              <a:t>people</a:t>
            </a:r>
            <a:r>
              <a:rPr lang="en-ZA" sz="4000" i="1" dirty="0" smtClean="0"/>
              <a:t> of South Africa, have </a:t>
            </a:r>
            <a:r>
              <a:rPr lang="en-ZA" sz="4000" b="1" i="1" dirty="0" smtClean="0"/>
              <a:t>journeyed</a:t>
            </a:r>
            <a:r>
              <a:rPr lang="en-ZA" sz="4000" i="1" dirty="0" smtClean="0"/>
              <a:t> far since the long lines of our first </a:t>
            </a:r>
            <a:r>
              <a:rPr lang="en-ZA" sz="4000" b="1" i="1" dirty="0" smtClean="0"/>
              <a:t>democratic</a:t>
            </a:r>
            <a:r>
              <a:rPr lang="en-ZA" sz="4000" i="1" dirty="0" smtClean="0"/>
              <a:t> election on 27 April 1994, when we elected a government for </a:t>
            </a:r>
            <a:r>
              <a:rPr lang="en-ZA" sz="4000" b="1" i="1" dirty="0" smtClean="0"/>
              <a:t>us</a:t>
            </a:r>
            <a:r>
              <a:rPr lang="en-ZA" sz="4000" i="1" dirty="0" smtClean="0"/>
              <a:t> all. </a:t>
            </a:r>
          </a:p>
          <a:p>
            <a:pPr marL="0" indent="0">
              <a:buNone/>
            </a:pPr>
            <a:r>
              <a:rPr lang="en-ZA" sz="4000" b="1" i="1" dirty="0"/>
              <a:t> </a:t>
            </a:r>
            <a:r>
              <a:rPr lang="en-ZA" sz="4000" b="1" i="1" dirty="0" smtClean="0"/>
              <a:t> </a:t>
            </a:r>
            <a:r>
              <a:rPr lang="en-ZA" sz="2800" b="1" i="1" dirty="0" smtClean="0"/>
              <a:t>       We began to </a:t>
            </a:r>
            <a:r>
              <a:rPr lang="en-ZA" sz="2800" b="1" i="1" dirty="0" smtClean="0">
                <a:solidFill>
                  <a:srgbClr val="FF0000"/>
                </a:solidFill>
              </a:rPr>
              <a:t>tell </a:t>
            </a:r>
            <a:r>
              <a:rPr lang="en-ZA" sz="2800" b="1" i="1" dirty="0" smtClean="0"/>
              <a:t>a </a:t>
            </a:r>
            <a:r>
              <a:rPr lang="en-ZA" sz="2800" b="1" i="1" dirty="0" smtClean="0">
                <a:solidFill>
                  <a:srgbClr val="FF0000"/>
                </a:solidFill>
              </a:rPr>
              <a:t>new</a:t>
            </a:r>
            <a:r>
              <a:rPr lang="en-ZA" sz="2800" b="1" i="1" dirty="0" smtClean="0"/>
              <a:t> story then. We have    	lived and </a:t>
            </a:r>
            <a:r>
              <a:rPr lang="en-ZA" sz="2800" b="1" i="1" dirty="0" smtClean="0">
                <a:solidFill>
                  <a:srgbClr val="FF0000"/>
                </a:solidFill>
              </a:rPr>
              <a:t>renewed</a:t>
            </a:r>
            <a:r>
              <a:rPr lang="en-ZA" sz="2800" b="1" i="1" dirty="0" smtClean="0"/>
              <a:t> that story along the way. </a:t>
            </a:r>
          </a:p>
          <a:p>
            <a:pPr marL="0" indent="0">
              <a:buNone/>
            </a:pPr>
            <a:r>
              <a:rPr lang="en-ZA" sz="4000" i="1" dirty="0" smtClean="0"/>
              <a:t>Now in </a:t>
            </a:r>
            <a:r>
              <a:rPr lang="en-ZA" sz="4000" b="1" i="1" dirty="0" smtClean="0"/>
              <a:t>2030 </a:t>
            </a:r>
            <a:r>
              <a:rPr lang="en-ZA" sz="4000" i="1" dirty="0" smtClean="0"/>
              <a:t>we live in a country which we have </a:t>
            </a:r>
            <a:r>
              <a:rPr lang="en-ZA" sz="4000" b="1" i="1" dirty="0" smtClean="0"/>
              <a:t>remade</a:t>
            </a:r>
            <a:r>
              <a:rPr lang="en-ZA" sz="4000" i="1" dirty="0" smtClean="0"/>
              <a:t>…”</a:t>
            </a:r>
          </a:p>
          <a:p>
            <a:pPr marL="0" indent="0">
              <a:buNone/>
            </a:pPr>
            <a:endParaRPr lang="en-ZA" sz="4000" b="1" i="1" dirty="0"/>
          </a:p>
        </p:txBody>
      </p:sp>
      <p:sp>
        <p:nvSpPr>
          <p:cNvPr id="4" name="TextBox 3"/>
          <p:cNvSpPr txBox="1">
            <a:spLocks noChangeArrowheads="1"/>
          </p:cNvSpPr>
          <p:nvPr/>
        </p:nvSpPr>
        <p:spPr bwMode="auto">
          <a:xfrm>
            <a:off x="2411414" y="6211889"/>
            <a:ext cx="60483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buFont typeface="Arial" charset="0"/>
              <a:buNone/>
            </a:pPr>
            <a:r>
              <a:rPr lang="en-ZA" altLang="en-US" sz="1800" b="1" i="1" dirty="0">
                <a:solidFill>
                  <a:srgbClr val="000000"/>
                </a:solidFill>
              </a:rPr>
              <a:t>National Planning Commission: National Development Plan, November 2011)</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211887"/>
            <a:ext cx="1619671" cy="646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477709" y="6471847"/>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765313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accent2">
                    <a:lumMod val="75000"/>
                  </a:schemeClr>
                </a:solidFill>
              </a:rPr>
              <a:t>GEC QUALIFICATION</a:t>
            </a:r>
            <a:endParaRPr lang="en-ZA" sz="6000" b="1" dirty="0">
              <a:solidFill>
                <a:schemeClr val="accent2">
                  <a:lumMod val="75000"/>
                </a:schemeClr>
              </a:solidFill>
            </a:endParaRPr>
          </a:p>
        </p:txBody>
      </p:sp>
      <p:sp>
        <p:nvSpPr>
          <p:cNvPr id="3" name="Content Placeholder 2"/>
          <p:cNvSpPr>
            <a:spLocks noGrp="1"/>
          </p:cNvSpPr>
          <p:nvPr>
            <p:ph idx="1"/>
          </p:nvPr>
        </p:nvSpPr>
        <p:spPr>
          <a:xfrm>
            <a:off x="457200" y="1340768"/>
            <a:ext cx="8229600" cy="5184576"/>
          </a:xfrm>
        </p:spPr>
        <p:txBody>
          <a:bodyPr>
            <a:normAutofit/>
          </a:bodyPr>
          <a:lstStyle/>
          <a:p>
            <a:pPr marL="0" indent="0">
              <a:buNone/>
            </a:pPr>
            <a:r>
              <a:rPr lang="en-US" b="1" dirty="0" smtClean="0">
                <a:solidFill>
                  <a:schemeClr val="accent2">
                    <a:lumMod val="75000"/>
                  </a:schemeClr>
                </a:solidFill>
              </a:rPr>
              <a:t>PURPOSE</a:t>
            </a:r>
          </a:p>
          <a:p>
            <a:r>
              <a:rPr lang="en-ZA" sz="2400" dirty="0"/>
              <a:t>This Qualification provides a </a:t>
            </a:r>
            <a:r>
              <a:rPr lang="en-ZA" sz="2400" b="1" dirty="0"/>
              <a:t>foundation certificate </a:t>
            </a:r>
            <a:r>
              <a:rPr lang="en-ZA" sz="2400" dirty="0"/>
              <a:t>for learners in the </a:t>
            </a:r>
            <a:r>
              <a:rPr lang="en-ZA" sz="2400" b="1" dirty="0"/>
              <a:t>GET Band </a:t>
            </a:r>
            <a:r>
              <a:rPr lang="en-ZA" sz="2400" dirty="0"/>
              <a:t>to acknowledge the competencies gained from </a:t>
            </a:r>
            <a:r>
              <a:rPr lang="en-ZA" sz="2400" b="1" dirty="0"/>
              <a:t>ten years of formal schooling </a:t>
            </a:r>
            <a:r>
              <a:rPr lang="en-ZA" sz="2400" dirty="0"/>
              <a:t>at the end of Grade 9. The achievement of the General Education Certificate (GEC) allows learners to access three learning pathways: </a:t>
            </a:r>
            <a:endParaRPr lang="en-ZA" sz="2400" dirty="0" smtClean="0"/>
          </a:p>
          <a:p>
            <a:pPr lvl="1">
              <a:buFont typeface="Courier New" panose="02070309020205020404" pitchFamily="49" charset="0"/>
              <a:buChar char="o"/>
            </a:pPr>
            <a:r>
              <a:rPr lang="en-ZA" sz="1800" dirty="0" smtClean="0"/>
              <a:t>To </a:t>
            </a:r>
            <a:r>
              <a:rPr lang="en-ZA" sz="1800" b="1" dirty="0"/>
              <a:t>continue with an academic route </a:t>
            </a:r>
            <a:r>
              <a:rPr lang="en-ZA" sz="1800" dirty="0"/>
              <a:t>through the completion of a schooling programme, the National Curriculum Statement (NCS), culminating in the achievement of the National Senior Certificate at NQF Level 4.</a:t>
            </a:r>
          </a:p>
          <a:p>
            <a:pPr lvl="1">
              <a:buFont typeface="Courier New" panose="02070309020205020404" pitchFamily="49" charset="0"/>
              <a:buChar char="o"/>
            </a:pPr>
            <a:r>
              <a:rPr lang="en-ZA" sz="1800" dirty="0" smtClean="0"/>
              <a:t>To </a:t>
            </a:r>
            <a:r>
              <a:rPr lang="en-ZA" sz="1800" dirty="0"/>
              <a:t>choose a </a:t>
            </a:r>
            <a:r>
              <a:rPr lang="en-ZA" sz="1800" b="1" dirty="0"/>
              <a:t>vocational route </a:t>
            </a:r>
            <a:r>
              <a:rPr lang="en-ZA" sz="1800" dirty="0"/>
              <a:t>through completion of the National Certificate: Vocational Qualifications at NQF Levels 2, 3 and 4 which contain vocational specialisations.</a:t>
            </a:r>
          </a:p>
          <a:p>
            <a:pPr lvl="1">
              <a:buFont typeface="Courier New" panose="02070309020205020404" pitchFamily="49" charset="0"/>
              <a:buChar char="o"/>
            </a:pPr>
            <a:r>
              <a:rPr lang="en-ZA" sz="1800" dirty="0" smtClean="0"/>
              <a:t>To </a:t>
            </a:r>
            <a:r>
              <a:rPr lang="en-ZA" sz="1800" dirty="0"/>
              <a:t>access </a:t>
            </a:r>
            <a:r>
              <a:rPr lang="en-ZA" sz="1800" b="1" dirty="0"/>
              <a:t>Occupational specific qualifications </a:t>
            </a:r>
            <a:r>
              <a:rPr lang="en-ZA" sz="1800" dirty="0"/>
              <a:t>at NQF Level 2, which consist of knowledge, skills and workplace experience and learning. </a:t>
            </a:r>
          </a:p>
          <a:p>
            <a:pPr marL="0" indent="0">
              <a:buNone/>
            </a:pPr>
            <a:endParaRPr lang="en-ZA" sz="2000" dirty="0">
              <a:solidFill>
                <a:schemeClr val="accent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40</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53678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9"/>
            <a:ext cx="8579296" cy="1143000"/>
          </a:xfrm>
        </p:spPr>
        <p:txBody>
          <a:bodyPr>
            <a:noAutofit/>
          </a:bodyPr>
          <a:lstStyle/>
          <a:p>
            <a:r>
              <a:rPr lang="en-US" b="1" dirty="0" smtClean="0">
                <a:solidFill>
                  <a:schemeClr val="accent2">
                    <a:lumMod val="75000"/>
                  </a:schemeClr>
                </a:solidFill>
              </a:rPr>
              <a:t>THE AIMS OF THE QUALIFICATIONS</a:t>
            </a:r>
            <a:endParaRPr lang="en-ZA" b="1" dirty="0">
              <a:solidFill>
                <a:schemeClr val="accent2">
                  <a:lumMod val="75000"/>
                </a:schemeClr>
              </a:solidFill>
            </a:endParaRPr>
          </a:p>
        </p:txBody>
      </p:sp>
      <p:sp>
        <p:nvSpPr>
          <p:cNvPr id="3" name="Content Placeholder 2"/>
          <p:cNvSpPr>
            <a:spLocks noGrp="1"/>
          </p:cNvSpPr>
          <p:nvPr>
            <p:ph idx="1"/>
          </p:nvPr>
        </p:nvSpPr>
        <p:spPr>
          <a:xfrm>
            <a:off x="457200" y="1268760"/>
            <a:ext cx="8229600" cy="5184576"/>
          </a:xfrm>
        </p:spPr>
        <p:txBody>
          <a:bodyPr>
            <a:normAutofit fontScale="47500" lnSpcReduction="20000"/>
          </a:bodyPr>
          <a:lstStyle/>
          <a:p>
            <a:pPr marL="0" indent="0" algn="just">
              <a:buNone/>
            </a:pPr>
            <a:r>
              <a:rPr lang="en-ZA" sz="4400" dirty="0"/>
              <a:t>The Qualification aims to: </a:t>
            </a:r>
          </a:p>
          <a:p>
            <a:pPr algn="just"/>
            <a:endParaRPr lang="en-ZA" sz="4400" dirty="0"/>
          </a:p>
          <a:p>
            <a:pPr algn="just"/>
            <a:r>
              <a:rPr lang="en-ZA" sz="4400" dirty="0" smtClean="0"/>
              <a:t>Give </a:t>
            </a:r>
            <a:r>
              <a:rPr lang="en-ZA" sz="4400" b="1" dirty="0"/>
              <a:t>recognition to learners </a:t>
            </a:r>
            <a:r>
              <a:rPr lang="en-ZA" sz="4400" dirty="0"/>
              <a:t>who achieve and meet the necessary requirements and competencies as specified in the NCS for the end of the General Education and Training (GET) phase.</a:t>
            </a:r>
          </a:p>
          <a:p>
            <a:pPr algn="just"/>
            <a:r>
              <a:rPr lang="en-ZA" sz="4400" dirty="0" smtClean="0"/>
              <a:t>Provide </a:t>
            </a:r>
            <a:r>
              <a:rPr lang="en-ZA" sz="4400" dirty="0"/>
              <a:t>a </a:t>
            </a:r>
            <a:r>
              <a:rPr lang="en-ZA" sz="4400" b="1" dirty="0"/>
              <a:t>solid foundation </a:t>
            </a:r>
            <a:r>
              <a:rPr lang="en-ZA" sz="4400" dirty="0"/>
              <a:t>of general education learning which is the basis for access to Further Education and Training learning and qualifications.</a:t>
            </a:r>
          </a:p>
          <a:p>
            <a:pPr algn="just"/>
            <a:r>
              <a:rPr lang="en-ZA" sz="4400" dirty="0" smtClean="0"/>
              <a:t>Develop </a:t>
            </a:r>
            <a:r>
              <a:rPr lang="en-ZA" sz="4400" dirty="0"/>
              <a:t>an ability to become a </a:t>
            </a:r>
            <a:r>
              <a:rPr lang="en-ZA" sz="4400" b="1" dirty="0"/>
              <a:t>lifelong learner</a:t>
            </a:r>
            <a:r>
              <a:rPr lang="en-ZA" sz="4400" dirty="0"/>
              <a:t>.</a:t>
            </a:r>
          </a:p>
          <a:p>
            <a:pPr algn="just"/>
            <a:r>
              <a:rPr lang="en-ZA" sz="4400" dirty="0" smtClean="0"/>
              <a:t>Prepare </a:t>
            </a:r>
            <a:r>
              <a:rPr lang="en-ZA" sz="4400" dirty="0"/>
              <a:t>learners to function better in </a:t>
            </a:r>
            <a:r>
              <a:rPr lang="en-ZA" sz="4400" b="1" dirty="0"/>
              <a:t>society </a:t>
            </a:r>
            <a:r>
              <a:rPr lang="en-ZA" sz="4400" dirty="0"/>
              <a:t>and the </a:t>
            </a:r>
            <a:r>
              <a:rPr lang="en-ZA" sz="4400" b="1" dirty="0"/>
              <a:t>workplace</a:t>
            </a:r>
            <a:r>
              <a:rPr lang="en-ZA" sz="4400" dirty="0"/>
              <a:t>.</a:t>
            </a:r>
          </a:p>
          <a:p>
            <a:pPr algn="just"/>
            <a:r>
              <a:rPr lang="en-ZA" sz="4400" dirty="0" smtClean="0"/>
              <a:t>Provide </a:t>
            </a:r>
            <a:r>
              <a:rPr lang="en-ZA" sz="4400" dirty="0"/>
              <a:t>synergy between the </a:t>
            </a:r>
            <a:r>
              <a:rPr lang="en-ZA" sz="4400" b="1" dirty="0"/>
              <a:t>NCS learning content </a:t>
            </a:r>
            <a:r>
              <a:rPr lang="en-ZA" sz="4400" dirty="0"/>
              <a:t>and the qualification outcomes and assessment criteria thereby improving the quality of education.</a:t>
            </a:r>
          </a:p>
          <a:p>
            <a:pPr algn="just"/>
            <a:r>
              <a:rPr lang="en-ZA" sz="4400" dirty="0" smtClean="0"/>
              <a:t>Provide </a:t>
            </a:r>
            <a:r>
              <a:rPr lang="en-ZA" sz="4400" dirty="0"/>
              <a:t>the learner with a </a:t>
            </a:r>
            <a:r>
              <a:rPr lang="en-ZA" sz="4400" b="1" dirty="0"/>
              <a:t>qualification </a:t>
            </a:r>
            <a:r>
              <a:rPr lang="en-ZA" sz="4400" dirty="0"/>
              <a:t>acknowledging the successful completion of his/her period of compulsory schooling. </a:t>
            </a:r>
          </a:p>
          <a:p>
            <a:endParaRPr lang="en-ZA" dirty="0"/>
          </a:p>
          <a:p>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41</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483998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chemeClr val="accent2">
                    <a:lumMod val="75000"/>
                  </a:schemeClr>
                </a:solidFill>
              </a:rPr>
              <a:t>CAVEAT</a:t>
            </a:r>
            <a:endParaRPr lang="en-ZA" sz="7200" b="1" dirty="0">
              <a:solidFill>
                <a:schemeClr val="accent2">
                  <a:lumMod val="75000"/>
                </a:schemeClr>
              </a:solidFill>
            </a:endParaRPr>
          </a:p>
        </p:txBody>
      </p:sp>
      <p:sp>
        <p:nvSpPr>
          <p:cNvPr id="3" name="Content Placeholder 2"/>
          <p:cNvSpPr>
            <a:spLocks noGrp="1"/>
          </p:cNvSpPr>
          <p:nvPr>
            <p:ph idx="1"/>
          </p:nvPr>
        </p:nvSpPr>
        <p:spPr/>
        <p:txBody>
          <a:bodyPr>
            <a:normAutofit fontScale="92500" lnSpcReduction="20000"/>
          </a:bodyPr>
          <a:lstStyle/>
          <a:p>
            <a:pPr marL="0" indent="0" algn="just">
              <a:buNone/>
            </a:pPr>
            <a:r>
              <a:rPr lang="en-ZA" dirty="0"/>
              <a:t>While the attainment of this Qualification marks the end of the </a:t>
            </a:r>
            <a:r>
              <a:rPr lang="en-ZA" b="1" dirty="0"/>
              <a:t>general education band </a:t>
            </a:r>
            <a:r>
              <a:rPr lang="en-ZA" dirty="0"/>
              <a:t>of formal schooling, it is in the </a:t>
            </a:r>
            <a:r>
              <a:rPr lang="en-ZA" b="1" dirty="0"/>
              <a:t>learner's best interest </a:t>
            </a:r>
            <a:r>
              <a:rPr lang="en-ZA" dirty="0"/>
              <a:t>if he/she </a:t>
            </a:r>
            <a:r>
              <a:rPr lang="en-ZA" b="1" dirty="0"/>
              <a:t>continues</a:t>
            </a:r>
            <a:r>
              <a:rPr lang="en-ZA" dirty="0"/>
              <a:t> with </a:t>
            </a:r>
            <a:r>
              <a:rPr lang="en-ZA" b="1" dirty="0"/>
              <a:t>formal schooling </a:t>
            </a:r>
            <a:r>
              <a:rPr lang="en-ZA" dirty="0"/>
              <a:t>to obtain a </a:t>
            </a:r>
            <a:r>
              <a:rPr lang="en-ZA" b="1" dirty="0"/>
              <a:t>National Senior Certificate </a:t>
            </a:r>
            <a:r>
              <a:rPr lang="en-ZA" dirty="0"/>
              <a:t>at NQF Level 4, or a </a:t>
            </a:r>
            <a:r>
              <a:rPr lang="en-ZA" b="1" dirty="0"/>
              <a:t>National Certificate: Vocational </a:t>
            </a:r>
            <a:r>
              <a:rPr lang="en-ZA" dirty="0"/>
              <a:t>at NQF Level 4, which enables access to learning in </a:t>
            </a:r>
            <a:r>
              <a:rPr lang="en-ZA" b="1" dirty="0"/>
              <a:t>Higher Education</a:t>
            </a:r>
            <a:r>
              <a:rPr lang="en-ZA" dirty="0"/>
              <a:t>. Alternatively, learners could access </a:t>
            </a:r>
            <a:r>
              <a:rPr lang="en-ZA" b="1" dirty="0"/>
              <a:t>occupational workplace-based qualifications </a:t>
            </a:r>
            <a:r>
              <a:rPr lang="en-ZA" dirty="0"/>
              <a:t>to further their career options and learning and competencies as employees or entrepreneurs. </a:t>
            </a:r>
            <a:br>
              <a:rPr lang="en-ZA" dirty="0"/>
            </a:br>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42</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76539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3600" b="1" dirty="0">
                <a:solidFill>
                  <a:schemeClr val="accent2">
                    <a:lumMod val="75000"/>
                  </a:schemeClr>
                </a:solidFill>
              </a:rPr>
              <a:t>LEARNING ASSUMED TO BE IN PLACE AND RECOGNITION OF PRIOR LEARNING </a:t>
            </a:r>
          </a:p>
        </p:txBody>
      </p:sp>
      <p:sp>
        <p:nvSpPr>
          <p:cNvPr id="3" name="Content Placeholder 2"/>
          <p:cNvSpPr>
            <a:spLocks noGrp="1"/>
          </p:cNvSpPr>
          <p:nvPr>
            <p:ph idx="1"/>
          </p:nvPr>
        </p:nvSpPr>
        <p:spPr/>
        <p:txBody>
          <a:bodyPr>
            <a:noAutofit/>
          </a:bodyPr>
          <a:lstStyle/>
          <a:p>
            <a:pPr marL="0" indent="0" algn="just">
              <a:buNone/>
            </a:pPr>
            <a:r>
              <a:rPr lang="en-ZA" sz="6000" dirty="0"/>
              <a:t>It is assumed that learners are </a:t>
            </a:r>
            <a:r>
              <a:rPr lang="en-ZA" sz="6000" b="1" dirty="0"/>
              <a:t>competent</a:t>
            </a:r>
            <a:r>
              <a:rPr lang="en-ZA" sz="6000" dirty="0"/>
              <a:t> in the National Curriculum Statement at Grade 8 level.</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572000" y="6347878"/>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101143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accent2">
                    <a:lumMod val="75000"/>
                  </a:schemeClr>
                </a:solidFill>
              </a:rPr>
              <a:t>QUALIFICATION RULES</a:t>
            </a:r>
            <a:endParaRPr lang="en-ZA" sz="6000" b="1" dirty="0">
              <a:solidFill>
                <a:schemeClr val="accent2">
                  <a:lumMod val="75000"/>
                </a:schemeClr>
              </a:solidFill>
            </a:endParaRPr>
          </a:p>
        </p:txBody>
      </p:sp>
      <p:sp>
        <p:nvSpPr>
          <p:cNvPr id="3" name="Content Placeholder 2"/>
          <p:cNvSpPr>
            <a:spLocks noGrp="1"/>
          </p:cNvSpPr>
          <p:nvPr>
            <p:ph idx="1"/>
          </p:nvPr>
        </p:nvSpPr>
        <p:spPr/>
        <p:txBody>
          <a:bodyPr/>
          <a:lstStyle/>
          <a:p>
            <a:pPr marL="0" indent="0" algn="just">
              <a:buNone/>
            </a:pPr>
            <a:r>
              <a:rPr lang="en-ZA" sz="5400" dirty="0"/>
              <a:t>The Qualification is designed with </a:t>
            </a:r>
            <a:r>
              <a:rPr lang="en-ZA" sz="5400" b="1" dirty="0"/>
              <a:t>Exit Level Outcomes </a:t>
            </a:r>
            <a:r>
              <a:rPr lang="en-ZA" sz="5400" dirty="0"/>
              <a:t>which speak to the </a:t>
            </a:r>
            <a:r>
              <a:rPr lang="en-ZA" sz="5400" dirty="0" smtClean="0"/>
              <a:t>CAPS aligned National </a:t>
            </a:r>
            <a:r>
              <a:rPr lang="en-ZA" sz="5400" dirty="0"/>
              <a:t>Curriculum Statement at Grade 9 level</a:t>
            </a:r>
            <a:r>
              <a:rPr lang="en-ZA"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44</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685386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accent2">
                    <a:lumMod val="75000"/>
                  </a:schemeClr>
                </a:solidFill>
              </a:rPr>
              <a:t>EXIT LEVEL OUTCOMES</a:t>
            </a:r>
            <a:endParaRPr lang="en-ZA" sz="6000" b="1" dirty="0">
              <a:solidFill>
                <a:schemeClr val="accent2">
                  <a:lumMod val="75000"/>
                </a:schemeClr>
              </a:solidFill>
            </a:endParaRPr>
          </a:p>
        </p:txBody>
      </p:sp>
      <p:sp>
        <p:nvSpPr>
          <p:cNvPr id="3" name="Content Placeholder 2"/>
          <p:cNvSpPr>
            <a:spLocks noGrp="1"/>
          </p:cNvSpPr>
          <p:nvPr>
            <p:ph idx="1"/>
          </p:nvPr>
        </p:nvSpPr>
        <p:spPr/>
        <p:txBody>
          <a:bodyPr/>
          <a:lstStyle/>
          <a:p>
            <a:pPr marL="0" indent="0" algn="just">
              <a:buNone/>
            </a:pPr>
            <a:r>
              <a:rPr lang="en-ZA" sz="5400" dirty="0"/>
              <a:t>Learners will </a:t>
            </a:r>
            <a:r>
              <a:rPr lang="en-ZA" sz="5400" b="1" dirty="0"/>
              <a:t>qualify </a:t>
            </a:r>
            <a:r>
              <a:rPr lang="en-ZA" sz="5400" dirty="0"/>
              <a:t>for this GEC qualification by </a:t>
            </a:r>
            <a:r>
              <a:rPr lang="en-ZA" sz="5400" b="1" dirty="0"/>
              <a:t>demonstrating competence </a:t>
            </a:r>
            <a:r>
              <a:rPr lang="en-ZA" sz="5400" dirty="0" smtClean="0"/>
              <a:t>in </a:t>
            </a:r>
            <a:r>
              <a:rPr lang="en-ZA" sz="5400" dirty="0"/>
              <a:t>Exit Level </a:t>
            </a:r>
            <a:r>
              <a:rPr lang="en-ZA" sz="5400" dirty="0" smtClean="0"/>
              <a:t>Outcomes in the </a:t>
            </a:r>
            <a:r>
              <a:rPr lang="en-ZA" sz="5400" b="1" dirty="0" smtClean="0"/>
              <a:t>9 subjects</a:t>
            </a:r>
            <a:r>
              <a:rPr lang="en-ZA" sz="5400" dirty="0" smtClean="0"/>
              <a:t>. </a:t>
            </a:r>
            <a:endParaRPr lang="en-ZA" sz="5400" dirty="0"/>
          </a:p>
          <a:p>
            <a:endParaRPr lang="en-ZA" dirty="0"/>
          </a:p>
          <a:p>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45</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25482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9"/>
            <a:ext cx="8784976" cy="1143000"/>
          </a:xfrm>
        </p:spPr>
        <p:txBody>
          <a:bodyPr>
            <a:noAutofit/>
          </a:bodyPr>
          <a:lstStyle/>
          <a:p>
            <a:r>
              <a:rPr lang="en-US" b="1" dirty="0" smtClean="0">
                <a:solidFill>
                  <a:schemeClr val="accent2">
                    <a:lumMod val="75000"/>
                  </a:schemeClr>
                </a:solidFill>
              </a:rPr>
              <a:t>ASSOCIATED ASSESSMENT CRITERIA</a:t>
            </a:r>
            <a:endParaRPr lang="en-US" b="1" dirty="0">
              <a:solidFill>
                <a:schemeClr val="accent2">
                  <a:lumMod val="75000"/>
                </a:schemeClr>
              </a:solidFill>
            </a:endParaRPr>
          </a:p>
        </p:txBody>
      </p:sp>
      <p:sp>
        <p:nvSpPr>
          <p:cNvPr id="3" name="Content Placeholder 2"/>
          <p:cNvSpPr>
            <a:spLocks noGrp="1"/>
          </p:cNvSpPr>
          <p:nvPr>
            <p:ph idx="1"/>
          </p:nvPr>
        </p:nvSpPr>
        <p:spPr>
          <a:xfrm>
            <a:off x="644223" y="1273193"/>
            <a:ext cx="8229600" cy="4857407"/>
          </a:xfrm>
        </p:spPr>
        <p:txBody>
          <a:bodyPr>
            <a:normAutofit lnSpcReduction="10000"/>
          </a:bodyPr>
          <a:lstStyle/>
          <a:p>
            <a:pPr marL="0" indent="0">
              <a:buNone/>
            </a:pPr>
            <a:r>
              <a:rPr lang="en-ZA" b="1" dirty="0"/>
              <a:t>Integrated assessment </a:t>
            </a:r>
            <a:r>
              <a:rPr lang="en-ZA" dirty="0"/>
              <a:t>must be designed to achieve the following: </a:t>
            </a:r>
            <a:endParaRPr lang="en-ZA" dirty="0" smtClean="0"/>
          </a:p>
          <a:p>
            <a:r>
              <a:rPr lang="en-ZA" dirty="0" smtClean="0"/>
              <a:t>An integration of the achievement of the Exit Level Outcomes in a way that </a:t>
            </a:r>
            <a:r>
              <a:rPr lang="en-ZA" b="1" dirty="0" smtClean="0"/>
              <a:t>reflects</a:t>
            </a:r>
            <a:r>
              <a:rPr lang="en-ZA" dirty="0" smtClean="0"/>
              <a:t> a </a:t>
            </a:r>
            <a:r>
              <a:rPr lang="en-ZA" b="1" dirty="0" smtClean="0"/>
              <a:t>comprehensive approach </a:t>
            </a:r>
            <a:r>
              <a:rPr lang="en-ZA" dirty="0" smtClean="0"/>
              <a:t>to learning and shows that the purpose of the Qualification has been achieved.</a:t>
            </a:r>
            <a:endParaRPr lang="en-US" dirty="0" smtClean="0"/>
          </a:p>
          <a:p>
            <a:pPr algn="just"/>
            <a:r>
              <a:rPr lang="en-ZA" dirty="0" smtClean="0"/>
              <a:t>Judgement </a:t>
            </a:r>
            <a:r>
              <a:rPr lang="en-ZA" dirty="0"/>
              <a:t>of learner performance to provide </a:t>
            </a:r>
            <a:r>
              <a:rPr lang="en-ZA" b="1" dirty="0"/>
              <a:t>evidence</a:t>
            </a:r>
            <a:r>
              <a:rPr lang="en-ZA" dirty="0"/>
              <a:t> of applied </a:t>
            </a:r>
            <a:r>
              <a:rPr lang="en-ZA" b="1" dirty="0"/>
              <a:t>competence</a:t>
            </a:r>
            <a:r>
              <a:rPr lang="en-ZA" dirty="0"/>
              <a:t> or </a:t>
            </a:r>
            <a:r>
              <a:rPr lang="en-ZA" b="1" dirty="0"/>
              <a:t>capability.</a:t>
            </a:r>
            <a:r>
              <a:rPr lang="en-ZA" dirty="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46</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8295328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636912"/>
            <a:ext cx="8229600" cy="2232248"/>
          </a:xfrm>
        </p:spPr>
        <p:txBody>
          <a:bodyPr/>
          <a:lstStyle/>
          <a:p>
            <a:pPr>
              <a:defRPr/>
            </a:pPr>
            <a:r>
              <a:rPr lang="en-ZA" sz="6600" b="1" dirty="0" smtClean="0">
                <a:solidFill>
                  <a:schemeClr val="accent2">
                    <a:lumMod val="75000"/>
                  </a:schemeClr>
                </a:solidFill>
                <a:latin typeface="Arial Narrow" pitchFamily="34" charset="0"/>
              </a:rPr>
              <a:t>INTERNATIONAL BEST PRACTICE</a:t>
            </a:r>
            <a:endParaRPr lang="en-ZA" sz="6600" b="1" dirty="0">
              <a:solidFill>
                <a:schemeClr val="accent2">
                  <a:lumMod val="75000"/>
                </a:schemeClr>
              </a:solidFill>
              <a:latin typeface="Arial Narrow" pitchFamily="34" charset="0"/>
            </a:endParaRPr>
          </a:p>
        </p:txBody>
      </p:sp>
      <p:sp>
        <p:nvSpPr>
          <p:cNvPr id="3" name="Rectangle 2"/>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47</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97937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4" y="836712"/>
            <a:ext cx="8784976" cy="5400600"/>
          </a:xfrm>
        </p:spPr>
        <p:txBody>
          <a:bodyPr>
            <a:normAutofit fontScale="92500" lnSpcReduction="10000"/>
          </a:bodyPr>
          <a:lstStyle/>
          <a:p>
            <a:pPr marL="514350" indent="-514350" algn="just">
              <a:spcBef>
                <a:spcPts val="1200"/>
              </a:spcBef>
              <a:spcAft>
                <a:spcPts val="600"/>
              </a:spcAft>
              <a:buFont typeface="+mj-lt"/>
              <a:buAutoNum type="alphaLcParenR"/>
            </a:pPr>
            <a:r>
              <a:rPr lang="en-ZA" dirty="0" smtClean="0">
                <a:latin typeface="Arial Narrow" pitchFamily="34" charset="0"/>
              </a:rPr>
              <a:t>Survey of </a:t>
            </a:r>
            <a:r>
              <a:rPr lang="en-ZA" b="1" dirty="0" smtClean="0">
                <a:latin typeface="Arial Narrow" pitchFamily="34" charset="0"/>
              </a:rPr>
              <a:t>18 countries, Asian Tigers </a:t>
            </a:r>
            <a:r>
              <a:rPr lang="en-ZA" dirty="0" smtClean="0">
                <a:latin typeface="Arial Narrow" pitchFamily="34" charset="0"/>
              </a:rPr>
              <a:t>(Singapore, Taiwan, South Korea and Hong Kong), administer an exam at the end of primary and secondary school.</a:t>
            </a:r>
          </a:p>
          <a:p>
            <a:pPr marL="514350" indent="-514350" algn="just">
              <a:spcBef>
                <a:spcPts val="1200"/>
              </a:spcBef>
              <a:spcAft>
                <a:spcPts val="600"/>
              </a:spcAft>
              <a:buFont typeface="+mj-lt"/>
              <a:buAutoNum type="alphaLcParenR"/>
            </a:pPr>
            <a:r>
              <a:rPr lang="en-ZA" b="1" dirty="0" smtClean="0">
                <a:latin typeface="Arial Narrow" pitchFamily="34" charset="0"/>
              </a:rPr>
              <a:t>Asian Tigers are the four East Asian economies </a:t>
            </a:r>
            <a:r>
              <a:rPr lang="en-ZA" dirty="0" smtClean="0">
                <a:latin typeface="Arial Narrow" pitchFamily="34" charset="0"/>
              </a:rPr>
              <a:t>that underwent rapid industrialisation and maintained exceptionally high growth rates (&gt;7%) between 1960s and 1990s).</a:t>
            </a:r>
          </a:p>
          <a:p>
            <a:pPr marL="514350" indent="-514350" algn="just">
              <a:spcBef>
                <a:spcPts val="1200"/>
              </a:spcBef>
              <a:spcAft>
                <a:spcPts val="600"/>
              </a:spcAft>
              <a:buFont typeface="+mj-lt"/>
              <a:buAutoNum type="alphaLcParenR"/>
            </a:pPr>
            <a:r>
              <a:rPr lang="en-ZA" dirty="0" smtClean="0">
                <a:latin typeface="Arial Narrow" pitchFamily="34" charset="0"/>
              </a:rPr>
              <a:t>Also most African countries </a:t>
            </a:r>
            <a:r>
              <a:rPr lang="en-ZA" b="1" dirty="0" smtClean="0">
                <a:latin typeface="Arial Narrow" pitchFamily="34" charset="0"/>
              </a:rPr>
              <a:t>administer an examination </a:t>
            </a:r>
            <a:r>
              <a:rPr lang="en-ZA" dirty="0" smtClean="0">
                <a:latin typeface="Arial Narrow" pitchFamily="34" charset="0"/>
              </a:rPr>
              <a:t>at the end of primary and secondary schooling.</a:t>
            </a:r>
            <a:endParaRPr lang="en-ZA" dirty="0">
              <a:latin typeface="Arial Narrow" pitchFamily="34" charset="0"/>
            </a:endParaRPr>
          </a:p>
          <a:p>
            <a:pPr marL="514350" indent="-514350" algn="just">
              <a:spcBef>
                <a:spcPts val="1200"/>
              </a:spcBef>
              <a:spcAft>
                <a:spcPts val="600"/>
              </a:spcAft>
              <a:buFont typeface="+mj-lt"/>
              <a:buAutoNum type="alphaLcParenR"/>
            </a:pPr>
            <a:r>
              <a:rPr lang="en-US" dirty="0" smtClean="0">
                <a:latin typeface="Arial Narrow" pitchFamily="34" charset="0"/>
              </a:rPr>
              <a:t>Experience solicited from across the globe including the African continent</a:t>
            </a:r>
            <a:endParaRPr lang="en-ZA" dirty="0">
              <a:latin typeface="Arial Narrow" pitchFamily="34" charset="0"/>
            </a:endParaRPr>
          </a:p>
        </p:txBody>
      </p:sp>
      <p:sp>
        <p:nvSpPr>
          <p:cNvPr id="4" name="Title 1"/>
          <p:cNvSpPr>
            <a:spLocks noGrp="1"/>
          </p:cNvSpPr>
          <p:nvPr>
            <p:ph type="title"/>
          </p:nvPr>
        </p:nvSpPr>
        <p:spPr>
          <a:xfrm>
            <a:off x="457200" y="0"/>
            <a:ext cx="8229600" cy="908720"/>
          </a:xfrm>
        </p:spPr>
        <p:txBody>
          <a:bodyPr/>
          <a:lstStyle/>
          <a:p>
            <a:pPr>
              <a:defRPr/>
            </a:pPr>
            <a:r>
              <a:rPr lang="en-ZA" b="1" dirty="0" smtClean="0">
                <a:solidFill>
                  <a:schemeClr val="accent2">
                    <a:lumMod val="75000"/>
                  </a:schemeClr>
                </a:solidFill>
                <a:latin typeface="Arial Narrow" pitchFamily="34" charset="0"/>
              </a:rPr>
              <a:t>INTERNATIONAL BEST PRACTICE</a:t>
            </a:r>
            <a:endParaRPr lang="en-ZA" b="1" dirty="0">
              <a:solidFill>
                <a:schemeClr val="accent2">
                  <a:lumMod val="75000"/>
                </a:schemeClr>
              </a:solidFill>
              <a:latin typeface="Arial Narrow" pitchFamily="34" charset="0"/>
            </a:endParaRPr>
          </a:p>
        </p:txBody>
      </p:sp>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48</a:t>
            </a:r>
            <a:endParaRPr lang="en-US" dirty="0">
              <a:solidFill>
                <a:prstClr val="black"/>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72293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56376" cy="764704"/>
          </a:xfrm>
        </p:spPr>
        <p:txBody>
          <a:bodyPr>
            <a:normAutofit/>
          </a:bodyPr>
          <a:lstStyle/>
          <a:p>
            <a:r>
              <a:rPr lang="en-US" sz="4000" b="1" dirty="0" smtClean="0">
                <a:solidFill>
                  <a:schemeClr val="accent2">
                    <a:lumMod val="75000"/>
                  </a:schemeClr>
                </a:solidFill>
                <a:latin typeface="Arial Narrow" panose="020B0606020202030204" pitchFamily="34" charset="0"/>
              </a:rPr>
              <a:t>WHY LOOK EAST? </a:t>
            </a:r>
            <a:endParaRPr lang="en-US" sz="4000" b="1" dirty="0">
              <a:solidFill>
                <a:schemeClr val="accent2">
                  <a:lumMod val="75000"/>
                </a:schemeClr>
              </a:solidFill>
              <a:latin typeface="Arial Narrow" panose="020B060602020203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xmlns="" val="4195456761"/>
              </p:ext>
            </p:extLst>
          </p:nvPr>
        </p:nvGraphicFramePr>
        <p:xfrm>
          <a:off x="107504" y="908720"/>
          <a:ext cx="8856984" cy="594928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rot="16200000">
            <a:off x="-1131353" y="2441133"/>
            <a:ext cx="3423117" cy="646331"/>
          </a:xfrm>
          <a:prstGeom prst="rect">
            <a:avLst/>
          </a:prstGeom>
        </p:spPr>
        <p:txBody>
          <a:bodyPr wrap="none">
            <a:spAutoFit/>
          </a:bodyPr>
          <a:lstStyle/>
          <a:p>
            <a:r>
              <a:rPr lang="en-US" b="1" dirty="0">
                <a:solidFill>
                  <a:schemeClr val="accent6">
                    <a:lumMod val="50000"/>
                  </a:schemeClr>
                </a:solidFill>
                <a:latin typeface="Arial Narrow" panose="020B0606020202030204" pitchFamily="34" charset="0"/>
              </a:rPr>
              <a:t>Grade 8 TIMSS Achievement </a:t>
            </a:r>
            <a:r>
              <a:rPr lang="en-US" b="1" dirty="0" smtClean="0">
                <a:solidFill>
                  <a:schemeClr val="accent6">
                    <a:lumMod val="50000"/>
                  </a:schemeClr>
                </a:solidFill>
                <a:latin typeface="Arial Narrow" panose="020B0606020202030204" pitchFamily="34" charset="0"/>
              </a:rPr>
              <a:t>Trends</a:t>
            </a:r>
          </a:p>
          <a:p>
            <a:r>
              <a:rPr lang="en-US" b="1" dirty="0" smtClean="0">
                <a:solidFill>
                  <a:schemeClr val="accent6">
                    <a:lumMod val="50000"/>
                  </a:schemeClr>
                </a:solidFill>
                <a:latin typeface="Arial Narrow" panose="020B0606020202030204" pitchFamily="34" charset="0"/>
              </a:rPr>
              <a:t> Leaders</a:t>
            </a:r>
            <a:endParaRPr lang="en-US" dirty="0"/>
          </a:p>
        </p:txBody>
      </p:sp>
      <p:sp>
        <p:nvSpPr>
          <p:cNvPr id="3" name="TextBox 2"/>
          <p:cNvSpPr txBox="1"/>
          <p:nvPr/>
        </p:nvSpPr>
        <p:spPr>
          <a:xfrm>
            <a:off x="257040" y="332656"/>
            <a:ext cx="646333" cy="369332"/>
          </a:xfrm>
          <a:prstGeom prst="rect">
            <a:avLst/>
          </a:prstGeom>
          <a:noFill/>
        </p:spPr>
        <p:txBody>
          <a:bodyPr wrap="square" rtlCol="0">
            <a:spAutoFit/>
          </a:bodyPr>
          <a:lstStyle/>
          <a:p>
            <a:r>
              <a:rPr lang="en-US" dirty="0" smtClean="0"/>
              <a:t>49</a:t>
            </a:r>
            <a:endParaRPr lang="en-ZA" dirty="0"/>
          </a:p>
        </p:txBody>
      </p:sp>
    </p:spTree>
    <p:extLst>
      <p:ext uri="{BB962C8B-B14F-4D97-AF65-F5344CB8AC3E}">
        <p14:creationId xmlns:p14="http://schemas.microsoft.com/office/powerpoint/2010/main" xmlns="" val="1203664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8206680" cy="2232248"/>
          </a:xfrm>
        </p:spPr>
        <p:txBody>
          <a:bodyPr>
            <a:normAutofit fontScale="90000"/>
          </a:bodyPr>
          <a:lstStyle/>
          <a:p>
            <a:pPr lvl="0">
              <a:spcBef>
                <a:spcPct val="20000"/>
              </a:spcBef>
            </a:pPr>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6600" b="1" dirty="0" smtClean="0">
                <a:solidFill>
                  <a:srgbClr val="C0504D">
                    <a:lumMod val="75000"/>
                  </a:srgbClr>
                </a:solidFill>
                <a:latin typeface="Arial" panose="020B0604020202020204" pitchFamily="34" charset="0"/>
                <a:ea typeface="+mn-ea"/>
                <a:cs typeface="Arial" panose="020B0604020202020204" pitchFamily="34" charset="0"/>
              </a:rPr>
              <a:t> PROBLEM STATEMENT AND  RATIONALE FOR GEC</a:t>
            </a:r>
            <a:endParaRPr lang="en-ZA" sz="6600" b="1" dirty="0">
              <a:solidFill>
                <a:srgbClr val="C0504D">
                  <a:lumMod val="75000"/>
                </a:srgbClr>
              </a:solidFill>
              <a:latin typeface="Arial" panose="020B0604020202020204" pitchFamily="34" charset="0"/>
              <a:ea typeface="+mn-ea"/>
              <a:cs typeface="Arial" panose="020B0604020202020204" pitchFamily="34" charset="0"/>
            </a:endParaRPr>
          </a:p>
        </p:txBody>
      </p:sp>
      <p:sp>
        <p:nvSpPr>
          <p:cNvPr id="3" name="Rectangle 2"/>
          <p:cNvSpPr/>
          <p:nvPr/>
        </p:nvSpPr>
        <p:spPr>
          <a:xfrm>
            <a:off x="3059832" y="37162"/>
            <a:ext cx="341760" cy="276999"/>
          </a:xfrm>
          <a:prstGeom prst="rect">
            <a:avLst/>
          </a:prstGeom>
        </p:spPr>
        <p:txBody>
          <a:bodyPr wrap="none">
            <a:spAutoFit/>
          </a:bodyPr>
          <a:lstStyle/>
          <a:p>
            <a:pPr algn="r"/>
            <a:fld id="{9DC7CBB9-8A01-486D-A115-199A907CBFA4}" type="slidenum">
              <a:rPr lang="en-ZA" sz="1200">
                <a:solidFill>
                  <a:srgbClr val="898989"/>
                </a:solidFill>
              </a:rPr>
              <a:pPr algn="r"/>
              <a:t>5</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
        <p:nvSpPr>
          <p:cNvPr id="5" name="Rectangle 4"/>
          <p:cNvSpPr/>
          <p:nvPr/>
        </p:nvSpPr>
        <p:spPr>
          <a:xfrm>
            <a:off x="4164803" y="6334993"/>
            <a:ext cx="184731" cy="369332"/>
          </a:xfrm>
          <a:prstGeom prst="rect">
            <a:avLst/>
          </a:prstGeom>
        </p:spPr>
        <p:txBody>
          <a:bodyPr wrap="none">
            <a:spAutoFit/>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145175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p:cNvSpPr>
            <a:spLocks noGrp="1"/>
          </p:cNvSpPr>
          <p:nvPr>
            <p:ph idx="1"/>
          </p:nvPr>
        </p:nvSpPr>
        <p:spPr>
          <a:xfrm>
            <a:off x="179390" y="188913"/>
            <a:ext cx="8785225" cy="6840537"/>
          </a:xfrm>
        </p:spPr>
        <p:txBody>
          <a:bodyPr rtlCol="0">
            <a:normAutofit/>
          </a:bodyPr>
          <a:lstStyle/>
          <a:p>
            <a:pPr marL="0" indent="0" algn="ctr" eaLnBrk="1" fontAlgn="auto" hangingPunct="1">
              <a:spcAft>
                <a:spcPts val="0"/>
              </a:spcAft>
              <a:buFont typeface="Arial" panose="020B0604020202020204" pitchFamily="34" charset="0"/>
              <a:buNone/>
              <a:defRPr/>
            </a:pPr>
            <a:r>
              <a:rPr lang="en-ZA" altLang="en-US" b="1" dirty="0" smtClean="0">
                <a:solidFill>
                  <a:schemeClr val="accent6">
                    <a:lumMod val="50000"/>
                  </a:schemeClr>
                </a:solidFill>
                <a:latin typeface="Arial Narrow" panose="020B0606020202030204" pitchFamily="34" charset="0"/>
              </a:rPr>
              <a:t>LEARNING FROM BRAZIL, CHILE AND GHANA</a:t>
            </a:r>
          </a:p>
          <a:p>
            <a:pPr marL="514350" indent="-514350" algn="just" eaLnBrk="1" fontAlgn="auto" hangingPunct="1">
              <a:spcAft>
                <a:spcPts val="0"/>
              </a:spcAft>
              <a:buFont typeface="+mj-lt"/>
              <a:buAutoNum type="alphaLcParenR"/>
              <a:defRPr/>
            </a:pPr>
            <a:r>
              <a:rPr lang="en-ZA" altLang="en-US" sz="2800" u="sng" dirty="0" smtClean="0">
                <a:latin typeface="Arial Narrow" pitchFamily="34" charset="0"/>
              </a:rPr>
              <a:t>Brazil</a:t>
            </a:r>
            <a:r>
              <a:rPr lang="en-ZA" altLang="en-US" sz="2800" dirty="0" smtClean="0">
                <a:latin typeface="Arial Narrow" pitchFamily="34" charset="0"/>
              </a:rPr>
              <a:t> has demonstrated that a developing country can run universal testing </a:t>
            </a:r>
            <a:r>
              <a:rPr lang="en-ZA" altLang="en-US" sz="2800" i="1" dirty="0" smtClean="0">
                <a:latin typeface="Arial Narrow" pitchFamily="34" charset="0"/>
              </a:rPr>
              <a:t>and </a:t>
            </a:r>
            <a:r>
              <a:rPr lang="en-ZA" altLang="en-US" sz="2800" dirty="0" smtClean="0">
                <a:latin typeface="Arial Narrow" pitchFamily="34" charset="0"/>
              </a:rPr>
              <a:t>produce comparable results, via a </a:t>
            </a:r>
            <a:r>
              <a:rPr lang="en-ZA" altLang="en-US" sz="2800" u="sng" dirty="0" smtClean="0">
                <a:latin typeface="Arial Narrow" pitchFamily="34" charset="0"/>
              </a:rPr>
              <a:t>massive external test administration operation</a:t>
            </a:r>
            <a:r>
              <a:rPr lang="en-ZA" altLang="en-US" sz="2800" dirty="0" smtClean="0">
                <a:latin typeface="Arial Narrow" pitchFamily="34" charset="0"/>
              </a:rPr>
              <a:t>. Brazil </a:t>
            </a:r>
            <a:r>
              <a:rPr lang="en-ZA" altLang="en-US" sz="2800" i="1" dirty="0" smtClean="0">
                <a:latin typeface="Arial Narrow" pitchFamily="34" charset="0"/>
              </a:rPr>
              <a:t>does </a:t>
            </a:r>
            <a:r>
              <a:rPr lang="en-ZA" altLang="en-US" sz="2800" dirty="0" smtClean="0">
                <a:latin typeface="Arial Narrow" pitchFamily="34" charset="0"/>
              </a:rPr>
              <a:t>have powerful unions! </a:t>
            </a:r>
          </a:p>
          <a:p>
            <a:pPr marL="514350" indent="-514350" algn="just" eaLnBrk="1" fontAlgn="auto" hangingPunct="1">
              <a:spcAft>
                <a:spcPts val="0"/>
              </a:spcAft>
              <a:buFont typeface="+mj-lt"/>
              <a:buAutoNum type="alphaLcParenR"/>
              <a:defRPr/>
            </a:pPr>
            <a:r>
              <a:rPr lang="en-ZA" altLang="en-US" sz="2800" u="sng" dirty="0" smtClean="0">
                <a:latin typeface="Arial Narrow" pitchFamily="34" charset="0"/>
              </a:rPr>
              <a:t>Chile</a:t>
            </a:r>
            <a:r>
              <a:rPr lang="en-ZA" altLang="en-US" sz="2800" dirty="0" smtClean="0">
                <a:latin typeface="Arial Narrow" pitchFamily="34" charset="0"/>
              </a:rPr>
              <a:t>, to a far greater degree than Brazil, demonstrates how a developing country can comply with </a:t>
            </a:r>
            <a:r>
              <a:rPr lang="en-ZA" altLang="en-US" sz="2800" dirty="0">
                <a:latin typeface="Arial Narrow" pitchFamily="34" charset="0"/>
              </a:rPr>
              <a:t>the </a:t>
            </a:r>
            <a:r>
              <a:rPr lang="en-ZA" altLang="en-US" sz="2800" u="sng" dirty="0">
                <a:latin typeface="Arial Narrow" pitchFamily="34" charset="0"/>
              </a:rPr>
              <a:t>2014 </a:t>
            </a:r>
            <a:r>
              <a:rPr lang="en-ZA" altLang="en-US" sz="2800" i="1" u="sng" dirty="0">
                <a:latin typeface="Arial Narrow" pitchFamily="34" charset="0"/>
              </a:rPr>
              <a:t>Standards for Educational and Psychological </a:t>
            </a:r>
            <a:r>
              <a:rPr lang="en-ZA" altLang="en-US" sz="2800" i="1" u="sng" dirty="0" smtClean="0">
                <a:latin typeface="Arial Narrow" pitchFamily="34" charset="0"/>
              </a:rPr>
              <a:t>Testing</a:t>
            </a:r>
            <a:r>
              <a:rPr lang="en-ZA" altLang="en-US" sz="2800" dirty="0" smtClean="0">
                <a:latin typeface="Arial Narrow" pitchFamily="34" charset="0"/>
              </a:rPr>
              <a:t>. This compliance covers reporting on technical details of testing.</a:t>
            </a:r>
          </a:p>
          <a:p>
            <a:pPr marL="514350" indent="-514350" algn="just" eaLnBrk="1" fontAlgn="auto" hangingPunct="1">
              <a:spcAft>
                <a:spcPts val="0"/>
              </a:spcAft>
              <a:buFont typeface="+mj-lt"/>
              <a:buAutoNum type="alphaLcParenR"/>
              <a:defRPr/>
            </a:pPr>
            <a:r>
              <a:rPr lang="en-ZA" altLang="en-US" sz="2800" u="sng" dirty="0" smtClean="0">
                <a:latin typeface="Arial Narrow" pitchFamily="34" charset="0"/>
              </a:rPr>
              <a:t>Ghana</a:t>
            </a:r>
            <a:r>
              <a:rPr lang="en-ZA" altLang="en-US" sz="2800" dirty="0" smtClean="0">
                <a:latin typeface="Arial Narrow" pitchFamily="34" charset="0"/>
              </a:rPr>
              <a:t> </a:t>
            </a:r>
            <a:r>
              <a:rPr lang="en-ZA" altLang="en-US" sz="2800" dirty="0">
                <a:latin typeface="Arial Narrow" pitchFamily="34" charset="0"/>
              </a:rPr>
              <a:t>has a relatively advanced sample-based national assessment system at the primary level, </a:t>
            </a:r>
            <a:r>
              <a:rPr lang="en-ZA" altLang="en-US" sz="2800" dirty="0" smtClean="0">
                <a:latin typeface="Arial Narrow" pitchFamily="34" charset="0"/>
              </a:rPr>
              <a:t>and there </a:t>
            </a:r>
            <a:r>
              <a:rPr lang="en-ZA" altLang="en-US" sz="2800" dirty="0">
                <a:latin typeface="Arial Narrow" pitchFamily="34" charset="0"/>
              </a:rPr>
              <a:t>is a Grade 9 national </a:t>
            </a:r>
            <a:r>
              <a:rPr lang="en-ZA" altLang="en-US" sz="2800" dirty="0" smtClean="0">
                <a:latin typeface="Arial Narrow" pitchFamily="34" charset="0"/>
              </a:rPr>
              <a:t>examination.</a:t>
            </a:r>
          </a:p>
          <a:p>
            <a:pPr marL="457200" indent="-457200" algn="just" eaLnBrk="1" fontAlgn="auto" hangingPunct="1">
              <a:spcAft>
                <a:spcPts val="0"/>
              </a:spcAft>
              <a:buFont typeface="+mj-lt"/>
              <a:buAutoNum type="alphaLcParenR"/>
              <a:defRPr/>
            </a:pPr>
            <a:r>
              <a:rPr lang="en-ZA" altLang="en-US" sz="2400" dirty="0" smtClean="0">
                <a:latin typeface="Arial Narrow" pitchFamily="34" charset="0"/>
              </a:rPr>
              <a:t>In all three countries, </a:t>
            </a:r>
            <a:r>
              <a:rPr lang="en-ZA" altLang="en-US" sz="2400" u="sng" dirty="0" smtClean="0">
                <a:latin typeface="Arial Narrow" pitchFamily="34" charset="0"/>
              </a:rPr>
              <a:t>grade repetition</a:t>
            </a:r>
            <a:r>
              <a:rPr lang="en-ZA" altLang="en-US" sz="2400" dirty="0" smtClean="0">
                <a:latin typeface="Arial Narrow" pitchFamily="34" charset="0"/>
              </a:rPr>
              <a:t> in the early grades is close to            		zero</a:t>
            </a:r>
            <a:r>
              <a:rPr lang="en-ZA" altLang="en-US" sz="2800" dirty="0" smtClean="0">
                <a:latin typeface="Arial Narrow" pitchFamily="34" charset="0"/>
              </a:rPr>
              <a:t>!  </a:t>
            </a:r>
            <a:r>
              <a:rPr lang="en-ZA" altLang="en-US" sz="2800" i="1" dirty="0" smtClean="0">
                <a:latin typeface="Arial Narrow" pitchFamily="34" charset="0"/>
              </a:rPr>
              <a:t> </a:t>
            </a:r>
            <a:endParaRPr lang="en-ZA" altLang="en-US" sz="2800" i="1" dirty="0">
              <a:latin typeface="Arial Narrow" pitchFamily="34" charset="0"/>
            </a:endParaRPr>
          </a:p>
          <a:p>
            <a:pPr eaLnBrk="1" fontAlgn="auto" hangingPunct="1">
              <a:spcAft>
                <a:spcPts val="0"/>
              </a:spcAft>
              <a:defRPr/>
            </a:pPr>
            <a:endParaRPr lang="en-ZA" sz="2800" dirty="0" smtClean="0"/>
          </a:p>
          <a:p>
            <a:pPr eaLnBrk="1" fontAlgn="auto" hangingPunct="1">
              <a:spcAft>
                <a:spcPts val="0"/>
              </a:spcAft>
              <a:defRPr/>
            </a:pPr>
            <a:endParaRPr lang="en-ZA" sz="2800" dirty="0" smtClean="0"/>
          </a:p>
          <a:p>
            <a:pPr eaLnBrk="1" fontAlgn="auto" hangingPunct="1">
              <a:spcAft>
                <a:spcPts val="0"/>
              </a:spcAft>
              <a:defRPr/>
            </a:pPr>
            <a:endParaRPr lang="en-ZA" sz="2800" dirty="0"/>
          </a:p>
          <a:p>
            <a:pPr eaLnBrk="1" fontAlgn="auto" hangingPunct="1">
              <a:spcAft>
                <a:spcPts val="0"/>
              </a:spcAft>
              <a:defRPr/>
            </a:pPr>
            <a:endParaRPr lang="en-ZA" sz="2800" dirty="0" smtClean="0"/>
          </a:p>
          <a:p>
            <a:pPr eaLnBrk="1" fontAlgn="auto" hangingPunct="1">
              <a:spcAft>
                <a:spcPts val="0"/>
              </a:spcAft>
              <a:defRPr/>
            </a:pPr>
            <a:endParaRPr lang="en-ZA" dirty="0"/>
          </a:p>
          <a:p>
            <a:pPr eaLnBrk="1" fontAlgn="auto" hangingPunct="1">
              <a:spcAft>
                <a:spcPts val="0"/>
              </a:spcAft>
              <a:defRPr/>
            </a:pPr>
            <a:endParaRPr lang="en-ZA" dirty="0" smtClean="0"/>
          </a:p>
          <a:p>
            <a:pPr eaLnBrk="1" fontAlgn="auto" hangingPunct="1">
              <a:spcAft>
                <a:spcPts val="0"/>
              </a:spcAft>
              <a:defRPr/>
            </a:pPr>
            <a:endParaRPr lang="en-ZA" dirty="0" smtClean="0"/>
          </a:p>
          <a:p>
            <a:pPr eaLnBrk="1" fontAlgn="auto" hangingPunct="1">
              <a:spcAft>
                <a:spcPts val="0"/>
              </a:spcAft>
              <a:defRPr/>
            </a:pPr>
            <a:endParaRPr lang="en-ZA" altLang="en-US" dirty="0"/>
          </a:p>
          <a:p>
            <a:pPr eaLnBrk="1" fontAlgn="auto" hangingPunct="1">
              <a:spcAft>
                <a:spcPts val="0"/>
              </a:spcAft>
              <a:defRPr/>
            </a:pPr>
            <a:endParaRPr lang="en-ZA" altLang="en-US" dirty="0" smtClean="0"/>
          </a:p>
          <a:p>
            <a:pPr eaLnBrk="1" fontAlgn="auto" hangingPunct="1">
              <a:spcAft>
                <a:spcPts val="0"/>
              </a:spcAft>
              <a:defRPr/>
            </a:pPr>
            <a:endParaRPr lang="en-ZA" altLang="en-US" dirty="0"/>
          </a:p>
          <a:p>
            <a:pPr eaLnBrk="1" fontAlgn="auto" hangingPunct="1">
              <a:spcAft>
                <a:spcPts val="0"/>
              </a:spcAft>
              <a:defRPr/>
            </a:pPr>
            <a:endParaRPr lang="en-ZA" altLang="en-US" dirty="0" smtClean="0"/>
          </a:p>
        </p:txBody>
      </p:sp>
      <p:sp>
        <p:nvSpPr>
          <p:cNvPr id="3" name="Rectangle 2"/>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50</a:t>
            </a:r>
            <a:endParaRPr lang="en-US" dirty="0">
              <a:solidFill>
                <a:prstClr val="black"/>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173310"/>
            <a:ext cx="1907703"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2820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p:cNvSpPr>
            <a:spLocks noGrp="1"/>
          </p:cNvSpPr>
          <p:nvPr>
            <p:ph idx="1"/>
          </p:nvPr>
        </p:nvSpPr>
        <p:spPr>
          <a:xfrm>
            <a:off x="157073" y="19290"/>
            <a:ext cx="8785225" cy="6840537"/>
          </a:xfrm>
        </p:spPr>
        <p:txBody>
          <a:bodyPr rtlCol="0">
            <a:normAutofit/>
          </a:bodyPr>
          <a:lstStyle/>
          <a:p>
            <a:pPr marL="0" indent="0" algn="ctr" eaLnBrk="1" fontAlgn="auto" hangingPunct="1">
              <a:spcAft>
                <a:spcPts val="0"/>
              </a:spcAft>
              <a:buFont typeface="Arial" panose="020B0604020202020204" pitchFamily="34" charset="0"/>
              <a:buNone/>
              <a:defRPr/>
            </a:pPr>
            <a:r>
              <a:rPr lang="en-ZA" altLang="en-US" b="1" dirty="0" smtClean="0">
                <a:solidFill>
                  <a:schemeClr val="accent2">
                    <a:lumMod val="75000"/>
                  </a:schemeClr>
                </a:solidFill>
                <a:latin typeface="Arial Narrow" panose="020B0606020202030204" pitchFamily="34" charset="0"/>
              </a:rPr>
              <a:t>SA AS AN OUTLIER IN SADC</a:t>
            </a:r>
          </a:p>
          <a:p>
            <a:pPr eaLnBrk="1" fontAlgn="auto" hangingPunct="1">
              <a:spcAft>
                <a:spcPts val="0"/>
              </a:spcAft>
              <a:defRPr/>
            </a:pPr>
            <a:endParaRPr lang="en-ZA" altLang="en-US" dirty="0" smtClean="0">
              <a:solidFill>
                <a:schemeClr val="accent6">
                  <a:lumMod val="50000"/>
                </a:schemeClr>
              </a:solidFill>
              <a:latin typeface="Arial Narrow" panose="020B0606020202030204" pitchFamily="34" charset="0"/>
            </a:endParaRPr>
          </a:p>
        </p:txBody>
      </p:sp>
      <p:sp>
        <p:nvSpPr>
          <p:cNvPr id="27652" name="TextBox 3"/>
          <p:cNvSpPr txBox="1">
            <a:spLocks noChangeArrowheads="1"/>
          </p:cNvSpPr>
          <p:nvPr/>
        </p:nvSpPr>
        <p:spPr bwMode="auto">
          <a:xfrm>
            <a:off x="6932613" y="333375"/>
            <a:ext cx="2032000" cy="5909310"/>
          </a:xfrm>
          <a:prstGeom prst="rect">
            <a:avLst/>
          </a:prstGeom>
          <a:solidFill>
            <a:srgbClr val="FFFF99"/>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ZA" altLang="en-US" sz="1800">
                <a:solidFill>
                  <a:srgbClr val="FF0000"/>
                </a:solidFill>
              </a:rPr>
              <a:t>After ANA suspension, SA is an outlier. </a:t>
            </a:r>
          </a:p>
          <a:p>
            <a:pPr>
              <a:spcBef>
                <a:spcPct val="0"/>
              </a:spcBef>
              <a:buFontTx/>
              <a:buNone/>
            </a:pPr>
            <a:endParaRPr lang="en-ZA" altLang="en-US" sz="1800">
              <a:solidFill>
                <a:srgbClr val="FF0000"/>
              </a:solidFill>
            </a:endParaRPr>
          </a:p>
          <a:p>
            <a:pPr>
              <a:spcBef>
                <a:spcPct val="0"/>
              </a:spcBef>
              <a:buFontTx/>
              <a:buNone/>
            </a:pPr>
            <a:r>
              <a:rPr lang="en-ZA" altLang="en-US" sz="1800">
                <a:solidFill>
                  <a:srgbClr val="FF0000"/>
                </a:solidFill>
              </a:rPr>
              <a:t>Other SADC countries test or examine every primary-level learner through some national system. This national system is an examination in all except Namibia. Of the 12 countries with examinations, eight also run national assessments, mostly sample-based.</a:t>
            </a:r>
          </a:p>
        </p:txBody>
      </p:sp>
      <p:pic>
        <p:nvPicPr>
          <p:cNvPr id="6" name="Picture 5"/>
          <p:cNvPicPr>
            <a:picLocks noChangeAspect="1"/>
          </p:cNvPicPr>
          <p:nvPr/>
        </p:nvPicPr>
        <p:blipFill>
          <a:blip r:embed="rId2" cstate="print"/>
          <a:stretch>
            <a:fillRect/>
          </a:stretch>
        </p:blipFill>
        <p:spPr>
          <a:xfrm>
            <a:off x="134758" y="620688"/>
            <a:ext cx="6753225" cy="5562600"/>
          </a:xfrm>
          <a:prstGeom prst="rect">
            <a:avLst/>
          </a:prstGeom>
        </p:spPr>
      </p:pic>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51</a:t>
            </a:r>
            <a:endParaRPr lang="en-US" dirty="0">
              <a:solidFill>
                <a:prstClr val="black"/>
              </a:solidFill>
              <a:latin typeface="Arial" pitchFamily="34" charset="0"/>
              <a:cs typeface="Arial"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005813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13"/>
            <a:ext cx="8229600" cy="1143000"/>
          </a:xfrm>
        </p:spPr>
        <p:txBody>
          <a:bodyPr/>
          <a:lstStyle/>
          <a:p>
            <a:r>
              <a:rPr lang="en-US" b="1" dirty="0" smtClean="0">
                <a:solidFill>
                  <a:schemeClr val="accent2">
                    <a:lumMod val="75000"/>
                  </a:schemeClr>
                </a:solidFill>
              </a:rPr>
              <a:t>INTERNATIONAL COMPARABILITY</a:t>
            </a:r>
            <a:endParaRPr lang="en-ZA" b="1" dirty="0">
              <a:solidFill>
                <a:schemeClr val="accent2">
                  <a:lumMod val="75000"/>
                </a:schemeClr>
              </a:solidFill>
            </a:endParaRPr>
          </a:p>
        </p:txBody>
      </p:sp>
      <p:sp>
        <p:nvSpPr>
          <p:cNvPr id="3" name="Content Placeholder 2"/>
          <p:cNvSpPr>
            <a:spLocks noGrp="1"/>
          </p:cNvSpPr>
          <p:nvPr>
            <p:ph idx="1"/>
          </p:nvPr>
        </p:nvSpPr>
        <p:spPr>
          <a:xfrm>
            <a:off x="323529" y="1340768"/>
            <a:ext cx="8640960" cy="4824536"/>
          </a:xfrm>
        </p:spPr>
        <p:txBody>
          <a:bodyPr>
            <a:normAutofit fontScale="77500" lnSpcReduction="20000"/>
          </a:bodyPr>
          <a:lstStyle/>
          <a:p>
            <a:pPr algn="just"/>
            <a:r>
              <a:rPr lang="en-US" dirty="0" smtClean="0"/>
              <a:t>The General Certificate </a:t>
            </a:r>
            <a:r>
              <a:rPr lang="en-US" b="1" dirty="0" smtClean="0"/>
              <a:t>is compared with similar qualifications </a:t>
            </a:r>
            <a:r>
              <a:rPr lang="en-US" dirty="0" smtClean="0"/>
              <a:t>in Commonwealth countries and a few non-member countries that are part of the International Curriculum Assessment Frameworks Internet Archive (NCA).</a:t>
            </a:r>
          </a:p>
          <a:p>
            <a:pPr algn="just"/>
            <a:r>
              <a:rPr lang="en-US" dirty="0" smtClean="0"/>
              <a:t>The countries identified were chosen because they form part of the NCA which is an archive system which provides an </a:t>
            </a:r>
            <a:r>
              <a:rPr lang="en-US" b="1" dirty="0" smtClean="0"/>
              <a:t>analysis of certification frameworks</a:t>
            </a:r>
            <a:r>
              <a:rPr lang="en-US" dirty="0" smtClean="0"/>
              <a:t>.</a:t>
            </a:r>
          </a:p>
          <a:p>
            <a:pPr algn="just"/>
            <a:r>
              <a:rPr lang="en-US" dirty="0" smtClean="0"/>
              <a:t>It shows the </a:t>
            </a:r>
            <a:r>
              <a:rPr lang="en-US" b="1" dirty="0" smtClean="0"/>
              <a:t>links</a:t>
            </a:r>
            <a:r>
              <a:rPr lang="en-US" dirty="0" smtClean="0"/>
              <a:t> between </a:t>
            </a:r>
            <a:r>
              <a:rPr lang="en-US" b="1" dirty="0" smtClean="0"/>
              <a:t>awarding of a certificate </a:t>
            </a:r>
            <a:r>
              <a:rPr lang="en-US" dirty="0" smtClean="0"/>
              <a:t>with the </a:t>
            </a:r>
            <a:r>
              <a:rPr lang="en-US" b="1" dirty="0" smtClean="0"/>
              <a:t>currency of the certificate </a:t>
            </a:r>
            <a:r>
              <a:rPr lang="en-US" dirty="0" smtClean="0"/>
              <a:t>(in terms of providing access and admission to the next phase of education). National examinations or certification frameworks </a:t>
            </a:r>
            <a:r>
              <a:rPr lang="en-US" b="1" dirty="0" smtClean="0"/>
              <a:t>mark the end of an educational phase,</a:t>
            </a:r>
            <a:r>
              <a:rPr lang="en-US" dirty="0" smtClean="0"/>
              <a:t> and ongoing teacher assessment frequently determines student progression between grades</a:t>
            </a:r>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52</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005854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75000"/>
                  </a:schemeClr>
                </a:solidFill>
              </a:rPr>
              <a:t>INTERNATIONAL COMPARABILITY</a:t>
            </a:r>
            <a:endParaRPr lang="en-ZA" b="1"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98977417"/>
              </p:ext>
            </p:extLst>
          </p:nvPr>
        </p:nvGraphicFramePr>
        <p:xfrm>
          <a:off x="0" y="1340768"/>
          <a:ext cx="9144000" cy="5517232"/>
        </p:xfrm>
        <a:graphic>
          <a:graphicData uri="http://schemas.openxmlformats.org/drawingml/2006/table">
            <a:tbl>
              <a:tblPr firstRow="1" bandRow="1">
                <a:tableStyleId>{21E4AEA4-8DFA-4A89-87EB-49C32662AFE0}</a:tableStyleId>
              </a:tblPr>
              <a:tblGrid>
                <a:gridCol w="1691679">
                  <a:extLst>
                    <a:ext uri="{9D8B030D-6E8A-4147-A177-3AD203B41FA5}">
                      <a16:colId xmlns:a16="http://schemas.microsoft.com/office/drawing/2014/main" xmlns="" val="20000"/>
                    </a:ext>
                  </a:extLst>
                </a:gridCol>
                <a:gridCol w="7452321">
                  <a:extLst>
                    <a:ext uri="{9D8B030D-6E8A-4147-A177-3AD203B41FA5}">
                      <a16:colId xmlns:a16="http://schemas.microsoft.com/office/drawing/2014/main" xmlns="" val="20001"/>
                    </a:ext>
                  </a:extLst>
                </a:gridCol>
              </a:tblGrid>
              <a:tr h="409146">
                <a:tc>
                  <a:txBody>
                    <a:bodyPr/>
                    <a:lstStyle/>
                    <a:p>
                      <a:r>
                        <a:rPr lang="en-US" sz="2000" dirty="0" smtClean="0"/>
                        <a:t>COUNTRY</a:t>
                      </a:r>
                      <a:endParaRPr lang="en-ZA" sz="2000" dirty="0"/>
                    </a:p>
                  </a:txBody>
                  <a:tcPr/>
                </a:tc>
                <a:tc>
                  <a:txBody>
                    <a:bodyPr/>
                    <a:lstStyle/>
                    <a:p>
                      <a:r>
                        <a:rPr lang="en-US" sz="2000" dirty="0" smtClean="0"/>
                        <a:t>COMPARABILITY</a:t>
                      </a:r>
                      <a:endParaRPr lang="en-ZA" sz="2000" dirty="0"/>
                    </a:p>
                  </a:txBody>
                  <a:tcPr/>
                </a:tc>
                <a:extLst>
                  <a:ext uri="{0D108BD9-81ED-4DB2-BD59-A6C34878D82A}">
                    <a16:rowId xmlns:a16="http://schemas.microsoft.com/office/drawing/2014/main" xmlns="" val="10000"/>
                  </a:ext>
                </a:extLst>
              </a:tr>
              <a:tr h="1982784">
                <a:tc>
                  <a:txBody>
                    <a:bodyPr/>
                    <a:lstStyle/>
                    <a:p>
                      <a:r>
                        <a:rPr lang="en-US" sz="2000" b="1" dirty="0" smtClean="0"/>
                        <a:t>Australia</a:t>
                      </a:r>
                      <a:endParaRPr lang="en-ZA" sz="2000" b="1" dirty="0"/>
                    </a:p>
                  </a:txBody>
                  <a:tcPr/>
                </a:tc>
                <a:tc>
                  <a:txBody>
                    <a:bodyPr/>
                    <a:lstStyle/>
                    <a:p>
                      <a:r>
                        <a:rPr lang="en-US" sz="2000" dirty="0" smtClean="0"/>
                        <a:t>In Australia, most states do not have certificates to access upper secondary education with the exception of South Australia which has a primary school certificate. There is </a:t>
                      </a:r>
                      <a:r>
                        <a:rPr lang="en-US" sz="2000" b="1" dirty="0" smtClean="0"/>
                        <a:t>open access to upper secondary education</a:t>
                      </a:r>
                      <a:r>
                        <a:rPr lang="en-US" sz="2000" dirty="0" smtClean="0"/>
                        <a:t>. At the end of upper secondary school level learners that are aged 18+ are able to </a:t>
                      </a:r>
                      <a:r>
                        <a:rPr lang="en-US" sz="2000" b="1" dirty="0" smtClean="0"/>
                        <a:t>access national assessment </a:t>
                      </a:r>
                      <a:r>
                        <a:rPr lang="en-US" sz="2000" dirty="0" smtClean="0"/>
                        <a:t>or public examinations.</a:t>
                      </a:r>
                      <a:endParaRPr lang="en-ZA" sz="2000" dirty="0"/>
                    </a:p>
                  </a:txBody>
                  <a:tcPr/>
                </a:tc>
                <a:extLst>
                  <a:ext uri="{0D108BD9-81ED-4DB2-BD59-A6C34878D82A}">
                    <a16:rowId xmlns:a16="http://schemas.microsoft.com/office/drawing/2014/main" xmlns="" val="10001"/>
                  </a:ext>
                </a:extLst>
              </a:tr>
              <a:tr h="2747629">
                <a:tc>
                  <a:txBody>
                    <a:bodyPr/>
                    <a:lstStyle/>
                    <a:p>
                      <a:r>
                        <a:rPr lang="en-US" sz="2000" b="1" dirty="0" smtClean="0"/>
                        <a:t>Bangladesh</a:t>
                      </a:r>
                      <a:endParaRPr lang="en-ZA" sz="2000" b="1" dirty="0"/>
                    </a:p>
                  </a:txBody>
                  <a:tcPr/>
                </a:tc>
                <a:tc>
                  <a:txBody>
                    <a:bodyPr/>
                    <a:lstStyle/>
                    <a:p>
                      <a:r>
                        <a:rPr lang="en-US" sz="2000" dirty="0" smtClean="0"/>
                        <a:t>In Bangladesh at </a:t>
                      </a:r>
                      <a:r>
                        <a:rPr lang="en-US" sz="2000" b="1" dirty="0" smtClean="0"/>
                        <a:t>primary school level</a:t>
                      </a:r>
                      <a:r>
                        <a:rPr lang="en-US" sz="2000" dirty="0" smtClean="0"/>
                        <a:t>, learners aged between </a:t>
                      </a:r>
                      <a:r>
                        <a:rPr lang="en-US" sz="2000" b="1" dirty="0" smtClean="0"/>
                        <a:t>5-10 years</a:t>
                      </a:r>
                      <a:r>
                        <a:rPr lang="en-US" sz="2000" dirty="0" smtClean="0"/>
                        <a:t> to experience national assessment or public examinations. However, at </a:t>
                      </a:r>
                      <a:r>
                        <a:rPr lang="en-US" sz="2000" b="1" dirty="0" smtClean="0"/>
                        <a:t>lower secondary school level </a:t>
                      </a:r>
                      <a:r>
                        <a:rPr lang="en-US" sz="2000" dirty="0" smtClean="0"/>
                        <a:t>it is </a:t>
                      </a:r>
                      <a:r>
                        <a:rPr lang="en-US" sz="2000" b="1" dirty="0" smtClean="0"/>
                        <a:t>compulsory</a:t>
                      </a:r>
                      <a:r>
                        <a:rPr lang="en-US" sz="2000" dirty="0" smtClean="0"/>
                        <a:t> for learners aged between 11-15 years of age in the formal</a:t>
                      </a:r>
                      <a:r>
                        <a:rPr lang="en-US" sz="2000" baseline="0" dirty="0" smtClean="0"/>
                        <a:t> system to </a:t>
                      </a:r>
                      <a:r>
                        <a:rPr lang="en-US" sz="2000" b="1" baseline="0" dirty="0" smtClean="0"/>
                        <a:t>undertake assessments/examinations</a:t>
                      </a:r>
                      <a:r>
                        <a:rPr lang="en-US" sz="2000" baseline="0" dirty="0" smtClean="0"/>
                        <a:t>, which gives them admission to upper secondary level. Between the age </a:t>
                      </a:r>
                      <a:r>
                        <a:rPr lang="en-US" sz="2000" b="1" baseline="0" dirty="0" smtClean="0"/>
                        <a:t>16-17 years of age </a:t>
                      </a:r>
                      <a:r>
                        <a:rPr lang="en-US" sz="2000" baseline="0" dirty="0" smtClean="0"/>
                        <a:t>learners undertake </a:t>
                      </a:r>
                      <a:r>
                        <a:rPr lang="en-US" sz="2000" b="1" baseline="0" dirty="0" smtClean="0"/>
                        <a:t>formal assessment </a:t>
                      </a:r>
                      <a:r>
                        <a:rPr lang="en-US" sz="2000" baseline="0" dirty="0" smtClean="0"/>
                        <a:t>but no detail of the content of this examination or certification was available.</a:t>
                      </a:r>
                      <a:endParaRPr lang="en-ZA" sz="2000" dirty="0"/>
                    </a:p>
                  </a:txBody>
                  <a:tcPr/>
                </a:tc>
                <a:extLst>
                  <a:ext uri="{0D108BD9-81ED-4DB2-BD59-A6C34878D82A}">
                    <a16:rowId xmlns:a16="http://schemas.microsoft.com/office/drawing/2014/main" xmlns="" val="10002"/>
                  </a:ext>
                </a:extLst>
              </a:tr>
              <a:tr h="377673">
                <a:tc>
                  <a:txBody>
                    <a:bodyPr/>
                    <a:lstStyle/>
                    <a:p>
                      <a:endParaRPr lang="en-ZA"/>
                    </a:p>
                  </a:txBody>
                  <a:tcPr/>
                </a:tc>
                <a:tc>
                  <a:txBody>
                    <a:bodyPr/>
                    <a:lstStyle/>
                    <a:p>
                      <a:endParaRPr lang="en-ZA" dirty="0"/>
                    </a:p>
                  </a:txBody>
                  <a:tcPr/>
                </a:tc>
                <a:extLst>
                  <a:ext uri="{0D108BD9-81ED-4DB2-BD59-A6C34878D82A}">
                    <a16:rowId xmlns:a16="http://schemas.microsoft.com/office/drawing/2014/main" xmlns=""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853939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75000"/>
                  </a:schemeClr>
                </a:solidFill>
              </a:rPr>
              <a:t>INTERNATIONAL COMPARABILITY</a:t>
            </a:r>
            <a:endParaRPr lang="en-ZA" b="1"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249817484"/>
              </p:ext>
            </p:extLst>
          </p:nvPr>
        </p:nvGraphicFramePr>
        <p:xfrm>
          <a:off x="107504" y="1124744"/>
          <a:ext cx="8928992" cy="5733256"/>
        </p:xfrm>
        <a:graphic>
          <a:graphicData uri="http://schemas.openxmlformats.org/drawingml/2006/table">
            <a:tbl>
              <a:tblPr firstRow="1" bandRow="1">
                <a:tableStyleId>{21E4AEA4-8DFA-4A89-87EB-49C32662AFE0}</a:tableStyleId>
              </a:tblPr>
              <a:tblGrid>
                <a:gridCol w="1328280">
                  <a:extLst>
                    <a:ext uri="{9D8B030D-6E8A-4147-A177-3AD203B41FA5}">
                      <a16:colId xmlns:a16="http://schemas.microsoft.com/office/drawing/2014/main" xmlns="" val="20000"/>
                    </a:ext>
                  </a:extLst>
                </a:gridCol>
                <a:gridCol w="7600712">
                  <a:extLst>
                    <a:ext uri="{9D8B030D-6E8A-4147-A177-3AD203B41FA5}">
                      <a16:colId xmlns:a16="http://schemas.microsoft.com/office/drawing/2014/main" xmlns="" val="20001"/>
                    </a:ext>
                  </a:extLst>
                </a:gridCol>
              </a:tblGrid>
              <a:tr h="419830">
                <a:tc>
                  <a:txBody>
                    <a:bodyPr/>
                    <a:lstStyle/>
                    <a:p>
                      <a:r>
                        <a:rPr lang="en-US" sz="2000" dirty="0" smtClean="0"/>
                        <a:t>COUNTRY</a:t>
                      </a:r>
                      <a:endParaRPr lang="en-ZA" sz="2000" dirty="0"/>
                    </a:p>
                  </a:txBody>
                  <a:tcPr/>
                </a:tc>
                <a:tc>
                  <a:txBody>
                    <a:bodyPr/>
                    <a:lstStyle/>
                    <a:p>
                      <a:r>
                        <a:rPr lang="en-US" sz="2000" dirty="0" smtClean="0"/>
                        <a:t>COMPARABILITY</a:t>
                      </a:r>
                      <a:endParaRPr lang="en-ZA" sz="2000" dirty="0"/>
                    </a:p>
                  </a:txBody>
                  <a:tcPr/>
                </a:tc>
                <a:extLst>
                  <a:ext uri="{0D108BD9-81ED-4DB2-BD59-A6C34878D82A}">
                    <a16:rowId xmlns:a16="http://schemas.microsoft.com/office/drawing/2014/main" xmlns="" val="10000"/>
                  </a:ext>
                </a:extLst>
              </a:tr>
              <a:tr h="2656713">
                <a:tc>
                  <a:txBody>
                    <a:bodyPr/>
                    <a:lstStyle/>
                    <a:p>
                      <a:r>
                        <a:rPr lang="en-US" sz="2000" b="1" dirty="0" smtClean="0"/>
                        <a:t>France</a:t>
                      </a:r>
                      <a:endParaRPr lang="en-ZA" sz="2000" b="1" dirty="0"/>
                    </a:p>
                  </a:txBody>
                  <a:tcPr/>
                </a:tc>
                <a:tc>
                  <a:txBody>
                    <a:bodyPr/>
                    <a:lstStyle/>
                    <a:p>
                      <a:r>
                        <a:rPr lang="en-US" sz="2000" dirty="0" smtClean="0"/>
                        <a:t>There is </a:t>
                      </a:r>
                      <a:r>
                        <a:rPr lang="en-US" sz="2000" b="1" dirty="0" smtClean="0"/>
                        <a:t>no national</a:t>
                      </a:r>
                      <a:r>
                        <a:rPr lang="en-US" sz="2000" b="1" baseline="0" dirty="0" smtClean="0"/>
                        <a:t> assessment </a:t>
                      </a:r>
                      <a:r>
                        <a:rPr lang="en-US" sz="2000" baseline="0" dirty="0" smtClean="0"/>
                        <a:t>or public examinations at </a:t>
                      </a:r>
                      <a:r>
                        <a:rPr lang="en-US" sz="2000" b="1" baseline="0" dirty="0" smtClean="0"/>
                        <a:t>primary school level.</a:t>
                      </a:r>
                      <a:r>
                        <a:rPr lang="en-US" sz="2000" baseline="0" dirty="0" smtClean="0"/>
                        <a:t> For learners in lower secondary school there is a </a:t>
                      </a:r>
                      <a:r>
                        <a:rPr lang="en-US" sz="2000" b="1" baseline="0" dirty="0" smtClean="0"/>
                        <a:t>compulsory formal public examination </a:t>
                      </a:r>
                      <a:r>
                        <a:rPr lang="en-US" sz="2000" baseline="0" dirty="0" smtClean="0"/>
                        <a:t>that is offered to learners who are generally </a:t>
                      </a:r>
                      <a:r>
                        <a:rPr lang="en-US" sz="2000" b="1" baseline="0" dirty="0" smtClean="0"/>
                        <a:t>15 years of age</a:t>
                      </a:r>
                      <a:r>
                        <a:rPr lang="en-US" sz="2000" baseline="0" dirty="0" smtClean="0"/>
                        <a:t>. At upper secondary school level there are two main options open to learners. Learners </a:t>
                      </a:r>
                      <a:r>
                        <a:rPr lang="en-US" sz="2000" b="1" baseline="0" dirty="0" smtClean="0"/>
                        <a:t>aged 16+ </a:t>
                      </a:r>
                      <a:r>
                        <a:rPr lang="en-US" sz="2000" baseline="0" dirty="0" smtClean="0"/>
                        <a:t>can choose a </a:t>
                      </a:r>
                      <a:r>
                        <a:rPr lang="en-US" sz="2000" b="1" baseline="0" dirty="0" smtClean="0"/>
                        <a:t>vocational route </a:t>
                      </a:r>
                      <a:r>
                        <a:rPr lang="en-US" sz="2000" baseline="0" dirty="0" smtClean="0"/>
                        <a:t>through achieving various vocational qualifications on offer or they can exit the formal schooling system with a </a:t>
                      </a:r>
                      <a:r>
                        <a:rPr lang="en-US" sz="2000" baseline="0" dirty="0" err="1" smtClean="0"/>
                        <a:t>Baccalaureat</a:t>
                      </a:r>
                      <a:r>
                        <a:rPr lang="en-US" sz="2000" baseline="0" dirty="0" smtClean="0"/>
                        <a:t> at aged 18.</a:t>
                      </a:r>
                      <a:endParaRPr lang="en-ZA" sz="2000" dirty="0"/>
                    </a:p>
                  </a:txBody>
                  <a:tcPr/>
                </a:tc>
                <a:extLst>
                  <a:ext uri="{0D108BD9-81ED-4DB2-BD59-A6C34878D82A}">
                    <a16:rowId xmlns:a16="http://schemas.microsoft.com/office/drawing/2014/main" xmlns="" val="10001"/>
                  </a:ext>
                </a:extLst>
              </a:tr>
              <a:tr h="2656713">
                <a:tc>
                  <a:txBody>
                    <a:bodyPr/>
                    <a:lstStyle/>
                    <a:p>
                      <a:r>
                        <a:rPr lang="en-US" sz="2000" b="1" dirty="0" smtClean="0"/>
                        <a:t>Korea</a:t>
                      </a:r>
                      <a:endParaRPr lang="en-ZA" sz="2000" b="1" dirty="0"/>
                    </a:p>
                  </a:txBody>
                  <a:tcPr/>
                </a:tc>
                <a:tc>
                  <a:txBody>
                    <a:bodyPr/>
                    <a:lstStyle/>
                    <a:p>
                      <a:r>
                        <a:rPr lang="en-US" sz="2000" dirty="0" smtClean="0"/>
                        <a:t>In Korea there is </a:t>
                      </a:r>
                      <a:r>
                        <a:rPr lang="en-US" sz="2000" b="1" dirty="0" smtClean="0"/>
                        <a:t>no formal assessment </a:t>
                      </a:r>
                      <a:r>
                        <a:rPr lang="en-US" sz="2000" dirty="0" smtClean="0"/>
                        <a:t>or public examination for learners at </a:t>
                      </a:r>
                      <a:r>
                        <a:rPr lang="en-US" sz="2000" b="1" dirty="0" smtClean="0"/>
                        <a:t>primary school level</a:t>
                      </a:r>
                      <a:r>
                        <a:rPr lang="en-US" sz="2000" dirty="0" smtClean="0"/>
                        <a:t>. However, at l</a:t>
                      </a:r>
                      <a:r>
                        <a:rPr lang="en-US" sz="2000" b="1" dirty="0" smtClean="0"/>
                        <a:t>ower secondary level </a:t>
                      </a:r>
                      <a:r>
                        <a:rPr lang="en-US" sz="2000" dirty="0" smtClean="0"/>
                        <a:t>there are </a:t>
                      </a:r>
                      <a:r>
                        <a:rPr lang="en-US" sz="2000" b="1" dirty="0" smtClean="0"/>
                        <a:t>entrance tests </a:t>
                      </a:r>
                      <a:r>
                        <a:rPr lang="en-US" sz="2000" dirty="0" smtClean="0"/>
                        <a:t>for learners aged 15+,</a:t>
                      </a:r>
                      <a:r>
                        <a:rPr lang="en-US" sz="2000" baseline="0" dirty="0" smtClean="0"/>
                        <a:t> combined with </a:t>
                      </a:r>
                      <a:r>
                        <a:rPr lang="en-US" sz="2000" b="1" baseline="0" dirty="0" smtClean="0"/>
                        <a:t>continuous assessment </a:t>
                      </a:r>
                      <a:r>
                        <a:rPr lang="en-US" sz="2000" baseline="0" dirty="0" smtClean="0"/>
                        <a:t>results and lottery allocation which govern access to high school on completion of this phase. In the </a:t>
                      </a:r>
                      <a:r>
                        <a:rPr lang="en-US" sz="2000" b="1" baseline="0" dirty="0" smtClean="0"/>
                        <a:t>upper secondary phase,</a:t>
                      </a:r>
                      <a:r>
                        <a:rPr lang="en-US" sz="2000" baseline="0" dirty="0" smtClean="0"/>
                        <a:t> learners require a </a:t>
                      </a:r>
                      <a:r>
                        <a:rPr lang="en-US" sz="2000" b="1" baseline="0" dirty="0" smtClean="0"/>
                        <a:t>certificate to access upper secondary education.</a:t>
                      </a:r>
                      <a:r>
                        <a:rPr lang="en-US" sz="2000" baseline="0" dirty="0" smtClean="0"/>
                        <a:t> Learners undertake a College Scholastic Achievement Test in this phase which I used for higher education entry.</a:t>
                      </a:r>
                      <a:endParaRPr lang="en-ZA" sz="2000" dirty="0"/>
                    </a:p>
                  </a:txBody>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475653"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94442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INTERNATIONAL COMPARABILITY</a:t>
            </a:r>
            <a:endParaRPr lang="en-ZA" b="1"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653946021"/>
              </p:ext>
            </p:extLst>
          </p:nvPr>
        </p:nvGraphicFramePr>
        <p:xfrm>
          <a:off x="143508" y="1196752"/>
          <a:ext cx="8856984" cy="5647658"/>
        </p:xfrm>
        <a:graphic>
          <a:graphicData uri="http://schemas.openxmlformats.org/drawingml/2006/table">
            <a:tbl>
              <a:tblPr firstRow="1" bandRow="1">
                <a:tableStyleId>{21E4AEA4-8DFA-4A89-87EB-49C32662AFE0}</a:tableStyleId>
              </a:tblPr>
              <a:tblGrid>
                <a:gridCol w="1483586">
                  <a:extLst>
                    <a:ext uri="{9D8B030D-6E8A-4147-A177-3AD203B41FA5}">
                      <a16:colId xmlns:a16="http://schemas.microsoft.com/office/drawing/2014/main" xmlns="" val="20000"/>
                    </a:ext>
                  </a:extLst>
                </a:gridCol>
                <a:gridCol w="7373398">
                  <a:extLst>
                    <a:ext uri="{9D8B030D-6E8A-4147-A177-3AD203B41FA5}">
                      <a16:colId xmlns:a16="http://schemas.microsoft.com/office/drawing/2014/main" xmlns="" val="20001"/>
                    </a:ext>
                  </a:extLst>
                </a:gridCol>
              </a:tblGrid>
              <a:tr h="476726">
                <a:tc>
                  <a:txBody>
                    <a:bodyPr/>
                    <a:lstStyle/>
                    <a:p>
                      <a:r>
                        <a:rPr lang="en-US" sz="2000" dirty="0" smtClean="0"/>
                        <a:t>COUNTRY</a:t>
                      </a:r>
                      <a:endParaRPr lang="en-ZA" sz="2000" dirty="0"/>
                    </a:p>
                  </a:txBody>
                  <a:tcPr/>
                </a:tc>
                <a:tc>
                  <a:txBody>
                    <a:bodyPr/>
                    <a:lstStyle/>
                    <a:p>
                      <a:r>
                        <a:rPr lang="en-US" sz="2000" dirty="0" smtClean="0"/>
                        <a:t>COMPARABILITY</a:t>
                      </a:r>
                      <a:endParaRPr lang="en-ZA" sz="2000" dirty="0"/>
                    </a:p>
                  </a:txBody>
                  <a:tcPr/>
                </a:tc>
                <a:extLst>
                  <a:ext uri="{0D108BD9-81ED-4DB2-BD59-A6C34878D82A}">
                    <a16:rowId xmlns:a16="http://schemas.microsoft.com/office/drawing/2014/main" xmlns="" val="10000"/>
                  </a:ext>
                </a:extLst>
              </a:tr>
              <a:tr h="1877119">
                <a:tc>
                  <a:txBody>
                    <a:bodyPr/>
                    <a:lstStyle/>
                    <a:p>
                      <a:r>
                        <a:rPr lang="en-US" sz="2000" b="1" dirty="0" smtClean="0"/>
                        <a:t>Sweden</a:t>
                      </a:r>
                      <a:endParaRPr lang="en-ZA" sz="2000" b="1" dirty="0"/>
                    </a:p>
                  </a:txBody>
                  <a:tcPr/>
                </a:tc>
                <a:tc>
                  <a:txBody>
                    <a:bodyPr/>
                    <a:lstStyle/>
                    <a:p>
                      <a:r>
                        <a:rPr lang="en-US" sz="2000" dirty="0" smtClean="0"/>
                        <a:t>In Sweden the </a:t>
                      </a:r>
                      <a:r>
                        <a:rPr lang="en-US" sz="2000" b="1" dirty="0" smtClean="0"/>
                        <a:t>primary and lower secondary compulsory phase </a:t>
                      </a:r>
                      <a:r>
                        <a:rPr lang="en-US" sz="2000" dirty="0" smtClean="0"/>
                        <a:t>education is provided in one “all-through” school known as </a:t>
                      </a:r>
                      <a:r>
                        <a:rPr lang="en-US" sz="2000" dirty="0" err="1" smtClean="0"/>
                        <a:t>grundskola</a:t>
                      </a:r>
                      <a:r>
                        <a:rPr lang="en-US" sz="2000" dirty="0" smtClean="0"/>
                        <a:t>. At the end of the lower secondary schooling phase there is a </a:t>
                      </a:r>
                      <a:r>
                        <a:rPr lang="en-US" sz="2000" b="1" dirty="0" smtClean="0"/>
                        <a:t>formal assessment </a:t>
                      </a:r>
                      <a:r>
                        <a:rPr lang="en-US" sz="2000" dirty="0" smtClean="0"/>
                        <a:t>or examination for learners generally aged 16 years old. This </a:t>
                      </a:r>
                      <a:r>
                        <a:rPr lang="en-US" sz="2000" b="1" dirty="0" smtClean="0"/>
                        <a:t>certificate enables access </a:t>
                      </a:r>
                      <a:r>
                        <a:rPr lang="en-US" sz="2000" dirty="0" smtClean="0"/>
                        <a:t>to upper secondary school.</a:t>
                      </a:r>
                      <a:endParaRPr lang="en-ZA" sz="2000" dirty="0"/>
                    </a:p>
                  </a:txBody>
                  <a:tcPr/>
                </a:tc>
                <a:extLst>
                  <a:ext uri="{0D108BD9-81ED-4DB2-BD59-A6C34878D82A}">
                    <a16:rowId xmlns:a16="http://schemas.microsoft.com/office/drawing/2014/main" xmlns="" val="10001"/>
                  </a:ext>
                </a:extLst>
              </a:tr>
              <a:tr h="3293813">
                <a:tc>
                  <a:txBody>
                    <a:bodyPr/>
                    <a:lstStyle/>
                    <a:p>
                      <a:r>
                        <a:rPr lang="en-US" sz="2000" b="1" dirty="0" smtClean="0"/>
                        <a:t>Wales</a:t>
                      </a:r>
                      <a:endParaRPr lang="en-ZA" sz="2000" b="1" dirty="0"/>
                    </a:p>
                  </a:txBody>
                  <a:tcPr/>
                </a:tc>
                <a:tc>
                  <a:txBody>
                    <a:bodyPr/>
                    <a:lstStyle/>
                    <a:p>
                      <a:r>
                        <a:rPr lang="en-US" sz="2000" dirty="0" smtClean="0"/>
                        <a:t>Learners in</a:t>
                      </a:r>
                      <a:r>
                        <a:rPr lang="en-US" sz="2000" baseline="0" dirty="0" smtClean="0"/>
                        <a:t> schools generally study for the </a:t>
                      </a:r>
                      <a:r>
                        <a:rPr lang="en-US" sz="2000" b="1" baseline="0" dirty="0" smtClean="0"/>
                        <a:t>General Certificate of Education (GCE) </a:t>
                      </a:r>
                      <a:r>
                        <a:rPr lang="en-US" sz="2000" baseline="0" dirty="0" smtClean="0"/>
                        <a:t>“AS” qualification or GCE “A” levels. The GCE “A” levels (sometimes known as A2 examinations) are </a:t>
                      </a:r>
                      <a:r>
                        <a:rPr lang="en-US" sz="2000" b="1" baseline="0" dirty="0" smtClean="0"/>
                        <a:t>single subject examinations </a:t>
                      </a:r>
                      <a:r>
                        <a:rPr lang="en-US" sz="2000" baseline="0" dirty="0" smtClean="0"/>
                        <a:t>which usually takes </a:t>
                      </a:r>
                      <a:r>
                        <a:rPr lang="en-US" sz="2000" b="1" baseline="0" dirty="0" smtClean="0"/>
                        <a:t>two years </a:t>
                      </a:r>
                      <a:r>
                        <a:rPr lang="en-US" sz="2000" baseline="0" dirty="0" smtClean="0"/>
                        <a:t>to complete (learners are generally aged 18) and comprise six modules or units. The three modules/units taken in the first year of a GCE “A” Level course make up the GCE “AS” qualification, taken at age 17. This is a </a:t>
                      </a:r>
                      <a:r>
                        <a:rPr lang="en-US" sz="2000" b="1" baseline="0" dirty="0" smtClean="0"/>
                        <a:t>stand-alone qualification</a:t>
                      </a:r>
                      <a:r>
                        <a:rPr lang="en-US" sz="2000" baseline="0" dirty="0" smtClean="0"/>
                        <a:t>. Consequently, learners may choose not to complete a further three modules to gain the GCE “A” Level in the second year.</a:t>
                      </a:r>
                      <a:endParaRPr lang="en-ZA" sz="2000" dirty="0"/>
                    </a:p>
                  </a:txBody>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55</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84053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INTERNATIONAL COMPARABILITY</a:t>
            </a:r>
            <a:endParaRPr lang="en-ZA" b="1"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011593482"/>
              </p:ext>
            </p:extLst>
          </p:nvPr>
        </p:nvGraphicFramePr>
        <p:xfrm>
          <a:off x="0" y="1111392"/>
          <a:ext cx="9144000" cy="5909943"/>
        </p:xfrm>
        <a:graphic>
          <a:graphicData uri="http://schemas.openxmlformats.org/drawingml/2006/table">
            <a:tbl>
              <a:tblPr firstRow="1" bandRow="1">
                <a:tableStyleId>{21E4AEA4-8DFA-4A89-87EB-49C32662AFE0}</a:tableStyleId>
              </a:tblPr>
              <a:tblGrid>
                <a:gridCol w="1345945">
                  <a:extLst>
                    <a:ext uri="{9D8B030D-6E8A-4147-A177-3AD203B41FA5}">
                      <a16:colId xmlns:a16="http://schemas.microsoft.com/office/drawing/2014/main" xmlns="" val="20000"/>
                    </a:ext>
                  </a:extLst>
                </a:gridCol>
                <a:gridCol w="7798055">
                  <a:extLst>
                    <a:ext uri="{9D8B030D-6E8A-4147-A177-3AD203B41FA5}">
                      <a16:colId xmlns:a16="http://schemas.microsoft.com/office/drawing/2014/main" xmlns="" val="20001"/>
                    </a:ext>
                  </a:extLst>
                </a:gridCol>
              </a:tblGrid>
              <a:tr h="348716">
                <a:tc>
                  <a:txBody>
                    <a:bodyPr/>
                    <a:lstStyle/>
                    <a:p>
                      <a:pPr algn="ctr"/>
                      <a:r>
                        <a:rPr lang="en-US" sz="1800" dirty="0" smtClean="0"/>
                        <a:t>COUNTRY</a:t>
                      </a:r>
                      <a:endParaRPr lang="en-ZA" sz="1800" dirty="0"/>
                    </a:p>
                  </a:txBody>
                  <a:tcPr/>
                </a:tc>
                <a:tc>
                  <a:txBody>
                    <a:bodyPr/>
                    <a:lstStyle/>
                    <a:p>
                      <a:pPr algn="ctr"/>
                      <a:r>
                        <a:rPr lang="en-US" sz="1800" dirty="0" smtClean="0"/>
                        <a:t>COMPARABILITY</a:t>
                      </a:r>
                      <a:endParaRPr lang="en-ZA" sz="1800" dirty="0"/>
                    </a:p>
                  </a:txBody>
                  <a:tcPr/>
                </a:tc>
                <a:extLst>
                  <a:ext uri="{0D108BD9-81ED-4DB2-BD59-A6C34878D82A}">
                    <a16:rowId xmlns:a16="http://schemas.microsoft.com/office/drawing/2014/main" xmlns="" val="10000"/>
                  </a:ext>
                </a:extLst>
              </a:tr>
              <a:tr h="2993149">
                <a:tc>
                  <a:txBody>
                    <a:bodyPr/>
                    <a:lstStyle/>
                    <a:p>
                      <a:r>
                        <a:rPr lang="en-US" sz="1800" b="1" dirty="0" smtClean="0"/>
                        <a:t>Zambia</a:t>
                      </a:r>
                      <a:endParaRPr lang="en-ZA" sz="1800" b="1" dirty="0"/>
                    </a:p>
                  </a:txBody>
                  <a:tcPr/>
                </a:tc>
                <a:tc>
                  <a:txBody>
                    <a:bodyPr/>
                    <a:lstStyle/>
                    <a:p>
                      <a:r>
                        <a:rPr lang="en-US" sz="2000" b="1" dirty="0" smtClean="0"/>
                        <a:t>Certificates</a:t>
                      </a:r>
                      <a:r>
                        <a:rPr lang="en-US" sz="2000" dirty="0" smtClean="0"/>
                        <a:t> in Zambia are</a:t>
                      </a:r>
                      <a:r>
                        <a:rPr lang="en-US" sz="2000" baseline="0" dirty="0" smtClean="0"/>
                        <a:t> awarded at the following levels: </a:t>
                      </a:r>
                      <a:r>
                        <a:rPr lang="en-US" sz="2000" b="1" baseline="0" dirty="0" smtClean="0"/>
                        <a:t>Grade 7, Grade 9 and Grade 12. </a:t>
                      </a:r>
                      <a:r>
                        <a:rPr lang="en-US" sz="2000" baseline="0" dirty="0" smtClean="0"/>
                        <a:t>A learner is required to pass in at least </a:t>
                      </a:r>
                      <a:r>
                        <a:rPr lang="en-US" sz="2000" b="1" baseline="0" dirty="0" smtClean="0"/>
                        <a:t>six subjects </a:t>
                      </a:r>
                      <a:r>
                        <a:rPr lang="en-US" sz="2000" baseline="0" dirty="0" smtClean="0"/>
                        <a:t>to proceed to the next level. A learner must pass at Grade 7 level to proceed to Grade 8; one must pass at Grade 9 to proceed to Grade 10 and one must pass at Grade 12 to go to college or University. However, it is </a:t>
                      </a:r>
                      <a:r>
                        <a:rPr lang="en-US" sz="2000" b="1" baseline="0" dirty="0" smtClean="0"/>
                        <a:t>not automatic </a:t>
                      </a:r>
                      <a:r>
                        <a:rPr lang="en-US" sz="2000" baseline="0" dirty="0" smtClean="0"/>
                        <a:t>that one will proceed to the next level if one passes. At Grades 7 and 9 there is a cut off point, separate for girls and boys. One should be above the cut off point to proceed to the next level. Usually the number of available places at the next level determines the cut off point and this differs from district to district.</a:t>
                      </a:r>
                      <a:endParaRPr lang="en-ZA" sz="2000" dirty="0"/>
                    </a:p>
                  </a:txBody>
                  <a:tcPr/>
                </a:tc>
                <a:extLst>
                  <a:ext uri="{0D108BD9-81ED-4DB2-BD59-A6C34878D82A}">
                    <a16:rowId xmlns:a16="http://schemas.microsoft.com/office/drawing/2014/main" xmlns="" val="10001"/>
                  </a:ext>
                </a:extLst>
              </a:tr>
              <a:tr h="2404743">
                <a:tc>
                  <a:txBody>
                    <a:bodyPr/>
                    <a:lstStyle/>
                    <a:p>
                      <a:r>
                        <a:rPr lang="en-US" sz="1800" b="1" dirty="0" smtClean="0"/>
                        <a:t>Gambia</a:t>
                      </a:r>
                      <a:endParaRPr lang="en-ZA" sz="1800" b="1" dirty="0"/>
                    </a:p>
                  </a:txBody>
                  <a:tcPr/>
                </a:tc>
                <a:tc>
                  <a:txBody>
                    <a:bodyPr/>
                    <a:lstStyle/>
                    <a:p>
                      <a:r>
                        <a:rPr lang="en-US" sz="2000" dirty="0" smtClean="0"/>
                        <a:t>In Gambia primary education lasts for </a:t>
                      </a:r>
                      <a:r>
                        <a:rPr lang="en-US" sz="2000" b="1" dirty="0" smtClean="0"/>
                        <a:t>six</a:t>
                      </a:r>
                      <a:r>
                        <a:rPr lang="en-US" sz="2000" b="1" baseline="0" dirty="0" smtClean="0"/>
                        <a:t> years </a:t>
                      </a:r>
                      <a:r>
                        <a:rPr lang="en-US" sz="2000" baseline="0" dirty="0" smtClean="0"/>
                        <a:t>and leads to the </a:t>
                      </a:r>
                      <a:r>
                        <a:rPr lang="en-US" sz="2000" b="1" baseline="0" dirty="0" smtClean="0"/>
                        <a:t>Primary School Leaving Certificate</a:t>
                      </a:r>
                      <a:r>
                        <a:rPr lang="en-US" sz="2000" baseline="0" dirty="0" smtClean="0"/>
                        <a:t>. Secondary Education is divided into </a:t>
                      </a:r>
                      <a:r>
                        <a:rPr lang="en-US" sz="2000" b="1" baseline="0" dirty="0" smtClean="0"/>
                        <a:t>junior secondary school </a:t>
                      </a:r>
                      <a:r>
                        <a:rPr lang="en-US" sz="2000" baseline="0" dirty="0" smtClean="0"/>
                        <a:t>which offers a three-year course leading to the West African Examinations Council Senior Secondary School Certificate. This is followed by a further two years in the sixth Form leading to West African Examinations Council “A” levels.</a:t>
                      </a:r>
                      <a:endParaRPr lang="en-ZA" sz="2000" dirty="0"/>
                    </a:p>
                  </a:txBody>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403645"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56</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91163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US" b="1" dirty="0">
                <a:solidFill>
                  <a:schemeClr val="accent2">
                    <a:lumMod val="75000"/>
                  </a:schemeClr>
                </a:solidFill>
              </a:rPr>
              <a:t>INTERNATIONAL COMPARABILITY</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2332571"/>
              </p:ext>
            </p:extLst>
          </p:nvPr>
        </p:nvGraphicFramePr>
        <p:xfrm>
          <a:off x="0" y="893250"/>
          <a:ext cx="9144000" cy="5811075"/>
        </p:xfrm>
        <a:graphic>
          <a:graphicData uri="http://schemas.openxmlformats.org/drawingml/2006/table">
            <a:tbl>
              <a:tblPr firstRow="1" bandRow="1">
                <a:tableStyleId>{21E4AEA4-8DFA-4A89-87EB-49C32662AFE0}</a:tableStyleId>
              </a:tblPr>
              <a:tblGrid>
                <a:gridCol w="1580123">
                  <a:extLst>
                    <a:ext uri="{9D8B030D-6E8A-4147-A177-3AD203B41FA5}">
                      <a16:colId xmlns:a16="http://schemas.microsoft.com/office/drawing/2014/main" xmlns="" val="20000"/>
                    </a:ext>
                  </a:extLst>
                </a:gridCol>
                <a:gridCol w="7563877">
                  <a:extLst>
                    <a:ext uri="{9D8B030D-6E8A-4147-A177-3AD203B41FA5}">
                      <a16:colId xmlns:a16="http://schemas.microsoft.com/office/drawing/2014/main" xmlns="" val="20001"/>
                    </a:ext>
                  </a:extLst>
                </a:gridCol>
              </a:tblGrid>
              <a:tr h="446595">
                <a:tc>
                  <a:txBody>
                    <a:bodyPr/>
                    <a:lstStyle/>
                    <a:p>
                      <a:r>
                        <a:rPr lang="en-US" sz="2000" dirty="0" smtClean="0"/>
                        <a:t>COUNTRY</a:t>
                      </a:r>
                      <a:endParaRPr lang="en-ZA" sz="2000" dirty="0"/>
                    </a:p>
                  </a:txBody>
                  <a:tcPr/>
                </a:tc>
                <a:tc>
                  <a:txBody>
                    <a:bodyPr/>
                    <a:lstStyle/>
                    <a:p>
                      <a:r>
                        <a:rPr lang="en-US" sz="2000" dirty="0" smtClean="0"/>
                        <a:t>COMPARABILITY</a:t>
                      </a:r>
                      <a:endParaRPr lang="en-ZA" sz="2000" dirty="0"/>
                    </a:p>
                  </a:txBody>
                  <a:tcPr/>
                </a:tc>
                <a:extLst>
                  <a:ext uri="{0D108BD9-81ED-4DB2-BD59-A6C34878D82A}">
                    <a16:rowId xmlns:a16="http://schemas.microsoft.com/office/drawing/2014/main" xmlns="" val="10000"/>
                  </a:ext>
                </a:extLst>
              </a:tr>
              <a:tr h="2498521">
                <a:tc>
                  <a:txBody>
                    <a:bodyPr/>
                    <a:lstStyle/>
                    <a:p>
                      <a:r>
                        <a:rPr lang="en-US" sz="2000" b="1" dirty="0" smtClean="0"/>
                        <a:t>Ghana </a:t>
                      </a:r>
                      <a:endParaRPr lang="en-ZA" sz="2000" b="1" dirty="0"/>
                    </a:p>
                  </a:txBody>
                  <a:tcPr/>
                </a:tc>
                <a:tc>
                  <a:txBody>
                    <a:bodyPr/>
                    <a:lstStyle/>
                    <a:p>
                      <a:r>
                        <a:rPr lang="en-ZA" sz="2000" dirty="0" smtClean="0"/>
                        <a:t>The educational system in Ghana is made up of </a:t>
                      </a:r>
                      <a:r>
                        <a:rPr lang="en-ZA" sz="2000" b="1" dirty="0" smtClean="0"/>
                        <a:t>6 years of primary school</a:t>
                      </a:r>
                      <a:r>
                        <a:rPr lang="en-ZA" sz="2000" dirty="0" smtClean="0"/>
                        <a:t>, </a:t>
                      </a:r>
                      <a:r>
                        <a:rPr lang="en-ZA" sz="2000" b="1" dirty="0" smtClean="0"/>
                        <a:t>3 years of junior secondary schools </a:t>
                      </a:r>
                      <a:r>
                        <a:rPr lang="en-ZA" sz="2000" dirty="0" smtClean="0"/>
                        <a:t>(which forms </a:t>
                      </a:r>
                      <a:r>
                        <a:rPr lang="en-ZA" sz="2000" b="1" dirty="0" smtClean="0"/>
                        <a:t>9 years of basic education</a:t>
                      </a:r>
                      <a:r>
                        <a:rPr lang="en-ZA" sz="2000" dirty="0" smtClean="0"/>
                        <a:t>) followed by a further </a:t>
                      </a:r>
                      <a:r>
                        <a:rPr lang="en-ZA" sz="2000" b="1" dirty="0" smtClean="0"/>
                        <a:t>3 years of senior secondary school</a:t>
                      </a:r>
                      <a:r>
                        <a:rPr lang="en-ZA" sz="2000" dirty="0" smtClean="0"/>
                        <a:t>. This constitutes a total of </a:t>
                      </a:r>
                      <a:r>
                        <a:rPr lang="en-ZA" sz="2000" b="1" dirty="0" smtClean="0"/>
                        <a:t>12 years of pre-tertiary </a:t>
                      </a:r>
                      <a:r>
                        <a:rPr lang="en-ZA" sz="2000" dirty="0" smtClean="0"/>
                        <a:t>education. Children start school at the age of 6 years. Basic Education is compulsory and free and it is mandatory for learners to complete the 9 years of primary and junior secondary schooling. However, secondary education is not compulsory. </a:t>
                      </a:r>
                      <a:endParaRPr lang="en-ZA" sz="2000" dirty="0"/>
                    </a:p>
                  </a:txBody>
                  <a:tcPr/>
                </a:tc>
                <a:extLst>
                  <a:ext uri="{0D108BD9-81ED-4DB2-BD59-A6C34878D82A}">
                    <a16:rowId xmlns:a16="http://schemas.microsoft.com/office/drawing/2014/main" xmlns="" val="10001"/>
                  </a:ext>
                </a:extLst>
              </a:tr>
              <a:tr h="2799548">
                <a:tc>
                  <a:txBody>
                    <a:bodyPr/>
                    <a:lstStyle/>
                    <a:p>
                      <a:r>
                        <a:rPr lang="en-ZA" sz="2000" b="1" dirty="0" smtClean="0"/>
                        <a:t>Kenya</a:t>
                      </a:r>
                      <a:endParaRPr lang="en-ZA" sz="2000" b="1" dirty="0"/>
                    </a:p>
                  </a:txBody>
                  <a:tcPr marL="68580" marR="68580"/>
                </a:tc>
                <a:tc>
                  <a:txBody>
                    <a:bodyPr/>
                    <a:lstStyle/>
                    <a:p>
                      <a:r>
                        <a:rPr lang="en-ZA" sz="2000" dirty="0" smtClean="0"/>
                        <a:t>Kenya</a:t>
                      </a:r>
                      <a:r>
                        <a:rPr lang="en-ZA" sz="2000" baseline="0" dirty="0" smtClean="0"/>
                        <a:t> has </a:t>
                      </a:r>
                      <a:r>
                        <a:rPr lang="en-ZA" sz="2000" b="1" baseline="0" dirty="0" smtClean="0"/>
                        <a:t>free and compulsory primary education </a:t>
                      </a:r>
                      <a:r>
                        <a:rPr lang="en-ZA" sz="2000" baseline="0" dirty="0" smtClean="0"/>
                        <a:t>as well as a compulsory </a:t>
                      </a:r>
                      <a:r>
                        <a:rPr lang="en-ZA" sz="2000" b="1" baseline="0" dirty="0" smtClean="0"/>
                        <a:t>primary certificate </a:t>
                      </a:r>
                      <a:r>
                        <a:rPr lang="en-ZA" sz="2000" baseline="0" dirty="0" smtClean="0"/>
                        <a:t>before learners can go to </a:t>
                      </a:r>
                      <a:r>
                        <a:rPr lang="en-ZA" sz="2000" b="1" baseline="0" dirty="0" smtClean="0"/>
                        <a:t>Form 1</a:t>
                      </a:r>
                      <a:r>
                        <a:rPr lang="en-ZA" sz="2000" baseline="0" dirty="0" smtClean="0"/>
                        <a:t>.  This National Certificate is called the Kenya Certificate of Primary Education (</a:t>
                      </a:r>
                      <a:r>
                        <a:rPr lang="en-ZA" sz="2000" baseline="0" dirty="0" err="1" smtClean="0"/>
                        <a:t>KCPE</a:t>
                      </a:r>
                      <a:r>
                        <a:rPr lang="en-ZA" sz="2000" baseline="0" dirty="0" smtClean="0"/>
                        <a:t>). The selection of learners to Form 1 schools is done by the Department of Education. Thereafter, learners undertake the </a:t>
                      </a:r>
                      <a:r>
                        <a:rPr lang="en-ZA" sz="2000" b="1" baseline="0" dirty="0" smtClean="0"/>
                        <a:t>Form 5 certificate</a:t>
                      </a:r>
                      <a:r>
                        <a:rPr lang="en-ZA" sz="2000" baseline="0" dirty="0" smtClean="0"/>
                        <a:t> known as the Kenya Certificate of Secondary Education (</a:t>
                      </a:r>
                      <a:r>
                        <a:rPr lang="en-ZA" sz="2000" baseline="0" dirty="0" err="1" smtClean="0"/>
                        <a:t>KCSE</a:t>
                      </a:r>
                      <a:r>
                        <a:rPr lang="en-ZA" sz="2000" baseline="0" dirty="0" smtClean="0"/>
                        <a:t>). The </a:t>
                      </a:r>
                      <a:r>
                        <a:rPr lang="en-ZA" sz="2000" baseline="0" dirty="0" err="1" smtClean="0"/>
                        <a:t>KCSE</a:t>
                      </a:r>
                      <a:r>
                        <a:rPr lang="en-ZA" sz="2000" baseline="0" dirty="0" smtClean="0"/>
                        <a:t> is administered by the National Examinations Council with representatives from countries such as Nigeria, Tanzania and Zambia.</a:t>
                      </a:r>
                      <a:endParaRPr lang="en-ZA" sz="2000" dirty="0"/>
                    </a:p>
                  </a:txBody>
                  <a:tcPr marL="68580" marR="68580"/>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257697"/>
            <a:ext cx="1403645" cy="60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57</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603166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xmlns="" val="3626262124"/>
              </p:ext>
            </p:extLst>
          </p:nvPr>
        </p:nvGraphicFramePr>
        <p:xfrm>
          <a:off x="-32657" y="1052736"/>
          <a:ext cx="9144000" cy="5805264"/>
        </p:xfrm>
        <a:graphic>
          <a:graphicData uri="http://schemas.openxmlformats.org/drawingml/2006/table">
            <a:tbl>
              <a:tblPr firstRow="1" bandRow="1">
                <a:tableStyleId>{21E4AEA4-8DFA-4A89-87EB-49C32662AFE0}</a:tableStyleId>
              </a:tblPr>
              <a:tblGrid>
                <a:gridCol w="996533">
                  <a:extLst>
                    <a:ext uri="{9D8B030D-6E8A-4147-A177-3AD203B41FA5}">
                      <a16:colId xmlns:a16="http://schemas.microsoft.com/office/drawing/2014/main" xmlns="" val="20000"/>
                    </a:ext>
                  </a:extLst>
                </a:gridCol>
                <a:gridCol w="8147467">
                  <a:extLst>
                    <a:ext uri="{9D8B030D-6E8A-4147-A177-3AD203B41FA5}">
                      <a16:colId xmlns:a16="http://schemas.microsoft.com/office/drawing/2014/main" xmlns="" val="20001"/>
                    </a:ext>
                  </a:extLst>
                </a:gridCol>
              </a:tblGrid>
              <a:tr h="342141">
                <a:tc>
                  <a:txBody>
                    <a:bodyPr/>
                    <a:lstStyle/>
                    <a:p>
                      <a:r>
                        <a:rPr lang="en-ZA" sz="1600" dirty="0" smtClean="0"/>
                        <a:t>COUNTRY</a:t>
                      </a:r>
                      <a:endParaRPr lang="en-ZA" sz="1600" dirty="0"/>
                    </a:p>
                  </a:txBody>
                  <a:tcPr marL="68580" marR="68580"/>
                </a:tc>
                <a:tc>
                  <a:txBody>
                    <a:bodyPr/>
                    <a:lstStyle/>
                    <a:p>
                      <a:r>
                        <a:rPr lang="en-ZA" sz="1600" dirty="0" smtClean="0"/>
                        <a:t>COMPARABILITY</a:t>
                      </a:r>
                      <a:endParaRPr lang="en-ZA" sz="1600" dirty="0"/>
                    </a:p>
                  </a:txBody>
                  <a:tcPr marL="68580" marR="68580"/>
                </a:tc>
                <a:extLst>
                  <a:ext uri="{0D108BD9-81ED-4DB2-BD59-A6C34878D82A}">
                    <a16:rowId xmlns:a16="http://schemas.microsoft.com/office/drawing/2014/main" xmlns="" val="10000"/>
                  </a:ext>
                </a:extLst>
              </a:tr>
              <a:tr h="1772915">
                <a:tc>
                  <a:txBody>
                    <a:bodyPr/>
                    <a:lstStyle/>
                    <a:p>
                      <a:r>
                        <a:rPr lang="en-ZA" sz="1800" b="1" dirty="0" smtClean="0"/>
                        <a:t>Malawi</a:t>
                      </a:r>
                      <a:endParaRPr lang="en-ZA" sz="1800" b="1" dirty="0"/>
                    </a:p>
                  </a:txBody>
                  <a:tcPr marL="68580" marR="68580"/>
                </a:tc>
                <a:tc>
                  <a:txBody>
                    <a:bodyPr/>
                    <a:lstStyle/>
                    <a:p>
                      <a:r>
                        <a:rPr lang="en-ZA" sz="1800" dirty="0" smtClean="0"/>
                        <a:t>Malawi has a </a:t>
                      </a:r>
                      <a:r>
                        <a:rPr lang="en-ZA" sz="1800" b="1" dirty="0" smtClean="0"/>
                        <a:t>Primary School Leaving</a:t>
                      </a:r>
                      <a:r>
                        <a:rPr lang="en-ZA" sz="1800" b="1" baseline="0" dirty="0" smtClean="0"/>
                        <a:t> Certificate </a:t>
                      </a:r>
                      <a:r>
                        <a:rPr lang="en-ZA" sz="1800" baseline="0" dirty="0" smtClean="0"/>
                        <a:t>for </a:t>
                      </a:r>
                      <a:r>
                        <a:rPr lang="en-ZA" sz="1800" b="1" baseline="0" dirty="0" smtClean="0"/>
                        <a:t>Standard 8</a:t>
                      </a:r>
                      <a:r>
                        <a:rPr lang="en-ZA" sz="1800" baseline="0" dirty="0" smtClean="0"/>
                        <a:t> which is marked by the Ministry of Education and the Malawian National Examination Board. In the </a:t>
                      </a:r>
                      <a:r>
                        <a:rPr lang="en-ZA" sz="1800" b="1" baseline="0" dirty="0" smtClean="0"/>
                        <a:t>lower secondary phase learners </a:t>
                      </a:r>
                      <a:r>
                        <a:rPr lang="en-ZA" sz="1800" baseline="0" dirty="0" smtClean="0"/>
                        <a:t>undertake the </a:t>
                      </a:r>
                      <a:r>
                        <a:rPr lang="en-ZA" sz="1800" b="1" baseline="0" dirty="0" smtClean="0"/>
                        <a:t>Junior Certificate examination </a:t>
                      </a:r>
                      <a:r>
                        <a:rPr lang="en-ZA" sz="1800" baseline="0" dirty="0" smtClean="0"/>
                        <a:t>in Form 2.  In Form 4, there is an exit point for learners who have a choice to undertake the Higher Secondary School Certificate examination or the Cambridge International Examination. Thereafter students can go to colleges or universities.</a:t>
                      </a:r>
                      <a:endParaRPr lang="en-ZA" sz="1800" dirty="0"/>
                    </a:p>
                  </a:txBody>
                  <a:tcPr marL="68580" marR="68580"/>
                </a:tc>
                <a:extLst>
                  <a:ext uri="{0D108BD9-81ED-4DB2-BD59-A6C34878D82A}">
                    <a16:rowId xmlns:a16="http://schemas.microsoft.com/office/drawing/2014/main" xmlns="" val="10001"/>
                  </a:ext>
                </a:extLst>
              </a:tr>
              <a:tr h="3690208">
                <a:tc>
                  <a:txBody>
                    <a:bodyPr/>
                    <a:lstStyle/>
                    <a:p>
                      <a:r>
                        <a:rPr lang="en-ZA" sz="1800" b="1" dirty="0" smtClean="0"/>
                        <a:t>Malaysia</a:t>
                      </a:r>
                      <a:endParaRPr lang="en-ZA" sz="1800" b="1" dirty="0"/>
                    </a:p>
                  </a:txBody>
                  <a:tcPr marL="68580" marR="68580"/>
                </a:tc>
                <a:tc>
                  <a:txBody>
                    <a:bodyPr/>
                    <a:lstStyle/>
                    <a:p>
                      <a:r>
                        <a:rPr lang="en-ZA" sz="1800" dirty="0" smtClean="0"/>
                        <a:t>In Malaysia there is a </a:t>
                      </a:r>
                      <a:r>
                        <a:rPr lang="en-ZA" sz="1800" b="1" dirty="0" smtClean="0"/>
                        <a:t>centralised system </a:t>
                      </a:r>
                      <a:r>
                        <a:rPr lang="en-ZA" sz="1800" dirty="0" smtClean="0"/>
                        <a:t>which is controlled by the national government. Learner</a:t>
                      </a:r>
                      <a:r>
                        <a:rPr lang="en-ZA" sz="1800" baseline="0" dirty="0" smtClean="0"/>
                        <a:t>s can begin </a:t>
                      </a:r>
                      <a:r>
                        <a:rPr lang="en-ZA" sz="1800" b="1" baseline="0" dirty="0" smtClean="0"/>
                        <a:t>pre-school education </a:t>
                      </a:r>
                      <a:r>
                        <a:rPr lang="en-ZA" sz="1800" baseline="0" dirty="0" smtClean="0"/>
                        <a:t>from the age of 3 years. All learners start schooling at the age of 7. At </a:t>
                      </a:r>
                      <a:r>
                        <a:rPr lang="en-ZA" sz="1800" b="1" baseline="0" dirty="0" smtClean="0"/>
                        <a:t>Year Six </a:t>
                      </a:r>
                      <a:r>
                        <a:rPr lang="en-ZA" sz="1800" baseline="0" dirty="0" smtClean="0"/>
                        <a:t>of schooling, learners write a (UPSR). This is followed by 5 years of </a:t>
                      </a:r>
                      <a:r>
                        <a:rPr lang="en-ZA" sz="1800" b="1" baseline="0" dirty="0" smtClean="0"/>
                        <a:t>compulsory Primary School Assessment Examination </a:t>
                      </a:r>
                      <a:r>
                        <a:rPr lang="en-ZA" sz="1800" baseline="0" dirty="0" smtClean="0"/>
                        <a:t> of secondary education. At the end of </a:t>
                      </a:r>
                      <a:r>
                        <a:rPr lang="en-ZA" sz="1800" b="1" baseline="0" dirty="0" smtClean="0"/>
                        <a:t>Form 3 learners </a:t>
                      </a:r>
                      <a:r>
                        <a:rPr lang="en-ZA" sz="1800" baseline="0" dirty="0" smtClean="0"/>
                        <a:t>undertake the </a:t>
                      </a:r>
                      <a:r>
                        <a:rPr lang="en-ZA" sz="1800" b="1" baseline="0" dirty="0" smtClean="0"/>
                        <a:t>Lower Secondary Assessment Examination</a:t>
                      </a:r>
                      <a:r>
                        <a:rPr lang="en-ZA" sz="1800" baseline="0" dirty="0" smtClean="0"/>
                        <a:t>. The purpose of the Lower Secondary Assessment Exams is to assist learners to choose Form 4 subjects. In the upper secondary phase </a:t>
                      </a:r>
                      <a:r>
                        <a:rPr lang="en-ZA" sz="1800" b="1" baseline="0" dirty="0" smtClean="0"/>
                        <a:t>learners undertake the </a:t>
                      </a:r>
                      <a:r>
                        <a:rPr lang="en-ZA" sz="1800" b="1" dirty="0" smtClean="0"/>
                        <a:t>Malaysian</a:t>
                      </a:r>
                      <a:r>
                        <a:rPr lang="en-ZA" sz="1800" b="1" baseline="0" dirty="0" smtClean="0"/>
                        <a:t> Certificate of Education at Form 5</a:t>
                      </a:r>
                      <a:r>
                        <a:rPr lang="en-ZA" sz="1800" baseline="0" dirty="0" smtClean="0"/>
                        <a:t>. Those learners who want to go to university are expected to complete two more years through achieving the </a:t>
                      </a:r>
                      <a:r>
                        <a:rPr lang="en-ZA" sz="1800" dirty="0" smtClean="0"/>
                        <a:t>Malaysian</a:t>
                      </a:r>
                      <a:r>
                        <a:rPr lang="en-ZA" sz="1800" baseline="0" dirty="0" smtClean="0"/>
                        <a:t> Higher Certificate of Education or the British O Levels. However, those learners attending independent Chinese schools do not have to complete these additional two years.</a:t>
                      </a:r>
                      <a:endParaRPr lang="en-ZA" sz="1800" dirty="0"/>
                    </a:p>
                  </a:txBody>
                  <a:tcPr marL="68580" marR="68580"/>
                </a:tc>
                <a:extLst>
                  <a:ext uri="{0D108BD9-81ED-4DB2-BD59-A6C34878D82A}">
                    <a16:rowId xmlns:a16="http://schemas.microsoft.com/office/drawing/2014/main" xmlns="" val="10002"/>
                  </a:ext>
                </a:extLst>
              </a:tr>
            </a:tbl>
          </a:graphicData>
        </a:graphic>
      </p:graphicFrame>
      <p:sp>
        <p:nvSpPr>
          <p:cNvPr id="2" name="TextBox 1"/>
          <p:cNvSpPr txBox="1"/>
          <p:nvPr/>
        </p:nvSpPr>
        <p:spPr>
          <a:xfrm>
            <a:off x="251520" y="260648"/>
            <a:ext cx="7200800" cy="646331"/>
          </a:xfrm>
          <a:prstGeom prst="rect">
            <a:avLst/>
          </a:prstGeom>
          <a:noFill/>
        </p:spPr>
        <p:txBody>
          <a:bodyPr wrap="square" rtlCol="0">
            <a:spAutoFit/>
          </a:bodyPr>
          <a:lstStyle/>
          <a:p>
            <a:pPr algn="ctr"/>
            <a:r>
              <a:rPr lang="en-US" sz="3600" b="1" dirty="0">
                <a:solidFill>
                  <a:schemeClr val="accent2">
                    <a:lumMod val="75000"/>
                  </a:schemeClr>
                </a:solidFill>
              </a:rPr>
              <a:t>INTERNATIONAL COMPARABILITY</a:t>
            </a:r>
            <a:endParaRPr lang="en-ZA"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381328"/>
            <a:ext cx="1114571" cy="476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58</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63954354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xmlns="" val="3084997005"/>
              </p:ext>
            </p:extLst>
          </p:nvPr>
        </p:nvGraphicFramePr>
        <p:xfrm>
          <a:off x="107504" y="1052736"/>
          <a:ext cx="9036496" cy="5805264"/>
        </p:xfrm>
        <a:graphic>
          <a:graphicData uri="http://schemas.openxmlformats.org/drawingml/2006/table">
            <a:tbl>
              <a:tblPr firstRow="1" bandRow="1">
                <a:tableStyleId>{21E4AEA4-8DFA-4A89-87EB-49C32662AFE0}</a:tableStyleId>
              </a:tblPr>
              <a:tblGrid>
                <a:gridCol w="2040499">
                  <a:extLst>
                    <a:ext uri="{9D8B030D-6E8A-4147-A177-3AD203B41FA5}">
                      <a16:colId xmlns:a16="http://schemas.microsoft.com/office/drawing/2014/main" xmlns="" val="20000"/>
                    </a:ext>
                  </a:extLst>
                </a:gridCol>
                <a:gridCol w="6995997">
                  <a:extLst>
                    <a:ext uri="{9D8B030D-6E8A-4147-A177-3AD203B41FA5}">
                      <a16:colId xmlns:a16="http://schemas.microsoft.com/office/drawing/2014/main" xmlns="" val="20001"/>
                    </a:ext>
                  </a:extLst>
                </a:gridCol>
              </a:tblGrid>
              <a:tr h="861168">
                <a:tc>
                  <a:txBody>
                    <a:bodyPr/>
                    <a:lstStyle/>
                    <a:p>
                      <a:r>
                        <a:rPr lang="en-ZA" sz="2800" dirty="0" smtClean="0"/>
                        <a:t>COUNTRY</a:t>
                      </a:r>
                      <a:endParaRPr lang="en-ZA" sz="2800" dirty="0"/>
                    </a:p>
                  </a:txBody>
                  <a:tcPr marL="68580" marR="68580"/>
                </a:tc>
                <a:tc>
                  <a:txBody>
                    <a:bodyPr/>
                    <a:lstStyle/>
                    <a:p>
                      <a:r>
                        <a:rPr lang="en-ZA" sz="2800" dirty="0" smtClean="0"/>
                        <a:t>COMPARABILITY</a:t>
                      </a:r>
                      <a:endParaRPr lang="en-ZA" sz="2800" dirty="0"/>
                    </a:p>
                  </a:txBody>
                  <a:tcPr marL="68580" marR="68580"/>
                </a:tc>
                <a:extLst>
                  <a:ext uri="{0D108BD9-81ED-4DB2-BD59-A6C34878D82A}">
                    <a16:rowId xmlns:a16="http://schemas.microsoft.com/office/drawing/2014/main" xmlns="" val="10000"/>
                  </a:ext>
                </a:extLst>
              </a:tr>
              <a:tr h="1599311">
                <a:tc>
                  <a:txBody>
                    <a:bodyPr/>
                    <a:lstStyle/>
                    <a:p>
                      <a:r>
                        <a:rPr lang="en-ZA" sz="1800" b="1" dirty="0" smtClean="0"/>
                        <a:t>Mauritius</a:t>
                      </a:r>
                      <a:endParaRPr lang="en-ZA" sz="1800" b="1" dirty="0"/>
                    </a:p>
                  </a:txBody>
                  <a:tcPr marL="68580" marR="68580"/>
                </a:tc>
                <a:tc>
                  <a:txBody>
                    <a:bodyPr/>
                    <a:lstStyle/>
                    <a:p>
                      <a:r>
                        <a:rPr lang="en-ZA" sz="1800" dirty="0" smtClean="0"/>
                        <a:t>Mauritius abolished the primary education certificate and introduced a </a:t>
                      </a:r>
                      <a:r>
                        <a:rPr lang="en-ZA" sz="1800" b="1" dirty="0" smtClean="0"/>
                        <a:t>regional system for secondary</a:t>
                      </a:r>
                      <a:r>
                        <a:rPr lang="en-ZA" sz="1800" b="1" baseline="0" dirty="0" smtClean="0"/>
                        <a:t> schools</a:t>
                      </a:r>
                      <a:r>
                        <a:rPr lang="en-ZA" sz="1800" baseline="0" dirty="0" smtClean="0"/>
                        <a:t>. These regional secondary schools have equal standards and formal examinations are conducted at the lower secondary and upper secondary phases respectively.</a:t>
                      </a:r>
                      <a:endParaRPr lang="en-ZA" sz="1800" dirty="0"/>
                    </a:p>
                  </a:txBody>
                  <a:tcPr marL="68580" marR="68580"/>
                </a:tc>
                <a:extLst>
                  <a:ext uri="{0D108BD9-81ED-4DB2-BD59-A6C34878D82A}">
                    <a16:rowId xmlns:a16="http://schemas.microsoft.com/office/drawing/2014/main" xmlns="" val="10001"/>
                  </a:ext>
                </a:extLst>
              </a:tr>
              <a:tr h="3344785">
                <a:tc>
                  <a:txBody>
                    <a:bodyPr/>
                    <a:lstStyle/>
                    <a:p>
                      <a:r>
                        <a:rPr lang="en-ZA" sz="1800" b="1" dirty="0" smtClean="0"/>
                        <a:t>Namibia </a:t>
                      </a:r>
                      <a:endParaRPr lang="en-ZA" sz="1800" b="1" dirty="0"/>
                    </a:p>
                  </a:txBody>
                  <a:tcPr marL="68580" marR="68580"/>
                </a:tc>
                <a:tc>
                  <a:txBody>
                    <a:bodyPr/>
                    <a:lstStyle/>
                    <a:p>
                      <a:r>
                        <a:rPr lang="en-ZA" sz="1800" dirty="0" smtClean="0"/>
                        <a:t>There is </a:t>
                      </a:r>
                      <a:r>
                        <a:rPr lang="en-ZA" sz="1800" b="1" dirty="0" smtClean="0"/>
                        <a:t>no Primary Certificate</a:t>
                      </a:r>
                      <a:r>
                        <a:rPr lang="en-ZA" sz="1800" dirty="0" smtClean="0"/>
                        <a:t>.</a:t>
                      </a:r>
                      <a:r>
                        <a:rPr lang="en-ZA" sz="1800" baseline="0" dirty="0" smtClean="0"/>
                        <a:t> A </a:t>
                      </a:r>
                      <a:r>
                        <a:rPr lang="en-ZA" sz="1800" b="1" baseline="0" dirty="0" smtClean="0"/>
                        <a:t>Namibian Junior Secondary Certificate </a:t>
                      </a:r>
                      <a:r>
                        <a:rPr lang="en-ZA" sz="1800" baseline="0" dirty="0" smtClean="0"/>
                        <a:t>is awarded to learners approximately aged 15. admission to senior secondary education is based on the achievement of six best subjects in the Junior Secondary Certificate. Senior secondary education lasts for two years (up to age 17) and leads to the International General Certificate of Secondary Education (GCSE), which gives access to higher education. </a:t>
                      </a:r>
                      <a:endParaRPr lang="en-ZA" sz="1800" dirty="0"/>
                    </a:p>
                  </a:txBody>
                  <a:tcPr marL="68580" marR="68580"/>
                </a:tc>
                <a:extLst>
                  <a:ext uri="{0D108BD9-81ED-4DB2-BD59-A6C34878D82A}">
                    <a16:rowId xmlns:a16="http://schemas.microsoft.com/office/drawing/2014/main" xmlns="" val="10002"/>
                  </a:ext>
                </a:extLst>
              </a:tr>
            </a:tbl>
          </a:graphicData>
        </a:graphic>
      </p:graphicFrame>
      <p:sp>
        <p:nvSpPr>
          <p:cNvPr id="3" name="TextBox 2"/>
          <p:cNvSpPr txBox="1"/>
          <p:nvPr/>
        </p:nvSpPr>
        <p:spPr>
          <a:xfrm>
            <a:off x="611560" y="404664"/>
            <a:ext cx="6768752" cy="646331"/>
          </a:xfrm>
          <a:prstGeom prst="rect">
            <a:avLst/>
          </a:prstGeom>
          <a:noFill/>
        </p:spPr>
        <p:txBody>
          <a:bodyPr wrap="square" rtlCol="0">
            <a:spAutoFit/>
          </a:bodyPr>
          <a:lstStyle/>
          <a:p>
            <a:pPr algn="ctr"/>
            <a:r>
              <a:rPr lang="en-US" sz="3600" b="1" dirty="0" smtClean="0">
                <a:solidFill>
                  <a:schemeClr val="accent2">
                    <a:lumMod val="75000"/>
                  </a:schemeClr>
                </a:solidFill>
              </a:rPr>
              <a:t>INTERNATIONAL COMPARABILITY</a:t>
            </a:r>
            <a:endParaRPr lang="en-ZA" sz="3600" b="1" dirty="0">
              <a:solidFill>
                <a:schemeClr val="accent2">
                  <a:lumMod val="75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59</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7743837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71400"/>
            <a:ext cx="9143997" cy="792088"/>
          </a:xfrm>
        </p:spPr>
        <p:txBody>
          <a:bodyPr>
            <a:normAutofit/>
          </a:bodyPr>
          <a:lstStyle/>
          <a:p>
            <a:r>
              <a:rPr lang="en-ZA" sz="3600" b="1" dirty="0" smtClean="0">
                <a:solidFill>
                  <a:srgbClr val="953735"/>
                </a:solidFill>
              </a:rPr>
              <a:t>PROBLEM STATEMENT &amp; RATIONALE FOR GEC</a:t>
            </a:r>
            <a:endParaRPr lang="en-ZA" sz="3600" b="1" dirty="0">
              <a:solidFill>
                <a:srgbClr val="953735"/>
              </a:solidFill>
            </a:endParaRPr>
          </a:p>
        </p:txBody>
      </p:sp>
      <p:sp>
        <p:nvSpPr>
          <p:cNvPr id="3" name="Content Placeholder 2"/>
          <p:cNvSpPr>
            <a:spLocks noGrp="1"/>
          </p:cNvSpPr>
          <p:nvPr>
            <p:ph idx="1"/>
          </p:nvPr>
        </p:nvSpPr>
        <p:spPr>
          <a:xfrm>
            <a:off x="225860" y="620688"/>
            <a:ext cx="8712968" cy="5904656"/>
          </a:xfrm>
        </p:spPr>
        <p:txBody>
          <a:bodyPr>
            <a:normAutofit fontScale="70000" lnSpcReduction="20000"/>
          </a:bodyPr>
          <a:lstStyle/>
          <a:p>
            <a:pPr marL="342900" lvl="2" indent="-342900" algn="just"/>
            <a:r>
              <a:rPr lang="en-ZA" sz="3600" dirty="0" smtClean="0">
                <a:latin typeface="Arial Narrow" pitchFamily="34" charset="0"/>
              </a:rPr>
              <a:t>Absence of an </a:t>
            </a:r>
            <a:r>
              <a:rPr lang="en-ZA" sz="3600" b="1" dirty="0" smtClean="0">
                <a:latin typeface="Arial Narrow" pitchFamily="34" charset="0"/>
              </a:rPr>
              <a:t>accurate recognition </a:t>
            </a:r>
            <a:r>
              <a:rPr lang="en-ZA" sz="3600" dirty="0" smtClean="0">
                <a:latin typeface="Arial Narrow" pitchFamily="34" charset="0"/>
              </a:rPr>
              <a:t>of learning achievement </a:t>
            </a:r>
            <a:r>
              <a:rPr lang="en-ZA" sz="3600" b="1" dirty="0" smtClean="0">
                <a:latin typeface="Arial Narrow" pitchFamily="34" charset="0"/>
              </a:rPr>
              <a:t>of South African learners </a:t>
            </a:r>
            <a:r>
              <a:rPr lang="en-ZA" sz="3600" dirty="0" smtClean="0">
                <a:latin typeface="Arial Narrow" pitchFamily="34" charset="0"/>
              </a:rPr>
              <a:t> at </a:t>
            </a:r>
            <a:r>
              <a:rPr lang="en-ZA" sz="3600" b="1" dirty="0" smtClean="0">
                <a:latin typeface="Arial Narrow" pitchFamily="34" charset="0"/>
              </a:rPr>
              <a:t>end </a:t>
            </a:r>
            <a:r>
              <a:rPr lang="en-ZA" sz="3600" b="1" dirty="0">
                <a:latin typeface="Arial Narrow" pitchFamily="34" charset="0"/>
              </a:rPr>
              <a:t>of the </a:t>
            </a:r>
            <a:r>
              <a:rPr lang="en-ZA" sz="3600" b="1" dirty="0" smtClean="0">
                <a:latin typeface="Arial Narrow" pitchFamily="34" charset="0"/>
              </a:rPr>
              <a:t>compulsory schooling phase i.e. grade 9</a:t>
            </a:r>
            <a:endParaRPr lang="en-ZA" sz="3600" dirty="0">
              <a:latin typeface="Arial Narrow" pitchFamily="34" charset="0"/>
            </a:endParaRPr>
          </a:p>
          <a:p>
            <a:pPr algn="just"/>
            <a:r>
              <a:rPr lang="en-ZA" sz="3600" dirty="0" smtClean="0">
                <a:latin typeface="Arial Narrow" panose="020B0606020202030204" pitchFamily="34" charset="0"/>
              </a:rPr>
              <a:t>Limited facilitation </a:t>
            </a:r>
            <a:r>
              <a:rPr lang="en-ZA" sz="3600" dirty="0">
                <a:latin typeface="Arial Narrow" panose="020B0606020202030204" pitchFamily="34" charset="0"/>
              </a:rPr>
              <a:t>of </a:t>
            </a:r>
            <a:r>
              <a:rPr lang="en-ZA" sz="3600" b="1" dirty="0">
                <a:latin typeface="Arial Narrow" panose="020B0606020202030204" pitchFamily="34" charset="0"/>
              </a:rPr>
              <a:t>access, mobility and progression within education, training and career </a:t>
            </a:r>
            <a:r>
              <a:rPr lang="en-ZA" sz="3600" b="1" dirty="0" smtClean="0">
                <a:latin typeface="Arial Narrow" panose="020B0606020202030204" pitchFamily="34" charset="0"/>
              </a:rPr>
              <a:t>paths</a:t>
            </a:r>
            <a:r>
              <a:rPr lang="en-ZA" sz="3600" dirty="0" smtClean="0">
                <a:latin typeface="Arial Narrow" panose="020B0606020202030204" pitchFamily="34" charset="0"/>
              </a:rPr>
              <a:t>.</a:t>
            </a:r>
          </a:p>
          <a:p>
            <a:pPr marL="342900" lvl="2" indent="-342900" algn="just"/>
            <a:r>
              <a:rPr lang="en-ZA" sz="3600" b="1" dirty="0" smtClean="0">
                <a:latin typeface="Arial Narrow" pitchFamily="34" charset="0"/>
              </a:rPr>
              <a:t>Persistent </a:t>
            </a:r>
            <a:r>
              <a:rPr lang="en-ZA" sz="3600" b="1" dirty="0">
                <a:latin typeface="Arial Narrow" pitchFamily="34" charset="0"/>
              </a:rPr>
              <a:t>inefficiencies </a:t>
            </a:r>
            <a:r>
              <a:rPr lang="en-ZA" sz="3600" dirty="0" smtClean="0">
                <a:latin typeface="Arial Narrow" pitchFamily="34" charset="0"/>
              </a:rPr>
              <a:t>evident from candidates repeating </a:t>
            </a:r>
            <a:r>
              <a:rPr lang="en-ZA" sz="3600" dirty="0">
                <a:latin typeface="Arial Narrow" pitchFamily="34" charset="0"/>
              </a:rPr>
              <a:t>levels 2 and 3 in the FET colleges, after completing Grade 12.</a:t>
            </a:r>
          </a:p>
          <a:p>
            <a:pPr algn="just"/>
            <a:r>
              <a:rPr lang="en-US" sz="3600" dirty="0" smtClean="0">
                <a:latin typeface="Arial Narrow" panose="020B0606020202030204" pitchFamily="34" charset="0"/>
              </a:rPr>
              <a:t>There is a </a:t>
            </a:r>
            <a:r>
              <a:rPr lang="en-US" sz="3600" b="1" dirty="0" smtClean="0">
                <a:latin typeface="Arial Narrow" panose="020B0606020202030204" pitchFamily="34" charset="0"/>
              </a:rPr>
              <a:t>high dropout rate </a:t>
            </a:r>
            <a:r>
              <a:rPr lang="en-US" sz="3600" dirty="0" smtClean="0">
                <a:latin typeface="Arial Narrow" panose="020B0606020202030204" pitchFamily="34" charset="0"/>
              </a:rPr>
              <a:t>before </a:t>
            </a:r>
            <a:r>
              <a:rPr lang="en-US" sz="3600" dirty="0">
                <a:latin typeface="Arial Narrow" panose="020B0606020202030204" pitchFamily="34" charset="0"/>
              </a:rPr>
              <a:t>Grade 12, peaking in </a:t>
            </a:r>
            <a:r>
              <a:rPr lang="en-US" sz="3600" dirty="0" smtClean="0">
                <a:latin typeface="Arial Narrow" panose="020B0606020202030204" pitchFamily="34" charset="0"/>
              </a:rPr>
              <a:t>Grades </a:t>
            </a:r>
            <a:r>
              <a:rPr lang="en-US" sz="3600" dirty="0">
                <a:latin typeface="Arial Narrow" panose="020B0606020202030204" pitchFamily="34" charset="0"/>
              </a:rPr>
              <a:t>10 and 11 </a:t>
            </a:r>
            <a:r>
              <a:rPr lang="en-US" sz="3600" dirty="0" smtClean="0">
                <a:latin typeface="Arial Narrow" panose="020B0606020202030204" pitchFamily="34" charset="0"/>
              </a:rPr>
              <a:t>(</a:t>
            </a:r>
            <a:r>
              <a:rPr lang="en-US" sz="3600" b="1" dirty="0" smtClean="0">
                <a:latin typeface="Arial Narrow" panose="020B0606020202030204" pitchFamily="34" charset="0"/>
              </a:rPr>
              <a:t>15,2%</a:t>
            </a:r>
            <a:r>
              <a:rPr lang="en-US" sz="3600" dirty="0" smtClean="0">
                <a:latin typeface="Arial Narrow" panose="020B0606020202030204" pitchFamily="34" charset="0"/>
              </a:rPr>
              <a:t> in 2012).</a:t>
            </a:r>
          </a:p>
          <a:p>
            <a:pPr algn="just"/>
            <a:r>
              <a:rPr lang="en-ZA" sz="3600" dirty="0">
                <a:latin typeface="Arial Narrow" panose="020B0606020202030204" pitchFamily="34" charset="0"/>
              </a:rPr>
              <a:t>About a </a:t>
            </a:r>
            <a:r>
              <a:rPr lang="en-ZA" sz="3600" b="1" dirty="0">
                <a:latin typeface="Arial Narrow" panose="020B0606020202030204" pitchFamily="34" charset="0"/>
              </a:rPr>
              <a:t>third</a:t>
            </a:r>
            <a:r>
              <a:rPr lang="en-ZA" sz="3600" dirty="0">
                <a:latin typeface="Arial Narrow" panose="020B0606020202030204" pitchFamily="34" charset="0"/>
              </a:rPr>
              <a:t> of young people aged </a:t>
            </a:r>
            <a:r>
              <a:rPr lang="en-ZA" sz="3600" b="1" dirty="0">
                <a:latin typeface="Arial Narrow" panose="020B0606020202030204" pitchFamily="34" charset="0"/>
              </a:rPr>
              <a:t>15-24 years</a:t>
            </a:r>
            <a:r>
              <a:rPr lang="en-ZA" sz="3600" dirty="0">
                <a:latin typeface="Arial Narrow" panose="020B0606020202030204" pitchFamily="34" charset="0"/>
              </a:rPr>
              <a:t> (3.4 million) , are not in employment, education or training </a:t>
            </a:r>
            <a:r>
              <a:rPr lang="en-ZA" sz="3600" b="1" dirty="0">
                <a:latin typeface="Arial Narrow" panose="020B0606020202030204" pitchFamily="34" charset="0"/>
              </a:rPr>
              <a:t>(NEET) </a:t>
            </a:r>
            <a:r>
              <a:rPr lang="en-ZA" sz="3600" dirty="0">
                <a:latin typeface="Arial Narrow" panose="020B0606020202030204" pitchFamily="34" charset="0"/>
              </a:rPr>
              <a:t>- </a:t>
            </a:r>
            <a:r>
              <a:rPr lang="en-ZA" sz="3600" b="1" dirty="0">
                <a:latin typeface="Arial Narrow" panose="020B0606020202030204" pitchFamily="34" charset="0"/>
              </a:rPr>
              <a:t>2 million</a:t>
            </a:r>
            <a:r>
              <a:rPr lang="en-ZA" sz="3600" dirty="0">
                <a:latin typeface="Arial Narrow" panose="020B0606020202030204" pitchFamily="34" charset="0"/>
              </a:rPr>
              <a:t> of them have </a:t>
            </a:r>
            <a:r>
              <a:rPr lang="en-ZA" sz="3600" b="1" dirty="0">
                <a:latin typeface="Arial Narrow" panose="020B0606020202030204" pitchFamily="34" charset="0"/>
              </a:rPr>
              <a:t>not finished Grade 12</a:t>
            </a:r>
            <a:r>
              <a:rPr lang="en-ZA" sz="3600" dirty="0">
                <a:latin typeface="Arial Narrow" panose="020B0606020202030204" pitchFamily="34" charset="0"/>
              </a:rPr>
              <a:t>. </a:t>
            </a:r>
          </a:p>
          <a:p>
            <a:pPr algn="just"/>
            <a:r>
              <a:rPr lang="en-US" sz="3600" dirty="0" smtClean="0">
                <a:latin typeface="Arial Narrow" panose="020B0606020202030204" pitchFamily="34" charset="0"/>
              </a:rPr>
              <a:t>Absence of a </a:t>
            </a:r>
            <a:r>
              <a:rPr lang="en-US" sz="3600" b="1" dirty="0" smtClean="0">
                <a:latin typeface="Arial Narrow" panose="020B0606020202030204" pitchFamily="34" charset="0"/>
              </a:rPr>
              <a:t>standardized assessment </a:t>
            </a:r>
            <a:r>
              <a:rPr lang="en-US" sz="3600" dirty="0" smtClean="0">
                <a:latin typeface="Arial Narrow" panose="020B0606020202030204" pitchFamily="34" charset="0"/>
              </a:rPr>
              <a:t>and a </a:t>
            </a:r>
            <a:r>
              <a:rPr lang="en-US" sz="3600" b="1" dirty="0" smtClean="0">
                <a:latin typeface="Arial Narrow" panose="020B0606020202030204" pitchFamily="34" charset="0"/>
              </a:rPr>
              <a:t>qualification</a:t>
            </a:r>
            <a:r>
              <a:rPr lang="en-US" sz="3600" dirty="0" smtClean="0">
                <a:latin typeface="Arial Narrow" panose="020B0606020202030204" pitchFamily="34" charset="0"/>
              </a:rPr>
              <a:t> to usher learners into </a:t>
            </a:r>
            <a:r>
              <a:rPr lang="en-US" sz="3600" b="1" dirty="0" smtClean="0">
                <a:latin typeface="Arial Narrow" panose="020B0606020202030204" pitchFamily="34" charset="0"/>
              </a:rPr>
              <a:t>different pathways </a:t>
            </a:r>
            <a:r>
              <a:rPr lang="en-US" sz="3600" dirty="0" smtClean="0">
                <a:latin typeface="Arial Narrow" panose="020B0606020202030204" pitchFamily="34" charset="0"/>
              </a:rPr>
              <a:t>at the end of </a:t>
            </a:r>
            <a:r>
              <a:rPr lang="en-US" sz="3600" b="1" dirty="0" smtClean="0">
                <a:latin typeface="Arial Narrow" panose="020B0606020202030204" pitchFamily="34" charset="0"/>
              </a:rPr>
              <a:t>compulsory schooling</a:t>
            </a:r>
            <a:r>
              <a:rPr lang="en-US" sz="3600" dirty="0" smtClean="0">
                <a:latin typeface="Arial Narrow" panose="020B0606020202030204" pitchFamily="34" charset="0"/>
              </a:rPr>
              <a:t>.</a:t>
            </a:r>
          </a:p>
          <a:p>
            <a:pPr algn="just"/>
            <a:r>
              <a:rPr lang="en-US" sz="3600" dirty="0" smtClean="0">
                <a:latin typeface="Arial Narrow" panose="020B0606020202030204" pitchFamily="34" charset="0"/>
              </a:rPr>
              <a:t>The </a:t>
            </a:r>
            <a:r>
              <a:rPr lang="en-US" sz="3600" b="1" dirty="0" smtClean="0">
                <a:latin typeface="Arial Narrow" panose="020B0606020202030204" pitchFamily="34" charset="0"/>
              </a:rPr>
              <a:t>mismatch</a:t>
            </a:r>
            <a:r>
              <a:rPr lang="en-US" sz="3600" dirty="0" smtClean="0">
                <a:latin typeface="Arial Narrow" panose="020B0606020202030204" pitchFamily="34" charset="0"/>
              </a:rPr>
              <a:t> between available </a:t>
            </a:r>
            <a:r>
              <a:rPr lang="en-US" sz="3600" b="1" dirty="0" smtClean="0">
                <a:latin typeface="Arial Narrow" panose="020B0606020202030204" pitchFamily="34" charset="0"/>
              </a:rPr>
              <a:t>Skills </a:t>
            </a:r>
            <a:r>
              <a:rPr lang="en-US" sz="3600" dirty="0" smtClean="0">
                <a:latin typeface="Arial Narrow" panose="020B0606020202030204" pitchFamily="34" charset="0"/>
              </a:rPr>
              <a:t>and</a:t>
            </a:r>
            <a:r>
              <a:rPr lang="en-US" sz="3600" b="1" dirty="0" smtClean="0">
                <a:latin typeface="Arial Narrow" panose="020B0606020202030204" pitchFamily="34" charset="0"/>
              </a:rPr>
              <a:t> Competencies </a:t>
            </a:r>
            <a:r>
              <a:rPr lang="en-US" sz="3600" dirty="0" smtClean="0">
                <a:latin typeface="Arial Narrow" panose="020B0606020202030204" pitchFamily="34" charset="0"/>
              </a:rPr>
              <a:t>and </a:t>
            </a:r>
            <a:r>
              <a:rPr lang="en-US" sz="3600" dirty="0" err="1">
                <a:latin typeface="Arial Narrow" panose="020B0606020202030204" pitchFamily="34" charset="0"/>
              </a:rPr>
              <a:t>L</a:t>
            </a:r>
            <a:r>
              <a:rPr lang="en-US" sz="3600" dirty="0" err="1" smtClean="0">
                <a:latin typeface="Arial Narrow" panose="020B0606020202030204" pitchFamily="34" charset="0"/>
              </a:rPr>
              <a:t>abour</a:t>
            </a:r>
            <a:r>
              <a:rPr lang="en-US" sz="3600" dirty="0" smtClean="0">
                <a:latin typeface="Arial Narrow" panose="020B0606020202030204" pitchFamily="34" charset="0"/>
              </a:rPr>
              <a:t> market </a:t>
            </a:r>
            <a:r>
              <a:rPr lang="en-US" sz="3600" b="1" dirty="0" smtClean="0">
                <a:latin typeface="Arial Narrow" panose="020B0606020202030204" pitchFamily="34" charset="0"/>
              </a:rPr>
              <a:t>needs.</a:t>
            </a:r>
          </a:p>
          <a:p>
            <a:pPr algn="just"/>
            <a:endParaRPr lang="en-US" sz="3600" dirty="0" smtClean="0"/>
          </a:p>
          <a:p>
            <a:endParaRPr lang="en-ZA" dirty="0"/>
          </a:p>
        </p:txBody>
      </p:sp>
      <p:sp>
        <p:nvSpPr>
          <p:cNvPr id="4" name="Rectangle 3"/>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511656"/>
            <a:ext cx="1619671" cy="346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50104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2564904"/>
            <a:ext cx="8424936" cy="3600400"/>
          </a:xfrm>
        </p:spPr>
        <p:txBody>
          <a:bodyPr>
            <a:normAutofit/>
          </a:bodyPr>
          <a:lstStyle/>
          <a:p>
            <a:r>
              <a:rPr lang="en-US" sz="8000" b="1" dirty="0" smtClean="0">
                <a:solidFill>
                  <a:schemeClr val="accent2">
                    <a:lumMod val="75000"/>
                  </a:schemeClr>
                </a:solidFill>
              </a:rPr>
              <a:t>SKILLS REVOLUTION</a:t>
            </a:r>
            <a:endParaRPr lang="en-US" sz="8000" b="1" dirty="0">
              <a:solidFill>
                <a:schemeClr val="accent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60</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3445691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0" y="1"/>
            <a:ext cx="9144000" cy="6165303"/>
          </a:xfrm>
          <a:prstGeom prst="rect">
            <a:avLst/>
          </a:prstGeom>
        </p:spPr>
      </p:pic>
      <p:pic>
        <p:nvPicPr>
          <p:cNvPr id="5" name="Picture 4"/>
          <p:cNvPicPr>
            <a:picLocks noChangeAspect="1"/>
          </p:cNvPicPr>
          <p:nvPr/>
        </p:nvPicPr>
        <p:blipFill>
          <a:blip r:embed="rId3" cstate="print"/>
          <a:stretch>
            <a:fillRect/>
          </a:stretch>
        </p:blipFill>
        <p:spPr>
          <a:xfrm>
            <a:off x="0" y="6165304"/>
            <a:ext cx="1907704" cy="692696"/>
          </a:xfrm>
          <a:prstGeom prst="rect">
            <a:avLst/>
          </a:prstGeom>
        </p:spPr>
      </p:pic>
      <p:sp>
        <p:nvSpPr>
          <p:cNvPr id="6" name="Rectangle 5"/>
          <p:cNvSpPr/>
          <p:nvPr/>
        </p:nvSpPr>
        <p:spPr>
          <a:xfrm>
            <a:off x="4860031" y="6465728"/>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61</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693057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6" y="274639"/>
            <a:ext cx="8928992" cy="1143000"/>
          </a:xfrm>
        </p:spPr>
        <p:txBody>
          <a:bodyPr>
            <a:normAutofit fontScale="90000"/>
          </a:bodyPr>
          <a:lstStyle/>
          <a:p>
            <a:r>
              <a:rPr lang="en-US" b="1" dirty="0" smtClean="0">
                <a:solidFill>
                  <a:schemeClr val="accent2">
                    <a:lumMod val="75000"/>
                  </a:schemeClr>
                </a:solidFill>
              </a:rPr>
              <a:t>SOUTH </a:t>
            </a:r>
            <a:r>
              <a:rPr lang="en-US" b="1" dirty="0">
                <a:solidFill>
                  <a:schemeClr val="accent2">
                    <a:lumMod val="75000"/>
                  </a:schemeClr>
                </a:solidFill>
              </a:rPr>
              <a:t>AFRICAN SPECIAL ECONOMIC &amp; INDUSTRIAL DEVELOPMENT </a:t>
            </a:r>
            <a:r>
              <a:rPr lang="en-US" b="1" dirty="0" smtClean="0">
                <a:solidFill>
                  <a:schemeClr val="accent2">
                    <a:lumMod val="75000"/>
                  </a:schemeClr>
                </a:solidFill>
              </a:rPr>
              <a:t>ZONES… </a:t>
            </a:r>
            <a:endParaRPr lang="en-US" dirty="0"/>
          </a:p>
        </p:txBody>
      </p:sp>
      <p:pic>
        <p:nvPicPr>
          <p:cNvPr id="4" name="Content Placeholder 3"/>
          <p:cNvPicPr>
            <a:picLocks noGrp="1" noChangeAspect="1"/>
          </p:cNvPicPr>
          <p:nvPr>
            <p:ph idx="1"/>
          </p:nvPr>
        </p:nvPicPr>
        <p:blipFill>
          <a:blip r:embed="rId2" cstate="print"/>
          <a:stretch>
            <a:fillRect/>
          </a:stretch>
        </p:blipFill>
        <p:spPr>
          <a:xfrm>
            <a:off x="0" y="1600200"/>
            <a:ext cx="9144000" cy="5257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62</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58148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6" y="-4400"/>
            <a:ext cx="9180512" cy="1143000"/>
          </a:xfrm>
        </p:spPr>
        <p:txBody>
          <a:bodyPr>
            <a:normAutofit fontScale="90000"/>
          </a:bodyPr>
          <a:lstStyle/>
          <a:p>
            <a:r>
              <a:rPr lang="en-US" b="1" dirty="0" smtClean="0">
                <a:solidFill>
                  <a:schemeClr val="accent2">
                    <a:lumMod val="75000"/>
                  </a:schemeClr>
                </a:solidFill>
              </a:rPr>
              <a:t>AMBITIOUS APPROACH TO SPECIAL ECONOMIC ZONES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stretch>
            <a:fillRect/>
          </a:stretch>
        </p:blipFill>
        <p:spPr>
          <a:xfrm>
            <a:off x="1" y="1196752"/>
            <a:ext cx="9180512" cy="56612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46496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b="1" dirty="0" smtClean="0">
                <a:solidFill>
                  <a:schemeClr val="accent2">
                    <a:lumMod val="75000"/>
                  </a:schemeClr>
                </a:solidFill>
              </a:rPr>
              <a:t>GAUTENG SPECIAL ECONOMIC ZONES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stretch>
            <a:fillRect/>
          </a:stretch>
        </p:blipFill>
        <p:spPr>
          <a:xfrm>
            <a:off x="0" y="1134706"/>
            <a:ext cx="9144000" cy="5723293"/>
          </a:xfrm>
          <a:prstGeom prst="rect">
            <a:avLst/>
          </a:prstGeom>
        </p:spPr>
      </p:pic>
      <p:sp>
        <p:nvSpPr>
          <p:cNvPr id="3" name="TextBox 2"/>
          <p:cNvSpPr txBox="1"/>
          <p:nvPr/>
        </p:nvSpPr>
        <p:spPr>
          <a:xfrm>
            <a:off x="5796136" y="6453336"/>
            <a:ext cx="576064" cy="369332"/>
          </a:xfrm>
          <a:prstGeom prst="rect">
            <a:avLst/>
          </a:prstGeom>
          <a:noFill/>
        </p:spPr>
        <p:txBody>
          <a:bodyPr wrap="square" rtlCol="0">
            <a:spAutoFit/>
          </a:bodyPr>
          <a:lstStyle/>
          <a:p>
            <a:r>
              <a:rPr lang="en-US" dirty="0" smtClean="0"/>
              <a:t>64</a:t>
            </a:r>
            <a:endParaRPr lang="en-Z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637447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6" y="116632"/>
            <a:ext cx="8928992" cy="1143000"/>
          </a:xfrm>
        </p:spPr>
        <p:txBody>
          <a:bodyPr>
            <a:noAutofit/>
          </a:bodyPr>
          <a:lstStyle/>
          <a:p>
            <a:r>
              <a:rPr lang="en-US" b="1" dirty="0" smtClean="0">
                <a:solidFill>
                  <a:schemeClr val="accent2">
                    <a:lumMod val="75000"/>
                  </a:schemeClr>
                </a:solidFill>
              </a:rPr>
              <a:t>TOWNSHIP AND VILLAGE ECONOMY</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stretch>
            <a:fillRect/>
          </a:stretch>
        </p:blipFill>
        <p:spPr>
          <a:xfrm>
            <a:off x="0" y="1259632"/>
            <a:ext cx="9144000" cy="55983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65</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1368079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48" y="1"/>
            <a:ext cx="9036495" cy="1412777"/>
          </a:xfrm>
        </p:spPr>
        <p:txBody>
          <a:bodyPr>
            <a:noAutofit/>
          </a:bodyPr>
          <a:lstStyle/>
          <a:p>
            <a:r>
              <a:rPr lang="en-US" sz="3200" b="1" dirty="0" smtClean="0">
                <a:solidFill>
                  <a:schemeClr val="accent2">
                    <a:lumMod val="75000"/>
                  </a:schemeClr>
                </a:solidFill>
              </a:rPr>
              <a:t>NEW SCHOOLS FOR NEW &amp; OLD CITIES SERVING COMMUNITIES  (FOCUS SCHOOLS/SCHOOLS OF SPECIALIZATION</a:t>
            </a:r>
            <a:endParaRPr lang="en-US" sz="3200" b="1" dirty="0">
              <a:solidFill>
                <a:schemeClr val="accent2">
                  <a:lumMod val="75000"/>
                </a:schemeClr>
              </a:solidFill>
            </a:endParaRPr>
          </a:p>
        </p:txBody>
      </p:sp>
      <p:sp>
        <p:nvSpPr>
          <p:cNvPr id="3" name="Content Placeholder 2"/>
          <p:cNvSpPr>
            <a:spLocks noGrp="1"/>
          </p:cNvSpPr>
          <p:nvPr>
            <p:ph idx="1"/>
          </p:nvPr>
        </p:nvSpPr>
        <p:spPr>
          <a:xfrm>
            <a:off x="457201" y="1600206"/>
            <a:ext cx="8507288" cy="4781122"/>
          </a:xfrm>
        </p:spPr>
        <p:txBody>
          <a:bodyPr>
            <a:normAutofit fontScale="70000" lnSpcReduction="20000"/>
          </a:bodyPr>
          <a:lstStyle/>
          <a:p>
            <a:pPr marL="514350" indent="-514350">
              <a:buFont typeface="+mj-lt"/>
              <a:buAutoNum type="alphaLcParenR"/>
            </a:pPr>
            <a:r>
              <a:rPr lang="en-US" b="1" i="1" dirty="0" smtClean="0"/>
              <a:t>Mathematics </a:t>
            </a:r>
            <a:r>
              <a:rPr lang="en-US" b="1" i="1" dirty="0"/>
              <a:t>&amp; Science </a:t>
            </a:r>
            <a:endParaRPr lang="en-US" b="1" i="1" dirty="0" smtClean="0"/>
          </a:p>
          <a:p>
            <a:pPr marL="514350" indent="-514350">
              <a:buFont typeface="+mj-lt"/>
              <a:buAutoNum type="alphaLcParenR"/>
            </a:pPr>
            <a:r>
              <a:rPr lang="en-US" b="1" i="1" dirty="0" smtClean="0"/>
              <a:t>Agricultural </a:t>
            </a:r>
          </a:p>
          <a:p>
            <a:pPr marL="514350" indent="-514350">
              <a:buFont typeface="+mj-lt"/>
              <a:buAutoNum type="alphaLcParenR"/>
            </a:pPr>
            <a:r>
              <a:rPr lang="en-US" b="1" i="1" dirty="0" smtClean="0"/>
              <a:t>Engineering</a:t>
            </a:r>
            <a:r>
              <a:rPr lang="en-US" b="1" i="1" dirty="0"/>
              <a:t> </a:t>
            </a:r>
            <a:endParaRPr lang="en-US" b="1" i="1" dirty="0" smtClean="0"/>
          </a:p>
          <a:p>
            <a:pPr marL="514350" indent="-514350">
              <a:buFont typeface="+mj-lt"/>
              <a:buAutoNum type="alphaLcParenR"/>
            </a:pPr>
            <a:r>
              <a:rPr lang="en-US" b="1" i="1" dirty="0" smtClean="0"/>
              <a:t>Aviation</a:t>
            </a:r>
            <a:r>
              <a:rPr lang="en-US" b="1" i="1" dirty="0"/>
              <a:t> </a:t>
            </a:r>
            <a:endParaRPr lang="en-US" b="1" i="1" dirty="0" smtClean="0"/>
          </a:p>
          <a:p>
            <a:pPr marL="514350" indent="-514350">
              <a:buFont typeface="+mj-lt"/>
              <a:buAutoNum type="alphaLcParenR"/>
            </a:pPr>
            <a:r>
              <a:rPr lang="en-US" b="1" i="1" dirty="0"/>
              <a:t>Mining </a:t>
            </a:r>
            <a:endParaRPr lang="en-US" b="1" i="1" dirty="0" smtClean="0"/>
          </a:p>
          <a:p>
            <a:pPr marL="514350" indent="-514350">
              <a:buFont typeface="+mj-lt"/>
              <a:buAutoNum type="alphaLcParenR"/>
            </a:pPr>
            <a:r>
              <a:rPr lang="en-US" b="1" i="1" dirty="0"/>
              <a:t>Media </a:t>
            </a:r>
            <a:endParaRPr lang="en-US" b="1" i="1" dirty="0" smtClean="0"/>
          </a:p>
          <a:p>
            <a:pPr marL="514350" indent="-514350">
              <a:buFont typeface="+mj-lt"/>
              <a:buAutoNum type="alphaLcParenR"/>
            </a:pPr>
            <a:r>
              <a:rPr lang="en-US" b="1" i="1" dirty="0" smtClean="0"/>
              <a:t>Maritime</a:t>
            </a:r>
            <a:r>
              <a:rPr lang="en-US" b="1" i="1" dirty="0"/>
              <a:t> </a:t>
            </a:r>
            <a:endParaRPr lang="en-US" b="1" i="1" dirty="0" smtClean="0"/>
          </a:p>
          <a:p>
            <a:pPr marL="514350" indent="-514350">
              <a:buFont typeface="+mj-lt"/>
              <a:buAutoNum type="alphaLcParenR"/>
            </a:pPr>
            <a:r>
              <a:rPr lang="en-US" b="1" i="1" dirty="0" smtClean="0"/>
              <a:t>High Tech</a:t>
            </a:r>
          </a:p>
          <a:p>
            <a:pPr marL="514350" indent="-514350">
              <a:buFont typeface="+mj-lt"/>
              <a:buAutoNum type="alphaLcParenR"/>
            </a:pPr>
            <a:r>
              <a:rPr lang="en-US" b="1" i="1" dirty="0" smtClean="0"/>
              <a:t>Commercials</a:t>
            </a:r>
            <a:r>
              <a:rPr lang="en-US" b="1" i="1" dirty="0"/>
              <a:t> </a:t>
            </a:r>
            <a:endParaRPr lang="en-US" b="1" i="1" dirty="0" smtClean="0"/>
          </a:p>
          <a:p>
            <a:pPr marL="514350" indent="-514350">
              <a:buFont typeface="+mj-lt"/>
              <a:buAutoNum type="alphaLcParenR"/>
            </a:pPr>
            <a:r>
              <a:rPr lang="en-US" b="1" i="1" dirty="0" smtClean="0"/>
              <a:t>Tourism/Services</a:t>
            </a:r>
          </a:p>
          <a:p>
            <a:pPr marL="514350" indent="-514350">
              <a:buFont typeface="+mj-lt"/>
              <a:buAutoNum type="alphaLcParenR"/>
            </a:pPr>
            <a:r>
              <a:rPr lang="en-US" b="1" i="1" dirty="0" smtClean="0"/>
              <a:t>Schools </a:t>
            </a:r>
            <a:r>
              <a:rPr lang="en-US" b="1" i="1" dirty="0"/>
              <a:t>of </a:t>
            </a:r>
            <a:r>
              <a:rPr lang="en-US" b="1" i="1" dirty="0" smtClean="0"/>
              <a:t>Skill</a:t>
            </a:r>
          </a:p>
          <a:p>
            <a:pPr marL="514350" indent="-514350">
              <a:buFont typeface="+mj-lt"/>
              <a:buAutoNum type="alphaLcParenR"/>
            </a:pPr>
            <a:r>
              <a:rPr lang="en-US" b="1" i="1" dirty="0" smtClean="0"/>
              <a:t>Arts</a:t>
            </a:r>
          </a:p>
          <a:p>
            <a:pPr marL="514350" indent="-514350">
              <a:buFont typeface="+mj-lt"/>
              <a:buAutoNum type="alphaLcParenR"/>
            </a:pPr>
            <a:r>
              <a:rPr lang="en-US" b="1" i="1" dirty="0" smtClean="0"/>
              <a:t>Sports School of Excellence</a:t>
            </a:r>
            <a:endParaRPr lang="en-US" b="1" i="1"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334993"/>
            <a:ext cx="1619671" cy="52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66</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8167523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3211" y="2276872"/>
            <a:ext cx="8027223" cy="2160240"/>
          </a:xfrm>
        </p:spPr>
        <p:txBody>
          <a:bodyPr>
            <a:normAutofit fontScale="77500" lnSpcReduction="20000"/>
          </a:bodyPr>
          <a:lstStyle/>
          <a:p>
            <a:r>
              <a:rPr lang="en-ZA" sz="10300" b="1" dirty="0" smtClean="0">
                <a:solidFill>
                  <a:schemeClr val="accent2">
                    <a:lumMod val="75000"/>
                  </a:schemeClr>
                </a:solidFill>
              </a:rPr>
              <a:t>NDP AND THREE STREAM MODEL</a:t>
            </a:r>
            <a:endParaRPr lang="en-ZA" sz="10300" b="1" dirty="0">
              <a:solidFill>
                <a:schemeClr val="accent2">
                  <a:lumMod val="75000"/>
                </a:schemeClr>
              </a:solidFill>
            </a:endParaRPr>
          </a:p>
          <a:p>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67</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18889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86424"/>
            <a:ext cx="9361040" cy="642938"/>
          </a:xfrm>
        </p:spPr>
        <p:txBody>
          <a:bodyPr>
            <a:noAutofit/>
          </a:bodyPr>
          <a:lstStyle/>
          <a:p>
            <a:r>
              <a:rPr lang="en-ZA" sz="6000" b="1" dirty="0" smtClean="0">
                <a:solidFill>
                  <a:schemeClr val="accent2">
                    <a:lumMod val="75000"/>
                  </a:schemeClr>
                </a:solidFill>
              </a:rPr>
              <a:t>DIFFERENT PATHWAYS</a:t>
            </a:r>
            <a:endParaRPr lang="en-ZA" sz="8800" dirty="0"/>
          </a:p>
        </p:txBody>
      </p:sp>
      <p:sp>
        <p:nvSpPr>
          <p:cNvPr id="3" name="Content Placeholder 2"/>
          <p:cNvSpPr>
            <a:spLocks noGrp="1"/>
          </p:cNvSpPr>
          <p:nvPr>
            <p:ph idx="1"/>
          </p:nvPr>
        </p:nvSpPr>
        <p:spPr>
          <a:xfrm>
            <a:off x="179514" y="980730"/>
            <a:ext cx="8784976" cy="5852953"/>
          </a:xfrm>
        </p:spPr>
        <p:txBody>
          <a:bodyPr>
            <a:normAutofit fontScale="77500" lnSpcReduction="20000"/>
          </a:bodyPr>
          <a:lstStyle/>
          <a:p>
            <a:pPr marL="0" indent="0" algn="just">
              <a:buNone/>
            </a:pPr>
            <a:r>
              <a:rPr lang="en-ZA" sz="8600" dirty="0">
                <a:solidFill>
                  <a:prstClr val="black"/>
                </a:solidFill>
                <a:latin typeface="Arial" panose="020B0604020202020204" pitchFamily="34" charset="0"/>
                <a:cs typeface="Arial" panose="020B0604020202020204" pitchFamily="34" charset="0"/>
              </a:rPr>
              <a:t>“</a:t>
            </a:r>
            <a:r>
              <a:rPr lang="en-ZA" sz="6300" i="1" dirty="0">
                <a:solidFill>
                  <a:prstClr val="black"/>
                </a:solidFill>
                <a:latin typeface="Arial" panose="020B0604020202020204" pitchFamily="34" charset="0"/>
                <a:cs typeface="Arial" panose="020B0604020202020204" pitchFamily="34" charset="0"/>
              </a:rPr>
              <a:t>The different </a:t>
            </a:r>
            <a:r>
              <a:rPr lang="en-ZA" sz="6300" b="1" i="1" dirty="0">
                <a:solidFill>
                  <a:prstClr val="black"/>
                </a:solidFill>
                <a:latin typeface="Arial" panose="020B0604020202020204" pitchFamily="34" charset="0"/>
                <a:cs typeface="Arial" panose="020B0604020202020204" pitchFamily="34" charset="0"/>
              </a:rPr>
              <a:t>parts</a:t>
            </a:r>
            <a:r>
              <a:rPr lang="en-ZA" sz="6300" i="1" dirty="0">
                <a:solidFill>
                  <a:prstClr val="black"/>
                </a:solidFill>
                <a:latin typeface="Arial" panose="020B0604020202020204" pitchFamily="34" charset="0"/>
                <a:cs typeface="Arial" panose="020B0604020202020204" pitchFamily="34" charset="0"/>
              </a:rPr>
              <a:t> of the education system should work together allowing learners to take </a:t>
            </a:r>
            <a:r>
              <a:rPr lang="en-ZA" sz="6300" b="1" i="1" dirty="0">
                <a:solidFill>
                  <a:prstClr val="black"/>
                </a:solidFill>
                <a:latin typeface="Arial" panose="020B0604020202020204" pitchFamily="34" charset="0"/>
                <a:cs typeface="Arial" panose="020B0604020202020204" pitchFamily="34" charset="0"/>
              </a:rPr>
              <a:t>different pathways </a:t>
            </a:r>
            <a:r>
              <a:rPr lang="en-ZA" sz="6300" i="1" dirty="0">
                <a:solidFill>
                  <a:prstClr val="black"/>
                </a:solidFill>
                <a:latin typeface="Arial" panose="020B0604020202020204" pitchFamily="34" charset="0"/>
                <a:cs typeface="Arial" panose="020B0604020202020204" pitchFamily="34" charset="0"/>
              </a:rPr>
              <a:t>that offer high </a:t>
            </a:r>
            <a:r>
              <a:rPr lang="en-ZA" sz="6300" b="1" i="1" dirty="0">
                <a:solidFill>
                  <a:prstClr val="black"/>
                </a:solidFill>
                <a:latin typeface="Arial" panose="020B0604020202020204" pitchFamily="34" charset="0"/>
                <a:cs typeface="Arial" panose="020B0604020202020204" pitchFamily="34" charset="0"/>
              </a:rPr>
              <a:t>quality</a:t>
            </a:r>
            <a:r>
              <a:rPr lang="en-ZA" sz="6300" i="1" dirty="0">
                <a:solidFill>
                  <a:prstClr val="black"/>
                </a:solidFill>
                <a:latin typeface="Arial" panose="020B0604020202020204" pitchFamily="34" charset="0"/>
                <a:cs typeface="Arial" panose="020B0604020202020204" pitchFamily="34" charset="0"/>
              </a:rPr>
              <a:t> learning opportunities.”</a:t>
            </a:r>
          </a:p>
          <a:p>
            <a:pPr marL="0" indent="0" algn="just">
              <a:buNone/>
            </a:pPr>
            <a:endParaRPr lang="en-ZA" sz="2900" b="1" dirty="0">
              <a:solidFill>
                <a:prstClr val="black"/>
              </a:solidFill>
              <a:latin typeface="Arial" panose="020B0604020202020204" pitchFamily="34" charset="0"/>
              <a:cs typeface="Arial" panose="020B0604020202020204" pitchFamily="34" charset="0"/>
            </a:endParaRPr>
          </a:p>
          <a:p>
            <a:pPr marL="0" indent="0" algn="r">
              <a:buNone/>
            </a:pPr>
            <a:endParaRPr lang="en-ZA" sz="788" b="1" dirty="0">
              <a:solidFill>
                <a:prstClr val="black"/>
              </a:solidFill>
              <a:latin typeface="Arial" panose="020B0604020202020204" pitchFamily="34" charset="0"/>
              <a:cs typeface="Arial" panose="020B0604020202020204" pitchFamily="34" charset="0"/>
            </a:endParaRPr>
          </a:p>
          <a:p>
            <a:pPr marL="0" indent="0" algn="r">
              <a:buNone/>
            </a:pPr>
            <a:endParaRPr lang="en-ZA" sz="788" b="1" dirty="0" smtClean="0">
              <a:solidFill>
                <a:prstClr val="black"/>
              </a:solidFill>
              <a:latin typeface="Arial" panose="020B0604020202020204" pitchFamily="34" charset="0"/>
              <a:cs typeface="Arial" panose="020B0604020202020204" pitchFamily="34" charset="0"/>
            </a:endParaRPr>
          </a:p>
          <a:p>
            <a:pPr marL="0" indent="0" algn="r">
              <a:buNone/>
            </a:pPr>
            <a:endParaRPr lang="en-ZA" sz="788" b="1" dirty="0">
              <a:solidFill>
                <a:prstClr val="black"/>
              </a:solidFill>
              <a:latin typeface="Arial" panose="020B0604020202020204" pitchFamily="34" charset="0"/>
              <a:cs typeface="Arial" panose="020B0604020202020204" pitchFamily="34" charset="0"/>
            </a:endParaRPr>
          </a:p>
          <a:p>
            <a:pPr marL="0" indent="0" algn="r">
              <a:buNone/>
            </a:pPr>
            <a:endParaRPr lang="en-ZA" sz="788" b="1" dirty="0" smtClean="0">
              <a:solidFill>
                <a:prstClr val="black"/>
              </a:solidFill>
              <a:latin typeface="Arial" panose="020B0604020202020204" pitchFamily="34" charset="0"/>
              <a:cs typeface="Arial" panose="020B0604020202020204" pitchFamily="34" charset="0"/>
            </a:endParaRPr>
          </a:p>
          <a:p>
            <a:pPr marL="0" indent="0" algn="r">
              <a:buNone/>
            </a:pPr>
            <a:endParaRPr lang="en-ZA" sz="788" b="1" dirty="0">
              <a:solidFill>
                <a:prstClr val="black"/>
              </a:solidFill>
              <a:latin typeface="Arial" panose="020B0604020202020204" pitchFamily="34" charset="0"/>
              <a:cs typeface="Arial" panose="020B0604020202020204" pitchFamily="34" charset="0"/>
            </a:endParaRPr>
          </a:p>
          <a:p>
            <a:pPr marL="0" indent="0" algn="r">
              <a:buNone/>
            </a:pPr>
            <a:endParaRPr lang="en-ZA" sz="1500" b="1" dirty="0" smtClean="0">
              <a:solidFill>
                <a:prstClr val="black"/>
              </a:solidFill>
              <a:latin typeface="Arial" panose="020B0604020202020204" pitchFamily="34" charset="0"/>
              <a:cs typeface="Arial" panose="020B0604020202020204" pitchFamily="34" charset="0"/>
            </a:endParaRPr>
          </a:p>
          <a:p>
            <a:pPr marL="0" indent="0" algn="r">
              <a:buNone/>
            </a:pPr>
            <a:r>
              <a:rPr lang="en-ZA" sz="1500" b="1" dirty="0" smtClean="0">
                <a:solidFill>
                  <a:prstClr val="black"/>
                </a:solidFill>
                <a:latin typeface="Arial" panose="020B0604020202020204" pitchFamily="34" charset="0"/>
                <a:cs typeface="Arial" panose="020B0604020202020204" pitchFamily="34" charset="0"/>
              </a:rPr>
              <a:t>(</a:t>
            </a:r>
            <a:r>
              <a:rPr lang="en-ZA" sz="1500" b="1" dirty="0">
                <a:solidFill>
                  <a:prstClr val="black"/>
                </a:solidFill>
                <a:latin typeface="Arial" panose="020B0604020202020204" pitchFamily="34" charset="0"/>
                <a:cs typeface="Arial" panose="020B0604020202020204" pitchFamily="34" charset="0"/>
              </a:rPr>
              <a:t>National Planning Commission: National Development Plan, November 2011</a:t>
            </a:r>
            <a:r>
              <a:rPr lang="en-ZA" sz="1800" b="1" dirty="0">
                <a:solidFill>
                  <a:prstClr val="black"/>
                </a:solidFill>
                <a:latin typeface="Arial" panose="020B0604020202020204" pitchFamily="34" charset="0"/>
                <a:cs typeface="Arial" panose="020B0604020202020204" pitchFamily="34" charset="0"/>
              </a:rPr>
              <a:t>)</a:t>
            </a:r>
            <a:endParaRPr lang="en-ZA" sz="6200" b="1" i="1" dirty="0">
              <a:solidFill>
                <a:prstClr val="black"/>
              </a:solidFill>
              <a:latin typeface="Arial" panose="020B0604020202020204" pitchFamily="34" charset="0"/>
              <a:cs typeface="Arial" panose="020B0604020202020204" pitchFamily="34" charset="0"/>
            </a:endParaRPr>
          </a:p>
          <a:p>
            <a:pPr marL="0" indent="0" algn="just">
              <a:buNone/>
            </a:pPr>
            <a:endParaRPr lang="en-ZA" sz="5700" i="1" dirty="0">
              <a:solidFill>
                <a:prstClr val="black"/>
              </a:solidFill>
              <a:latin typeface="Arial" panose="020B0604020202020204" pitchFamily="34" charset="0"/>
              <a:cs typeface="Arial" panose="020B0604020202020204" pitchFamily="34" charset="0"/>
            </a:endParaRPr>
          </a:p>
          <a:p>
            <a:endParaRPr lang="en-ZA" dirty="0"/>
          </a:p>
        </p:txBody>
      </p:sp>
      <p:pic>
        <p:nvPicPr>
          <p:cNvPr id="4" name="Picture 3"/>
          <p:cNvPicPr>
            <a:picLocks noChangeAspect="1"/>
          </p:cNvPicPr>
          <p:nvPr/>
        </p:nvPicPr>
        <p:blipFill>
          <a:blip r:embed="rId2" cstate="print"/>
          <a:stretch>
            <a:fillRect/>
          </a:stretch>
        </p:blipFill>
        <p:spPr>
          <a:xfrm>
            <a:off x="0" y="6093297"/>
            <a:ext cx="1835696" cy="740384"/>
          </a:xfrm>
          <a:prstGeom prst="rect">
            <a:avLst/>
          </a:prstGeom>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68</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581374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48880"/>
            <a:ext cx="8206680" cy="1512168"/>
          </a:xfrm>
        </p:spPr>
        <p:txBody>
          <a:bodyPr>
            <a:normAutofit fontScale="90000"/>
          </a:bodyPr>
          <a:lstStyle/>
          <a:p>
            <a:pPr marL="0" indent="0"/>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8000" b="1" dirty="0" smtClean="0">
                <a:solidFill>
                  <a:schemeClr val="accent2">
                    <a:lumMod val="75000"/>
                  </a:schemeClr>
                </a:solidFill>
              </a:rPr>
              <a:t> ACADEMIC </a:t>
            </a:r>
            <a:r>
              <a:rPr lang="en-ZA" sz="8000" b="1" dirty="0">
                <a:solidFill>
                  <a:schemeClr val="accent2">
                    <a:lumMod val="75000"/>
                  </a:schemeClr>
                </a:solidFill>
              </a:rPr>
              <a:t>STREAM</a:t>
            </a:r>
          </a:p>
        </p:txBody>
      </p:sp>
      <p:sp>
        <p:nvSpPr>
          <p:cNvPr id="3" name="Rectangle 2"/>
          <p:cNvSpPr/>
          <p:nvPr/>
        </p:nvSpPr>
        <p:spPr>
          <a:xfrm>
            <a:off x="3059832" y="37163"/>
            <a:ext cx="341760" cy="276999"/>
          </a:xfrm>
          <a:prstGeom prst="rect">
            <a:avLst/>
          </a:prstGeom>
        </p:spPr>
        <p:txBody>
          <a:bodyPr wrap="none">
            <a:spAutoFit/>
          </a:bodyPr>
          <a:lstStyle/>
          <a:p>
            <a:pPr algn="r"/>
            <a:fld id="{9DC7CBB9-8A01-486D-A115-199A907CBFA4}" type="slidenum">
              <a:rPr lang="en-ZA" sz="1200">
                <a:solidFill>
                  <a:srgbClr val="898989"/>
                </a:solidFill>
              </a:rPr>
              <a:pPr algn="r"/>
              <a:t>69</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34870147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721570"/>
          </a:xfrm>
        </p:spPr>
        <p:txBody>
          <a:bodyPr>
            <a:noAutofit/>
          </a:bodyPr>
          <a:lstStyle/>
          <a:p>
            <a:r>
              <a:rPr lang="en-ZA" sz="2400" dirty="0" smtClean="0">
                <a:solidFill>
                  <a:schemeClr val="accent2">
                    <a:lumMod val="50000"/>
                  </a:schemeClr>
                </a:solidFill>
                <a:latin typeface="Calibri"/>
                <a:ea typeface="Calibri"/>
                <a:cs typeface="Times New Roman"/>
              </a:rPr>
              <a:t/>
            </a:r>
            <a:br>
              <a:rPr lang="en-ZA" sz="2400" dirty="0" smtClean="0">
                <a:solidFill>
                  <a:schemeClr val="accent2">
                    <a:lumMod val="50000"/>
                  </a:schemeClr>
                </a:solidFill>
                <a:latin typeface="Calibri"/>
                <a:ea typeface="Calibri"/>
                <a:cs typeface="Times New Roman"/>
              </a:rPr>
            </a:br>
            <a:r>
              <a:rPr lang="en-ZA" sz="3200" b="1" dirty="0">
                <a:solidFill>
                  <a:srgbClr val="953735"/>
                </a:solidFill>
              </a:rPr>
              <a:t>PROBLEM STATEMENT &amp; </a:t>
            </a:r>
            <a:r>
              <a:rPr lang="en-ZA" sz="3200" b="1" dirty="0" smtClean="0">
                <a:solidFill>
                  <a:srgbClr val="953735"/>
                </a:solidFill>
              </a:rPr>
              <a:t>RATIONALE…</a:t>
            </a:r>
            <a:br>
              <a:rPr lang="en-ZA" sz="3200" b="1" dirty="0" smtClean="0">
                <a:solidFill>
                  <a:srgbClr val="953735"/>
                </a:solidFill>
              </a:rPr>
            </a:br>
            <a:r>
              <a:rPr lang="en-ZA" sz="2400" dirty="0" smtClean="0">
                <a:solidFill>
                  <a:schemeClr val="accent2">
                    <a:lumMod val="50000"/>
                  </a:schemeClr>
                </a:solidFill>
                <a:latin typeface="Calibri"/>
                <a:ea typeface="Calibri"/>
                <a:cs typeface="Times New Roman"/>
              </a:rPr>
              <a:t>16 TO 18 YEAR OLD CHILDREN WITH DISABILITIES ATTENDING EDUCATIONAL INSTITUTIONS BY PROVINCE, 2005-2014</a:t>
            </a:r>
            <a:endParaRPr lang="en-ZA" sz="2400" dirty="0">
              <a:solidFill>
                <a:schemeClr val="accent2">
                  <a:lumMod val="50000"/>
                </a:schemeClr>
              </a:solidFill>
            </a:endParaRPr>
          </a:p>
        </p:txBody>
      </p:sp>
      <p:sp>
        <p:nvSpPr>
          <p:cNvPr id="6" name="Rectangle 5"/>
          <p:cNvSpPr/>
          <p:nvPr/>
        </p:nvSpPr>
        <p:spPr>
          <a:xfrm>
            <a:off x="1979712" y="6193181"/>
            <a:ext cx="6660232" cy="646331"/>
          </a:xfrm>
          <a:prstGeom prst="rect">
            <a:avLst/>
          </a:prstGeom>
        </p:spPr>
        <p:txBody>
          <a:bodyPr wrap="square">
            <a:spAutoFit/>
          </a:bodyPr>
          <a:lstStyle/>
          <a:p>
            <a:r>
              <a:rPr lang="en-ZA" b="1" i="1" dirty="0">
                <a:solidFill>
                  <a:prstClr val="black"/>
                </a:solidFill>
              </a:rPr>
              <a:t>Source: Statistics South Africa, General Household Survey (GHS), DBE own calculations </a:t>
            </a:r>
          </a:p>
        </p:txBody>
      </p:sp>
      <p:graphicFrame>
        <p:nvGraphicFramePr>
          <p:cNvPr id="3" name="Table 2"/>
          <p:cNvGraphicFramePr>
            <a:graphicFrameLocks noGrp="1"/>
          </p:cNvGraphicFramePr>
          <p:nvPr>
            <p:extLst/>
          </p:nvPr>
        </p:nvGraphicFramePr>
        <p:xfrm>
          <a:off x="179512" y="1245238"/>
          <a:ext cx="8784976" cy="4994234"/>
        </p:xfrm>
        <a:graphic>
          <a:graphicData uri="http://schemas.openxmlformats.org/drawingml/2006/table">
            <a:tbl>
              <a:tblPr firstRow="1" firstCol="1" bandRow="1"/>
              <a:tblGrid>
                <a:gridCol w="1445026">
                  <a:extLst>
                    <a:ext uri="{9D8B030D-6E8A-4147-A177-3AD203B41FA5}">
                      <a16:colId xmlns:a16="http://schemas.microsoft.com/office/drawing/2014/main" xmlns="" val="20000"/>
                    </a:ext>
                  </a:extLst>
                </a:gridCol>
                <a:gridCol w="733995">
                  <a:extLst>
                    <a:ext uri="{9D8B030D-6E8A-4147-A177-3AD203B41FA5}">
                      <a16:colId xmlns:a16="http://schemas.microsoft.com/office/drawing/2014/main" xmlns="" val="20001"/>
                    </a:ext>
                  </a:extLst>
                </a:gridCol>
                <a:gridCol w="733995">
                  <a:extLst>
                    <a:ext uri="{9D8B030D-6E8A-4147-A177-3AD203B41FA5}">
                      <a16:colId xmlns:a16="http://schemas.microsoft.com/office/drawing/2014/main" xmlns="" val="20002"/>
                    </a:ext>
                  </a:extLst>
                </a:gridCol>
                <a:gridCol w="733995">
                  <a:extLst>
                    <a:ext uri="{9D8B030D-6E8A-4147-A177-3AD203B41FA5}">
                      <a16:colId xmlns:a16="http://schemas.microsoft.com/office/drawing/2014/main" xmlns="" val="20003"/>
                    </a:ext>
                  </a:extLst>
                </a:gridCol>
                <a:gridCol w="733995">
                  <a:extLst>
                    <a:ext uri="{9D8B030D-6E8A-4147-A177-3AD203B41FA5}">
                      <a16:colId xmlns:a16="http://schemas.microsoft.com/office/drawing/2014/main" xmlns="" val="20004"/>
                    </a:ext>
                  </a:extLst>
                </a:gridCol>
                <a:gridCol w="733995">
                  <a:extLst>
                    <a:ext uri="{9D8B030D-6E8A-4147-A177-3AD203B41FA5}">
                      <a16:colId xmlns:a16="http://schemas.microsoft.com/office/drawing/2014/main" xmlns="" val="20005"/>
                    </a:ext>
                  </a:extLst>
                </a:gridCol>
                <a:gridCol w="733995">
                  <a:extLst>
                    <a:ext uri="{9D8B030D-6E8A-4147-A177-3AD203B41FA5}">
                      <a16:colId xmlns:a16="http://schemas.microsoft.com/office/drawing/2014/main" xmlns="" val="20006"/>
                    </a:ext>
                  </a:extLst>
                </a:gridCol>
                <a:gridCol w="733995">
                  <a:extLst>
                    <a:ext uri="{9D8B030D-6E8A-4147-A177-3AD203B41FA5}">
                      <a16:colId xmlns:a16="http://schemas.microsoft.com/office/drawing/2014/main" xmlns="" val="20007"/>
                    </a:ext>
                  </a:extLst>
                </a:gridCol>
                <a:gridCol w="733995">
                  <a:extLst>
                    <a:ext uri="{9D8B030D-6E8A-4147-A177-3AD203B41FA5}">
                      <a16:colId xmlns:a16="http://schemas.microsoft.com/office/drawing/2014/main" xmlns="" val="20008"/>
                    </a:ext>
                  </a:extLst>
                </a:gridCol>
                <a:gridCol w="733995">
                  <a:extLst>
                    <a:ext uri="{9D8B030D-6E8A-4147-A177-3AD203B41FA5}">
                      <a16:colId xmlns:a16="http://schemas.microsoft.com/office/drawing/2014/main" xmlns="" val="20009"/>
                    </a:ext>
                  </a:extLst>
                </a:gridCol>
                <a:gridCol w="733995">
                  <a:extLst>
                    <a:ext uri="{9D8B030D-6E8A-4147-A177-3AD203B41FA5}">
                      <a16:colId xmlns:a16="http://schemas.microsoft.com/office/drawing/2014/main" xmlns="" val="20010"/>
                    </a:ext>
                  </a:extLst>
                </a:gridCol>
              </a:tblGrid>
              <a:tr h="397994">
                <a:tc>
                  <a:txBody>
                    <a:bodyPr/>
                    <a:lstStyle/>
                    <a:p>
                      <a:pPr>
                        <a:lnSpc>
                          <a:spcPct val="115000"/>
                        </a:lnSpc>
                        <a:spcAft>
                          <a:spcPts val="0"/>
                        </a:spcAft>
                      </a:pPr>
                      <a:r>
                        <a:rPr lang="en-ZA" sz="1800" b="1" dirty="0">
                          <a:solidFill>
                            <a:srgbClr val="000000"/>
                          </a:solidFill>
                          <a:effectLst/>
                          <a:latin typeface="Calibri"/>
                          <a:ea typeface="Times New Roman"/>
                          <a:cs typeface="Times New Roman"/>
                        </a:rPr>
                        <a:t>Province</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2005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2006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2007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2008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2009</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2010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2011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2012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2013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2014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extLst>
                  <a:ext uri="{0D108BD9-81ED-4DB2-BD59-A6C34878D82A}">
                    <a16:rowId xmlns:a16="http://schemas.microsoft.com/office/drawing/2014/main" xmlns="" val="10000"/>
                  </a:ext>
                </a:extLst>
              </a:tr>
              <a:tr h="397994">
                <a:tc>
                  <a:txBody>
                    <a:bodyPr/>
                    <a:lstStyle/>
                    <a:p>
                      <a:pPr>
                        <a:lnSpc>
                          <a:spcPct val="115000"/>
                        </a:lnSpc>
                        <a:spcAft>
                          <a:spcPts val="0"/>
                        </a:spcAft>
                      </a:pPr>
                      <a:r>
                        <a:rPr lang="en-ZA" sz="1800" b="1" dirty="0">
                          <a:solidFill>
                            <a:srgbClr val="000000"/>
                          </a:solidFill>
                          <a:effectLst/>
                          <a:latin typeface="Calibri"/>
                          <a:ea typeface="Times New Roman"/>
                          <a:cs typeface="Times New Roman"/>
                        </a:rPr>
                        <a:t>Eastern Cape</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53.4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46.9</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45.7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42.0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41.4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71.0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83.0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40.2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34.5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18.9</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1"/>
                  </a:ext>
                </a:extLst>
              </a:tr>
              <a:tr h="397994">
                <a:tc>
                  <a:txBody>
                    <a:bodyPr/>
                    <a:lstStyle/>
                    <a:p>
                      <a:pPr>
                        <a:lnSpc>
                          <a:spcPct val="115000"/>
                        </a:lnSpc>
                        <a:spcAft>
                          <a:spcPts val="0"/>
                        </a:spcAft>
                      </a:pPr>
                      <a:r>
                        <a:rPr lang="en-ZA" sz="1800" b="1" dirty="0">
                          <a:solidFill>
                            <a:srgbClr val="000000"/>
                          </a:solidFill>
                          <a:effectLst/>
                          <a:latin typeface="Calibri"/>
                          <a:ea typeface="Times New Roman"/>
                          <a:cs typeface="Times New Roman"/>
                        </a:rPr>
                        <a:t>Free State</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72.0</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51.5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60.6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54.8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70.2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65.2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79.4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89.5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88.8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83.5</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2"/>
                  </a:ext>
                </a:extLst>
              </a:tr>
              <a:tr h="397994">
                <a:tc>
                  <a:txBody>
                    <a:bodyPr/>
                    <a:lstStyle/>
                    <a:p>
                      <a:pPr>
                        <a:lnSpc>
                          <a:spcPct val="115000"/>
                        </a:lnSpc>
                        <a:spcAft>
                          <a:spcPts val="0"/>
                        </a:spcAft>
                      </a:pPr>
                      <a:r>
                        <a:rPr lang="en-ZA" sz="1800" b="1" dirty="0">
                          <a:solidFill>
                            <a:srgbClr val="000000"/>
                          </a:solidFill>
                          <a:effectLst/>
                          <a:latin typeface="Calibri"/>
                          <a:ea typeface="Times New Roman"/>
                          <a:cs typeface="Times New Roman"/>
                        </a:rPr>
                        <a:t>Gauteng</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100.0</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95.1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91.6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70.3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75.0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71.3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90.1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74.4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92.1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92.8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extLst>
                  <a:ext uri="{0D108BD9-81ED-4DB2-BD59-A6C34878D82A}">
                    <a16:rowId xmlns:a16="http://schemas.microsoft.com/office/drawing/2014/main" xmlns="" val="10003"/>
                  </a:ext>
                </a:extLst>
              </a:tr>
              <a:tr h="581206">
                <a:tc>
                  <a:txBody>
                    <a:bodyPr/>
                    <a:lstStyle/>
                    <a:p>
                      <a:pPr>
                        <a:lnSpc>
                          <a:spcPct val="115000"/>
                        </a:lnSpc>
                        <a:spcAft>
                          <a:spcPts val="0"/>
                        </a:spcAft>
                      </a:pPr>
                      <a:r>
                        <a:rPr lang="en-ZA" sz="1800" b="1">
                          <a:solidFill>
                            <a:srgbClr val="000000"/>
                          </a:solidFill>
                          <a:effectLst/>
                          <a:latin typeface="Calibri"/>
                          <a:ea typeface="Times New Roman"/>
                          <a:cs typeface="Times New Roman"/>
                        </a:rPr>
                        <a:t>KwaZulu-Natal</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69.7</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34.5</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53.4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49.5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39.3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58.6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58.0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69.3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74.2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62.9</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4"/>
                  </a:ext>
                </a:extLst>
              </a:tr>
              <a:tr h="397994">
                <a:tc>
                  <a:txBody>
                    <a:bodyPr/>
                    <a:lstStyle/>
                    <a:p>
                      <a:pPr>
                        <a:lnSpc>
                          <a:spcPct val="115000"/>
                        </a:lnSpc>
                        <a:spcAft>
                          <a:spcPts val="0"/>
                        </a:spcAft>
                      </a:pPr>
                      <a:r>
                        <a:rPr lang="en-ZA" sz="1800" b="1">
                          <a:solidFill>
                            <a:srgbClr val="000000"/>
                          </a:solidFill>
                          <a:effectLst/>
                          <a:latin typeface="Calibri"/>
                          <a:ea typeface="Times New Roman"/>
                          <a:cs typeface="Times New Roman"/>
                        </a:rPr>
                        <a:t>Limpopo</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32.6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43.8</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42.0</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40.6</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65.9</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61.0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83.4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87.5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43.9</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19.8</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5"/>
                  </a:ext>
                </a:extLst>
              </a:tr>
              <a:tr h="397994">
                <a:tc>
                  <a:txBody>
                    <a:bodyPr/>
                    <a:lstStyle/>
                    <a:p>
                      <a:pPr>
                        <a:lnSpc>
                          <a:spcPct val="115000"/>
                        </a:lnSpc>
                        <a:spcAft>
                          <a:spcPts val="0"/>
                        </a:spcAft>
                      </a:pPr>
                      <a:r>
                        <a:rPr lang="en-ZA" sz="1800" b="1">
                          <a:solidFill>
                            <a:srgbClr val="000000"/>
                          </a:solidFill>
                          <a:effectLst/>
                          <a:latin typeface="Calibri"/>
                          <a:ea typeface="Times New Roman"/>
                          <a:cs typeface="Times New Roman"/>
                        </a:rPr>
                        <a:t>Mpumalanga</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62.2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57.1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85.1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51.1</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100.0</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80.7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96.1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85.7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58.5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30.1</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6"/>
                  </a:ext>
                </a:extLst>
              </a:tr>
              <a:tr h="397994">
                <a:tc>
                  <a:txBody>
                    <a:bodyPr/>
                    <a:lstStyle/>
                    <a:p>
                      <a:pPr>
                        <a:lnSpc>
                          <a:spcPct val="115000"/>
                        </a:lnSpc>
                        <a:spcAft>
                          <a:spcPts val="0"/>
                        </a:spcAft>
                      </a:pPr>
                      <a:r>
                        <a:rPr lang="en-ZA" sz="1800" b="1">
                          <a:solidFill>
                            <a:srgbClr val="000000"/>
                          </a:solidFill>
                          <a:effectLst/>
                          <a:latin typeface="Calibri"/>
                          <a:ea typeface="Times New Roman"/>
                          <a:cs typeface="Times New Roman"/>
                        </a:rPr>
                        <a:t>North West</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80.5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100.0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82.2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48.9</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18.0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77.2</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46.2</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50.4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78.0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75.1</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7"/>
                  </a:ext>
                </a:extLst>
              </a:tr>
              <a:tr h="581206">
                <a:tc>
                  <a:txBody>
                    <a:bodyPr/>
                    <a:lstStyle/>
                    <a:p>
                      <a:pPr>
                        <a:lnSpc>
                          <a:spcPct val="115000"/>
                        </a:lnSpc>
                        <a:spcAft>
                          <a:spcPts val="0"/>
                        </a:spcAft>
                      </a:pPr>
                      <a:r>
                        <a:rPr lang="en-ZA" sz="1800" b="1">
                          <a:solidFill>
                            <a:srgbClr val="000000"/>
                          </a:solidFill>
                          <a:effectLst/>
                          <a:latin typeface="Calibri"/>
                          <a:ea typeface="Times New Roman"/>
                          <a:cs typeface="Times New Roman"/>
                        </a:rPr>
                        <a:t>Northern Cape</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79.4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75.2</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61.8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44.4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0.0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57.8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100.0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73.8</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49.2</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100.0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extLst>
                  <a:ext uri="{0D108BD9-81ED-4DB2-BD59-A6C34878D82A}">
                    <a16:rowId xmlns:a16="http://schemas.microsoft.com/office/drawing/2014/main" xmlns="" val="10008"/>
                  </a:ext>
                </a:extLst>
              </a:tr>
              <a:tr h="581206">
                <a:tc>
                  <a:txBody>
                    <a:bodyPr/>
                    <a:lstStyle/>
                    <a:p>
                      <a:pPr>
                        <a:lnSpc>
                          <a:spcPct val="115000"/>
                        </a:lnSpc>
                        <a:spcAft>
                          <a:spcPts val="0"/>
                        </a:spcAft>
                      </a:pPr>
                      <a:r>
                        <a:rPr lang="en-ZA" sz="1800" b="1">
                          <a:solidFill>
                            <a:srgbClr val="000000"/>
                          </a:solidFill>
                          <a:effectLst/>
                          <a:latin typeface="Calibri"/>
                          <a:ea typeface="Times New Roman"/>
                          <a:cs typeface="Times New Roman"/>
                        </a:rPr>
                        <a:t>Western Cape</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16.8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66.5</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59.7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49.1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74.3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79.1</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100.0</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82.4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a:solidFill>
                            <a:srgbClr val="000000"/>
                          </a:solidFill>
                          <a:effectLst/>
                          <a:latin typeface="Calibri"/>
                          <a:ea typeface="Times New Roman"/>
                          <a:cs typeface="Times New Roman"/>
                        </a:rPr>
                        <a:t>87.6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c>
                  <a:txBody>
                    <a:bodyPr/>
                    <a:lstStyle/>
                    <a:p>
                      <a:pPr algn="ctr">
                        <a:lnSpc>
                          <a:spcPct val="115000"/>
                        </a:lnSpc>
                        <a:spcAft>
                          <a:spcPts val="0"/>
                        </a:spcAft>
                      </a:pPr>
                      <a:r>
                        <a:rPr lang="en-ZA" sz="1800" dirty="0">
                          <a:solidFill>
                            <a:srgbClr val="000000"/>
                          </a:solidFill>
                          <a:effectLst/>
                          <a:latin typeface="Calibri"/>
                          <a:ea typeface="Times New Roman"/>
                          <a:cs typeface="Times New Roman"/>
                        </a:rPr>
                        <a:t>65.5</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09"/>
                  </a:ext>
                </a:extLst>
              </a:tr>
              <a:tr h="294956">
                <a:tc>
                  <a:txBody>
                    <a:bodyPr/>
                    <a:lstStyle/>
                    <a:p>
                      <a:pPr>
                        <a:lnSpc>
                          <a:spcPct val="115000"/>
                        </a:lnSpc>
                        <a:spcAft>
                          <a:spcPts val="0"/>
                        </a:spcAft>
                      </a:pPr>
                      <a:r>
                        <a:rPr lang="en-ZA" sz="1800" b="1">
                          <a:solidFill>
                            <a:srgbClr val="000000"/>
                          </a:solidFill>
                          <a:effectLst/>
                          <a:latin typeface="Calibri"/>
                          <a:ea typeface="Times New Roman"/>
                          <a:cs typeface="Times New Roman"/>
                        </a:rPr>
                        <a:t>National</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61.4</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57.3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64.6</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52.8</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54.3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68.3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80.7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66.7</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a:solidFill>
                            <a:srgbClr val="000000"/>
                          </a:solidFill>
                          <a:effectLst/>
                          <a:latin typeface="Calibri"/>
                          <a:ea typeface="Times New Roman"/>
                          <a:cs typeface="Times New Roman"/>
                        </a:rPr>
                        <a:t>70.3</a:t>
                      </a:r>
                      <a:endParaRPr lang="en-ZA" sz="180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ctr">
                        <a:lnSpc>
                          <a:spcPct val="115000"/>
                        </a:lnSpc>
                        <a:spcAft>
                          <a:spcPts val="0"/>
                        </a:spcAft>
                      </a:pPr>
                      <a:r>
                        <a:rPr lang="en-ZA" sz="1800" b="1" dirty="0">
                          <a:solidFill>
                            <a:srgbClr val="000000"/>
                          </a:solidFill>
                          <a:effectLst/>
                          <a:latin typeface="Calibri"/>
                          <a:ea typeface="Times New Roman"/>
                          <a:cs typeface="Times New Roman"/>
                        </a:rPr>
                        <a:t>54.1</a:t>
                      </a:r>
                      <a:endParaRPr lang="en-ZA" sz="1800" dirty="0">
                        <a:effectLst/>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F0000"/>
                    </a:solidFill>
                  </a:tcPr>
                </a:tc>
                <a:extLst>
                  <a:ext uri="{0D108BD9-81ED-4DB2-BD59-A6C34878D82A}">
                    <a16:rowId xmlns:a16="http://schemas.microsoft.com/office/drawing/2014/main" xmlns="" val="10010"/>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a:solidFill>
                  <a:prstClr val="black"/>
                </a:solidFill>
                <a:latin typeface="Arial" pitchFamily="34" charset="0"/>
                <a:cs typeface="Arial" pitchFamily="34" charset="0"/>
              </a:rPr>
              <a:t>7</a:t>
            </a:r>
          </a:p>
        </p:txBody>
      </p:sp>
    </p:spTree>
    <p:extLst>
      <p:ext uri="{BB962C8B-B14F-4D97-AF65-F5344CB8AC3E}">
        <p14:creationId xmlns:p14="http://schemas.microsoft.com/office/powerpoint/2010/main" xmlns="" val="26770034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ZA" sz="6000" b="1" dirty="0">
                <a:solidFill>
                  <a:srgbClr val="C0504D">
                    <a:lumMod val="75000"/>
                  </a:srgbClr>
                </a:solidFill>
                <a:latin typeface="Arial" panose="020B0604020202020204" pitchFamily="34" charset="0"/>
                <a:cs typeface="Arial" panose="020B0604020202020204" pitchFamily="34" charset="0"/>
              </a:rPr>
              <a:t>NDP TARGETS</a:t>
            </a:r>
            <a:endParaRPr lang="en-ZA" sz="6600" dirty="0"/>
          </a:p>
        </p:txBody>
      </p:sp>
      <p:sp>
        <p:nvSpPr>
          <p:cNvPr id="3" name="Content Placeholder 2"/>
          <p:cNvSpPr>
            <a:spLocks noGrp="1"/>
          </p:cNvSpPr>
          <p:nvPr>
            <p:ph idx="1"/>
          </p:nvPr>
        </p:nvSpPr>
        <p:spPr>
          <a:xfrm>
            <a:off x="225860" y="1117892"/>
            <a:ext cx="8712968" cy="5145441"/>
          </a:xfrm>
        </p:spPr>
        <p:txBody>
          <a:bodyPr>
            <a:normAutofit fontScale="40000" lnSpcReduction="20000"/>
          </a:bodyPr>
          <a:lstStyle/>
          <a:p>
            <a:pPr marL="0" lvl="0" indent="0" algn="just" eaLnBrk="0" fontAlgn="base" hangingPunct="0">
              <a:spcAft>
                <a:spcPct val="0"/>
              </a:spcAft>
              <a:buNone/>
            </a:pPr>
            <a:r>
              <a:rPr lang="en-ZA" sz="7000" dirty="0" smtClean="0">
                <a:solidFill>
                  <a:prstClr val="black"/>
                </a:solidFill>
                <a:latin typeface="Arial" panose="020B0604020202020204" pitchFamily="34" charset="0"/>
                <a:cs typeface="Arial" panose="020B0604020202020204" pitchFamily="34" charset="0"/>
              </a:rPr>
              <a:t>”The </a:t>
            </a:r>
            <a:r>
              <a:rPr lang="en-ZA" sz="7000" dirty="0">
                <a:solidFill>
                  <a:prstClr val="black"/>
                </a:solidFill>
                <a:latin typeface="Arial" panose="020B0604020202020204" pitchFamily="34" charset="0"/>
                <a:cs typeface="Arial" panose="020B0604020202020204" pitchFamily="34" charset="0"/>
              </a:rPr>
              <a:t>Department of Basic Education plan is to </a:t>
            </a:r>
            <a:r>
              <a:rPr lang="en-ZA" sz="7000" b="1" dirty="0">
                <a:solidFill>
                  <a:prstClr val="black"/>
                </a:solidFill>
                <a:latin typeface="Arial" panose="020B0604020202020204" pitchFamily="34" charset="0"/>
                <a:cs typeface="Arial" panose="020B0604020202020204" pitchFamily="34" charset="0"/>
              </a:rPr>
              <a:t>increase</a:t>
            </a:r>
            <a:r>
              <a:rPr lang="en-ZA" sz="7000" dirty="0">
                <a:solidFill>
                  <a:prstClr val="black"/>
                </a:solidFill>
                <a:latin typeface="Arial" panose="020B0604020202020204" pitchFamily="34" charset="0"/>
                <a:cs typeface="Arial" panose="020B0604020202020204" pitchFamily="34" charset="0"/>
              </a:rPr>
              <a:t> the number to </a:t>
            </a:r>
            <a:r>
              <a:rPr lang="en-ZA" sz="7000" b="1" dirty="0">
                <a:solidFill>
                  <a:prstClr val="black"/>
                </a:solidFill>
                <a:latin typeface="Arial" panose="020B0604020202020204" pitchFamily="34" charset="0"/>
                <a:cs typeface="Arial" panose="020B0604020202020204" pitchFamily="34" charset="0"/>
              </a:rPr>
              <a:t>300 000 </a:t>
            </a:r>
            <a:r>
              <a:rPr lang="en-ZA" sz="7000" dirty="0">
                <a:solidFill>
                  <a:prstClr val="black"/>
                </a:solidFill>
                <a:latin typeface="Arial" panose="020B0604020202020204" pitchFamily="34" charset="0"/>
                <a:cs typeface="Arial" panose="020B0604020202020204" pitchFamily="34" charset="0"/>
              </a:rPr>
              <a:t>by </a:t>
            </a:r>
            <a:r>
              <a:rPr lang="en-ZA" sz="7000" b="1" dirty="0">
                <a:solidFill>
                  <a:prstClr val="black"/>
                </a:solidFill>
                <a:latin typeface="Arial" panose="020B0604020202020204" pitchFamily="34" charset="0"/>
                <a:cs typeface="Arial" panose="020B0604020202020204" pitchFamily="34" charset="0"/>
              </a:rPr>
              <a:t>2024</a:t>
            </a:r>
            <a:r>
              <a:rPr lang="en-ZA" sz="7000" dirty="0">
                <a:solidFill>
                  <a:prstClr val="black"/>
                </a:solidFill>
                <a:latin typeface="Arial" panose="020B0604020202020204" pitchFamily="34" charset="0"/>
                <a:cs typeface="Arial" panose="020B0604020202020204" pitchFamily="34" charset="0"/>
              </a:rPr>
              <a:t>, with </a:t>
            </a:r>
            <a:r>
              <a:rPr lang="en-ZA" sz="7000" b="1" dirty="0">
                <a:solidFill>
                  <a:prstClr val="black"/>
                </a:solidFill>
                <a:latin typeface="Arial" panose="020B0604020202020204" pitchFamily="34" charset="0"/>
                <a:cs typeface="Arial" panose="020B0604020202020204" pitchFamily="34" charset="0"/>
              </a:rPr>
              <a:t>350 000 </a:t>
            </a:r>
            <a:r>
              <a:rPr lang="en-ZA" sz="7000" dirty="0">
                <a:solidFill>
                  <a:prstClr val="black"/>
                </a:solidFill>
                <a:latin typeface="Arial" panose="020B0604020202020204" pitchFamily="34" charset="0"/>
                <a:cs typeface="Arial" panose="020B0604020202020204" pitchFamily="34" charset="0"/>
              </a:rPr>
              <a:t>learners passing </a:t>
            </a:r>
            <a:r>
              <a:rPr lang="en-ZA" sz="7000" b="1" dirty="0">
                <a:solidFill>
                  <a:prstClr val="black"/>
                </a:solidFill>
                <a:latin typeface="Arial" panose="020B0604020202020204" pitchFamily="34" charset="0"/>
                <a:cs typeface="Arial" panose="020B0604020202020204" pitchFamily="34" charset="0"/>
              </a:rPr>
              <a:t>mathematics</a:t>
            </a:r>
            <a:r>
              <a:rPr lang="en-ZA" sz="7000" dirty="0">
                <a:solidFill>
                  <a:prstClr val="black"/>
                </a:solidFill>
                <a:latin typeface="Arial" panose="020B0604020202020204" pitchFamily="34" charset="0"/>
                <a:cs typeface="Arial" panose="020B0604020202020204" pitchFamily="34" charset="0"/>
              </a:rPr>
              <a:t> and </a:t>
            </a:r>
            <a:r>
              <a:rPr lang="en-ZA" sz="7000" b="1" dirty="0">
                <a:solidFill>
                  <a:prstClr val="black"/>
                </a:solidFill>
                <a:latin typeface="Arial" panose="020B0604020202020204" pitchFamily="34" charset="0"/>
                <a:cs typeface="Arial" panose="020B0604020202020204" pitchFamily="34" charset="0"/>
              </a:rPr>
              <a:t>320 000 </a:t>
            </a:r>
            <a:r>
              <a:rPr lang="en-ZA" sz="7000" dirty="0">
                <a:solidFill>
                  <a:prstClr val="black"/>
                </a:solidFill>
                <a:latin typeface="Arial" panose="020B0604020202020204" pitchFamily="34" charset="0"/>
                <a:cs typeface="Arial" panose="020B0604020202020204" pitchFamily="34" charset="0"/>
              </a:rPr>
              <a:t>learners passing </a:t>
            </a:r>
            <a:r>
              <a:rPr lang="en-ZA" sz="7000" b="1" dirty="0">
                <a:solidFill>
                  <a:prstClr val="black"/>
                </a:solidFill>
                <a:latin typeface="Arial" panose="020B0604020202020204" pitchFamily="34" charset="0"/>
                <a:cs typeface="Arial" panose="020B0604020202020204" pitchFamily="34" charset="0"/>
              </a:rPr>
              <a:t>physical science</a:t>
            </a:r>
            <a:r>
              <a:rPr lang="en-ZA" sz="7000" dirty="0">
                <a:solidFill>
                  <a:prstClr val="black"/>
                </a:solidFill>
                <a:latin typeface="Arial" panose="020B0604020202020204" pitchFamily="34" charset="0"/>
                <a:cs typeface="Arial" panose="020B0604020202020204" pitchFamily="34" charset="0"/>
              </a:rPr>
              <a:t>. The Commission proposes a target for </a:t>
            </a:r>
            <a:r>
              <a:rPr lang="en-ZA" sz="7000" b="1" dirty="0">
                <a:solidFill>
                  <a:prstClr val="black"/>
                </a:solidFill>
                <a:latin typeface="Arial" panose="020B0604020202020204" pitchFamily="34" charset="0"/>
                <a:cs typeface="Arial" panose="020B0604020202020204" pitchFamily="34" charset="0"/>
              </a:rPr>
              <a:t>2030</a:t>
            </a:r>
            <a:r>
              <a:rPr lang="en-ZA" sz="7000" dirty="0">
                <a:solidFill>
                  <a:prstClr val="black"/>
                </a:solidFill>
                <a:latin typeface="Arial" panose="020B0604020202020204" pitchFamily="34" charset="0"/>
                <a:cs typeface="Arial" panose="020B0604020202020204" pitchFamily="34" charset="0"/>
              </a:rPr>
              <a:t> of </a:t>
            </a:r>
            <a:r>
              <a:rPr lang="en-ZA" sz="7000" b="1" dirty="0">
                <a:solidFill>
                  <a:prstClr val="black"/>
                </a:solidFill>
                <a:latin typeface="Arial" panose="020B0604020202020204" pitchFamily="34" charset="0"/>
                <a:cs typeface="Arial" panose="020B0604020202020204" pitchFamily="34" charset="0"/>
              </a:rPr>
              <a:t>450 000 </a:t>
            </a:r>
            <a:r>
              <a:rPr lang="en-ZA" sz="7000" dirty="0">
                <a:solidFill>
                  <a:prstClr val="black"/>
                </a:solidFill>
                <a:latin typeface="Arial" panose="020B0604020202020204" pitchFamily="34" charset="0"/>
                <a:cs typeface="Arial" panose="020B0604020202020204" pitchFamily="34" charset="0"/>
              </a:rPr>
              <a:t>learners being eligible for </a:t>
            </a:r>
            <a:r>
              <a:rPr lang="en-ZA" sz="7000" b="1" dirty="0">
                <a:solidFill>
                  <a:prstClr val="black"/>
                </a:solidFill>
                <a:latin typeface="Arial" panose="020B0604020202020204" pitchFamily="34" charset="0"/>
                <a:cs typeface="Arial" panose="020B0604020202020204" pitchFamily="34" charset="0"/>
              </a:rPr>
              <a:t>bachelors programme </a:t>
            </a:r>
            <a:r>
              <a:rPr lang="en-ZA" sz="7000" dirty="0">
                <a:solidFill>
                  <a:prstClr val="black"/>
                </a:solidFill>
                <a:latin typeface="Arial" panose="020B0604020202020204" pitchFamily="34" charset="0"/>
                <a:cs typeface="Arial" panose="020B0604020202020204" pitchFamily="34" charset="0"/>
              </a:rPr>
              <a:t>with maths and science. Action is required throughout the education system, but particularly in e</a:t>
            </a:r>
            <a:r>
              <a:rPr lang="en-ZA" sz="7000" b="1" dirty="0">
                <a:solidFill>
                  <a:prstClr val="black"/>
                </a:solidFill>
                <a:latin typeface="Arial" panose="020B0604020202020204" pitchFamily="34" charset="0"/>
                <a:cs typeface="Arial" panose="020B0604020202020204" pitchFamily="34" charset="0"/>
              </a:rPr>
              <a:t>arly childhood development</a:t>
            </a:r>
            <a:r>
              <a:rPr lang="en-ZA" sz="7000" dirty="0">
                <a:solidFill>
                  <a:prstClr val="black"/>
                </a:solidFill>
                <a:latin typeface="Arial" panose="020B0604020202020204" pitchFamily="34" charset="0"/>
                <a:cs typeface="Arial" panose="020B0604020202020204" pitchFamily="34" charset="0"/>
              </a:rPr>
              <a:t> given that the cohort that will enter university in </a:t>
            </a:r>
            <a:r>
              <a:rPr lang="en-ZA" sz="7000" b="1" dirty="0">
                <a:solidFill>
                  <a:prstClr val="black"/>
                </a:solidFill>
                <a:latin typeface="Arial" panose="020B0604020202020204" pitchFamily="34" charset="0"/>
                <a:cs typeface="Arial" panose="020B0604020202020204" pitchFamily="34" charset="0"/>
              </a:rPr>
              <a:t>2030</a:t>
            </a:r>
            <a:r>
              <a:rPr lang="en-ZA" sz="7000" dirty="0">
                <a:solidFill>
                  <a:prstClr val="black"/>
                </a:solidFill>
                <a:latin typeface="Arial" panose="020B0604020202020204" pitchFamily="34" charset="0"/>
                <a:cs typeface="Arial" panose="020B0604020202020204" pitchFamily="34" charset="0"/>
              </a:rPr>
              <a:t> has not yet started primary school. Consideration should be given to </a:t>
            </a:r>
            <a:r>
              <a:rPr lang="en-ZA" sz="7000" b="1" dirty="0">
                <a:solidFill>
                  <a:prstClr val="black"/>
                </a:solidFill>
                <a:latin typeface="Arial" panose="020B0604020202020204" pitchFamily="34" charset="0"/>
                <a:cs typeface="Arial" panose="020B0604020202020204" pitchFamily="34" charset="0"/>
              </a:rPr>
              <a:t>expanding</a:t>
            </a:r>
            <a:r>
              <a:rPr lang="en-ZA" sz="7000" dirty="0">
                <a:solidFill>
                  <a:prstClr val="black"/>
                </a:solidFill>
                <a:latin typeface="Arial" panose="020B0604020202020204" pitchFamily="34" charset="0"/>
                <a:cs typeface="Arial" panose="020B0604020202020204" pitchFamily="34" charset="0"/>
              </a:rPr>
              <a:t> the </a:t>
            </a:r>
            <a:r>
              <a:rPr lang="en-ZA" sz="7000" b="1" dirty="0" err="1">
                <a:solidFill>
                  <a:prstClr val="black"/>
                </a:solidFill>
                <a:latin typeface="Arial" panose="020B0604020202020204" pitchFamily="34" charset="0"/>
                <a:cs typeface="Arial" panose="020B0604020202020204" pitchFamily="34" charset="0"/>
              </a:rPr>
              <a:t>Dinaledi</a:t>
            </a:r>
            <a:r>
              <a:rPr lang="en-ZA" sz="7000" b="1" dirty="0">
                <a:solidFill>
                  <a:prstClr val="black"/>
                </a:solidFill>
                <a:latin typeface="Arial" panose="020B0604020202020204" pitchFamily="34" charset="0"/>
                <a:cs typeface="Arial" panose="020B0604020202020204" pitchFamily="34" charset="0"/>
              </a:rPr>
              <a:t> Schools </a:t>
            </a:r>
            <a:r>
              <a:rPr lang="en-ZA" sz="7000" dirty="0">
                <a:solidFill>
                  <a:prstClr val="black"/>
                </a:solidFill>
                <a:latin typeface="Arial" panose="020B0604020202020204" pitchFamily="34" charset="0"/>
                <a:cs typeface="Arial" panose="020B0604020202020204" pitchFamily="34" charset="0"/>
              </a:rPr>
              <a:t>initiative, which increases access to maths and science in </a:t>
            </a:r>
            <a:r>
              <a:rPr lang="en-ZA" sz="7000" b="1" dirty="0">
                <a:solidFill>
                  <a:prstClr val="black"/>
                </a:solidFill>
                <a:latin typeface="Arial" panose="020B0604020202020204" pitchFamily="34" charset="0"/>
                <a:cs typeface="Arial" panose="020B0604020202020204" pitchFamily="34" charset="0"/>
              </a:rPr>
              <a:t>underprivileged schools</a:t>
            </a:r>
            <a:r>
              <a:rPr lang="en-ZA" sz="7000" dirty="0" smtClean="0">
                <a:solidFill>
                  <a:prstClr val="black"/>
                </a:solidFill>
                <a:latin typeface="Arial" panose="020B0604020202020204" pitchFamily="34" charset="0"/>
                <a:cs typeface="Arial" panose="020B0604020202020204" pitchFamily="34" charset="0"/>
              </a:rPr>
              <a:t>.”</a:t>
            </a:r>
          </a:p>
          <a:p>
            <a:pPr marL="0" lvl="0" indent="0" algn="just" eaLnBrk="0" fontAlgn="base" hangingPunct="0">
              <a:spcAft>
                <a:spcPct val="0"/>
              </a:spcAft>
              <a:buNone/>
            </a:pPr>
            <a:endParaRPr lang="en-ZA" sz="2800" dirty="0">
              <a:solidFill>
                <a:prstClr val="black"/>
              </a:solidFill>
              <a:latin typeface="Arial" panose="020B0604020202020204" pitchFamily="34" charset="0"/>
              <a:cs typeface="Arial" panose="020B0604020202020204" pitchFamily="34" charset="0"/>
            </a:endParaRPr>
          </a:p>
          <a:p>
            <a:pPr marL="0" lvl="0" indent="0" algn="r">
              <a:buNone/>
            </a:pPr>
            <a:endParaRPr lang="en-ZA" altLang="en-US" sz="1400" b="1" i="1" dirty="0" smtClean="0">
              <a:solidFill>
                <a:srgbClr val="000000"/>
              </a:solidFill>
              <a:cs typeface="Arial" panose="020B0604020202020204" pitchFamily="34" charset="0"/>
            </a:endParaRPr>
          </a:p>
          <a:p>
            <a:pPr marL="0" lvl="0" indent="0" algn="r">
              <a:buNone/>
            </a:pPr>
            <a:endParaRPr lang="en-ZA" altLang="en-US" sz="1400" b="1" i="1" dirty="0" smtClean="0">
              <a:solidFill>
                <a:srgbClr val="000000"/>
              </a:solidFill>
              <a:cs typeface="Arial" panose="020B0604020202020204" pitchFamily="34" charset="0"/>
            </a:endParaRPr>
          </a:p>
          <a:p>
            <a:pPr marL="0" lvl="0" indent="0" algn="r">
              <a:buNone/>
            </a:pPr>
            <a:endParaRPr lang="en-ZA" altLang="en-US" sz="1400" b="1" i="1" dirty="0">
              <a:solidFill>
                <a:srgbClr val="000000"/>
              </a:solidFill>
              <a:cs typeface="Arial" panose="020B0604020202020204" pitchFamily="34" charset="0"/>
            </a:endParaRPr>
          </a:p>
          <a:p>
            <a:pPr marL="0" lvl="0" indent="0" algn="r">
              <a:buNone/>
            </a:pPr>
            <a:r>
              <a:rPr lang="en-ZA" altLang="en-US" sz="2800" b="1" i="1" dirty="0" smtClean="0">
                <a:solidFill>
                  <a:srgbClr val="000000"/>
                </a:solidFill>
                <a:cs typeface="Arial" panose="020B0604020202020204" pitchFamily="34" charset="0"/>
              </a:rPr>
              <a:t>National </a:t>
            </a:r>
            <a:r>
              <a:rPr lang="en-ZA" altLang="en-US" sz="2800" b="1" i="1" dirty="0">
                <a:solidFill>
                  <a:srgbClr val="000000"/>
                </a:solidFill>
                <a:cs typeface="Arial" panose="020B0604020202020204" pitchFamily="34" charset="0"/>
              </a:rPr>
              <a:t>Planning Commission: National Development Plan, November 2011</a:t>
            </a:r>
            <a:endParaRPr lang="en-ZA" sz="6000" dirty="0"/>
          </a:p>
        </p:txBody>
      </p:sp>
      <p:pic>
        <p:nvPicPr>
          <p:cNvPr id="4" name="Picture 3"/>
          <p:cNvPicPr>
            <a:picLocks noChangeAspect="1"/>
          </p:cNvPicPr>
          <p:nvPr/>
        </p:nvPicPr>
        <p:blipFill>
          <a:blip r:embed="rId2" cstate="print"/>
          <a:stretch>
            <a:fillRect/>
          </a:stretch>
        </p:blipFill>
        <p:spPr>
          <a:xfrm>
            <a:off x="33958" y="6114950"/>
            <a:ext cx="1729730" cy="743050"/>
          </a:xfrm>
          <a:prstGeom prst="rect">
            <a:avLst/>
          </a:prstGeom>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70</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19603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8206680" cy="2232248"/>
          </a:xfrm>
        </p:spPr>
        <p:txBody>
          <a:bodyPr>
            <a:normAutofit fontScale="90000"/>
          </a:bodyPr>
          <a:lstStyle/>
          <a:p>
            <a:pPr lvl="0">
              <a:spcBef>
                <a:spcPct val="20000"/>
              </a:spcBef>
            </a:pPr>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6600" b="1" dirty="0" smtClean="0">
                <a:solidFill>
                  <a:srgbClr val="C0504D">
                    <a:lumMod val="75000"/>
                  </a:srgbClr>
                </a:solidFill>
                <a:latin typeface="Arial" panose="020B0604020202020204" pitchFamily="34" charset="0"/>
                <a:ea typeface="+mn-ea"/>
                <a:cs typeface="Arial" panose="020B0604020202020204" pitchFamily="34" charset="0"/>
              </a:rPr>
              <a:t> TECHNICAL  VOCATIONAL STREAM</a:t>
            </a:r>
            <a:endParaRPr lang="en-ZA" sz="6600" b="1" dirty="0">
              <a:solidFill>
                <a:srgbClr val="C0504D">
                  <a:lumMod val="75000"/>
                </a:srgbClr>
              </a:solidFill>
              <a:latin typeface="Arial" panose="020B0604020202020204" pitchFamily="34" charset="0"/>
              <a:ea typeface="+mn-ea"/>
              <a:cs typeface="Arial" panose="020B0604020202020204" pitchFamily="34" charset="0"/>
            </a:endParaRPr>
          </a:p>
        </p:txBody>
      </p:sp>
      <p:sp>
        <p:nvSpPr>
          <p:cNvPr id="3" name="Rectangle 2"/>
          <p:cNvSpPr/>
          <p:nvPr/>
        </p:nvSpPr>
        <p:spPr>
          <a:xfrm>
            <a:off x="3059832" y="37163"/>
            <a:ext cx="341760" cy="276999"/>
          </a:xfrm>
          <a:prstGeom prst="rect">
            <a:avLst/>
          </a:prstGeom>
        </p:spPr>
        <p:txBody>
          <a:bodyPr wrap="none">
            <a:spAutoFit/>
          </a:bodyPr>
          <a:lstStyle/>
          <a:p>
            <a:pPr algn="r"/>
            <a:fld id="{9DC7CBB9-8A01-486D-A115-199A907CBFA4}" type="slidenum">
              <a:rPr lang="en-ZA" sz="1200">
                <a:solidFill>
                  <a:srgbClr val="898989"/>
                </a:solidFill>
              </a:rPr>
              <a:pPr algn="r"/>
              <a:t>71</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7489373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667340"/>
          </a:xfrm>
        </p:spPr>
        <p:txBody>
          <a:bodyPr>
            <a:noAutofit/>
          </a:bodyPr>
          <a:lstStyle/>
          <a:p>
            <a:r>
              <a:rPr lang="en-US" sz="7200" b="1" dirty="0">
                <a:solidFill>
                  <a:srgbClr val="C0504D">
                    <a:lumMod val="75000"/>
                  </a:srgbClr>
                </a:solidFill>
                <a:latin typeface="Aharoni" panose="02010803020104030203" pitchFamily="2" charset="-79"/>
                <a:cs typeface="Aharoni" panose="02010803020104030203" pitchFamily="2" charset="-79"/>
              </a:rPr>
              <a:t>NDP TARGETS</a:t>
            </a:r>
            <a:r>
              <a:rPr lang="en-US" sz="3200" b="1" dirty="0">
                <a:solidFill>
                  <a:srgbClr val="C0504D">
                    <a:lumMod val="75000"/>
                  </a:srgbClr>
                </a:solidFill>
                <a:latin typeface="Aharoni" panose="02010803020104030203" pitchFamily="2" charset="-79"/>
                <a:cs typeface="Aharoni" panose="02010803020104030203" pitchFamily="2" charset="-79"/>
              </a:rPr>
              <a:t/>
            </a:r>
            <a:br>
              <a:rPr lang="en-US" sz="3200" b="1" dirty="0">
                <a:solidFill>
                  <a:srgbClr val="C0504D">
                    <a:lumMod val="75000"/>
                  </a:srgbClr>
                </a:solidFill>
                <a:latin typeface="Aharoni" panose="02010803020104030203" pitchFamily="2" charset="-79"/>
                <a:cs typeface="Aharoni" panose="02010803020104030203" pitchFamily="2" charset="-79"/>
              </a:rPr>
            </a:br>
            <a:endParaRPr lang="en-ZA"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95538" y="1592799"/>
            <a:ext cx="8568952" cy="4335287"/>
          </a:xfrm>
        </p:spPr>
        <p:txBody>
          <a:bodyPr>
            <a:normAutofit/>
          </a:bodyPr>
          <a:lstStyle/>
          <a:p>
            <a:pPr lvl="0" algn="just">
              <a:buNone/>
            </a:pPr>
            <a:r>
              <a:rPr lang="en-US" sz="2925" i="1" dirty="0">
                <a:solidFill>
                  <a:prstClr val="black"/>
                </a:solidFill>
                <a:latin typeface="Arial" panose="020B0604020202020204" pitchFamily="34" charset="0"/>
                <a:cs typeface="Arial" panose="020B0604020202020204" pitchFamily="34" charset="0"/>
              </a:rPr>
              <a:t>“One of the </a:t>
            </a:r>
            <a:r>
              <a:rPr lang="en-US" sz="2925" b="1" i="1" dirty="0">
                <a:solidFill>
                  <a:prstClr val="black"/>
                </a:solidFill>
                <a:latin typeface="Arial" panose="020B0604020202020204" pitchFamily="34" charset="0"/>
                <a:cs typeface="Arial" panose="020B0604020202020204" pitchFamily="34" charset="0"/>
              </a:rPr>
              <a:t>targets</a:t>
            </a:r>
            <a:r>
              <a:rPr lang="en-US" sz="2925" i="1" dirty="0">
                <a:solidFill>
                  <a:prstClr val="black"/>
                </a:solidFill>
                <a:latin typeface="Arial" panose="020B0604020202020204" pitchFamily="34" charset="0"/>
                <a:cs typeface="Arial" panose="020B0604020202020204" pitchFamily="34" charset="0"/>
              </a:rPr>
              <a:t> set for </a:t>
            </a:r>
            <a:r>
              <a:rPr lang="en-US" sz="2925" b="1" i="1" dirty="0">
                <a:solidFill>
                  <a:prstClr val="black"/>
                </a:solidFill>
                <a:latin typeface="Arial" panose="020B0604020202020204" pitchFamily="34" charset="0"/>
                <a:cs typeface="Arial" panose="020B0604020202020204" pitchFamily="34" charset="0"/>
              </a:rPr>
              <a:t>2014 </a:t>
            </a:r>
            <a:r>
              <a:rPr lang="en-US" sz="2925" i="1" dirty="0">
                <a:solidFill>
                  <a:prstClr val="black"/>
                </a:solidFill>
                <a:latin typeface="Arial" panose="020B0604020202020204" pitchFamily="34" charset="0"/>
                <a:cs typeface="Arial" panose="020B0604020202020204" pitchFamily="34" charset="0"/>
              </a:rPr>
              <a:t>in the delivery agreement signed by the Minister of Higher Education and Training is to produce </a:t>
            </a:r>
            <a:r>
              <a:rPr lang="en-US" sz="2925" b="1" i="1" dirty="0">
                <a:solidFill>
                  <a:prstClr val="black"/>
                </a:solidFill>
                <a:latin typeface="Arial" panose="020B0604020202020204" pitchFamily="34" charset="0"/>
                <a:cs typeface="Arial" panose="020B0604020202020204" pitchFamily="34" charset="0"/>
              </a:rPr>
              <a:t>10 000 artisans </a:t>
            </a:r>
            <a:r>
              <a:rPr lang="en-US" sz="2925" i="1" dirty="0">
                <a:solidFill>
                  <a:prstClr val="black"/>
                </a:solidFill>
                <a:latin typeface="Arial" panose="020B0604020202020204" pitchFamily="34" charset="0"/>
                <a:cs typeface="Arial" panose="020B0604020202020204" pitchFamily="34" charset="0"/>
              </a:rPr>
              <a:t>per year. This target can be met with concerted effort and adequate funding. We propose a </a:t>
            </a:r>
            <a:r>
              <a:rPr lang="en-US" sz="2925" b="1" i="1" dirty="0">
                <a:solidFill>
                  <a:prstClr val="black"/>
                </a:solidFill>
                <a:latin typeface="Arial" panose="020B0604020202020204" pitchFamily="34" charset="0"/>
                <a:cs typeface="Arial" panose="020B0604020202020204" pitchFamily="34" charset="0"/>
              </a:rPr>
              <a:t>target </a:t>
            </a:r>
            <a:r>
              <a:rPr lang="en-US" sz="2925" i="1" dirty="0">
                <a:solidFill>
                  <a:prstClr val="black"/>
                </a:solidFill>
                <a:latin typeface="Arial" panose="020B0604020202020204" pitchFamily="34" charset="0"/>
                <a:cs typeface="Arial" panose="020B0604020202020204" pitchFamily="34" charset="0"/>
              </a:rPr>
              <a:t>of</a:t>
            </a:r>
            <a:r>
              <a:rPr lang="en-US" sz="2925" b="1" i="1" dirty="0">
                <a:solidFill>
                  <a:prstClr val="black"/>
                </a:solidFill>
                <a:latin typeface="Arial" panose="020B0604020202020204" pitchFamily="34" charset="0"/>
                <a:cs typeface="Arial" panose="020B0604020202020204" pitchFamily="34" charset="0"/>
              </a:rPr>
              <a:t> 30 000 </a:t>
            </a:r>
            <a:r>
              <a:rPr lang="en-US" sz="2925" i="1" dirty="0">
                <a:solidFill>
                  <a:prstClr val="black"/>
                </a:solidFill>
                <a:latin typeface="Arial" panose="020B0604020202020204" pitchFamily="34" charset="0"/>
                <a:cs typeface="Arial" panose="020B0604020202020204" pitchFamily="34" charset="0"/>
              </a:rPr>
              <a:t>by</a:t>
            </a:r>
            <a:r>
              <a:rPr lang="en-US" sz="2925" b="1" i="1" dirty="0">
                <a:solidFill>
                  <a:prstClr val="black"/>
                </a:solidFill>
                <a:latin typeface="Arial" panose="020B0604020202020204" pitchFamily="34" charset="0"/>
                <a:cs typeface="Arial" panose="020B0604020202020204" pitchFamily="34" charset="0"/>
              </a:rPr>
              <a:t> 2030</a:t>
            </a:r>
            <a:r>
              <a:rPr lang="en-US" sz="2925" i="1" dirty="0">
                <a:solidFill>
                  <a:prstClr val="black"/>
                </a:solidFill>
                <a:latin typeface="Arial" panose="020B0604020202020204" pitchFamily="34" charset="0"/>
                <a:cs typeface="Arial" panose="020B0604020202020204" pitchFamily="34" charset="0"/>
              </a:rPr>
              <a:t>, subject to demand.”</a:t>
            </a:r>
          </a:p>
          <a:p>
            <a:pPr lvl="0" algn="just">
              <a:buNone/>
            </a:pPr>
            <a:endParaRPr lang="en-US" sz="2700" i="1" dirty="0">
              <a:solidFill>
                <a:prstClr val="black"/>
              </a:solidFill>
              <a:latin typeface="Arial" panose="020B0604020202020204" pitchFamily="34" charset="0"/>
              <a:cs typeface="Arial" panose="020B0604020202020204" pitchFamily="34" charset="0"/>
            </a:endParaRPr>
          </a:p>
          <a:p>
            <a:pPr marL="0" indent="0" algn="just">
              <a:spcBef>
                <a:spcPts val="0"/>
              </a:spcBef>
              <a:buNone/>
              <a:defRPr/>
            </a:pPr>
            <a:endParaRPr lang="en-ZA" sz="1050" b="1" i="1" dirty="0">
              <a:solidFill>
                <a:prstClr val="black"/>
              </a:solidFill>
            </a:endParaRPr>
          </a:p>
          <a:p>
            <a:pPr marL="0" indent="0" algn="just">
              <a:spcBef>
                <a:spcPts val="0"/>
              </a:spcBef>
              <a:buNone/>
              <a:defRPr/>
            </a:pPr>
            <a:endParaRPr lang="en-ZA" sz="1050" b="1" i="1" dirty="0">
              <a:solidFill>
                <a:prstClr val="black"/>
              </a:solidFill>
            </a:endParaRPr>
          </a:p>
          <a:p>
            <a:pPr marL="0" indent="0" algn="r">
              <a:spcBef>
                <a:spcPts val="0"/>
              </a:spcBef>
              <a:buNone/>
              <a:defRPr/>
            </a:pPr>
            <a:r>
              <a:rPr lang="en-ZA" sz="1050" b="1" i="1" dirty="0">
                <a:solidFill>
                  <a:prstClr val="black"/>
                </a:solidFill>
              </a:rPr>
              <a:t>National Planning Commission: National Development Plan, November 2011)</a:t>
            </a:r>
          </a:p>
          <a:p>
            <a:endParaRPr lang="en-ZA" dirty="0"/>
          </a:p>
        </p:txBody>
      </p:sp>
      <p:pic>
        <p:nvPicPr>
          <p:cNvPr id="5" name="Picture 4"/>
          <p:cNvPicPr>
            <a:picLocks noChangeAspect="1"/>
          </p:cNvPicPr>
          <p:nvPr/>
        </p:nvPicPr>
        <p:blipFill>
          <a:blip r:embed="rId2" cstate="print"/>
          <a:stretch>
            <a:fillRect/>
          </a:stretch>
        </p:blipFill>
        <p:spPr>
          <a:xfrm>
            <a:off x="107505" y="6199278"/>
            <a:ext cx="1691680" cy="627534"/>
          </a:xfrm>
          <a:prstGeom prst="rect">
            <a:avLst/>
          </a:prstGeom>
        </p:spPr>
      </p:pic>
      <p:sp>
        <p:nvSpPr>
          <p:cNvPr id="6" name="Rectangle 5"/>
          <p:cNvSpPr/>
          <p:nvPr/>
        </p:nvSpPr>
        <p:spPr>
          <a:xfrm>
            <a:off x="5772108" y="5697254"/>
            <a:ext cx="300082" cy="230832"/>
          </a:xfrm>
          <a:prstGeom prst="rect">
            <a:avLst/>
          </a:prstGeom>
        </p:spPr>
        <p:txBody>
          <a:bodyPr wrap="none">
            <a:spAutoFit/>
          </a:bodyPr>
          <a:lstStyle/>
          <a:p>
            <a:pPr algn="r"/>
            <a:fld id="{9DC7CBB9-8A01-486D-A115-199A907CBFA4}" type="slidenum">
              <a:rPr lang="en-ZA" sz="900">
                <a:solidFill>
                  <a:srgbClr val="898989"/>
                </a:solidFill>
              </a:rPr>
              <a:pPr algn="r"/>
              <a:t>72</a:t>
            </a:fld>
            <a:endParaRPr lang="en-ZA" sz="900" dirty="0">
              <a:solidFill>
                <a:srgbClr val="898989"/>
              </a:solidFill>
            </a:endParaRPr>
          </a:p>
        </p:txBody>
      </p:sp>
    </p:spTree>
    <p:extLst>
      <p:ext uri="{BB962C8B-B14F-4D97-AF65-F5344CB8AC3E}">
        <p14:creationId xmlns:p14="http://schemas.microsoft.com/office/powerpoint/2010/main" xmlns="" val="32724443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9036496" cy="721570"/>
          </a:xfrm>
        </p:spPr>
        <p:txBody>
          <a:bodyPr>
            <a:noAutofit/>
          </a:bodyPr>
          <a:lstStyle/>
          <a:p>
            <a:r>
              <a:rPr lang="en-ZA" sz="2800" cap="small" dirty="0" smtClean="0"/>
              <a:t>(CIVIL TECHNOLOGY)  CONSTRUCTION WORKSHOP</a:t>
            </a:r>
            <a:endParaRPr lang="en-ZA" sz="2800" dirty="0"/>
          </a:p>
        </p:txBody>
      </p:sp>
      <p:pic>
        <p:nvPicPr>
          <p:cNvPr id="6" name="Picture 2" descr="C:\Users\tlhabane.s\AppData\Local\Microsoft\Windows\Temporary Internet Files\Content.Outlook\A5MZNLJ4\IMG_1647.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995938" y="6237312"/>
            <a:ext cx="720080" cy="369332"/>
          </a:xfrm>
          <a:prstGeom prst="rect">
            <a:avLst/>
          </a:prstGeom>
          <a:noFill/>
        </p:spPr>
        <p:txBody>
          <a:bodyPr wrap="square" rtlCol="0">
            <a:spAutoFit/>
          </a:bodyPr>
          <a:lstStyle/>
          <a:p>
            <a:r>
              <a:rPr lang="en-US" dirty="0" smtClean="0"/>
              <a:t>73</a:t>
            </a:r>
            <a:endParaRPr lang="en-ZA" dirty="0"/>
          </a:p>
        </p:txBody>
      </p:sp>
    </p:spTree>
    <p:extLst>
      <p:ext uri="{BB962C8B-B14F-4D97-AF65-F5344CB8AC3E}">
        <p14:creationId xmlns:p14="http://schemas.microsoft.com/office/powerpoint/2010/main" xmlns="" val="14564472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058" y="1795726"/>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Technical Mathematics</a:t>
            </a:r>
          </a:p>
        </p:txBody>
      </p:sp>
      <p:sp>
        <p:nvSpPr>
          <p:cNvPr id="7" name="Frame 6"/>
          <p:cNvSpPr/>
          <p:nvPr/>
        </p:nvSpPr>
        <p:spPr>
          <a:xfrm>
            <a:off x="5652135" y="1799054"/>
            <a:ext cx="1703070" cy="488704"/>
          </a:xfrm>
          <a:prstGeom prst="frame">
            <a:avLst/>
          </a:prstGeom>
          <a:solidFill>
            <a:srgbClr val="6B784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12" name="TextBox 11"/>
          <p:cNvSpPr txBox="1"/>
          <p:nvPr/>
        </p:nvSpPr>
        <p:spPr>
          <a:xfrm>
            <a:off x="6069330" y="1804990"/>
            <a:ext cx="1531620" cy="507831"/>
          </a:xfrm>
          <a:prstGeom prst="rect">
            <a:avLst/>
          </a:prstGeom>
          <a:noFill/>
        </p:spPr>
        <p:txBody>
          <a:bodyPr wrap="square" rtlCol="0">
            <a:spAutoFit/>
          </a:bodyPr>
          <a:lstStyle/>
          <a:p>
            <a:r>
              <a:rPr lang="en-ZA" sz="2700" b="1" dirty="0">
                <a:solidFill>
                  <a:prstClr val="black"/>
                </a:solidFill>
              </a:rPr>
              <a:t>11 221</a:t>
            </a:r>
          </a:p>
        </p:txBody>
      </p:sp>
      <p:sp>
        <p:nvSpPr>
          <p:cNvPr id="14" name="Frame 13"/>
          <p:cNvSpPr/>
          <p:nvPr/>
        </p:nvSpPr>
        <p:spPr>
          <a:xfrm>
            <a:off x="5652135" y="2354971"/>
            <a:ext cx="1703070" cy="488704"/>
          </a:xfrm>
          <a:prstGeom prst="frame">
            <a:avLst/>
          </a:prstGeom>
          <a:solidFill>
            <a:srgbClr val="6B784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15" name="TextBox 14"/>
          <p:cNvSpPr txBox="1"/>
          <p:nvPr/>
        </p:nvSpPr>
        <p:spPr>
          <a:xfrm>
            <a:off x="6069332" y="2371559"/>
            <a:ext cx="1217295" cy="507831"/>
          </a:xfrm>
          <a:prstGeom prst="rect">
            <a:avLst/>
          </a:prstGeom>
          <a:noFill/>
        </p:spPr>
        <p:txBody>
          <a:bodyPr wrap="square" rtlCol="0">
            <a:spAutoFit/>
          </a:bodyPr>
          <a:lstStyle/>
          <a:p>
            <a:r>
              <a:rPr lang="en-ZA" sz="2700" b="1" dirty="0">
                <a:solidFill>
                  <a:prstClr val="black"/>
                </a:solidFill>
              </a:rPr>
              <a:t>11 534</a:t>
            </a:r>
          </a:p>
        </p:txBody>
      </p:sp>
      <p:sp>
        <p:nvSpPr>
          <p:cNvPr id="16" name="TextBox 15"/>
          <p:cNvSpPr txBox="1"/>
          <p:nvPr/>
        </p:nvSpPr>
        <p:spPr>
          <a:xfrm>
            <a:off x="253058" y="2935163"/>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Civil Technology (Construction)</a:t>
            </a:r>
          </a:p>
        </p:txBody>
      </p:sp>
      <p:sp>
        <p:nvSpPr>
          <p:cNvPr id="17" name="TextBox 16"/>
          <p:cNvSpPr txBox="1"/>
          <p:nvPr/>
        </p:nvSpPr>
        <p:spPr>
          <a:xfrm>
            <a:off x="253058" y="4074598"/>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Civil Technology (Woodworking)</a:t>
            </a:r>
          </a:p>
        </p:txBody>
      </p:sp>
      <p:sp>
        <p:nvSpPr>
          <p:cNvPr id="18" name="TextBox 17"/>
          <p:cNvSpPr txBox="1"/>
          <p:nvPr/>
        </p:nvSpPr>
        <p:spPr>
          <a:xfrm>
            <a:off x="253058" y="3504881"/>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Civil Technology (Civil Services)</a:t>
            </a:r>
          </a:p>
        </p:txBody>
      </p:sp>
      <p:sp>
        <p:nvSpPr>
          <p:cNvPr id="19" name="TextBox 18"/>
          <p:cNvSpPr txBox="1"/>
          <p:nvPr/>
        </p:nvSpPr>
        <p:spPr>
          <a:xfrm>
            <a:off x="253058" y="2365445"/>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Technical Sciences</a:t>
            </a:r>
          </a:p>
        </p:txBody>
      </p:sp>
      <p:sp>
        <p:nvSpPr>
          <p:cNvPr id="20" name="Frame 19"/>
          <p:cNvSpPr/>
          <p:nvPr/>
        </p:nvSpPr>
        <p:spPr>
          <a:xfrm>
            <a:off x="5666423" y="2939278"/>
            <a:ext cx="1703070" cy="488704"/>
          </a:xfrm>
          <a:prstGeom prst="frame">
            <a:avLst/>
          </a:prstGeom>
          <a:solidFill>
            <a:srgbClr val="6B784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1" name="Frame 20"/>
          <p:cNvSpPr/>
          <p:nvPr/>
        </p:nvSpPr>
        <p:spPr>
          <a:xfrm>
            <a:off x="5652135" y="3510957"/>
            <a:ext cx="1703070" cy="488704"/>
          </a:xfrm>
          <a:prstGeom prst="frame">
            <a:avLst/>
          </a:prstGeom>
          <a:solidFill>
            <a:srgbClr val="6B784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2" name="Frame 21"/>
          <p:cNvSpPr/>
          <p:nvPr/>
        </p:nvSpPr>
        <p:spPr>
          <a:xfrm>
            <a:off x="5652135" y="4082637"/>
            <a:ext cx="1703070" cy="488704"/>
          </a:xfrm>
          <a:prstGeom prst="frame">
            <a:avLst/>
          </a:prstGeom>
          <a:solidFill>
            <a:srgbClr val="6B784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4" name="TextBox 23"/>
          <p:cNvSpPr txBox="1"/>
          <p:nvPr/>
        </p:nvSpPr>
        <p:spPr>
          <a:xfrm>
            <a:off x="6226493" y="2946293"/>
            <a:ext cx="1217295" cy="507831"/>
          </a:xfrm>
          <a:prstGeom prst="rect">
            <a:avLst/>
          </a:prstGeom>
          <a:noFill/>
        </p:spPr>
        <p:txBody>
          <a:bodyPr wrap="square" rtlCol="0">
            <a:spAutoFit/>
          </a:bodyPr>
          <a:lstStyle/>
          <a:p>
            <a:r>
              <a:rPr lang="en-ZA" sz="2700" b="1" dirty="0">
                <a:solidFill>
                  <a:prstClr val="black"/>
                </a:solidFill>
              </a:rPr>
              <a:t>4 459</a:t>
            </a:r>
          </a:p>
        </p:txBody>
      </p:sp>
      <p:sp>
        <p:nvSpPr>
          <p:cNvPr id="25" name="TextBox 24"/>
          <p:cNvSpPr txBox="1"/>
          <p:nvPr/>
        </p:nvSpPr>
        <p:spPr>
          <a:xfrm>
            <a:off x="6475095" y="3523589"/>
            <a:ext cx="811530" cy="507831"/>
          </a:xfrm>
          <a:prstGeom prst="rect">
            <a:avLst/>
          </a:prstGeom>
          <a:noFill/>
        </p:spPr>
        <p:txBody>
          <a:bodyPr wrap="square" rtlCol="0">
            <a:spAutoFit/>
          </a:bodyPr>
          <a:lstStyle/>
          <a:p>
            <a:r>
              <a:rPr lang="en-ZA" sz="2700" b="1" dirty="0">
                <a:solidFill>
                  <a:prstClr val="black"/>
                </a:solidFill>
              </a:rPr>
              <a:t>929</a:t>
            </a:r>
          </a:p>
        </p:txBody>
      </p:sp>
      <p:sp>
        <p:nvSpPr>
          <p:cNvPr id="26" name="TextBox 25"/>
          <p:cNvSpPr txBox="1"/>
          <p:nvPr/>
        </p:nvSpPr>
        <p:spPr>
          <a:xfrm>
            <a:off x="6212205" y="4080114"/>
            <a:ext cx="1028700" cy="507831"/>
          </a:xfrm>
          <a:prstGeom prst="rect">
            <a:avLst/>
          </a:prstGeom>
          <a:noFill/>
        </p:spPr>
        <p:txBody>
          <a:bodyPr wrap="square" rtlCol="0">
            <a:spAutoFit/>
          </a:bodyPr>
          <a:lstStyle/>
          <a:p>
            <a:r>
              <a:rPr lang="en-ZA" sz="2700" b="1" dirty="0">
                <a:solidFill>
                  <a:prstClr val="black"/>
                </a:solidFill>
              </a:rPr>
              <a:t>2 658</a:t>
            </a:r>
          </a:p>
        </p:txBody>
      </p:sp>
      <p:pic>
        <p:nvPicPr>
          <p:cNvPr id="30" name="Picture 29"/>
          <p:cNvPicPr>
            <a:picLocks noChangeAspect="1"/>
          </p:cNvPicPr>
          <p:nvPr/>
        </p:nvPicPr>
        <p:blipFill rotWithShape="1">
          <a:blip r:embed="rId2" cstate="print">
            <a:clrChange>
              <a:clrFrom>
                <a:srgbClr val="F6F6F6"/>
              </a:clrFrom>
              <a:clrTo>
                <a:srgbClr val="F6F6F6">
                  <a:alpha val="0"/>
                </a:srgbClr>
              </a:clrTo>
            </a:clrChange>
          </a:blip>
          <a:srcRect l="5505" r="2635"/>
          <a:stretch/>
        </p:blipFill>
        <p:spPr>
          <a:xfrm>
            <a:off x="5132072" y="4559346"/>
            <a:ext cx="3291841" cy="1966001"/>
          </a:xfrm>
          <a:prstGeom prst="rect">
            <a:avLst/>
          </a:prstGeom>
        </p:spPr>
      </p:pic>
      <p:pic>
        <p:nvPicPr>
          <p:cNvPr id="31" name="Picture 30"/>
          <p:cNvPicPr>
            <a:picLocks noChangeAspect="1"/>
          </p:cNvPicPr>
          <p:nvPr/>
        </p:nvPicPr>
        <p:blipFill>
          <a:blip r:embed="rId3" cstate="print">
            <a:clrChange>
              <a:clrFrom>
                <a:srgbClr val="F6F6F6"/>
              </a:clrFrom>
              <a:clrTo>
                <a:srgbClr val="F6F6F6">
                  <a:alpha val="0"/>
                </a:srgbClr>
              </a:clrTo>
            </a:clrChange>
          </a:blip>
          <a:stretch>
            <a:fillRect/>
          </a:stretch>
        </p:blipFill>
        <p:spPr>
          <a:xfrm>
            <a:off x="7575235" y="3037005"/>
            <a:ext cx="1518349" cy="1552061"/>
          </a:xfrm>
          <a:prstGeom prst="rect">
            <a:avLst/>
          </a:prstGeom>
        </p:spPr>
      </p:pic>
      <p:pic>
        <p:nvPicPr>
          <p:cNvPr id="33" name="Picture 32"/>
          <p:cNvPicPr>
            <a:picLocks noChangeAspect="1"/>
          </p:cNvPicPr>
          <p:nvPr/>
        </p:nvPicPr>
        <p:blipFill>
          <a:blip r:embed="rId4" cstate="print">
            <a:clrChange>
              <a:clrFrom>
                <a:srgbClr val="FFFFFF"/>
              </a:clrFrom>
              <a:clrTo>
                <a:srgbClr val="FFFFFF">
                  <a:alpha val="0"/>
                </a:srgbClr>
              </a:clrTo>
            </a:clrChange>
          </a:blip>
          <a:stretch>
            <a:fillRect/>
          </a:stretch>
        </p:blipFill>
        <p:spPr>
          <a:xfrm>
            <a:off x="3626796" y="1114686"/>
            <a:ext cx="1779594" cy="1173072"/>
          </a:xfrm>
          <a:prstGeom prst="rect">
            <a:avLst/>
          </a:prstGeom>
        </p:spPr>
      </p:pic>
      <p:pic>
        <p:nvPicPr>
          <p:cNvPr id="35" name="Picture 34"/>
          <p:cNvPicPr>
            <a:picLocks noChangeAspect="1"/>
          </p:cNvPicPr>
          <p:nvPr/>
        </p:nvPicPr>
        <p:blipFill>
          <a:blip r:embed="rId5" cstate="print">
            <a:clrChange>
              <a:clrFrom>
                <a:srgbClr val="FFFFFF"/>
              </a:clrFrom>
              <a:clrTo>
                <a:srgbClr val="FFFFFF">
                  <a:alpha val="0"/>
                </a:srgbClr>
              </a:clrTo>
            </a:clrChange>
          </a:blip>
          <a:stretch>
            <a:fillRect/>
          </a:stretch>
        </p:blipFill>
        <p:spPr>
          <a:xfrm>
            <a:off x="7635240" y="3712507"/>
            <a:ext cx="1487518" cy="869394"/>
          </a:xfrm>
          <a:prstGeom prst="rect">
            <a:avLst/>
          </a:prstGeom>
        </p:spPr>
      </p:pic>
      <p:pic>
        <p:nvPicPr>
          <p:cNvPr id="36" name="Picture 35"/>
          <p:cNvPicPr>
            <a:picLocks noChangeAspect="1"/>
          </p:cNvPicPr>
          <p:nvPr/>
        </p:nvPicPr>
        <p:blipFill>
          <a:blip r:embed="rId6" cstate="print"/>
          <a:stretch>
            <a:fillRect/>
          </a:stretch>
        </p:blipFill>
        <p:spPr>
          <a:xfrm>
            <a:off x="7703821" y="1882968"/>
            <a:ext cx="1239212" cy="843591"/>
          </a:xfrm>
          <a:prstGeom prst="rect">
            <a:avLst/>
          </a:prstGeom>
        </p:spPr>
      </p:pic>
      <p:sp>
        <p:nvSpPr>
          <p:cNvPr id="6" name="Title 5"/>
          <p:cNvSpPr>
            <a:spLocks noGrp="1"/>
          </p:cNvSpPr>
          <p:nvPr>
            <p:ph type="title"/>
          </p:nvPr>
        </p:nvSpPr>
        <p:spPr>
          <a:xfrm>
            <a:off x="107504" y="274638"/>
            <a:ext cx="8986078" cy="1143000"/>
          </a:xfrm>
          <a:solidFill>
            <a:schemeClr val="accent6"/>
          </a:solidFill>
        </p:spPr>
        <p:txBody>
          <a:bodyPr>
            <a:normAutofit/>
          </a:bodyPr>
          <a:lstStyle/>
          <a:p>
            <a:r>
              <a:rPr lang="en-ZA" sz="4000" b="1" dirty="0" smtClean="0">
                <a:latin typeface="Arial Rounded MT Bold" panose="020F0704030504030204" pitchFamily="34" charset="0"/>
                <a:cs typeface="Arial" panose="020B0604020202020204" pitchFamily="34" charset="0"/>
              </a:rPr>
              <a:t>NEW SUBJECTS ENROLMENTS</a:t>
            </a:r>
            <a:endParaRPr lang="en-ZA" sz="4000" b="1" dirty="0">
              <a:latin typeface="Arial Rounded MT Bold" panose="020F0704030504030204" pitchFamily="34" charset="0"/>
              <a:cs typeface="Arial" panose="020B0604020202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21551" y="4644313"/>
            <a:ext cx="1208142" cy="226222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0396" y="4559347"/>
            <a:ext cx="1338275" cy="2242035"/>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xmlns="" val="0"/>
              </a:ext>
            </a:extLst>
          </a:blip>
          <a:srcRect r="30549" b="6141"/>
          <a:stretch/>
        </p:blipFill>
        <p:spPr>
          <a:xfrm>
            <a:off x="1364002" y="4644317"/>
            <a:ext cx="2469613" cy="2225003"/>
          </a:xfrm>
          <a:prstGeom prst="rect">
            <a:avLst/>
          </a:prstGeom>
        </p:spPr>
      </p:pic>
      <p:pic>
        <p:nvPicPr>
          <p:cNvPr id="27" name="Picture 26"/>
          <p:cNvPicPr>
            <a:picLocks noChangeAspect="1"/>
          </p:cNvPicPr>
          <p:nvPr/>
        </p:nvPicPr>
        <p:blipFill>
          <a:blip r:embed="rId10" cstate="print"/>
          <a:stretch>
            <a:fillRect/>
          </a:stretch>
        </p:blipFill>
        <p:spPr>
          <a:xfrm>
            <a:off x="-59060" y="6345738"/>
            <a:ext cx="1547664" cy="548679"/>
          </a:xfrm>
          <a:prstGeom prst="rect">
            <a:avLst/>
          </a:prstGeom>
        </p:spPr>
      </p:pic>
      <p:sp>
        <p:nvSpPr>
          <p:cNvPr id="28" name="Slide Number Placeholder 3"/>
          <p:cNvSpPr txBox="1">
            <a:spLocks/>
          </p:cNvSpPr>
          <p:nvPr/>
        </p:nvSpPr>
        <p:spPr>
          <a:xfrm>
            <a:off x="6553200" y="6356355"/>
            <a:ext cx="21336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ZA" dirty="0" smtClean="0">
                <a:solidFill>
                  <a:prstClr val="black"/>
                </a:solidFill>
              </a:rPr>
              <a:t>74</a:t>
            </a:r>
            <a:endParaRPr lang="en-ZA" dirty="0">
              <a:solidFill>
                <a:prstClr val="black"/>
              </a:solidFill>
            </a:endParaRPr>
          </a:p>
        </p:txBody>
      </p:sp>
    </p:spTree>
    <p:extLst>
      <p:ext uri="{BB962C8B-B14F-4D97-AF65-F5344CB8AC3E}">
        <p14:creationId xmlns:p14="http://schemas.microsoft.com/office/powerpoint/2010/main" xmlns="" val="19063132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721570"/>
          </a:xfrm>
        </p:spPr>
        <p:txBody>
          <a:bodyPr>
            <a:noAutofit/>
          </a:bodyPr>
          <a:lstStyle/>
          <a:p>
            <a:r>
              <a:rPr lang="en-ZA" sz="2800" b="1" cap="small" dirty="0" smtClean="0">
                <a:solidFill>
                  <a:schemeClr val="accent2">
                    <a:lumMod val="75000"/>
                  </a:schemeClr>
                </a:solidFill>
              </a:rPr>
              <a:t>(MECHANICAL TECHNOLOGY) </a:t>
            </a:r>
            <a:r>
              <a:rPr lang="en-ZA" sz="2800" b="1" cap="small" dirty="0">
                <a:solidFill>
                  <a:schemeClr val="accent2">
                    <a:lumMod val="75000"/>
                  </a:schemeClr>
                </a:solidFill>
              </a:rPr>
              <a:t>AUTOMOTIVE </a:t>
            </a:r>
            <a:r>
              <a:rPr lang="en-ZA" sz="2800" b="1" cap="small" dirty="0" smtClean="0">
                <a:solidFill>
                  <a:schemeClr val="accent2">
                    <a:lumMod val="75000"/>
                  </a:schemeClr>
                </a:solidFill>
              </a:rPr>
              <a:t>WORKSHOP</a:t>
            </a:r>
            <a:endParaRPr lang="en-ZA" sz="2800" b="1" dirty="0">
              <a:solidFill>
                <a:schemeClr val="accent2">
                  <a:lumMod val="75000"/>
                </a:schemeClr>
              </a:solidFill>
            </a:endParaRPr>
          </a:p>
        </p:txBody>
      </p:sp>
      <p:pic>
        <p:nvPicPr>
          <p:cNvPr id="5" name="Picture 2" descr="C:\Users\tlhabane.s\AppData\Local\Microsoft\Windows\Temporary Internet Files\Content.Outlook\A5MZNLJ4\IMG_1660.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6712"/>
            <a:ext cx="9144000" cy="60518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27984" y="6093296"/>
            <a:ext cx="1080120" cy="369332"/>
          </a:xfrm>
          <a:prstGeom prst="rect">
            <a:avLst/>
          </a:prstGeom>
          <a:noFill/>
        </p:spPr>
        <p:txBody>
          <a:bodyPr wrap="square" rtlCol="0">
            <a:spAutoFit/>
          </a:bodyPr>
          <a:lstStyle/>
          <a:p>
            <a:r>
              <a:rPr lang="en-US" dirty="0" smtClean="0"/>
              <a:t>75</a:t>
            </a:r>
            <a:endParaRPr lang="en-ZA" dirty="0"/>
          </a:p>
        </p:txBody>
      </p:sp>
    </p:spTree>
    <p:extLst>
      <p:ext uri="{BB962C8B-B14F-4D97-AF65-F5344CB8AC3E}">
        <p14:creationId xmlns:p14="http://schemas.microsoft.com/office/powerpoint/2010/main" xmlns="" val="5297560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058" y="1795726"/>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Electrical Technology (Digital Systems)</a:t>
            </a:r>
          </a:p>
        </p:txBody>
      </p:sp>
      <p:sp>
        <p:nvSpPr>
          <p:cNvPr id="7" name="Frame 6"/>
          <p:cNvSpPr/>
          <p:nvPr/>
        </p:nvSpPr>
        <p:spPr>
          <a:xfrm>
            <a:off x="5652135" y="1799054"/>
            <a:ext cx="1703070" cy="488704"/>
          </a:xfrm>
          <a:prstGeom prst="frame">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12" name="TextBox 11"/>
          <p:cNvSpPr txBox="1"/>
          <p:nvPr/>
        </p:nvSpPr>
        <p:spPr>
          <a:xfrm>
            <a:off x="6069330" y="1804990"/>
            <a:ext cx="1531620" cy="507831"/>
          </a:xfrm>
          <a:prstGeom prst="rect">
            <a:avLst/>
          </a:prstGeom>
          <a:noFill/>
        </p:spPr>
        <p:txBody>
          <a:bodyPr wrap="square" rtlCol="0">
            <a:spAutoFit/>
          </a:bodyPr>
          <a:lstStyle/>
          <a:p>
            <a:r>
              <a:rPr lang="en-ZA" sz="2700" b="1" dirty="0">
                <a:solidFill>
                  <a:prstClr val="black"/>
                </a:solidFill>
              </a:rPr>
              <a:t>     435</a:t>
            </a:r>
          </a:p>
        </p:txBody>
      </p:sp>
      <p:sp>
        <p:nvSpPr>
          <p:cNvPr id="14" name="Frame 13"/>
          <p:cNvSpPr/>
          <p:nvPr/>
        </p:nvSpPr>
        <p:spPr>
          <a:xfrm>
            <a:off x="5652135" y="2354971"/>
            <a:ext cx="1703070" cy="488704"/>
          </a:xfrm>
          <a:prstGeom prst="frame">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15" name="TextBox 14"/>
          <p:cNvSpPr txBox="1"/>
          <p:nvPr/>
        </p:nvSpPr>
        <p:spPr>
          <a:xfrm>
            <a:off x="6069332" y="2371559"/>
            <a:ext cx="1217295" cy="507831"/>
          </a:xfrm>
          <a:prstGeom prst="rect">
            <a:avLst/>
          </a:prstGeom>
          <a:noFill/>
        </p:spPr>
        <p:txBody>
          <a:bodyPr wrap="square" rtlCol="0">
            <a:spAutoFit/>
          </a:bodyPr>
          <a:lstStyle/>
          <a:p>
            <a:r>
              <a:rPr lang="en-ZA" sz="2700" b="1" dirty="0">
                <a:solidFill>
                  <a:prstClr val="black"/>
                </a:solidFill>
              </a:rPr>
              <a:t>  1 116 </a:t>
            </a:r>
          </a:p>
        </p:txBody>
      </p:sp>
      <p:sp>
        <p:nvSpPr>
          <p:cNvPr id="16" name="TextBox 15"/>
          <p:cNvSpPr txBox="1"/>
          <p:nvPr/>
        </p:nvSpPr>
        <p:spPr>
          <a:xfrm>
            <a:off x="253058" y="2935163"/>
            <a:ext cx="534478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Electrical Technology (Power Systems)</a:t>
            </a:r>
          </a:p>
        </p:txBody>
      </p:sp>
      <p:sp>
        <p:nvSpPr>
          <p:cNvPr id="17" name="TextBox 16"/>
          <p:cNvSpPr txBox="1"/>
          <p:nvPr/>
        </p:nvSpPr>
        <p:spPr>
          <a:xfrm>
            <a:off x="253058" y="4074598"/>
            <a:ext cx="5207627" cy="830997"/>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Mechanical Technology (Fitting &amp; Machining)</a:t>
            </a:r>
          </a:p>
        </p:txBody>
      </p:sp>
      <p:sp>
        <p:nvSpPr>
          <p:cNvPr id="18" name="TextBox 17"/>
          <p:cNvSpPr txBox="1"/>
          <p:nvPr/>
        </p:nvSpPr>
        <p:spPr>
          <a:xfrm>
            <a:off x="253058" y="3504881"/>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Mechanical Technology (Automotive)</a:t>
            </a:r>
          </a:p>
        </p:txBody>
      </p:sp>
      <p:sp>
        <p:nvSpPr>
          <p:cNvPr id="19" name="TextBox 18"/>
          <p:cNvSpPr txBox="1"/>
          <p:nvPr/>
        </p:nvSpPr>
        <p:spPr>
          <a:xfrm>
            <a:off x="253058" y="2391275"/>
            <a:ext cx="5207627" cy="461665"/>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Electrical Technology (Electronics)</a:t>
            </a:r>
          </a:p>
        </p:txBody>
      </p:sp>
      <p:sp>
        <p:nvSpPr>
          <p:cNvPr id="20" name="Frame 19"/>
          <p:cNvSpPr/>
          <p:nvPr/>
        </p:nvSpPr>
        <p:spPr>
          <a:xfrm>
            <a:off x="5666423" y="2939278"/>
            <a:ext cx="1703070" cy="488704"/>
          </a:xfrm>
          <a:prstGeom prst="frame">
            <a:avLst/>
          </a:prstGeom>
          <a:solidFill>
            <a:schemeClr val="accent5">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1" name="Frame 20"/>
          <p:cNvSpPr/>
          <p:nvPr/>
        </p:nvSpPr>
        <p:spPr>
          <a:xfrm>
            <a:off x="5652135" y="3510957"/>
            <a:ext cx="1703070" cy="488704"/>
          </a:xfrm>
          <a:prstGeom prst="frame">
            <a:avLst/>
          </a:prstGeom>
          <a:solidFill>
            <a:schemeClr val="accent5">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2" name="Frame 21"/>
          <p:cNvSpPr/>
          <p:nvPr/>
        </p:nvSpPr>
        <p:spPr>
          <a:xfrm>
            <a:off x="5652135" y="4149280"/>
            <a:ext cx="1703070" cy="488704"/>
          </a:xfrm>
          <a:prstGeom prst="frame">
            <a:avLst/>
          </a:prstGeom>
          <a:solidFill>
            <a:schemeClr val="accent5">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4" name="TextBox 23"/>
          <p:cNvSpPr txBox="1"/>
          <p:nvPr/>
        </p:nvSpPr>
        <p:spPr>
          <a:xfrm>
            <a:off x="6226493" y="2946293"/>
            <a:ext cx="1217295" cy="507831"/>
          </a:xfrm>
          <a:prstGeom prst="rect">
            <a:avLst/>
          </a:prstGeom>
          <a:noFill/>
        </p:spPr>
        <p:txBody>
          <a:bodyPr wrap="square" rtlCol="0">
            <a:spAutoFit/>
          </a:bodyPr>
          <a:lstStyle/>
          <a:p>
            <a:r>
              <a:rPr lang="en-ZA" sz="2700" b="1" dirty="0">
                <a:solidFill>
                  <a:prstClr val="black"/>
                </a:solidFill>
              </a:rPr>
              <a:t>5 496</a:t>
            </a:r>
          </a:p>
        </p:txBody>
      </p:sp>
      <p:sp>
        <p:nvSpPr>
          <p:cNvPr id="25" name="TextBox 24"/>
          <p:cNvSpPr txBox="1"/>
          <p:nvPr/>
        </p:nvSpPr>
        <p:spPr>
          <a:xfrm>
            <a:off x="5970034" y="3495868"/>
            <a:ext cx="1513046" cy="507831"/>
          </a:xfrm>
          <a:prstGeom prst="rect">
            <a:avLst/>
          </a:prstGeom>
          <a:noFill/>
        </p:spPr>
        <p:txBody>
          <a:bodyPr wrap="square" rtlCol="0">
            <a:spAutoFit/>
          </a:bodyPr>
          <a:lstStyle/>
          <a:p>
            <a:r>
              <a:rPr lang="en-ZA" sz="2700" b="1" dirty="0">
                <a:solidFill>
                  <a:prstClr val="black"/>
                </a:solidFill>
              </a:rPr>
              <a:t>   3 173</a:t>
            </a:r>
          </a:p>
        </p:txBody>
      </p:sp>
      <p:sp>
        <p:nvSpPr>
          <p:cNvPr id="26" name="TextBox 25"/>
          <p:cNvSpPr txBox="1"/>
          <p:nvPr/>
        </p:nvSpPr>
        <p:spPr>
          <a:xfrm>
            <a:off x="6212205" y="4130157"/>
            <a:ext cx="1028700" cy="507831"/>
          </a:xfrm>
          <a:prstGeom prst="rect">
            <a:avLst/>
          </a:prstGeom>
          <a:noFill/>
        </p:spPr>
        <p:txBody>
          <a:bodyPr wrap="square" rtlCol="0">
            <a:spAutoFit/>
          </a:bodyPr>
          <a:lstStyle/>
          <a:p>
            <a:r>
              <a:rPr lang="en-ZA" sz="2700" b="1" dirty="0">
                <a:solidFill>
                  <a:prstClr val="black"/>
                </a:solidFill>
              </a:rPr>
              <a:t>2 168</a:t>
            </a:r>
          </a:p>
        </p:txBody>
      </p:sp>
      <p:sp>
        <p:nvSpPr>
          <p:cNvPr id="23" name="TextBox 22"/>
          <p:cNvSpPr txBox="1"/>
          <p:nvPr/>
        </p:nvSpPr>
        <p:spPr>
          <a:xfrm>
            <a:off x="264473" y="4771245"/>
            <a:ext cx="5530524" cy="830997"/>
          </a:xfrm>
          <a:prstGeom prst="rect">
            <a:avLst/>
          </a:prstGeom>
          <a:noFill/>
        </p:spPr>
        <p:txBody>
          <a:bodyPr wrap="square" rtlCol="0">
            <a:spAutoFit/>
          </a:bodyPr>
          <a:lstStyle/>
          <a:p>
            <a:r>
              <a:rPr lang="en-ZA" sz="2400" b="1" dirty="0">
                <a:solidFill>
                  <a:prstClr val="black"/>
                </a:solidFill>
                <a:latin typeface="Arial Narrow" panose="020B0606020202030204" pitchFamily="34" charset="0"/>
              </a:rPr>
              <a:t>Mechanical Technology (Welding &amp; Metal Work)</a:t>
            </a:r>
          </a:p>
        </p:txBody>
      </p:sp>
      <p:sp>
        <p:nvSpPr>
          <p:cNvPr id="27" name="Frame 26"/>
          <p:cNvSpPr/>
          <p:nvPr/>
        </p:nvSpPr>
        <p:spPr>
          <a:xfrm>
            <a:off x="5666423" y="4828537"/>
            <a:ext cx="1703070" cy="488704"/>
          </a:xfrm>
          <a:prstGeom prst="frame">
            <a:avLst/>
          </a:prstGeom>
          <a:solidFill>
            <a:schemeClr val="accent5">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solidFill>
                <a:prstClr val="black"/>
              </a:solidFill>
            </a:endParaRPr>
          </a:p>
        </p:txBody>
      </p:sp>
      <p:sp>
        <p:nvSpPr>
          <p:cNvPr id="29" name="TextBox 28"/>
          <p:cNvSpPr txBox="1"/>
          <p:nvPr/>
        </p:nvSpPr>
        <p:spPr>
          <a:xfrm>
            <a:off x="6275338" y="4817746"/>
            <a:ext cx="1028700" cy="507831"/>
          </a:xfrm>
          <a:prstGeom prst="rect">
            <a:avLst/>
          </a:prstGeom>
          <a:noFill/>
        </p:spPr>
        <p:txBody>
          <a:bodyPr wrap="square" rtlCol="0">
            <a:spAutoFit/>
          </a:bodyPr>
          <a:lstStyle/>
          <a:p>
            <a:r>
              <a:rPr lang="en-ZA" sz="2700" b="1" dirty="0">
                <a:solidFill>
                  <a:prstClr val="black"/>
                </a:solidFill>
              </a:rPr>
              <a:t>2 032</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blip>
          <a:srcRect t="12931" b="10283"/>
          <a:stretch/>
        </p:blipFill>
        <p:spPr>
          <a:xfrm rot="5400000">
            <a:off x="7104844" y="1807277"/>
            <a:ext cx="1694819" cy="1194093"/>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3345230" y="5370991"/>
            <a:ext cx="1729609" cy="862301"/>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blip>
          <a:stretch>
            <a:fillRect/>
          </a:stretch>
        </p:blipFill>
        <p:spPr>
          <a:xfrm>
            <a:off x="7483078" y="3602513"/>
            <a:ext cx="1571270" cy="1348846"/>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blip>
          <a:stretch>
            <a:fillRect/>
          </a:stretch>
        </p:blipFill>
        <p:spPr>
          <a:xfrm rot="8459370">
            <a:off x="5980882" y="5369733"/>
            <a:ext cx="977576" cy="844541"/>
          </a:xfrm>
          <a:prstGeom prst="rect">
            <a:avLst/>
          </a:prstGeom>
        </p:spPr>
      </p:pic>
      <p:pic>
        <p:nvPicPr>
          <p:cNvPr id="11" name="Picture 10"/>
          <p:cNvPicPr>
            <a:picLocks noChangeAspect="1"/>
          </p:cNvPicPr>
          <p:nvPr/>
        </p:nvPicPr>
        <p:blipFill>
          <a:blip r:embed="rId6" cstate="print">
            <a:clrChange>
              <a:clrFrom>
                <a:srgbClr val="FFFFFF"/>
              </a:clrFrom>
              <a:clrTo>
                <a:srgbClr val="FFFFFF">
                  <a:alpha val="0"/>
                </a:srgbClr>
              </a:clrTo>
            </a:clrChange>
          </a:blip>
          <a:stretch>
            <a:fillRect/>
          </a:stretch>
        </p:blipFill>
        <p:spPr>
          <a:xfrm>
            <a:off x="808613" y="5332022"/>
            <a:ext cx="1488279" cy="1041796"/>
          </a:xfrm>
          <a:prstGeom prst="rect">
            <a:avLst/>
          </a:prstGeom>
        </p:spPr>
      </p:pic>
      <p:sp>
        <p:nvSpPr>
          <p:cNvPr id="4" name="Title 3"/>
          <p:cNvSpPr>
            <a:spLocks noGrp="1"/>
          </p:cNvSpPr>
          <p:nvPr>
            <p:ph type="title"/>
          </p:nvPr>
        </p:nvSpPr>
        <p:spPr>
          <a:solidFill>
            <a:schemeClr val="accent6"/>
          </a:solidFill>
        </p:spPr>
        <p:txBody>
          <a:bodyPr>
            <a:normAutofit fontScale="90000"/>
          </a:bodyPr>
          <a:lstStyle/>
          <a:p>
            <a:r>
              <a:rPr lang="en-ZA" sz="4000" b="1" dirty="0" smtClean="0">
                <a:latin typeface="Arial Rounded MT Bold" panose="020F0704030504030204" pitchFamily="34" charset="0"/>
                <a:cs typeface="Arial" panose="020B0604020202020204" pitchFamily="34" charset="0"/>
              </a:rPr>
              <a:t>NEW SUBJECTS ENROLMENTS…CONT.</a:t>
            </a:r>
            <a:endParaRPr lang="en-ZA" sz="4000" b="1" dirty="0">
              <a:latin typeface="Arial Rounded MT Bold" panose="020F0704030504030204" pitchFamily="34" charset="0"/>
              <a:cs typeface="Arial" panose="020B0604020202020204" pitchFamily="34" charset="0"/>
            </a:endParaRPr>
          </a:p>
        </p:txBody>
      </p:sp>
      <p:pic>
        <p:nvPicPr>
          <p:cNvPr id="28" name="Picture 27"/>
          <p:cNvPicPr>
            <a:picLocks noChangeAspect="1"/>
          </p:cNvPicPr>
          <p:nvPr/>
        </p:nvPicPr>
        <p:blipFill>
          <a:blip r:embed="rId7" cstate="print"/>
          <a:stretch>
            <a:fillRect/>
          </a:stretch>
        </p:blipFill>
        <p:spPr>
          <a:xfrm>
            <a:off x="0" y="6309325"/>
            <a:ext cx="1547664" cy="548679"/>
          </a:xfrm>
          <a:prstGeom prst="rect">
            <a:avLst/>
          </a:prstGeom>
        </p:spPr>
      </p:pic>
      <p:sp>
        <p:nvSpPr>
          <p:cNvPr id="30" name="Slide Number Placeholder 3"/>
          <p:cNvSpPr txBox="1">
            <a:spLocks/>
          </p:cNvSpPr>
          <p:nvPr/>
        </p:nvSpPr>
        <p:spPr>
          <a:xfrm>
            <a:off x="6946669" y="6583664"/>
            <a:ext cx="21336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ZA" dirty="0" smtClean="0">
                <a:solidFill>
                  <a:prstClr val="black"/>
                </a:solidFill>
              </a:rPr>
              <a:t>76</a:t>
            </a:r>
            <a:endParaRPr lang="en-ZA" dirty="0">
              <a:solidFill>
                <a:prstClr val="black"/>
              </a:solidFill>
            </a:endParaRPr>
          </a:p>
        </p:txBody>
      </p:sp>
    </p:spTree>
    <p:extLst>
      <p:ext uri="{BB962C8B-B14F-4D97-AF65-F5344CB8AC3E}">
        <p14:creationId xmlns:p14="http://schemas.microsoft.com/office/powerpoint/2010/main" xmlns="" val="3821396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721570"/>
          </a:xfrm>
        </p:spPr>
        <p:txBody>
          <a:bodyPr>
            <a:normAutofit/>
          </a:bodyPr>
          <a:lstStyle/>
          <a:p>
            <a:r>
              <a:rPr lang="en-ZA" sz="2800" b="1" cap="small" dirty="0" smtClean="0">
                <a:solidFill>
                  <a:schemeClr val="accent2">
                    <a:lumMod val="75000"/>
                  </a:schemeClr>
                </a:solidFill>
              </a:rPr>
              <a:t>( ELECTRICAL TECHNOLOGY)  ELECTRONICS WORKSHOP</a:t>
            </a:r>
            <a:endParaRPr lang="en-ZA" sz="2800" b="1" dirty="0">
              <a:solidFill>
                <a:schemeClr val="accent2">
                  <a:lumMod val="75000"/>
                </a:schemeClr>
              </a:solidFill>
            </a:endParaRPr>
          </a:p>
        </p:txBody>
      </p:sp>
      <p:pic>
        <p:nvPicPr>
          <p:cNvPr id="6" name="Picture 2" descr="C:\Users\tlhabane.s\AppData\Local\Microsoft\Windows\Temporary Internet Files\Content.Outlook\A5MZNLJ4\IMG_162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6716"/>
            <a:ext cx="9144000" cy="60518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220072" y="6165304"/>
            <a:ext cx="504056" cy="369332"/>
          </a:xfrm>
          <a:prstGeom prst="rect">
            <a:avLst/>
          </a:prstGeom>
          <a:noFill/>
        </p:spPr>
        <p:txBody>
          <a:bodyPr wrap="square" rtlCol="0">
            <a:spAutoFit/>
          </a:bodyPr>
          <a:lstStyle/>
          <a:p>
            <a:r>
              <a:rPr lang="en-US" dirty="0" smtClean="0"/>
              <a:t>77</a:t>
            </a:r>
            <a:endParaRPr lang="en-ZA" dirty="0"/>
          </a:p>
        </p:txBody>
      </p:sp>
    </p:spTree>
    <p:extLst>
      <p:ext uri="{BB962C8B-B14F-4D97-AF65-F5344CB8AC3E}">
        <p14:creationId xmlns:p14="http://schemas.microsoft.com/office/powerpoint/2010/main" xmlns="" val="2222619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8206680" cy="2232248"/>
          </a:xfrm>
        </p:spPr>
        <p:txBody>
          <a:bodyPr>
            <a:normAutofit fontScale="90000"/>
          </a:bodyPr>
          <a:lstStyle/>
          <a:p>
            <a:pPr lvl="0" eaLnBrk="0" fontAlgn="base" hangingPunct="0">
              <a:spcBef>
                <a:spcPct val="20000"/>
              </a:spcBef>
              <a:spcAft>
                <a:spcPct val="0"/>
              </a:spcAft>
            </a:pPr>
            <a:r>
              <a:rPr lang="en-ZA" b="1" dirty="0" smtClean="0">
                <a:solidFill>
                  <a:schemeClr val="accent2">
                    <a:lumMod val="75000"/>
                  </a:schemeClr>
                </a:solidFill>
                <a:latin typeface="Arial Narrow" panose="020B0606020202030204" pitchFamily="34" charset="0"/>
              </a:rPr>
              <a:t/>
            </a:r>
            <a:br>
              <a:rPr lang="en-ZA" b="1" dirty="0" smtClean="0">
                <a:solidFill>
                  <a:schemeClr val="accent2">
                    <a:lumMod val="75000"/>
                  </a:schemeClr>
                </a:solidFill>
                <a:latin typeface="Arial Narrow" panose="020B0606020202030204" pitchFamily="34" charset="0"/>
              </a:rPr>
            </a:br>
            <a:r>
              <a:rPr lang="en-ZA" sz="6000" b="1" dirty="0" smtClean="0">
                <a:solidFill>
                  <a:srgbClr val="C0504D">
                    <a:lumMod val="75000"/>
                  </a:srgbClr>
                </a:solidFill>
                <a:latin typeface="Arial" panose="020B0604020202020204" pitchFamily="34" charset="0"/>
                <a:ea typeface="+mn-ea"/>
                <a:cs typeface="Arial" panose="020B0604020202020204" pitchFamily="34" charset="0"/>
              </a:rPr>
              <a:t>TECHNICAL </a:t>
            </a:r>
            <a:r>
              <a:rPr lang="en-ZA" sz="6000" b="1" dirty="0">
                <a:solidFill>
                  <a:srgbClr val="C0504D">
                    <a:lumMod val="75000"/>
                  </a:srgbClr>
                </a:solidFill>
                <a:latin typeface="Arial" panose="020B0604020202020204" pitchFamily="34" charset="0"/>
                <a:ea typeface="+mn-ea"/>
                <a:cs typeface="Arial" panose="020B0604020202020204" pitchFamily="34" charset="0"/>
              </a:rPr>
              <a:t>AND OCCUPATIONAL STREAM</a:t>
            </a:r>
            <a:br>
              <a:rPr lang="en-ZA" sz="6000" b="1" dirty="0">
                <a:solidFill>
                  <a:srgbClr val="C0504D">
                    <a:lumMod val="75000"/>
                  </a:srgbClr>
                </a:solidFill>
                <a:latin typeface="Arial" panose="020B0604020202020204" pitchFamily="34" charset="0"/>
                <a:ea typeface="+mn-ea"/>
                <a:cs typeface="Arial" panose="020B0604020202020204" pitchFamily="34" charset="0"/>
              </a:rPr>
            </a:br>
            <a:endParaRPr lang="en-ZA" sz="5400" b="1" dirty="0">
              <a:solidFill>
                <a:srgbClr val="C0504D">
                  <a:lumMod val="75000"/>
                </a:srgbClr>
              </a:solidFill>
              <a:latin typeface="Arial" panose="020B0604020202020204" pitchFamily="34" charset="0"/>
              <a:ea typeface="+mn-ea"/>
              <a:cs typeface="Arial" panose="020B0604020202020204" pitchFamily="34" charset="0"/>
            </a:endParaRPr>
          </a:p>
        </p:txBody>
      </p:sp>
      <p:sp>
        <p:nvSpPr>
          <p:cNvPr id="3" name="Rectangle 2"/>
          <p:cNvSpPr/>
          <p:nvPr/>
        </p:nvSpPr>
        <p:spPr>
          <a:xfrm>
            <a:off x="3059832" y="37163"/>
            <a:ext cx="341760" cy="276999"/>
          </a:xfrm>
          <a:prstGeom prst="rect">
            <a:avLst/>
          </a:prstGeom>
        </p:spPr>
        <p:txBody>
          <a:bodyPr wrap="none">
            <a:spAutoFit/>
          </a:bodyPr>
          <a:lstStyle/>
          <a:p>
            <a:pPr algn="r"/>
            <a:fld id="{9DC7CBB9-8A01-486D-A115-199A907CBFA4}" type="slidenum">
              <a:rPr lang="en-ZA" sz="1200">
                <a:solidFill>
                  <a:srgbClr val="898989"/>
                </a:solidFill>
              </a:rPr>
              <a:pPr algn="r"/>
              <a:t>78</a:t>
            </a:fld>
            <a:endParaRPr lang="en-ZA" sz="1200" dirty="0">
              <a:solidFill>
                <a:srgbClr val="898989"/>
              </a:solidFill>
            </a:endParaRPr>
          </a:p>
        </p:txBody>
      </p:sp>
      <p:pic>
        <p:nvPicPr>
          <p:cNvPr id="4" name="Picture 3"/>
          <p:cNvPicPr>
            <a:picLocks noChangeAspect="1"/>
          </p:cNvPicPr>
          <p:nvPr/>
        </p:nvPicPr>
        <p:blipFill>
          <a:blip r:embed="rId2" cstate="print"/>
          <a:stretch>
            <a:fillRect/>
          </a:stretch>
        </p:blipFill>
        <p:spPr>
          <a:xfrm>
            <a:off x="0" y="6065256"/>
            <a:ext cx="1907704" cy="792744"/>
          </a:xfrm>
          <a:prstGeom prst="rect">
            <a:avLst/>
          </a:prstGeom>
        </p:spPr>
      </p:pic>
    </p:spTree>
    <p:extLst>
      <p:ext uri="{BB962C8B-B14F-4D97-AF65-F5344CB8AC3E}">
        <p14:creationId xmlns:p14="http://schemas.microsoft.com/office/powerpoint/2010/main" xmlns="" val="24364779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998"/>
            <a:ext cx="8229600" cy="1143000"/>
          </a:xfrm>
        </p:spPr>
        <p:txBody>
          <a:bodyPr>
            <a:normAutofit/>
          </a:bodyPr>
          <a:lstStyle/>
          <a:p>
            <a:r>
              <a:rPr lang="en-ZA" sz="5400" b="1" dirty="0">
                <a:solidFill>
                  <a:schemeClr val="accent2">
                    <a:lumMod val="75000"/>
                  </a:schemeClr>
                </a:solidFill>
              </a:rPr>
              <a:t>NDP GOAL AND OBJECTIVE</a:t>
            </a:r>
          </a:p>
        </p:txBody>
      </p:sp>
      <p:sp>
        <p:nvSpPr>
          <p:cNvPr id="3" name="Content Placeholder 2"/>
          <p:cNvSpPr>
            <a:spLocks noGrp="1"/>
          </p:cNvSpPr>
          <p:nvPr>
            <p:ph idx="1"/>
          </p:nvPr>
        </p:nvSpPr>
        <p:spPr>
          <a:xfrm>
            <a:off x="323529" y="1124744"/>
            <a:ext cx="8568952" cy="5001425"/>
          </a:xfrm>
        </p:spPr>
        <p:txBody>
          <a:bodyPr>
            <a:normAutofit fontScale="92500" lnSpcReduction="20000"/>
          </a:bodyPr>
          <a:lstStyle/>
          <a:p>
            <a:pPr marL="0" lvl="0" indent="0" algn="just">
              <a:buNone/>
            </a:pPr>
            <a:r>
              <a:rPr lang="en-ZA" sz="2700" dirty="0">
                <a:solidFill>
                  <a:prstClr val="black"/>
                </a:solidFill>
                <a:latin typeface="Arial" panose="020B0604020202020204" pitchFamily="34" charset="0"/>
                <a:cs typeface="Arial" panose="020B0604020202020204" pitchFamily="34" charset="0"/>
              </a:rPr>
              <a:t>“</a:t>
            </a:r>
            <a:r>
              <a:rPr lang="en-ZA" sz="3100" i="1" dirty="0">
                <a:solidFill>
                  <a:prstClr val="black"/>
                </a:solidFill>
                <a:latin typeface="Arial" panose="020B0604020202020204" pitchFamily="34" charset="0"/>
                <a:cs typeface="Arial" panose="020B0604020202020204" pitchFamily="34" charset="0"/>
              </a:rPr>
              <a:t>Provide </a:t>
            </a:r>
            <a:r>
              <a:rPr lang="en-ZA" sz="3100" b="1" i="1" dirty="0">
                <a:solidFill>
                  <a:prstClr val="black"/>
                </a:solidFill>
                <a:latin typeface="Arial" panose="020B0604020202020204" pitchFamily="34" charset="0"/>
                <a:cs typeface="Arial" panose="020B0604020202020204" pitchFamily="34" charset="0"/>
              </a:rPr>
              <a:t>inclusive education </a:t>
            </a:r>
            <a:r>
              <a:rPr lang="en-ZA" sz="3100" i="1" dirty="0">
                <a:solidFill>
                  <a:prstClr val="black"/>
                </a:solidFill>
                <a:latin typeface="Arial" panose="020B0604020202020204" pitchFamily="34" charset="0"/>
                <a:cs typeface="Arial" panose="020B0604020202020204" pitchFamily="34" charset="0"/>
              </a:rPr>
              <a:t>that enables everyone to participate effectively in a free society. Education provides </a:t>
            </a:r>
            <a:r>
              <a:rPr lang="en-ZA" sz="3100" b="1" i="1" dirty="0">
                <a:solidFill>
                  <a:prstClr val="black"/>
                </a:solidFill>
                <a:latin typeface="Arial" panose="020B0604020202020204" pitchFamily="34" charset="0"/>
                <a:cs typeface="Arial" panose="020B0604020202020204" pitchFamily="34" charset="0"/>
              </a:rPr>
              <a:t>knowledge</a:t>
            </a:r>
            <a:r>
              <a:rPr lang="en-ZA" sz="3100" i="1" dirty="0">
                <a:solidFill>
                  <a:prstClr val="black"/>
                </a:solidFill>
                <a:latin typeface="Arial" panose="020B0604020202020204" pitchFamily="34" charset="0"/>
                <a:cs typeface="Arial" panose="020B0604020202020204" pitchFamily="34" charset="0"/>
              </a:rPr>
              <a:t> and </a:t>
            </a:r>
            <a:r>
              <a:rPr lang="en-ZA" sz="3100" b="1" i="1" dirty="0">
                <a:solidFill>
                  <a:prstClr val="black"/>
                </a:solidFill>
                <a:latin typeface="Arial" panose="020B0604020202020204" pitchFamily="34" charset="0"/>
                <a:cs typeface="Arial" panose="020B0604020202020204" pitchFamily="34" charset="0"/>
              </a:rPr>
              <a:t>skills</a:t>
            </a:r>
            <a:r>
              <a:rPr lang="en-ZA" sz="3100" i="1" dirty="0">
                <a:solidFill>
                  <a:prstClr val="black"/>
                </a:solidFill>
                <a:latin typeface="Arial" panose="020B0604020202020204" pitchFamily="34" charset="0"/>
                <a:cs typeface="Arial" panose="020B0604020202020204" pitchFamily="34" charset="0"/>
              </a:rPr>
              <a:t> that people with </a:t>
            </a:r>
            <a:r>
              <a:rPr lang="en-ZA" sz="3100" b="1" i="1" dirty="0">
                <a:solidFill>
                  <a:prstClr val="black"/>
                </a:solidFill>
                <a:latin typeface="Arial" panose="020B0604020202020204" pitchFamily="34" charset="0"/>
                <a:cs typeface="Arial" panose="020B0604020202020204" pitchFamily="34" charset="0"/>
              </a:rPr>
              <a:t>disabilities</a:t>
            </a:r>
            <a:r>
              <a:rPr lang="en-ZA" sz="3100" i="1" dirty="0">
                <a:solidFill>
                  <a:prstClr val="black"/>
                </a:solidFill>
                <a:latin typeface="Arial" panose="020B0604020202020204" pitchFamily="34" charset="0"/>
                <a:cs typeface="Arial" panose="020B0604020202020204" pitchFamily="34" charset="0"/>
              </a:rPr>
              <a:t> can use to exercise a range of other </a:t>
            </a:r>
            <a:r>
              <a:rPr lang="en-ZA" sz="3100" b="1" i="1" dirty="0">
                <a:solidFill>
                  <a:prstClr val="black"/>
                </a:solidFill>
                <a:latin typeface="Arial" panose="020B0604020202020204" pitchFamily="34" charset="0"/>
                <a:cs typeface="Arial" panose="020B0604020202020204" pitchFamily="34" charset="0"/>
              </a:rPr>
              <a:t>human rights</a:t>
            </a:r>
            <a:r>
              <a:rPr lang="en-ZA" sz="3100" i="1" dirty="0">
                <a:solidFill>
                  <a:prstClr val="black"/>
                </a:solidFill>
                <a:latin typeface="Arial" panose="020B0604020202020204" pitchFamily="34" charset="0"/>
                <a:cs typeface="Arial" panose="020B0604020202020204" pitchFamily="34" charset="0"/>
              </a:rPr>
              <a:t>, such as the right to political participation, the right to </a:t>
            </a:r>
            <a:r>
              <a:rPr lang="en-ZA" sz="3100" b="1" i="1" dirty="0">
                <a:solidFill>
                  <a:prstClr val="black"/>
                </a:solidFill>
                <a:latin typeface="Arial" panose="020B0604020202020204" pitchFamily="34" charset="0"/>
                <a:cs typeface="Arial" panose="020B0604020202020204" pitchFamily="34" charset="0"/>
              </a:rPr>
              <a:t>work</a:t>
            </a:r>
            <a:r>
              <a:rPr lang="en-ZA" sz="3100" i="1" dirty="0">
                <a:solidFill>
                  <a:prstClr val="black"/>
                </a:solidFill>
                <a:latin typeface="Arial" panose="020B0604020202020204" pitchFamily="34" charset="0"/>
                <a:cs typeface="Arial" panose="020B0604020202020204" pitchFamily="34" charset="0"/>
              </a:rPr>
              <a:t>, the right to live </a:t>
            </a:r>
            <a:r>
              <a:rPr lang="en-ZA" sz="3100" b="1" i="1" dirty="0">
                <a:solidFill>
                  <a:prstClr val="black"/>
                </a:solidFill>
                <a:latin typeface="Arial" panose="020B0604020202020204" pitchFamily="34" charset="0"/>
                <a:cs typeface="Arial" panose="020B0604020202020204" pitchFamily="34" charset="0"/>
              </a:rPr>
              <a:t>independently</a:t>
            </a:r>
            <a:r>
              <a:rPr lang="en-ZA" sz="3100" i="1" dirty="0">
                <a:solidFill>
                  <a:prstClr val="black"/>
                </a:solidFill>
                <a:latin typeface="Arial" panose="020B0604020202020204" pitchFamily="34" charset="0"/>
                <a:cs typeface="Arial" panose="020B0604020202020204" pitchFamily="34" charset="0"/>
              </a:rPr>
              <a:t> and contribute to the community, the right to participate in </a:t>
            </a:r>
            <a:r>
              <a:rPr lang="en-ZA" sz="3100" b="1" i="1" dirty="0">
                <a:solidFill>
                  <a:prstClr val="black"/>
                </a:solidFill>
                <a:latin typeface="Arial" panose="020B0604020202020204" pitchFamily="34" charset="0"/>
                <a:cs typeface="Arial" panose="020B0604020202020204" pitchFamily="34" charset="0"/>
              </a:rPr>
              <a:t>cultural life</a:t>
            </a:r>
            <a:r>
              <a:rPr lang="en-ZA" sz="3100" i="1" dirty="0">
                <a:solidFill>
                  <a:prstClr val="black"/>
                </a:solidFill>
                <a:latin typeface="Arial" panose="020B0604020202020204" pitchFamily="34" charset="0"/>
                <a:cs typeface="Arial" panose="020B0604020202020204" pitchFamily="34" charset="0"/>
              </a:rPr>
              <a:t>, and the right </a:t>
            </a:r>
            <a:r>
              <a:rPr lang="en-ZA" sz="3100" i="1" dirty="0" smtClean="0">
                <a:solidFill>
                  <a:prstClr val="black"/>
                </a:solidFill>
                <a:latin typeface="Arial" panose="020B0604020202020204" pitchFamily="34" charset="0"/>
                <a:cs typeface="Arial" panose="020B0604020202020204" pitchFamily="34" charset="0"/>
              </a:rPr>
              <a:t>to </a:t>
            </a:r>
            <a:r>
              <a:rPr lang="en-ZA" sz="3100" b="1" i="1" dirty="0" smtClean="0">
                <a:solidFill>
                  <a:prstClr val="black"/>
                </a:solidFill>
                <a:latin typeface="Arial" panose="020B0604020202020204" pitchFamily="34" charset="0"/>
                <a:cs typeface="Arial" panose="020B0604020202020204" pitchFamily="34" charset="0"/>
              </a:rPr>
              <a:t>raise</a:t>
            </a:r>
            <a:r>
              <a:rPr lang="en-ZA" sz="3100" i="1" dirty="0" smtClean="0">
                <a:solidFill>
                  <a:prstClr val="black"/>
                </a:solidFill>
                <a:latin typeface="Arial" panose="020B0604020202020204" pitchFamily="34" charset="0"/>
                <a:cs typeface="Arial" panose="020B0604020202020204" pitchFamily="34" charset="0"/>
              </a:rPr>
              <a:t> </a:t>
            </a:r>
            <a:r>
              <a:rPr lang="en-ZA" sz="3100" i="1" dirty="0">
                <a:solidFill>
                  <a:prstClr val="black"/>
                </a:solidFill>
                <a:latin typeface="Arial" panose="020B0604020202020204" pitchFamily="34" charset="0"/>
                <a:cs typeface="Arial" panose="020B0604020202020204" pitchFamily="34" charset="0"/>
              </a:rPr>
              <a:t>a family. Ensuring that all children with disabilities have </a:t>
            </a:r>
            <a:r>
              <a:rPr lang="en-ZA" sz="3100" b="1" i="1" dirty="0">
                <a:solidFill>
                  <a:prstClr val="black"/>
                </a:solidFill>
                <a:latin typeface="Arial" panose="020B0604020202020204" pitchFamily="34" charset="0"/>
                <a:cs typeface="Arial" panose="020B0604020202020204" pitchFamily="34" charset="0"/>
              </a:rPr>
              <a:t>access</a:t>
            </a:r>
            <a:r>
              <a:rPr lang="en-ZA" sz="3100" i="1" dirty="0">
                <a:solidFill>
                  <a:prstClr val="black"/>
                </a:solidFill>
                <a:latin typeface="Arial" panose="020B0604020202020204" pitchFamily="34" charset="0"/>
                <a:cs typeface="Arial" panose="020B0604020202020204" pitchFamily="34" charset="0"/>
              </a:rPr>
              <a:t> to </a:t>
            </a:r>
            <a:r>
              <a:rPr lang="en-ZA" sz="3100" b="1" i="1" dirty="0">
                <a:solidFill>
                  <a:prstClr val="black"/>
                </a:solidFill>
                <a:latin typeface="Arial" panose="020B0604020202020204" pitchFamily="34" charset="0"/>
                <a:cs typeface="Arial" panose="020B0604020202020204" pitchFamily="34" charset="0"/>
              </a:rPr>
              <a:t>quality</a:t>
            </a:r>
            <a:r>
              <a:rPr lang="en-ZA" sz="3100" i="1" dirty="0">
                <a:solidFill>
                  <a:prstClr val="black"/>
                </a:solidFill>
                <a:latin typeface="Arial" panose="020B0604020202020204" pitchFamily="34" charset="0"/>
                <a:cs typeface="Arial" panose="020B0604020202020204" pitchFamily="34" charset="0"/>
              </a:rPr>
              <a:t> education will help South Africa meet its employment </a:t>
            </a:r>
            <a:r>
              <a:rPr lang="en-ZA" sz="3100" b="1" i="1" dirty="0">
                <a:solidFill>
                  <a:prstClr val="black"/>
                </a:solidFill>
                <a:latin typeface="Arial" panose="020B0604020202020204" pitchFamily="34" charset="0"/>
                <a:cs typeface="Arial" panose="020B0604020202020204" pitchFamily="34" charset="0"/>
              </a:rPr>
              <a:t>equity</a:t>
            </a:r>
            <a:r>
              <a:rPr lang="en-ZA" sz="3100" i="1" dirty="0">
                <a:solidFill>
                  <a:prstClr val="black"/>
                </a:solidFill>
                <a:latin typeface="Arial" panose="020B0604020202020204" pitchFamily="34" charset="0"/>
                <a:cs typeface="Arial" panose="020B0604020202020204" pitchFamily="34" charset="0"/>
              </a:rPr>
              <a:t> goals in the long run</a:t>
            </a:r>
            <a:r>
              <a:rPr lang="en-ZA" sz="3100" i="1" dirty="0" smtClean="0">
                <a:solidFill>
                  <a:prstClr val="black"/>
                </a:solidFill>
                <a:latin typeface="Arial" panose="020B0604020202020204" pitchFamily="34" charset="0"/>
                <a:cs typeface="Arial" panose="020B0604020202020204" pitchFamily="34" charset="0"/>
              </a:rPr>
              <a:t>.</a:t>
            </a:r>
            <a:r>
              <a:rPr lang="en-ZA" sz="2700" i="1" dirty="0" smtClean="0">
                <a:solidFill>
                  <a:prstClr val="black"/>
                </a:solidFill>
                <a:latin typeface="Arial" panose="020B0604020202020204" pitchFamily="34" charset="0"/>
                <a:cs typeface="Arial" panose="020B0604020202020204" pitchFamily="34" charset="0"/>
              </a:rPr>
              <a:t>”</a:t>
            </a:r>
          </a:p>
          <a:p>
            <a:pPr marL="0" lvl="0" indent="0" algn="just">
              <a:buNone/>
            </a:pPr>
            <a:endParaRPr lang="en-ZA" sz="2700" i="1" dirty="0">
              <a:solidFill>
                <a:prstClr val="black"/>
              </a:solidFill>
              <a:latin typeface="Arial" panose="020B0604020202020204" pitchFamily="34" charset="0"/>
              <a:cs typeface="Arial" panose="020B0604020202020204" pitchFamily="34" charset="0"/>
            </a:endParaRPr>
          </a:p>
          <a:p>
            <a:pPr marL="0" lvl="0" indent="0" algn="r">
              <a:spcBef>
                <a:spcPts val="0"/>
              </a:spcBef>
              <a:buNone/>
            </a:pPr>
            <a:r>
              <a:rPr lang="en-ZA" altLang="en-US" sz="1500" b="1" i="1" dirty="0">
                <a:solidFill>
                  <a:srgbClr val="000000"/>
                </a:solidFill>
                <a:cs typeface="Arial" panose="020B0604020202020204" pitchFamily="34" charset="0"/>
              </a:rPr>
              <a:t>National Planning Commission: National Development Plan, November 2011)</a:t>
            </a:r>
          </a:p>
          <a:p>
            <a:pPr marL="0" lvl="0" indent="0" algn="r">
              <a:buNone/>
            </a:pPr>
            <a:endParaRPr lang="en-ZA" sz="2700" i="1" dirty="0">
              <a:solidFill>
                <a:prstClr val="black"/>
              </a:solidFill>
              <a:latin typeface="Arial" panose="020B0604020202020204" pitchFamily="34" charset="0"/>
              <a:cs typeface="Arial" panose="020B0604020202020204" pitchFamily="34" charset="0"/>
            </a:endParaRPr>
          </a:p>
          <a:p>
            <a:endParaRPr lang="en-ZA" dirty="0"/>
          </a:p>
        </p:txBody>
      </p:sp>
      <p:pic>
        <p:nvPicPr>
          <p:cNvPr id="4" name="Picture 3"/>
          <p:cNvPicPr>
            <a:picLocks noChangeAspect="1"/>
          </p:cNvPicPr>
          <p:nvPr/>
        </p:nvPicPr>
        <p:blipFill>
          <a:blip r:embed="rId2" cstate="print"/>
          <a:stretch>
            <a:fillRect/>
          </a:stretch>
        </p:blipFill>
        <p:spPr>
          <a:xfrm>
            <a:off x="0" y="6021288"/>
            <a:ext cx="1691680" cy="836712"/>
          </a:xfrm>
          <a:prstGeom prst="rect">
            <a:avLst/>
          </a:prstGeom>
        </p:spPr>
      </p:pic>
      <p:sp>
        <p:nvSpPr>
          <p:cNvPr id="5" name="Rectangle 4"/>
          <p:cNvSpPr/>
          <p:nvPr/>
        </p:nvSpPr>
        <p:spPr>
          <a:xfrm>
            <a:off x="5730428" y="6453340"/>
            <a:ext cx="341760" cy="276999"/>
          </a:xfrm>
          <a:prstGeom prst="rect">
            <a:avLst/>
          </a:prstGeom>
        </p:spPr>
        <p:txBody>
          <a:bodyPr wrap="none">
            <a:spAutoFit/>
          </a:bodyPr>
          <a:lstStyle/>
          <a:p>
            <a:pPr algn="r"/>
            <a:fld id="{9DC7CBB9-8A01-486D-A115-199A907CBFA4}" type="slidenum">
              <a:rPr lang="en-ZA" sz="1200">
                <a:solidFill>
                  <a:srgbClr val="898989"/>
                </a:solidFill>
              </a:rPr>
              <a:pPr algn="r"/>
              <a:t>79</a:t>
            </a:fld>
            <a:endParaRPr lang="en-ZA" sz="1200" dirty="0">
              <a:solidFill>
                <a:srgbClr val="898989"/>
              </a:solidFill>
            </a:endParaRPr>
          </a:p>
        </p:txBody>
      </p:sp>
    </p:spTree>
    <p:extLst>
      <p:ext uri="{BB962C8B-B14F-4D97-AF65-F5344CB8AC3E}">
        <p14:creationId xmlns:p14="http://schemas.microsoft.com/office/powerpoint/2010/main" xmlns="" val="3173982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188913"/>
            <a:ext cx="8697913" cy="633412"/>
          </a:xfrm>
        </p:spPr>
        <p:txBody>
          <a:bodyPr>
            <a:noAutofit/>
          </a:bodyPr>
          <a:lstStyle/>
          <a:p>
            <a:pPr>
              <a:defRPr/>
            </a:pPr>
            <a:r>
              <a:rPr lang="en-ZA" sz="4000" b="1" dirty="0">
                <a:solidFill>
                  <a:srgbClr val="953735"/>
                </a:solidFill>
              </a:rPr>
              <a:t>PROBLEM STATEMENT &amp; </a:t>
            </a:r>
            <a:r>
              <a:rPr lang="en-ZA" sz="4000" b="1" dirty="0" smtClean="0">
                <a:solidFill>
                  <a:srgbClr val="953735"/>
                </a:solidFill>
              </a:rPr>
              <a:t>RATIONALE</a:t>
            </a:r>
            <a:r>
              <a:rPr lang="en-ZA" b="1" dirty="0" smtClean="0">
                <a:solidFill>
                  <a:srgbClr val="953735"/>
                </a:solidFill>
              </a:rPr>
              <a:t>…</a:t>
            </a:r>
            <a:r>
              <a:rPr lang="en-ZA" dirty="0" smtClean="0">
                <a:solidFill>
                  <a:schemeClr val="accent2">
                    <a:lumMod val="75000"/>
                  </a:schemeClr>
                </a:solidFill>
              </a:rPr>
              <a:t/>
            </a:r>
            <a:br>
              <a:rPr lang="en-ZA" dirty="0" smtClean="0">
                <a:solidFill>
                  <a:schemeClr val="accent2">
                    <a:lumMod val="75000"/>
                  </a:schemeClr>
                </a:solidFill>
              </a:rPr>
            </a:br>
            <a:r>
              <a:rPr lang="en-ZA" dirty="0" smtClean="0">
                <a:solidFill>
                  <a:schemeClr val="accent2">
                    <a:lumMod val="75000"/>
                  </a:schemeClr>
                </a:solidFill>
              </a:rPr>
              <a:t>REPETITION RATE</a:t>
            </a:r>
          </a:p>
        </p:txBody>
      </p:sp>
      <p:graphicFrame>
        <p:nvGraphicFramePr>
          <p:cNvPr id="4" name="Content Placeholder 3"/>
          <p:cNvGraphicFramePr>
            <a:graphicFrameLocks noGrp="1"/>
          </p:cNvGraphicFramePr>
          <p:nvPr>
            <p:ph idx="1"/>
            <p:extLst/>
          </p:nvPr>
        </p:nvGraphicFramePr>
        <p:xfrm>
          <a:off x="285469" y="1261566"/>
          <a:ext cx="8640960" cy="5073427"/>
        </p:xfrm>
        <a:graphic>
          <a:graphicData uri="http://schemas.openxmlformats.org/drawingml/2006/chart">
            <c:chart xmlns:c="http://schemas.openxmlformats.org/drawingml/2006/chart" xmlns:r="http://schemas.openxmlformats.org/officeDocument/2006/relationships" r:id="rId2"/>
          </a:graphicData>
        </a:graphic>
      </p:graphicFrame>
      <p:sp>
        <p:nvSpPr>
          <p:cNvPr id="32772" name="Rectangle 4"/>
          <p:cNvSpPr>
            <a:spLocks noChangeArrowheads="1"/>
          </p:cNvSpPr>
          <p:nvPr/>
        </p:nvSpPr>
        <p:spPr bwMode="auto">
          <a:xfrm>
            <a:off x="8101013" y="630872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6A179CE5-426C-4C8A-9EE4-BBD19AA73CA1}" type="slidenum">
              <a:rPr lang="en-US" altLang="en-US" smtClean="0">
                <a:solidFill>
                  <a:srgbClr val="000000"/>
                </a:solidFill>
              </a:rPr>
              <a:pPr eaLnBrk="1" fontAlgn="base" hangingPunct="1">
                <a:spcBef>
                  <a:spcPct val="0"/>
                </a:spcBef>
                <a:spcAft>
                  <a:spcPct val="0"/>
                </a:spcAft>
              </a:pPr>
              <a:t>8</a:t>
            </a:fld>
            <a:endParaRPr lang="en-US" altLang="en-US" smtClean="0">
              <a:solidFill>
                <a:srgbClr val="0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3184332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44624"/>
            <a:ext cx="8229600" cy="721570"/>
          </a:xfrm>
        </p:spPr>
        <p:txBody>
          <a:bodyPr>
            <a:noAutofit/>
          </a:bodyPr>
          <a:lstStyle/>
          <a:p>
            <a:r>
              <a:rPr lang="en-ZA" sz="2800" cap="small" dirty="0" smtClean="0"/>
              <a:t>SKILLS AND VOCATIONAL PROGRAMMES WRITTING TEAM </a:t>
            </a:r>
            <a:endParaRPr lang="en-ZA" sz="2800" dirty="0"/>
          </a:p>
        </p:txBody>
      </p:sp>
      <p:pic>
        <p:nvPicPr>
          <p:cNvPr id="5" name="Picture 2" descr="C:\Users\govender.z\AppData\Local\Microsoft\Windows\Temporary Internet Files\Content.Outlook\2GZY1W4E\IMG_3187.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836712"/>
            <a:ext cx="9143999" cy="60668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91880" y="6381328"/>
            <a:ext cx="576064" cy="369332"/>
          </a:xfrm>
          <a:prstGeom prst="rect">
            <a:avLst/>
          </a:prstGeom>
          <a:noFill/>
        </p:spPr>
        <p:txBody>
          <a:bodyPr wrap="square" rtlCol="0">
            <a:spAutoFit/>
          </a:bodyPr>
          <a:lstStyle/>
          <a:p>
            <a:r>
              <a:rPr lang="en-US" dirty="0" smtClean="0"/>
              <a:t>80</a:t>
            </a:r>
            <a:endParaRPr lang="en-ZA" dirty="0"/>
          </a:p>
        </p:txBody>
      </p:sp>
    </p:spTree>
    <p:extLst>
      <p:ext uri="{BB962C8B-B14F-4D97-AF65-F5344CB8AC3E}">
        <p14:creationId xmlns:p14="http://schemas.microsoft.com/office/powerpoint/2010/main" xmlns="" val="16623209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299" y="116632"/>
            <a:ext cx="6172200" cy="324036"/>
          </a:xfrm>
        </p:spPr>
        <p:txBody>
          <a:bodyPr>
            <a:normAutofit fontScale="90000"/>
          </a:bodyPr>
          <a:lstStyle/>
          <a:p>
            <a:r>
              <a:rPr lang="en-ZA" sz="2400" cap="small" dirty="0">
                <a:solidFill>
                  <a:schemeClr val="accent2">
                    <a:lumMod val="75000"/>
                  </a:schemeClr>
                </a:solidFill>
              </a:rPr>
              <a:t>	</a:t>
            </a:r>
            <a:r>
              <a:rPr lang="en-ZA" sz="7300" b="1" cap="small" dirty="0">
                <a:solidFill>
                  <a:schemeClr val="accent2">
                    <a:lumMod val="75000"/>
                  </a:schemeClr>
                </a:solidFill>
              </a:rPr>
              <a:t>CURRICULUM</a:t>
            </a:r>
            <a:endParaRPr lang="en-ZA" sz="8000" b="1" cap="small"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141510016"/>
              </p:ext>
            </p:extLst>
          </p:nvPr>
        </p:nvGraphicFramePr>
        <p:xfrm>
          <a:off x="0" y="620690"/>
          <a:ext cx="9036496" cy="6291685"/>
        </p:xfrm>
        <a:graphic>
          <a:graphicData uri="http://schemas.openxmlformats.org/drawingml/2006/table">
            <a:tbl>
              <a:tblPr firstRow="1" bandRow="1">
                <a:tableStyleId>{21E4AEA4-8DFA-4A89-87EB-49C32662AFE0}</a:tableStyleId>
              </a:tblPr>
              <a:tblGrid>
                <a:gridCol w="569942">
                  <a:extLst>
                    <a:ext uri="{9D8B030D-6E8A-4147-A177-3AD203B41FA5}">
                      <a16:colId xmlns:a16="http://schemas.microsoft.com/office/drawing/2014/main" xmlns="" val="20000"/>
                    </a:ext>
                  </a:extLst>
                </a:gridCol>
                <a:gridCol w="1934069">
                  <a:extLst>
                    <a:ext uri="{9D8B030D-6E8A-4147-A177-3AD203B41FA5}">
                      <a16:colId xmlns:a16="http://schemas.microsoft.com/office/drawing/2014/main" xmlns="" val="20001"/>
                    </a:ext>
                  </a:extLst>
                </a:gridCol>
                <a:gridCol w="713463">
                  <a:extLst>
                    <a:ext uri="{9D8B030D-6E8A-4147-A177-3AD203B41FA5}">
                      <a16:colId xmlns:a16="http://schemas.microsoft.com/office/drawing/2014/main" xmlns="" val="20002"/>
                    </a:ext>
                  </a:extLst>
                </a:gridCol>
                <a:gridCol w="5819022">
                  <a:extLst>
                    <a:ext uri="{9D8B030D-6E8A-4147-A177-3AD203B41FA5}">
                      <a16:colId xmlns:a16="http://schemas.microsoft.com/office/drawing/2014/main" xmlns="" val="20003"/>
                    </a:ext>
                  </a:extLst>
                </a:gridCol>
              </a:tblGrid>
              <a:tr h="218980">
                <a:tc>
                  <a:txBody>
                    <a:bodyPr/>
                    <a:lstStyle/>
                    <a:p>
                      <a:pPr algn="ctr">
                        <a:lnSpc>
                          <a:spcPct val="115000"/>
                        </a:lnSpc>
                        <a:spcAft>
                          <a:spcPts val="0"/>
                        </a:spcAft>
                      </a:pPr>
                      <a:r>
                        <a:rPr lang="en-ZA" sz="900" b="1" dirty="0">
                          <a:effectLst/>
                          <a:latin typeface="Arial"/>
                          <a:ea typeface="Calibri"/>
                          <a:cs typeface="Times New Roman"/>
                        </a:rPr>
                        <a:t>No </a:t>
                      </a:r>
                      <a:endParaRPr lang="en-ZA" sz="900" dirty="0">
                        <a:effectLst/>
                        <a:latin typeface="Calibri"/>
                        <a:ea typeface="Calibri"/>
                        <a:cs typeface="Times New Roman"/>
                      </a:endParaRPr>
                    </a:p>
                  </a:txBody>
                  <a:tcPr marL="51435" marR="51435" marT="0" marB="0"/>
                </a:tc>
                <a:tc gridSpan="2">
                  <a:txBody>
                    <a:bodyPr/>
                    <a:lstStyle/>
                    <a:p>
                      <a:pPr algn="ctr">
                        <a:lnSpc>
                          <a:spcPct val="115000"/>
                        </a:lnSpc>
                        <a:spcAft>
                          <a:spcPts val="0"/>
                        </a:spcAft>
                      </a:pPr>
                      <a:r>
                        <a:rPr lang="en-ZA" sz="900" b="1" dirty="0" smtClean="0">
                          <a:effectLst/>
                          <a:latin typeface="Arial"/>
                          <a:ea typeface="Calibri"/>
                          <a:cs typeface="Times New Roman"/>
                        </a:rPr>
                        <a:t>Subjects </a:t>
                      </a:r>
                      <a:endParaRPr lang="en-ZA" sz="900" dirty="0">
                        <a:effectLst/>
                        <a:latin typeface="Calibri"/>
                        <a:ea typeface="Calibri"/>
                        <a:cs typeface="Times New Roman"/>
                      </a:endParaRPr>
                    </a:p>
                  </a:txBody>
                  <a:tcPr marL="51435" marR="51435" marT="0" marB="0"/>
                </a:tc>
                <a:tc hMerge="1">
                  <a:txBody>
                    <a:bodyPr/>
                    <a:lstStyle/>
                    <a:p>
                      <a:pPr algn="ctr">
                        <a:lnSpc>
                          <a:spcPct val="115000"/>
                        </a:lnSpc>
                        <a:spcAft>
                          <a:spcPts val="0"/>
                        </a:spcAft>
                      </a:pPr>
                      <a:endParaRPr lang="en-ZA" sz="1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900" b="1" dirty="0">
                          <a:effectLst/>
                          <a:latin typeface="Arial"/>
                          <a:ea typeface="Calibri"/>
                          <a:cs typeface="Times New Roman"/>
                        </a:rPr>
                        <a:t>SPECIALISATION/SUBJECT SUB SECTIONS</a:t>
                      </a:r>
                      <a:endParaRPr lang="en-ZA" sz="900" dirty="0">
                        <a:effectLst/>
                        <a:latin typeface="Calibri"/>
                        <a:ea typeface="Calibri"/>
                        <a:cs typeface="Times New Roman"/>
                      </a:endParaRPr>
                    </a:p>
                  </a:txBody>
                  <a:tcPr marL="51435" marR="51435" marT="0" marB="0"/>
                </a:tc>
                <a:extLst>
                  <a:ext uri="{0D108BD9-81ED-4DB2-BD59-A6C34878D82A}">
                    <a16:rowId xmlns:a16="http://schemas.microsoft.com/office/drawing/2014/main" xmlns="" val="10000"/>
                  </a:ext>
                </a:extLst>
              </a:tr>
              <a:tr h="236804">
                <a:tc gridSpan="4">
                  <a:txBody>
                    <a:bodyPr/>
                    <a:lstStyle/>
                    <a:p>
                      <a:pPr algn="ctr">
                        <a:lnSpc>
                          <a:spcPct val="115000"/>
                        </a:lnSpc>
                        <a:spcAft>
                          <a:spcPts val="0"/>
                        </a:spcAft>
                      </a:pPr>
                      <a:r>
                        <a:rPr lang="en-ZA" sz="1200" b="1" dirty="0">
                          <a:effectLst/>
                          <a:latin typeface="Arial" panose="020B0604020202020204" pitchFamily="34" charset="0"/>
                          <a:ea typeface="Calibri"/>
                          <a:cs typeface="Arial" panose="020B0604020202020204" pitchFamily="34" charset="0"/>
                        </a:rPr>
                        <a:t> </a:t>
                      </a:r>
                      <a:r>
                        <a:rPr lang="en-ZA" sz="1200" b="1" dirty="0" smtClean="0">
                          <a:effectLst/>
                          <a:latin typeface="Arial" panose="020B0604020202020204" pitchFamily="34" charset="0"/>
                          <a:ea typeface="Calibri"/>
                          <a:cs typeface="Arial" panose="020B0604020202020204" pitchFamily="34" charset="0"/>
                        </a:rPr>
                        <a:t>General Subjects</a:t>
                      </a:r>
                      <a:r>
                        <a:rPr lang="en-ZA" sz="1200" b="1" dirty="0">
                          <a:effectLst/>
                          <a:latin typeface="Arial" panose="020B0604020202020204" pitchFamily="34" charset="0"/>
                          <a:ea typeface="Calibri"/>
                          <a:cs typeface="Arial" panose="020B0604020202020204" pitchFamily="34" charset="0"/>
                        </a:rPr>
                        <a:t> </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hMerge="1">
                  <a:txBody>
                    <a:bodyPr/>
                    <a:lstStyle/>
                    <a:p>
                      <a:pPr algn="ctr">
                        <a:lnSpc>
                          <a:spcPct val="115000"/>
                        </a:lnSpc>
                        <a:spcAft>
                          <a:spcPts val="0"/>
                        </a:spcAft>
                      </a:pPr>
                      <a:endParaRPr lang="en-ZA" sz="1100" dirty="0">
                        <a:effectLst/>
                        <a:latin typeface="Calibri"/>
                        <a:ea typeface="Calibri"/>
                        <a:cs typeface="Times New Roman"/>
                      </a:endParaRPr>
                    </a:p>
                  </a:txBody>
                  <a:tcPr marL="68580" marR="68580" marT="0" marB="0"/>
                </a:tc>
                <a:tc hMerge="1">
                  <a:txBody>
                    <a:bodyPr/>
                    <a:lstStyle/>
                    <a:p>
                      <a:endParaRPr lang="en-ZA"/>
                    </a:p>
                  </a:txBody>
                  <a:tcPr/>
                </a:tc>
                <a:extLst>
                  <a:ext uri="{0D108BD9-81ED-4DB2-BD59-A6C34878D82A}">
                    <a16:rowId xmlns:a16="http://schemas.microsoft.com/office/drawing/2014/main" xmlns="" val="10001"/>
                  </a:ext>
                </a:extLst>
              </a:tr>
              <a:tr h="612026">
                <a:tc>
                  <a:txBody>
                    <a:bodyPr/>
                    <a:lstStyle/>
                    <a:p>
                      <a:pPr algn="l">
                        <a:lnSpc>
                          <a:spcPct val="115000"/>
                        </a:lnSpc>
                        <a:spcAft>
                          <a:spcPts val="0"/>
                        </a:spcAft>
                      </a:pPr>
                      <a:r>
                        <a:rPr lang="en-ZA" sz="1200" b="0" dirty="0">
                          <a:effectLst/>
                          <a:latin typeface="Arial" panose="020B0604020202020204" pitchFamily="34" charset="0"/>
                          <a:ea typeface="Calibri"/>
                          <a:cs typeface="Arial" panose="020B0604020202020204" pitchFamily="34" charset="0"/>
                        </a:rPr>
                        <a:t>1 - 4</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Language</a:t>
                      </a:r>
                      <a:endParaRPr lang="en-ZA" sz="1200" dirty="0">
                        <a:effectLst/>
                        <a:latin typeface="Arial" panose="020B0604020202020204" pitchFamily="34" charset="0"/>
                        <a:ea typeface="Calibri"/>
                        <a:cs typeface="Arial" panose="020B0604020202020204" pitchFamily="34" charset="0"/>
                      </a:endParaRPr>
                    </a:p>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Mathematics</a:t>
                      </a:r>
                      <a:endParaRPr lang="en-ZA" sz="1200" dirty="0">
                        <a:effectLst/>
                        <a:latin typeface="Arial" panose="020B0604020202020204" pitchFamily="34" charset="0"/>
                        <a:ea typeface="Calibri"/>
                        <a:cs typeface="Arial" panose="020B0604020202020204" pitchFamily="34" charset="0"/>
                      </a:endParaRPr>
                    </a:p>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Life Skills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HL, </a:t>
                      </a:r>
                      <a:r>
                        <a:rPr lang="en-ZA" sz="1200" dirty="0" smtClean="0">
                          <a:effectLst/>
                          <a:latin typeface="Arial" panose="020B0604020202020204" pitchFamily="34" charset="0"/>
                          <a:ea typeface="Calibri"/>
                          <a:cs typeface="Arial" panose="020B0604020202020204" pitchFamily="34" charset="0"/>
                        </a:rPr>
                        <a:t>FAL, Functional Maths, Creative </a:t>
                      </a:r>
                      <a:r>
                        <a:rPr lang="en-ZA" sz="1200" dirty="0">
                          <a:effectLst/>
                          <a:latin typeface="Arial" panose="020B0604020202020204" pitchFamily="34" charset="0"/>
                          <a:ea typeface="Calibri"/>
                          <a:cs typeface="Arial" panose="020B0604020202020204" pitchFamily="34" charset="0"/>
                        </a:rPr>
                        <a:t>Arts, Social Sciences, Life Skills, Physical Education and Sport, Natural Science, Computer Application Technology</a:t>
                      </a:r>
                    </a:p>
                  </a:txBody>
                  <a:tcPr marL="51435" marR="51435" marT="0" marB="0" anchor="ctr"/>
                </a:tc>
                <a:tc hMerge="1">
                  <a:txBody>
                    <a:bodyPr/>
                    <a:lstStyle/>
                    <a:p>
                      <a:endParaRPr lang="en-ZA"/>
                    </a:p>
                  </a:txBody>
                  <a:tcPr/>
                </a:tc>
                <a:extLst>
                  <a:ext uri="{0D108BD9-81ED-4DB2-BD59-A6C34878D82A}">
                    <a16:rowId xmlns:a16="http://schemas.microsoft.com/office/drawing/2014/main" xmlns="" val="10002"/>
                  </a:ext>
                </a:extLst>
              </a:tr>
              <a:tr h="200529">
                <a:tc gridSpan="4">
                  <a:txBody>
                    <a:bodyPr/>
                    <a:lstStyle/>
                    <a:p>
                      <a:pPr algn="ctr">
                        <a:lnSpc>
                          <a:spcPct val="115000"/>
                        </a:lnSpc>
                        <a:spcAft>
                          <a:spcPts val="0"/>
                        </a:spcAft>
                      </a:pPr>
                      <a:r>
                        <a:rPr lang="en-ZA" sz="1200" b="1" dirty="0" smtClean="0">
                          <a:effectLst/>
                          <a:latin typeface="Arial" panose="020B0604020202020204" pitchFamily="34" charset="0"/>
                          <a:ea typeface="Calibri"/>
                          <a:cs typeface="Arial" panose="020B0604020202020204" pitchFamily="34" charset="0"/>
                        </a:rPr>
                        <a:t>Skills </a:t>
                      </a:r>
                      <a:r>
                        <a:rPr lang="en-ZA" sz="1200" b="1" dirty="0">
                          <a:effectLst/>
                          <a:latin typeface="Arial" panose="020B0604020202020204" pitchFamily="34" charset="0"/>
                          <a:ea typeface="Calibri"/>
                          <a:cs typeface="Arial" panose="020B0604020202020204" pitchFamily="34" charset="0"/>
                        </a:rPr>
                        <a:t>and Vocational </a:t>
                      </a:r>
                      <a:r>
                        <a:rPr lang="en-ZA" sz="1200" b="1" dirty="0" smtClean="0">
                          <a:effectLst/>
                          <a:latin typeface="Arial" panose="020B0604020202020204" pitchFamily="34" charset="0"/>
                          <a:ea typeface="Calibri"/>
                          <a:cs typeface="Arial" panose="020B0604020202020204" pitchFamily="34" charset="0"/>
                        </a:rPr>
                        <a:t>Subjects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hMerge="1">
                  <a:txBody>
                    <a:bodyPr/>
                    <a:lstStyle/>
                    <a:p>
                      <a:pPr algn="l">
                        <a:lnSpc>
                          <a:spcPct val="115000"/>
                        </a:lnSpc>
                        <a:spcAft>
                          <a:spcPts val="0"/>
                        </a:spcAft>
                      </a:pPr>
                      <a:endParaRPr lang="en-ZA" sz="1100" dirty="0">
                        <a:effectLst/>
                        <a:latin typeface="Calibri"/>
                        <a:ea typeface="Calibri"/>
                        <a:cs typeface="Times New Roman"/>
                      </a:endParaRPr>
                    </a:p>
                  </a:txBody>
                  <a:tcPr marL="68580" marR="68580" marT="0" marB="0"/>
                </a:tc>
                <a:tc hMerge="1">
                  <a:txBody>
                    <a:bodyPr/>
                    <a:lstStyle/>
                    <a:p>
                      <a:endParaRPr lang="en-ZA"/>
                    </a:p>
                  </a:txBody>
                  <a:tcPr/>
                </a:tc>
                <a:extLst>
                  <a:ext uri="{0D108BD9-81ED-4DB2-BD59-A6C34878D82A}">
                    <a16:rowId xmlns:a16="http://schemas.microsoft.com/office/drawing/2014/main" xmlns="" val="10003"/>
                  </a:ext>
                </a:extLst>
              </a:tr>
              <a:tr h="264583">
                <a:tc>
                  <a:txBody>
                    <a:bodyPr/>
                    <a:lstStyle/>
                    <a:p>
                      <a:pPr algn="ctr">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5.</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Agricultural </a:t>
                      </a:r>
                      <a:r>
                        <a:rPr lang="en-ZA" sz="1200" b="1" dirty="0" smtClean="0">
                          <a:effectLst/>
                          <a:latin typeface="Arial" panose="020B0604020202020204" pitchFamily="34" charset="0"/>
                          <a:ea typeface="Calibri"/>
                          <a:cs typeface="Arial" panose="020B0604020202020204" pitchFamily="34" charset="0"/>
                        </a:rPr>
                        <a:t>Studies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Plant </a:t>
                      </a:r>
                      <a:r>
                        <a:rPr lang="en-ZA" sz="1200" dirty="0" smtClean="0">
                          <a:effectLst/>
                          <a:latin typeface="Arial" panose="020B0604020202020204" pitchFamily="34" charset="0"/>
                          <a:ea typeface="Calibri"/>
                          <a:cs typeface="Arial" panose="020B0604020202020204" pitchFamily="34" charset="0"/>
                        </a:rPr>
                        <a:t>production, Animal </a:t>
                      </a:r>
                      <a:r>
                        <a:rPr lang="en-ZA" sz="1200" dirty="0">
                          <a:effectLst/>
                          <a:latin typeface="Arial" panose="020B0604020202020204" pitchFamily="34" charset="0"/>
                          <a:ea typeface="Calibri"/>
                          <a:cs typeface="Arial" panose="020B0604020202020204" pitchFamily="34" charset="0"/>
                        </a:rPr>
                        <a:t>husbandry </a:t>
                      </a:r>
                      <a:r>
                        <a:rPr lang="en-ZA" sz="1200" dirty="0" smtClean="0">
                          <a:effectLst/>
                          <a:latin typeface="Arial" panose="020B0604020202020204" pitchFamily="34" charset="0"/>
                          <a:ea typeface="Calibri"/>
                          <a:cs typeface="Arial" panose="020B0604020202020204" pitchFamily="34" charset="0"/>
                        </a:rPr>
                        <a:t>,Gardening</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ZA"/>
                    </a:p>
                  </a:txBody>
                  <a:tcPr/>
                </a:tc>
                <a:extLst>
                  <a:ext uri="{0D108BD9-81ED-4DB2-BD59-A6C34878D82A}">
                    <a16:rowId xmlns:a16="http://schemas.microsoft.com/office/drawing/2014/main" xmlns="" val="10004"/>
                  </a:ext>
                </a:extLst>
              </a:tr>
              <a:tr h="249415">
                <a:tc>
                  <a:txBody>
                    <a:bodyPr/>
                    <a:lstStyle/>
                    <a:p>
                      <a:pPr algn="ctr">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6.</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Art and </a:t>
                      </a:r>
                      <a:r>
                        <a:rPr lang="en-ZA" sz="1200" b="1" dirty="0" smtClean="0">
                          <a:effectLst/>
                          <a:latin typeface="Arial" panose="020B0604020202020204" pitchFamily="34" charset="0"/>
                          <a:ea typeface="Calibri"/>
                          <a:cs typeface="Arial" panose="020B0604020202020204" pitchFamily="34" charset="0"/>
                        </a:rPr>
                        <a:t>Crafts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Craft </a:t>
                      </a:r>
                      <a:r>
                        <a:rPr lang="en-ZA" sz="1200" dirty="0" smtClean="0">
                          <a:effectLst/>
                          <a:latin typeface="Arial" panose="020B0604020202020204" pitchFamily="34" charset="0"/>
                          <a:ea typeface="Calibri"/>
                          <a:cs typeface="Arial" panose="020B0604020202020204" pitchFamily="34" charset="0"/>
                        </a:rPr>
                        <a:t>production, Working </a:t>
                      </a:r>
                      <a:r>
                        <a:rPr lang="en-ZA" sz="1200" dirty="0">
                          <a:effectLst/>
                          <a:latin typeface="Arial" panose="020B0604020202020204" pitchFamily="34" charset="0"/>
                          <a:ea typeface="Calibri"/>
                          <a:cs typeface="Arial" panose="020B0604020202020204" pitchFamily="34" charset="0"/>
                        </a:rPr>
                        <a:t>in different Materials</a:t>
                      </a:r>
                    </a:p>
                  </a:txBody>
                  <a:tcPr marL="51435" marR="51435" marT="0" marB="0" anchor="ctr"/>
                </a:tc>
                <a:tc hMerge="1">
                  <a:txBody>
                    <a:bodyPr/>
                    <a:lstStyle/>
                    <a:p>
                      <a:endParaRPr lang="en-ZA"/>
                    </a:p>
                  </a:txBody>
                  <a:tcPr/>
                </a:tc>
                <a:extLst>
                  <a:ext uri="{0D108BD9-81ED-4DB2-BD59-A6C34878D82A}">
                    <a16:rowId xmlns:a16="http://schemas.microsoft.com/office/drawing/2014/main" xmlns="" val="10005"/>
                  </a:ext>
                </a:extLst>
              </a:tr>
              <a:tr h="402068">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7. </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Office </a:t>
                      </a:r>
                      <a:r>
                        <a:rPr lang="en-ZA" sz="1200" b="1" dirty="0" smtClean="0">
                          <a:effectLst/>
                          <a:latin typeface="Arial" panose="020B0604020202020204" pitchFamily="34" charset="0"/>
                          <a:ea typeface="Calibri"/>
                          <a:cs typeface="Arial" panose="020B0604020202020204" pitchFamily="34" charset="0"/>
                        </a:rPr>
                        <a:t>Administration</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Office Practice</a:t>
                      </a:r>
                    </a:p>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Computer Application </a:t>
                      </a:r>
                      <a:r>
                        <a:rPr lang="en-ZA" sz="1200" dirty="0" smtClean="0">
                          <a:effectLst/>
                          <a:latin typeface="Arial" panose="020B0604020202020204" pitchFamily="34" charset="0"/>
                          <a:ea typeface="Calibri"/>
                          <a:cs typeface="Arial" panose="020B0604020202020204" pitchFamily="34" charset="0"/>
                        </a:rPr>
                        <a:t>Technology, Client </a:t>
                      </a:r>
                      <a:r>
                        <a:rPr lang="en-ZA" sz="1200" dirty="0">
                          <a:effectLst/>
                          <a:latin typeface="Arial" panose="020B0604020202020204" pitchFamily="34" charset="0"/>
                          <a:ea typeface="Calibri"/>
                          <a:cs typeface="Arial" panose="020B0604020202020204" pitchFamily="34" charset="0"/>
                        </a:rPr>
                        <a:t>services and communication</a:t>
                      </a:r>
                    </a:p>
                  </a:txBody>
                  <a:tcPr marL="51435" marR="51435" marT="0" marB="0" anchor="ctr"/>
                </a:tc>
                <a:tc hMerge="1">
                  <a:txBody>
                    <a:bodyPr/>
                    <a:lstStyle/>
                    <a:p>
                      <a:endParaRPr lang="en-ZA"/>
                    </a:p>
                  </a:txBody>
                  <a:tcPr/>
                </a:tc>
                <a:extLst>
                  <a:ext uri="{0D108BD9-81ED-4DB2-BD59-A6C34878D82A}">
                    <a16:rowId xmlns:a16="http://schemas.microsoft.com/office/drawing/2014/main" xmlns="" val="10006"/>
                  </a:ext>
                </a:extLst>
              </a:tr>
              <a:tr h="402068">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8.</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Early Childhood Development</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Child Development and </a:t>
                      </a:r>
                      <a:r>
                        <a:rPr lang="en-ZA" sz="1200" dirty="0" smtClean="0">
                          <a:effectLst/>
                          <a:latin typeface="Arial" panose="020B0604020202020204" pitchFamily="34" charset="0"/>
                          <a:ea typeface="Calibri"/>
                          <a:cs typeface="Arial" panose="020B0604020202020204" pitchFamily="34" charset="0"/>
                        </a:rPr>
                        <a:t>Care, Resource </a:t>
                      </a:r>
                      <a:r>
                        <a:rPr lang="en-ZA" sz="1200" dirty="0">
                          <a:effectLst/>
                          <a:latin typeface="Arial" panose="020B0604020202020204" pitchFamily="34" charset="0"/>
                          <a:ea typeface="Calibri"/>
                          <a:cs typeface="Arial" panose="020B0604020202020204" pitchFamily="34" charset="0"/>
                        </a:rPr>
                        <a:t>Development (for learning)</a:t>
                      </a:r>
                    </a:p>
                  </a:txBody>
                  <a:tcPr marL="51435" marR="51435" marT="0" marB="0" anchor="ctr"/>
                </a:tc>
                <a:tc hMerge="1">
                  <a:txBody>
                    <a:bodyPr/>
                    <a:lstStyle/>
                    <a:p>
                      <a:endParaRPr lang="en-ZA"/>
                    </a:p>
                  </a:txBody>
                  <a:tcPr/>
                </a:tc>
                <a:extLst>
                  <a:ext uri="{0D108BD9-81ED-4DB2-BD59-A6C34878D82A}">
                    <a16:rowId xmlns:a16="http://schemas.microsoft.com/office/drawing/2014/main" xmlns="" val="10007"/>
                  </a:ext>
                </a:extLst>
              </a:tr>
              <a:tr h="612026">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9.</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Mechanical Technology: Motor Mechanics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Motor </a:t>
                      </a:r>
                      <a:r>
                        <a:rPr lang="en-ZA" sz="1200" dirty="0" smtClean="0">
                          <a:effectLst/>
                          <a:latin typeface="Arial" panose="020B0604020202020204" pitchFamily="34" charset="0"/>
                          <a:ea typeface="Calibri"/>
                          <a:cs typeface="Arial" panose="020B0604020202020204" pitchFamily="34" charset="0"/>
                        </a:rPr>
                        <a:t>Mechanics, </a:t>
                      </a:r>
                      <a:endParaRPr lang="en-ZA" sz="1200" dirty="0">
                        <a:effectLst/>
                        <a:latin typeface="Arial" panose="020B0604020202020204" pitchFamily="34" charset="0"/>
                        <a:ea typeface="Calibri"/>
                        <a:cs typeface="Arial" panose="020B0604020202020204" pitchFamily="34" charset="0"/>
                      </a:endParaRPr>
                    </a:p>
                    <a:p>
                      <a:pPr algn="l">
                        <a:lnSpc>
                          <a:spcPct val="115000"/>
                        </a:lnSpc>
                        <a:spcAft>
                          <a:spcPts val="0"/>
                        </a:spcAft>
                      </a:pPr>
                      <a:r>
                        <a:rPr lang="en-ZA" sz="1200" b="1" u="none" strike="noStrike" dirty="0">
                          <a:effectLst/>
                          <a:latin typeface="Arial" panose="020B0604020202020204" pitchFamily="34" charset="0"/>
                          <a:ea typeface="Calibri"/>
                          <a:cs typeface="Arial" panose="020B0604020202020204" pitchFamily="34" charset="0"/>
                        </a:rPr>
                        <a:t> </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ZA"/>
                    </a:p>
                  </a:txBody>
                  <a:tcPr/>
                </a:tc>
                <a:extLst>
                  <a:ext uri="{0D108BD9-81ED-4DB2-BD59-A6C34878D82A}">
                    <a16:rowId xmlns:a16="http://schemas.microsoft.com/office/drawing/2014/main" xmlns="" val="10008"/>
                  </a:ext>
                </a:extLst>
              </a:tr>
              <a:tr h="612026">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10.</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Mechanical Technology: Body Works </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Panel Beating and / </a:t>
                      </a:r>
                      <a:r>
                        <a:rPr lang="en-ZA" sz="1200" dirty="0" smtClean="0">
                          <a:effectLst/>
                          <a:latin typeface="Arial" panose="020B0604020202020204" pitchFamily="34" charset="0"/>
                          <a:ea typeface="Calibri"/>
                          <a:cs typeface="Arial" panose="020B0604020202020204" pitchFamily="34" charset="0"/>
                        </a:rPr>
                        <a:t>or, Spray </a:t>
                      </a:r>
                      <a:r>
                        <a:rPr lang="en-ZA" sz="1200" dirty="0">
                          <a:effectLst/>
                          <a:latin typeface="Arial" panose="020B0604020202020204" pitchFamily="34" charset="0"/>
                          <a:ea typeface="Calibri"/>
                          <a:cs typeface="Arial" panose="020B0604020202020204" pitchFamily="34" charset="0"/>
                        </a:rPr>
                        <a:t>Painting</a:t>
                      </a:r>
                    </a:p>
                  </a:txBody>
                  <a:tcPr marL="51435" marR="51435" marT="0" marB="0" anchor="ctr"/>
                </a:tc>
                <a:tc hMerge="1">
                  <a:txBody>
                    <a:bodyPr/>
                    <a:lstStyle/>
                    <a:p>
                      <a:endParaRPr lang="en-ZA"/>
                    </a:p>
                  </a:txBody>
                  <a:tcPr/>
                </a:tc>
                <a:extLst>
                  <a:ext uri="{0D108BD9-81ED-4DB2-BD59-A6C34878D82A}">
                    <a16:rowId xmlns:a16="http://schemas.microsoft.com/office/drawing/2014/main" xmlns="" val="10009"/>
                  </a:ext>
                </a:extLst>
              </a:tr>
              <a:tr h="402068">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11.</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Mechanical Technology: Welding</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Welding </a:t>
                      </a:r>
                      <a:r>
                        <a:rPr lang="en-ZA" sz="1200" dirty="0" smtClean="0">
                          <a:effectLst/>
                          <a:latin typeface="Arial" panose="020B0604020202020204" pitchFamily="34" charset="0"/>
                          <a:ea typeface="Calibri"/>
                          <a:cs typeface="Arial" panose="020B0604020202020204" pitchFamily="34" charset="0"/>
                        </a:rPr>
                        <a:t>, Metalwork</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ZA"/>
                    </a:p>
                  </a:txBody>
                  <a:tcPr/>
                </a:tc>
                <a:extLst>
                  <a:ext uri="{0D108BD9-81ED-4DB2-BD59-A6C34878D82A}">
                    <a16:rowId xmlns:a16="http://schemas.microsoft.com/office/drawing/2014/main" xmlns="" val="10010"/>
                  </a:ext>
                </a:extLst>
              </a:tr>
              <a:tr h="612026">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12.</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Mechanical Technology: Sheet metal work</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Welding, Sheet </a:t>
                      </a:r>
                      <a:r>
                        <a:rPr lang="en-ZA" sz="1200" dirty="0">
                          <a:effectLst/>
                          <a:latin typeface="Arial" panose="020B0604020202020204" pitchFamily="34" charset="0"/>
                          <a:ea typeface="Calibri"/>
                          <a:cs typeface="Arial" panose="020B0604020202020204" pitchFamily="34" charset="0"/>
                        </a:rPr>
                        <a:t>metal work</a:t>
                      </a:r>
                    </a:p>
                  </a:txBody>
                  <a:tcPr marL="51435" marR="51435" marT="0" marB="0" anchor="ctr"/>
                </a:tc>
                <a:tc hMerge="1">
                  <a:txBody>
                    <a:bodyPr/>
                    <a:lstStyle/>
                    <a:p>
                      <a:endParaRPr lang="en-ZA"/>
                    </a:p>
                  </a:txBody>
                  <a:tcPr/>
                </a:tc>
                <a:extLst>
                  <a:ext uri="{0D108BD9-81ED-4DB2-BD59-A6C34878D82A}">
                    <a16:rowId xmlns:a16="http://schemas.microsoft.com/office/drawing/2014/main" xmlns="" val="10011"/>
                  </a:ext>
                </a:extLst>
              </a:tr>
              <a:tr h="402068">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13.</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Electrical Technology: Electrical</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Electrician </a:t>
                      </a:r>
                      <a:r>
                        <a:rPr lang="en-ZA" sz="1200" dirty="0" smtClean="0">
                          <a:effectLst/>
                          <a:latin typeface="Arial" panose="020B0604020202020204" pitchFamily="34" charset="0"/>
                          <a:ea typeface="Calibri"/>
                          <a:cs typeface="Arial" panose="020B0604020202020204" pitchFamily="34" charset="0"/>
                        </a:rPr>
                        <a:t>Work, Air </a:t>
                      </a:r>
                      <a:r>
                        <a:rPr lang="en-ZA" sz="1200" dirty="0">
                          <a:effectLst/>
                          <a:latin typeface="Arial" panose="020B0604020202020204" pitchFamily="34" charset="0"/>
                          <a:ea typeface="Calibri"/>
                          <a:cs typeface="Arial" panose="020B0604020202020204" pitchFamily="34" charset="0"/>
                        </a:rPr>
                        <a:t>conditioning and refrigeration </a:t>
                      </a:r>
                    </a:p>
                  </a:txBody>
                  <a:tcPr marL="51435" marR="51435" marT="0" marB="0" anchor="ctr"/>
                </a:tc>
                <a:tc hMerge="1">
                  <a:txBody>
                    <a:bodyPr/>
                    <a:lstStyle/>
                    <a:p>
                      <a:endParaRPr lang="en-ZA"/>
                    </a:p>
                  </a:txBody>
                  <a:tcPr/>
                </a:tc>
                <a:extLst>
                  <a:ext uri="{0D108BD9-81ED-4DB2-BD59-A6C34878D82A}">
                    <a16:rowId xmlns:a16="http://schemas.microsoft.com/office/drawing/2014/main" xmlns="" val="10012"/>
                  </a:ext>
                </a:extLst>
              </a:tr>
              <a:tr h="962081">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14.</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Service / Civil Technology: Woodworking and Timber </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algn="l">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Carpentry, Joinery,</a:t>
                      </a:r>
                      <a:r>
                        <a:rPr lang="en-ZA" sz="1200" baseline="0" dirty="0" smtClean="0">
                          <a:effectLst/>
                          <a:latin typeface="Arial" panose="020B0604020202020204" pitchFamily="34" charset="0"/>
                          <a:ea typeface="Calibri"/>
                          <a:cs typeface="Arial" panose="020B0604020202020204" pitchFamily="34" charset="0"/>
                        </a:rPr>
                        <a:t> </a:t>
                      </a:r>
                      <a:r>
                        <a:rPr lang="en-ZA" sz="1200" dirty="0" smtClean="0">
                          <a:effectLst/>
                          <a:latin typeface="Arial" panose="020B0604020202020204" pitchFamily="34" charset="0"/>
                          <a:ea typeface="Calibri"/>
                          <a:cs typeface="Arial" panose="020B0604020202020204" pitchFamily="34" charset="0"/>
                        </a:rPr>
                        <a:t>Shuttering</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ZA"/>
                    </a:p>
                  </a:txBody>
                  <a:tcPr/>
                </a:tc>
                <a:extLst>
                  <a:ext uri="{0D108BD9-81ED-4DB2-BD59-A6C34878D82A}">
                    <a16:rowId xmlns:a16="http://schemas.microsoft.com/office/drawing/2014/main" xmlns="" val="10013"/>
                  </a:ext>
                </a:extLst>
              </a:tr>
            </a:tbl>
          </a:graphicData>
        </a:graphic>
      </p:graphicFrame>
      <p:sp>
        <p:nvSpPr>
          <p:cNvPr id="5" name="Rectangle 4"/>
          <p:cNvSpPr/>
          <p:nvPr/>
        </p:nvSpPr>
        <p:spPr>
          <a:xfrm>
            <a:off x="3394113" y="885122"/>
            <a:ext cx="300082" cy="230832"/>
          </a:xfrm>
          <a:prstGeom prst="rect">
            <a:avLst/>
          </a:prstGeom>
        </p:spPr>
        <p:txBody>
          <a:bodyPr wrap="none">
            <a:spAutoFit/>
          </a:bodyPr>
          <a:lstStyle/>
          <a:p>
            <a:pPr algn="r"/>
            <a:fld id="{9DC7CBB9-8A01-486D-A115-199A907CBFA4}" type="slidenum">
              <a:rPr lang="en-ZA" sz="900">
                <a:solidFill>
                  <a:srgbClr val="898989"/>
                </a:solidFill>
              </a:rPr>
              <a:pPr algn="r"/>
              <a:t>81</a:t>
            </a:fld>
            <a:endParaRPr lang="en-ZA" sz="900" dirty="0">
              <a:solidFill>
                <a:srgbClr val="898989"/>
              </a:solidFill>
            </a:endParaRPr>
          </a:p>
        </p:txBody>
      </p:sp>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81</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0037175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44624"/>
            <a:ext cx="8229600" cy="721570"/>
          </a:xfrm>
        </p:spPr>
        <p:txBody>
          <a:bodyPr>
            <a:noAutofit/>
          </a:bodyPr>
          <a:lstStyle/>
          <a:p>
            <a:r>
              <a:rPr lang="en-ZA" sz="2800" cap="small" dirty="0" smtClean="0"/>
              <a:t>COORDINATING COMMITTEE : SKILLS AND VOCATIONAL PROGRAMMES</a:t>
            </a:r>
            <a:endParaRPr lang="en-ZA" sz="28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6712"/>
            <a:ext cx="9144000" cy="6024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779912" y="6381328"/>
            <a:ext cx="648072" cy="369332"/>
          </a:xfrm>
          <a:prstGeom prst="rect">
            <a:avLst/>
          </a:prstGeom>
          <a:noFill/>
        </p:spPr>
        <p:txBody>
          <a:bodyPr wrap="square" rtlCol="0">
            <a:spAutoFit/>
          </a:bodyPr>
          <a:lstStyle/>
          <a:p>
            <a:r>
              <a:rPr lang="en-US" dirty="0" smtClean="0"/>
              <a:t>82</a:t>
            </a:r>
            <a:endParaRPr lang="en-ZA" dirty="0"/>
          </a:p>
        </p:txBody>
      </p:sp>
    </p:spTree>
    <p:extLst>
      <p:ext uri="{BB962C8B-B14F-4D97-AF65-F5344CB8AC3E}">
        <p14:creationId xmlns:p14="http://schemas.microsoft.com/office/powerpoint/2010/main" xmlns="" val="3233823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269" y="260648"/>
            <a:ext cx="6172200" cy="270030"/>
          </a:xfrm>
        </p:spPr>
        <p:txBody>
          <a:bodyPr>
            <a:noAutofit/>
          </a:bodyPr>
          <a:lstStyle/>
          <a:p>
            <a:r>
              <a:rPr lang="en-ZA" sz="6000" b="1" cap="small" dirty="0">
                <a:solidFill>
                  <a:schemeClr val="accent2">
                    <a:lumMod val="75000"/>
                  </a:schemeClr>
                </a:solidFill>
              </a:rPr>
              <a:t>CURRICULUM…</a:t>
            </a:r>
            <a:endParaRPr lang="en-ZA" sz="6000" b="1" cap="smal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034656444"/>
              </p:ext>
            </p:extLst>
          </p:nvPr>
        </p:nvGraphicFramePr>
        <p:xfrm>
          <a:off x="146156" y="836712"/>
          <a:ext cx="8870429" cy="6048672"/>
        </p:xfrm>
        <a:graphic>
          <a:graphicData uri="http://schemas.openxmlformats.org/drawingml/2006/table">
            <a:tbl>
              <a:tblPr firstRow="1" bandRow="1">
                <a:tableStyleId>{21E4AEA4-8DFA-4A89-87EB-49C32662AFE0}</a:tableStyleId>
              </a:tblPr>
              <a:tblGrid>
                <a:gridCol w="670064">
                  <a:extLst>
                    <a:ext uri="{9D8B030D-6E8A-4147-A177-3AD203B41FA5}">
                      <a16:colId xmlns:a16="http://schemas.microsoft.com/office/drawing/2014/main" xmlns="" val="20000"/>
                    </a:ext>
                  </a:extLst>
                </a:gridCol>
                <a:gridCol w="2600923">
                  <a:extLst>
                    <a:ext uri="{9D8B030D-6E8A-4147-A177-3AD203B41FA5}">
                      <a16:colId xmlns:a16="http://schemas.microsoft.com/office/drawing/2014/main" xmlns="" val="20001"/>
                    </a:ext>
                  </a:extLst>
                </a:gridCol>
                <a:gridCol w="5599442">
                  <a:extLst>
                    <a:ext uri="{9D8B030D-6E8A-4147-A177-3AD203B41FA5}">
                      <a16:colId xmlns:a16="http://schemas.microsoft.com/office/drawing/2014/main" xmlns="" val="20002"/>
                    </a:ext>
                  </a:extLst>
                </a:gridCol>
              </a:tblGrid>
              <a:tr h="423747">
                <a:tc>
                  <a:txBody>
                    <a:bodyPr/>
                    <a:lstStyle/>
                    <a:p>
                      <a:pPr algn="l">
                        <a:lnSpc>
                          <a:spcPct val="115000"/>
                        </a:lnSpc>
                        <a:spcAft>
                          <a:spcPts val="0"/>
                        </a:spcAft>
                      </a:pPr>
                      <a:r>
                        <a:rPr lang="en-ZA" sz="2000" b="1" dirty="0">
                          <a:effectLst/>
                          <a:latin typeface="Arial" panose="020B0604020202020204" pitchFamily="34" charset="0"/>
                          <a:ea typeface="Calibri"/>
                          <a:cs typeface="Arial" panose="020B0604020202020204" pitchFamily="34" charset="0"/>
                        </a:rPr>
                        <a:t>No </a:t>
                      </a:r>
                      <a:endParaRPr lang="en-ZA" sz="28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l">
                        <a:lnSpc>
                          <a:spcPct val="115000"/>
                        </a:lnSpc>
                        <a:spcAft>
                          <a:spcPts val="0"/>
                        </a:spcAft>
                      </a:pPr>
                      <a:r>
                        <a:rPr lang="en-ZA" sz="2000" b="1" dirty="0" smtClean="0">
                          <a:effectLst/>
                          <a:latin typeface="Arial" panose="020B0604020202020204" pitchFamily="34" charset="0"/>
                          <a:ea typeface="Calibri"/>
                          <a:cs typeface="Arial" panose="020B0604020202020204" pitchFamily="34" charset="0"/>
                        </a:rPr>
                        <a:t>Subjects </a:t>
                      </a:r>
                      <a:endParaRPr lang="en-ZA" sz="28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l">
                        <a:lnSpc>
                          <a:spcPct val="115000"/>
                        </a:lnSpc>
                        <a:spcAft>
                          <a:spcPts val="0"/>
                        </a:spcAft>
                      </a:pPr>
                      <a:r>
                        <a:rPr lang="en-ZA" sz="2000" b="1" dirty="0">
                          <a:effectLst/>
                          <a:latin typeface="Arial" panose="020B0604020202020204" pitchFamily="34" charset="0"/>
                          <a:ea typeface="Calibri"/>
                          <a:cs typeface="Arial" panose="020B0604020202020204" pitchFamily="34" charset="0"/>
                        </a:rPr>
                        <a:t>SPECIALISATION/SUBJECT SUB SECTIONS</a:t>
                      </a:r>
                      <a:endParaRPr lang="en-ZA" sz="28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xmlns="" val="10000"/>
                  </a:ext>
                </a:extLst>
              </a:tr>
              <a:tr h="334012">
                <a:tc gridSpan="3">
                  <a:txBody>
                    <a:bodyPr/>
                    <a:lstStyle/>
                    <a:p>
                      <a:pPr algn="ctr">
                        <a:lnSpc>
                          <a:spcPct val="115000"/>
                        </a:lnSpc>
                        <a:spcAft>
                          <a:spcPts val="0"/>
                        </a:spcAft>
                      </a:pPr>
                      <a:r>
                        <a:rPr lang="en-ZA" sz="1200" b="1" dirty="0">
                          <a:effectLst/>
                          <a:latin typeface="Arial" panose="020B0604020202020204" pitchFamily="34" charset="0"/>
                          <a:ea typeface="Calibri"/>
                          <a:cs typeface="Arial" panose="020B0604020202020204" pitchFamily="34" charset="0"/>
                        </a:rPr>
                        <a:t> </a:t>
                      </a:r>
                      <a:r>
                        <a:rPr lang="en-ZA" sz="1200" b="1" dirty="0" smtClean="0">
                          <a:effectLst/>
                          <a:latin typeface="Arial" panose="020B0604020202020204" pitchFamily="34" charset="0"/>
                          <a:ea typeface="Calibri"/>
                          <a:cs typeface="Arial" panose="020B0604020202020204" pitchFamily="34" charset="0"/>
                        </a:rPr>
                        <a:t>Skills and Vocational Subjects</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hMerge="1">
                  <a:txBody>
                    <a:bodyPr/>
                    <a:lstStyle/>
                    <a:p>
                      <a:pPr algn="l">
                        <a:lnSpc>
                          <a:spcPct val="115000"/>
                        </a:lnSpc>
                        <a:spcAft>
                          <a:spcPts val="0"/>
                        </a:spcAft>
                      </a:pPr>
                      <a:endParaRPr lang="en-ZA" sz="11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391890">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15.</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Personal Care: </a:t>
                      </a:r>
                    </a:p>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Hairdressing and Beauty Care</a:t>
                      </a:r>
                    </a:p>
                  </a:txBody>
                  <a:tcPr marL="51435" marR="51435" marT="0" marB="0" anchor="ctr"/>
                </a:tc>
                <a:tc>
                  <a:txBody>
                    <a:bodyPr/>
                    <a:lstStyle/>
                    <a:p>
                      <a:pPr algn="l">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Hairdressing, Cosmetology</a:t>
                      </a:r>
                      <a:endParaRPr lang="en-ZA"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xmlns="" val="10002"/>
                  </a:ext>
                </a:extLst>
              </a:tr>
              <a:tr h="384467">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16.</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Personal Care: Beauty and Nail Technology</a:t>
                      </a:r>
                    </a:p>
                  </a:txBody>
                  <a:tcPr marL="51435" marR="51435" marT="0" marB="0" anchor="ctr"/>
                </a:tc>
                <a:tc>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Beauty </a:t>
                      </a:r>
                      <a:r>
                        <a:rPr lang="en-ZA" sz="1200" dirty="0" smtClean="0">
                          <a:effectLst/>
                          <a:latin typeface="Arial" panose="020B0604020202020204" pitchFamily="34" charset="0"/>
                          <a:ea typeface="Calibri"/>
                          <a:cs typeface="Arial" panose="020B0604020202020204" pitchFamily="34" charset="0"/>
                        </a:rPr>
                        <a:t>Care, Nail </a:t>
                      </a:r>
                      <a:r>
                        <a:rPr lang="en-ZA" sz="1200" dirty="0">
                          <a:effectLst/>
                          <a:latin typeface="Arial" panose="020B0604020202020204" pitchFamily="34" charset="0"/>
                          <a:ea typeface="Calibri"/>
                          <a:cs typeface="Arial" panose="020B0604020202020204" pitchFamily="34" charset="0"/>
                        </a:rPr>
                        <a:t>Technology</a:t>
                      </a:r>
                    </a:p>
                  </a:txBody>
                  <a:tcPr marL="51435" marR="51435" marT="0" marB="0" anchor="ctr"/>
                </a:tc>
                <a:extLst>
                  <a:ext uri="{0D108BD9-81ED-4DB2-BD59-A6C34878D82A}">
                    <a16:rowId xmlns:a16="http://schemas.microsoft.com/office/drawing/2014/main" xmlns="" val="10003"/>
                  </a:ext>
                </a:extLst>
              </a:tr>
              <a:tr h="600676">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17.</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Personal Care: Ancillary Health </a:t>
                      </a:r>
                      <a:r>
                        <a:rPr lang="en-ZA" sz="1200" b="1" kern="1200" dirty="0" smtClean="0">
                          <a:solidFill>
                            <a:schemeClr val="dk1"/>
                          </a:solidFill>
                          <a:effectLst/>
                          <a:latin typeface="Arial" panose="020B0604020202020204" pitchFamily="34" charset="0"/>
                          <a:ea typeface="Calibri"/>
                          <a:cs typeface="Arial" panose="020B0604020202020204" pitchFamily="34" charset="0"/>
                        </a:rPr>
                        <a:t>Care</a:t>
                      </a:r>
                      <a:endParaRPr lang="en-ZA" sz="1200" b="1"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algn="l"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-Baby Care: Baby Care, First Aid, Cooking, Cleaning and Housekeeping </a:t>
                      </a:r>
                      <a:r>
                        <a:rPr lang="en-ZA" sz="1200" kern="1200" dirty="0" smtClean="0">
                          <a:solidFill>
                            <a:schemeClr val="dk1"/>
                          </a:solidFill>
                          <a:effectLst/>
                          <a:latin typeface="Arial" panose="020B0604020202020204" pitchFamily="34" charset="0"/>
                          <a:ea typeface="Calibri"/>
                          <a:cs typeface="Arial" panose="020B0604020202020204" pitchFamily="34" charset="0"/>
                        </a:rPr>
                        <a:t>, -</a:t>
                      </a:r>
                      <a:r>
                        <a:rPr lang="en-ZA" sz="1200" kern="1200" dirty="0">
                          <a:solidFill>
                            <a:schemeClr val="dk1"/>
                          </a:solidFill>
                          <a:effectLst/>
                          <a:latin typeface="Arial" panose="020B0604020202020204" pitchFamily="34" charset="0"/>
                          <a:ea typeface="Calibri"/>
                          <a:cs typeface="Arial" panose="020B0604020202020204" pitchFamily="34" charset="0"/>
                        </a:rPr>
                        <a:t>Life Care: Adult/ geriatric care, First Aid, Cooking, Cleaning and </a:t>
                      </a:r>
                      <a:r>
                        <a:rPr lang="en-ZA" sz="1200" kern="1200" dirty="0" smtClean="0">
                          <a:solidFill>
                            <a:schemeClr val="dk1"/>
                          </a:solidFill>
                          <a:effectLst/>
                          <a:latin typeface="Arial" panose="020B0604020202020204" pitchFamily="34" charset="0"/>
                          <a:ea typeface="Calibri"/>
                          <a:cs typeface="Arial" panose="020B0604020202020204" pitchFamily="34" charset="0"/>
                        </a:rPr>
                        <a:t>Housekeeping, -</a:t>
                      </a:r>
                      <a:r>
                        <a:rPr lang="en-ZA" sz="1200" kern="1200" dirty="0">
                          <a:solidFill>
                            <a:schemeClr val="dk1"/>
                          </a:solidFill>
                          <a:effectLst/>
                          <a:latin typeface="Arial" panose="020B0604020202020204" pitchFamily="34" charset="0"/>
                          <a:ea typeface="Calibri"/>
                          <a:cs typeface="Arial" panose="020B0604020202020204" pitchFamily="34" charset="0"/>
                        </a:rPr>
                        <a:t>Personal Care: Disability Care, Technology, First Aid, Cooking, Cleaning and Housekeeping </a:t>
                      </a:r>
                    </a:p>
                  </a:txBody>
                  <a:tcPr marL="51435" marR="51435" marT="0" marB="0" anchor="ctr"/>
                </a:tc>
                <a:extLst>
                  <a:ext uri="{0D108BD9-81ED-4DB2-BD59-A6C34878D82A}">
                    <a16:rowId xmlns:a16="http://schemas.microsoft.com/office/drawing/2014/main" xmlns="" val="10004"/>
                  </a:ext>
                </a:extLst>
              </a:tr>
              <a:tr h="334012">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18.</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Service Technology: </a:t>
                      </a:r>
                      <a:r>
                        <a:rPr lang="en-ZA" sz="1200" b="1" kern="1200" dirty="0" smtClean="0">
                          <a:solidFill>
                            <a:schemeClr val="dk1"/>
                          </a:solidFill>
                          <a:effectLst/>
                          <a:latin typeface="Arial" panose="020B0604020202020204" pitchFamily="34" charset="0"/>
                          <a:ea typeface="Calibri"/>
                          <a:cs typeface="Arial" panose="020B0604020202020204" pitchFamily="34" charset="0"/>
                        </a:rPr>
                        <a:t>Upholstery</a:t>
                      </a:r>
                      <a:endParaRPr lang="en-ZA" sz="1200" b="1"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algn="l" defTabSz="914400" rtl="0" eaLnBrk="1" latinLnBrk="0" hangingPunct="1">
                        <a:lnSpc>
                          <a:spcPct val="115000"/>
                        </a:lnSpc>
                        <a:spcAft>
                          <a:spcPts val="0"/>
                        </a:spcAft>
                      </a:pPr>
                      <a:r>
                        <a:rPr lang="en-ZA" sz="1200" kern="1200" dirty="0" smtClean="0">
                          <a:solidFill>
                            <a:schemeClr val="dk1"/>
                          </a:solidFill>
                          <a:effectLst/>
                          <a:latin typeface="Arial" panose="020B0604020202020204" pitchFamily="34" charset="0"/>
                          <a:ea typeface="Calibri"/>
                          <a:cs typeface="Arial" panose="020B0604020202020204" pitchFamily="34" charset="0"/>
                        </a:rPr>
                        <a:t>Upholstery; Leather work; Industrial </a:t>
                      </a:r>
                      <a:r>
                        <a:rPr lang="en-ZA" sz="1200" kern="1200" dirty="0">
                          <a:solidFill>
                            <a:schemeClr val="dk1"/>
                          </a:solidFill>
                          <a:effectLst/>
                          <a:latin typeface="Arial" panose="020B0604020202020204" pitchFamily="34" charset="0"/>
                          <a:ea typeface="Calibri"/>
                          <a:cs typeface="Arial" panose="020B0604020202020204" pitchFamily="34" charset="0"/>
                        </a:rPr>
                        <a:t>sewing</a:t>
                      </a:r>
                    </a:p>
                  </a:txBody>
                  <a:tcPr marL="51435" marR="51435" marT="0" marB="0" anchor="ctr"/>
                </a:tc>
                <a:extLst>
                  <a:ext uri="{0D108BD9-81ED-4DB2-BD59-A6C34878D82A}">
                    <a16:rowId xmlns:a16="http://schemas.microsoft.com/office/drawing/2014/main" xmlns="" val="10005"/>
                  </a:ext>
                </a:extLst>
              </a:tr>
              <a:tr h="384467">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19.</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Service Technology: </a:t>
                      </a:r>
                      <a:r>
                        <a:rPr lang="en-ZA" sz="1200" b="1" kern="1200" dirty="0" smtClean="0">
                          <a:solidFill>
                            <a:schemeClr val="dk1"/>
                          </a:solidFill>
                          <a:effectLst/>
                          <a:latin typeface="Arial" panose="020B0604020202020204" pitchFamily="34" charset="0"/>
                          <a:ea typeface="Calibri"/>
                          <a:cs typeface="Arial" panose="020B0604020202020204" pitchFamily="34" charset="0"/>
                        </a:rPr>
                        <a:t>Maintenance </a:t>
                      </a:r>
                      <a:endParaRPr lang="en-ZA" sz="1200" b="1"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algn="l" defTabSz="914400" rtl="0" eaLnBrk="1" latinLnBrk="0" hangingPunct="1">
                        <a:lnSpc>
                          <a:spcPct val="115000"/>
                        </a:lnSpc>
                        <a:spcAft>
                          <a:spcPts val="0"/>
                        </a:spcAft>
                      </a:pPr>
                      <a:r>
                        <a:rPr lang="en-ZA" sz="1200" kern="1200" dirty="0" smtClean="0">
                          <a:solidFill>
                            <a:schemeClr val="dk1"/>
                          </a:solidFill>
                          <a:effectLst/>
                          <a:latin typeface="Arial" panose="020B0604020202020204" pitchFamily="34" charset="0"/>
                          <a:ea typeface="Calibri"/>
                          <a:cs typeface="Arial" panose="020B0604020202020204" pitchFamily="34" charset="0"/>
                        </a:rPr>
                        <a:t>Plumbing; Painting; Electrical; Mechanical; Glazing; Tiling  </a:t>
                      </a:r>
                      <a:r>
                        <a:rPr lang="en-ZA" sz="1200" kern="1200" dirty="0">
                          <a:solidFill>
                            <a:schemeClr val="dk1"/>
                          </a:solidFill>
                          <a:effectLst/>
                          <a:latin typeface="Arial" panose="020B0604020202020204" pitchFamily="34" charset="0"/>
                          <a:ea typeface="Calibri"/>
                          <a:cs typeface="Arial" panose="020B0604020202020204" pitchFamily="34" charset="0"/>
                        </a:rPr>
                        <a:t>and  </a:t>
                      </a:r>
                      <a:r>
                        <a:rPr lang="en-ZA" sz="1200" kern="1200" dirty="0" smtClean="0">
                          <a:solidFill>
                            <a:schemeClr val="dk1"/>
                          </a:solidFill>
                          <a:effectLst/>
                          <a:latin typeface="Arial" panose="020B0604020202020204" pitchFamily="34" charset="0"/>
                          <a:ea typeface="Calibri"/>
                          <a:cs typeface="Arial" panose="020B0604020202020204" pitchFamily="34" charset="0"/>
                        </a:rPr>
                        <a:t>Flooring; Bricklaying </a:t>
                      </a:r>
                      <a:r>
                        <a:rPr lang="en-ZA" sz="1200" kern="1200" dirty="0">
                          <a:solidFill>
                            <a:schemeClr val="dk1"/>
                          </a:solidFill>
                          <a:effectLst/>
                          <a:latin typeface="Arial" panose="020B0604020202020204" pitchFamily="34" charset="0"/>
                          <a:ea typeface="Calibri"/>
                          <a:cs typeface="Arial" panose="020B0604020202020204" pitchFamily="34" charset="0"/>
                        </a:rPr>
                        <a:t>and </a:t>
                      </a:r>
                      <a:r>
                        <a:rPr lang="en-ZA" sz="1200" kern="1200" dirty="0" smtClean="0">
                          <a:solidFill>
                            <a:schemeClr val="dk1"/>
                          </a:solidFill>
                          <a:effectLst/>
                          <a:latin typeface="Arial" panose="020B0604020202020204" pitchFamily="34" charset="0"/>
                          <a:ea typeface="Calibri"/>
                          <a:cs typeface="Arial" panose="020B0604020202020204" pitchFamily="34" charset="0"/>
                        </a:rPr>
                        <a:t>Plastering; Welding; Woodwork </a:t>
                      </a:r>
                      <a:endParaRPr lang="en-ZA" sz="1200"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xmlns="" val="10006"/>
                  </a:ext>
                </a:extLst>
              </a:tr>
              <a:tr h="384467">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20.</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Consumer Studies: Food </a:t>
                      </a:r>
                      <a:r>
                        <a:rPr lang="en-ZA" sz="1200" b="1" kern="1200" dirty="0" smtClean="0">
                          <a:solidFill>
                            <a:schemeClr val="dk1"/>
                          </a:solidFill>
                          <a:effectLst/>
                          <a:latin typeface="Arial" panose="020B0604020202020204" pitchFamily="34" charset="0"/>
                          <a:ea typeface="Calibri"/>
                          <a:cs typeface="Arial" panose="020B0604020202020204" pitchFamily="34" charset="0"/>
                        </a:rPr>
                        <a:t>Production </a:t>
                      </a:r>
                      <a:r>
                        <a:rPr lang="en-GB" sz="1200" b="1" kern="1200" dirty="0">
                          <a:solidFill>
                            <a:schemeClr val="dk1"/>
                          </a:solidFill>
                          <a:effectLst/>
                          <a:latin typeface="Arial" panose="020B0604020202020204" pitchFamily="34" charset="0"/>
                          <a:ea typeface="Calibri"/>
                          <a:cs typeface="Arial" panose="020B0604020202020204" pitchFamily="34" charset="0"/>
                        </a:rPr>
                        <a:t> </a:t>
                      </a:r>
                      <a:endParaRPr lang="en-ZA" sz="1200" b="1"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algn="l"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Food </a:t>
                      </a:r>
                      <a:r>
                        <a:rPr lang="en-ZA" sz="1200" kern="1200" dirty="0" smtClean="0">
                          <a:solidFill>
                            <a:schemeClr val="dk1"/>
                          </a:solidFill>
                          <a:effectLst/>
                          <a:latin typeface="Arial" panose="020B0604020202020204" pitchFamily="34" charset="0"/>
                          <a:ea typeface="Calibri"/>
                          <a:cs typeface="Arial" panose="020B0604020202020204" pitchFamily="34" charset="0"/>
                        </a:rPr>
                        <a:t>production; Food </a:t>
                      </a:r>
                      <a:r>
                        <a:rPr lang="en-ZA" sz="1200" kern="1200" dirty="0">
                          <a:solidFill>
                            <a:schemeClr val="dk1"/>
                          </a:solidFill>
                          <a:effectLst/>
                          <a:latin typeface="Arial" panose="020B0604020202020204" pitchFamily="34" charset="0"/>
                          <a:ea typeface="Calibri"/>
                          <a:cs typeface="Arial" panose="020B0604020202020204" pitchFamily="34" charset="0"/>
                        </a:rPr>
                        <a:t>and </a:t>
                      </a:r>
                      <a:r>
                        <a:rPr lang="en-ZA" sz="1200" kern="1200" dirty="0" smtClean="0">
                          <a:solidFill>
                            <a:schemeClr val="dk1"/>
                          </a:solidFill>
                          <a:effectLst/>
                          <a:latin typeface="Arial" panose="020B0604020202020204" pitchFamily="34" charset="0"/>
                          <a:ea typeface="Calibri"/>
                          <a:cs typeface="Arial" panose="020B0604020202020204" pitchFamily="34" charset="0"/>
                        </a:rPr>
                        <a:t>nutrition; Entrepreneurship; The </a:t>
                      </a:r>
                      <a:r>
                        <a:rPr lang="en-ZA" sz="1200" kern="1200" dirty="0">
                          <a:solidFill>
                            <a:schemeClr val="dk1"/>
                          </a:solidFill>
                          <a:effectLst/>
                          <a:latin typeface="Arial" panose="020B0604020202020204" pitchFamily="34" charset="0"/>
                          <a:ea typeface="Calibri"/>
                          <a:cs typeface="Arial" panose="020B0604020202020204" pitchFamily="34" charset="0"/>
                        </a:rPr>
                        <a:t>consumer</a:t>
                      </a:r>
                    </a:p>
                  </a:txBody>
                  <a:tcPr marL="51435" marR="51435" marT="0" marB="0" anchor="ctr"/>
                </a:tc>
                <a:extLst>
                  <a:ext uri="{0D108BD9-81ED-4DB2-BD59-A6C34878D82A}">
                    <a16:rowId xmlns:a16="http://schemas.microsoft.com/office/drawing/2014/main" xmlns="" val="10007"/>
                  </a:ext>
                </a:extLst>
              </a:tr>
              <a:tr h="384467">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21.</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Consumer Studies: </a:t>
                      </a:r>
                      <a:r>
                        <a:rPr lang="en-ZA" sz="1200" b="1" kern="1200" dirty="0" smtClean="0">
                          <a:solidFill>
                            <a:schemeClr val="dk1"/>
                          </a:solidFill>
                          <a:effectLst/>
                          <a:latin typeface="Arial" panose="020B0604020202020204" pitchFamily="34" charset="0"/>
                          <a:ea typeface="Calibri"/>
                          <a:cs typeface="Arial" panose="020B0604020202020204" pitchFamily="34" charset="0"/>
                        </a:rPr>
                        <a:t>Sewing</a:t>
                      </a:r>
                      <a:r>
                        <a:rPr lang="en-GB" sz="1200" b="1" kern="1200" dirty="0">
                          <a:solidFill>
                            <a:schemeClr val="dk1"/>
                          </a:solidFill>
                          <a:effectLst/>
                          <a:latin typeface="Arial" panose="020B0604020202020204" pitchFamily="34" charset="0"/>
                          <a:ea typeface="Calibri"/>
                          <a:cs typeface="Arial" panose="020B0604020202020204" pitchFamily="34" charset="0"/>
                        </a:rPr>
                        <a:t> </a:t>
                      </a:r>
                      <a:endParaRPr lang="en-ZA" sz="1200" b="1"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algn="l"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Machine </a:t>
                      </a:r>
                      <a:r>
                        <a:rPr lang="en-ZA" sz="1200" kern="1200" dirty="0" smtClean="0">
                          <a:solidFill>
                            <a:schemeClr val="dk1"/>
                          </a:solidFill>
                          <a:effectLst/>
                          <a:latin typeface="Arial" panose="020B0604020202020204" pitchFamily="34" charset="0"/>
                          <a:ea typeface="Calibri"/>
                          <a:cs typeface="Arial" panose="020B0604020202020204" pitchFamily="34" charset="0"/>
                        </a:rPr>
                        <a:t>sewing; Soft </a:t>
                      </a:r>
                      <a:r>
                        <a:rPr lang="en-ZA" sz="1200" kern="1200" dirty="0">
                          <a:solidFill>
                            <a:schemeClr val="dk1"/>
                          </a:solidFill>
                          <a:effectLst/>
                          <a:latin typeface="Arial" panose="020B0604020202020204" pitchFamily="34" charset="0"/>
                          <a:ea typeface="Calibri"/>
                          <a:cs typeface="Arial" panose="020B0604020202020204" pitchFamily="34" charset="0"/>
                        </a:rPr>
                        <a:t>furnishing and </a:t>
                      </a:r>
                      <a:r>
                        <a:rPr lang="en-ZA" sz="1200" kern="1200" dirty="0" smtClean="0">
                          <a:solidFill>
                            <a:schemeClr val="dk1"/>
                          </a:solidFill>
                          <a:effectLst/>
                          <a:latin typeface="Arial" panose="020B0604020202020204" pitchFamily="34" charset="0"/>
                          <a:ea typeface="Calibri"/>
                          <a:cs typeface="Arial" panose="020B0604020202020204" pitchFamily="34" charset="0"/>
                        </a:rPr>
                        <a:t>upholstery; Patchwork</a:t>
                      </a:r>
                      <a:r>
                        <a:rPr lang="en-ZA" sz="1200" kern="1200" dirty="0">
                          <a:solidFill>
                            <a:schemeClr val="dk1"/>
                          </a:solidFill>
                          <a:effectLst/>
                          <a:latin typeface="Arial" panose="020B0604020202020204" pitchFamily="34" charset="0"/>
                          <a:ea typeface="Calibri"/>
                          <a:cs typeface="Arial" panose="020B0604020202020204" pitchFamily="34" charset="0"/>
                        </a:rPr>
                        <a:t>, Quilting and </a:t>
                      </a:r>
                      <a:r>
                        <a:rPr lang="en-ZA" sz="1200" kern="1200" dirty="0" smtClean="0">
                          <a:solidFill>
                            <a:schemeClr val="dk1"/>
                          </a:solidFill>
                          <a:effectLst/>
                          <a:latin typeface="Arial" panose="020B0604020202020204" pitchFamily="34" charset="0"/>
                          <a:ea typeface="Calibri"/>
                          <a:cs typeface="Arial" panose="020B0604020202020204" pitchFamily="34" charset="0"/>
                        </a:rPr>
                        <a:t>Embroidery, Knitting </a:t>
                      </a:r>
                      <a:r>
                        <a:rPr lang="en-ZA" sz="1200" kern="1200" dirty="0">
                          <a:solidFill>
                            <a:schemeClr val="dk1"/>
                          </a:solidFill>
                          <a:effectLst/>
                          <a:latin typeface="Arial" panose="020B0604020202020204" pitchFamily="34" charset="0"/>
                          <a:ea typeface="Calibri"/>
                          <a:cs typeface="Arial" panose="020B0604020202020204" pitchFamily="34" charset="0"/>
                        </a:rPr>
                        <a:t>and </a:t>
                      </a:r>
                      <a:r>
                        <a:rPr lang="en-ZA" sz="1200" kern="1200" dirty="0" smtClean="0">
                          <a:solidFill>
                            <a:schemeClr val="dk1"/>
                          </a:solidFill>
                          <a:effectLst/>
                          <a:latin typeface="Arial" panose="020B0604020202020204" pitchFamily="34" charset="0"/>
                          <a:ea typeface="Calibri"/>
                          <a:cs typeface="Arial" panose="020B0604020202020204" pitchFamily="34" charset="0"/>
                        </a:rPr>
                        <a:t>Crocheting; The </a:t>
                      </a:r>
                      <a:r>
                        <a:rPr lang="en-ZA" sz="1200" kern="1200" dirty="0">
                          <a:solidFill>
                            <a:schemeClr val="dk1"/>
                          </a:solidFill>
                          <a:effectLst/>
                          <a:latin typeface="Arial" panose="020B0604020202020204" pitchFamily="34" charset="0"/>
                          <a:ea typeface="Calibri"/>
                          <a:cs typeface="Arial" panose="020B0604020202020204" pitchFamily="34" charset="0"/>
                        </a:rPr>
                        <a:t>consumer</a:t>
                      </a:r>
                    </a:p>
                  </a:txBody>
                  <a:tcPr marL="51435" marR="51435" marT="0" marB="0" anchor="ctr"/>
                </a:tc>
                <a:extLst>
                  <a:ext uri="{0D108BD9-81ED-4DB2-BD59-A6C34878D82A}">
                    <a16:rowId xmlns:a16="http://schemas.microsoft.com/office/drawing/2014/main" xmlns="" val="10008"/>
                  </a:ext>
                </a:extLst>
              </a:tr>
              <a:tr h="384467">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22.</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Hospitality Studies</a:t>
                      </a:r>
                    </a:p>
                  </a:txBody>
                  <a:tcPr marL="51435" marR="51435" marT="0" marB="0" anchor="ctr"/>
                </a:tc>
                <a:tc>
                  <a:txBody>
                    <a:bodyPr/>
                    <a:lstStyle/>
                    <a:p>
                      <a:pPr marL="0" algn="l"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Food and beverages </a:t>
                      </a:r>
                      <a:r>
                        <a:rPr lang="en-ZA" sz="1200" kern="1200" dirty="0" smtClean="0">
                          <a:solidFill>
                            <a:schemeClr val="dk1"/>
                          </a:solidFill>
                          <a:effectLst/>
                          <a:latin typeface="Arial" panose="020B0604020202020204" pitchFamily="34" charset="0"/>
                          <a:ea typeface="Calibri"/>
                          <a:cs typeface="Arial" panose="020B0604020202020204" pitchFamily="34" charset="0"/>
                        </a:rPr>
                        <a:t>services; Watering; Cleaning </a:t>
                      </a:r>
                      <a:r>
                        <a:rPr lang="en-ZA" sz="1200" kern="1200" dirty="0">
                          <a:solidFill>
                            <a:schemeClr val="dk1"/>
                          </a:solidFill>
                          <a:effectLst/>
                          <a:latin typeface="Arial" panose="020B0604020202020204" pitchFamily="34" charset="0"/>
                          <a:ea typeface="Calibri"/>
                          <a:cs typeface="Arial" panose="020B0604020202020204" pitchFamily="34" charset="0"/>
                        </a:rPr>
                        <a:t>and </a:t>
                      </a:r>
                      <a:r>
                        <a:rPr lang="en-ZA" sz="1200" kern="1200" dirty="0" smtClean="0">
                          <a:solidFill>
                            <a:schemeClr val="dk1"/>
                          </a:solidFill>
                          <a:effectLst/>
                          <a:latin typeface="Arial" panose="020B0604020202020204" pitchFamily="34" charset="0"/>
                          <a:ea typeface="Calibri"/>
                          <a:cs typeface="Arial" panose="020B0604020202020204" pitchFamily="34" charset="0"/>
                        </a:rPr>
                        <a:t>Housekeeping, Client </a:t>
                      </a:r>
                      <a:r>
                        <a:rPr lang="en-ZA" sz="1200" kern="1200" dirty="0">
                          <a:solidFill>
                            <a:schemeClr val="dk1"/>
                          </a:solidFill>
                          <a:effectLst/>
                          <a:latin typeface="Arial" panose="020B0604020202020204" pitchFamily="34" charset="0"/>
                          <a:ea typeface="Calibri"/>
                          <a:cs typeface="Arial" panose="020B0604020202020204" pitchFamily="34" charset="0"/>
                        </a:rPr>
                        <a:t>Service and communication</a:t>
                      </a:r>
                    </a:p>
                  </a:txBody>
                  <a:tcPr marL="51435" marR="51435" marT="0" marB="0" anchor="ctr"/>
                </a:tc>
                <a:extLst>
                  <a:ext uri="{0D108BD9-81ED-4DB2-BD59-A6C34878D82A}">
                    <a16:rowId xmlns:a16="http://schemas.microsoft.com/office/drawing/2014/main" xmlns="" val="10009"/>
                  </a:ext>
                </a:extLst>
              </a:tr>
              <a:tr h="334012">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23.</a:t>
                      </a:r>
                    </a:p>
                  </a:txBody>
                  <a:tcPr marL="51435" marR="51435" marT="0" marB="0" anchor="ctr"/>
                </a:tc>
                <a:tc>
                  <a:txBody>
                    <a:bodyPr/>
                    <a:lstStyle/>
                    <a:p>
                      <a:pPr marL="0" algn="l" defTabSz="914400" rtl="0" eaLnBrk="1" latinLnBrk="0" hangingPunct="1">
                        <a:lnSpc>
                          <a:spcPct val="115000"/>
                        </a:lnSpc>
                        <a:spcBef>
                          <a:spcPts val="400"/>
                        </a:spcBef>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Wholesale and Retail </a:t>
                      </a:r>
                    </a:p>
                  </a:txBody>
                  <a:tcPr marL="51435" marR="51435" marT="0" marB="0" anchor="ctr"/>
                </a:tc>
                <a:tc>
                  <a:txBody>
                    <a:bodyPr/>
                    <a:lstStyle/>
                    <a:p>
                      <a:pPr marL="0" algn="l"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Wholesale and Retail Studies</a:t>
                      </a:r>
                    </a:p>
                  </a:txBody>
                  <a:tcPr marL="51435" marR="51435" marT="0" marB="0" anchor="ctr"/>
                </a:tc>
                <a:extLst>
                  <a:ext uri="{0D108BD9-81ED-4DB2-BD59-A6C34878D82A}">
                    <a16:rowId xmlns:a16="http://schemas.microsoft.com/office/drawing/2014/main" xmlns="" val="10010"/>
                  </a:ext>
                </a:extLst>
              </a:tr>
              <a:tr h="391890">
                <a:tc>
                  <a:txBody>
                    <a:bodyPr/>
                    <a:lstStyle/>
                    <a:p>
                      <a:pPr marL="0" algn="ctr" defTabSz="914400" rtl="0" eaLnBrk="1" latinLnBrk="0" hangingPunct="1">
                        <a:lnSpc>
                          <a:spcPct val="115000"/>
                        </a:lnSpc>
                        <a:spcAft>
                          <a:spcPts val="0"/>
                        </a:spcAft>
                      </a:pPr>
                      <a:r>
                        <a:rPr lang="en-ZA" sz="1200" kern="1200" dirty="0">
                          <a:solidFill>
                            <a:schemeClr val="dk1"/>
                          </a:solidFill>
                          <a:effectLst/>
                          <a:latin typeface="Arial" panose="020B0604020202020204" pitchFamily="34" charset="0"/>
                          <a:ea typeface="Calibri"/>
                          <a:cs typeface="Arial" panose="020B0604020202020204" pitchFamily="34" charset="0"/>
                        </a:rPr>
                        <a:t>24.</a:t>
                      </a:r>
                    </a:p>
                  </a:txBody>
                  <a:tcPr marL="51435" marR="51435" marT="0" marB="0" anchor="ctr"/>
                </a:tc>
                <a:tc>
                  <a:txBody>
                    <a:bodyPr/>
                    <a:lstStyle/>
                    <a:p>
                      <a:pPr marL="0" algn="l" defTabSz="914400" rtl="0" eaLnBrk="1" latinLnBrk="0" hangingPunct="1">
                        <a:lnSpc>
                          <a:spcPct val="115000"/>
                        </a:lnSpc>
                        <a:spcAft>
                          <a:spcPts val="0"/>
                        </a:spcAft>
                      </a:pPr>
                      <a:r>
                        <a:rPr lang="en-ZA" sz="1200" b="1" kern="1200" dirty="0">
                          <a:solidFill>
                            <a:schemeClr val="dk1"/>
                          </a:solidFill>
                          <a:effectLst/>
                          <a:latin typeface="Arial" panose="020B0604020202020204" pitchFamily="34" charset="0"/>
                          <a:ea typeface="Calibri"/>
                          <a:cs typeface="Arial" panose="020B0604020202020204" pitchFamily="34" charset="0"/>
                        </a:rPr>
                        <a:t>Civil Technology: Bricklaying and Plastering</a:t>
                      </a:r>
                    </a:p>
                  </a:txBody>
                  <a:tcPr marL="51435" marR="51435" marT="0" marB="0" anchor="ctr"/>
                </a:tc>
                <a:tc>
                  <a:txBody>
                    <a:bodyPr/>
                    <a:lstStyle/>
                    <a:p>
                      <a:pPr marL="0" algn="l" defTabSz="914400" rtl="0" eaLnBrk="1" latinLnBrk="0" hangingPunct="1">
                        <a:lnSpc>
                          <a:spcPct val="115000"/>
                        </a:lnSpc>
                        <a:spcAft>
                          <a:spcPts val="0"/>
                        </a:spcAft>
                      </a:pPr>
                      <a:r>
                        <a:rPr lang="en-ZA" sz="1200" kern="1200" dirty="0" smtClean="0">
                          <a:solidFill>
                            <a:schemeClr val="dk1"/>
                          </a:solidFill>
                          <a:effectLst/>
                          <a:latin typeface="Arial" panose="020B0604020202020204" pitchFamily="34" charset="0"/>
                          <a:ea typeface="Calibri"/>
                          <a:cs typeface="Arial" panose="020B0604020202020204" pitchFamily="34" charset="0"/>
                        </a:rPr>
                        <a:t>Bricklaying; Plastering,</a:t>
                      </a:r>
                      <a:r>
                        <a:rPr lang="en-ZA" sz="1200" kern="1200" baseline="0" dirty="0" smtClean="0">
                          <a:solidFill>
                            <a:schemeClr val="dk1"/>
                          </a:solidFill>
                          <a:effectLst/>
                          <a:latin typeface="Arial" panose="020B0604020202020204" pitchFamily="34" charset="0"/>
                          <a:ea typeface="Calibri"/>
                          <a:cs typeface="Arial" panose="020B0604020202020204" pitchFamily="34" charset="0"/>
                        </a:rPr>
                        <a:t> </a:t>
                      </a:r>
                      <a:r>
                        <a:rPr lang="en-ZA" sz="1200" kern="1200" dirty="0" smtClean="0">
                          <a:solidFill>
                            <a:schemeClr val="dk1"/>
                          </a:solidFill>
                          <a:effectLst/>
                          <a:latin typeface="Arial" panose="020B0604020202020204" pitchFamily="34" charset="0"/>
                          <a:ea typeface="Calibri"/>
                          <a:cs typeface="Arial" panose="020B0604020202020204" pitchFamily="34" charset="0"/>
                        </a:rPr>
                        <a:t>Brickmaking</a:t>
                      </a:r>
                      <a:endParaRPr lang="en-ZA" sz="1200" kern="1200" dirty="0">
                        <a:solidFill>
                          <a:schemeClr val="dk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xmlns="" val="10011"/>
                  </a:ext>
                </a:extLst>
              </a:tr>
              <a:tr h="334012">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25.</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Civil Technology: Plumbing</a:t>
                      </a:r>
                    </a:p>
                  </a:txBody>
                  <a:tcPr marL="51435" marR="51435" marT="0" marB="0" anchor="ctr"/>
                </a:tc>
                <a:tc>
                  <a:txBody>
                    <a:bodyPr/>
                    <a:lstStyle/>
                    <a:p>
                      <a:pPr algn="l">
                        <a:lnSpc>
                          <a:spcPct val="115000"/>
                        </a:lnSpc>
                        <a:spcAft>
                          <a:spcPts val="0"/>
                        </a:spcAft>
                      </a:pPr>
                      <a:r>
                        <a:rPr lang="en-ZA" sz="1200" dirty="0" smtClean="0">
                          <a:effectLst/>
                          <a:latin typeface="Arial" panose="020B0604020202020204" pitchFamily="34" charset="0"/>
                          <a:ea typeface="Calibri"/>
                          <a:cs typeface="Arial" panose="020B0604020202020204" pitchFamily="34" charset="0"/>
                        </a:rPr>
                        <a:t>Plumbing, Solar </a:t>
                      </a:r>
                      <a:r>
                        <a:rPr lang="en-ZA" sz="1200" dirty="0">
                          <a:effectLst/>
                          <a:latin typeface="Arial" panose="020B0604020202020204" pitchFamily="34" charset="0"/>
                          <a:ea typeface="Calibri"/>
                          <a:cs typeface="Arial" panose="020B0604020202020204" pitchFamily="34" charset="0"/>
                        </a:rPr>
                        <a:t>Systems </a:t>
                      </a:r>
                    </a:p>
                  </a:txBody>
                  <a:tcPr marL="51435" marR="51435" marT="0" marB="0" anchor="ctr"/>
                </a:tc>
                <a:extLst>
                  <a:ext uri="{0D108BD9-81ED-4DB2-BD59-A6C34878D82A}">
                    <a16:rowId xmlns:a16="http://schemas.microsoft.com/office/drawing/2014/main" xmlns="" val="10012"/>
                  </a:ext>
                </a:extLst>
              </a:tr>
              <a:tr h="503261">
                <a:tc>
                  <a:txBody>
                    <a:bodyPr/>
                    <a:lstStyle/>
                    <a:p>
                      <a:pPr algn="ctr">
                        <a:lnSpc>
                          <a:spcPct val="115000"/>
                        </a:lnSpc>
                        <a:spcAft>
                          <a:spcPts val="0"/>
                        </a:spcAft>
                      </a:pPr>
                      <a:r>
                        <a:rPr lang="en-ZA" sz="1200" dirty="0">
                          <a:effectLst/>
                          <a:latin typeface="Arial" panose="020B0604020202020204" pitchFamily="34" charset="0"/>
                          <a:ea typeface="Calibri"/>
                          <a:cs typeface="Arial" panose="020B0604020202020204" pitchFamily="34" charset="0"/>
                        </a:rPr>
                        <a:t>26.</a:t>
                      </a:r>
                    </a:p>
                  </a:txBody>
                  <a:tcPr marL="51435" marR="51435" marT="0" marB="0" anchor="ctr"/>
                </a:tc>
                <a:tc>
                  <a:txBody>
                    <a:bodyPr/>
                    <a:lstStyle/>
                    <a:p>
                      <a:pPr algn="l">
                        <a:lnSpc>
                          <a:spcPct val="115000"/>
                        </a:lnSpc>
                        <a:spcAft>
                          <a:spcPts val="0"/>
                        </a:spcAft>
                      </a:pPr>
                      <a:r>
                        <a:rPr lang="en-ZA" sz="1200" b="1" dirty="0">
                          <a:effectLst/>
                          <a:latin typeface="Arial" panose="020B0604020202020204" pitchFamily="34" charset="0"/>
                          <a:ea typeface="Calibri"/>
                          <a:cs typeface="Arial" panose="020B0604020202020204" pitchFamily="34" charset="0"/>
                        </a:rPr>
                        <a:t>Security Services</a:t>
                      </a:r>
                    </a:p>
                  </a:txBody>
                  <a:tcPr marL="51435" marR="51435" marT="0" marB="0" anchor="ctr"/>
                </a:tc>
                <a:tc>
                  <a:txBody>
                    <a:bodyPr/>
                    <a:lstStyle/>
                    <a:p>
                      <a:pPr algn="l">
                        <a:lnSpc>
                          <a:spcPct val="115000"/>
                        </a:lnSpc>
                        <a:spcAft>
                          <a:spcPts val="0"/>
                        </a:spcAft>
                      </a:pPr>
                      <a:r>
                        <a:rPr lang="en-ZA" sz="1200" dirty="0">
                          <a:effectLst/>
                          <a:latin typeface="Arial" panose="020B0604020202020204" pitchFamily="34" charset="0"/>
                          <a:ea typeface="Calibri"/>
                          <a:cs typeface="Arial" panose="020B0604020202020204" pitchFamily="34" charset="0"/>
                        </a:rPr>
                        <a:t>Security Services</a:t>
                      </a:r>
                    </a:p>
                  </a:txBody>
                  <a:tcPr marL="51435" marR="51435" marT="0" marB="0" anchor="ctr"/>
                </a:tc>
                <a:extLst>
                  <a:ext uri="{0D108BD9-81ED-4DB2-BD59-A6C34878D82A}">
                    <a16:rowId xmlns:a16="http://schemas.microsoft.com/office/drawing/2014/main" xmlns="" val="10013"/>
                  </a:ext>
                </a:extLst>
              </a:tr>
            </a:tbl>
          </a:graphicData>
        </a:graphic>
      </p:graphicFrame>
      <p:sp>
        <p:nvSpPr>
          <p:cNvPr id="5" name="Rectangle 4"/>
          <p:cNvSpPr/>
          <p:nvPr/>
        </p:nvSpPr>
        <p:spPr>
          <a:xfrm>
            <a:off x="1099239" y="959718"/>
            <a:ext cx="300082" cy="230832"/>
          </a:xfrm>
          <a:prstGeom prst="rect">
            <a:avLst/>
          </a:prstGeom>
        </p:spPr>
        <p:txBody>
          <a:bodyPr wrap="none">
            <a:spAutoFit/>
          </a:bodyPr>
          <a:lstStyle/>
          <a:p>
            <a:pPr algn="r"/>
            <a:fld id="{9DC7CBB9-8A01-486D-A115-199A907CBFA4}" type="slidenum">
              <a:rPr lang="en-ZA" sz="900">
                <a:solidFill>
                  <a:srgbClr val="898989"/>
                </a:solidFill>
              </a:rPr>
              <a:pPr algn="r"/>
              <a:t>83</a:t>
            </a:fld>
            <a:endParaRPr lang="en-ZA" sz="900" dirty="0">
              <a:solidFill>
                <a:srgbClr val="898989"/>
              </a:solidFill>
            </a:endParaRPr>
          </a:p>
        </p:txBody>
      </p:sp>
      <p:sp>
        <p:nvSpPr>
          <p:cNvPr id="7" name="Rectangle 6"/>
          <p:cNvSpPr/>
          <p:nvPr/>
        </p:nvSpPr>
        <p:spPr>
          <a:xfrm>
            <a:off x="4360795" y="6488668"/>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747870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514" y="44450"/>
            <a:ext cx="8568952" cy="722313"/>
          </a:xfrm>
        </p:spPr>
        <p:txBody>
          <a:bodyPr>
            <a:normAutofit/>
          </a:bodyPr>
          <a:lstStyle/>
          <a:p>
            <a:pPr marL="514350" indent="-514350"/>
            <a:r>
              <a:rPr lang="en-ZA" altLang="en-US" sz="2400" b="1" dirty="0" smtClean="0">
                <a:solidFill>
                  <a:schemeClr val="accent2">
                    <a:lumMod val="75000"/>
                  </a:schemeClr>
                </a:solidFill>
                <a:latin typeface="Arial Narrow" pitchFamily="34" charset="0"/>
              </a:rPr>
              <a:t>LINKING THE GEC TO THE THREE STREAM MODEL</a:t>
            </a:r>
            <a:endParaRPr lang="en-ZA" altLang="en-US" sz="2400" b="1" dirty="0">
              <a:solidFill>
                <a:schemeClr val="accent2">
                  <a:lumMod val="75000"/>
                </a:schemeClr>
              </a:solidFill>
              <a:latin typeface="Arial Narrow" pitchFamily="34" charset="0"/>
            </a:endParaRPr>
          </a:p>
        </p:txBody>
      </p:sp>
      <p:sp>
        <p:nvSpPr>
          <p:cNvPr id="21507" name="Content Placeholder 2"/>
          <p:cNvSpPr>
            <a:spLocks noGrp="1"/>
          </p:cNvSpPr>
          <p:nvPr>
            <p:ph idx="1"/>
          </p:nvPr>
        </p:nvSpPr>
        <p:spPr>
          <a:xfrm>
            <a:off x="250827" y="908050"/>
            <a:ext cx="8569325" cy="5257800"/>
          </a:xfrm>
        </p:spPr>
        <p:txBody>
          <a:bodyPr>
            <a:normAutofit/>
          </a:bodyPr>
          <a:lstStyle/>
          <a:p>
            <a:pPr marL="0" lvl="0" indent="0">
              <a:buNone/>
            </a:pPr>
            <a:endParaRPr lang="en-ZA" sz="2800" dirty="0"/>
          </a:p>
          <a:p>
            <a:pPr marL="1074738" indent="-1074738" algn="just" eaLnBrk="1" hangingPunct="1">
              <a:spcBef>
                <a:spcPct val="0"/>
              </a:spcBef>
              <a:buFont typeface="Arial" charset="0"/>
              <a:buNone/>
            </a:pPr>
            <a:endParaRPr lang="en-GB" altLang="en-US" sz="2800" dirty="0" smtClean="0">
              <a:latin typeface="Arial Narrow" pitchFamily="34" charset="0"/>
              <a:cs typeface="Tahoma" pitchFamily="34" charset="0"/>
            </a:endParaRPr>
          </a:p>
        </p:txBody>
      </p:sp>
      <p:grpSp>
        <p:nvGrpSpPr>
          <p:cNvPr id="4" name="Group 3"/>
          <p:cNvGrpSpPr/>
          <p:nvPr/>
        </p:nvGrpSpPr>
        <p:grpSpPr>
          <a:xfrm>
            <a:off x="1037135" y="864891"/>
            <a:ext cx="6996706" cy="5300961"/>
            <a:chOff x="1008" y="-51727"/>
            <a:chExt cx="4228402" cy="3756357"/>
          </a:xfrm>
        </p:grpSpPr>
        <p:grpSp>
          <p:nvGrpSpPr>
            <p:cNvPr id="5" name="Group 4"/>
            <p:cNvGrpSpPr/>
            <p:nvPr/>
          </p:nvGrpSpPr>
          <p:grpSpPr>
            <a:xfrm>
              <a:off x="1008" y="-51727"/>
              <a:ext cx="4228402" cy="3756357"/>
              <a:chOff x="1008" y="-51727"/>
              <a:chExt cx="4228402" cy="3756357"/>
            </a:xfrm>
          </p:grpSpPr>
          <p:cxnSp>
            <p:nvCxnSpPr>
              <p:cNvPr id="9" name="Straight Connector 8"/>
              <p:cNvCxnSpPr/>
              <p:nvPr/>
            </p:nvCxnSpPr>
            <p:spPr>
              <a:xfrm flipH="1">
                <a:off x="2601626" y="1769852"/>
                <a:ext cx="1270" cy="189865"/>
              </a:xfrm>
              <a:prstGeom prst="line">
                <a:avLst/>
              </a:prstGeom>
              <a:noFill/>
              <a:ln w="38100" cap="flat" cmpd="sng" algn="ctr">
                <a:solidFill>
                  <a:sysClr val="window" lastClr="FFFFFF">
                    <a:lumMod val="50000"/>
                  </a:sysClr>
                </a:solidFill>
                <a:prstDash val="solid"/>
                <a:miter lim="800000"/>
              </a:ln>
              <a:effectLst/>
            </p:spPr>
          </p:cxnSp>
          <p:grpSp>
            <p:nvGrpSpPr>
              <p:cNvPr id="10" name="Group 9"/>
              <p:cNvGrpSpPr/>
              <p:nvPr/>
            </p:nvGrpSpPr>
            <p:grpSpPr>
              <a:xfrm>
                <a:off x="1008" y="-51727"/>
                <a:ext cx="4228402" cy="3756357"/>
                <a:chOff x="1008" y="-51727"/>
                <a:chExt cx="4228402" cy="3756357"/>
              </a:xfrm>
            </p:grpSpPr>
            <p:sp>
              <p:nvSpPr>
                <p:cNvPr id="11" name="Rectangle 10"/>
                <p:cNvSpPr/>
                <p:nvPr/>
              </p:nvSpPr>
              <p:spPr>
                <a:xfrm>
                  <a:off x="1450397" y="2131020"/>
                  <a:ext cx="1470764" cy="482804"/>
                </a:xfrm>
                <a:prstGeom prst="rect">
                  <a:avLst/>
                </a:prstGeom>
                <a:solidFill>
                  <a:srgbClr val="FFC000">
                    <a:lumMod val="5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200" b="1" dirty="0">
                      <a:solidFill>
                        <a:srgbClr val="FF0000"/>
                      </a:solidFill>
                      <a:effectLst/>
                      <a:latin typeface="Calibri"/>
                      <a:ea typeface="Calibri"/>
                      <a:cs typeface="Arial"/>
                    </a:rPr>
                    <a:t> </a:t>
                  </a:r>
                  <a:r>
                    <a:rPr lang="en-ZA" sz="1200" b="1" dirty="0">
                      <a:solidFill>
                        <a:srgbClr val="FFFFFF"/>
                      </a:solidFill>
                      <a:effectLst/>
                      <a:latin typeface="Calibri"/>
                      <a:ea typeface="Calibri"/>
                      <a:cs typeface="Arial"/>
                    </a:rPr>
                    <a:t>Technical Occupational Pathway</a:t>
                  </a:r>
                  <a:endParaRPr lang="en-ZA" sz="1200" dirty="0">
                    <a:effectLst/>
                    <a:latin typeface="Times New Roman"/>
                    <a:ea typeface="Times New Roman"/>
                  </a:endParaRPr>
                </a:p>
                <a:p>
                  <a:pPr algn="ctr">
                    <a:lnSpc>
                      <a:spcPct val="106000"/>
                    </a:lnSpc>
                    <a:spcAft>
                      <a:spcPts val="0"/>
                    </a:spcAft>
                  </a:pPr>
                  <a:r>
                    <a:rPr lang="en-ZA" sz="1100" i="1" dirty="0">
                      <a:solidFill>
                        <a:srgbClr val="FFFFFF"/>
                      </a:solidFill>
                      <a:effectLst/>
                      <a:latin typeface="Calibri"/>
                      <a:ea typeface="Calibri"/>
                      <a:cs typeface="Arial"/>
                    </a:rPr>
                    <a:t>(NCV 1-3 &amp; NSC)</a:t>
                  </a:r>
                  <a:endParaRPr lang="en-ZA" sz="1200" dirty="0">
                    <a:effectLst/>
                    <a:latin typeface="Times New Roman"/>
                    <a:ea typeface="Times New Roman"/>
                  </a:endParaRPr>
                </a:p>
                <a:p>
                  <a:pPr algn="ctr">
                    <a:lnSpc>
                      <a:spcPct val="106000"/>
                    </a:lnSpc>
                    <a:spcAft>
                      <a:spcPts val="0"/>
                    </a:spcAft>
                  </a:pPr>
                  <a:r>
                    <a:rPr lang="en-ZA" sz="1100" b="1" dirty="0">
                      <a:solidFill>
                        <a:srgbClr val="FFFFFF"/>
                      </a:solidFill>
                      <a:effectLst/>
                      <a:latin typeface="Calibri"/>
                      <a:ea typeface="Calibri"/>
                      <a:cs typeface="Arial"/>
                    </a:rPr>
                    <a:t> </a:t>
                  </a:r>
                  <a:endParaRPr lang="en-ZA" sz="1200" dirty="0">
                    <a:effectLst/>
                    <a:latin typeface="Times New Roman"/>
                    <a:ea typeface="Times New Roman"/>
                  </a:endParaRPr>
                </a:p>
              </p:txBody>
            </p:sp>
            <p:grpSp>
              <p:nvGrpSpPr>
                <p:cNvPr id="12" name="Group 11"/>
                <p:cNvGrpSpPr/>
                <p:nvPr/>
              </p:nvGrpSpPr>
              <p:grpSpPr>
                <a:xfrm>
                  <a:off x="1008" y="-51727"/>
                  <a:ext cx="4228402" cy="3756357"/>
                  <a:chOff x="1008" y="-51727"/>
                  <a:chExt cx="4228402" cy="3756357"/>
                </a:xfrm>
              </p:grpSpPr>
              <p:grpSp>
                <p:nvGrpSpPr>
                  <p:cNvPr id="15" name="Group 14"/>
                  <p:cNvGrpSpPr/>
                  <p:nvPr/>
                </p:nvGrpSpPr>
                <p:grpSpPr>
                  <a:xfrm>
                    <a:off x="1008" y="-51727"/>
                    <a:ext cx="4228402" cy="3756357"/>
                    <a:chOff x="872" y="-51728"/>
                    <a:chExt cx="3659218" cy="3756474"/>
                  </a:xfrm>
                </p:grpSpPr>
                <p:grpSp>
                  <p:nvGrpSpPr>
                    <p:cNvPr id="17" name="Group 16"/>
                    <p:cNvGrpSpPr/>
                    <p:nvPr/>
                  </p:nvGrpSpPr>
                  <p:grpSpPr>
                    <a:xfrm>
                      <a:off x="872" y="-51728"/>
                      <a:ext cx="3659218" cy="3756474"/>
                      <a:chOff x="872" y="-51728"/>
                      <a:chExt cx="3659218" cy="3756494"/>
                    </a:xfrm>
                  </p:grpSpPr>
                  <p:grpSp>
                    <p:nvGrpSpPr>
                      <p:cNvPr id="19" name="Group 18"/>
                      <p:cNvGrpSpPr/>
                      <p:nvPr/>
                    </p:nvGrpSpPr>
                    <p:grpSpPr>
                      <a:xfrm>
                        <a:off x="872" y="-51728"/>
                        <a:ext cx="3659218" cy="3756494"/>
                        <a:chOff x="872" y="-51728"/>
                        <a:chExt cx="3659218" cy="3756494"/>
                      </a:xfrm>
                    </p:grpSpPr>
                    <p:grpSp>
                      <p:nvGrpSpPr>
                        <p:cNvPr id="26" name="Group 25"/>
                        <p:cNvGrpSpPr/>
                        <p:nvPr/>
                      </p:nvGrpSpPr>
                      <p:grpSpPr>
                        <a:xfrm>
                          <a:off x="872" y="-51728"/>
                          <a:ext cx="3659218" cy="3756494"/>
                          <a:chOff x="872" y="-51728"/>
                          <a:chExt cx="3659218" cy="3756494"/>
                        </a:xfrm>
                      </p:grpSpPr>
                      <p:sp>
                        <p:nvSpPr>
                          <p:cNvPr id="28" name="Rectangle 27"/>
                          <p:cNvSpPr/>
                          <p:nvPr/>
                        </p:nvSpPr>
                        <p:spPr>
                          <a:xfrm>
                            <a:off x="826469" y="801915"/>
                            <a:ext cx="278107" cy="1849966"/>
                          </a:xfrm>
                          <a:prstGeom prst="rect">
                            <a:avLst/>
                          </a:prstGeom>
                          <a:solidFill>
                            <a:srgbClr val="C00000"/>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b="1" dirty="0">
                                <a:solidFill>
                                  <a:srgbClr val="FFFFFF"/>
                                </a:solidFill>
                                <a:effectLst/>
                                <a:latin typeface="Calibri"/>
                                <a:ea typeface="Calibri"/>
                                <a:cs typeface="Arial"/>
                              </a:rPr>
                              <a:t>Three Learning Pathways</a:t>
                            </a:r>
                            <a:endParaRPr lang="en-ZA" sz="1200" dirty="0">
                              <a:effectLst/>
                              <a:latin typeface="Times New Roman"/>
                              <a:ea typeface="Times New Roman"/>
                            </a:endParaRPr>
                          </a:p>
                          <a:p>
                            <a:pPr algn="ctr">
                              <a:lnSpc>
                                <a:spcPct val="106000"/>
                              </a:lnSpc>
                              <a:spcAft>
                                <a:spcPts val="0"/>
                              </a:spcAft>
                            </a:pPr>
                            <a:r>
                              <a:rPr lang="en-ZA" sz="1400" b="1" i="1" dirty="0">
                                <a:solidFill>
                                  <a:srgbClr val="FFFFFF"/>
                                </a:solidFill>
                                <a:effectLst/>
                                <a:latin typeface="Calibri"/>
                                <a:ea typeface="Calibri"/>
                                <a:cs typeface="Arial"/>
                              </a:rPr>
                              <a:t> </a:t>
                            </a:r>
                            <a:endParaRPr lang="en-ZA" sz="1200" dirty="0">
                              <a:effectLst/>
                              <a:latin typeface="Times New Roman"/>
                              <a:ea typeface="Times New Roman"/>
                            </a:endParaRPr>
                          </a:p>
                        </p:txBody>
                      </p:sp>
                      <p:grpSp>
                        <p:nvGrpSpPr>
                          <p:cNvPr id="29" name="Group 28"/>
                          <p:cNvGrpSpPr/>
                          <p:nvPr/>
                        </p:nvGrpSpPr>
                        <p:grpSpPr>
                          <a:xfrm>
                            <a:off x="872" y="-51728"/>
                            <a:ext cx="3659218" cy="3756494"/>
                            <a:chOff x="872" y="-51728"/>
                            <a:chExt cx="3659218" cy="3756494"/>
                          </a:xfrm>
                        </p:grpSpPr>
                        <p:grpSp>
                          <p:nvGrpSpPr>
                            <p:cNvPr id="30" name="Group 29"/>
                            <p:cNvGrpSpPr/>
                            <p:nvPr/>
                          </p:nvGrpSpPr>
                          <p:grpSpPr>
                            <a:xfrm>
                              <a:off x="1465" y="0"/>
                              <a:ext cx="717238" cy="2657220"/>
                              <a:chOff x="1465" y="0"/>
                              <a:chExt cx="717238" cy="2657220"/>
                            </a:xfrm>
                          </p:grpSpPr>
                          <p:sp>
                            <p:nvSpPr>
                              <p:cNvPr id="39" name="Rectangle 38"/>
                              <p:cNvSpPr/>
                              <p:nvPr/>
                            </p:nvSpPr>
                            <p:spPr>
                              <a:xfrm>
                                <a:off x="54005" y="807284"/>
                                <a:ext cx="664698" cy="1849936"/>
                              </a:xfrm>
                              <a:prstGeom prst="rect">
                                <a:avLst/>
                              </a:prstGeom>
                              <a:solidFill>
                                <a:srgbClr val="C00000"/>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b="1" dirty="0">
                                    <a:solidFill>
                                      <a:srgbClr val="FFFFFF"/>
                                    </a:solidFill>
                                    <a:effectLst/>
                                    <a:latin typeface="Calibri"/>
                                    <a:ea typeface="Calibri"/>
                                    <a:cs typeface="Arial"/>
                                  </a:rPr>
                                  <a:t>General Education &amp;  </a:t>
                                </a:r>
                                <a:endParaRPr lang="en-ZA" sz="1200" dirty="0">
                                  <a:effectLst/>
                                  <a:latin typeface="Times New Roman"/>
                                  <a:ea typeface="Times New Roman"/>
                                </a:endParaRPr>
                              </a:p>
                              <a:p>
                                <a:pPr algn="ctr">
                                  <a:lnSpc>
                                    <a:spcPct val="106000"/>
                                  </a:lnSpc>
                                  <a:spcAft>
                                    <a:spcPts val="0"/>
                                  </a:spcAft>
                                </a:pPr>
                                <a:r>
                                  <a:rPr lang="en-ZA" sz="1400" b="1" dirty="0">
                                    <a:solidFill>
                                      <a:srgbClr val="FFFFFF"/>
                                    </a:solidFill>
                                    <a:effectLst/>
                                    <a:latin typeface="Calibri"/>
                                    <a:ea typeface="Calibri"/>
                                    <a:cs typeface="Arial"/>
                                  </a:rPr>
                                  <a:t>Training </a:t>
                                </a:r>
                                <a:r>
                                  <a:rPr lang="en-ZA" sz="1200" i="1" dirty="0">
                                    <a:solidFill>
                                      <a:srgbClr val="FFFFFF"/>
                                    </a:solidFill>
                                    <a:effectLst/>
                                    <a:latin typeface="Calibri"/>
                                    <a:ea typeface="Calibri"/>
                                    <a:cs typeface="Arial"/>
                                  </a:rPr>
                                  <a:t>(Grade 9)</a:t>
                                </a:r>
                                <a:endParaRPr lang="en-ZA" sz="1200" dirty="0">
                                  <a:effectLst/>
                                  <a:latin typeface="Times New Roman"/>
                                  <a:ea typeface="Times New Roman"/>
                                </a:endParaRPr>
                              </a:p>
                              <a:p>
                                <a:pPr algn="ctr">
                                  <a:lnSpc>
                                    <a:spcPct val="106000"/>
                                  </a:lnSpc>
                                  <a:spcAft>
                                    <a:spcPts val="0"/>
                                  </a:spcAft>
                                </a:pPr>
                                <a:r>
                                  <a:rPr lang="en-ZA" sz="1200" i="1" dirty="0">
                                    <a:solidFill>
                                      <a:srgbClr val="FFFFFF"/>
                                    </a:solidFill>
                                    <a:effectLst/>
                                    <a:latin typeface="Calibri"/>
                                    <a:ea typeface="Calibri"/>
                                    <a:cs typeface="Arial"/>
                                  </a:rPr>
                                  <a:t>(Academic &amp; Technical Occupational Pathways)</a:t>
                                </a:r>
                                <a:endParaRPr lang="en-ZA" sz="1200" dirty="0">
                                  <a:effectLst/>
                                  <a:latin typeface="Times New Roman"/>
                                  <a:ea typeface="Times New Roman"/>
                                </a:endParaRPr>
                              </a:p>
                            </p:txBody>
                          </p:sp>
                          <p:sp>
                            <p:nvSpPr>
                              <p:cNvPr id="40" name="Rectangle 39"/>
                              <p:cNvSpPr/>
                              <p:nvPr/>
                            </p:nvSpPr>
                            <p:spPr>
                              <a:xfrm>
                                <a:off x="1465" y="0"/>
                                <a:ext cx="638828" cy="275865"/>
                              </a:xfrm>
                              <a:prstGeom prst="rect">
                                <a:avLst/>
                              </a:prstGeom>
                              <a:solidFill>
                                <a:sysClr val="window" lastClr="FFFFFF">
                                  <a:lumMod val="50000"/>
                                </a:sysClr>
                              </a:solidFill>
                              <a:ln w="12700" cap="flat" cmpd="sng" algn="ctr">
                                <a:solidFill>
                                  <a:sysClr val="window" lastClr="FFFFFF">
                                    <a:lumMod val="50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ZA" sz="1400" b="1" dirty="0" smtClean="0">
                                    <a:solidFill>
                                      <a:srgbClr val="FFFFFF"/>
                                    </a:solidFill>
                                    <a:effectLst/>
                                    <a:latin typeface="Calibri"/>
                                    <a:ea typeface="Calibri"/>
                                    <a:cs typeface="Arial"/>
                                  </a:rPr>
                                  <a:t>GEC </a:t>
                                </a:r>
                                <a:r>
                                  <a:rPr lang="en-ZA" sz="1400" b="1" dirty="0">
                                    <a:solidFill>
                                      <a:srgbClr val="FFFFFF"/>
                                    </a:solidFill>
                                    <a:effectLst/>
                                    <a:latin typeface="Calibri"/>
                                    <a:ea typeface="Calibri"/>
                                    <a:cs typeface="Arial"/>
                                  </a:rPr>
                                  <a:t>(NQF 1)</a:t>
                                </a:r>
                                <a:endParaRPr lang="en-ZA" sz="1200" dirty="0">
                                  <a:effectLst/>
                                  <a:latin typeface="Times New Roman"/>
                                  <a:ea typeface="Times New Roman"/>
                                </a:endParaRPr>
                              </a:p>
                            </p:txBody>
                          </p:sp>
                        </p:grpSp>
                        <p:grpSp>
                          <p:nvGrpSpPr>
                            <p:cNvPr id="31" name="Group 30"/>
                            <p:cNvGrpSpPr/>
                            <p:nvPr/>
                          </p:nvGrpSpPr>
                          <p:grpSpPr>
                            <a:xfrm>
                              <a:off x="1204778" y="-51728"/>
                              <a:ext cx="1309844" cy="1484122"/>
                              <a:chOff x="1204778" y="-51728"/>
                              <a:chExt cx="1309844" cy="1484122"/>
                            </a:xfrm>
                          </p:grpSpPr>
                          <p:sp>
                            <p:nvSpPr>
                              <p:cNvPr id="37" name="Rectangle 36"/>
                              <p:cNvSpPr/>
                              <p:nvPr/>
                            </p:nvSpPr>
                            <p:spPr>
                              <a:xfrm>
                                <a:off x="1204778" y="-51728"/>
                                <a:ext cx="1251407" cy="275865"/>
                              </a:xfrm>
                              <a:prstGeom prst="rect">
                                <a:avLst/>
                              </a:prstGeom>
                              <a:solidFill>
                                <a:sysClr val="window" lastClr="FFFFFF">
                                  <a:lumMod val="50000"/>
                                </a:sysClr>
                              </a:solidFill>
                              <a:ln w="12700" cap="flat" cmpd="sng" algn="ctr">
                                <a:solidFill>
                                  <a:sysClr val="window" lastClr="FFFFFF">
                                    <a:lumMod val="50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ZA" sz="1400" b="1">
                                    <a:solidFill>
                                      <a:srgbClr val="FFFFFF"/>
                                    </a:solidFill>
                                    <a:effectLst/>
                                    <a:latin typeface="Calibri"/>
                                    <a:ea typeface="Calibri"/>
                                    <a:cs typeface="Arial"/>
                                  </a:rPr>
                                  <a:t>FET (NQF 2 – 4)</a:t>
                                </a:r>
                                <a:endParaRPr lang="en-ZA" sz="1200">
                                  <a:effectLst/>
                                  <a:latin typeface="Times New Roman"/>
                                  <a:ea typeface="Times New Roman"/>
                                </a:endParaRPr>
                              </a:p>
                            </p:txBody>
                          </p:sp>
                          <p:sp>
                            <p:nvSpPr>
                              <p:cNvPr id="38" name="Rectangle 37"/>
                              <p:cNvSpPr/>
                              <p:nvPr/>
                            </p:nvSpPr>
                            <p:spPr>
                              <a:xfrm>
                                <a:off x="1258387" y="922620"/>
                                <a:ext cx="1256235" cy="509774"/>
                              </a:xfrm>
                              <a:prstGeom prst="rect">
                                <a:avLst/>
                              </a:prstGeom>
                              <a:solidFill>
                                <a:srgbClr val="002060"/>
                              </a:solidFill>
                              <a:ln w="12700" cap="flat" cmpd="sng" algn="ctr">
                                <a:solidFill>
                                  <a:srgbClr val="00206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100" b="1" dirty="0">
                                    <a:solidFill>
                                      <a:srgbClr val="FFFFFF"/>
                                    </a:solidFill>
                                    <a:effectLst/>
                                    <a:latin typeface="Calibri"/>
                                    <a:ea typeface="Calibri"/>
                                    <a:cs typeface="Arial"/>
                                  </a:rPr>
                                  <a:t>Academic Pathway</a:t>
                                </a:r>
                                <a:endParaRPr lang="en-ZA" sz="1200" dirty="0">
                                  <a:effectLst/>
                                  <a:latin typeface="Times New Roman"/>
                                  <a:ea typeface="Times New Roman"/>
                                </a:endParaRPr>
                              </a:p>
                              <a:p>
                                <a:pPr algn="ctr">
                                  <a:lnSpc>
                                    <a:spcPct val="106000"/>
                                  </a:lnSpc>
                                  <a:spcAft>
                                    <a:spcPts val="0"/>
                                  </a:spcAft>
                                </a:pPr>
                                <a:r>
                                  <a:rPr lang="en-ZA" sz="1100" i="1" dirty="0">
                                    <a:solidFill>
                                      <a:srgbClr val="FFFFFF"/>
                                    </a:solidFill>
                                    <a:effectLst/>
                                    <a:latin typeface="Calibri"/>
                                    <a:ea typeface="Calibri"/>
                                    <a:cs typeface="Arial"/>
                                  </a:rPr>
                                  <a:t>(Grades 10-12 NSC Academic)</a:t>
                                </a:r>
                                <a:endParaRPr lang="en-ZA" sz="1200" dirty="0">
                                  <a:effectLst/>
                                  <a:latin typeface="Times New Roman"/>
                                  <a:ea typeface="Times New Roman"/>
                                </a:endParaRPr>
                              </a:p>
                              <a:p>
                                <a:pPr algn="ctr">
                                  <a:lnSpc>
                                    <a:spcPct val="106000"/>
                                  </a:lnSpc>
                                  <a:spcAft>
                                    <a:spcPts val="0"/>
                                  </a:spcAft>
                                </a:pPr>
                                <a:r>
                                  <a:rPr lang="en-ZA" sz="1100" b="1" dirty="0">
                                    <a:solidFill>
                                      <a:srgbClr val="FFFFFF"/>
                                    </a:solidFill>
                                    <a:effectLst/>
                                    <a:latin typeface="Calibri"/>
                                    <a:ea typeface="Calibri"/>
                                    <a:cs typeface="Arial"/>
                                  </a:rPr>
                                  <a:t> </a:t>
                                </a:r>
                                <a:endParaRPr lang="en-ZA" sz="1200" dirty="0">
                                  <a:effectLst/>
                                  <a:latin typeface="Times New Roman"/>
                                  <a:ea typeface="Times New Roman"/>
                                </a:endParaRPr>
                              </a:p>
                              <a:p>
                                <a:pPr algn="ctr">
                                  <a:lnSpc>
                                    <a:spcPct val="106000"/>
                                  </a:lnSpc>
                                  <a:spcAft>
                                    <a:spcPts val="0"/>
                                  </a:spcAft>
                                </a:pPr>
                                <a:r>
                                  <a:rPr lang="en-ZA" sz="1100" b="1" dirty="0">
                                    <a:solidFill>
                                      <a:srgbClr val="FFFFFF"/>
                                    </a:solidFill>
                                    <a:effectLst/>
                                    <a:latin typeface="Calibri"/>
                                    <a:ea typeface="Calibri"/>
                                    <a:cs typeface="Arial"/>
                                  </a:rPr>
                                  <a:t> </a:t>
                                </a:r>
                                <a:endParaRPr lang="en-ZA" sz="1200" dirty="0">
                                  <a:effectLst/>
                                  <a:latin typeface="Times New Roman"/>
                                  <a:ea typeface="Times New Roman"/>
                                </a:endParaRPr>
                              </a:p>
                            </p:txBody>
                          </p:sp>
                        </p:grpSp>
                        <p:grpSp>
                          <p:nvGrpSpPr>
                            <p:cNvPr id="32" name="Group 31"/>
                            <p:cNvGrpSpPr/>
                            <p:nvPr/>
                          </p:nvGrpSpPr>
                          <p:grpSpPr>
                            <a:xfrm>
                              <a:off x="2741918" y="-46493"/>
                              <a:ext cx="918172" cy="2660413"/>
                              <a:chOff x="2741918" y="-46493"/>
                              <a:chExt cx="918172" cy="2660413"/>
                            </a:xfrm>
                          </p:grpSpPr>
                          <p:sp>
                            <p:nvSpPr>
                              <p:cNvPr id="35" name="Rectangle 34"/>
                              <p:cNvSpPr/>
                              <p:nvPr/>
                            </p:nvSpPr>
                            <p:spPr>
                              <a:xfrm>
                                <a:off x="2775802" y="-46493"/>
                                <a:ext cx="844649" cy="275865"/>
                              </a:xfrm>
                              <a:prstGeom prst="rect">
                                <a:avLst/>
                              </a:prstGeom>
                              <a:solidFill>
                                <a:sysClr val="window" lastClr="FFFFFF">
                                  <a:lumMod val="50000"/>
                                </a:sysClr>
                              </a:solidFill>
                              <a:ln w="12700" cap="flat" cmpd="sng" algn="ctr">
                                <a:solidFill>
                                  <a:sysClr val="window" lastClr="FFFFFF">
                                    <a:lumMod val="50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ZA" sz="1400" b="1" dirty="0">
                                    <a:solidFill>
                                      <a:srgbClr val="FFFFFF"/>
                                    </a:solidFill>
                                    <a:effectLst/>
                                    <a:latin typeface="Calibri"/>
                                    <a:ea typeface="Calibri"/>
                                    <a:cs typeface="Arial"/>
                                  </a:rPr>
                                  <a:t>HET (NQF 5-10)</a:t>
                                </a:r>
                                <a:endParaRPr lang="en-ZA" sz="1200" dirty="0">
                                  <a:effectLst/>
                                  <a:latin typeface="Times New Roman"/>
                                  <a:ea typeface="Times New Roman"/>
                                </a:endParaRPr>
                              </a:p>
                            </p:txBody>
                          </p:sp>
                          <p:sp>
                            <p:nvSpPr>
                              <p:cNvPr id="36" name="Rectangle 35"/>
                              <p:cNvSpPr/>
                              <p:nvPr/>
                            </p:nvSpPr>
                            <p:spPr>
                              <a:xfrm>
                                <a:off x="2741918" y="801915"/>
                                <a:ext cx="918172" cy="1812005"/>
                              </a:xfrm>
                              <a:prstGeom prst="rect">
                                <a:avLst/>
                              </a:prstGeom>
                              <a:solidFill>
                                <a:srgbClr val="4472C4">
                                  <a:lumMod val="20000"/>
                                  <a:lumOff val="80000"/>
                                </a:srgbClr>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b="1" dirty="0">
                                    <a:solidFill>
                                      <a:srgbClr val="000000"/>
                                    </a:solidFill>
                                    <a:effectLst/>
                                    <a:latin typeface="Calibri"/>
                                    <a:ea typeface="Calibri"/>
                                    <a:cs typeface="Arial"/>
                                  </a:rPr>
                                  <a:t>HET</a:t>
                                </a:r>
                                <a:endParaRPr lang="en-ZA" sz="1200" dirty="0">
                                  <a:effectLst/>
                                  <a:latin typeface="Times New Roman"/>
                                  <a:ea typeface="Times New Roman"/>
                                </a:endParaRPr>
                              </a:p>
                              <a:p>
                                <a:pPr algn="ctr">
                                  <a:lnSpc>
                                    <a:spcPct val="106000"/>
                                  </a:lnSpc>
                                  <a:spcAft>
                                    <a:spcPts val="0"/>
                                  </a:spcAft>
                                </a:pPr>
                                <a:r>
                                  <a:rPr lang="en-ZA" sz="1400" i="1" dirty="0">
                                    <a:solidFill>
                                      <a:srgbClr val="000000"/>
                                    </a:solidFill>
                                    <a:effectLst/>
                                    <a:latin typeface="Calibri"/>
                                    <a:ea typeface="Calibri"/>
                                    <a:cs typeface="Arial"/>
                                  </a:rPr>
                                  <a:t>Higher Certificate to Doctorate </a:t>
                                </a:r>
                                <a:r>
                                  <a:rPr lang="en-ZA" sz="1400" b="1" dirty="0">
                                    <a:solidFill>
                                      <a:srgbClr val="000000"/>
                                    </a:solidFill>
                                    <a:effectLst/>
                                    <a:latin typeface="Calibri"/>
                                    <a:ea typeface="Calibri"/>
                                    <a:cs typeface="Arial"/>
                                  </a:rPr>
                                  <a:t> </a:t>
                                </a:r>
                                <a:endParaRPr lang="en-ZA" sz="1200" dirty="0">
                                  <a:effectLst/>
                                  <a:latin typeface="Times New Roman"/>
                                  <a:ea typeface="Times New Roman"/>
                                </a:endParaRPr>
                              </a:p>
                            </p:txBody>
                          </p:sp>
                        </p:grpSp>
                        <p:sp>
                          <p:nvSpPr>
                            <p:cNvPr id="33" name="Rectangle 32"/>
                            <p:cNvSpPr/>
                            <p:nvPr/>
                          </p:nvSpPr>
                          <p:spPr>
                            <a:xfrm rot="5400000">
                              <a:off x="1423407" y="1755396"/>
                              <a:ext cx="526835" cy="3371905"/>
                            </a:xfrm>
                            <a:prstGeom prst="rect">
                              <a:avLst/>
                            </a:prstGeom>
                            <a:solidFill>
                              <a:srgbClr val="FFC000">
                                <a:lumMod val="20000"/>
                                <a:lumOff val="80000"/>
                              </a:srgbClr>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b="1" dirty="0">
                                  <a:solidFill>
                                    <a:srgbClr val="000000"/>
                                  </a:solidFill>
                                  <a:effectLst/>
                                  <a:latin typeface="Calibri"/>
                                  <a:ea typeface="Calibri"/>
                                  <a:cs typeface="Arial"/>
                                </a:rPr>
                                <a:t>World of Work &amp; Work-based Training</a:t>
                              </a:r>
                              <a:endParaRPr lang="en-ZA" sz="1200" dirty="0">
                                <a:effectLst/>
                                <a:latin typeface="Times New Roman"/>
                                <a:ea typeface="Times New Roman"/>
                              </a:endParaRPr>
                            </a:p>
                            <a:p>
                              <a:pPr algn="ctr">
                                <a:lnSpc>
                                  <a:spcPct val="106000"/>
                                </a:lnSpc>
                                <a:spcAft>
                                  <a:spcPts val="0"/>
                                </a:spcAft>
                              </a:pPr>
                              <a:r>
                                <a:rPr lang="en-ZA" sz="1400" i="1" dirty="0">
                                  <a:solidFill>
                                    <a:srgbClr val="000000"/>
                                  </a:solidFill>
                                  <a:effectLst/>
                                  <a:latin typeface="Calibri"/>
                                  <a:ea typeface="Calibri"/>
                                  <a:cs typeface="Arial"/>
                                </a:rPr>
                                <a:t>Apprenticeships, </a:t>
                              </a:r>
                              <a:r>
                                <a:rPr lang="en-ZA" sz="1400" i="1" dirty="0" err="1">
                                  <a:solidFill>
                                    <a:srgbClr val="000000"/>
                                  </a:solidFill>
                                  <a:effectLst/>
                                  <a:latin typeface="Calibri"/>
                                  <a:ea typeface="Calibri"/>
                                  <a:cs typeface="Arial"/>
                                </a:rPr>
                                <a:t>Learnerships</a:t>
                              </a:r>
                              <a:r>
                                <a:rPr lang="en-ZA" sz="1400" i="1" dirty="0">
                                  <a:solidFill>
                                    <a:srgbClr val="000000"/>
                                  </a:solidFill>
                                  <a:effectLst/>
                                  <a:latin typeface="Calibri"/>
                                  <a:ea typeface="Calibri"/>
                                  <a:cs typeface="Arial"/>
                                </a:rPr>
                                <a:t>, Internships</a:t>
                              </a:r>
                              <a:endParaRPr lang="en-ZA" sz="1200" dirty="0">
                                <a:effectLst/>
                                <a:latin typeface="Times New Roman"/>
                                <a:ea typeface="Times New Roman"/>
                              </a:endParaRPr>
                            </a:p>
                            <a:p>
                              <a:pPr algn="ctr">
                                <a:lnSpc>
                                  <a:spcPct val="106000"/>
                                </a:lnSpc>
                                <a:spcAft>
                                  <a:spcPts val="0"/>
                                </a:spcAft>
                              </a:pPr>
                              <a:r>
                                <a:rPr lang="en-ZA" sz="1400" b="1" dirty="0">
                                  <a:solidFill>
                                    <a:srgbClr val="000000"/>
                                  </a:solidFill>
                                  <a:effectLst/>
                                  <a:latin typeface="Calibri"/>
                                  <a:ea typeface="Calibri"/>
                                  <a:cs typeface="Arial"/>
                                </a:rPr>
                                <a:t> </a:t>
                              </a:r>
                              <a:endParaRPr lang="en-ZA" sz="1200" dirty="0">
                                <a:effectLst/>
                                <a:latin typeface="Times New Roman"/>
                                <a:ea typeface="Times New Roman"/>
                              </a:endParaRPr>
                            </a:p>
                          </p:txBody>
                        </p:sp>
                        <p:sp>
                          <p:nvSpPr>
                            <p:cNvPr id="34" name="Rectangle 33"/>
                            <p:cNvSpPr/>
                            <p:nvPr/>
                          </p:nvSpPr>
                          <p:spPr>
                            <a:xfrm rot="5400000">
                              <a:off x="1552904" y="1269198"/>
                              <a:ext cx="379307" cy="3372414"/>
                            </a:xfrm>
                            <a:prstGeom prst="rect">
                              <a:avLst/>
                            </a:prstGeom>
                            <a:solidFill>
                              <a:srgbClr val="ED7D31">
                                <a:lumMod val="20000"/>
                                <a:lumOff val="80000"/>
                              </a:srgbClr>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i="1" dirty="0">
                                  <a:solidFill>
                                    <a:srgbClr val="000000"/>
                                  </a:solidFill>
                                  <a:effectLst/>
                                  <a:latin typeface="Calibri"/>
                                  <a:ea typeface="Calibri"/>
                                  <a:cs typeface="Arial"/>
                                </a:rPr>
                                <a:t>Occupational Certificates (Levels 1-8)</a:t>
                              </a:r>
                              <a:endParaRPr lang="en-ZA" sz="1200" dirty="0">
                                <a:effectLst/>
                                <a:latin typeface="Times New Roman"/>
                                <a:ea typeface="Times New Roman"/>
                              </a:endParaRPr>
                            </a:p>
                            <a:p>
                              <a:pPr algn="ctr">
                                <a:lnSpc>
                                  <a:spcPct val="106000"/>
                                </a:lnSpc>
                                <a:spcAft>
                                  <a:spcPts val="0"/>
                                </a:spcAft>
                              </a:pPr>
                              <a:r>
                                <a:rPr lang="en-ZA" sz="1400" b="1" dirty="0">
                                  <a:solidFill>
                                    <a:srgbClr val="000000"/>
                                  </a:solidFill>
                                  <a:effectLst/>
                                  <a:latin typeface="Calibri"/>
                                  <a:ea typeface="Calibri"/>
                                  <a:cs typeface="Arial"/>
                                </a:rPr>
                                <a:t> </a:t>
                              </a:r>
                              <a:endParaRPr lang="en-ZA" sz="1200" dirty="0">
                                <a:effectLst/>
                                <a:latin typeface="Times New Roman"/>
                                <a:ea typeface="Times New Roman"/>
                              </a:endParaRPr>
                            </a:p>
                          </p:txBody>
                        </p:sp>
                        <p:sp>
                          <p:nvSpPr>
                            <p:cNvPr id="43" name="Rectangle 42"/>
                            <p:cNvSpPr/>
                            <p:nvPr/>
                          </p:nvSpPr>
                          <p:spPr>
                            <a:xfrm rot="5400000">
                              <a:off x="1539288" y="1263306"/>
                              <a:ext cx="379307" cy="3372414"/>
                            </a:xfrm>
                            <a:prstGeom prst="rect">
                              <a:avLst/>
                            </a:prstGeom>
                            <a:solidFill>
                              <a:srgbClr val="ED7D31">
                                <a:lumMod val="20000"/>
                                <a:lumOff val="80000"/>
                              </a:srgbClr>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i="1" dirty="0">
                                  <a:solidFill>
                                    <a:srgbClr val="000000"/>
                                  </a:solidFill>
                                  <a:effectLst/>
                                  <a:latin typeface="Calibri"/>
                                  <a:ea typeface="Calibri"/>
                                  <a:cs typeface="Arial"/>
                                </a:rPr>
                                <a:t>Occupational Certificates (Levels 1-8)</a:t>
                              </a:r>
                              <a:endParaRPr lang="en-ZA" sz="1200" dirty="0">
                                <a:effectLst/>
                                <a:latin typeface="Times New Roman"/>
                                <a:ea typeface="Times New Roman"/>
                              </a:endParaRPr>
                            </a:p>
                            <a:p>
                              <a:pPr algn="ctr">
                                <a:lnSpc>
                                  <a:spcPct val="106000"/>
                                </a:lnSpc>
                                <a:spcAft>
                                  <a:spcPts val="0"/>
                                </a:spcAft>
                              </a:pPr>
                              <a:r>
                                <a:rPr lang="en-ZA" sz="1400" b="1" dirty="0">
                                  <a:solidFill>
                                    <a:srgbClr val="000000"/>
                                  </a:solidFill>
                                  <a:effectLst/>
                                  <a:latin typeface="Calibri"/>
                                  <a:ea typeface="Calibri"/>
                                  <a:cs typeface="Arial"/>
                                </a:rPr>
                                <a:t> </a:t>
                              </a:r>
                              <a:endParaRPr lang="en-ZA" sz="1200" dirty="0">
                                <a:effectLst/>
                                <a:latin typeface="Times New Roman"/>
                                <a:ea typeface="Times New Roman"/>
                              </a:endParaRPr>
                            </a:p>
                          </p:txBody>
                        </p:sp>
                      </p:grpSp>
                    </p:grpSp>
                    <p:sp>
                      <p:nvSpPr>
                        <p:cNvPr id="27" name="Rectangle 26"/>
                        <p:cNvSpPr/>
                        <p:nvPr/>
                      </p:nvSpPr>
                      <p:spPr>
                        <a:xfrm>
                          <a:off x="1255159" y="1522765"/>
                          <a:ext cx="1267066" cy="522030"/>
                        </a:xfrm>
                        <a:prstGeom prst="rect">
                          <a:avLst/>
                        </a:prstGeom>
                        <a:solidFill>
                          <a:srgbClr val="70AD47">
                            <a:lumMod val="50000"/>
                          </a:srgbClr>
                        </a:solidFill>
                        <a:ln w="12700" cap="flat" cmpd="sng" algn="ctr">
                          <a:solidFill>
                            <a:srgbClr val="70AD47">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0"/>
                            </a:spcAft>
                          </a:pPr>
                          <a:r>
                            <a:rPr lang="en-ZA" sz="1200" b="1" dirty="0">
                              <a:solidFill>
                                <a:srgbClr val="FFFFFF"/>
                              </a:solidFill>
                              <a:effectLst/>
                              <a:latin typeface="Calibri"/>
                              <a:ea typeface="Calibri"/>
                              <a:cs typeface="Arial"/>
                            </a:rPr>
                            <a:t>Technical Vocational Pathway</a:t>
                          </a:r>
                          <a:endParaRPr lang="en-ZA" sz="1200" dirty="0">
                            <a:effectLst/>
                            <a:latin typeface="Times New Roman"/>
                            <a:ea typeface="Times New Roman"/>
                          </a:endParaRPr>
                        </a:p>
                        <a:p>
                          <a:pPr algn="ctr">
                            <a:lnSpc>
                              <a:spcPct val="106000"/>
                            </a:lnSpc>
                            <a:spcAft>
                              <a:spcPts val="0"/>
                            </a:spcAft>
                          </a:pPr>
                          <a:r>
                            <a:rPr lang="en-ZA" sz="1100" b="1" i="1" dirty="0" smtClean="0">
                              <a:solidFill>
                                <a:srgbClr val="FFFFFF"/>
                              </a:solidFill>
                              <a:effectLst/>
                              <a:latin typeface="Calibri"/>
                              <a:ea typeface="Calibri"/>
                              <a:cs typeface="Arial"/>
                            </a:rPr>
                            <a:t>Schools</a:t>
                          </a:r>
                          <a:r>
                            <a:rPr lang="en-ZA" sz="1100" i="1" dirty="0" smtClean="0">
                              <a:solidFill>
                                <a:srgbClr val="FFFFFF"/>
                              </a:solidFill>
                              <a:effectLst/>
                              <a:latin typeface="Calibri"/>
                              <a:ea typeface="Calibri"/>
                              <a:cs typeface="Arial"/>
                            </a:rPr>
                            <a:t> (Grades </a:t>
                          </a:r>
                          <a:r>
                            <a:rPr lang="en-ZA" sz="1100" i="1" dirty="0">
                              <a:solidFill>
                                <a:srgbClr val="FFFFFF"/>
                              </a:solidFill>
                              <a:effectLst/>
                              <a:latin typeface="Calibri"/>
                              <a:ea typeface="Calibri"/>
                              <a:cs typeface="Arial"/>
                            </a:rPr>
                            <a:t>10-12 and </a:t>
                          </a:r>
                          <a:r>
                            <a:rPr lang="en-ZA" sz="1100" i="1" dirty="0" smtClean="0">
                              <a:solidFill>
                                <a:srgbClr val="FFFFFF"/>
                              </a:solidFill>
                              <a:effectLst/>
                              <a:latin typeface="Calibri"/>
                              <a:ea typeface="Calibri"/>
                              <a:cs typeface="Arial"/>
                            </a:rPr>
                            <a:t>NSC) &amp; </a:t>
                          </a:r>
                          <a:r>
                            <a:rPr lang="en-ZA" sz="1100" b="1" i="1" dirty="0" smtClean="0">
                              <a:solidFill>
                                <a:srgbClr val="FFFFFF"/>
                              </a:solidFill>
                              <a:effectLst/>
                              <a:latin typeface="Calibri"/>
                              <a:ea typeface="Calibri"/>
                              <a:cs typeface="Arial"/>
                            </a:rPr>
                            <a:t>TVET Colleges </a:t>
                          </a:r>
                          <a:r>
                            <a:rPr lang="en-ZA" sz="1100" i="1" dirty="0" smtClean="0">
                              <a:solidFill>
                                <a:srgbClr val="FFFFFF"/>
                              </a:solidFill>
                              <a:effectLst/>
                              <a:latin typeface="Calibri"/>
                              <a:ea typeface="Calibri"/>
                              <a:cs typeface="Arial"/>
                            </a:rPr>
                            <a:t>(N N1-3; NCV 1-3 </a:t>
                          </a:r>
                          <a:r>
                            <a:rPr lang="en-ZA" sz="1100" i="1" dirty="0">
                              <a:solidFill>
                                <a:srgbClr val="FFFFFF"/>
                              </a:solidFill>
                              <a:latin typeface="Calibri"/>
                              <a:ea typeface="Calibri"/>
                              <a:cs typeface="Arial"/>
                            </a:rPr>
                            <a:t>)</a:t>
                          </a:r>
                          <a:endParaRPr lang="en-ZA" sz="1200" dirty="0">
                            <a:effectLst/>
                            <a:latin typeface="Times New Roman"/>
                            <a:ea typeface="Times New Roman"/>
                          </a:endParaRPr>
                        </a:p>
                        <a:p>
                          <a:pPr algn="ctr">
                            <a:lnSpc>
                              <a:spcPct val="106000"/>
                            </a:lnSpc>
                            <a:spcAft>
                              <a:spcPts val="0"/>
                            </a:spcAft>
                          </a:pPr>
                          <a:r>
                            <a:rPr lang="en-ZA" sz="1100" b="1" dirty="0">
                              <a:solidFill>
                                <a:srgbClr val="FFFFFF"/>
                              </a:solidFill>
                              <a:effectLst/>
                              <a:latin typeface="Calibri"/>
                              <a:ea typeface="Calibri"/>
                              <a:cs typeface="Arial"/>
                            </a:rPr>
                            <a:t> </a:t>
                          </a:r>
                          <a:endParaRPr lang="en-ZA" sz="1200" dirty="0">
                            <a:effectLst/>
                            <a:latin typeface="Times New Roman"/>
                            <a:ea typeface="Times New Roman"/>
                          </a:endParaRPr>
                        </a:p>
                      </p:txBody>
                    </p:sp>
                  </p:grpSp>
                  <p:grpSp>
                    <p:nvGrpSpPr>
                      <p:cNvPr id="20" name="Group 19"/>
                      <p:cNvGrpSpPr/>
                      <p:nvPr/>
                    </p:nvGrpSpPr>
                    <p:grpSpPr>
                      <a:xfrm>
                        <a:off x="718703" y="1177507"/>
                        <a:ext cx="2040508" cy="635829"/>
                        <a:chOff x="718703" y="1177507"/>
                        <a:chExt cx="2040508" cy="635829"/>
                      </a:xfrm>
                    </p:grpSpPr>
                    <p:cxnSp>
                      <p:nvCxnSpPr>
                        <p:cNvPr id="21" name="Straight Arrow Connector 20"/>
                        <p:cNvCxnSpPr/>
                        <p:nvPr/>
                      </p:nvCxnSpPr>
                      <p:spPr>
                        <a:xfrm>
                          <a:off x="1101191" y="1192740"/>
                          <a:ext cx="163999" cy="0"/>
                        </a:xfrm>
                        <a:prstGeom prst="straightConnector1">
                          <a:avLst/>
                        </a:prstGeom>
                        <a:noFill/>
                        <a:ln w="38100" cap="flat" cmpd="sng" algn="ctr">
                          <a:solidFill>
                            <a:srgbClr val="E7E6E6">
                              <a:lumMod val="50000"/>
                            </a:srgbClr>
                          </a:solidFill>
                          <a:prstDash val="solid"/>
                          <a:miter lim="800000"/>
                          <a:tailEnd type="triangle"/>
                        </a:ln>
                        <a:effectLst/>
                      </p:spPr>
                    </p:cxnSp>
                    <p:cxnSp>
                      <p:nvCxnSpPr>
                        <p:cNvPr id="23" name="Straight Arrow Connector 22"/>
                        <p:cNvCxnSpPr/>
                        <p:nvPr/>
                      </p:nvCxnSpPr>
                      <p:spPr>
                        <a:xfrm>
                          <a:off x="2551806" y="1177507"/>
                          <a:ext cx="207405" cy="0"/>
                        </a:xfrm>
                        <a:prstGeom prst="straightConnector1">
                          <a:avLst/>
                        </a:prstGeom>
                        <a:noFill/>
                        <a:ln w="38100" cap="flat" cmpd="sng" algn="ctr">
                          <a:solidFill>
                            <a:srgbClr val="E7E6E6">
                              <a:lumMod val="50000"/>
                            </a:srgbClr>
                          </a:solidFill>
                          <a:prstDash val="solid"/>
                          <a:miter lim="800000"/>
                          <a:tailEnd type="triangle"/>
                        </a:ln>
                        <a:effectLst/>
                      </p:spPr>
                    </p:cxnSp>
                    <p:cxnSp>
                      <p:nvCxnSpPr>
                        <p:cNvPr id="24" name="Straight Arrow Connector 23"/>
                        <p:cNvCxnSpPr/>
                        <p:nvPr/>
                      </p:nvCxnSpPr>
                      <p:spPr>
                        <a:xfrm>
                          <a:off x="2539159" y="1813336"/>
                          <a:ext cx="192150" cy="0"/>
                        </a:xfrm>
                        <a:prstGeom prst="straightConnector1">
                          <a:avLst/>
                        </a:prstGeom>
                        <a:noFill/>
                        <a:ln w="38100" cap="flat" cmpd="sng" algn="ctr">
                          <a:solidFill>
                            <a:srgbClr val="E7E6E6">
                              <a:lumMod val="50000"/>
                            </a:srgbClr>
                          </a:solidFill>
                          <a:prstDash val="solid"/>
                          <a:miter lim="800000"/>
                          <a:tailEnd type="triangle"/>
                        </a:ln>
                        <a:effectLst/>
                      </p:spPr>
                    </p:cxnSp>
                    <p:cxnSp>
                      <p:nvCxnSpPr>
                        <p:cNvPr id="25" name="Straight Arrow Connector 24"/>
                        <p:cNvCxnSpPr/>
                        <p:nvPr/>
                      </p:nvCxnSpPr>
                      <p:spPr>
                        <a:xfrm flipV="1">
                          <a:off x="718703" y="1566545"/>
                          <a:ext cx="122085" cy="3681"/>
                        </a:xfrm>
                        <a:prstGeom prst="straightConnector1">
                          <a:avLst/>
                        </a:prstGeom>
                        <a:noFill/>
                        <a:ln w="38100" cap="flat" cmpd="sng" algn="ctr">
                          <a:solidFill>
                            <a:srgbClr val="E7E6E6">
                              <a:lumMod val="50000"/>
                            </a:srgbClr>
                          </a:solidFill>
                          <a:prstDash val="solid"/>
                          <a:miter lim="800000"/>
                          <a:tailEnd type="triangle"/>
                        </a:ln>
                        <a:effectLst/>
                      </p:spPr>
                    </p:cxnSp>
                  </p:grpSp>
                </p:grpSp>
                <p:cxnSp>
                  <p:nvCxnSpPr>
                    <p:cNvPr id="18" name="Straight Connector 17"/>
                    <p:cNvCxnSpPr/>
                    <p:nvPr/>
                  </p:nvCxnSpPr>
                  <p:spPr>
                    <a:xfrm flipH="1">
                      <a:off x="2247277" y="1091704"/>
                      <a:ext cx="1243" cy="189912"/>
                    </a:xfrm>
                    <a:prstGeom prst="line">
                      <a:avLst/>
                    </a:prstGeom>
                    <a:noFill/>
                    <a:ln w="38100" cap="flat" cmpd="sng" algn="ctr">
                      <a:solidFill>
                        <a:sysClr val="window" lastClr="FFFFFF">
                          <a:lumMod val="50000"/>
                        </a:sysClr>
                      </a:solidFill>
                      <a:prstDash val="solid"/>
                      <a:miter lim="800000"/>
                    </a:ln>
                    <a:effectLst/>
                  </p:spPr>
                </p:cxnSp>
              </p:grpSp>
              <p:cxnSp>
                <p:nvCxnSpPr>
                  <p:cNvPr id="14" name="Straight Arrow Connector 13"/>
                  <p:cNvCxnSpPr/>
                  <p:nvPr/>
                </p:nvCxnSpPr>
                <p:spPr>
                  <a:xfrm>
                    <a:off x="2960038" y="2372153"/>
                    <a:ext cx="208381" cy="0"/>
                  </a:xfrm>
                  <a:prstGeom prst="straightConnector1">
                    <a:avLst/>
                  </a:prstGeom>
                  <a:noFill/>
                  <a:ln w="38100" cap="flat" cmpd="sng" algn="ctr">
                    <a:solidFill>
                      <a:srgbClr val="E7E6E6">
                        <a:lumMod val="50000"/>
                      </a:srgbClr>
                    </a:solidFill>
                    <a:prstDash val="solid"/>
                    <a:miter lim="800000"/>
                    <a:tailEnd type="triangle"/>
                  </a:ln>
                  <a:effectLst/>
                </p:spPr>
              </p:cxnSp>
            </p:grpSp>
          </p:grpSp>
        </p:grpSp>
        <p:cxnSp>
          <p:nvCxnSpPr>
            <p:cNvPr id="6" name="Straight Arrow Connector 5"/>
            <p:cNvCxnSpPr/>
            <p:nvPr/>
          </p:nvCxnSpPr>
          <p:spPr>
            <a:xfrm>
              <a:off x="558141" y="2437761"/>
              <a:ext cx="0" cy="153763"/>
            </a:xfrm>
            <a:prstGeom prst="straightConnector1">
              <a:avLst/>
            </a:prstGeom>
            <a:noFill/>
            <a:ln w="38100" cap="flat" cmpd="sng" algn="ctr">
              <a:solidFill>
                <a:sysClr val="window" lastClr="FFFFFF">
                  <a:lumMod val="50000"/>
                </a:sysClr>
              </a:solidFill>
              <a:prstDash val="solid"/>
              <a:miter lim="800000"/>
              <a:tailEnd type="triangle"/>
            </a:ln>
            <a:effectLst/>
          </p:spPr>
        </p:cxnSp>
        <p:cxnSp>
          <p:nvCxnSpPr>
            <p:cNvPr id="7" name="Straight Arrow Connector 6"/>
            <p:cNvCxnSpPr/>
            <p:nvPr/>
          </p:nvCxnSpPr>
          <p:spPr>
            <a:xfrm>
              <a:off x="3687224" y="2613824"/>
              <a:ext cx="0" cy="173045"/>
            </a:xfrm>
            <a:prstGeom prst="straightConnector1">
              <a:avLst/>
            </a:prstGeom>
            <a:noFill/>
            <a:ln w="38100" cap="flat" cmpd="sng" algn="ctr">
              <a:solidFill>
                <a:sysClr val="window" lastClr="FFFFFF">
                  <a:lumMod val="50000"/>
                </a:sysClr>
              </a:solidFill>
              <a:prstDash val="solid"/>
              <a:miter lim="800000"/>
              <a:tailEnd type="triangle"/>
            </a:ln>
            <a:effectLst/>
          </p:spPr>
        </p:cxnSp>
        <p:cxnSp>
          <p:nvCxnSpPr>
            <p:cNvPr id="8" name="Straight Arrow Connector 7"/>
            <p:cNvCxnSpPr/>
            <p:nvPr/>
          </p:nvCxnSpPr>
          <p:spPr>
            <a:xfrm flipH="1">
              <a:off x="2175875" y="2622416"/>
              <a:ext cx="4071" cy="167044"/>
            </a:xfrm>
            <a:prstGeom prst="straightConnector1">
              <a:avLst/>
            </a:prstGeom>
            <a:noFill/>
            <a:ln w="38100" cap="flat" cmpd="sng" algn="ctr">
              <a:solidFill>
                <a:sysClr val="window" lastClr="FFFFFF">
                  <a:lumMod val="50000"/>
                </a:sysClr>
              </a:solidFill>
              <a:prstDash val="solid"/>
              <a:miter lim="800000"/>
              <a:tailEnd type="triangle"/>
            </a:ln>
            <a:effectLst/>
          </p:spPr>
        </p:cxnSp>
      </p:grpSp>
      <p:sp>
        <p:nvSpPr>
          <p:cNvPr id="44" name="Rectangle 43"/>
          <p:cNvSpPr/>
          <p:nvPr/>
        </p:nvSpPr>
        <p:spPr>
          <a:xfrm rot="5400000">
            <a:off x="3333932" y="-675038"/>
            <a:ext cx="365972" cy="4653397"/>
          </a:xfrm>
          <a:prstGeom prst="rect">
            <a:avLst/>
          </a:prstGeom>
          <a:solidFill>
            <a:srgbClr val="ED7D31">
              <a:lumMod val="20000"/>
              <a:lumOff val="80000"/>
            </a:srgbClr>
          </a:solidFill>
          <a:ln w="12700" cap="flat" cmpd="sng" algn="ctr">
            <a:noFill/>
            <a:prstDash val="solid"/>
            <a:miter lim="800000"/>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ZA" sz="1400" i="1" dirty="0" smtClean="0">
                <a:solidFill>
                  <a:srgbClr val="000000"/>
                </a:solidFill>
                <a:latin typeface="Calibri"/>
                <a:ea typeface="Calibri"/>
                <a:cs typeface="Arial"/>
              </a:rPr>
              <a:t>National Vocational </a:t>
            </a:r>
            <a:r>
              <a:rPr lang="en-ZA" sz="1400" i="1" dirty="0" smtClean="0">
                <a:solidFill>
                  <a:srgbClr val="000000"/>
                </a:solidFill>
                <a:effectLst/>
                <a:latin typeface="Calibri"/>
                <a:ea typeface="Calibri"/>
                <a:cs typeface="Arial"/>
              </a:rPr>
              <a:t>Certificates </a:t>
            </a:r>
            <a:r>
              <a:rPr lang="en-ZA" sz="1400" i="1" dirty="0">
                <a:solidFill>
                  <a:srgbClr val="000000"/>
                </a:solidFill>
                <a:effectLst/>
                <a:latin typeface="Calibri"/>
                <a:ea typeface="Calibri"/>
                <a:cs typeface="Arial"/>
              </a:rPr>
              <a:t>(Levels 1-8)</a:t>
            </a:r>
            <a:endParaRPr lang="en-ZA" sz="1200" dirty="0">
              <a:effectLst/>
              <a:latin typeface="Times New Roman"/>
              <a:ea typeface="Times New Roman"/>
            </a:endParaRPr>
          </a:p>
          <a:p>
            <a:pPr algn="ctr">
              <a:lnSpc>
                <a:spcPct val="106000"/>
              </a:lnSpc>
              <a:spcAft>
                <a:spcPts val="0"/>
              </a:spcAft>
            </a:pPr>
            <a:r>
              <a:rPr lang="en-ZA" sz="1400" b="1" dirty="0">
                <a:solidFill>
                  <a:srgbClr val="000000"/>
                </a:solidFill>
                <a:effectLst/>
                <a:latin typeface="Calibri"/>
                <a:ea typeface="Calibri"/>
                <a:cs typeface="Arial"/>
              </a:rPr>
              <a:t> </a:t>
            </a:r>
            <a:endParaRPr lang="en-ZA" sz="1200" dirty="0">
              <a:effectLst/>
              <a:latin typeface="Times New Roman"/>
              <a:ea typeface="Times New Roman"/>
            </a:endParaRPr>
          </a:p>
        </p:txBody>
      </p:sp>
      <p:sp>
        <p:nvSpPr>
          <p:cNvPr id="3" name="Rectangle 2"/>
          <p:cNvSpPr/>
          <p:nvPr/>
        </p:nvSpPr>
        <p:spPr>
          <a:xfrm>
            <a:off x="3055982" y="3297415"/>
            <a:ext cx="466794" cy="369332"/>
          </a:xfrm>
          <a:prstGeom prst="rect">
            <a:avLst/>
          </a:prstGeom>
        </p:spPr>
        <p:txBody>
          <a:bodyPr wrap="none">
            <a:spAutoFit/>
          </a:bodyPr>
          <a:lstStyle/>
          <a:p>
            <a:r>
              <a:rPr lang="en-ZA" dirty="0"/>
              <a:t>----</a:t>
            </a:r>
          </a:p>
        </p:txBody>
      </p:sp>
      <p:sp>
        <p:nvSpPr>
          <p:cNvPr id="46" name="Rectangle 45"/>
          <p:cNvSpPr/>
          <p:nvPr/>
        </p:nvSpPr>
        <p:spPr>
          <a:xfrm>
            <a:off x="3057587" y="4004959"/>
            <a:ext cx="466794" cy="369332"/>
          </a:xfrm>
          <a:prstGeom prst="rect">
            <a:avLst/>
          </a:prstGeom>
        </p:spPr>
        <p:txBody>
          <a:bodyPr wrap="none">
            <a:spAutoFit/>
          </a:bodyPr>
          <a:lstStyle/>
          <a:p>
            <a:r>
              <a:rPr lang="en-ZA" dirty="0"/>
              <a:t>----</a:t>
            </a:r>
          </a:p>
        </p:txBody>
      </p:sp>
      <p:sp>
        <p:nvSpPr>
          <p:cNvPr id="42" name="Rectangle 41"/>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84</a:t>
            </a:r>
            <a:endParaRPr lang="en-US" dirty="0">
              <a:solidFill>
                <a:prstClr val="black"/>
              </a:solidFill>
              <a:latin typeface="Arial" pitchFamily="34" charset="0"/>
              <a:cs typeface="Arial" pitchFamily="34" charset="0"/>
            </a:endParaRPr>
          </a:p>
        </p:txBody>
      </p:sp>
      <p:pic>
        <p:nvPicPr>
          <p:cNvPr id="45" name="Picture 44"/>
          <p:cNvPicPr>
            <a:picLocks noChangeAspect="1"/>
          </p:cNvPicPr>
          <p:nvPr/>
        </p:nvPicPr>
        <p:blipFill>
          <a:blip r:embed="rId2" cstate="print"/>
          <a:stretch>
            <a:fillRect/>
          </a:stretch>
        </p:blipFill>
        <p:spPr>
          <a:xfrm>
            <a:off x="0" y="6021288"/>
            <a:ext cx="1691680" cy="836712"/>
          </a:xfrm>
          <a:prstGeom prst="rect">
            <a:avLst/>
          </a:prstGeom>
        </p:spPr>
      </p:pic>
    </p:spTree>
    <p:extLst>
      <p:ext uri="{BB962C8B-B14F-4D97-AF65-F5344CB8AC3E}">
        <p14:creationId xmlns:p14="http://schemas.microsoft.com/office/powerpoint/2010/main" xmlns="" val="18133489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9324528" cy="1417639"/>
          </a:xfrm>
        </p:spPr>
        <p:txBody>
          <a:bodyPr>
            <a:noAutofit/>
          </a:bodyPr>
          <a:lstStyle/>
          <a:p>
            <a:endParaRPr lang="en-ZA" sz="5400" b="1" dirty="0">
              <a:solidFill>
                <a:schemeClr val="accent2">
                  <a:lumMod val="75000"/>
                </a:schemeClr>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224" y="27384"/>
            <a:ext cx="93302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stretch>
            <a:fillRect/>
          </a:stretch>
        </p:blipFill>
        <p:spPr>
          <a:xfrm>
            <a:off x="0" y="6309320"/>
            <a:ext cx="1691680" cy="548680"/>
          </a:xfrm>
          <a:prstGeom prst="rect">
            <a:avLst/>
          </a:prstGeom>
        </p:spPr>
      </p:pic>
      <p:sp>
        <p:nvSpPr>
          <p:cNvPr id="3" name="TextBox 2"/>
          <p:cNvSpPr txBox="1"/>
          <p:nvPr/>
        </p:nvSpPr>
        <p:spPr>
          <a:xfrm>
            <a:off x="1403650" y="4653136"/>
            <a:ext cx="184731" cy="369332"/>
          </a:xfrm>
          <a:prstGeom prst="rect">
            <a:avLst/>
          </a:prstGeom>
          <a:noFill/>
        </p:spPr>
        <p:txBody>
          <a:bodyPr wrap="none" rtlCol="0">
            <a:spAutoFit/>
          </a:bodyPr>
          <a:lstStyle/>
          <a:p>
            <a:endParaRPr lang="en-US" dirty="0"/>
          </a:p>
        </p:txBody>
      </p:sp>
      <p:sp>
        <p:nvSpPr>
          <p:cNvPr id="4" name="TextBox 3"/>
          <p:cNvSpPr txBox="1"/>
          <p:nvPr/>
        </p:nvSpPr>
        <p:spPr>
          <a:xfrm>
            <a:off x="1907704" y="116634"/>
            <a:ext cx="4968552" cy="954107"/>
          </a:xfrm>
          <a:prstGeom prst="rect">
            <a:avLst/>
          </a:prstGeom>
          <a:noFill/>
        </p:spPr>
        <p:txBody>
          <a:bodyPr wrap="square" rtlCol="0">
            <a:spAutoFit/>
          </a:bodyPr>
          <a:lstStyle/>
          <a:p>
            <a:pPr algn="ctr"/>
            <a:r>
              <a:rPr lang="en-US" sz="2800" b="1" i="1" dirty="0" smtClean="0">
                <a:solidFill>
                  <a:schemeClr val="accent2">
                    <a:lumMod val="75000"/>
                  </a:schemeClr>
                </a:solidFill>
              </a:rPr>
              <a:t>SKILLS AND COMPETENCIES FOR A CHANGING WORLD</a:t>
            </a:r>
            <a:endParaRPr lang="en-US" dirty="0">
              <a:solidFill>
                <a:schemeClr val="accent2">
                  <a:lumMod val="75000"/>
                </a:schemeClr>
              </a:solidFill>
            </a:endParaRPr>
          </a:p>
        </p:txBody>
      </p:sp>
      <p:sp>
        <p:nvSpPr>
          <p:cNvPr id="7" name="Rectangle 6"/>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85</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5848992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721263554"/>
              </p:ext>
            </p:extLst>
          </p:nvPr>
        </p:nvGraphicFramePr>
        <p:xfrm>
          <a:off x="64700" y="980177"/>
          <a:ext cx="8488393" cy="4471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86</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 y="6165308"/>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942278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9036496" cy="792088"/>
          </a:xfrm>
        </p:spPr>
        <p:txBody>
          <a:bodyPr>
            <a:noAutofit/>
          </a:bodyPr>
          <a:lstStyle/>
          <a:p>
            <a:r>
              <a:rPr lang="en-ZA" sz="3200" b="1" dirty="0">
                <a:solidFill>
                  <a:schemeClr val="accent2">
                    <a:lumMod val="75000"/>
                  </a:schemeClr>
                </a:solidFill>
                <a:latin typeface="Arial" panose="020B0604020202020204" pitchFamily="34" charset="0"/>
                <a:cs typeface="Arial" panose="020B0604020202020204" pitchFamily="34" charset="0"/>
              </a:rPr>
              <a:t>SKILLS EMBEDDED IN THE CURRICULUM </a:t>
            </a:r>
          </a:p>
        </p:txBody>
      </p:sp>
      <p:sp>
        <p:nvSpPr>
          <p:cNvPr id="3" name="Content Placeholder 2"/>
          <p:cNvSpPr>
            <a:spLocks noGrp="1"/>
          </p:cNvSpPr>
          <p:nvPr>
            <p:ph idx="1"/>
          </p:nvPr>
        </p:nvSpPr>
        <p:spPr>
          <a:xfrm>
            <a:off x="457200" y="1340768"/>
            <a:ext cx="8229600" cy="4752528"/>
          </a:xfrm>
        </p:spPr>
        <p:txBody>
          <a:bodyPr/>
          <a:lstStyle/>
          <a:p>
            <a:endParaRPr lang="en-ZA" b="1" dirty="0" smtClean="0"/>
          </a:p>
          <a:p>
            <a:endParaRPr lang="en-ZA" b="1" dirty="0"/>
          </a:p>
          <a:p>
            <a:endParaRPr lang="en-ZA" b="1" dirty="0"/>
          </a:p>
          <a:p>
            <a:endParaRPr lang="en-ZA" b="1" dirty="0"/>
          </a:p>
          <a:p>
            <a:endParaRPr lang="en-ZA" dirty="0"/>
          </a:p>
        </p:txBody>
      </p:sp>
      <p:graphicFrame>
        <p:nvGraphicFramePr>
          <p:cNvPr id="5" name="Diagram 4"/>
          <p:cNvGraphicFramePr/>
          <p:nvPr>
            <p:extLst/>
          </p:nvPr>
        </p:nvGraphicFramePr>
        <p:xfrm>
          <a:off x="179512" y="1196752"/>
          <a:ext cx="896448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87</a:t>
            </a:r>
            <a:endParaRPr lang="en-US" dirty="0">
              <a:solidFill>
                <a:prstClr val="black"/>
              </a:solidFill>
              <a:latin typeface="Arial" pitchFamily="34" charset="0"/>
              <a:cs typeface="Arial" pitchFamily="34" charset="0"/>
            </a:endParaRPr>
          </a:p>
        </p:txBody>
      </p:sp>
      <p:pic>
        <p:nvPicPr>
          <p:cNvPr id="7" name="Picture 6"/>
          <p:cNvPicPr>
            <a:picLocks noChangeAspect="1"/>
          </p:cNvPicPr>
          <p:nvPr/>
        </p:nvPicPr>
        <p:blipFill>
          <a:blip r:embed="rId7" cstate="print"/>
          <a:stretch>
            <a:fillRect/>
          </a:stretch>
        </p:blipFill>
        <p:spPr>
          <a:xfrm>
            <a:off x="0" y="6021288"/>
            <a:ext cx="1691680" cy="836712"/>
          </a:xfrm>
          <a:prstGeom prst="rect">
            <a:avLst/>
          </a:prstGeom>
        </p:spPr>
      </p:pic>
    </p:spTree>
    <p:extLst>
      <p:ext uri="{BB962C8B-B14F-4D97-AF65-F5344CB8AC3E}">
        <p14:creationId xmlns:p14="http://schemas.microsoft.com/office/powerpoint/2010/main" xmlns="" val="24209433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116632"/>
            <a:ext cx="8514273" cy="2288546"/>
          </a:xfrm>
        </p:spPr>
        <p:txBody>
          <a:bodyPr>
            <a:normAutofit/>
          </a:bodyPr>
          <a:lstStyle/>
          <a:p>
            <a:pPr algn="ctr"/>
            <a:r>
              <a:rPr lang="en-US" sz="1650" b="1" dirty="0"/>
              <a:t>South Africa is refocusing the curriculum towards a competence‐ based approach integrating the 21</a:t>
            </a:r>
            <a:r>
              <a:rPr lang="en-US" sz="1650" b="1" baseline="30000" dirty="0"/>
              <a:t>st</a:t>
            </a:r>
            <a:r>
              <a:rPr lang="en-US" sz="1650" b="1" dirty="0"/>
              <a:t> century skills and competencies across the subjects and introducing new subjects </a:t>
            </a:r>
            <a:r>
              <a:rPr lang="en-ZA" sz="1650" b="1" dirty="0"/>
              <a:t>and programmes that are responsive to the demands of the changing world, these include </a:t>
            </a:r>
            <a:r>
              <a:rPr lang="en-ZA" sz="1650" i="1" dirty="0"/>
              <a:t>Coding and Robotics, Marine Sciences, Hydro/Aquaponics, Aviation Sciences, Design across the Curriculum, Mathematics and Science as well as Aviation studies</a:t>
            </a:r>
            <a:r>
              <a:rPr lang="en-ZA" sz="1650" b="1" i="1" dirty="0"/>
              <a:t>.</a:t>
            </a:r>
            <a:r>
              <a:rPr lang="en-ZA" sz="1650" b="1" dirty="0"/>
              <a:t> Working with industry we are developing the curriculum for these subjects that will assist learners to enter the job markets that lack skilled workers to service these industries.</a:t>
            </a:r>
            <a:endParaRPr lang="en-US" sz="1650" b="1" dirty="0">
              <a:solidFill>
                <a:srgbClr val="CB6C1B"/>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5218" y="2824243"/>
            <a:ext cx="3686242" cy="2670951"/>
          </a:xfrm>
        </p:spPr>
      </p:pic>
      <p:pic>
        <p:nvPicPr>
          <p:cNvPr id="5" name="Shape 371">
            <a:extLst>
              <a:ext uri="{FF2B5EF4-FFF2-40B4-BE49-F238E27FC236}">
                <a16:creationId xmlns:a16="http://schemas.microsoft.com/office/drawing/2014/main" xmlns="" id="{A8CED665-7D78-494D-A74A-5512D1CECD6E}"/>
              </a:ext>
            </a:extLst>
          </p:cNvPr>
          <p:cNvPicPr preferRelativeResize="0"/>
          <p:nvPr/>
        </p:nvPicPr>
        <p:blipFill rotWithShape="1">
          <a:blip r:embed="rId3" cstate="print">
            <a:alphaModFix/>
          </a:blip>
          <a:srcRect l="-10" t="16478" r="10"/>
          <a:stretch/>
        </p:blipFill>
        <p:spPr>
          <a:xfrm>
            <a:off x="4877172" y="2824243"/>
            <a:ext cx="3487792" cy="2670951"/>
          </a:xfrm>
          <a:prstGeom prst="rect">
            <a:avLst/>
          </a:prstGeom>
          <a:noFill/>
          <a:ln>
            <a:noFill/>
          </a:ln>
        </p:spPr>
      </p:pic>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88</a:t>
            </a:r>
            <a:endParaRPr lang="en-US" dirty="0">
              <a:solidFill>
                <a:prstClr val="black"/>
              </a:solidFill>
              <a:latin typeface="Arial" pitchFamily="34" charset="0"/>
              <a:cs typeface="Arial" pitchFamily="34" charset="0"/>
            </a:endParaRPr>
          </a:p>
        </p:txBody>
      </p:sp>
      <p:pic>
        <p:nvPicPr>
          <p:cNvPr id="7" name="Picture 6"/>
          <p:cNvPicPr>
            <a:picLocks noChangeAspect="1"/>
          </p:cNvPicPr>
          <p:nvPr/>
        </p:nvPicPr>
        <p:blipFill>
          <a:blip r:embed="rId4" cstate="print"/>
          <a:stretch>
            <a:fillRect/>
          </a:stretch>
        </p:blipFill>
        <p:spPr>
          <a:xfrm>
            <a:off x="0" y="6021288"/>
            <a:ext cx="1691680" cy="836712"/>
          </a:xfrm>
          <a:prstGeom prst="rect">
            <a:avLst/>
          </a:prstGeom>
        </p:spPr>
      </p:pic>
    </p:spTree>
    <p:extLst>
      <p:ext uri="{BB962C8B-B14F-4D97-AF65-F5344CB8AC3E}">
        <p14:creationId xmlns:p14="http://schemas.microsoft.com/office/powerpoint/2010/main" xmlns="" val="29533320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468544" cy="1143000"/>
          </a:xfrm>
        </p:spPr>
        <p:txBody>
          <a:bodyPr>
            <a:noAutofit/>
          </a:bodyPr>
          <a:lstStyle/>
          <a:p>
            <a:r>
              <a:rPr lang="en-US" sz="6600" b="1" dirty="0">
                <a:solidFill>
                  <a:srgbClr val="741202"/>
                </a:solidFill>
              </a:rPr>
              <a:t>MULTIPLE SKILLING &amp; CERTIFICATION</a:t>
            </a:r>
            <a:endParaRPr lang="en-US" sz="7200" dirty="0"/>
          </a:p>
        </p:txBody>
      </p:sp>
      <p:graphicFrame>
        <p:nvGraphicFramePr>
          <p:cNvPr id="4" name="Content Placeholder 3"/>
          <p:cNvGraphicFramePr>
            <a:graphicFrameLocks noGrp="1"/>
          </p:cNvGraphicFramePr>
          <p:nvPr>
            <p:ph idx="1"/>
            <p:extLst/>
          </p:nvPr>
        </p:nvGraphicFramePr>
        <p:xfrm>
          <a:off x="-1" y="1809747"/>
          <a:ext cx="9144000" cy="4609568"/>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gridCol w="1524000">
                  <a:extLst>
                    <a:ext uri="{9D8B030D-6E8A-4147-A177-3AD203B41FA5}">
                      <a16:colId xmlns:a16="http://schemas.microsoft.com/office/drawing/2014/main" xmlns="" val="20004"/>
                    </a:ext>
                  </a:extLst>
                </a:gridCol>
                <a:gridCol w="1524000">
                  <a:extLst>
                    <a:ext uri="{9D8B030D-6E8A-4147-A177-3AD203B41FA5}">
                      <a16:colId xmlns:a16="http://schemas.microsoft.com/office/drawing/2014/main" xmlns="" val="20005"/>
                    </a:ext>
                  </a:extLst>
                </a:gridCol>
              </a:tblGrid>
              <a:tr h="683149">
                <a:tc>
                  <a:txBody>
                    <a:bodyPr/>
                    <a:lstStyle/>
                    <a:p>
                      <a:pPr algn="l"/>
                      <a:r>
                        <a:rPr lang="en-US" dirty="0" smtClean="0"/>
                        <a:t>Grades</a:t>
                      </a:r>
                      <a:endParaRPr lang="en-US" dirty="0"/>
                    </a:p>
                  </a:txBody>
                  <a:tcPr/>
                </a:tc>
                <a:tc>
                  <a:txBody>
                    <a:bodyPr/>
                    <a:lstStyle/>
                    <a:p>
                      <a:pPr algn="l"/>
                      <a:r>
                        <a:rPr lang="en-US" dirty="0" smtClean="0"/>
                        <a:t>Swimming</a:t>
                      </a:r>
                      <a:endParaRPr lang="en-US" dirty="0"/>
                    </a:p>
                  </a:txBody>
                  <a:tcPr/>
                </a:tc>
                <a:tc>
                  <a:txBody>
                    <a:bodyPr/>
                    <a:lstStyle/>
                    <a:p>
                      <a:pPr algn="l"/>
                      <a:r>
                        <a:rPr lang="en-US" dirty="0" smtClean="0"/>
                        <a:t>Coding</a:t>
                      </a:r>
                      <a:r>
                        <a:rPr lang="en-US" baseline="0" dirty="0" smtClean="0"/>
                        <a:t> &amp; Robotics</a:t>
                      </a:r>
                      <a:endParaRPr lang="en-US" dirty="0"/>
                    </a:p>
                  </a:txBody>
                  <a:tcPr/>
                </a:tc>
                <a:tc>
                  <a:txBody>
                    <a:bodyPr/>
                    <a:lstStyle/>
                    <a:p>
                      <a:pPr algn="l"/>
                      <a:r>
                        <a:rPr lang="en-US" dirty="0" smtClean="0"/>
                        <a:t>Entrepreneurship</a:t>
                      </a:r>
                      <a:endParaRPr lang="en-US" dirty="0"/>
                    </a:p>
                  </a:txBody>
                  <a:tcPr/>
                </a:tc>
                <a:tc>
                  <a:txBody>
                    <a:bodyPr/>
                    <a:lstStyle/>
                    <a:p>
                      <a:pPr algn="l"/>
                      <a:r>
                        <a:rPr lang="en-US" dirty="0" smtClean="0"/>
                        <a:t>Sign Language</a:t>
                      </a:r>
                      <a:endParaRPr lang="en-US" dirty="0"/>
                    </a:p>
                  </a:txBody>
                  <a:tcPr/>
                </a:tc>
                <a:tc>
                  <a:txBody>
                    <a:bodyPr/>
                    <a:lstStyle/>
                    <a:p>
                      <a:pPr algn="l"/>
                      <a:r>
                        <a:rPr lang="en-US" dirty="0" smtClean="0"/>
                        <a:t>Peer mediation</a:t>
                      </a:r>
                      <a:endParaRPr lang="en-US" dirty="0"/>
                    </a:p>
                  </a:txBody>
                  <a:tcPr/>
                </a:tc>
                <a:extLst>
                  <a:ext uri="{0D108BD9-81ED-4DB2-BD59-A6C34878D82A}">
                    <a16:rowId xmlns:a16="http://schemas.microsoft.com/office/drawing/2014/main" xmlns="" val="10000"/>
                  </a:ext>
                </a:extLst>
              </a:tr>
              <a:tr h="560917">
                <a:tc>
                  <a:txBody>
                    <a:bodyPr/>
                    <a:lstStyle/>
                    <a:p>
                      <a:pPr algn="l"/>
                      <a:r>
                        <a:rPr lang="en-US" b="1" dirty="0" smtClean="0"/>
                        <a:t>Grade 1</a:t>
                      </a:r>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pPr algn="l"/>
                      <a:endParaRPr lang="en-US" b="1"/>
                    </a:p>
                  </a:txBody>
                  <a:tcPr/>
                </a:tc>
                <a:tc>
                  <a:txBody>
                    <a:bodyPr/>
                    <a:lstStyle/>
                    <a:p>
                      <a:pPr algn="l"/>
                      <a:endParaRPr lang="en-US" b="1"/>
                    </a:p>
                  </a:txBody>
                  <a:tcPr/>
                </a:tc>
                <a:tc>
                  <a:txBody>
                    <a:bodyPr/>
                    <a:lstStyle/>
                    <a:p>
                      <a:pPr algn="l"/>
                      <a:endParaRPr lang="en-US" b="1"/>
                    </a:p>
                  </a:txBody>
                  <a:tcPr/>
                </a:tc>
                <a:extLst>
                  <a:ext uri="{0D108BD9-81ED-4DB2-BD59-A6C34878D82A}">
                    <a16:rowId xmlns:a16="http://schemas.microsoft.com/office/drawing/2014/main" xmlns="" val="10001"/>
                  </a:ext>
                </a:extLst>
              </a:tr>
              <a:tr h="560917">
                <a:tc>
                  <a:txBody>
                    <a:bodyPr/>
                    <a:lstStyle/>
                    <a:p>
                      <a:pPr algn="l"/>
                      <a:r>
                        <a:rPr lang="en-US" b="1" dirty="0" smtClean="0"/>
                        <a:t>Grade 2</a:t>
                      </a:r>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pPr algn="l"/>
                      <a:endParaRPr lang="en-US" b="1"/>
                    </a:p>
                  </a:txBody>
                  <a:tcPr/>
                </a:tc>
                <a:tc>
                  <a:txBody>
                    <a:bodyPr/>
                    <a:lstStyle/>
                    <a:p>
                      <a:pPr algn="l"/>
                      <a:endParaRPr lang="en-US" b="1"/>
                    </a:p>
                  </a:txBody>
                  <a:tcPr/>
                </a:tc>
                <a:tc>
                  <a:txBody>
                    <a:bodyPr/>
                    <a:lstStyle/>
                    <a:p>
                      <a:pPr algn="l"/>
                      <a:endParaRPr lang="en-US" b="1"/>
                    </a:p>
                  </a:txBody>
                  <a:tcPr/>
                </a:tc>
                <a:extLst>
                  <a:ext uri="{0D108BD9-81ED-4DB2-BD59-A6C34878D82A}">
                    <a16:rowId xmlns:a16="http://schemas.microsoft.com/office/drawing/2014/main" xmlns="" val="10002"/>
                  </a:ext>
                </a:extLst>
              </a:tr>
              <a:tr h="560917">
                <a:tc>
                  <a:txBody>
                    <a:bodyPr/>
                    <a:lstStyle/>
                    <a:p>
                      <a:pPr algn="l"/>
                      <a:r>
                        <a:rPr lang="en-US" b="1" dirty="0" smtClean="0"/>
                        <a:t>Grade 3</a:t>
                      </a:r>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pPr algn="l"/>
                      <a:endParaRPr lang="en-US" b="1" dirty="0"/>
                    </a:p>
                  </a:txBody>
                  <a:tcPr/>
                </a:tc>
                <a:tc>
                  <a:txBody>
                    <a:bodyPr/>
                    <a:lstStyle/>
                    <a:p>
                      <a:pPr algn="l"/>
                      <a:endParaRPr lang="en-US" b="1" dirty="0"/>
                    </a:p>
                  </a:txBody>
                  <a:tcPr/>
                </a:tc>
                <a:tc>
                  <a:txBody>
                    <a:bodyPr/>
                    <a:lstStyle/>
                    <a:p>
                      <a:pPr algn="l"/>
                      <a:endParaRPr lang="en-US" b="1"/>
                    </a:p>
                  </a:txBody>
                  <a:tcPr/>
                </a:tc>
                <a:extLst>
                  <a:ext uri="{0D108BD9-81ED-4DB2-BD59-A6C34878D82A}">
                    <a16:rowId xmlns:a16="http://schemas.microsoft.com/office/drawing/2014/main" xmlns="" val="10003"/>
                  </a:ext>
                </a:extLst>
              </a:tr>
              <a:tr h="560917">
                <a:tc>
                  <a:txBody>
                    <a:bodyPr/>
                    <a:lstStyle/>
                    <a:p>
                      <a:pPr algn="l"/>
                      <a:r>
                        <a:rPr lang="en-US" b="1" dirty="0" smtClean="0"/>
                        <a:t>Grade 4</a:t>
                      </a:r>
                      <a:endParaRPr lang="en-US" b="1" dirty="0"/>
                    </a:p>
                  </a:txBody>
                  <a:tcPr/>
                </a:tc>
                <a:tc>
                  <a:txBody>
                    <a:bodyPr/>
                    <a:lstStyle/>
                    <a:p>
                      <a:pPr algn="l"/>
                      <a:endParaRPr lang="en-US" b="1" dirty="0"/>
                    </a:p>
                  </a:txBody>
                  <a:tcPr/>
                </a:tc>
                <a:tc>
                  <a:txBody>
                    <a:bodyPr/>
                    <a:lstStyle/>
                    <a:p>
                      <a:pPr algn="l"/>
                      <a:endParaRPr lang="en-US" b="1"/>
                    </a:p>
                  </a:txBody>
                  <a:tcPr/>
                </a:tc>
                <a:tc>
                  <a:txBody>
                    <a:bodyPr/>
                    <a:lstStyle/>
                    <a:p>
                      <a:pPr algn="ctr"/>
                      <a:r>
                        <a:rPr lang="en-US" b="1" dirty="0" smtClean="0"/>
                        <a:t>X</a:t>
                      </a:r>
                      <a:endParaRPr lang="en-US" b="1" dirty="0"/>
                    </a:p>
                  </a:txBody>
                  <a:tcPr/>
                </a:tc>
                <a:tc>
                  <a:txBody>
                    <a:bodyPr/>
                    <a:lstStyle/>
                    <a:p>
                      <a:pPr algn="l"/>
                      <a:endParaRPr lang="en-US" b="1"/>
                    </a:p>
                  </a:txBody>
                  <a:tcPr/>
                </a:tc>
                <a:tc>
                  <a:txBody>
                    <a:bodyPr/>
                    <a:lstStyle/>
                    <a:p>
                      <a:pPr algn="l"/>
                      <a:endParaRPr lang="en-US" b="1" dirty="0"/>
                    </a:p>
                  </a:txBody>
                  <a:tcPr/>
                </a:tc>
                <a:extLst>
                  <a:ext uri="{0D108BD9-81ED-4DB2-BD59-A6C34878D82A}">
                    <a16:rowId xmlns:a16="http://schemas.microsoft.com/office/drawing/2014/main" xmlns="" val="10004"/>
                  </a:ext>
                </a:extLst>
              </a:tr>
              <a:tr h="560917">
                <a:tc>
                  <a:txBody>
                    <a:bodyPr/>
                    <a:lstStyle/>
                    <a:p>
                      <a:pPr algn="l"/>
                      <a:r>
                        <a:rPr lang="en-US" b="1" dirty="0" smtClean="0"/>
                        <a:t>Grade 5</a:t>
                      </a:r>
                      <a:endParaRPr lang="en-US" b="1" dirty="0"/>
                    </a:p>
                  </a:txBody>
                  <a:tcPr/>
                </a:tc>
                <a:tc>
                  <a:txBody>
                    <a:bodyPr/>
                    <a:lstStyle/>
                    <a:p>
                      <a:pPr algn="l"/>
                      <a:endParaRPr lang="en-US" b="1" dirty="0"/>
                    </a:p>
                  </a:txBody>
                  <a:tcPr/>
                </a:tc>
                <a:tc>
                  <a:txBody>
                    <a:bodyPr/>
                    <a:lstStyle/>
                    <a:p>
                      <a:pPr algn="l"/>
                      <a:endParaRPr lang="en-US" b="1"/>
                    </a:p>
                  </a:txBody>
                  <a:tcPr/>
                </a:tc>
                <a:tc>
                  <a:txBody>
                    <a:bodyPr/>
                    <a:lstStyle/>
                    <a:p>
                      <a:pPr algn="l"/>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extLst>
                  <a:ext uri="{0D108BD9-81ED-4DB2-BD59-A6C34878D82A}">
                    <a16:rowId xmlns:a16="http://schemas.microsoft.com/office/drawing/2014/main" xmlns="" val="10005"/>
                  </a:ext>
                </a:extLst>
              </a:tr>
              <a:tr h="560917">
                <a:tc>
                  <a:txBody>
                    <a:bodyPr/>
                    <a:lstStyle/>
                    <a:p>
                      <a:pPr algn="l"/>
                      <a:r>
                        <a:rPr lang="en-US" b="1" dirty="0" smtClean="0"/>
                        <a:t>Grade</a:t>
                      </a:r>
                      <a:r>
                        <a:rPr lang="en-US" b="1" baseline="0" dirty="0" smtClean="0"/>
                        <a:t> 6</a:t>
                      </a:r>
                      <a:endParaRPr lang="en-US" b="1" dirty="0"/>
                    </a:p>
                  </a:txBody>
                  <a:tcPr/>
                </a:tc>
                <a:tc>
                  <a:txBody>
                    <a:bodyPr/>
                    <a:lstStyle/>
                    <a:p>
                      <a:pPr algn="l"/>
                      <a:endParaRPr lang="en-US" b="1" dirty="0"/>
                    </a:p>
                  </a:txBody>
                  <a:tcPr/>
                </a:tc>
                <a:tc>
                  <a:txBody>
                    <a:bodyPr/>
                    <a:lstStyle/>
                    <a:p>
                      <a:pPr algn="l"/>
                      <a:endParaRPr lang="en-US" b="1"/>
                    </a:p>
                  </a:txBody>
                  <a:tcPr/>
                </a:tc>
                <a:tc>
                  <a:txBody>
                    <a:bodyPr/>
                    <a:lstStyle/>
                    <a:p>
                      <a:pPr algn="l"/>
                      <a:endParaRPr lang="en-US" b="1"/>
                    </a:p>
                  </a:txBody>
                  <a:tcPr/>
                </a:tc>
                <a:tc>
                  <a:txBody>
                    <a:bodyPr/>
                    <a:lstStyle/>
                    <a:p>
                      <a:pPr algn="l"/>
                      <a:endParaRPr lang="en-US" b="1" dirty="0"/>
                    </a:p>
                  </a:txBody>
                  <a:tcPr/>
                </a:tc>
                <a:tc>
                  <a:txBody>
                    <a:bodyPr/>
                    <a:lstStyle/>
                    <a:p>
                      <a:pPr algn="ctr"/>
                      <a:r>
                        <a:rPr lang="en-US" b="1" dirty="0" smtClean="0"/>
                        <a:t>X</a:t>
                      </a:r>
                      <a:endParaRPr lang="en-US" b="1" dirty="0"/>
                    </a:p>
                  </a:txBody>
                  <a:tcPr/>
                </a:tc>
                <a:extLst>
                  <a:ext uri="{0D108BD9-81ED-4DB2-BD59-A6C34878D82A}">
                    <a16:rowId xmlns:a16="http://schemas.microsoft.com/office/drawing/2014/main" xmlns="" val="10006"/>
                  </a:ext>
                </a:extLst>
              </a:tr>
              <a:tr h="560917">
                <a:tc>
                  <a:txBody>
                    <a:bodyPr/>
                    <a:lstStyle/>
                    <a:p>
                      <a:pPr algn="l"/>
                      <a:r>
                        <a:rPr lang="en-US" b="1" dirty="0" smtClean="0"/>
                        <a:t>Grade 7</a:t>
                      </a:r>
                      <a:endParaRPr lang="en-US" b="1" dirty="0"/>
                    </a:p>
                  </a:txBody>
                  <a:tcPr/>
                </a:tc>
                <a:tc>
                  <a:txBody>
                    <a:bodyPr/>
                    <a:lstStyle/>
                    <a:p>
                      <a:pPr algn="l"/>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pPr algn="l"/>
                      <a:endParaRPr lang="en-US" b="1"/>
                    </a:p>
                  </a:txBody>
                  <a:tcPr/>
                </a:tc>
                <a:tc>
                  <a:txBody>
                    <a:bodyPr/>
                    <a:lstStyle/>
                    <a:p>
                      <a:pPr algn="ctr"/>
                      <a:r>
                        <a:rPr lang="en-US" b="1" dirty="0" smtClean="0"/>
                        <a:t>X</a:t>
                      </a:r>
                      <a:endParaRPr lang="en-US" b="1" dirty="0"/>
                    </a:p>
                  </a:txBody>
                  <a:tcPr/>
                </a:tc>
                <a:extLst>
                  <a:ext uri="{0D108BD9-81ED-4DB2-BD59-A6C34878D82A}">
                    <a16:rowId xmlns:a16="http://schemas.microsoft.com/office/drawing/2014/main" xmlns="" val="10007"/>
                  </a:ext>
                </a:extLst>
              </a:tr>
            </a:tbl>
          </a:graphicData>
        </a:graphic>
      </p:graphicFrame>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89</a:t>
            </a:r>
            <a:endParaRPr lang="en-US" dirty="0">
              <a:solidFill>
                <a:prstClr val="black"/>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6334993"/>
            <a:ext cx="1907703" cy="52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66261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0" y="0"/>
            <a:ext cx="9174870" cy="1143000"/>
          </a:xfrm>
        </p:spPr>
        <p:txBody>
          <a:bodyPr>
            <a:normAutofit/>
          </a:bodyPr>
          <a:lstStyle/>
          <a:p>
            <a:r>
              <a:rPr lang="en-ZA" sz="3200" b="1" dirty="0">
                <a:solidFill>
                  <a:srgbClr val="953735"/>
                </a:solidFill>
              </a:rPr>
              <a:t>PROBLEM STATEMENT &amp; </a:t>
            </a:r>
            <a:r>
              <a:rPr lang="en-ZA" sz="3200" b="1" dirty="0" smtClean="0">
                <a:solidFill>
                  <a:srgbClr val="953735"/>
                </a:solidFill>
              </a:rPr>
              <a:t>RATIONALE…</a:t>
            </a:r>
            <a:r>
              <a:rPr lang="en-ZA" sz="3200" b="1" dirty="0" smtClean="0">
                <a:solidFill>
                  <a:schemeClr val="accent2">
                    <a:lumMod val="75000"/>
                  </a:schemeClr>
                </a:solidFill>
                <a:latin typeface="Calibri Light" panose="020F0302020204030204" pitchFamily="34" charset="0"/>
              </a:rPr>
              <a:t/>
            </a:r>
            <a:br>
              <a:rPr lang="en-ZA" sz="3200" b="1" dirty="0" smtClean="0">
                <a:solidFill>
                  <a:schemeClr val="accent2">
                    <a:lumMod val="75000"/>
                  </a:schemeClr>
                </a:solidFill>
                <a:latin typeface="Calibri Light" panose="020F0302020204030204" pitchFamily="34" charset="0"/>
              </a:rPr>
            </a:br>
            <a:r>
              <a:rPr lang="en-ZA" sz="3200" b="1" dirty="0" smtClean="0">
                <a:solidFill>
                  <a:schemeClr val="accent2">
                    <a:lumMod val="75000"/>
                  </a:schemeClr>
                </a:solidFill>
                <a:latin typeface="Calibri Light" panose="020F0302020204030204" pitchFamily="34" charset="0"/>
              </a:rPr>
              <a:t>OUT OF SCHOOL YOUTH (AGE 7-18</a:t>
            </a:r>
            <a:r>
              <a:rPr lang="en-ZA" sz="2800" b="1" dirty="0" smtClean="0">
                <a:latin typeface="Calibri Light" panose="020F0302020204030204" pitchFamily="34" charset="0"/>
              </a:rPr>
              <a:t>)</a:t>
            </a:r>
            <a:endParaRPr lang="en-GB" sz="2800" dirty="0">
              <a:latin typeface="Calibri Light" panose="020F0302020204030204" pitchFamily="34" charset="0"/>
            </a:endParaRPr>
          </a:p>
        </p:txBody>
      </p:sp>
      <p:sp>
        <p:nvSpPr>
          <p:cNvPr id="3" name="Content Placeholder 2"/>
          <p:cNvSpPr>
            <a:spLocks noGrp="1"/>
          </p:cNvSpPr>
          <p:nvPr>
            <p:ph idx="1"/>
          </p:nvPr>
        </p:nvSpPr>
        <p:spPr/>
        <p:txBody>
          <a:bodyPr/>
          <a:lstStyle/>
          <a:p>
            <a:pPr marL="0" indent="0">
              <a:buNone/>
            </a:pPr>
            <a:r>
              <a:rPr lang="en-ZA" dirty="0"/>
              <a:t> </a:t>
            </a:r>
          </a:p>
        </p:txBody>
      </p:sp>
      <p:graphicFrame>
        <p:nvGraphicFramePr>
          <p:cNvPr id="7" name="Chart 6"/>
          <p:cNvGraphicFramePr>
            <a:graphicFrameLocks/>
          </p:cNvGraphicFramePr>
          <p:nvPr>
            <p:extLst/>
          </p:nvPr>
        </p:nvGraphicFramePr>
        <p:xfrm>
          <a:off x="164077" y="1173823"/>
          <a:ext cx="8784976" cy="504055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6165304"/>
            <a:ext cx="1619671" cy="69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164803" y="6334993"/>
            <a:ext cx="31290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2893865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468544" cy="1143000"/>
          </a:xfrm>
        </p:spPr>
        <p:txBody>
          <a:bodyPr>
            <a:noAutofit/>
          </a:bodyPr>
          <a:lstStyle/>
          <a:p>
            <a:r>
              <a:rPr lang="en-US" sz="6600" b="1" dirty="0">
                <a:solidFill>
                  <a:srgbClr val="741202"/>
                </a:solidFill>
              </a:rPr>
              <a:t>MULTIPLE SKILLING &amp; </a:t>
            </a:r>
            <a:r>
              <a:rPr lang="en-US" sz="6600" b="1" dirty="0" smtClean="0">
                <a:solidFill>
                  <a:srgbClr val="741202"/>
                </a:solidFill>
              </a:rPr>
              <a:t>CERTIFICATION…</a:t>
            </a:r>
            <a:endParaRPr lang="en-US" sz="7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225936406"/>
              </p:ext>
            </p:extLst>
          </p:nvPr>
        </p:nvGraphicFramePr>
        <p:xfrm>
          <a:off x="-1" y="1809751"/>
          <a:ext cx="9108505" cy="4355553"/>
        </p:xfrm>
        <a:graphic>
          <a:graphicData uri="http://schemas.openxmlformats.org/drawingml/2006/table">
            <a:tbl>
              <a:tblPr firstRow="1" bandRow="1">
                <a:tableStyleId>{21E4AEA4-8DFA-4A89-87EB-49C32662AFE0}</a:tableStyleId>
              </a:tblPr>
              <a:tblGrid>
                <a:gridCol w="971601">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gridCol w="576064">
                  <a:extLst>
                    <a:ext uri="{9D8B030D-6E8A-4147-A177-3AD203B41FA5}">
                      <a16:colId xmlns:a16="http://schemas.microsoft.com/office/drawing/2014/main" xmlns="" val="20002"/>
                    </a:ext>
                  </a:extLst>
                </a:gridCol>
                <a:gridCol w="769430">
                  <a:extLst>
                    <a:ext uri="{9D8B030D-6E8A-4147-A177-3AD203B41FA5}">
                      <a16:colId xmlns:a16="http://schemas.microsoft.com/office/drawing/2014/main" xmlns="" val="20003"/>
                    </a:ext>
                  </a:extLst>
                </a:gridCol>
                <a:gridCol w="894184">
                  <a:extLst>
                    <a:ext uri="{9D8B030D-6E8A-4147-A177-3AD203B41FA5}">
                      <a16:colId xmlns:a16="http://schemas.microsoft.com/office/drawing/2014/main" xmlns="" val="20004"/>
                    </a:ext>
                  </a:extLst>
                </a:gridCol>
                <a:gridCol w="762000">
                  <a:extLst>
                    <a:ext uri="{9D8B030D-6E8A-4147-A177-3AD203B41FA5}">
                      <a16:colId xmlns:a16="http://schemas.microsoft.com/office/drawing/2014/main" xmlns="" val="20005"/>
                    </a:ext>
                  </a:extLst>
                </a:gridCol>
                <a:gridCol w="762000">
                  <a:extLst>
                    <a:ext uri="{9D8B030D-6E8A-4147-A177-3AD203B41FA5}">
                      <a16:colId xmlns:a16="http://schemas.microsoft.com/office/drawing/2014/main" xmlns="" val="20006"/>
                    </a:ext>
                  </a:extLst>
                </a:gridCol>
                <a:gridCol w="639198">
                  <a:extLst>
                    <a:ext uri="{9D8B030D-6E8A-4147-A177-3AD203B41FA5}">
                      <a16:colId xmlns:a16="http://schemas.microsoft.com/office/drawing/2014/main" xmlns="" val="20007"/>
                    </a:ext>
                  </a:extLst>
                </a:gridCol>
                <a:gridCol w="792088">
                  <a:extLst>
                    <a:ext uri="{9D8B030D-6E8A-4147-A177-3AD203B41FA5}">
                      <a16:colId xmlns:a16="http://schemas.microsoft.com/office/drawing/2014/main" xmlns="" val="20008"/>
                    </a:ext>
                  </a:extLst>
                </a:gridCol>
                <a:gridCol w="854715">
                  <a:extLst>
                    <a:ext uri="{9D8B030D-6E8A-4147-A177-3AD203B41FA5}">
                      <a16:colId xmlns:a16="http://schemas.microsoft.com/office/drawing/2014/main" xmlns="" val="20009"/>
                    </a:ext>
                  </a:extLst>
                </a:gridCol>
                <a:gridCol w="762000">
                  <a:extLst>
                    <a:ext uri="{9D8B030D-6E8A-4147-A177-3AD203B41FA5}">
                      <a16:colId xmlns:a16="http://schemas.microsoft.com/office/drawing/2014/main" xmlns="" val="20010"/>
                    </a:ext>
                  </a:extLst>
                </a:gridCol>
                <a:gridCol w="533137">
                  <a:extLst>
                    <a:ext uri="{9D8B030D-6E8A-4147-A177-3AD203B41FA5}">
                      <a16:colId xmlns:a16="http://schemas.microsoft.com/office/drawing/2014/main" xmlns="" val="20011"/>
                    </a:ext>
                  </a:extLst>
                </a:gridCol>
              </a:tblGrid>
              <a:tr h="487263">
                <a:tc>
                  <a:txBody>
                    <a:bodyPr/>
                    <a:lstStyle/>
                    <a:p>
                      <a:r>
                        <a:rPr lang="en-US" sz="1200" b="1" dirty="0" smtClean="0"/>
                        <a:t>Grades</a:t>
                      </a:r>
                      <a:endParaRPr lang="en-US" sz="1200" b="1" dirty="0"/>
                    </a:p>
                  </a:txBody>
                  <a:tcPr/>
                </a:tc>
                <a:tc>
                  <a:txBody>
                    <a:bodyPr/>
                    <a:lstStyle/>
                    <a:p>
                      <a:r>
                        <a:rPr lang="en-US" sz="1200" b="1" dirty="0" smtClean="0"/>
                        <a:t>Coding &amp;</a:t>
                      </a:r>
                      <a:r>
                        <a:rPr lang="en-US" sz="1200" b="1" baseline="0" dirty="0" smtClean="0"/>
                        <a:t> Robotics</a:t>
                      </a:r>
                      <a:endParaRPr lang="en-US" sz="1200" b="1" dirty="0"/>
                    </a:p>
                  </a:txBody>
                  <a:tcPr/>
                </a:tc>
                <a:tc>
                  <a:txBody>
                    <a:bodyPr/>
                    <a:lstStyle/>
                    <a:p>
                      <a:r>
                        <a:rPr lang="en-US" sz="1200" b="1" dirty="0" smtClean="0"/>
                        <a:t>Drone Tech</a:t>
                      </a:r>
                      <a:endParaRPr lang="en-US" sz="1200" b="1" dirty="0"/>
                    </a:p>
                  </a:txBody>
                  <a:tcPr/>
                </a:tc>
                <a:tc>
                  <a:txBody>
                    <a:bodyPr/>
                    <a:lstStyle/>
                    <a:p>
                      <a:r>
                        <a:rPr lang="en-US" sz="1200" b="1" dirty="0" smtClean="0"/>
                        <a:t>Rocketry</a:t>
                      </a:r>
                      <a:endParaRPr lang="en-US" sz="1200" b="1" dirty="0"/>
                    </a:p>
                  </a:txBody>
                  <a:tcPr/>
                </a:tc>
                <a:tc>
                  <a:txBody>
                    <a:bodyPr/>
                    <a:lstStyle/>
                    <a:p>
                      <a:r>
                        <a:rPr lang="en-US" sz="1200" b="1" dirty="0" smtClean="0"/>
                        <a:t>Peer Mediation</a:t>
                      </a:r>
                      <a:endParaRPr lang="en-US" sz="1200" b="1" dirty="0"/>
                    </a:p>
                  </a:txBody>
                  <a:tcPr/>
                </a:tc>
                <a:tc>
                  <a:txBody>
                    <a:bodyPr/>
                    <a:lstStyle/>
                    <a:p>
                      <a:r>
                        <a:rPr lang="en-US" sz="1200" b="1" dirty="0" smtClean="0"/>
                        <a:t>Diversity</a:t>
                      </a:r>
                      <a:endParaRPr lang="en-US" sz="1200" b="1" dirty="0"/>
                    </a:p>
                  </a:txBody>
                  <a:tcPr/>
                </a:tc>
                <a:tc>
                  <a:txBody>
                    <a:bodyPr/>
                    <a:lstStyle/>
                    <a:p>
                      <a:r>
                        <a:rPr lang="en-US" sz="1200" b="1" dirty="0" smtClean="0"/>
                        <a:t>K53</a:t>
                      </a:r>
                      <a:endParaRPr lang="en-US" sz="1200" b="1" dirty="0"/>
                    </a:p>
                  </a:txBody>
                  <a:tcPr/>
                </a:tc>
                <a:tc>
                  <a:txBody>
                    <a:bodyPr/>
                    <a:lstStyle/>
                    <a:p>
                      <a:r>
                        <a:rPr lang="en-US" sz="1200" b="1" dirty="0" smtClean="0"/>
                        <a:t>First</a:t>
                      </a:r>
                      <a:r>
                        <a:rPr lang="en-US" sz="1200" b="1" baseline="0" dirty="0" smtClean="0"/>
                        <a:t> Aid</a:t>
                      </a:r>
                      <a:endParaRPr lang="en-US" sz="1200" b="1" dirty="0"/>
                    </a:p>
                  </a:txBody>
                  <a:tcPr/>
                </a:tc>
                <a:tc>
                  <a:txBody>
                    <a:bodyPr/>
                    <a:lstStyle/>
                    <a:p>
                      <a:r>
                        <a:rPr lang="en-US" sz="1200" b="1" dirty="0" smtClean="0"/>
                        <a:t>GEC/GOC</a:t>
                      </a:r>
                      <a:endParaRPr lang="en-US" sz="1200" b="1" dirty="0"/>
                    </a:p>
                  </a:txBody>
                  <a:tcPr/>
                </a:tc>
                <a:tc>
                  <a:txBody>
                    <a:bodyPr/>
                    <a:lstStyle/>
                    <a:p>
                      <a:r>
                        <a:rPr lang="en-US" sz="1200" b="1" dirty="0" smtClean="0"/>
                        <a:t>Values</a:t>
                      </a:r>
                      <a:r>
                        <a:rPr lang="en-US" sz="1200" b="1" baseline="0" dirty="0" smtClean="0"/>
                        <a:t> Excursions</a:t>
                      </a:r>
                      <a:endParaRPr lang="en-US" sz="1200" b="1" dirty="0"/>
                    </a:p>
                  </a:txBody>
                  <a:tcPr/>
                </a:tc>
                <a:tc>
                  <a:txBody>
                    <a:bodyPr/>
                    <a:lstStyle/>
                    <a:p>
                      <a:r>
                        <a:rPr lang="en-US" sz="1200" b="1" dirty="0" smtClean="0"/>
                        <a:t>Microsoft Digital</a:t>
                      </a:r>
                      <a:endParaRPr lang="en-US" sz="1200" b="1" dirty="0"/>
                    </a:p>
                  </a:txBody>
                  <a:tcPr/>
                </a:tc>
                <a:tc>
                  <a:txBody>
                    <a:bodyPr/>
                    <a:lstStyle/>
                    <a:p>
                      <a:r>
                        <a:rPr lang="en-US" sz="1200" b="1" dirty="0" smtClean="0"/>
                        <a:t>NSC</a:t>
                      </a:r>
                      <a:endParaRPr lang="en-US" sz="1200" b="1" dirty="0"/>
                    </a:p>
                  </a:txBody>
                  <a:tcPr/>
                </a:tc>
                <a:extLst>
                  <a:ext uri="{0D108BD9-81ED-4DB2-BD59-A6C34878D82A}">
                    <a16:rowId xmlns:a16="http://schemas.microsoft.com/office/drawing/2014/main" xmlns="" val="10000"/>
                  </a:ext>
                </a:extLst>
              </a:tr>
              <a:tr h="773658">
                <a:tc>
                  <a:txBody>
                    <a:bodyPr/>
                    <a:lstStyle/>
                    <a:p>
                      <a:r>
                        <a:rPr lang="en-US" sz="1600" b="1" dirty="0" smtClean="0"/>
                        <a:t>Grade 8</a:t>
                      </a:r>
                      <a:endParaRPr lang="en-US" sz="1600" b="1" dirty="0"/>
                    </a:p>
                  </a:txBody>
                  <a:tcPr/>
                </a:tc>
                <a:tc>
                  <a:txBody>
                    <a:bodyPr/>
                    <a:lstStyle/>
                    <a:p>
                      <a:endParaRPr lang="en-US" b="1" dirty="0"/>
                    </a:p>
                  </a:txBody>
                  <a:tcPr/>
                </a:tc>
                <a:tc>
                  <a:txBody>
                    <a:bodyPr/>
                    <a:lstStyle/>
                    <a:p>
                      <a:endParaRPr lang="en-US" b="1" dirty="0"/>
                    </a:p>
                  </a:txBody>
                  <a:tcPr/>
                </a:tc>
                <a:tc>
                  <a:txBody>
                    <a:bodyPr/>
                    <a:lstStyle/>
                    <a:p>
                      <a:pPr algn="ctr"/>
                      <a:endParaRPr lang="en-US" b="1" dirty="0"/>
                    </a:p>
                  </a:txBody>
                  <a:tcPr/>
                </a:tc>
                <a:tc>
                  <a:txBody>
                    <a:bodyPr/>
                    <a:lstStyle/>
                    <a:p>
                      <a:pPr algn="ctr"/>
                      <a:r>
                        <a:rPr lang="en-US" b="1" dirty="0" smtClean="0"/>
                        <a:t>X</a:t>
                      </a:r>
                      <a:endParaRPr lang="en-US" b="1" dirty="0"/>
                    </a:p>
                  </a:txBody>
                  <a:tcPr/>
                </a:tc>
                <a:tc>
                  <a:txBody>
                    <a:bodyPr/>
                    <a:lstStyle/>
                    <a:p>
                      <a:pPr algn="ctr"/>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xmlns="" val="10001"/>
                  </a:ext>
                </a:extLst>
              </a:tr>
              <a:tr h="773658">
                <a:tc>
                  <a:txBody>
                    <a:bodyPr/>
                    <a:lstStyle/>
                    <a:p>
                      <a:r>
                        <a:rPr lang="en-US" sz="1600" b="1" dirty="0" smtClean="0"/>
                        <a:t>Grade 9</a:t>
                      </a:r>
                      <a:endParaRPr lang="en-US" sz="1600"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endParaRPr lang="en-US" b="1" dirty="0"/>
                    </a:p>
                  </a:txBody>
                  <a:tcPr/>
                </a:tc>
                <a:tc>
                  <a:txBody>
                    <a:bodyPr/>
                    <a:lstStyle/>
                    <a:p>
                      <a:endParaRPr lang="en-US" b="1"/>
                    </a:p>
                  </a:txBody>
                  <a:tcPr/>
                </a:tc>
                <a:tc>
                  <a:txBody>
                    <a:bodyPr/>
                    <a:lstStyle/>
                    <a:p>
                      <a:pPr algn="ctr"/>
                      <a:r>
                        <a:rPr lang="en-US" b="1" dirty="0" smtClean="0"/>
                        <a:t>X</a:t>
                      </a:r>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xmlns="" val="10002"/>
                  </a:ext>
                </a:extLst>
              </a:tr>
              <a:tr h="773658">
                <a:tc>
                  <a:txBody>
                    <a:bodyPr/>
                    <a:lstStyle/>
                    <a:p>
                      <a:r>
                        <a:rPr lang="en-US" sz="1600" b="1" dirty="0" smtClean="0"/>
                        <a:t>Grade</a:t>
                      </a:r>
                      <a:r>
                        <a:rPr lang="en-US" sz="1600" b="1" baseline="0" dirty="0" smtClean="0"/>
                        <a:t> 10</a:t>
                      </a:r>
                      <a:endParaRPr lang="en-US" sz="1600" b="1" dirty="0"/>
                    </a:p>
                  </a:txBody>
                  <a:tcPr/>
                </a:tc>
                <a:tc>
                  <a:txBody>
                    <a:bodyPr/>
                    <a:lstStyle/>
                    <a:p>
                      <a:endParaRPr lang="en-US" b="1" dirty="0"/>
                    </a:p>
                  </a:txBody>
                  <a:tcPr/>
                </a:tc>
                <a:tc>
                  <a:txBody>
                    <a:bodyPr/>
                    <a:lstStyle/>
                    <a:p>
                      <a:endParaRPr lang="en-US" b="1" dirty="0"/>
                    </a:p>
                  </a:txBody>
                  <a:tcPr/>
                </a:tc>
                <a:tc>
                  <a:txBody>
                    <a:bodyPr/>
                    <a:lstStyle/>
                    <a:p>
                      <a:endParaRPr lang="en-US" b="1"/>
                    </a:p>
                  </a:txBody>
                  <a:tcPr/>
                </a:tc>
                <a:tc>
                  <a:txBody>
                    <a:bodyPr/>
                    <a:lstStyle/>
                    <a:p>
                      <a:endParaRPr lang="en-US" b="1"/>
                    </a:p>
                  </a:txBody>
                  <a:tcPr/>
                </a:tc>
                <a:tc>
                  <a:txBody>
                    <a:bodyPr/>
                    <a:lstStyle/>
                    <a:p>
                      <a:endParaRPr lang="en-US" b="1" dirty="0"/>
                    </a:p>
                  </a:txBody>
                  <a:tcPr/>
                </a:tc>
                <a:tc>
                  <a:txBody>
                    <a:bodyPr/>
                    <a:lstStyle/>
                    <a:p>
                      <a:endParaRPr lang="en-US" b="1" dirty="0"/>
                    </a:p>
                  </a:txBody>
                  <a:tcPr/>
                </a:tc>
                <a:tc>
                  <a:txBody>
                    <a:bodyPr/>
                    <a:lstStyle/>
                    <a:p>
                      <a:pPr algn="ctr"/>
                      <a:r>
                        <a:rPr lang="en-US" b="1" dirty="0" smtClean="0"/>
                        <a:t>X</a:t>
                      </a:r>
                      <a:endParaRPr lang="en-US" b="1" dirty="0"/>
                    </a:p>
                  </a:txBody>
                  <a:tcPr/>
                </a:tc>
                <a:tc>
                  <a:txBody>
                    <a:bodyPr/>
                    <a:lstStyle/>
                    <a:p>
                      <a:pPr algn="ctr"/>
                      <a:endParaRPr lang="en-US" b="1" dirty="0"/>
                    </a:p>
                  </a:txBody>
                  <a:tcPr/>
                </a:tc>
                <a:tc>
                  <a:txBody>
                    <a:bodyPr/>
                    <a:lstStyle/>
                    <a:p>
                      <a:pPr algn="ctr"/>
                      <a:r>
                        <a:rPr lang="en-US" b="1" dirty="0" smtClean="0"/>
                        <a:t>X</a:t>
                      </a:r>
                      <a:endParaRPr lang="en-US"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xmlns="" val="10003"/>
                  </a:ext>
                </a:extLst>
              </a:tr>
              <a:tr h="773658">
                <a:tc>
                  <a:txBody>
                    <a:bodyPr/>
                    <a:lstStyle/>
                    <a:p>
                      <a:r>
                        <a:rPr lang="en-US" sz="1600" b="1" dirty="0" smtClean="0"/>
                        <a:t>Grade 11</a:t>
                      </a:r>
                      <a:endParaRPr lang="en-US" sz="1600" b="1" dirty="0"/>
                    </a:p>
                  </a:txBody>
                  <a:tcPr/>
                </a:tc>
                <a:tc>
                  <a:txBody>
                    <a:bodyPr/>
                    <a:lstStyle/>
                    <a:p>
                      <a:endParaRPr lang="en-US" b="1" dirty="0"/>
                    </a:p>
                  </a:txBody>
                  <a:tcPr/>
                </a:tc>
                <a:tc>
                  <a:txBody>
                    <a:bodyPr/>
                    <a:lstStyle/>
                    <a:p>
                      <a:endParaRPr lang="en-US" b="1" dirty="0"/>
                    </a:p>
                  </a:txBody>
                  <a:tcPr/>
                </a:tc>
                <a:tc>
                  <a:txBody>
                    <a:bodyPr/>
                    <a:lstStyle/>
                    <a:p>
                      <a:pPr algn="ctr"/>
                      <a:r>
                        <a:rPr lang="en-US" b="1" dirty="0" smtClean="0"/>
                        <a:t>X</a:t>
                      </a:r>
                      <a:endParaRPr lang="en-US" b="1" dirty="0"/>
                    </a:p>
                  </a:txBody>
                  <a:tcPr/>
                </a:tc>
                <a:tc>
                  <a:txBody>
                    <a:bodyPr/>
                    <a:lstStyle/>
                    <a:p>
                      <a:endParaRPr lang="en-US" b="1"/>
                    </a:p>
                  </a:txBody>
                  <a:tcPr/>
                </a:tc>
                <a:tc>
                  <a:txBody>
                    <a:bodyPr/>
                    <a:lstStyle/>
                    <a:p>
                      <a:endParaRPr lang="en-US" b="1"/>
                    </a:p>
                  </a:txBody>
                  <a:tcPr/>
                </a:tc>
                <a:tc>
                  <a:txBody>
                    <a:bodyPr/>
                    <a:lstStyle/>
                    <a:p>
                      <a:pPr algn="ctr"/>
                      <a:r>
                        <a:rPr lang="en-US" b="1" dirty="0" smtClean="0"/>
                        <a:t>X</a:t>
                      </a:r>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smtClean="0"/>
                        <a:t>X</a:t>
                      </a:r>
                      <a:endParaRPr lang="en-US" b="1" dirty="0"/>
                    </a:p>
                  </a:txBody>
                  <a:tcPr/>
                </a:tc>
                <a:tc>
                  <a:txBody>
                    <a:bodyPr/>
                    <a:lstStyle/>
                    <a:p>
                      <a:pPr algn="ctr"/>
                      <a:endParaRPr lang="en-US" b="1" dirty="0"/>
                    </a:p>
                  </a:txBody>
                  <a:tcPr/>
                </a:tc>
                <a:extLst>
                  <a:ext uri="{0D108BD9-81ED-4DB2-BD59-A6C34878D82A}">
                    <a16:rowId xmlns:a16="http://schemas.microsoft.com/office/drawing/2014/main" xmlns="" val="10004"/>
                  </a:ext>
                </a:extLst>
              </a:tr>
              <a:tr h="773658">
                <a:tc>
                  <a:txBody>
                    <a:bodyPr/>
                    <a:lstStyle/>
                    <a:p>
                      <a:r>
                        <a:rPr lang="en-US" sz="1600" b="1" dirty="0" smtClean="0"/>
                        <a:t>Grade 12</a:t>
                      </a:r>
                      <a:endParaRPr lang="en-US" sz="1600"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a:p>
                  </a:txBody>
                  <a:tcPr/>
                </a:tc>
                <a:tc>
                  <a:txBody>
                    <a:bodyPr/>
                    <a:lstStyle/>
                    <a:p>
                      <a:endParaRPr lang="en-US" b="1" dirty="0"/>
                    </a:p>
                  </a:txBody>
                  <a:tcPr/>
                </a:tc>
                <a:tc>
                  <a:txBody>
                    <a:bodyPr/>
                    <a:lstStyle/>
                    <a:p>
                      <a:endParaRPr lang="en-US" b="1"/>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extLst>
                  <a:ext uri="{0D108BD9-81ED-4DB2-BD59-A6C34878D82A}">
                    <a16:rowId xmlns:a16="http://schemas.microsoft.com/office/drawing/2014/main" xmlns="" val="10005"/>
                  </a:ext>
                </a:extLst>
              </a:tr>
            </a:tbl>
          </a:graphicData>
        </a:graphic>
      </p:graphicFrame>
      <p:sp>
        <p:nvSpPr>
          <p:cNvPr id="6" name="Rectangle 5"/>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90</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6165305"/>
            <a:ext cx="1907703"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07821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41"/>
            <a:ext cx="8229600" cy="1143000"/>
          </a:xfrm>
        </p:spPr>
        <p:txBody>
          <a:bodyPr>
            <a:normAutofit fontScale="90000"/>
          </a:bodyPr>
          <a:lstStyle/>
          <a:p>
            <a:r>
              <a:rPr lang="en-US" b="1" dirty="0">
                <a:solidFill>
                  <a:srgbClr val="741202"/>
                </a:solidFill>
              </a:rPr>
              <a:t>IMPLICATIONS FOR TVET COLLEGES &amp; EDUCATION &amp; TRAINING SYSTEM </a:t>
            </a:r>
            <a:endParaRPr lang="en-US" dirty="0"/>
          </a:p>
        </p:txBody>
      </p:sp>
      <p:sp>
        <p:nvSpPr>
          <p:cNvPr id="3" name="Content Placeholder 2"/>
          <p:cNvSpPr>
            <a:spLocks noGrp="1"/>
          </p:cNvSpPr>
          <p:nvPr>
            <p:ph idx="1"/>
          </p:nvPr>
        </p:nvSpPr>
        <p:spPr>
          <a:xfrm>
            <a:off x="251520" y="1228269"/>
            <a:ext cx="8640960" cy="5445224"/>
          </a:xfrm>
        </p:spPr>
        <p:txBody>
          <a:bodyPr>
            <a:normAutofit fontScale="70000" lnSpcReduction="20000"/>
          </a:bodyPr>
          <a:lstStyle/>
          <a:p>
            <a:pPr algn="just"/>
            <a:r>
              <a:rPr lang="en-US" dirty="0"/>
              <a:t>TVET Colleges </a:t>
            </a:r>
            <a:r>
              <a:rPr lang="en-US" b="1" dirty="0"/>
              <a:t>offer </a:t>
            </a:r>
            <a:r>
              <a:rPr lang="en-US" b="1" dirty="0" err="1"/>
              <a:t>programmes</a:t>
            </a:r>
            <a:r>
              <a:rPr lang="en-US" b="1" dirty="0"/>
              <a:t> </a:t>
            </a:r>
            <a:r>
              <a:rPr lang="en-US" dirty="0"/>
              <a:t>which lead to NQF Level 4 which is the </a:t>
            </a:r>
            <a:r>
              <a:rPr lang="en-US" b="1" dirty="0"/>
              <a:t>same level </a:t>
            </a:r>
            <a:r>
              <a:rPr lang="en-US" dirty="0"/>
              <a:t>as National Senior </a:t>
            </a:r>
            <a:r>
              <a:rPr lang="en-US" dirty="0" smtClean="0"/>
              <a:t>Certificate </a:t>
            </a:r>
            <a:r>
              <a:rPr lang="en-US" b="1" dirty="0" smtClean="0"/>
              <a:t>(NSC).</a:t>
            </a:r>
            <a:endParaRPr lang="en-US" b="1" dirty="0"/>
          </a:p>
          <a:p>
            <a:pPr algn="just"/>
            <a:r>
              <a:rPr lang="en-US" dirty="0"/>
              <a:t>This means that Learners who have passed Grade 12 and attend TVET colleges </a:t>
            </a:r>
            <a:r>
              <a:rPr lang="en-US" b="1" dirty="0"/>
              <a:t>repeat</a:t>
            </a:r>
            <a:r>
              <a:rPr lang="en-US" dirty="0"/>
              <a:t> the same level although doing slightly </a:t>
            </a:r>
            <a:r>
              <a:rPr lang="en-US" b="1" dirty="0"/>
              <a:t>different </a:t>
            </a:r>
            <a:r>
              <a:rPr lang="en-US" b="1" dirty="0" err="1"/>
              <a:t>programmes</a:t>
            </a:r>
            <a:r>
              <a:rPr lang="en-US" dirty="0"/>
              <a:t>.</a:t>
            </a:r>
          </a:p>
          <a:p>
            <a:pPr algn="just"/>
            <a:r>
              <a:rPr lang="en-US" dirty="0"/>
              <a:t>The current policy for TVETs allows them to </a:t>
            </a:r>
            <a:r>
              <a:rPr lang="en-US" b="1" dirty="0"/>
              <a:t>operate</a:t>
            </a:r>
            <a:r>
              <a:rPr lang="en-US" dirty="0"/>
              <a:t> at a </a:t>
            </a:r>
            <a:r>
              <a:rPr lang="en-US" b="1" dirty="0"/>
              <a:t>level higher</a:t>
            </a:r>
            <a:r>
              <a:rPr lang="en-US" dirty="0"/>
              <a:t> than Level </a:t>
            </a:r>
            <a:r>
              <a:rPr lang="en-US" dirty="0" smtClean="0"/>
              <a:t>4, which are level 5&amp;6 (Higher Certificate, Diploma and Degrees).</a:t>
            </a:r>
            <a:endParaRPr lang="en-US" dirty="0"/>
          </a:p>
          <a:p>
            <a:pPr algn="just"/>
            <a:r>
              <a:rPr lang="en-US" dirty="0"/>
              <a:t>There are </a:t>
            </a:r>
            <a:r>
              <a:rPr lang="en-US" b="1" dirty="0"/>
              <a:t>50</a:t>
            </a:r>
            <a:r>
              <a:rPr lang="en-US" dirty="0"/>
              <a:t>  TVET Colleges  and </a:t>
            </a:r>
            <a:r>
              <a:rPr lang="en-US" b="1" dirty="0"/>
              <a:t>265 </a:t>
            </a:r>
            <a:r>
              <a:rPr lang="en-US" dirty="0"/>
              <a:t>Campuses which could be used to cater for Post Schooling at Level 5 and higher.</a:t>
            </a:r>
          </a:p>
          <a:p>
            <a:pPr algn="just"/>
            <a:r>
              <a:rPr lang="en-US" dirty="0"/>
              <a:t>If this happens the TVET sector will become more </a:t>
            </a:r>
            <a:r>
              <a:rPr lang="en-US" b="1" dirty="0"/>
              <a:t>attractive</a:t>
            </a:r>
            <a:r>
              <a:rPr lang="en-US" dirty="0"/>
              <a:t> for Post Schooling and ease the </a:t>
            </a:r>
            <a:r>
              <a:rPr lang="en-US" b="1" dirty="0"/>
              <a:t>pressure</a:t>
            </a:r>
            <a:r>
              <a:rPr lang="en-US" dirty="0"/>
              <a:t> from Higher Education </a:t>
            </a:r>
            <a:r>
              <a:rPr lang="en-US" dirty="0" smtClean="0"/>
              <a:t>Institutions </a:t>
            </a:r>
            <a:r>
              <a:rPr lang="en-US" b="1" dirty="0" smtClean="0"/>
              <a:t>(HEIs).</a:t>
            </a:r>
            <a:endParaRPr lang="en-US" b="1" dirty="0"/>
          </a:p>
          <a:p>
            <a:pPr algn="just"/>
            <a:r>
              <a:rPr lang="en-US" dirty="0" smtClean="0"/>
              <a:t>This new direction </a:t>
            </a:r>
            <a:r>
              <a:rPr lang="en-US" dirty="0"/>
              <a:t>will not only </a:t>
            </a:r>
            <a:r>
              <a:rPr lang="en-US" b="1" dirty="0"/>
              <a:t>fundamentally/radically</a:t>
            </a:r>
            <a:r>
              <a:rPr lang="en-US" dirty="0"/>
              <a:t> change the Education and Training Landscape but will contribute immensely to the </a:t>
            </a:r>
            <a:r>
              <a:rPr lang="en-US" b="1" dirty="0"/>
              <a:t>skills revolution</a:t>
            </a:r>
            <a:r>
              <a:rPr lang="en-US" dirty="0"/>
              <a:t> desperately needed by the country.</a:t>
            </a:r>
          </a:p>
          <a:p>
            <a:endParaRPr lang="en-US" dirty="0"/>
          </a:p>
        </p:txBody>
      </p:sp>
      <p:sp>
        <p:nvSpPr>
          <p:cNvPr id="4" name="Rectangle 3"/>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91</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6165305"/>
            <a:ext cx="1907703"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65609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41202"/>
                </a:solidFill>
              </a:rPr>
              <a:t>PROGRESS ON THE GEC QUALIFICATION</a:t>
            </a:r>
            <a:endParaRPr lang="en-ZA" dirty="0"/>
          </a:p>
        </p:txBody>
      </p:sp>
      <p:sp>
        <p:nvSpPr>
          <p:cNvPr id="3" name="Content Placeholder 2"/>
          <p:cNvSpPr>
            <a:spLocks noGrp="1"/>
          </p:cNvSpPr>
          <p:nvPr>
            <p:ph idx="1"/>
          </p:nvPr>
        </p:nvSpPr>
        <p:spPr>
          <a:xfrm>
            <a:off x="457200" y="1340769"/>
            <a:ext cx="8229600" cy="4785396"/>
          </a:xfrm>
        </p:spPr>
        <p:txBody>
          <a:bodyPr>
            <a:normAutofit fontScale="77500" lnSpcReduction="20000"/>
          </a:bodyPr>
          <a:lstStyle/>
          <a:p>
            <a:r>
              <a:rPr lang="en-US" sz="3600" dirty="0" smtClean="0"/>
              <a:t>The GEC is </a:t>
            </a:r>
            <a:r>
              <a:rPr lang="en-US" sz="3600" b="1" dirty="0" smtClean="0"/>
              <a:t>not a new qualification </a:t>
            </a:r>
            <a:r>
              <a:rPr lang="en-US" sz="3600" dirty="0" smtClean="0"/>
              <a:t>– it was registered in the NQF in 2008/09 and expired in June 2012</a:t>
            </a:r>
          </a:p>
          <a:p>
            <a:r>
              <a:rPr lang="en-US" sz="3600" b="1" dirty="0" smtClean="0"/>
              <a:t>Progress to date:</a:t>
            </a:r>
          </a:p>
          <a:p>
            <a:pPr lvl="1">
              <a:buFont typeface="Wingdings" panose="05000000000000000000" pitchFamily="2" charset="2"/>
              <a:buChar char="§"/>
            </a:pPr>
            <a:r>
              <a:rPr lang="en-US" sz="3600" dirty="0" smtClean="0"/>
              <a:t>The </a:t>
            </a:r>
            <a:r>
              <a:rPr lang="en-US" sz="3600" b="1" dirty="0" smtClean="0"/>
              <a:t>qualification framework </a:t>
            </a:r>
            <a:r>
              <a:rPr lang="en-US" sz="3600" dirty="0" smtClean="0"/>
              <a:t>has been </a:t>
            </a:r>
            <a:r>
              <a:rPr lang="en-US" sz="3600" b="1" dirty="0" smtClean="0"/>
              <a:t>reviewed</a:t>
            </a:r>
            <a:r>
              <a:rPr lang="en-US" sz="3600" dirty="0" smtClean="0"/>
              <a:t>.</a:t>
            </a:r>
          </a:p>
          <a:p>
            <a:pPr lvl="1">
              <a:buFont typeface="Wingdings" panose="05000000000000000000" pitchFamily="2" charset="2"/>
              <a:buChar char="§"/>
            </a:pPr>
            <a:r>
              <a:rPr lang="en-US" sz="3600" dirty="0" smtClean="0"/>
              <a:t>Approval has been granted for </a:t>
            </a:r>
            <a:r>
              <a:rPr lang="en-US" sz="3600" b="1" dirty="0" smtClean="0"/>
              <a:t>handing the qualification framework</a:t>
            </a:r>
            <a:r>
              <a:rPr lang="en-US" sz="3600" dirty="0" smtClean="0"/>
              <a:t> over to </a:t>
            </a:r>
            <a:r>
              <a:rPr lang="en-US" sz="3600" b="1" dirty="0" smtClean="0"/>
              <a:t>Umalusi </a:t>
            </a:r>
            <a:r>
              <a:rPr lang="en-US" sz="3600" dirty="0" smtClean="0"/>
              <a:t>for further refinement up to registration by SAQA.</a:t>
            </a:r>
          </a:p>
          <a:p>
            <a:pPr lvl="1">
              <a:buFont typeface="Wingdings" panose="05000000000000000000" pitchFamily="2" charset="2"/>
              <a:buChar char="§"/>
            </a:pPr>
            <a:r>
              <a:rPr lang="en-US" sz="3600" dirty="0" smtClean="0"/>
              <a:t>The </a:t>
            </a:r>
            <a:r>
              <a:rPr lang="en-US" sz="3600" b="1" dirty="0" smtClean="0"/>
              <a:t>qualification</a:t>
            </a:r>
            <a:r>
              <a:rPr lang="en-US" sz="3600" dirty="0" smtClean="0"/>
              <a:t> is being submitted to Umalusi together with the </a:t>
            </a:r>
            <a:r>
              <a:rPr lang="en-US" sz="3600" b="1" dirty="0" smtClean="0"/>
              <a:t>26 Technical Occupational subjects</a:t>
            </a:r>
            <a:r>
              <a:rPr lang="en-US" sz="3600" dirty="0" smtClean="0"/>
              <a:t> for </a:t>
            </a:r>
            <a:r>
              <a:rPr lang="en-US" sz="3600" b="1" dirty="0" smtClean="0"/>
              <a:t>appraisal</a:t>
            </a:r>
            <a:r>
              <a:rPr lang="en-US" sz="3600" dirty="0" smtClean="0"/>
              <a:t>  on the </a:t>
            </a:r>
            <a:r>
              <a:rPr lang="en-US" sz="3600" b="1" dirty="0" smtClean="0"/>
              <a:t>alignment</a:t>
            </a:r>
            <a:r>
              <a:rPr lang="en-US" sz="3600" dirty="0" smtClean="0"/>
              <a:t> with the </a:t>
            </a:r>
            <a:r>
              <a:rPr lang="en-US" sz="3600" b="1" dirty="0" smtClean="0"/>
              <a:t>existing curriculum</a:t>
            </a:r>
            <a:r>
              <a:rPr lang="en-US" sz="3600" dirty="0" smtClean="0"/>
              <a:t>.</a:t>
            </a:r>
          </a:p>
          <a:p>
            <a:pPr lvl="1">
              <a:buFont typeface="Wingdings" panose="05000000000000000000" pitchFamily="2" charset="2"/>
              <a:buChar char="§"/>
            </a:pPr>
            <a:endParaRPr lang="en-US" sz="2400" dirty="0"/>
          </a:p>
          <a:p>
            <a:pPr marL="457200" lvl="1" indent="0">
              <a:buNone/>
            </a:pPr>
            <a:r>
              <a:rPr lang="en-US" sz="2400" dirty="0" smtClean="0"/>
              <a:t>								</a:t>
            </a:r>
            <a:endParaRPr lang="en-ZA" sz="2400" dirty="0"/>
          </a:p>
        </p:txBody>
      </p:sp>
      <p:sp>
        <p:nvSpPr>
          <p:cNvPr id="4" name="Rectangle 3"/>
          <p:cNvSpPr/>
          <p:nvPr/>
        </p:nvSpPr>
        <p:spPr>
          <a:xfrm>
            <a:off x="7909607" y="5805264"/>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92</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6165305"/>
            <a:ext cx="1907703"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506006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20688"/>
          </a:xfrm>
        </p:spPr>
        <p:txBody>
          <a:bodyPr>
            <a:normAutofit fontScale="90000"/>
          </a:bodyPr>
          <a:lstStyle/>
          <a:p>
            <a:r>
              <a:rPr lang="en-ZA" b="1" dirty="0" smtClean="0">
                <a:latin typeface="Arial Narrow" pitchFamily="34" charset="0"/>
              </a:rPr>
              <a:t> </a:t>
            </a:r>
            <a:r>
              <a:rPr lang="en-ZA" b="1" dirty="0" smtClean="0">
                <a:solidFill>
                  <a:schemeClr val="accent2">
                    <a:lumMod val="75000"/>
                  </a:schemeClr>
                </a:solidFill>
                <a:latin typeface="Arial Narrow" pitchFamily="34" charset="0"/>
              </a:rPr>
              <a:t>GEC BROAD PLAN</a:t>
            </a:r>
            <a:endParaRPr lang="en-ZA" b="1" dirty="0">
              <a:solidFill>
                <a:schemeClr val="accent2">
                  <a:lumMod val="75000"/>
                </a:schemeClr>
              </a:solidFill>
              <a:latin typeface="Arial Narrow" pitchFamily="34" charset="0"/>
            </a:endParaRPr>
          </a:p>
        </p:txBody>
      </p:sp>
      <p:sp>
        <p:nvSpPr>
          <p:cNvPr id="3" name="Content Placeholder 2"/>
          <p:cNvSpPr>
            <a:spLocks noGrp="1"/>
          </p:cNvSpPr>
          <p:nvPr>
            <p:ph idx="1"/>
          </p:nvPr>
        </p:nvSpPr>
        <p:spPr>
          <a:xfrm>
            <a:off x="107504" y="692696"/>
            <a:ext cx="8856984" cy="5688632"/>
          </a:xfrm>
        </p:spPr>
        <p:txBody>
          <a:bodyPr/>
          <a:lstStyle/>
          <a:p>
            <a:pPr marL="0" indent="0" algn="just">
              <a:spcAft>
                <a:spcPts val="1200"/>
              </a:spcAft>
              <a:buNone/>
              <a:defRPr/>
            </a:pPr>
            <a:r>
              <a:rPr lang="en-GB" sz="2800" dirty="0" smtClean="0">
                <a:solidFill>
                  <a:prstClr val="black"/>
                </a:solidFill>
                <a:latin typeface="Arial Narrow" pitchFamily="34" charset="0"/>
                <a:ea typeface="Calibri" panose="020F0502020204030204" pitchFamily="34" charset="0"/>
                <a:cs typeface="Times New Roman" panose="02020603050405020304" pitchFamily="18" charset="0"/>
              </a:rPr>
              <a:t> </a:t>
            </a:r>
          </a:p>
          <a:p>
            <a:pPr marL="0" indent="0" algn="just">
              <a:lnSpc>
                <a:spcPct val="150000"/>
              </a:lnSpc>
              <a:spcAft>
                <a:spcPts val="0"/>
              </a:spcAft>
              <a:buNone/>
              <a:defRPr/>
            </a:pPr>
            <a:endParaRPr lang="en-ZA" b="1" dirty="0">
              <a:solidFill>
                <a:prstClr val="black"/>
              </a:solidFill>
              <a:ea typeface="Calibri" panose="020F0502020204030204" pitchFamily="34" charset="0"/>
              <a:cs typeface="Times New Roman" panose="02020603050405020304" pitchFamily="18" charset="0"/>
            </a:endParaRPr>
          </a:p>
          <a:p>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xmlns="" val="2879090634"/>
              </p:ext>
            </p:extLst>
          </p:nvPr>
        </p:nvGraphicFramePr>
        <p:xfrm>
          <a:off x="2" y="597869"/>
          <a:ext cx="9111445" cy="6736080"/>
        </p:xfrm>
        <a:graphic>
          <a:graphicData uri="http://schemas.openxmlformats.org/drawingml/2006/table">
            <a:tbl>
              <a:tblPr firstRow="1" bandRow="1">
                <a:tableStyleId>{21E4AEA4-8DFA-4A89-87EB-49C32662AFE0}</a:tableStyleId>
              </a:tblPr>
              <a:tblGrid>
                <a:gridCol w="6453940">
                  <a:extLst>
                    <a:ext uri="{9D8B030D-6E8A-4147-A177-3AD203B41FA5}">
                      <a16:colId xmlns:a16="http://schemas.microsoft.com/office/drawing/2014/main" xmlns="" val="20000"/>
                    </a:ext>
                  </a:extLst>
                </a:gridCol>
                <a:gridCol w="2657505">
                  <a:extLst>
                    <a:ext uri="{9D8B030D-6E8A-4147-A177-3AD203B41FA5}">
                      <a16:colId xmlns:a16="http://schemas.microsoft.com/office/drawing/2014/main" xmlns="" val="20001"/>
                    </a:ext>
                  </a:extLst>
                </a:gridCol>
              </a:tblGrid>
              <a:tr h="454867">
                <a:tc>
                  <a:txBody>
                    <a:bodyPr/>
                    <a:lstStyle/>
                    <a:p>
                      <a:pPr algn="ctr"/>
                      <a:r>
                        <a:rPr lang="en-ZA" sz="2400" dirty="0" smtClean="0">
                          <a:latin typeface="Arial Narrow" pitchFamily="34" charset="0"/>
                        </a:rPr>
                        <a:t>Key Deliverable</a:t>
                      </a:r>
                      <a:endParaRPr lang="en-ZA" sz="2400" dirty="0">
                        <a:latin typeface="Arial Narrow" pitchFamily="34" charset="0"/>
                      </a:endParaRPr>
                    </a:p>
                  </a:txBody>
                  <a:tcPr/>
                </a:tc>
                <a:tc>
                  <a:txBody>
                    <a:bodyPr/>
                    <a:lstStyle/>
                    <a:p>
                      <a:pPr algn="ctr"/>
                      <a:r>
                        <a:rPr lang="en-ZA" sz="2400" dirty="0" smtClean="0">
                          <a:latin typeface="Arial Narrow" pitchFamily="34" charset="0"/>
                        </a:rPr>
                        <a:t>Time Frame</a:t>
                      </a:r>
                      <a:endParaRPr lang="en-ZA" sz="2400" dirty="0">
                        <a:latin typeface="Arial Narrow" pitchFamily="34" charset="0"/>
                      </a:endParaRPr>
                    </a:p>
                  </a:txBody>
                  <a:tcPr/>
                </a:tc>
                <a:extLst>
                  <a:ext uri="{0D108BD9-81ED-4DB2-BD59-A6C34878D82A}">
                    <a16:rowId xmlns:a16="http://schemas.microsoft.com/office/drawing/2014/main" xmlns="" val="10000"/>
                  </a:ext>
                </a:extLst>
              </a:tr>
              <a:tr h="13096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Narrow" pitchFamily="34" charset="0"/>
                        </a:rPr>
                        <a:t>Curriculum and the</a:t>
                      </a:r>
                      <a:r>
                        <a:rPr lang="en-US" sz="2000" b="1" baseline="0" dirty="0" smtClean="0">
                          <a:latin typeface="Arial Narrow" pitchFamily="34" charset="0"/>
                        </a:rPr>
                        <a:t> GEC Qualification Framework:</a:t>
                      </a:r>
                      <a:endParaRPr lang="en-ZA" sz="2000" b="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smtClean="0">
                          <a:latin typeface="Arial Narrow" pitchFamily="34" charset="0"/>
                        </a:rPr>
                        <a:t>a) The 26 Technical </a:t>
                      </a:r>
                      <a:r>
                        <a:rPr lang="en-ZA" sz="2000" baseline="0" dirty="0" smtClean="0">
                          <a:latin typeface="Arial Narrow" pitchFamily="34" charset="0"/>
                        </a:rPr>
                        <a:t> Occupational subjects , additional to the existing GET curriculum submitted to Umalusi</a:t>
                      </a:r>
                      <a:endParaRPr lang="en-ZA"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smtClean="0">
                          <a:latin typeface="Arial Narrow" pitchFamily="34" charset="0"/>
                        </a:rPr>
                        <a:t>b) Umalusi</a:t>
                      </a:r>
                      <a:r>
                        <a:rPr lang="en-ZA" sz="2000" baseline="0" dirty="0" smtClean="0">
                          <a:latin typeface="Arial Narrow" pitchFamily="34" charset="0"/>
                        </a:rPr>
                        <a:t> to finalise </a:t>
                      </a:r>
                      <a:r>
                        <a:rPr lang="en-ZA" sz="2000" dirty="0" smtClean="0">
                          <a:latin typeface="Arial Narrow" pitchFamily="34" charset="0"/>
                        </a:rPr>
                        <a:t>the qualification framework in readiness for registration on the NQF by SAQA.</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Narrow" pitchFamily="34" charset="0"/>
                        </a:rPr>
                        <a:t>c) The qualification is registered on the NQF by SAQA</a:t>
                      </a:r>
                      <a:endParaRPr lang="en-ZA"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latin typeface="Arial Narrow" pitchFamily="34" charset="0"/>
                        </a:rPr>
                        <a:t>Assessment and</a:t>
                      </a:r>
                      <a:r>
                        <a:rPr lang="en-ZA" sz="2000" b="1" baseline="0" dirty="0" smtClean="0">
                          <a:latin typeface="Arial Narrow" pitchFamily="34" charset="0"/>
                        </a:rPr>
                        <a:t> the GEC</a:t>
                      </a:r>
                      <a:r>
                        <a:rPr lang="en-ZA" sz="2000" baseline="0" dirty="0" smtClean="0">
                          <a:latin typeface="Arial Narrow" pitchFamily="34" charset="0"/>
                        </a:rPr>
                        <a:t>:</a:t>
                      </a:r>
                      <a:endParaRPr lang="en-ZA"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Narrow" pitchFamily="34" charset="0"/>
                        </a:rPr>
                        <a:t>d) </a:t>
                      </a:r>
                      <a:r>
                        <a:rPr lang="en-ZA" sz="2000" baseline="0" dirty="0" smtClean="0">
                          <a:latin typeface="Arial Narrow" pitchFamily="34" charset="0"/>
                        </a:rPr>
                        <a:t>Develop a concept document on the purpose, form, structure administrative and financial implications of the GEC summative assessment</a:t>
                      </a:r>
                      <a:endParaRPr lang="en-ZA" sz="2000" dirty="0">
                        <a:latin typeface="Arial Narrow" pitchFamily="34" charset="0"/>
                      </a:endParaRPr>
                    </a:p>
                  </a:txBody>
                  <a:tcPr/>
                </a:tc>
                <a:tc>
                  <a:txBody>
                    <a:bodyPr/>
                    <a:lstStyle/>
                    <a:p>
                      <a:pPr algn="l">
                        <a:spcBef>
                          <a:spcPts val="0"/>
                        </a:spcBef>
                      </a:pPr>
                      <a:endParaRPr lang="en-US" sz="2000" dirty="0" smtClean="0">
                        <a:latin typeface="Arial Narrow" pitchFamily="34" charset="0"/>
                      </a:endParaRPr>
                    </a:p>
                    <a:p>
                      <a:pPr algn="l">
                        <a:spcBef>
                          <a:spcPts val="0"/>
                        </a:spcBef>
                      </a:pPr>
                      <a:r>
                        <a:rPr lang="en-US" sz="2000" dirty="0" smtClean="0">
                          <a:latin typeface="Arial Narrow" pitchFamily="34" charset="0"/>
                        </a:rPr>
                        <a:t>October 2019</a:t>
                      </a:r>
                    </a:p>
                    <a:p>
                      <a:pPr algn="l">
                        <a:spcBef>
                          <a:spcPts val="0"/>
                        </a:spcBef>
                      </a:pPr>
                      <a:endParaRPr lang="en-US" sz="2000" dirty="0" smtClean="0">
                        <a:latin typeface="Arial Narrow" pitchFamily="34" charset="0"/>
                      </a:endParaRPr>
                    </a:p>
                    <a:p>
                      <a:pPr algn="l">
                        <a:spcBef>
                          <a:spcPts val="0"/>
                        </a:spcBef>
                      </a:pPr>
                      <a:r>
                        <a:rPr lang="en-US" sz="2000" dirty="0" smtClean="0">
                          <a:latin typeface="Arial Narrow" pitchFamily="34" charset="0"/>
                        </a:rPr>
                        <a:t>December 2020</a:t>
                      </a:r>
                    </a:p>
                    <a:p>
                      <a:pPr algn="l">
                        <a:spcBef>
                          <a:spcPts val="0"/>
                        </a:spcBef>
                      </a:pPr>
                      <a:endParaRPr lang="en-US" sz="2000" dirty="0" smtClean="0">
                        <a:latin typeface="Arial Narrow" pitchFamily="34" charset="0"/>
                      </a:endParaRPr>
                    </a:p>
                    <a:p>
                      <a:pPr algn="l">
                        <a:spcBef>
                          <a:spcPts val="0"/>
                        </a:spcBef>
                      </a:pPr>
                      <a:r>
                        <a:rPr lang="en-US" sz="2000" dirty="0" smtClean="0">
                          <a:latin typeface="Arial Narrow" pitchFamily="34" charset="0"/>
                        </a:rPr>
                        <a:t>March 2021</a:t>
                      </a:r>
                    </a:p>
                    <a:p>
                      <a:pPr algn="l">
                        <a:spcBef>
                          <a:spcPts val="0"/>
                        </a:spcBef>
                      </a:pPr>
                      <a:endParaRPr lang="en-US" sz="2000" dirty="0" smtClean="0">
                        <a:latin typeface="Arial Narrow" pitchFamily="34" charset="0"/>
                      </a:endParaRPr>
                    </a:p>
                    <a:p>
                      <a:pPr algn="l">
                        <a:spcBef>
                          <a:spcPts val="0"/>
                        </a:spcBef>
                      </a:pPr>
                      <a:endParaRPr lang="en-US"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smtClean="0">
                          <a:latin typeface="Arial Narrow" pitchFamily="34" charset="0"/>
                        </a:rPr>
                        <a:t>June 2019</a:t>
                      </a:r>
                    </a:p>
                    <a:p>
                      <a:pPr algn="l">
                        <a:spcBef>
                          <a:spcPts val="0"/>
                        </a:spcBef>
                      </a:pPr>
                      <a:endParaRPr lang="en-ZA" sz="2000" dirty="0">
                        <a:latin typeface="Arial Narrow" pitchFamily="34" charset="0"/>
                      </a:endParaRPr>
                    </a:p>
                  </a:txBody>
                  <a:tcPr/>
                </a:tc>
                <a:extLst>
                  <a:ext uri="{0D108BD9-81ED-4DB2-BD59-A6C34878D82A}">
                    <a16:rowId xmlns:a16="http://schemas.microsoft.com/office/drawing/2014/main" xmlns="" val="10001"/>
                  </a:ext>
                </a:extLst>
              </a:tr>
              <a:tr h="717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smtClean="0">
                          <a:latin typeface="Arial Narrow" pitchFamily="34" charset="0"/>
                        </a:rPr>
                        <a:t>e) Develop/Procure a system for On-line writing and Automated marking </a:t>
                      </a:r>
                    </a:p>
                    <a:p>
                      <a:pPr algn="l">
                        <a:spcBef>
                          <a:spcPts val="0"/>
                        </a:spcBef>
                      </a:pPr>
                      <a:endParaRPr lang="en-ZA" sz="200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Arial Narrow" pitchFamily="34" charset="0"/>
                        </a:rPr>
                        <a:t>f)</a:t>
                      </a:r>
                      <a:r>
                        <a:rPr lang="en-ZA" sz="2000" dirty="0" smtClean="0">
                          <a:latin typeface="Arial Narrow" pitchFamily="34" charset="0"/>
                        </a:rPr>
                        <a:t> Discussion with Umalusi on their quality assurance role and certification.  </a:t>
                      </a:r>
                    </a:p>
                    <a:p>
                      <a:pPr algn="l">
                        <a:spcBef>
                          <a:spcPts val="0"/>
                        </a:spcBef>
                      </a:pPr>
                      <a:endParaRPr lang="en-ZA" sz="2000" baseline="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Arial Narrow" pitchFamily="34" charset="0"/>
                        </a:rPr>
                        <a:t>g) </a:t>
                      </a:r>
                      <a:r>
                        <a:rPr lang="en-ZA" sz="2000" baseline="0" dirty="0" smtClean="0">
                          <a:latin typeface="Arial Narrow" pitchFamily="34" charset="0"/>
                        </a:rPr>
                        <a:t>Pilot a national summative assessment in two subjects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2000" baseline="0" dirty="0" smtClean="0">
                        <a:latin typeface="Arial Narrow" pitchFamily="34" charset="0"/>
                      </a:endParaRPr>
                    </a:p>
                    <a:p>
                      <a:pPr algn="l">
                        <a:spcBef>
                          <a:spcPts val="0"/>
                        </a:spcBef>
                      </a:pPr>
                      <a:r>
                        <a:rPr lang="en-ZA" sz="2000" dirty="0" smtClean="0">
                          <a:latin typeface="Arial Narrow" pitchFamily="34" charset="0"/>
                        </a:rPr>
                        <a:t>h) Full- scale implementation of the GEC summative assessment</a:t>
                      </a:r>
                      <a:r>
                        <a:rPr lang="en-ZA" sz="2000" baseline="0" dirty="0" smtClean="0">
                          <a:latin typeface="Arial Narrow" pitchFamily="34" charset="0"/>
                        </a:rPr>
                        <a:t> </a:t>
                      </a:r>
                      <a:endParaRPr lang="en-ZA" sz="2000" dirty="0" smtClean="0">
                        <a:latin typeface="Arial Narrow" pitchFamily="34" charset="0"/>
                      </a:endParaRPr>
                    </a:p>
                  </a:txBody>
                  <a:tcPr/>
                </a:tc>
                <a:tc>
                  <a:txBody>
                    <a:bodyPr/>
                    <a:lstStyle/>
                    <a:p>
                      <a:pPr algn="l">
                        <a:spcBef>
                          <a:spcPts val="0"/>
                        </a:spcBef>
                      </a:pPr>
                      <a:r>
                        <a:rPr lang="en-US" sz="2000" dirty="0" smtClean="0">
                          <a:latin typeface="Arial Narrow" pitchFamily="34" charset="0"/>
                        </a:rPr>
                        <a:t>2020</a:t>
                      </a:r>
                    </a:p>
                    <a:p>
                      <a:pPr algn="l">
                        <a:spcBef>
                          <a:spcPts val="0"/>
                        </a:spcBef>
                      </a:pPr>
                      <a:endParaRPr lang="en-US" sz="2000" dirty="0" smtClean="0">
                        <a:latin typeface="Arial Narrow" pitchFamily="34" charset="0"/>
                      </a:endParaRPr>
                    </a:p>
                    <a:p>
                      <a:pPr algn="l">
                        <a:spcBef>
                          <a:spcPts val="0"/>
                        </a:spcBef>
                      </a:pPr>
                      <a:endParaRPr lang="en-US" sz="2000" dirty="0" smtClean="0">
                        <a:latin typeface="Arial Narrow" pitchFamily="34" charset="0"/>
                      </a:endParaRPr>
                    </a:p>
                    <a:p>
                      <a:pPr algn="l">
                        <a:spcBef>
                          <a:spcPts val="0"/>
                        </a:spcBef>
                      </a:pPr>
                      <a:r>
                        <a:rPr lang="en-US" sz="2000" dirty="0" smtClean="0">
                          <a:latin typeface="Arial Narrow" pitchFamily="34" charset="0"/>
                        </a:rPr>
                        <a:t>2020</a:t>
                      </a:r>
                    </a:p>
                    <a:p>
                      <a:pPr algn="l">
                        <a:spcBef>
                          <a:spcPts val="0"/>
                        </a:spcBef>
                      </a:pPr>
                      <a:endParaRPr lang="en-US" sz="2000" dirty="0" smtClean="0">
                        <a:latin typeface="Arial Narrow" pitchFamily="34" charset="0"/>
                      </a:endParaRPr>
                    </a:p>
                    <a:p>
                      <a:pPr algn="l">
                        <a:spcBef>
                          <a:spcPts val="0"/>
                        </a:spcBef>
                      </a:pPr>
                      <a:endParaRPr lang="en-US" sz="2000" dirty="0" smtClean="0">
                        <a:latin typeface="Arial Narrow" pitchFamily="34" charset="0"/>
                      </a:endParaRPr>
                    </a:p>
                    <a:p>
                      <a:pPr algn="l">
                        <a:spcBef>
                          <a:spcPts val="0"/>
                        </a:spcBef>
                      </a:pPr>
                      <a:r>
                        <a:rPr lang="en-US" sz="2000" dirty="0" smtClean="0">
                          <a:latin typeface="Arial Narrow" pitchFamily="34" charset="0"/>
                        </a:rPr>
                        <a:t>2021</a:t>
                      </a:r>
                    </a:p>
                    <a:p>
                      <a:pPr algn="l">
                        <a:spcBef>
                          <a:spcPts val="0"/>
                        </a:spcBef>
                      </a:pPr>
                      <a:r>
                        <a:rPr lang="en-US" sz="2000" dirty="0" smtClean="0">
                          <a:latin typeface="Arial Narrow" pitchFamily="34" charset="0"/>
                        </a:rPr>
                        <a:t>                 </a:t>
                      </a:r>
                    </a:p>
                    <a:p>
                      <a:pPr algn="l">
                        <a:spcBef>
                          <a:spcPts val="0"/>
                        </a:spcBef>
                      </a:pPr>
                      <a:r>
                        <a:rPr lang="en-US" sz="2000" dirty="0" smtClean="0">
                          <a:latin typeface="Arial Narrow" pitchFamily="34" charset="0"/>
                        </a:rPr>
                        <a:t>2022</a:t>
                      </a:r>
                    </a:p>
                  </a:txBody>
                  <a:tcPr/>
                </a:tc>
                <a:extLst>
                  <a:ext uri="{0D108BD9-81ED-4DB2-BD59-A6C34878D82A}">
                    <a16:rowId xmlns:a16="http://schemas.microsoft.com/office/drawing/2014/main" xmlns="" val="10002"/>
                  </a:ext>
                </a:extLst>
              </a:tr>
            </a:tbl>
          </a:graphicData>
        </a:graphic>
      </p:graphicFrame>
      <p:sp>
        <p:nvSpPr>
          <p:cNvPr id="6" name="Rectangle 5"/>
          <p:cNvSpPr/>
          <p:nvPr/>
        </p:nvSpPr>
        <p:spPr>
          <a:xfrm>
            <a:off x="7812360" y="692787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93</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1653284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600" b="1" dirty="0" smtClean="0">
                <a:solidFill>
                  <a:schemeClr val="accent2">
                    <a:lumMod val="75000"/>
                  </a:schemeClr>
                </a:solidFill>
              </a:rPr>
              <a:t>RECOMMENDATION</a:t>
            </a:r>
            <a:endParaRPr lang="en-ZA" sz="6600" b="1" dirty="0">
              <a:solidFill>
                <a:schemeClr val="accent2">
                  <a:lumMod val="75000"/>
                </a:schemeClr>
              </a:solidFill>
            </a:endParaRPr>
          </a:p>
        </p:txBody>
      </p:sp>
      <p:sp>
        <p:nvSpPr>
          <p:cNvPr id="3" name="Content Placeholder 2"/>
          <p:cNvSpPr>
            <a:spLocks noGrp="1"/>
          </p:cNvSpPr>
          <p:nvPr>
            <p:ph idx="1"/>
          </p:nvPr>
        </p:nvSpPr>
        <p:spPr>
          <a:xfrm>
            <a:off x="179512" y="1495325"/>
            <a:ext cx="8712968" cy="4525963"/>
          </a:xfrm>
        </p:spPr>
        <p:txBody>
          <a:bodyPr>
            <a:noAutofit/>
          </a:bodyPr>
          <a:lstStyle/>
          <a:p>
            <a:pPr marL="0" indent="0" algn="just">
              <a:buNone/>
            </a:pPr>
            <a:r>
              <a:rPr lang="en-ZA" sz="6000" dirty="0" smtClean="0"/>
              <a:t>It is recommended that the Portfolio Committee </a:t>
            </a:r>
            <a:r>
              <a:rPr lang="en-ZA" sz="6000" b="1" dirty="0" smtClean="0"/>
              <a:t>discusses the presentation</a:t>
            </a:r>
            <a:r>
              <a:rPr lang="en-ZA" sz="6000" dirty="0" smtClean="0"/>
              <a:t> </a:t>
            </a:r>
            <a:r>
              <a:rPr lang="en-ZA" sz="6000" dirty="0"/>
              <a:t>on the General Education </a:t>
            </a:r>
            <a:r>
              <a:rPr lang="en-ZA" sz="6000" dirty="0" smtClean="0"/>
              <a:t>Certificate.</a:t>
            </a:r>
            <a:endParaRPr lang="en-ZA" sz="3600" dirty="0"/>
          </a:p>
        </p:txBody>
      </p:sp>
      <p:sp>
        <p:nvSpPr>
          <p:cNvPr id="4" name="Rectangle 3"/>
          <p:cNvSpPr/>
          <p:nvPr/>
        </p:nvSpPr>
        <p:spPr>
          <a:xfrm>
            <a:off x="4164803" y="6334993"/>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94</a:t>
            </a:r>
            <a:endParaRPr lang="en-US"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2" cstate="print"/>
          <a:stretch>
            <a:fillRect/>
          </a:stretch>
        </p:blipFill>
        <p:spPr>
          <a:xfrm>
            <a:off x="0" y="6021288"/>
            <a:ext cx="1691680" cy="836712"/>
          </a:xfrm>
          <a:prstGeom prst="rect">
            <a:avLst/>
          </a:prstGeom>
        </p:spPr>
      </p:pic>
    </p:spTree>
    <p:extLst>
      <p:ext uri="{BB962C8B-B14F-4D97-AF65-F5344CB8AC3E}">
        <p14:creationId xmlns:p14="http://schemas.microsoft.com/office/powerpoint/2010/main" xmlns="" val="11553404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8" y="0"/>
            <a:ext cx="9135602" cy="1143000"/>
          </a:xfrm>
        </p:spPr>
        <p:txBody>
          <a:bodyPr>
            <a:normAutofit/>
          </a:bodyPr>
          <a:lstStyle/>
          <a:p>
            <a:r>
              <a:rPr lang="en-US" sz="6600" b="1" dirty="0" smtClean="0">
                <a:solidFill>
                  <a:schemeClr val="accent2">
                    <a:lumMod val="75000"/>
                  </a:schemeClr>
                </a:solidFill>
              </a:rPr>
              <a:t>CONCLUSION</a:t>
            </a:r>
            <a:endParaRPr lang="en-US" sz="6600" b="1" dirty="0">
              <a:solidFill>
                <a:schemeClr val="accent2">
                  <a:lumMod val="75000"/>
                </a:schemeClr>
              </a:solidFill>
            </a:endParaRPr>
          </a:p>
        </p:txBody>
      </p:sp>
      <p:sp>
        <p:nvSpPr>
          <p:cNvPr id="6" name="Content Placeholder 5"/>
          <p:cNvSpPr>
            <a:spLocks noGrp="1"/>
          </p:cNvSpPr>
          <p:nvPr>
            <p:ph sz="half" idx="2"/>
          </p:nvPr>
        </p:nvSpPr>
        <p:spPr>
          <a:xfrm>
            <a:off x="4932040" y="1589059"/>
            <a:ext cx="4038600" cy="3640143"/>
          </a:xfrm>
        </p:spPr>
        <p:style>
          <a:lnRef idx="2">
            <a:schemeClr val="accent6"/>
          </a:lnRef>
          <a:fillRef idx="1">
            <a:schemeClr val="lt1"/>
          </a:fillRef>
          <a:effectRef idx="0">
            <a:schemeClr val="accent6"/>
          </a:effectRef>
          <a:fontRef idx="minor">
            <a:schemeClr val="dk1"/>
          </a:fontRef>
        </p:style>
        <p:txBody>
          <a:bodyPr>
            <a:noAutofit/>
          </a:bodyPr>
          <a:lstStyle/>
          <a:p>
            <a:pPr marL="0" indent="0" algn="ctr">
              <a:buNone/>
            </a:pPr>
            <a:endParaRPr lang="en-US" sz="1400" dirty="0">
              <a:latin typeface="Arial" panose="020B0604020202020204" pitchFamily="34" charset="0"/>
              <a:cs typeface="Arial" panose="020B0604020202020204" pitchFamily="34" charset="0"/>
            </a:endParaRPr>
          </a:p>
          <a:p>
            <a:pPr marL="0" indent="0" algn="ctr">
              <a:buNone/>
            </a:pPr>
            <a:endParaRPr lang="en-US" sz="1000" dirty="0">
              <a:latin typeface="Arial" panose="020B0604020202020204" pitchFamily="34" charset="0"/>
              <a:cs typeface="Arial" panose="020B0604020202020204" pitchFamily="34" charset="0"/>
            </a:endParaRPr>
          </a:p>
          <a:p>
            <a:pPr marL="0" indent="0" algn="ctr">
              <a:buNone/>
            </a:pPr>
            <a:r>
              <a:rPr lang="en-US" sz="6000" b="1" dirty="0" smtClean="0">
                <a:solidFill>
                  <a:srgbClr val="FF0000"/>
                </a:solidFill>
                <a:latin typeface="Arial" panose="020B0604020202020204" pitchFamily="34" charset="0"/>
                <a:cs typeface="Arial" panose="020B0604020202020204" pitchFamily="34" charset="0"/>
              </a:rPr>
              <a:t>“</a:t>
            </a:r>
            <a:r>
              <a:rPr lang="en-US" sz="6000" b="1" smtClean="0">
                <a:solidFill>
                  <a:srgbClr val="FF0000"/>
                </a:solidFill>
                <a:latin typeface="Arial" panose="020B0604020202020204" pitchFamily="34" charset="0"/>
                <a:cs typeface="Arial" panose="020B0604020202020204" pitchFamily="34" charset="0"/>
              </a:rPr>
              <a:t>Watch this </a:t>
            </a:r>
            <a:r>
              <a:rPr lang="en-US" sz="6000" b="1" dirty="0" smtClean="0">
                <a:solidFill>
                  <a:srgbClr val="FF0000"/>
                </a:solidFill>
                <a:latin typeface="Arial" panose="020B0604020202020204" pitchFamily="34" charset="0"/>
                <a:cs typeface="Arial" panose="020B0604020202020204" pitchFamily="34" charset="0"/>
              </a:rPr>
              <a:t>Space”….</a:t>
            </a:r>
            <a:endParaRPr lang="en-US" sz="6000" b="1" dirty="0">
              <a:solidFill>
                <a:srgbClr val="FF0000"/>
              </a:solidFill>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xmlns=""/>
              </a:ext>
            </a:extLst>
          </a:blip>
          <a:stretch>
            <a:fillRect/>
          </a:stretch>
        </p:blipFill>
        <p:spPr>
          <a:xfrm>
            <a:off x="179512" y="1628800"/>
            <a:ext cx="4536504" cy="3528392"/>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0" y="6165304"/>
            <a:ext cx="1691680" cy="692696"/>
          </a:xfrm>
          <a:prstGeom prst="rect">
            <a:avLst/>
          </a:prstGeom>
        </p:spPr>
      </p:pic>
      <p:sp>
        <p:nvSpPr>
          <p:cNvPr id="7" name="Rectangle 6"/>
          <p:cNvSpPr/>
          <p:nvPr/>
        </p:nvSpPr>
        <p:spPr>
          <a:xfrm>
            <a:off x="4163749" y="6381328"/>
            <a:ext cx="441146" cy="369332"/>
          </a:xfrm>
          <a:prstGeom prst="rect">
            <a:avLst/>
          </a:prstGeom>
        </p:spPr>
        <p:txBody>
          <a:bodyPr wrap="none">
            <a:spAutoFit/>
          </a:bodyPr>
          <a:lstStyle/>
          <a:p>
            <a:pPr fontAlgn="base">
              <a:spcBef>
                <a:spcPct val="0"/>
              </a:spcBef>
              <a:spcAft>
                <a:spcPct val="0"/>
              </a:spcAft>
              <a:defRPr/>
            </a:pPr>
            <a:r>
              <a:rPr lang="en-US" dirty="0" smtClean="0">
                <a:solidFill>
                  <a:prstClr val="black"/>
                </a:solidFill>
                <a:latin typeface="Arial" pitchFamily="34" charset="0"/>
                <a:cs typeface="Arial" pitchFamily="34" charset="0"/>
              </a:rPr>
              <a:t>95</a:t>
            </a:r>
            <a:endParaRPr lang="en-US" dirty="0">
              <a:solidFill>
                <a:prstClr val="black"/>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41885294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7545" y="1484786"/>
            <a:ext cx="7920880" cy="324856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0" y="6165304"/>
            <a:ext cx="1691680" cy="692696"/>
          </a:xfrm>
          <a:prstGeom prst="rect">
            <a:avLst/>
          </a:prstGeom>
        </p:spPr>
      </p:pic>
      <p:sp>
        <p:nvSpPr>
          <p:cNvPr id="5" name="Slide Number Placeholder 3"/>
          <p:cNvSpPr txBox="1">
            <a:spLocks/>
          </p:cNvSpPr>
          <p:nvPr/>
        </p:nvSpPr>
        <p:spPr>
          <a:xfrm>
            <a:off x="6934200" y="6400800"/>
            <a:ext cx="1905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96</a:t>
            </a:r>
            <a:endParaRPr lang="en-US" sz="1400" dirty="0"/>
          </a:p>
        </p:txBody>
      </p:sp>
    </p:spTree>
    <p:custDataLst>
      <p:tags r:id="rId1"/>
    </p:custDataLst>
    <p:extLst>
      <p:ext uri="{BB962C8B-B14F-4D97-AF65-F5344CB8AC3E}">
        <p14:creationId xmlns:p14="http://schemas.microsoft.com/office/powerpoint/2010/main" xmlns="" val="12117190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250"/>
  <p:tag name="ARS_SLIDE_PARTICIPANTNUM" val="25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New DB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New DB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New DBE Presentation template</Template>
  <TotalTime>3503</TotalTime>
  <Words>6025</Words>
  <Application>Microsoft Office PowerPoint</Application>
  <PresentationFormat>On-screen Show (4:3)</PresentationFormat>
  <Paragraphs>969</Paragraphs>
  <Slides>96</Slides>
  <Notes>10</Notes>
  <HiddenSlides>0</HiddenSlides>
  <MMClips>0</MMClips>
  <ScaleCrop>false</ScaleCrop>
  <HeadingPairs>
    <vt:vector size="6" baseType="variant">
      <vt:variant>
        <vt:lpstr>Theme</vt:lpstr>
      </vt:variant>
      <vt:variant>
        <vt:i4>4</vt:i4>
      </vt:variant>
      <vt:variant>
        <vt:lpstr>Embedded OLE Servers</vt:lpstr>
      </vt:variant>
      <vt:variant>
        <vt:i4>0</vt:i4>
      </vt:variant>
      <vt:variant>
        <vt:lpstr>Slide Titles</vt:lpstr>
      </vt:variant>
      <vt:variant>
        <vt:i4>96</vt:i4>
      </vt:variant>
    </vt:vector>
  </HeadingPairs>
  <TitlesOfParts>
    <vt:vector size="100" baseType="lpstr">
      <vt:lpstr>New DBE Presentation template</vt:lpstr>
      <vt:lpstr>Office Theme</vt:lpstr>
      <vt:lpstr>1_Office Theme</vt:lpstr>
      <vt:lpstr>8_New DBE Presentation template</vt:lpstr>
      <vt:lpstr>PORTFOLIO COMMITTEE ON BASIC EDUCATION </vt:lpstr>
      <vt:lpstr>PRESENTATION OUTLINE</vt:lpstr>
      <vt:lpstr>PURPOSE</vt:lpstr>
      <vt:lpstr>INTRODUCTION NDP VISION STATEMENT</vt:lpstr>
      <vt:lpstr>  PROBLEM STATEMENT AND  RATIONALE FOR GEC</vt:lpstr>
      <vt:lpstr>PROBLEM STATEMENT &amp; RATIONALE FOR GEC</vt:lpstr>
      <vt:lpstr> PROBLEM STATEMENT &amp; RATIONALE… 16 TO 18 YEAR OLD CHILDREN WITH DISABILITIES ATTENDING EDUCATIONAL INSTITUTIONS BY PROVINCE, 2005-2014</vt:lpstr>
      <vt:lpstr>PROBLEM STATEMENT &amp; RATIONALE… REPETITION RATE</vt:lpstr>
      <vt:lpstr>PROBLEM STATEMENT &amp; RATIONALE… OUT OF SCHOOL YOUTH (AGE 7-18)</vt:lpstr>
      <vt:lpstr>PROBLEM STATEMENT &amp; RATIONALE.. PERCENTAGE OF REPEATERS BY GRADE</vt:lpstr>
      <vt:lpstr>PROBLEM STATEMENT &amp; RATIONALE… PERCENTAGE OF REPEATERS BY GRADE AND GENDER, 2018</vt:lpstr>
      <vt:lpstr>PROBLEM STATEMENT &amp; RATIONALE… PERCENTAGE OF 19 TO 21 YEAR OLDS WHO HAVE  COMPLETED GRADE 9 AND ABOVE BY PROVINCE</vt:lpstr>
      <vt:lpstr> PROBLEM STATEMENT &amp; RATIONALE… DROP-OUT RATE</vt:lpstr>
      <vt:lpstr>Slide 14</vt:lpstr>
      <vt:lpstr>Slide 15</vt:lpstr>
      <vt:lpstr>Slide 16</vt:lpstr>
      <vt:lpstr>Slide 17</vt:lpstr>
      <vt:lpstr>Slide 18</vt:lpstr>
      <vt:lpstr>Slide 19</vt:lpstr>
      <vt:lpstr>Slide 20</vt:lpstr>
      <vt:lpstr>Slide 21</vt:lpstr>
      <vt:lpstr>Slide 22</vt:lpstr>
      <vt:lpstr>Slide 23</vt:lpstr>
      <vt:lpstr>Slide 24</vt:lpstr>
      <vt:lpstr>RATIONALE FOR THE GEC</vt:lpstr>
      <vt:lpstr>RATIONALE FOR THE GEC ….</vt:lpstr>
      <vt:lpstr>  POLICY AND LEGISLATIVE FRAMEWORK</vt:lpstr>
      <vt:lpstr>RECONSTRUCTION AND DEVELOPMENT PROGRAMME (RDP) </vt:lpstr>
      <vt:lpstr>RDP AND WHITE PAPER 2</vt:lpstr>
      <vt:lpstr>NEPA, NDP AND MTT ON NSC REPORT</vt:lpstr>
      <vt:lpstr>WHITE PAPER 2 AND NQF</vt:lpstr>
      <vt:lpstr>A RESPONSIVE CURRICULUM</vt:lpstr>
      <vt:lpstr>  GENERAL EDUCATION CERTIFICATE</vt:lpstr>
      <vt:lpstr>WHAT IS THE GEC</vt:lpstr>
      <vt:lpstr>Slide 35</vt:lpstr>
      <vt:lpstr>GENERAL EDUCATION AND TRAINING CERTIFICATE</vt:lpstr>
      <vt:lpstr>THE GENESIS OF THE GEC</vt:lpstr>
      <vt:lpstr>GENESIS OF THE GEC</vt:lpstr>
      <vt:lpstr>Slide 39</vt:lpstr>
      <vt:lpstr>GEC QUALIFICATION</vt:lpstr>
      <vt:lpstr>THE AIMS OF THE QUALIFICATIONS</vt:lpstr>
      <vt:lpstr>CAVEAT</vt:lpstr>
      <vt:lpstr>LEARNING ASSUMED TO BE IN PLACE AND RECOGNITION OF PRIOR LEARNING </vt:lpstr>
      <vt:lpstr>QUALIFICATION RULES</vt:lpstr>
      <vt:lpstr>EXIT LEVEL OUTCOMES</vt:lpstr>
      <vt:lpstr>ASSOCIATED ASSESSMENT CRITERIA</vt:lpstr>
      <vt:lpstr>INTERNATIONAL BEST PRACTICE</vt:lpstr>
      <vt:lpstr>INTERNATIONAL BEST PRACTICE</vt:lpstr>
      <vt:lpstr>WHY LOOK EAST? </vt:lpstr>
      <vt:lpstr>Slide 50</vt:lpstr>
      <vt:lpstr>Slide 51</vt:lpstr>
      <vt:lpstr>INTERNATIONAL COMPARABILITY</vt:lpstr>
      <vt:lpstr>INTERNATIONAL COMPARABILITY</vt:lpstr>
      <vt:lpstr>INTERNATIONAL COMPARABILITY</vt:lpstr>
      <vt:lpstr>INTERNATIONAL COMPARABILITY</vt:lpstr>
      <vt:lpstr>INTERNATIONAL COMPARABILITY</vt:lpstr>
      <vt:lpstr>INTERNATIONAL COMPARABILITY</vt:lpstr>
      <vt:lpstr>Slide 58</vt:lpstr>
      <vt:lpstr>Slide 59</vt:lpstr>
      <vt:lpstr>Slide 60</vt:lpstr>
      <vt:lpstr>Slide 61</vt:lpstr>
      <vt:lpstr>SOUTH AFRICAN SPECIAL ECONOMIC &amp; INDUSTRIAL DEVELOPMENT ZONES… </vt:lpstr>
      <vt:lpstr>AMBITIOUS APPROACH TO SPECIAL ECONOMIC ZONES</vt:lpstr>
      <vt:lpstr>GAUTENG SPECIAL ECONOMIC ZONES</vt:lpstr>
      <vt:lpstr>TOWNSHIP AND VILLAGE ECONOMY</vt:lpstr>
      <vt:lpstr>NEW SCHOOLS FOR NEW &amp; OLD CITIES SERVING COMMUNITIES  (FOCUS SCHOOLS/SCHOOLS OF SPECIALIZATION</vt:lpstr>
      <vt:lpstr>Slide 67</vt:lpstr>
      <vt:lpstr>DIFFERENT PATHWAYS</vt:lpstr>
      <vt:lpstr>  ACADEMIC STREAM</vt:lpstr>
      <vt:lpstr>NDP TARGETS</vt:lpstr>
      <vt:lpstr>  TECHNICAL  VOCATIONAL STREAM</vt:lpstr>
      <vt:lpstr>NDP TARGETS </vt:lpstr>
      <vt:lpstr>(CIVIL TECHNOLOGY)  CONSTRUCTION WORKSHOP</vt:lpstr>
      <vt:lpstr>NEW SUBJECTS ENROLMENTS</vt:lpstr>
      <vt:lpstr>(MECHANICAL TECHNOLOGY) AUTOMOTIVE WORKSHOP</vt:lpstr>
      <vt:lpstr>NEW SUBJECTS ENROLMENTS…CONT.</vt:lpstr>
      <vt:lpstr>( ELECTRICAL TECHNOLOGY)  ELECTRONICS WORKSHOP</vt:lpstr>
      <vt:lpstr> TECHNICAL AND OCCUPATIONAL STREAM </vt:lpstr>
      <vt:lpstr>NDP GOAL AND OBJECTIVE</vt:lpstr>
      <vt:lpstr>SKILLS AND VOCATIONAL PROGRAMMES WRITTING TEAM </vt:lpstr>
      <vt:lpstr> CURRICULUM</vt:lpstr>
      <vt:lpstr>COORDINATING COMMITTEE : SKILLS AND VOCATIONAL PROGRAMMES</vt:lpstr>
      <vt:lpstr>CURRICULUM…</vt:lpstr>
      <vt:lpstr>LINKING THE GEC TO THE THREE STREAM MODEL</vt:lpstr>
      <vt:lpstr>Slide 85</vt:lpstr>
      <vt:lpstr>Slide 86</vt:lpstr>
      <vt:lpstr>SKILLS EMBEDDED IN THE CURRICULUM </vt:lpstr>
      <vt:lpstr>South Africa is refocusing the curriculum towards a competence‐ based approach integrating the 21st century skills and competencies across the subjects and introducing new subjects and programmes that are responsive to the demands of the changing world, these include Coding and Robotics, Marine Sciences, Hydro/Aquaponics, Aviation Sciences, Design across the Curriculum, Mathematics and Science as well as Aviation studies. Working with industry we are developing the curriculum for these subjects that will assist learners to enter the job markets that lack skilled workers to service these industries.</vt:lpstr>
      <vt:lpstr>MULTIPLE SKILLING &amp; CERTIFICATION</vt:lpstr>
      <vt:lpstr>MULTIPLE SKILLING &amp; CERTIFICATION…</vt:lpstr>
      <vt:lpstr>IMPLICATIONS FOR TVET COLLEGES &amp; EDUCATION &amp; TRAINING SYSTEM </vt:lpstr>
      <vt:lpstr>PROGRESS ON THE GEC QUALIFICATION</vt:lpstr>
      <vt:lpstr> GEC BROAD PLAN</vt:lpstr>
      <vt:lpstr>RECOMMENDATION</vt:lpstr>
      <vt:lpstr>CONCLUSION</vt:lpstr>
      <vt:lpstr>Slide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Moja Boitumelo</dc:creator>
  <cp:lastModifiedBy>PUMZA</cp:lastModifiedBy>
  <cp:revision>324</cp:revision>
  <cp:lastPrinted>2019-10-09T11:18:43Z</cp:lastPrinted>
  <dcterms:created xsi:type="dcterms:W3CDTF">2016-04-18T12:36:04Z</dcterms:created>
  <dcterms:modified xsi:type="dcterms:W3CDTF">2019-10-16T13:17:36Z</dcterms:modified>
</cp:coreProperties>
</file>