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3" r:id="rId3"/>
    <p:sldId id="396" r:id="rId4"/>
    <p:sldId id="280" r:id="rId5"/>
    <p:sldId id="397" r:id="rId6"/>
    <p:sldId id="264" r:id="rId7"/>
    <p:sldId id="267" r:id="rId8"/>
    <p:sldId id="266" r:id="rId9"/>
    <p:sldId id="273" r:id="rId10"/>
    <p:sldId id="274" r:id="rId11"/>
    <p:sldId id="275" r:id="rId12"/>
    <p:sldId id="276" r:id="rId13"/>
    <p:sldId id="285" r:id="rId14"/>
    <p:sldId id="286" r:id="rId15"/>
    <p:sldId id="287" r:id="rId16"/>
    <p:sldId id="398" r:id="rId17"/>
    <p:sldId id="279" r:id="rId18"/>
    <p:sldId id="284" r:id="rId19"/>
    <p:sldId id="385" r:id="rId20"/>
    <p:sldId id="282" r:id="rId21"/>
    <p:sldId id="388" r:id="rId22"/>
    <p:sldId id="389" r:id="rId23"/>
    <p:sldId id="390" r:id="rId24"/>
    <p:sldId id="391" r:id="rId25"/>
    <p:sldId id="392" r:id="rId26"/>
    <p:sldId id="393" r:id="rId27"/>
    <p:sldId id="39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CC00"/>
    <a:srgbClr val="FFFF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987" autoAdjust="0"/>
  </p:normalViewPr>
  <p:slideViewPr>
    <p:cSldViewPr snapToGrid="0" snapToObjects="1">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Targets achieved &amp; Not achieved per SO</a:t>
            </a:r>
          </a:p>
        </c:rich>
      </c:tx>
      <c:layout/>
      <c:spPr>
        <a:noFill/>
        <a:ln>
          <a:noFill/>
        </a:ln>
        <a:effectLst/>
      </c:spPr>
    </c:title>
    <c:plotArea>
      <c:layout/>
      <c:barChart>
        <c:barDir val="bar"/>
        <c:grouping val="clustered"/>
        <c:ser>
          <c:idx val="0"/>
          <c:order val="0"/>
          <c:tx>
            <c:strRef>
              <c:f>Sheet1!$B$1</c:f>
              <c:strCache>
                <c:ptCount val="1"/>
                <c:pt idx="0">
                  <c:v>Achieved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 1</c:v>
                </c:pt>
                <c:pt idx="1">
                  <c:v>SO 2</c:v>
                </c:pt>
                <c:pt idx="2">
                  <c:v>SO 3</c:v>
                </c:pt>
                <c:pt idx="3">
                  <c:v>SO 4</c:v>
                </c:pt>
                <c:pt idx="4">
                  <c:v>SO 5</c:v>
                </c:pt>
              </c:strCache>
            </c:strRef>
          </c:cat>
          <c:val>
            <c:numRef>
              <c:f>Sheet1!$B$2:$B$6</c:f>
              <c:numCache>
                <c:formatCode>General</c:formatCode>
                <c:ptCount val="5"/>
                <c:pt idx="0">
                  <c:v>13</c:v>
                </c:pt>
                <c:pt idx="1">
                  <c:v>3</c:v>
                </c:pt>
                <c:pt idx="2">
                  <c:v>9</c:v>
                </c:pt>
                <c:pt idx="3">
                  <c:v>1</c:v>
                </c:pt>
                <c:pt idx="4">
                  <c:v>5</c:v>
                </c:pt>
              </c:numCache>
            </c:numRef>
          </c:val>
          <c:extLst xmlns:c16r2="http://schemas.microsoft.com/office/drawing/2015/06/chart">
            <c:ext xmlns:c16="http://schemas.microsoft.com/office/drawing/2014/chart" uri="{C3380CC4-5D6E-409C-BE32-E72D297353CC}">
              <c16:uniqueId val="{00000000-1C55-4983-9CC4-A4142657D2A8}"/>
            </c:ext>
          </c:extLst>
        </c:ser>
        <c:ser>
          <c:idx val="1"/>
          <c:order val="1"/>
          <c:tx>
            <c:strRef>
              <c:f>Sheet1!$C$1</c:f>
              <c:strCache>
                <c:ptCount val="1"/>
                <c:pt idx="0">
                  <c:v>Not Achieved</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 1</c:v>
                </c:pt>
                <c:pt idx="1">
                  <c:v>SO 2</c:v>
                </c:pt>
                <c:pt idx="2">
                  <c:v>SO 3</c:v>
                </c:pt>
                <c:pt idx="3">
                  <c:v>SO 4</c:v>
                </c:pt>
                <c:pt idx="4">
                  <c:v>SO 5</c:v>
                </c:pt>
              </c:strCache>
            </c:strRef>
          </c:cat>
          <c:val>
            <c:numRef>
              <c:f>Sheet1!$C$2:$C$6</c:f>
              <c:numCache>
                <c:formatCode>General</c:formatCode>
                <c:ptCount val="5"/>
                <c:pt idx="0">
                  <c:v>3</c:v>
                </c:pt>
                <c:pt idx="1">
                  <c:v>1</c:v>
                </c:pt>
                <c:pt idx="2">
                  <c:v>3</c:v>
                </c:pt>
                <c:pt idx="3">
                  <c:v>1</c:v>
                </c:pt>
                <c:pt idx="4">
                  <c:v>0</c:v>
                </c:pt>
              </c:numCache>
            </c:numRef>
          </c:val>
          <c:extLst xmlns:c16r2="http://schemas.microsoft.com/office/drawing/2015/06/chart">
            <c:ext xmlns:c16="http://schemas.microsoft.com/office/drawing/2014/chart" uri="{C3380CC4-5D6E-409C-BE32-E72D297353CC}">
              <c16:uniqueId val="{00000001-1C55-4983-9CC4-A4142657D2A8}"/>
            </c:ext>
          </c:extLst>
        </c:ser>
        <c:ser>
          <c:idx val="2"/>
          <c:order val="2"/>
          <c:tx>
            <c:strRef>
              <c:f>Sheet1!$D$1</c:f>
              <c:strCache>
                <c:ptCount val="1"/>
                <c:pt idx="0">
                  <c:v>Total Targets</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 1</c:v>
                </c:pt>
                <c:pt idx="1">
                  <c:v>SO 2</c:v>
                </c:pt>
                <c:pt idx="2">
                  <c:v>SO 3</c:v>
                </c:pt>
                <c:pt idx="3">
                  <c:v>SO 4</c:v>
                </c:pt>
                <c:pt idx="4">
                  <c:v>SO 5</c:v>
                </c:pt>
              </c:strCache>
            </c:strRef>
          </c:cat>
          <c:val>
            <c:numRef>
              <c:f>Sheet1!$D$2:$D$6</c:f>
              <c:numCache>
                <c:formatCode>General</c:formatCode>
                <c:ptCount val="5"/>
                <c:pt idx="0">
                  <c:v>16</c:v>
                </c:pt>
                <c:pt idx="1">
                  <c:v>4</c:v>
                </c:pt>
                <c:pt idx="2">
                  <c:v>12</c:v>
                </c:pt>
                <c:pt idx="3">
                  <c:v>2</c:v>
                </c:pt>
                <c:pt idx="4">
                  <c:v>5</c:v>
                </c:pt>
              </c:numCache>
            </c:numRef>
          </c:val>
          <c:extLst xmlns:c16r2="http://schemas.microsoft.com/office/drawing/2015/06/chart">
            <c:ext xmlns:c16="http://schemas.microsoft.com/office/drawing/2014/chart" uri="{C3380CC4-5D6E-409C-BE32-E72D297353CC}">
              <c16:uniqueId val="{00000002-1C55-4983-9CC4-A4142657D2A8}"/>
            </c:ext>
          </c:extLst>
        </c:ser>
        <c:dLbls>
          <c:showVal val="1"/>
        </c:dLbls>
        <c:gapWidth val="182"/>
        <c:axId val="83355520"/>
        <c:axId val="83357056"/>
      </c:barChart>
      <c:catAx>
        <c:axId val="8335552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57056"/>
        <c:crosses val="autoZero"/>
        <c:auto val="1"/>
        <c:lblAlgn val="ctr"/>
        <c:lblOffset val="100"/>
      </c:catAx>
      <c:valAx>
        <c:axId val="8335705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355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7F649-4807-4E4A-A315-5386A31C838F}" type="datetimeFigureOut">
              <a:rPr lang="en-US" smtClean="0"/>
              <a:pPr/>
              <a:t>10/16/2019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5A25B6-5867-4BEF-9FE4-52EBD364E164}" type="slidenum">
              <a:rPr lang="en-US" smtClean="0"/>
              <a:pPr/>
              <a:t>‹#›</a:t>
            </a:fld>
            <a:endParaRPr lang="en-US"/>
          </a:p>
        </p:txBody>
      </p:sp>
    </p:spTree>
    <p:extLst>
      <p:ext uri="{BB962C8B-B14F-4D97-AF65-F5344CB8AC3E}">
        <p14:creationId xmlns:p14="http://schemas.microsoft.com/office/powerpoint/2010/main" xmlns="" val="396134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Request Performance information for the whole </a:t>
            </a:r>
            <a:r>
              <a:rPr lang="en-ZA" dirty="0" err="1"/>
              <a:t>Fy</a:t>
            </a:r>
            <a:endParaRPr lang="en-ZA" dirty="0"/>
          </a:p>
          <a:p>
            <a:r>
              <a:rPr lang="en-ZA" dirty="0"/>
              <a:t>5 SO’s – show achieved and those not achieved</a:t>
            </a:r>
          </a:p>
          <a:p>
            <a:r>
              <a:rPr lang="en-ZA" dirty="0"/>
              <a:t>Also add catch up plans</a:t>
            </a:r>
          </a:p>
        </p:txBody>
      </p:sp>
      <p:sp>
        <p:nvSpPr>
          <p:cNvPr id="4" name="Slide Number Placeholder 3"/>
          <p:cNvSpPr>
            <a:spLocks noGrp="1"/>
          </p:cNvSpPr>
          <p:nvPr>
            <p:ph type="sldNum" sz="quarter" idx="5"/>
          </p:nvPr>
        </p:nvSpPr>
        <p:spPr/>
        <p:txBody>
          <a:bodyPr/>
          <a:lstStyle/>
          <a:p>
            <a:fld id="{F75A25B6-5867-4BEF-9FE4-52EBD364E164}" type="slidenum">
              <a:rPr lang="en-US" smtClean="0"/>
              <a:pPr/>
              <a:t>3</a:t>
            </a:fld>
            <a:endParaRPr lang="en-US"/>
          </a:p>
        </p:txBody>
      </p:sp>
    </p:spTree>
    <p:extLst>
      <p:ext uri="{BB962C8B-B14F-4D97-AF65-F5344CB8AC3E}">
        <p14:creationId xmlns:p14="http://schemas.microsoft.com/office/powerpoint/2010/main" xmlns="" val="30560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Request Performance information for the whole </a:t>
            </a:r>
            <a:r>
              <a:rPr lang="en-ZA" dirty="0" err="1"/>
              <a:t>Fy</a:t>
            </a:r>
            <a:endParaRPr lang="en-ZA" dirty="0"/>
          </a:p>
          <a:p>
            <a:r>
              <a:rPr lang="en-ZA" dirty="0"/>
              <a:t>5 SO’s – show achieved and those not achieved</a:t>
            </a:r>
          </a:p>
          <a:p>
            <a:r>
              <a:rPr lang="en-ZA" dirty="0"/>
              <a:t>Also add catch up plans</a:t>
            </a:r>
          </a:p>
        </p:txBody>
      </p:sp>
      <p:sp>
        <p:nvSpPr>
          <p:cNvPr id="4" name="Slide Number Placeholder 3"/>
          <p:cNvSpPr>
            <a:spLocks noGrp="1"/>
          </p:cNvSpPr>
          <p:nvPr>
            <p:ph type="sldNum" sz="quarter" idx="5"/>
          </p:nvPr>
        </p:nvSpPr>
        <p:spPr/>
        <p:txBody>
          <a:bodyPr/>
          <a:lstStyle/>
          <a:p>
            <a:fld id="{F75A25B6-5867-4BEF-9FE4-52EBD364E164}" type="slidenum">
              <a:rPr lang="en-US" smtClean="0"/>
              <a:pPr/>
              <a:t>4</a:t>
            </a:fld>
            <a:endParaRPr lang="en-US"/>
          </a:p>
        </p:txBody>
      </p:sp>
    </p:spTree>
    <p:extLst>
      <p:ext uri="{BB962C8B-B14F-4D97-AF65-F5344CB8AC3E}">
        <p14:creationId xmlns:p14="http://schemas.microsoft.com/office/powerpoint/2010/main" xmlns="" val="315880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Request Performance information for the whole </a:t>
            </a:r>
            <a:r>
              <a:rPr lang="en-ZA" dirty="0" err="1"/>
              <a:t>Fy</a:t>
            </a:r>
            <a:endParaRPr lang="en-ZA" dirty="0"/>
          </a:p>
          <a:p>
            <a:r>
              <a:rPr lang="en-ZA" dirty="0"/>
              <a:t>5 SO’s – show achieved and those not achieved</a:t>
            </a:r>
          </a:p>
          <a:p>
            <a:r>
              <a:rPr lang="en-ZA" dirty="0"/>
              <a:t>Also add catch up plans</a:t>
            </a:r>
          </a:p>
        </p:txBody>
      </p:sp>
      <p:sp>
        <p:nvSpPr>
          <p:cNvPr id="4" name="Slide Number Placeholder 3"/>
          <p:cNvSpPr>
            <a:spLocks noGrp="1"/>
          </p:cNvSpPr>
          <p:nvPr>
            <p:ph type="sldNum" sz="quarter" idx="5"/>
          </p:nvPr>
        </p:nvSpPr>
        <p:spPr/>
        <p:txBody>
          <a:bodyPr/>
          <a:lstStyle/>
          <a:p>
            <a:fld id="{F75A25B6-5867-4BEF-9FE4-52EBD364E164}" type="slidenum">
              <a:rPr lang="en-US" smtClean="0"/>
              <a:pPr/>
              <a:t>5</a:t>
            </a:fld>
            <a:endParaRPr lang="en-US"/>
          </a:p>
        </p:txBody>
      </p:sp>
    </p:spTree>
    <p:extLst>
      <p:ext uri="{BB962C8B-B14F-4D97-AF65-F5344CB8AC3E}">
        <p14:creationId xmlns:p14="http://schemas.microsoft.com/office/powerpoint/2010/main" xmlns="" val="1899808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75A25B6-5867-4BEF-9FE4-52EBD364E164}" type="slidenum">
              <a:rPr lang="en-US" smtClean="0"/>
              <a:pPr/>
              <a:t>8</a:t>
            </a:fld>
            <a:endParaRPr lang="en-US"/>
          </a:p>
        </p:txBody>
      </p:sp>
    </p:spTree>
    <p:extLst>
      <p:ext uri="{BB962C8B-B14F-4D97-AF65-F5344CB8AC3E}">
        <p14:creationId xmlns:p14="http://schemas.microsoft.com/office/powerpoint/2010/main" xmlns="" val="293607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732219D-A04B-4348-A46C-5146631F804A}" type="datetimeFigureOut">
              <a:rPr lang="en-US" smtClean="0"/>
              <a:pPr/>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73876-68CC-4549-91D4-FABD7314D6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219D-A04B-4348-A46C-5146631F804A}" type="datetimeFigureOut">
              <a:rPr lang="en-US" smtClean="0"/>
              <a:pPr/>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73876-68CC-4549-91D4-FABD7314D6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95600"/>
            <a:ext cx="6231988" cy="2480957"/>
          </a:xfrm>
        </p:spPr>
        <p:txBody>
          <a:bodyPr>
            <a:normAutofit fontScale="90000"/>
          </a:bodyPr>
          <a:lstStyle/>
          <a:p>
            <a:r>
              <a:rPr lang="en-US" sz="3200" b="1" dirty="0">
                <a:cs typeface="Helvetica"/>
              </a:rPr>
              <a:t>Presentation of the </a:t>
            </a:r>
            <a:br>
              <a:rPr lang="en-US" sz="3200" b="1" dirty="0">
                <a:cs typeface="Helvetica"/>
              </a:rPr>
            </a:br>
            <a:r>
              <a:rPr lang="en-US" sz="3200" b="1" dirty="0">
                <a:cs typeface="Helvetica"/>
              </a:rPr>
              <a:t>2018/19 Annual Report to the </a:t>
            </a:r>
            <a:br>
              <a:rPr lang="en-US" sz="3200" b="1" dirty="0">
                <a:cs typeface="Helvetica"/>
              </a:rPr>
            </a:br>
            <a:r>
              <a:rPr lang="en-US" sz="3200" b="1" dirty="0">
                <a:cs typeface="Helvetica"/>
              </a:rPr>
              <a:t>Portfolio Committee On Communications</a:t>
            </a:r>
            <a:br>
              <a:rPr lang="en-US" sz="3200" b="1" dirty="0">
                <a:cs typeface="Helvetica"/>
              </a:rPr>
            </a:br>
            <a:r>
              <a:rPr lang="en-US" sz="3200" b="1" dirty="0">
                <a:cs typeface="Helvetica"/>
              </a:rPr>
              <a:t/>
            </a:r>
            <a:br>
              <a:rPr lang="en-US" sz="3200" b="1" dirty="0">
                <a:cs typeface="Helvetica"/>
              </a:rPr>
            </a:br>
            <a:endParaRPr lang="en-US" sz="3000" dirty="0">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3268133" y="6209101"/>
            <a:ext cx="5854232" cy="68276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Client Queries and Client Satisfaction</a:t>
            </a:r>
          </a:p>
        </p:txBody>
      </p:sp>
      <p:pic>
        <p:nvPicPr>
          <p:cNvPr id="4" name="Picture 3">
            <a:extLst>
              <a:ext uri="{FF2B5EF4-FFF2-40B4-BE49-F238E27FC236}">
                <a16:creationId xmlns:a16="http://schemas.microsoft.com/office/drawing/2014/main" xmlns="" id="{8B21DB2B-3F43-4BD5-8A57-44773A040B66}"/>
              </a:ext>
            </a:extLst>
          </p:cNvPr>
          <p:cNvPicPr>
            <a:picLocks noChangeAspect="1"/>
          </p:cNvPicPr>
          <p:nvPr/>
        </p:nvPicPr>
        <p:blipFill>
          <a:blip r:embed="rId3"/>
          <a:stretch>
            <a:fillRect/>
          </a:stretch>
        </p:blipFill>
        <p:spPr>
          <a:xfrm>
            <a:off x="196765" y="1530434"/>
            <a:ext cx="8538602" cy="3676565"/>
          </a:xfrm>
          <a:prstGeom prst="rect">
            <a:avLst/>
          </a:prstGeom>
        </p:spPr>
      </p:pic>
    </p:spTree>
    <p:extLst>
      <p:ext uri="{BB962C8B-B14F-4D97-AF65-F5344CB8AC3E}">
        <p14:creationId xmlns:p14="http://schemas.microsoft.com/office/powerpoint/2010/main" xmlns="" val="331664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1"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250104" y="1027263"/>
            <a:ext cx="5726153" cy="79736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Reviewed Classification Guidelines</a:t>
            </a:r>
          </a:p>
        </p:txBody>
      </p:sp>
      <p:pic>
        <p:nvPicPr>
          <p:cNvPr id="5" name="Picture 4">
            <a:extLst>
              <a:ext uri="{FF2B5EF4-FFF2-40B4-BE49-F238E27FC236}">
                <a16:creationId xmlns:a16="http://schemas.microsoft.com/office/drawing/2014/main" xmlns="" id="{C1EEC2AB-738F-4C98-BBCC-196FB43AFA8A}"/>
              </a:ext>
            </a:extLst>
          </p:cNvPr>
          <p:cNvPicPr>
            <a:picLocks noChangeAspect="1"/>
          </p:cNvPicPr>
          <p:nvPr/>
        </p:nvPicPr>
        <p:blipFill>
          <a:blip r:embed="rId3"/>
          <a:stretch>
            <a:fillRect/>
          </a:stretch>
        </p:blipFill>
        <p:spPr>
          <a:xfrm>
            <a:off x="4561182" y="2787836"/>
            <a:ext cx="4285996" cy="2797499"/>
          </a:xfrm>
          <a:prstGeom prst="rect">
            <a:avLst/>
          </a:prstGeom>
        </p:spPr>
      </p:pic>
      <p:pic>
        <p:nvPicPr>
          <p:cNvPr id="6" name="Picture 5">
            <a:extLst>
              <a:ext uri="{FF2B5EF4-FFF2-40B4-BE49-F238E27FC236}">
                <a16:creationId xmlns:a16="http://schemas.microsoft.com/office/drawing/2014/main" xmlns="" id="{BFD312FC-1354-4759-A0C6-A691AC24C147}"/>
              </a:ext>
            </a:extLst>
          </p:cNvPr>
          <p:cNvPicPr>
            <a:picLocks noChangeAspect="1"/>
          </p:cNvPicPr>
          <p:nvPr/>
        </p:nvPicPr>
        <p:blipFill>
          <a:blip r:embed="rId4"/>
          <a:stretch>
            <a:fillRect/>
          </a:stretch>
        </p:blipFill>
        <p:spPr>
          <a:xfrm>
            <a:off x="108589" y="2375279"/>
            <a:ext cx="4344004" cy="3455458"/>
          </a:xfrm>
          <a:prstGeom prst="rect">
            <a:avLst/>
          </a:prstGeom>
        </p:spPr>
      </p:pic>
    </p:spTree>
    <p:extLst>
      <p:ext uri="{BB962C8B-B14F-4D97-AF65-F5344CB8AC3E}">
        <p14:creationId xmlns:p14="http://schemas.microsoft.com/office/powerpoint/2010/main" xmlns="" val="588027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3268133" y="6250499"/>
            <a:ext cx="5854232" cy="649836"/>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Public Education</a:t>
            </a:r>
          </a:p>
        </p:txBody>
      </p:sp>
      <p:pic>
        <p:nvPicPr>
          <p:cNvPr id="13" name="Picture 12">
            <a:extLst>
              <a:ext uri="{FF2B5EF4-FFF2-40B4-BE49-F238E27FC236}">
                <a16:creationId xmlns:a16="http://schemas.microsoft.com/office/drawing/2014/main" xmlns="" id="{9C8A0831-94D4-40BB-AB00-E521A49486DE}"/>
              </a:ext>
            </a:extLst>
          </p:cNvPr>
          <p:cNvPicPr>
            <a:picLocks noChangeAspect="1"/>
          </p:cNvPicPr>
          <p:nvPr/>
        </p:nvPicPr>
        <p:blipFill rotWithShape="1">
          <a:blip r:embed="rId3"/>
          <a:srcRect t="14365"/>
          <a:stretch/>
        </p:blipFill>
        <p:spPr>
          <a:xfrm>
            <a:off x="5227107" y="1695450"/>
            <a:ext cx="3819525" cy="3662362"/>
          </a:xfrm>
          <a:prstGeom prst="rect">
            <a:avLst/>
          </a:prstGeom>
        </p:spPr>
      </p:pic>
      <p:pic>
        <p:nvPicPr>
          <p:cNvPr id="14" name="Picture 13">
            <a:extLst>
              <a:ext uri="{FF2B5EF4-FFF2-40B4-BE49-F238E27FC236}">
                <a16:creationId xmlns:a16="http://schemas.microsoft.com/office/drawing/2014/main" xmlns="" id="{34D8D099-2382-4563-A6D2-BB6932295A72}"/>
              </a:ext>
            </a:extLst>
          </p:cNvPr>
          <p:cNvPicPr>
            <a:picLocks noChangeAspect="1"/>
          </p:cNvPicPr>
          <p:nvPr/>
        </p:nvPicPr>
        <p:blipFill rotWithShape="1">
          <a:blip r:embed="rId4"/>
          <a:srcRect t="6124"/>
          <a:stretch/>
        </p:blipFill>
        <p:spPr>
          <a:xfrm>
            <a:off x="97368" y="1457325"/>
            <a:ext cx="5117448" cy="4014786"/>
          </a:xfrm>
          <a:prstGeom prst="rect">
            <a:avLst/>
          </a:prstGeom>
        </p:spPr>
      </p:pic>
      <p:sp>
        <p:nvSpPr>
          <p:cNvPr id="15" name="TextBox 14">
            <a:extLst>
              <a:ext uri="{FF2B5EF4-FFF2-40B4-BE49-F238E27FC236}">
                <a16:creationId xmlns:a16="http://schemas.microsoft.com/office/drawing/2014/main" xmlns="" id="{22010FBB-A46F-47BC-B03A-5CC7BDE98033}"/>
              </a:ext>
            </a:extLst>
          </p:cNvPr>
          <p:cNvSpPr txBox="1"/>
          <p:nvPr/>
        </p:nvSpPr>
        <p:spPr>
          <a:xfrm>
            <a:off x="206080" y="5604168"/>
            <a:ext cx="2855973" cy="646331"/>
          </a:xfrm>
          <a:prstGeom prst="rect">
            <a:avLst/>
          </a:prstGeom>
          <a:noFill/>
        </p:spPr>
        <p:txBody>
          <a:bodyPr wrap="square" rtlCol="0">
            <a:spAutoFit/>
          </a:bodyPr>
          <a:lstStyle/>
          <a:p>
            <a:r>
              <a:rPr lang="en-US" b="1" dirty="0"/>
              <a:t>Multi-Unit Activations in Communities and Schools</a:t>
            </a:r>
          </a:p>
        </p:txBody>
      </p:sp>
      <p:sp>
        <p:nvSpPr>
          <p:cNvPr id="16" name="TextBox 15">
            <a:extLst>
              <a:ext uri="{FF2B5EF4-FFF2-40B4-BE49-F238E27FC236}">
                <a16:creationId xmlns:a16="http://schemas.microsoft.com/office/drawing/2014/main" xmlns="" id="{65B9AE28-D49B-41E1-A465-62A1BC80439F}"/>
              </a:ext>
            </a:extLst>
          </p:cNvPr>
          <p:cNvSpPr txBox="1"/>
          <p:nvPr/>
        </p:nvSpPr>
        <p:spPr>
          <a:xfrm>
            <a:off x="5154434" y="1203576"/>
            <a:ext cx="4243979" cy="646331"/>
          </a:xfrm>
          <a:prstGeom prst="rect">
            <a:avLst/>
          </a:prstGeom>
          <a:noFill/>
        </p:spPr>
        <p:txBody>
          <a:bodyPr wrap="square" rtlCol="0">
            <a:spAutoFit/>
          </a:bodyPr>
          <a:lstStyle/>
          <a:p>
            <a:r>
              <a:rPr lang="en-US" b="1" dirty="0"/>
              <a:t>Beneficiaries of FPB Outreach Activities</a:t>
            </a:r>
          </a:p>
          <a:p>
            <a:endParaRPr lang="en-US" b="1" dirty="0"/>
          </a:p>
        </p:txBody>
      </p:sp>
    </p:spTree>
    <p:extLst>
      <p:ext uri="{BB962C8B-B14F-4D97-AF65-F5344CB8AC3E}">
        <p14:creationId xmlns:p14="http://schemas.microsoft.com/office/powerpoint/2010/main" xmlns="" val="365079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151108" y="1089595"/>
            <a:ext cx="3582692" cy="58933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Employment Equity</a:t>
            </a:r>
          </a:p>
        </p:txBody>
      </p:sp>
      <p:sp>
        <p:nvSpPr>
          <p:cNvPr id="12" name="Rectangle 11">
            <a:extLst>
              <a:ext uri="{FF2B5EF4-FFF2-40B4-BE49-F238E27FC236}">
                <a16:creationId xmlns:a16="http://schemas.microsoft.com/office/drawing/2014/main" xmlns="" id="{515692E0-6BED-45CE-A891-47540C6A0BB7}"/>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OVERVIEW OF HUMAN RESOURCES</a:t>
            </a:r>
          </a:p>
        </p:txBody>
      </p:sp>
      <p:pic>
        <p:nvPicPr>
          <p:cNvPr id="5" name="Picture 4">
            <a:extLst>
              <a:ext uri="{FF2B5EF4-FFF2-40B4-BE49-F238E27FC236}">
                <a16:creationId xmlns:a16="http://schemas.microsoft.com/office/drawing/2014/main" xmlns="" id="{3CDE10DE-1D67-45B4-8470-5FA83658017F}"/>
              </a:ext>
            </a:extLst>
          </p:cNvPr>
          <p:cNvPicPr>
            <a:picLocks noChangeAspect="1"/>
          </p:cNvPicPr>
          <p:nvPr/>
        </p:nvPicPr>
        <p:blipFill>
          <a:blip r:embed="rId3"/>
          <a:stretch>
            <a:fillRect/>
          </a:stretch>
        </p:blipFill>
        <p:spPr>
          <a:xfrm>
            <a:off x="209550" y="3298020"/>
            <a:ext cx="8510827" cy="3012361"/>
          </a:xfrm>
          <a:prstGeom prst="rect">
            <a:avLst/>
          </a:prstGeom>
        </p:spPr>
      </p:pic>
      <p:sp>
        <p:nvSpPr>
          <p:cNvPr id="13" name="TextBox 12">
            <a:extLst>
              <a:ext uri="{FF2B5EF4-FFF2-40B4-BE49-F238E27FC236}">
                <a16:creationId xmlns:a16="http://schemas.microsoft.com/office/drawing/2014/main" xmlns="" id="{A359F0F9-67C7-4B33-8E74-B0BFD973190B}"/>
              </a:ext>
            </a:extLst>
          </p:cNvPr>
          <p:cNvSpPr txBox="1"/>
          <p:nvPr/>
        </p:nvSpPr>
        <p:spPr>
          <a:xfrm>
            <a:off x="151108" y="2014427"/>
            <a:ext cx="8569269" cy="369332"/>
          </a:xfrm>
          <a:prstGeom prst="rect">
            <a:avLst/>
          </a:prstGeom>
          <a:noFill/>
        </p:spPr>
        <p:txBody>
          <a:bodyPr wrap="square" rtlCol="0">
            <a:spAutoFit/>
          </a:bodyPr>
          <a:lstStyle/>
          <a:p>
            <a:r>
              <a:rPr lang="en-US" dirty="0"/>
              <a:t>Total Number of Employees per Occupational Category as at 31 March 2019.</a:t>
            </a:r>
          </a:p>
        </p:txBody>
      </p:sp>
    </p:spTree>
    <p:extLst>
      <p:ext uri="{BB962C8B-B14F-4D97-AF65-F5344CB8AC3E}">
        <p14:creationId xmlns:p14="http://schemas.microsoft.com/office/powerpoint/2010/main" xmlns="" val="344424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228483" y="1070939"/>
            <a:ext cx="3429117" cy="71299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Skills Development</a:t>
            </a:r>
          </a:p>
        </p:txBody>
      </p:sp>
      <p:sp>
        <p:nvSpPr>
          <p:cNvPr id="12" name="Rectangle 11">
            <a:extLst>
              <a:ext uri="{FF2B5EF4-FFF2-40B4-BE49-F238E27FC236}">
                <a16:creationId xmlns:a16="http://schemas.microsoft.com/office/drawing/2014/main" xmlns="" id="{515692E0-6BED-45CE-A891-47540C6A0BB7}"/>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OVERVIEW OF HUMAN RESOURCES</a:t>
            </a:r>
          </a:p>
        </p:txBody>
      </p:sp>
      <p:sp>
        <p:nvSpPr>
          <p:cNvPr id="13" name="TextBox 12">
            <a:extLst>
              <a:ext uri="{FF2B5EF4-FFF2-40B4-BE49-F238E27FC236}">
                <a16:creationId xmlns:a16="http://schemas.microsoft.com/office/drawing/2014/main" xmlns="" id="{A359F0F9-67C7-4B33-8E74-B0BFD973190B}"/>
              </a:ext>
            </a:extLst>
          </p:cNvPr>
          <p:cNvSpPr txBox="1"/>
          <p:nvPr/>
        </p:nvSpPr>
        <p:spPr>
          <a:xfrm>
            <a:off x="21635" y="1813428"/>
            <a:ext cx="8569269" cy="369332"/>
          </a:xfrm>
          <a:prstGeom prst="rect">
            <a:avLst/>
          </a:prstGeom>
          <a:noFill/>
        </p:spPr>
        <p:txBody>
          <a:bodyPr wrap="square" rtlCol="0">
            <a:spAutoFit/>
          </a:bodyPr>
          <a:lstStyle/>
          <a:p>
            <a:r>
              <a:rPr lang="en-US" dirty="0"/>
              <a:t>Training and skills development per Occupational Category as at as at 31 March 2019.</a:t>
            </a:r>
          </a:p>
        </p:txBody>
      </p:sp>
      <p:pic>
        <p:nvPicPr>
          <p:cNvPr id="2" name="Picture 1">
            <a:extLst>
              <a:ext uri="{FF2B5EF4-FFF2-40B4-BE49-F238E27FC236}">
                <a16:creationId xmlns:a16="http://schemas.microsoft.com/office/drawing/2014/main" xmlns="" id="{23C45E8D-0BD5-4F15-A6C7-EA0CE52AA64E}"/>
              </a:ext>
            </a:extLst>
          </p:cNvPr>
          <p:cNvPicPr>
            <a:picLocks noChangeAspect="1"/>
          </p:cNvPicPr>
          <p:nvPr/>
        </p:nvPicPr>
        <p:blipFill>
          <a:blip r:embed="rId3"/>
          <a:stretch>
            <a:fillRect/>
          </a:stretch>
        </p:blipFill>
        <p:spPr>
          <a:xfrm>
            <a:off x="151108" y="2541198"/>
            <a:ext cx="8924925" cy="3314700"/>
          </a:xfrm>
          <a:prstGeom prst="rect">
            <a:avLst/>
          </a:prstGeom>
        </p:spPr>
      </p:pic>
      <p:sp>
        <p:nvSpPr>
          <p:cNvPr id="11" name="TextBox 10">
            <a:extLst>
              <a:ext uri="{FF2B5EF4-FFF2-40B4-BE49-F238E27FC236}">
                <a16:creationId xmlns:a16="http://schemas.microsoft.com/office/drawing/2014/main" xmlns="" id="{BD156C2E-D579-4C66-9A72-8B0FA6D8FCE0}"/>
              </a:ext>
            </a:extLst>
          </p:cNvPr>
          <p:cNvSpPr txBox="1"/>
          <p:nvPr/>
        </p:nvSpPr>
        <p:spPr>
          <a:xfrm>
            <a:off x="228483" y="5827256"/>
            <a:ext cx="8186174" cy="830997"/>
          </a:xfrm>
          <a:prstGeom prst="rect">
            <a:avLst/>
          </a:prstGeom>
          <a:noFill/>
        </p:spPr>
        <p:txBody>
          <a:bodyPr wrap="square" rtlCol="0">
            <a:spAutoFit/>
          </a:bodyPr>
          <a:lstStyle/>
          <a:p>
            <a:r>
              <a:rPr lang="en-US" sz="2400" dirty="0">
                <a:solidFill>
                  <a:schemeClr val="tx2"/>
                </a:solidFill>
              </a:rPr>
              <a:t>Close to R1,4 million spent on training and capacitating staff in 2018/19</a:t>
            </a:r>
          </a:p>
        </p:txBody>
      </p:sp>
    </p:spTree>
    <p:extLst>
      <p:ext uri="{BB962C8B-B14F-4D97-AF65-F5344CB8AC3E}">
        <p14:creationId xmlns:p14="http://schemas.microsoft.com/office/powerpoint/2010/main" xmlns="" val="178830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21635" y="1016366"/>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6A33CE5-C8E0-4CBB-9203-19A0063B6A11}"/>
              </a:ext>
            </a:extLst>
          </p:cNvPr>
          <p:cNvSpPr/>
          <p:nvPr/>
        </p:nvSpPr>
        <p:spPr>
          <a:xfrm>
            <a:off x="198362" y="1081894"/>
            <a:ext cx="3589867" cy="62030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Vacancy Rates</a:t>
            </a:r>
          </a:p>
        </p:txBody>
      </p:sp>
      <p:sp>
        <p:nvSpPr>
          <p:cNvPr id="12" name="Rectangle 11">
            <a:extLst>
              <a:ext uri="{FF2B5EF4-FFF2-40B4-BE49-F238E27FC236}">
                <a16:creationId xmlns:a16="http://schemas.microsoft.com/office/drawing/2014/main" xmlns="" id="{515692E0-6BED-45CE-A891-47540C6A0BB7}"/>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OVERVIEW OF HUMAN RESOURCES</a:t>
            </a:r>
          </a:p>
        </p:txBody>
      </p:sp>
      <p:sp>
        <p:nvSpPr>
          <p:cNvPr id="13" name="TextBox 12">
            <a:extLst>
              <a:ext uri="{FF2B5EF4-FFF2-40B4-BE49-F238E27FC236}">
                <a16:creationId xmlns:a16="http://schemas.microsoft.com/office/drawing/2014/main" xmlns="" id="{A359F0F9-67C7-4B33-8E74-B0BFD973190B}"/>
              </a:ext>
            </a:extLst>
          </p:cNvPr>
          <p:cNvSpPr txBox="1"/>
          <p:nvPr/>
        </p:nvSpPr>
        <p:spPr>
          <a:xfrm>
            <a:off x="287365" y="2118086"/>
            <a:ext cx="8569269" cy="369332"/>
          </a:xfrm>
          <a:prstGeom prst="rect">
            <a:avLst/>
          </a:prstGeom>
          <a:noFill/>
        </p:spPr>
        <p:txBody>
          <a:bodyPr wrap="square" rtlCol="0">
            <a:spAutoFit/>
          </a:bodyPr>
          <a:lstStyle/>
          <a:p>
            <a:r>
              <a:rPr lang="en-US" dirty="0"/>
              <a:t>Employment and Vacancies by Salary Band as at 31 March 2019.</a:t>
            </a:r>
          </a:p>
        </p:txBody>
      </p:sp>
      <p:pic>
        <p:nvPicPr>
          <p:cNvPr id="5" name="Picture 4" descr="A picture containing screenshot, sky, outdoor, wall&#10;&#10;Description automatically generated">
            <a:extLst>
              <a:ext uri="{FF2B5EF4-FFF2-40B4-BE49-F238E27FC236}">
                <a16:creationId xmlns:a16="http://schemas.microsoft.com/office/drawing/2014/main" xmlns="" id="{73EC1187-BEBB-4593-A4E7-0B980409C3AD}"/>
              </a:ext>
            </a:extLst>
          </p:cNvPr>
          <p:cNvPicPr>
            <a:picLocks noChangeAspect="1"/>
          </p:cNvPicPr>
          <p:nvPr/>
        </p:nvPicPr>
        <p:blipFill>
          <a:blip r:embed="rId3"/>
          <a:stretch>
            <a:fillRect/>
          </a:stretch>
        </p:blipFill>
        <p:spPr>
          <a:xfrm>
            <a:off x="369083" y="3267308"/>
            <a:ext cx="8133318" cy="2500728"/>
          </a:xfrm>
          <a:prstGeom prst="rect">
            <a:avLst/>
          </a:prstGeom>
        </p:spPr>
      </p:pic>
    </p:spTree>
    <p:extLst>
      <p:ext uri="{BB962C8B-B14F-4D97-AF65-F5344CB8AC3E}">
        <p14:creationId xmlns:p14="http://schemas.microsoft.com/office/powerpoint/2010/main" xmlns="" val="337495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21635" y="1016366"/>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15692E0-6BED-45CE-A891-47540C6A0BB7}"/>
              </a:ext>
            </a:extLst>
          </p:cNvPr>
          <p:cNvSpPr/>
          <p:nvPr/>
        </p:nvSpPr>
        <p:spPr>
          <a:xfrm>
            <a:off x="298506" y="246925"/>
            <a:ext cx="3359094" cy="430887"/>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GOVERNANCE MATTERS</a:t>
            </a:r>
          </a:p>
        </p:txBody>
      </p:sp>
      <p:sp>
        <p:nvSpPr>
          <p:cNvPr id="11" name="Rectangle 10">
            <a:extLst>
              <a:ext uri="{FF2B5EF4-FFF2-40B4-BE49-F238E27FC236}">
                <a16:creationId xmlns:a16="http://schemas.microsoft.com/office/drawing/2014/main" xmlns="" id="{58F58BBF-1730-444C-AB10-B5DF0CCCBBFB}"/>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2DB472F0-ED13-4D02-A774-101A9CAA8CEC}"/>
              </a:ext>
            </a:extLst>
          </p:cNvPr>
          <p:cNvPicPr>
            <a:picLocks noChangeAspect="1"/>
          </p:cNvPicPr>
          <p:nvPr/>
        </p:nvPicPr>
        <p:blipFill>
          <a:blip r:embed="rId3"/>
          <a:stretch>
            <a:fillRect/>
          </a:stretch>
        </p:blipFill>
        <p:spPr>
          <a:xfrm>
            <a:off x="102637" y="1147664"/>
            <a:ext cx="8942719" cy="5833495"/>
          </a:xfrm>
          <a:prstGeom prst="rect">
            <a:avLst/>
          </a:prstGeom>
        </p:spPr>
      </p:pic>
      <p:graphicFrame>
        <p:nvGraphicFramePr>
          <p:cNvPr id="14" name="Content Placeholder 3">
            <a:extLst>
              <a:ext uri="{FF2B5EF4-FFF2-40B4-BE49-F238E27FC236}">
                <a16:creationId xmlns:a16="http://schemas.microsoft.com/office/drawing/2014/main" xmlns="" id="{F728EC45-6990-4A86-AB78-49B0277A6229}"/>
              </a:ext>
            </a:extLst>
          </p:cNvPr>
          <p:cNvGraphicFramePr>
            <a:graphicFrameLocks noGrp="1"/>
          </p:cNvGraphicFramePr>
          <p:nvPr>
            <p:ph idx="1"/>
            <p:extLst>
              <p:ext uri="{D42A27DB-BD31-4B8C-83A1-F6EECF244321}">
                <p14:modId xmlns:p14="http://schemas.microsoft.com/office/powerpoint/2010/main" xmlns="" val="135169337"/>
              </p:ext>
            </p:extLst>
          </p:nvPr>
        </p:nvGraphicFramePr>
        <p:xfrm>
          <a:off x="21635" y="1016367"/>
          <a:ext cx="9144000" cy="6096030"/>
        </p:xfrm>
        <a:graphic>
          <a:graphicData uri="http://schemas.openxmlformats.org/drawingml/2006/table">
            <a:tbl>
              <a:tblPr firstRow="1" bandRow="1">
                <a:tableStyleId>{5C22544A-7EE6-4342-B048-85BDC9FD1C3A}</a:tableStyleId>
              </a:tblPr>
              <a:tblGrid>
                <a:gridCol w="4551802">
                  <a:extLst>
                    <a:ext uri="{9D8B030D-6E8A-4147-A177-3AD203B41FA5}">
                      <a16:colId xmlns:a16="http://schemas.microsoft.com/office/drawing/2014/main" xmlns="" val="20000"/>
                    </a:ext>
                  </a:extLst>
                </a:gridCol>
                <a:gridCol w="4592198">
                  <a:extLst>
                    <a:ext uri="{9D8B030D-6E8A-4147-A177-3AD203B41FA5}">
                      <a16:colId xmlns:a16="http://schemas.microsoft.com/office/drawing/2014/main" xmlns="" val="20001"/>
                    </a:ext>
                  </a:extLst>
                </a:gridCol>
              </a:tblGrid>
              <a:tr h="5076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800" dirty="0">
                          <a:solidFill>
                            <a:schemeClr val="bg1"/>
                          </a:solidFill>
                          <a:latin typeface="Arial" panose="020B0604020202020204" pitchFamily="34" charset="0"/>
                          <a:cs typeface="Arial" panose="020B0604020202020204" pitchFamily="34" charset="0"/>
                        </a:rPr>
                        <a:t>ISSUES</a:t>
                      </a:r>
                    </a:p>
                  </a:txBody>
                  <a:tcPr marT="45723" marB="45723"/>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2800" dirty="0">
                          <a:solidFill>
                            <a:schemeClr val="bg1"/>
                          </a:solidFill>
                          <a:latin typeface="Arial" panose="020B0604020202020204" pitchFamily="34" charset="0"/>
                          <a:cs typeface="Arial" panose="020B0604020202020204" pitchFamily="34" charset="0"/>
                        </a:rPr>
                        <a:t>PROGRESS TO DATE</a:t>
                      </a:r>
                    </a:p>
                  </a:txBody>
                  <a:tcPr marT="45723" marB="45723"/>
                </a:tc>
                <a:extLst>
                  <a:ext uri="{0D108BD9-81ED-4DB2-BD59-A6C34878D82A}">
                    <a16:rowId xmlns:a16="http://schemas.microsoft.com/office/drawing/2014/main" xmlns="" val="10000"/>
                  </a:ext>
                </a:extLst>
              </a:tr>
              <a:tr h="847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Annual Declarations of Interest</a:t>
                      </a:r>
                    </a:p>
                    <a:p>
                      <a:endParaRPr lang="en-ZA" sz="1800" dirty="0"/>
                    </a:p>
                  </a:txBody>
                  <a:tcPr marT="45723" marB="45723"/>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All Council members had filed their annual declarations as at 30 June 2019</a:t>
                      </a:r>
                    </a:p>
                    <a:p>
                      <a:pPr algn="r"/>
                      <a:endParaRPr lang="en-ZA" sz="1800" dirty="0"/>
                    </a:p>
                  </a:txBody>
                  <a:tcPr marT="45723" marB="45723"/>
                </a:tc>
                <a:extLst>
                  <a:ext uri="{0D108BD9-81ED-4DB2-BD59-A6C34878D82A}">
                    <a16:rowId xmlns:a16="http://schemas.microsoft.com/office/drawing/2014/main" xmlns="" val="10001"/>
                  </a:ext>
                </a:extLst>
              </a:tr>
              <a:tr h="22597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latin typeface="Arial" panose="020B0604020202020204" pitchFamily="34" charset="0"/>
                          <a:ea typeface="+mn-ea"/>
                          <a:cs typeface="Arial" panose="020B0604020202020204" pitchFamily="34" charset="0"/>
                        </a:rPr>
                        <a:t>Vacancy on Appeal Tribunal</a:t>
                      </a:r>
                    </a:p>
                    <a:p>
                      <a:endParaRPr lang="en-ZA" sz="2600" dirty="0"/>
                    </a:p>
                  </a:txBody>
                  <a:tcPr marT="45723" marB="45723"/>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In terms of section 5(1) of the Act, the Appeal Tribunal shall consist of 9 members, including the Chairperson. 7 of the current members were appointed on 7</a:t>
                      </a:r>
                      <a:r>
                        <a:rPr lang="en-ZA" sz="1800" baseline="30000" dirty="0">
                          <a:latin typeface="Arial" panose="020B0604020202020204" pitchFamily="34" charset="0"/>
                          <a:cs typeface="Arial" panose="020B0604020202020204" pitchFamily="34" charset="0"/>
                        </a:rPr>
                        <a:t>th</a:t>
                      </a:r>
                      <a:r>
                        <a:rPr lang="en-ZA" sz="1800" dirty="0">
                          <a:latin typeface="Arial" panose="020B0604020202020204" pitchFamily="34" charset="0"/>
                          <a:cs typeface="Arial" panose="020B0604020202020204" pitchFamily="34" charset="0"/>
                        </a:rPr>
                        <a:t> December 2016. Unfortunately, one of the appointed declined the appointment, resulting in  a vacancy, which has not been filled to date</a:t>
                      </a:r>
                      <a:r>
                        <a:rPr lang="en-ZA" sz="2800" dirty="0">
                          <a:latin typeface="Arial" panose="020B0604020202020204" pitchFamily="34" charset="0"/>
                          <a:cs typeface="Arial" panose="020B0604020202020204" pitchFamily="34" charset="0"/>
                        </a:rPr>
                        <a:t>.</a:t>
                      </a:r>
                    </a:p>
                  </a:txBody>
                  <a:tcPr marT="45723" marB="45723"/>
                </a:tc>
                <a:extLst>
                  <a:ext uri="{0D108BD9-81ED-4DB2-BD59-A6C34878D82A}">
                    <a16:rowId xmlns:a16="http://schemas.microsoft.com/office/drawing/2014/main" xmlns="" val="10002"/>
                  </a:ext>
                </a:extLst>
              </a:tr>
              <a:tr h="1610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800" b="1" dirty="0">
                          <a:latin typeface="Arial" panose="020B0604020202020204" pitchFamily="34" charset="0"/>
                          <a:cs typeface="Arial" panose="020B0604020202020204" pitchFamily="34" charset="0"/>
                        </a:rPr>
                        <a:t>Vacancy on Council</a:t>
                      </a:r>
                    </a:p>
                    <a:p>
                      <a:endParaRPr lang="en-ZA" sz="1800" dirty="0"/>
                    </a:p>
                  </a:txBody>
                  <a:tcPr marT="45723" marB="45723"/>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a:latin typeface="Arial" panose="020B0604020202020204" pitchFamily="34" charset="0"/>
                          <a:cs typeface="Arial" panose="020B0604020202020204" pitchFamily="34" charset="0"/>
                        </a:rPr>
                        <a:t>Ms </a:t>
                      </a:r>
                      <a:r>
                        <a:rPr lang="en-ZA" sz="1800" dirty="0" err="1">
                          <a:latin typeface="Arial" panose="020B0604020202020204" pitchFamily="34" charset="0"/>
                          <a:cs typeface="Arial" panose="020B0604020202020204" pitchFamily="34" charset="0"/>
                        </a:rPr>
                        <a:t>Nomvuyo</a:t>
                      </a:r>
                      <a:r>
                        <a:rPr lang="en-ZA" sz="1800" dirty="0">
                          <a:latin typeface="Arial" panose="020B0604020202020204" pitchFamily="34" charset="0"/>
                          <a:cs typeface="Arial" panose="020B0604020202020204" pitchFamily="34" charset="0"/>
                        </a:rPr>
                        <a:t> </a:t>
                      </a:r>
                      <a:r>
                        <a:rPr lang="en-ZA" sz="1800" dirty="0" err="1">
                          <a:latin typeface="Arial" panose="020B0604020202020204" pitchFamily="34" charset="0"/>
                          <a:cs typeface="Arial" panose="020B0604020202020204" pitchFamily="34" charset="0"/>
                        </a:rPr>
                        <a:t>Mhlakaza</a:t>
                      </a:r>
                      <a:r>
                        <a:rPr lang="en-ZA" sz="1800" dirty="0">
                          <a:latin typeface="Arial" panose="020B0604020202020204" pitchFamily="34" charset="0"/>
                          <a:cs typeface="Arial" panose="020B0604020202020204" pitchFamily="34" charset="0"/>
                        </a:rPr>
                        <a:t> was elected as the Deputy Speaker of the Gauteng Legislature following the General Elections in May 2019. She subsequently resigned from her position in the FPB Council, leaving a vacancy.</a:t>
                      </a:r>
                    </a:p>
                  </a:txBody>
                  <a:tcPr marT="45723" marB="45723"/>
                </a:tc>
                <a:extLst>
                  <a:ext uri="{0D108BD9-81ED-4DB2-BD59-A6C34878D82A}">
                    <a16:rowId xmlns:a16="http://schemas.microsoft.com/office/drawing/2014/main" xmlns="" val="10003"/>
                  </a:ext>
                </a:extLst>
              </a:tr>
              <a:tr h="451952">
                <a:tc>
                  <a:txBody>
                    <a:bodyPr/>
                    <a:lstStyle/>
                    <a:p>
                      <a:endParaRPr lang="en-ZA" sz="2600" b="1" dirty="0"/>
                    </a:p>
                  </a:txBody>
                  <a:tcPr marT="45723" marB="45723"/>
                </a:tc>
                <a:tc>
                  <a:txBody>
                    <a:bodyPr/>
                    <a:lstStyle/>
                    <a:p>
                      <a:pPr algn="r"/>
                      <a:endParaRPr lang="en-ZA" sz="2600" b="1" dirty="0"/>
                    </a:p>
                  </a:txBody>
                  <a:tcPr marT="45723" marB="45723"/>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86043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AUDIT </a:t>
            </a:r>
          </a:p>
          <a:p>
            <a:pPr lvl="0"/>
            <a:r>
              <a:rPr lang="en-ZA" sz="2200" b="1" dirty="0">
                <a:solidFill>
                  <a:schemeClr val="bg1"/>
                </a:solidFill>
                <a:latin typeface="Arial Narrow" panose="020B0606020202030204" pitchFamily="34" charset="0"/>
              </a:rPr>
              <a:t>REPORT</a:t>
            </a:r>
          </a:p>
        </p:txBody>
      </p:sp>
      <p:sp>
        <p:nvSpPr>
          <p:cNvPr id="6" name="Rectangle 3">
            <a:extLst>
              <a:ext uri="{FF2B5EF4-FFF2-40B4-BE49-F238E27FC236}">
                <a16:creationId xmlns:a16="http://schemas.microsoft.com/office/drawing/2014/main" xmlns="" id="{5551CA6A-3A23-413B-9A2C-7899CAD8296D}"/>
              </a:ext>
            </a:extLst>
          </p:cNvPr>
          <p:cNvSpPr>
            <a:spLocks noChangeArrowheads="1"/>
          </p:cNvSpPr>
          <p:nvPr/>
        </p:nvSpPr>
        <p:spPr bwMode="auto">
          <a:xfrm>
            <a:off x="104549" y="1103612"/>
            <a:ext cx="40575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2000" b="1" dirty="0">
                <a:solidFill>
                  <a:srgbClr val="1F497D"/>
                </a:solidFill>
                <a:cs typeface="Times New Roman" panose="02020603050405020304" pitchFamily="18" charset="0"/>
              </a:rPr>
              <a:t>Improvement in audit outcomes</a:t>
            </a:r>
            <a:endParaRPr lang="en-ZA" altLang="en-US" sz="2000" b="1" dirty="0"/>
          </a:p>
        </p:txBody>
      </p:sp>
      <p:sp>
        <p:nvSpPr>
          <p:cNvPr id="7" name="Rectangle 4">
            <a:extLst>
              <a:ext uri="{FF2B5EF4-FFF2-40B4-BE49-F238E27FC236}">
                <a16:creationId xmlns:a16="http://schemas.microsoft.com/office/drawing/2014/main" xmlns="" id="{735D3E7B-FE01-46A7-827E-649269CD71B8}"/>
              </a:ext>
            </a:extLst>
          </p:cNvPr>
          <p:cNvSpPr>
            <a:spLocks noChangeArrowheads="1"/>
          </p:cNvSpPr>
          <p:nvPr/>
        </p:nvSpPr>
        <p:spPr bwMode="auto">
          <a:xfrm>
            <a:off x="5257800" y="1476148"/>
            <a:ext cx="28860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b="1">
                <a:solidFill>
                  <a:srgbClr val="1F497D"/>
                </a:solidFill>
                <a:cs typeface="Times New Roman" panose="02020603050405020304" pitchFamily="18" charset="0"/>
              </a:rPr>
              <a:t>Types of audit outcomes</a:t>
            </a:r>
            <a:endParaRPr lang="en-ZA" altLang="en-US" b="1"/>
          </a:p>
        </p:txBody>
      </p:sp>
      <p:sp>
        <p:nvSpPr>
          <p:cNvPr id="8" name="Rectangle 7">
            <a:extLst>
              <a:ext uri="{FF2B5EF4-FFF2-40B4-BE49-F238E27FC236}">
                <a16:creationId xmlns:a16="http://schemas.microsoft.com/office/drawing/2014/main" xmlns="" id="{D1EC5C60-D89E-4405-9F74-C0BA8FCFEF5F}"/>
              </a:ext>
            </a:extLst>
          </p:cNvPr>
          <p:cNvSpPr/>
          <p:nvPr/>
        </p:nvSpPr>
        <p:spPr>
          <a:xfrm>
            <a:off x="5351463" y="1920648"/>
            <a:ext cx="2686050" cy="4222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600" dirty="0">
                <a:solidFill>
                  <a:schemeClr val="tx1"/>
                </a:solidFill>
              </a:rPr>
              <a:t>Unqualified with no findings</a:t>
            </a:r>
          </a:p>
        </p:txBody>
      </p:sp>
      <p:sp>
        <p:nvSpPr>
          <p:cNvPr id="10" name="Rectangle 9">
            <a:extLst>
              <a:ext uri="{FF2B5EF4-FFF2-40B4-BE49-F238E27FC236}">
                <a16:creationId xmlns:a16="http://schemas.microsoft.com/office/drawing/2014/main" xmlns="" id="{583EC950-A492-4599-B4CA-8D676F6F0872}"/>
              </a:ext>
            </a:extLst>
          </p:cNvPr>
          <p:cNvSpPr/>
          <p:nvPr/>
        </p:nvSpPr>
        <p:spPr>
          <a:xfrm>
            <a:off x="5351463" y="2592160"/>
            <a:ext cx="2686050" cy="42227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dirty="0">
                <a:solidFill>
                  <a:schemeClr val="tx1"/>
                </a:solidFill>
              </a:rPr>
              <a:t>Unqualified with findings</a:t>
            </a:r>
          </a:p>
        </p:txBody>
      </p:sp>
      <p:sp>
        <p:nvSpPr>
          <p:cNvPr id="11" name="Rectangle 10">
            <a:extLst>
              <a:ext uri="{FF2B5EF4-FFF2-40B4-BE49-F238E27FC236}">
                <a16:creationId xmlns:a16="http://schemas.microsoft.com/office/drawing/2014/main" xmlns="" id="{114DFB64-C104-41CB-8B00-53FEA8D5D748}"/>
              </a:ext>
            </a:extLst>
          </p:cNvPr>
          <p:cNvSpPr/>
          <p:nvPr/>
        </p:nvSpPr>
        <p:spPr>
          <a:xfrm>
            <a:off x="5351463" y="3265260"/>
            <a:ext cx="2686050" cy="422275"/>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dirty="0">
                <a:solidFill>
                  <a:schemeClr val="bg1"/>
                </a:solidFill>
              </a:rPr>
              <a:t>Qualified with findings</a:t>
            </a:r>
          </a:p>
        </p:txBody>
      </p:sp>
      <p:sp>
        <p:nvSpPr>
          <p:cNvPr id="13" name="Rectangle 12">
            <a:extLst>
              <a:ext uri="{FF2B5EF4-FFF2-40B4-BE49-F238E27FC236}">
                <a16:creationId xmlns:a16="http://schemas.microsoft.com/office/drawing/2014/main" xmlns="" id="{DFFED48A-7231-4BBA-B02D-958432784069}"/>
              </a:ext>
            </a:extLst>
          </p:cNvPr>
          <p:cNvSpPr/>
          <p:nvPr/>
        </p:nvSpPr>
        <p:spPr>
          <a:xfrm>
            <a:off x="5351463" y="3938360"/>
            <a:ext cx="2686050" cy="4222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dirty="0">
                <a:solidFill>
                  <a:schemeClr val="bg1"/>
                </a:solidFill>
              </a:rPr>
              <a:t>Adverse with findings</a:t>
            </a:r>
          </a:p>
        </p:txBody>
      </p:sp>
      <p:sp>
        <p:nvSpPr>
          <p:cNvPr id="14" name="Rectangle 13">
            <a:extLst>
              <a:ext uri="{FF2B5EF4-FFF2-40B4-BE49-F238E27FC236}">
                <a16:creationId xmlns:a16="http://schemas.microsoft.com/office/drawing/2014/main" xmlns="" id="{B70F6598-1680-47C1-95D4-D6902E395EC4}"/>
              </a:ext>
            </a:extLst>
          </p:cNvPr>
          <p:cNvSpPr/>
          <p:nvPr/>
        </p:nvSpPr>
        <p:spPr>
          <a:xfrm>
            <a:off x="5351463" y="4519385"/>
            <a:ext cx="2686050" cy="42227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dirty="0">
                <a:solidFill>
                  <a:schemeClr val="tx1"/>
                </a:solidFill>
              </a:rPr>
              <a:t>Disclaimer with findings</a:t>
            </a:r>
          </a:p>
        </p:txBody>
      </p:sp>
      <p:sp>
        <p:nvSpPr>
          <p:cNvPr id="15" name="Rectangle 14">
            <a:extLst>
              <a:ext uri="{FF2B5EF4-FFF2-40B4-BE49-F238E27FC236}">
                <a16:creationId xmlns:a16="http://schemas.microsoft.com/office/drawing/2014/main" xmlns="" id="{6BA8360B-3637-4AE8-AE75-261FB401477E}"/>
              </a:ext>
            </a:extLst>
          </p:cNvPr>
          <p:cNvSpPr/>
          <p:nvPr/>
        </p:nvSpPr>
        <p:spPr>
          <a:xfrm>
            <a:off x="4002088" y="1814285"/>
            <a:ext cx="863600" cy="309086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ZA" dirty="0"/>
          </a:p>
        </p:txBody>
      </p:sp>
      <p:sp>
        <p:nvSpPr>
          <p:cNvPr id="16" name="Rectangle 15">
            <a:extLst>
              <a:ext uri="{FF2B5EF4-FFF2-40B4-BE49-F238E27FC236}">
                <a16:creationId xmlns:a16="http://schemas.microsoft.com/office/drawing/2014/main" xmlns="" id="{CD4D2746-D507-43A2-BAA7-45F3FA8AE38D}"/>
              </a:ext>
            </a:extLst>
          </p:cNvPr>
          <p:cNvSpPr/>
          <p:nvPr/>
        </p:nvSpPr>
        <p:spPr>
          <a:xfrm>
            <a:off x="2751138" y="1814285"/>
            <a:ext cx="866775" cy="309086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ZA" dirty="0"/>
          </a:p>
        </p:txBody>
      </p:sp>
      <p:sp>
        <p:nvSpPr>
          <p:cNvPr id="17" name="Rectangle 16">
            <a:extLst>
              <a:ext uri="{FF2B5EF4-FFF2-40B4-BE49-F238E27FC236}">
                <a16:creationId xmlns:a16="http://schemas.microsoft.com/office/drawing/2014/main" xmlns="" id="{67C084B4-2947-4CBB-91C1-131B71DC1F65}"/>
              </a:ext>
            </a:extLst>
          </p:cNvPr>
          <p:cNvSpPr/>
          <p:nvPr/>
        </p:nvSpPr>
        <p:spPr>
          <a:xfrm>
            <a:off x="1514475" y="1814285"/>
            <a:ext cx="865188" cy="3090863"/>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ZA" dirty="0"/>
          </a:p>
        </p:txBody>
      </p:sp>
      <p:sp>
        <p:nvSpPr>
          <p:cNvPr id="18" name="Rectangle 17">
            <a:extLst>
              <a:ext uri="{FF2B5EF4-FFF2-40B4-BE49-F238E27FC236}">
                <a16:creationId xmlns:a16="http://schemas.microsoft.com/office/drawing/2014/main" xmlns="" id="{D032AA3F-C57B-4AC7-A30B-14738E40C725}"/>
              </a:ext>
            </a:extLst>
          </p:cNvPr>
          <p:cNvSpPr>
            <a:spLocks noChangeArrowheads="1"/>
          </p:cNvSpPr>
          <p:nvPr/>
        </p:nvSpPr>
        <p:spPr bwMode="auto">
          <a:xfrm>
            <a:off x="4029075" y="4943248"/>
            <a:ext cx="8306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400" dirty="0">
                <a:cs typeface="Times New Roman" panose="02020603050405020304" pitchFamily="18" charset="0"/>
              </a:rPr>
              <a:t>2017/16</a:t>
            </a:r>
            <a:endParaRPr lang="en-ZA" altLang="en-US" sz="1400" dirty="0"/>
          </a:p>
        </p:txBody>
      </p:sp>
      <p:sp>
        <p:nvSpPr>
          <p:cNvPr id="19" name="Rectangle 18">
            <a:extLst>
              <a:ext uri="{FF2B5EF4-FFF2-40B4-BE49-F238E27FC236}">
                <a16:creationId xmlns:a16="http://schemas.microsoft.com/office/drawing/2014/main" xmlns="" id="{3983969A-EB88-4E64-A3A7-60FBA4F8C075}"/>
              </a:ext>
            </a:extLst>
          </p:cNvPr>
          <p:cNvSpPr>
            <a:spLocks noChangeArrowheads="1"/>
          </p:cNvSpPr>
          <p:nvPr/>
        </p:nvSpPr>
        <p:spPr bwMode="auto">
          <a:xfrm>
            <a:off x="2751138" y="4943248"/>
            <a:ext cx="89479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400" dirty="0">
                <a:cs typeface="Times New Roman" panose="02020603050405020304" pitchFamily="18" charset="0"/>
              </a:rPr>
              <a:t>2018/17</a:t>
            </a:r>
            <a:r>
              <a:rPr lang="en-ZA" altLang="en-US" dirty="0">
                <a:cs typeface="Times New Roman" panose="02020603050405020304" pitchFamily="18" charset="0"/>
              </a:rPr>
              <a:t> </a:t>
            </a:r>
            <a:endParaRPr lang="en-ZA" altLang="en-US" dirty="0"/>
          </a:p>
        </p:txBody>
      </p:sp>
      <p:sp>
        <p:nvSpPr>
          <p:cNvPr id="20" name="Rectangle 19">
            <a:extLst>
              <a:ext uri="{FF2B5EF4-FFF2-40B4-BE49-F238E27FC236}">
                <a16:creationId xmlns:a16="http://schemas.microsoft.com/office/drawing/2014/main" xmlns="" id="{348D292C-2731-43DA-9D6C-A43A1DFFF2A3}"/>
              </a:ext>
            </a:extLst>
          </p:cNvPr>
          <p:cNvSpPr>
            <a:spLocks noChangeArrowheads="1"/>
          </p:cNvSpPr>
          <p:nvPr/>
        </p:nvSpPr>
        <p:spPr bwMode="auto">
          <a:xfrm>
            <a:off x="1481138" y="4994048"/>
            <a:ext cx="8306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1400" dirty="0">
                <a:cs typeface="Times New Roman" panose="02020603050405020304" pitchFamily="18" charset="0"/>
              </a:rPr>
              <a:t>2018/19</a:t>
            </a:r>
            <a:endParaRPr lang="en-ZA" altLang="en-US" sz="1400" dirty="0"/>
          </a:p>
        </p:txBody>
      </p:sp>
      <p:pic>
        <p:nvPicPr>
          <p:cNvPr id="22" name="Picture 21">
            <a:extLst>
              <a:ext uri="{FF2B5EF4-FFF2-40B4-BE49-F238E27FC236}">
                <a16:creationId xmlns:a16="http://schemas.microsoft.com/office/drawing/2014/main" xmlns="" id="{391653E0-3205-443E-834F-20CBC75943ED}"/>
              </a:ext>
            </a:extLst>
          </p:cNvPr>
          <p:cNvPicPr>
            <a:picLocks noChangeAspect="1"/>
          </p:cNvPicPr>
          <p:nvPr/>
        </p:nvPicPr>
        <p:blipFill rotWithShape="1">
          <a:blip r:embed="rId3"/>
          <a:srcRect b="6944"/>
          <a:stretch/>
        </p:blipFill>
        <p:spPr>
          <a:xfrm>
            <a:off x="-21635" y="5350043"/>
            <a:ext cx="9144000" cy="1562387"/>
          </a:xfrm>
          <a:prstGeom prst="rect">
            <a:avLst/>
          </a:prstGeom>
        </p:spPr>
      </p:pic>
    </p:spTree>
    <p:extLst>
      <p:ext uri="{BB962C8B-B14F-4D97-AF65-F5344CB8AC3E}">
        <p14:creationId xmlns:p14="http://schemas.microsoft.com/office/powerpoint/2010/main" xmlns="" val="1094737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AUDIT</a:t>
            </a:r>
          </a:p>
          <a:p>
            <a:pPr lvl="0"/>
            <a:r>
              <a:rPr lang="en-ZA" sz="2200" b="1" dirty="0">
                <a:solidFill>
                  <a:schemeClr val="bg1"/>
                </a:solidFill>
                <a:latin typeface="Arial Narrow" panose="020B0606020202030204" pitchFamily="34" charset="0"/>
              </a:rPr>
              <a:t>OUTCOME</a:t>
            </a:r>
          </a:p>
        </p:txBody>
      </p:sp>
      <p:sp>
        <p:nvSpPr>
          <p:cNvPr id="42" name="Rectangle 3">
            <a:extLst>
              <a:ext uri="{FF2B5EF4-FFF2-40B4-BE49-F238E27FC236}">
                <a16:creationId xmlns:a16="http://schemas.microsoft.com/office/drawing/2014/main" xmlns="" id="{AAC2315B-802F-48A9-B560-81E4B5D69D4C}"/>
              </a:ext>
            </a:extLst>
          </p:cNvPr>
          <p:cNvSpPr>
            <a:spLocks noChangeArrowheads="1"/>
          </p:cNvSpPr>
          <p:nvPr/>
        </p:nvSpPr>
        <p:spPr bwMode="auto">
          <a:xfrm>
            <a:off x="509349" y="2788990"/>
            <a:ext cx="210026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ZA" altLang="en-US" sz="2400" b="1" dirty="0">
                <a:solidFill>
                  <a:srgbClr val="1F497D"/>
                </a:solidFill>
                <a:cs typeface="Times New Roman" panose="02020603050405020304" pitchFamily="18" charset="0"/>
              </a:rPr>
              <a:t>Risk Areas</a:t>
            </a:r>
            <a:endParaRPr lang="en-ZA" altLang="en-US" sz="2400" b="1" dirty="0"/>
          </a:p>
        </p:txBody>
      </p:sp>
      <p:sp>
        <p:nvSpPr>
          <p:cNvPr id="43" name="Rectangle 42">
            <a:extLst>
              <a:ext uri="{FF2B5EF4-FFF2-40B4-BE49-F238E27FC236}">
                <a16:creationId xmlns:a16="http://schemas.microsoft.com/office/drawing/2014/main" xmlns="" id="{7D33C819-D115-41D8-8CE7-F698E50E0786}"/>
              </a:ext>
            </a:extLst>
          </p:cNvPr>
          <p:cNvSpPr/>
          <p:nvPr/>
        </p:nvSpPr>
        <p:spPr>
          <a:xfrm>
            <a:off x="7359825" y="1066120"/>
            <a:ext cx="1166813" cy="153828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tx1"/>
                </a:solidFill>
              </a:rPr>
              <a:t>Supply chain management</a:t>
            </a:r>
            <a:endParaRPr lang="en-ZA" sz="1400" dirty="0">
              <a:solidFill>
                <a:schemeClr val="tx1"/>
              </a:solidFill>
            </a:endParaRPr>
          </a:p>
        </p:txBody>
      </p:sp>
      <p:sp>
        <p:nvSpPr>
          <p:cNvPr id="44" name="Rectangle 43">
            <a:extLst>
              <a:ext uri="{FF2B5EF4-FFF2-40B4-BE49-F238E27FC236}">
                <a16:creationId xmlns:a16="http://schemas.microsoft.com/office/drawing/2014/main" xmlns="" id="{F1A8FEB4-2E52-4C6B-B013-05A1B133F6E3}"/>
              </a:ext>
            </a:extLst>
          </p:cNvPr>
          <p:cNvSpPr/>
          <p:nvPr/>
        </p:nvSpPr>
        <p:spPr>
          <a:xfrm>
            <a:off x="5375450" y="1066120"/>
            <a:ext cx="1168400" cy="1538287"/>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bg1"/>
                </a:solidFill>
              </a:rPr>
              <a:t>Quality of submitted performance information</a:t>
            </a:r>
            <a:endParaRPr lang="en-ZA" sz="1400" dirty="0">
              <a:solidFill>
                <a:schemeClr val="bg1"/>
              </a:solidFill>
            </a:endParaRPr>
          </a:p>
        </p:txBody>
      </p:sp>
      <p:sp>
        <p:nvSpPr>
          <p:cNvPr id="45" name="Rectangle 44">
            <a:extLst>
              <a:ext uri="{FF2B5EF4-FFF2-40B4-BE49-F238E27FC236}">
                <a16:creationId xmlns:a16="http://schemas.microsoft.com/office/drawing/2014/main" xmlns="" id="{935D394D-A884-4A44-9C72-81B512637BD2}"/>
              </a:ext>
            </a:extLst>
          </p:cNvPr>
          <p:cNvSpPr/>
          <p:nvPr/>
        </p:nvSpPr>
        <p:spPr>
          <a:xfrm>
            <a:off x="3205338" y="1066120"/>
            <a:ext cx="1154112" cy="153828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tx1"/>
                </a:solidFill>
              </a:rPr>
              <a:t>Quality of submitted financial statements</a:t>
            </a:r>
            <a:endParaRPr lang="en-ZA" sz="1400" dirty="0">
              <a:solidFill>
                <a:schemeClr val="tx1"/>
              </a:solidFill>
            </a:endParaRPr>
          </a:p>
        </p:txBody>
      </p:sp>
      <p:sp>
        <p:nvSpPr>
          <p:cNvPr id="46" name="Rectangle 45">
            <a:extLst>
              <a:ext uri="{FF2B5EF4-FFF2-40B4-BE49-F238E27FC236}">
                <a16:creationId xmlns:a16="http://schemas.microsoft.com/office/drawing/2014/main" xmlns="" id="{9FBAD02C-10A1-4C0C-9638-90DE67AC6EA1}"/>
              </a:ext>
            </a:extLst>
          </p:cNvPr>
          <p:cNvSpPr/>
          <p:nvPr/>
        </p:nvSpPr>
        <p:spPr>
          <a:xfrm>
            <a:off x="7359825" y="2779032"/>
            <a:ext cx="1166813" cy="158432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tx1"/>
                </a:solidFill>
              </a:rPr>
              <a:t>Information technology</a:t>
            </a:r>
            <a:endParaRPr lang="en-ZA" sz="1400" dirty="0">
              <a:solidFill>
                <a:schemeClr val="tx1"/>
              </a:solidFill>
            </a:endParaRPr>
          </a:p>
        </p:txBody>
      </p:sp>
      <p:sp>
        <p:nvSpPr>
          <p:cNvPr id="47" name="Rectangle 46">
            <a:extLst>
              <a:ext uri="{FF2B5EF4-FFF2-40B4-BE49-F238E27FC236}">
                <a16:creationId xmlns:a16="http://schemas.microsoft.com/office/drawing/2014/main" xmlns="" id="{A253987E-047F-4ED9-95F9-384DCFADAA92}"/>
              </a:ext>
            </a:extLst>
          </p:cNvPr>
          <p:cNvSpPr/>
          <p:nvPr/>
        </p:nvSpPr>
        <p:spPr>
          <a:xfrm>
            <a:off x="5375450" y="2779032"/>
            <a:ext cx="1168400" cy="166528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tx1"/>
                </a:solidFill>
              </a:rPr>
              <a:t>Human resource management</a:t>
            </a:r>
            <a:endParaRPr lang="en-ZA" sz="1400" dirty="0">
              <a:solidFill>
                <a:schemeClr val="tx1"/>
              </a:solidFill>
            </a:endParaRPr>
          </a:p>
        </p:txBody>
      </p:sp>
      <p:sp>
        <p:nvSpPr>
          <p:cNvPr id="48" name="Rectangle 47">
            <a:extLst>
              <a:ext uri="{FF2B5EF4-FFF2-40B4-BE49-F238E27FC236}">
                <a16:creationId xmlns:a16="http://schemas.microsoft.com/office/drawing/2014/main" xmlns="" id="{CF5925C5-6CBA-4351-B023-D0DED449B896}"/>
              </a:ext>
            </a:extLst>
          </p:cNvPr>
          <p:cNvSpPr/>
          <p:nvPr/>
        </p:nvSpPr>
        <p:spPr>
          <a:xfrm>
            <a:off x="3205338" y="2779032"/>
            <a:ext cx="1154112" cy="158432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400" b="1" dirty="0">
                <a:solidFill>
                  <a:schemeClr val="tx1"/>
                </a:solidFill>
              </a:rPr>
              <a:t>Financial health</a:t>
            </a:r>
            <a:endParaRPr lang="en-ZA" sz="1400" dirty="0">
              <a:solidFill>
                <a:schemeClr val="tx1"/>
              </a:solidFill>
            </a:endParaRPr>
          </a:p>
        </p:txBody>
      </p:sp>
      <p:sp>
        <p:nvSpPr>
          <p:cNvPr id="49" name="Rectangle 48">
            <a:extLst>
              <a:ext uri="{FF2B5EF4-FFF2-40B4-BE49-F238E27FC236}">
                <a16:creationId xmlns:a16="http://schemas.microsoft.com/office/drawing/2014/main" xmlns="" id="{864CF7E0-34F4-490F-85FF-14CF65929B3A}"/>
              </a:ext>
            </a:extLst>
          </p:cNvPr>
          <p:cNvSpPr/>
          <p:nvPr/>
        </p:nvSpPr>
        <p:spPr>
          <a:xfrm>
            <a:off x="7226475" y="4537982"/>
            <a:ext cx="1638300" cy="60007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600" b="1" dirty="0">
                <a:solidFill>
                  <a:schemeClr val="bg1"/>
                </a:solidFill>
              </a:rPr>
              <a:t>Intervention required</a:t>
            </a:r>
          </a:p>
        </p:txBody>
      </p:sp>
      <p:sp>
        <p:nvSpPr>
          <p:cNvPr id="50" name="Rectangle 49">
            <a:extLst>
              <a:ext uri="{FF2B5EF4-FFF2-40B4-BE49-F238E27FC236}">
                <a16:creationId xmlns:a16="http://schemas.microsoft.com/office/drawing/2014/main" xmlns="" id="{66542CEC-02AD-46FA-9631-00112C847049}"/>
              </a:ext>
            </a:extLst>
          </p:cNvPr>
          <p:cNvSpPr/>
          <p:nvPr/>
        </p:nvSpPr>
        <p:spPr>
          <a:xfrm>
            <a:off x="4991275" y="4537982"/>
            <a:ext cx="1905000" cy="60007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600" b="1" dirty="0">
                <a:solidFill>
                  <a:schemeClr val="tx1"/>
                </a:solidFill>
              </a:rPr>
              <a:t>Concerning</a:t>
            </a:r>
          </a:p>
        </p:txBody>
      </p:sp>
      <p:sp>
        <p:nvSpPr>
          <p:cNvPr id="51" name="Rectangle 50">
            <a:extLst>
              <a:ext uri="{FF2B5EF4-FFF2-40B4-BE49-F238E27FC236}">
                <a16:creationId xmlns:a16="http://schemas.microsoft.com/office/drawing/2014/main" xmlns="" id="{F6819FC1-67C9-4104-A45E-3136B6917356}"/>
              </a:ext>
            </a:extLst>
          </p:cNvPr>
          <p:cNvSpPr/>
          <p:nvPr/>
        </p:nvSpPr>
        <p:spPr>
          <a:xfrm>
            <a:off x="2975150" y="4537982"/>
            <a:ext cx="1685925" cy="600075"/>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ZA" sz="1600" b="1" dirty="0">
                <a:solidFill>
                  <a:schemeClr val="tx1"/>
                </a:solidFill>
              </a:rPr>
              <a:t>Good</a:t>
            </a:r>
          </a:p>
        </p:txBody>
      </p:sp>
      <p:pic>
        <p:nvPicPr>
          <p:cNvPr id="52" name="Picture 14">
            <a:extLst>
              <a:ext uri="{FF2B5EF4-FFF2-40B4-BE49-F238E27FC236}">
                <a16:creationId xmlns:a16="http://schemas.microsoft.com/office/drawing/2014/main" xmlns="" id="{7860E255-AACF-41C2-AFDF-4BC8EC9439C4}"/>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786863" y="2178957"/>
            <a:ext cx="285750"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15">
            <a:extLst>
              <a:ext uri="{FF2B5EF4-FFF2-40B4-BE49-F238E27FC236}">
                <a16:creationId xmlns:a16="http://schemas.microsoft.com/office/drawing/2014/main" xmlns="" id="{A1AC3663-3D98-4714-88A7-8649F9CBE8A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786863" y="3987120"/>
            <a:ext cx="285750"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 name="Picture 16">
            <a:extLst>
              <a:ext uri="{FF2B5EF4-FFF2-40B4-BE49-F238E27FC236}">
                <a16:creationId xmlns:a16="http://schemas.microsoft.com/office/drawing/2014/main" xmlns="" id="{3FDA4D16-5876-4A71-BFC0-ECEBBF81E2FB}"/>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923138" y="4007757"/>
            <a:ext cx="285750" cy="18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 name="Picture 17">
            <a:extLst>
              <a:ext uri="{FF2B5EF4-FFF2-40B4-BE49-F238E27FC236}">
                <a16:creationId xmlns:a16="http://schemas.microsoft.com/office/drawing/2014/main" xmlns="" id="{0D0BAF0B-A0EC-48D3-BB7B-9884D15B586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4913" y="3977595"/>
            <a:ext cx="287337"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18">
            <a:extLst>
              <a:ext uri="{FF2B5EF4-FFF2-40B4-BE49-F238E27FC236}">
                <a16:creationId xmlns:a16="http://schemas.microsoft.com/office/drawing/2014/main" xmlns="" id="{E653DE6E-D15C-425A-9BDA-45121A44B26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614913" y="2301195"/>
            <a:ext cx="287337"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 name="Picture 19">
            <a:extLst>
              <a:ext uri="{FF2B5EF4-FFF2-40B4-BE49-F238E27FC236}">
                <a16:creationId xmlns:a16="http://schemas.microsoft.com/office/drawing/2014/main" xmlns="" id="{AE9B4794-EEEC-4207-A6EC-B9F4C03450D1}"/>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839000" y="2247220"/>
            <a:ext cx="1682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64">
            <a:extLst>
              <a:ext uri="{FF2B5EF4-FFF2-40B4-BE49-F238E27FC236}">
                <a16:creationId xmlns:a16="http://schemas.microsoft.com/office/drawing/2014/main" xmlns="" id="{1DD03643-6963-47EA-9B57-671E5BDAF5EA}"/>
              </a:ext>
            </a:extLst>
          </p:cNvPr>
          <p:cNvPicPr>
            <a:picLocks noChangeAspect="1"/>
          </p:cNvPicPr>
          <p:nvPr/>
        </p:nvPicPr>
        <p:blipFill rotWithShape="1">
          <a:blip r:embed="rId6"/>
          <a:srcRect b="6944"/>
          <a:stretch/>
        </p:blipFill>
        <p:spPr>
          <a:xfrm>
            <a:off x="-21635" y="5350043"/>
            <a:ext cx="9144000" cy="1562387"/>
          </a:xfrm>
          <a:prstGeom prst="rect">
            <a:avLst/>
          </a:prstGeom>
        </p:spPr>
      </p:pic>
    </p:spTree>
    <p:extLst>
      <p:ext uri="{BB962C8B-B14F-4D97-AF65-F5344CB8AC3E}">
        <p14:creationId xmlns:p14="http://schemas.microsoft.com/office/powerpoint/2010/main" xmlns="" val="1599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3318582"/>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4" name="Picture 23" descr="A young person taking a selfie&#10;&#10;Description automatically generated">
            <a:extLst>
              <a:ext uri="{FF2B5EF4-FFF2-40B4-BE49-F238E27FC236}">
                <a16:creationId xmlns:a16="http://schemas.microsoft.com/office/drawing/2014/main" xmlns="" id="{AC7DB93A-E39A-44F5-BAD0-EF7FD262128F}"/>
              </a:ext>
            </a:extLst>
          </p:cNvPr>
          <p:cNvPicPr>
            <a:picLocks noChangeAspect="1"/>
          </p:cNvPicPr>
          <p:nvPr/>
        </p:nvPicPr>
        <p:blipFill rotWithShape="1">
          <a:blip r:embed="rId2">
            <a:alphaModFix amt="85000"/>
            <a:extLst/>
          </a:blip>
          <a:srcRect l="12515" r="24314" b="14613"/>
          <a:stretch/>
        </p:blipFill>
        <p:spPr>
          <a:xfrm>
            <a:off x="4409136" y="1002103"/>
            <a:ext cx="4734863" cy="585589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descr="A screenshot of a cell phone&#10;&#10;Description automatically generated">
            <a:extLst>
              <a:ext uri="{FF2B5EF4-FFF2-40B4-BE49-F238E27FC236}">
                <a16:creationId xmlns:a16="http://schemas.microsoft.com/office/drawing/2014/main" xmlns="" id="{9A737855-50CC-4CCC-BA89-F00B701A9C60}"/>
              </a:ext>
            </a:extLst>
          </p:cNvPr>
          <p:cNvPicPr>
            <a:picLocks noChangeAspect="1"/>
          </p:cNvPicPr>
          <p:nvPr/>
        </p:nvPicPr>
        <p:blipFill rotWithShape="1">
          <a:blip r:embed="rId3"/>
          <a:srcRect l="2272" r="1553" b="83980"/>
          <a:stretch/>
        </p:blipFill>
        <p:spPr>
          <a:xfrm>
            <a:off x="0" y="0"/>
            <a:ext cx="9144000" cy="1002102"/>
          </a:xfrm>
          <a:prstGeom prst="rect">
            <a:avLst/>
          </a:prstGeom>
        </p:spPr>
      </p:pic>
      <p:sp>
        <p:nvSpPr>
          <p:cNvPr id="4" name="TextBox 3">
            <a:extLst>
              <a:ext uri="{FF2B5EF4-FFF2-40B4-BE49-F238E27FC236}">
                <a16:creationId xmlns:a16="http://schemas.microsoft.com/office/drawing/2014/main" xmlns="" id="{49828FB4-7D40-41D4-AB6D-908741D3CDCA}"/>
              </a:ext>
            </a:extLst>
          </p:cNvPr>
          <p:cNvSpPr txBox="1"/>
          <p:nvPr/>
        </p:nvSpPr>
        <p:spPr>
          <a:xfrm>
            <a:off x="379562" y="3088257"/>
            <a:ext cx="3786996" cy="439947"/>
          </a:xfrm>
          <a:prstGeom prst="rect">
            <a:avLst/>
          </a:prstGeom>
          <a:solidFill>
            <a:schemeClr val="bg1"/>
          </a:solidFill>
          <a:ln>
            <a:noFill/>
          </a:ln>
        </p:spPr>
        <p:txBody>
          <a:bodyPr wrap="square" rtlCol="0">
            <a:spAutoFit/>
          </a:bodyPr>
          <a:lstStyle/>
          <a:p>
            <a:endParaRPr lang="en-US" dirty="0"/>
          </a:p>
        </p:txBody>
      </p:sp>
      <p:sp>
        <p:nvSpPr>
          <p:cNvPr id="30" name="Content Placeholder 7">
            <a:extLst>
              <a:ext uri="{FF2B5EF4-FFF2-40B4-BE49-F238E27FC236}">
                <a16:creationId xmlns:a16="http://schemas.microsoft.com/office/drawing/2014/main" xmlns="" id="{AFE1BCEF-82AC-4062-87C3-CA2FFD481F2A}"/>
              </a:ext>
            </a:extLst>
          </p:cNvPr>
          <p:cNvSpPr>
            <a:spLocks noGrp="1"/>
          </p:cNvSpPr>
          <p:nvPr>
            <p:ph idx="1"/>
          </p:nvPr>
        </p:nvSpPr>
        <p:spPr>
          <a:xfrm>
            <a:off x="-94889" y="1215318"/>
            <a:ext cx="4658263" cy="5814413"/>
          </a:xfrm>
        </p:spPr>
        <p:txBody>
          <a:bodyPr vert="horz" lIns="91440" tIns="45720" rIns="91440" bIns="45720" rtlCol="0">
            <a:noAutofit/>
          </a:bodyPr>
          <a:lstStyle/>
          <a:p>
            <a:pPr indent="-228600" defTabSz="914400">
              <a:lnSpc>
                <a:spcPct val="90000"/>
              </a:lnSpc>
              <a:buFont typeface="Arial" panose="020B0604020202020204" pitchFamily="34" charset="0"/>
              <a:buChar char="•"/>
              <a:defRPr/>
            </a:pPr>
            <a:r>
              <a:rPr lang="en-US" altLang="en-US" sz="1800" dirty="0"/>
              <a:t>The entity’s audit opinion has improved from the previous year from unqualified audit with findings to unqualified audit opinion without findings</a:t>
            </a:r>
          </a:p>
          <a:p>
            <a:pPr indent="-228600" defTabSz="914400">
              <a:lnSpc>
                <a:spcPct val="90000"/>
              </a:lnSpc>
              <a:buFont typeface="Arial" panose="020B0604020202020204" pitchFamily="34" charset="0"/>
              <a:buChar char="•"/>
              <a:defRPr/>
            </a:pPr>
            <a:endParaRPr lang="en-US" altLang="en-US" sz="1800" dirty="0"/>
          </a:p>
          <a:p>
            <a:pPr indent="-228600" defTabSz="914400">
              <a:lnSpc>
                <a:spcPct val="90000"/>
              </a:lnSpc>
              <a:buFont typeface="Arial" panose="020B0604020202020204" pitchFamily="34" charset="0"/>
              <a:buChar char="•"/>
              <a:defRPr/>
            </a:pPr>
            <a:r>
              <a:rPr lang="en-US" altLang="en-US" sz="1800" dirty="0"/>
              <a:t>FPB is encouraged to focus on processes to ensure that information supporting the quarterly reports and annual performance reports is accurate and the APR is consistent with the APP. The entity is further encouraged to ensure record keeping control are strengthened that will enable easily retrievable of information that will be readily available when requested for audit.</a:t>
            </a:r>
          </a:p>
          <a:p>
            <a:pPr indent="-228600" defTabSz="914400">
              <a:lnSpc>
                <a:spcPct val="90000"/>
              </a:lnSpc>
              <a:buFont typeface="Arial" panose="020B0604020202020204" pitchFamily="34" charset="0"/>
              <a:buChar char="•"/>
              <a:defRPr/>
            </a:pPr>
            <a:endParaRPr lang="en-US" altLang="en-US" sz="1800" dirty="0"/>
          </a:p>
          <a:p>
            <a:pPr indent="-228600" defTabSz="914400">
              <a:lnSpc>
                <a:spcPct val="90000"/>
              </a:lnSpc>
              <a:buFont typeface="Arial" panose="020B0604020202020204" pitchFamily="34" charset="0"/>
              <a:buChar char="•"/>
              <a:defRPr/>
            </a:pPr>
            <a:r>
              <a:rPr lang="en-US" altLang="en-US" sz="1800" dirty="0"/>
              <a:t>FPB should focus on an action plan to address findings on the financial statements to maintain a clean audit outcome in next financial year.</a:t>
            </a:r>
          </a:p>
          <a:p>
            <a:pPr indent="-228600" defTabSz="914400">
              <a:lnSpc>
                <a:spcPct val="90000"/>
              </a:lnSpc>
              <a:buFont typeface="Arial" panose="020B0604020202020204" pitchFamily="34" charset="0"/>
              <a:buChar char="•"/>
              <a:defRPr/>
            </a:pPr>
            <a:endParaRPr lang="en-US" altLang="en-US" sz="1800" dirty="0"/>
          </a:p>
          <a:p>
            <a:pPr indent="-228600" defTabSz="914400">
              <a:lnSpc>
                <a:spcPct val="90000"/>
              </a:lnSpc>
              <a:buFont typeface="Arial" panose="020B0604020202020204" pitchFamily="34" charset="0"/>
              <a:buChar char="•"/>
              <a:defRPr/>
            </a:pPr>
            <a:endParaRPr lang="en-US" altLang="en-US" sz="1800" dirty="0"/>
          </a:p>
          <a:p>
            <a:pPr indent="-228600" defTabSz="914400">
              <a:lnSpc>
                <a:spcPct val="90000"/>
              </a:lnSpc>
              <a:buFont typeface="Arial" panose="020B0604020202020204" pitchFamily="34" charset="0"/>
              <a:buChar char="•"/>
              <a:defRPr/>
            </a:pPr>
            <a:endParaRPr lang="en-US" sz="1800" dirty="0"/>
          </a:p>
        </p:txBody>
      </p:sp>
      <p:sp>
        <p:nvSpPr>
          <p:cNvPr id="31" name="Rectangle 30">
            <a:extLst>
              <a:ext uri="{FF2B5EF4-FFF2-40B4-BE49-F238E27FC236}">
                <a16:creationId xmlns:a16="http://schemas.microsoft.com/office/drawing/2014/main" xmlns="" id="{8DC96278-1B81-40F8-BE05-033C10945F5A}"/>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OVERALL MESSAGE FROM AG</a:t>
            </a:r>
          </a:p>
        </p:txBody>
      </p:sp>
    </p:spTree>
    <p:extLst>
      <p:ext uri="{BB962C8B-B14F-4D97-AF65-F5344CB8AC3E}">
        <p14:creationId xmlns:p14="http://schemas.microsoft.com/office/powerpoint/2010/main" xmlns="" val="363616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CA4B7-9691-440A-9543-7EA4BD6278B5}"/>
              </a:ext>
            </a:extLst>
          </p:cNvPr>
          <p:cNvSpPr/>
          <p:nvPr/>
        </p:nvSpPr>
        <p:spPr>
          <a:xfrm>
            <a:off x="0" y="1002102"/>
            <a:ext cx="9154817"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64509AF5-6415-431A-B59F-5C98C605D6B4}"/>
              </a:ext>
            </a:extLst>
          </p:cNvPr>
          <p:cNvPicPr>
            <a:picLocks noChangeAspect="1"/>
          </p:cNvPicPr>
          <p:nvPr/>
        </p:nvPicPr>
        <p:blipFill rotWithShape="1">
          <a:blip r:embed="rId2"/>
          <a:srcRect l="2272" r="1553" b="83980"/>
          <a:stretch/>
        </p:blipFill>
        <p:spPr>
          <a:xfrm>
            <a:off x="10817" y="-9954"/>
            <a:ext cx="9144000" cy="1002102"/>
          </a:xfrm>
          <a:prstGeom prst="rect">
            <a:avLst/>
          </a:prstGeom>
        </p:spPr>
      </p:pic>
      <p:sp>
        <p:nvSpPr>
          <p:cNvPr id="2" name="Rectangle 1">
            <a:extLst>
              <a:ext uri="{FF2B5EF4-FFF2-40B4-BE49-F238E27FC236}">
                <a16:creationId xmlns:a16="http://schemas.microsoft.com/office/drawing/2014/main" xmlns="" id="{8BC70910-48DC-49AA-88E7-35A257860CA5}"/>
              </a:ext>
            </a:extLst>
          </p:cNvPr>
          <p:cNvSpPr/>
          <p:nvPr/>
        </p:nvSpPr>
        <p:spPr>
          <a:xfrm>
            <a:off x="293297" y="284784"/>
            <a:ext cx="3355676" cy="6728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ZA" sz="2400" b="1" dirty="0">
                <a:solidFill>
                  <a:schemeClr val="bg1"/>
                </a:solidFill>
                <a:latin typeface="Arial Narrow" panose="020B0606020202030204" pitchFamily="34" charset="0"/>
              </a:rPr>
              <a:t>GENERAL INFORMATION</a:t>
            </a:r>
          </a:p>
        </p:txBody>
      </p:sp>
      <p:pic>
        <p:nvPicPr>
          <p:cNvPr id="3" name="Picture 2">
            <a:extLst>
              <a:ext uri="{FF2B5EF4-FFF2-40B4-BE49-F238E27FC236}">
                <a16:creationId xmlns:a16="http://schemas.microsoft.com/office/drawing/2014/main" xmlns="" id="{F9851C86-9CF9-42DB-84A9-A8ED314FEF95}"/>
              </a:ext>
            </a:extLst>
          </p:cNvPr>
          <p:cNvPicPr>
            <a:picLocks noChangeAspect="1"/>
          </p:cNvPicPr>
          <p:nvPr/>
        </p:nvPicPr>
        <p:blipFill rotWithShape="1">
          <a:blip r:embed="rId3"/>
          <a:srcRect t="1998" b="25215"/>
          <a:stretch/>
        </p:blipFill>
        <p:spPr>
          <a:xfrm>
            <a:off x="-1" y="1000672"/>
            <a:ext cx="9144000" cy="5918622"/>
          </a:xfrm>
          <a:prstGeom prst="rect">
            <a:avLst/>
          </a:prstGeom>
        </p:spPr>
      </p:pic>
      <p:pic>
        <p:nvPicPr>
          <p:cNvPr id="6" name="Picture 5">
            <a:extLst>
              <a:ext uri="{FF2B5EF4-FFF2-40B4-BE49-F238E27FC236}">
                <a16:creationId xmlns:a16="http://schemas.microsoft.com/office/drawing/2014/main" xmlns="" id="{DF273C66-D408-45BC-AF8B-B960318839E6}"/>
              </a:ext>
            </a:extLst>
          </p:cNvPr>
          <p:cNvPicPr>
            <a:picLocks noChangeAspect="1"/>
          </p:cNvPicPr>
          <p:nvPr/>
        </p:nvPicPr>
        <p:blipFill>
          <a:blip r:embed="rId4"/>
          <a:stretch>
            <a:fillRect/>
          </a:stretch>
        </p:blipFill>
        <p:spPr>
          <a:xfrm>
            <a:off x="-2" y="5251418"/>
            <a:ext cx="5181600" cy="1676400"/>
          </a:xfrm>
          <a:prstGeom prst="rect">
            <a:avLst/>
          </a:prstGeom>
        </p:spPr>
      </p:pic>
      <p:pic>
        <p:nvPicPr>
          <p:cNvPr id="8" name="Picture 7">
            <a:extLst>
              <a:ext uri="{FF2B5EF4-FFF2-40B4-BE49-F238E27FC236}">
                <a16:creationId xmlns:a16="http://schemas.microsoft.com/office/drawing/2014/main" xmlns="" id="{54E8B622-EC7A-46FF-946E-B65903265EAE}"/>
              </a:ext>
            </a:extLst>
          </p:cNvPr>
          <p:cNvPicPr>
            <a:picLocks noChangeAspect="1"/>
          </p:cNvPicPr>
          <p:nvPr/>
        </p:nvPicPr>
        <p:blipFill rotWithShape="1">
          <a:blip r:embed="rId5"/>
          <a:srcRect l="16822" t="39594" r="4000"/>
          <a:stretch/>
        </p:blipFill>
        <p:spPr>
          <a:xfrm>
            <a:off x="3571331" y="1313916"/>
            <a:ext cx="5549224" cy="14292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STATEMENT OF FINANCIAL PERFORMANCE</a:t>
            </a:r>
          </a:p>
        </p:txBody>
      </p:sp>
      <p:graphicFrame>
        <p:nvGraphicFramePr>
          <p:cNvPr id="5" name="Table 4">
            <a:extLst>
              <a:ext uri="{FF2B5EF4-FFF2-40B4-BE49-F238E27FC236}">
                <a16:creationId xmlns:a16="http://schemas.microsoft.com/office/drawing/2014/main" xmlns="" id="{597B3703-2180-4777-A304-1D2C78AC9773}"/>
              </a:ext>
            </a:extLst>
          </p:cNvPr>
          <p:cNvGraphicFramePr>
            <a:graphicFrameLocks noGrp="1"/>
          </p:cNvGraphicFramePr>
          <p:nvPr>
            <p:extLst>
              <p:ext uri="{D42A27DB-BD31-4B8C-83A1-F6EECF244321}">
                <p14:modId xmlns:p14="http://schemas.microsoft.com/office/powerpoint/2010/main" xmlns="" val="3783160051"/>
              </p:ext>
            </p:extLst>
          </p:nvPr>
        </p:nvGraphicFramePr>
        <p:xfrm>
          <a:off x="291401" y="1185705"/>
          <a:ext cx="8721969" cy="5540203"/>
        </p:xfrm>
        <a:graphic>
          <a:graphicData uri="http://schemas.openxmlformats.org/drawingml/2006/table">
            <a:tbl>
              <a:tblPr firstRow="1" bandRow="1">
                <a:tableStyleId>{5C22544A-7EE6-4342-B048-85BDC9FD1C3A}</a:tableStyleId>
              </a:tblPr>
              <a:tblGrid>
                <a:gridCol w="4441574">
                  <a:extLst>
                    <a:ext uri="{9D8B030D-6E8A-4147-A177-3AD203B41FA5}">
                      <a16:colId xmlns:a16="http://schemas.microsoft.com/office/drawing/2014/main" xmlns="" val="20000"/>
                    </a:ext>
                  </a:extLst>
                </a:gridCol>
                <a:gridCol w="2074540">
                  <a:extLst>
                    <a:ext uri="{9D8B030D-6E8A-4147-A177-3AD203B41FA5}">
                      <a16:colId xmlns:a16="http://schemas.microsoft.com/office/drawing/2014/main" xmlns="" val="20001"/>
                    </a:ext>
                  </a:extLst>
                </a:gridCol>
                <a:gridCol w="2205855">
                  <a:extLst>
                    <a:ext uri="{9D8B030D-6E8A-4147-A177-3AD203B41FA5}">
                      <a16:colId xmlns:a16="http://schemas.microsoft.com/office/drawing/2014/main" xmlns="" val="20002"/>
                    </a:ext>
                  </a:extLst>
                </a:gridCol>
              </a:tblGrid>
              <a:tr h="1177908">
                <a:tc>
                  <a:txBody>
                    <a:bodyPr/>
                    <a:lstStyle/>
                    <a:p>
                      <a:endParaRPr lang="en-ZA" sz="2400" b="1" dirty="0">
                        <a:solidFill>
                          <a:srgbClr val="FFFF00"/>
                        </a:solidFill>
                        <a:latin typeface="+mn-lt"/>
                        <a:cs typeface="Arial" pitchFamily="34" charset="0"/>
                      </a:endParaRPr>
                    </a:p>
                    <a:p>
                      <a:r>
                        <a:rPr lang="en-ZA" sz="2400" b="1" dirty="0">
                          <a:solidFill>
                            <a:srgbClr val="FFFF00"/>
                          </a:solidFill>
                          <a:latin typeface="+mn-lt"/>
                          <a:cs typeface="Arial" pitchFamily="34" charset="0"/>
                        </a:rPr>
                        <a:t>DESCRIPTION   (Figures in Rand)                                                           </a:t>
                      </a:r>
                      <a:endParaRPr lang="en-US" sz="2400" b="1" dirty="0">
                        <a:solidFill>
                          <a:srgbClr val="FFFF00"/>
                        </a:solidFill>
                        <a:latin typeface="+mn-lt"/>
                        <a:cs typeface="Arial" pitchFamily="34" charset="0"/>
                      </a:endParaRPr>
                    </a:p>
                  </a:txBody>
                  <a:tcPr marL="84406" marR="84406" marT="45728" marB="45728"/>
                </a:tc>
                <a:tc>
                  <a:txBody>
                    <a:bodyPr/>
                    <a:lstStyle/>
                    <a:p>
                      <a:pPr algn="ctr"/>
                      <a:endParaRPr lang="en-US" sz="2400" b="1" dirty="0">
                        <a:solidFill>
                          <a:srgbClr val="FFFF00"/>
                        </a:solidFill>
                        <a:latin typeface="+mn-lt"/>
                        <a:cs typeface="Arial" pitchFamily="34" charset="0"/>
                      </a:endParaRPr>
                    </a:p>
                    <a:p>
                      <a:pPr algn="ctr"/>
                      <a:r>
                        <a:rPr lang="en-US" sz="2400" b="1" dirty="0">
                          <a:solidFill>
                            <a:srgbClr val="FFFF00"/>
                          </a:solidFill>
                          <a:latin typeface="+mn-lt"/>
                          <a:cs typeface="Arial" pitchFamily="34" charset="0"/>
                        </a:rPr>
                        <a:t>31 March 2019</a:t>
                      </a:r>
                    </a:p>
                    <a:p>
                      <a:pPr algn="ctr"/>
                      <a:endParaRPr lang="en-US" sz="2400" b="1" dirty="0">
                        <a:solidFill>
                          <a:srgbClr val="FFFF00"/>
                        </a:solidFill>
                        <a:latin typeface="+mn-lt"/>
                        <a:cs typeface="Arial" pitchFamily="34" charset="0"/>
                      </a:endParaRPr>
                    </a:p>
                  </a:txBody>
                  <a:tcPr marL="84406" marR="84406" marT="45728" marB="45728"/>
                </a:tc>
                <a:tc>
                  <a:txBody>
                    <a:bodyPr/>
                    <a:lstStyle/>
                    <a:p>
                      <a:pPr algn="ctr"/>
                      <a:endParaRPr lang="en-US" sz="2400" b="1" dirty="0">
                        <a:solidFill>
                          <a:srgbClr val="FFFF00"/>
                        </a:solidFill>
                        <a:latin typeface="+mn-lt"/>
                        <a:cs typeface="Arial" pitchFamily="34" charset="0"/>
                      </a:endParaRPr>
                    </a:p>
                    <a:p>
                      <a:pPr algn="ctr"/>
                      <a:r>
                        <a:rPr lang="en-US" sz="2400" b="1" dirty="0">
                          <a:solidFill>
                            <a:srgbClr val="FFFF00"/>
                          </a:solidFill>
                          <a:latin typeface="+mn-lt"/>
                          <a:cs typeface="Arial" pitchFamily="34" charset="0"/>
                        </a:rPr>
                        <a:t>31 March 2018</a:t>
                      </a:r>
                    </a:p>
                  </a:txBody>
                  <a:tcPr marL="84406" marR="84406" marT="45728" marB="45728"/>
                </a:tc>
                <a:extLst>
                  <a:ext uri="{0D108BD9-81ED-4DB2-BD59-A6C34878D82A}">
                    <a16:rowId xmlns:a16="http://schemas.microsoft.com/office/drawing/2014/main" xmlns="" val="10000"/>
                  </a:ext>
                </a:extLst>
              </a:tr>
              <a:tr h="392662">
                <a:tc>
                  <a:txBody>
                    <a:bodyPr/>
                    <a:lstStyle/>
                    <a:p>
                      <a:r>
                        <a:rPr lang="en-ZA" sz="2000" b="1" dirty="0">
                          <a:solidFill>
                            <a:schemeClr val="tx1"/>
                          </a:solidFill>
                          <a:latin typeface="+mn-lt"/>
                          <a:cs typeface="Arial" pitchFamily="34" charset="0"/>
                        </a:rPr>
                        <a:t>REVENUE</a:t>
                      </a:r>
                      <a:endParaRPr lang="en-US" sz="2000" b="1" dirty="0">
                        <a:solidFill>
                          <a:schemeClr val="tx1"/>
                        </a:solidFill>
                        <a:latin typeface="+mn-lt"/>
                        <a:cs typeface="Arial" pitchFamily="34" charset="0"/>
                      </a:endParaRPr>
                    </a:p>
                  </a:txBody>
                  <a:tcPr marL="84406" marR="84406" marT="45728" marB="45728"/>
                </a:tc>
                <a:tc>
                  <a:txBody>
                    <a:bodyPr/>
                    <a:lstStyle/>
                    <a:p>
                      <a:pPr algn="r"/>
                      <a:r>
                        <a:rPr lang="en-ZA" sz="2000" b="1" dirty="0">
                          <a:latin typeface="+mn-lt"/>
                          <a:cs typeface="Arial" panose="020B0604020202020204" pitchFamily="34" charset="0"/>
                        </a:rPr>
                        <a:t>103</a:t>
                      </a:r>
                      <a:r>
                        <a:rPr lang="en-ZA" sz="2000" b="1" baseline="0" dirty="0">
                          <a:latin typeface="+mn-lt"/>
                          <a:cs typeface="Arial" panose="020B0604020202020204" pitchFamily="34" charset="0"/>
                        </a:rPr>
                        <a:t> 414 327</a:t>
                      </a:r>
                      <a:endParaRPr lang="en-ZA" sz="2000" b="1" dirty="0">
                        <a:latin typeface="+mn-lt"/>
                        <a:cs typeface="Arial" panose="020B0604020202020204" pitchFamily="34" charset="0"/>
                      </a:endParaRPr>
                    </a:p>
                  </a:txBody>
                  <a:tcPr marL="84406" marR="84406" marT="45728" marB="45728"/>
                </a:tc>
                <a:tc>
                  <a:txBody>
                    <a:bodyPr/>
                    <a:lstStyle/>
                    <a:p>
                      <a:pPr algn="r"/>
                      <a:r>
                        <a:rPr lang="en-ZA" sz="2000" b="1" dirty="0">
                          <a:latin typeface="+mn-lt"/>
                          <a:cs typeface="Arial" panose="020B0604020202020204" pitchFamily="34" charset="0"/>
                        </a:rPr>
                        <a:t>100</a:t>
                      </a:r>
                      <a:r>
                        <a:rPr lang="en-ZA" sz="2000" b="1" baseline="0" dirty="0">
                          <a:latin typeface="+mn-lt"/>
                          <a:cs typeface="Arial" panose="020B0604020202020204" pitchFamily="34" charset="0"/>
                        </a:rPr>
                        <a:t> 298 878</a:t>
                      </a:r>
                      <a:endParaRPr lang="en-ZA" sz="2000" b="1"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1"/>
                  </a:ext>
                </a:extLst>
              </a:tr>
              <a:tr h="392662">
                <a:tc>
                  <a:txBody>
                    <a:bodyPr/>
                    <a:lstStyle/>
                    <a:p>
                      <a:r>
                        <a:rPr lang="en-ZA" sz="2000" dirty="0">
                          <a:solidFill>
                            <a:schemeClr val="tx1"/>
                          </a:solidFill>
                          <a:latin typeface="+mn-lt"/>
                          <a:cs typeface="Arial" pitchFamily="34" charset="0"/>
                        </a:rPr>
                        <a:t>Operational</a:t>
                      </a:r>
                      <a:r>
                        <a:rPr lang="en-ZA" sz="2000" baseline="0" dirty="0">
                          <a:solidFill>
                            <a:schemeClr val="tx1"/>
                          </a:solidFill>
                          <a:latin typeface="+mn-lt"/>
                          <a:cs typeface="Arial" pitchFamily="34" charset="0"/>
                        </a:rPr>
                        <a:t> grant</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cs typeface="Arial" panose="020B0604020202020204" pitchFamily="34" charset="0"/>
                        </a:rPr>
                        <a:t>94 577 000</a:t>
                      </a:r>
                    </a:p>
                  </a:txBody>
                  <a:tcPr marL="84406" marR="84406" marT="45728" marB="45728"/>
                </a:tc>
                <a:tc>
                  <a:txBody>
                    <a:bodyPr/>
                    <a:lstStyle/>
                    <a:p>
                      <a:pPr algn="r"/>
                      <a:r>
                        <a:rPr lang="en-ZA" sz="2000" dirty="0">
                          <a:latin typeface="+mn-lt"/>
                          <a:cs typeface="Arial" panose="020B0604020202020204" pitchFamily="34" charset="0"/>
                        </a:rPr>
                        <a:t>91</a:t>
                      </a:r>
                      <a:r>
                        <a:rPr lang="en-ZA" sz="2000" baseline="0" dirty="0">
                          <a:latin typeface="+mn-lt"/>
                          <a:cs typeface="Arial" panose="020B0604020202020204" pitchFamily="34" charset="0"/>
                        </a:rPr>
                        <a:t> 684 000</a:t>
                      </a:r>
                      <a:endParaRPr lang="en-ZA" sz="2000"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2"/>
                  </a:ext>
                </a:extLst>
              </a:tr>
              <a:tr h="392662">
                <a:tc>
                  <a:txBody>
                    <a:bodyPr/>
                    <a:lstStyle/>
                    <a:p>
                      <a:r>
                        <a:rPr lang="en-ZA" sz="2000" dirty="0">
                          <a:solidFill>
                            <a:schemeClr val="tx1"/>
                          </a:solidFill>
                          <a:latin typeface="+mn-lt"/>
                          <a:cs typeface="Arial" pitchFamily="34" charset="0"/>
                        </a:rPr>
                        <a:t>Regulation</a:t>
                      </a:r>
                      <a:r>
                        <a:rPr lang="en-ZA" sz="2000" baseline="0" dirty="0">
                          <a:solidFill>
                            <a:schemeClr val="tx1"/>
                          </a:solidFill>
                          <a:latin typeface="+mn-lt"/>
                          <a:cs typeface="Arial" pitchFamily="34" charset="0"/>
                        </a:rPr>
                        <a:t> fees</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cs typeface="Arial" panose="020B0604020202020204" pitchFamily="34" charset="0"/>
                        </a:rPr>
                        <a:t>7</a:t>
                      </a:r>
                      <a:r>
                        <a:rPr lang="en-ZA" sz="2000" baseline="0" dirty="0">
                          <a:latin typeface="+mn-lt"/>
                          <a:cs typeface="Arial" panose="020B0604020202020204" pitchFamily="34" charset="0"/>
                        </a:rPr>
                        <a:t> 907 284</a:t>
                      </a:r>
                      <a:endParaRPr lang="en-ZA" sz="2000" dirty="0">
                        <a:latin typeface="+mn-lt"/>
                        <a:cs typeface="Arial" panose="020B0604020202020204" pitchFamily="34" charset="0"/>
                      </a:endParaRPr>
                    </a:p>
                  </a:txBody>
                  <a:tcPr marL="84406" marR="84406" marT="45728" marB="45728"/>
                </a:tc>
                <a:tc>
                  <a:txBody>
                    <a:bodyPr/>
                    <a:lstStyle/>
                    <a:p>
                      <a:pPr algn="r"/>
                      <a:r>
                        <a:rPr lang="en-ZA" sz="2000" dirty="0">
                          <a:latin typeface="+mn-lt"/>
                          <a:cs typeface="Arial" panose="020B0604020202020204" pitchFamily="34" charset="0"/>
                        </a:rPr>
                        <a:t>7</a:t>
                      </a:r>
                      <a:r>
                        <a:rPr lang="en-ZA" sz="2000" baseline="0" dirty="0">
                          <a:latin typeface="+mn-lt"/>
                          <a:cs typeface="Arial" panose="020B0604020202020204" pitchFamily="34" charset="0"/>
                        </a:rPr>
                        <a:t> 741 329</a:t>
                      </a:r>
                      <a:endParaRPr lang="en-ZA" sz="2000"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3"/>
                  </a:ext>
                </a:extLst>
              </a:tr>
              <a:tr h="392662">
                <a:tc>
                  <a:txBody>
                    <a:bodyPr/>
                    <a:lstStyle/>
                    <a:p>
                      <a:r>
                        <a:rPr lang="en-ZA" sz="2000" dirty="0">
                          <a:solidFill>
                            <a:schemeClr val="tx1"/>
                          </a:solidFill>
                          <a:latin typeface="+mn-lt"/>
                          <a:cs typeface="Arial" pitchFamily="34" charset="0"/>
                        </a:rPr>
                        <a:t>Other</a:t>
                      </a:r>
                      <a:r>
                        <a:rPr lang="en-ZA" sz="2000" baseline="0" dirty="0">
                          <a:solidFill>
                            <a:schemeClr val="tx1"/>
                          </a:solidFill>
                          <a:latin typeface="+mn-lt"/>
                          <a:cs typeface="Arial" pitchFamily="34" charset="0"/>
                        </a:rPr>
                        <a:t> income</a:t>
                      </a:r>
                      <a:r>
                        <a:rPr lang="en-ZA" sz="2000" dirty="0">
                          <a:solidFill>
                            <a:schemeClr val="tx1"/>
                          </a:solidFill>
                          <a:latin typeface="+mn-lt"/>
                          <a:cs typeface="Arial" pitchFamily="34" charset="0"/>
                        </a:rPr>
                        <a:t> </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cs typeface="Arial" panose="020B0604020202020204" pitchFamily="34" charset="0"/>
                        </a:rPr>
                        <a:t>930 043</a:t>
                      </a:r>
                    </a:p>
                  </a:txBody>
                  <a:tcPr marL="84406" marR="84406" marT="45728" marB="45728"/>
                </a:tc>
                <a:tc>
                  <a:txBody>
                    <a:bodyPr/>
                    <a:lstStyle/>
                    <a:p>
                      <a:pPr algn="r"/>
                      <a:r>
                        <a:rPr lang="en-ZA" sz="2000" dirty="0">
                          <a:latin typeface="+mn-lt"/>
                          <a:cs typeface="Arial" panose="020B0604020202020204" pitchFamily="34" charset="0"/>
                        </a:rPr>
                        <a:t>873</a:t>
                      </a:r>
                      <a:r>
                        <a:rPr lang="en-ZA" sz="2000" baseline="0" dirty="0">
                          <a:latin typeface="+mn-lt"/>
                          <a:cs typeface="Arial" panose="020B0604020202020204" pitchFamily="34" charset="0"/>
                        </a:rPr>
                        <a:t> 549</a:t>
                      </a:r>
                      <a:endParaRPr lang="en-ZA" sz="2000"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4"/>
                  </a:ext>
                </a:extLst>
              </a:tr>
              <a:tr h="392662">
                <a:tc>
                  <a:txBody>
                    <a:bodyPr/>
                    <a:lstStyle/>
                    <a:p>
                      <a:r>
                        <a:rPr lang="en-ZA" sz="2000" b="1" dirty="0">
                          <a:solidFill>
                            <a:schemeClr val="tx1"/>
                          </a:solidFill>
                          <a:latin typeface="+mn-lt"/>
                          <a:cs typeface="Arial" pitchFamily="34" charset="0"/>
                        </a:rPr>
                        <a:t>EXPENDITURE</a:t>
                      </a:r>
                      <a:endParaRPr lang="en-US" sz="2000" b="1" dirty="0">
                        <a:solidFill>
                          <a:schemeClr val="tx1"/>
                        </a:solidFill>
                        <a:latin typeface="+mn-lt"/>
                        <a:cs typeface="Arial" pitchFamily="34" charset="0"/>
                      </a:endParaRPr>
                    </a:p>
                  </a:txBody>
                  <a:tcPr marL="84406" marR="84406" marT="45728" marB="45728"/>
                </a:tc>
                <a:tc>
                  <a:txBody>
                    <a:bodyPr/>
                    <a:lstStyle/>
                    <a:p>
                      <a:pPr algn="r"/>
                      <a:r>
                        <a:rPr lang="en-ZA" sz="2000" b="1" dirty="0">
                          <a:latin typeface="+mn-lt"/>
                          <a:cs typeface="Arial" panose="020B0604020202020204" pitchFamily="34" charset="0"/>
                        </a:rPr>
                        <a:t>(96 258 023</a:t>
                      </a:r>
                      <a:r>
                        <a:rPr lang="en-ZA" sz="2000" b="1" baseline="0" dirty="0">
                          <a:latin typeface="+mn-lt"/>
                          <a:cs typeface="Arial" panose="020B0604020202020204" pitchFamily="34" charset="0"/>
                        </a:rPr>
                        <a:t>)</a:t>
                      </a:r>
                      <a:endParaRPr lang="en-ZA" sz="2000" b="1" dirty="0">
                        <a:latin typeface="+mn-lt"/>
                        <a:cs typeface="Arial" panose="020B0604020202020204" pitchFamily="34" charset="0"/>
                      </a:endParaRPr>
                    </a:p>
                  </a:txBody>
                  <a:tcPr marL="84406" marR="84406" marT="45728" marB="45728"/>
                </a:tc>
                <a:tc>
                  <a:txBody>
                    <a:bodyPr/>
                    <a:lstStyle/>
                    <a:p>
                      <a:pPr algn="r"/>
                      <a:r>
                        <a:rPr lang="en-ZA" sz="2000" b="1" dirty="0">
                          <a:latin typeface="+mn-lt"/>
                          <a:cs typeface="Arial" panose="020B0604020202020204" pitchFamily="34" charset="0"/>
                        </a:rPr>
                        <a:t>(92</a:t>
                      </a:r>
                      <a:r>
                        <a:rPr lang="en-ZA" sz="2000" b="1" baseline="0" dirty="0">
                          <a:latin typeface="+mn-lt"/>
                          <a:cs typeface="Arial" panose="020B0604020202020204" pitchFamily="34" charset="0"/>
                        </a:rPr>
                        <a:t> 832 567)</a:t>
                      </a:r>
                      <a:endParaRPr lang="en-ZA" sz="2000" b="1"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5"/>
                  </a:ext>
                </a:extLst>
              </a:tr>
              <a:tr h="392662">
                <a:tc>
                  <a:txBody>
                    <a:bodyPr/>
                    <a:lstStyle/>
                    <a:p>
                      <a:r>
                        <a:rPr lang="en-US" sz="2000" dirty="0">
                          <a:solidFill>
                            <a:schemeClr val="tx1"/>
                          </a:solidFill>
                          <a:latin typeface="+mn-lt"/>
                          <a:cs typeface="Arial" pitchFamily="34" charset="0"/>
                        </a:rPr>
                        <a:t>Personnel</a:t>
                      </a:r>
                      <a:r>
                        <a:rPr lang="en-US" sz="2000" baseline="0" dirty="0">
                          <a:solidFill>
                            <a:schemeClr val="tx1"/>
                          </a:solidFill>
                          <a:latin typeface="+mn-lt"/>
                          <a:cs typeface="Arial" pitchFamily="34" charset="0"/>
                        </a:rPr>
                        <a:t> (Incl. Classifiers)</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cs typeface="Arial" panose="020B0604020202020204" pitchFamily="34" charset="0"/>
                        </a:rPr>
                        <a:t>(57 932 203)</a:t>
                      </a:r>
                    </a:p>
                  </a:txBody>
                  <a:tcPr marL="84406" marR="84406" marT="45728" marB="45728"/>
                </a:tc>
                <a:tc>
                  <a:txBody>
                    <a:bodyPr/>
                    <a:lstStyle/>
                    <a:p>
                      <a:pPr algn="r"/>
                      <a:r>
                        <a:rPr lang="en-ZA" sz="2000" dirty="0">
                          <a:latin typeface="+mn-lt"/>
                          <a:cs typeface="Arial" panose="020B0604020202020204" pitchFamily="34" charset="0"/>
                        </a:rPr>
                        <a:t>(53 241 885)</a:t>
                      </a:r>
                    </a:p>
                  </a:txBody>
                  <a:tcPr marL="84406" marR="84406" marT="45728" marB="45728"/>
                </a:tc>
                <a:extLst>
                  <a:ext uri="{0D108BD9-81ED-4DB2-BD59-A6C34878D82A}">
                    <a16:rowId xmlns:a16="http://schemas.microsoft.com/office/drawing/2014/main" xmlns="" val="10006"/>
                  </a:ext>
                </a:extLst>
              </a:tr>
              <a:tr h="392662">
                <a:tc>
                  <a:txBody>
                    <a:bodyPr/>
                    <a:lstStyle/>
                    <a:p>
                      <a:r>
                        <a:rPr lang="en-US" sz="2000" dirty="0">
                          <a:solidFill>
                            <a:schemeClr val="tx1"/>
                          </a:solidFill>
                          <a:latin typeface="+mn-lt"/>
                          <a:cs typeface="Arial" pitchFamily="34" charset="0"/>
                        </a:rPr>
                        <a:t>Depreciation</a:t>
                      </a:r>
                      <a:r>
                        <a:rPr lang="en-US" sz="2000" baseline="0" dirty="0">
                          <a:solidFill>
                            <a:schemeClr val="tx1"/>
                          </a:solidFill>
                          <a:latin typeface="+mn-lt"/>
                          <a:cs typeface="Arial" pitchFamily="34" charset="0"/>
                        </a:rPr>
                        <a:t> and amortisation </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rPr>
                        <a:t>(2 419 054)</a:t>
                      </a:r>
                    </a:p>
                  </a:txBody>
                  <a:tcPr marL="84406" marR="84406" marT="45728" marB="45728"/>
                </a:tc>
                <a:tc>
                  <a:txBody>
                    <a:bodyPr/>
                    <a:lstStyle/>
                    <a:p>
                      <a:pPr algn="r"/>
                      <a:r>
                        <a:rPr lang="en-ZA" sz="2000" dirty="0">
                          <a:latin typeface="+mn-lt"/>
                        </a:rPr>
                        <a:t>(2 452 419)</a:t>
                      </a:r>
                    </a:p>
                  </a:txBody>
                  <a:tcPr marL="84406" marR="84406" marT="45728" marB="45728"/>
                </a:tc>
                <a:extLst>
                  <a:ext uri="{0D108BD9-81ED-4DB2-BD59-A6C34878D82A}">
                    <a16:rowId xmlns:a16="http://schemas.microsoft.com/office/drawing/2014/main" xmlns="" val="10007"/>
                  </a:ext>
                </a:extLst>
              </a:tr>
              <a:tr h="424619">
                <a:tc>
                  <a:txBody>
                    <a:bodyPr/>
                    <a:lstStyle/>
                    <a:p>
                      <a:r>
                        <a:rPr lang="en-US" sz="2000" dirty="0">
                          <a:solidFill>
                            <a:schemeClr val="tx1"/>
                          </a:solidFill>
                          <a:latin typeface="+mn-lt"/>
                          <a:cs typeface="Arial" pitchFamily="34" charset="0"/>
                        </a:rPr>
                        <a:t>Finance costs</a:t>
                      </a:r>
                    </a:p>
                  </a:txBody>
                  <a:tcPr marL="84406" marR="84406" marT="45728" marB="45728"/>
                </a:tc>
                <a:tc>
                  <a:txBody>
                    <a:bodyPr/>
                    <a:lstStyle/>
                    <a:p>
                      <a:pPr algn="r"/>
                      <a:r>
                        <a:rPr lang="en-ZA" sz="2000" dirty="0">
                          <a:latin typeface="+mn-lt"/>
                        </a:rPr>
                        <a:t>(50 538)</a:t>
                      </a:r>
                    </a:p>
                  </a:txBody>
                  <a:tcPr marL="84406" marR="84406" marT="45728" marB="45728"/>
                </a:tc>
                <a:tc>
                  <a:txBody>
                    <a:bodyPr/>
                    <a:lstStyle/>
                    <a:p>
                      <a:pPr algn="r"/>
                      <a:r>
                        <a:rPr lang="en-ZA" sz="2000" dirty="0">
                          <a:latin typeface="+mn-lt"/>
                        </a:rPr>
                        <a:t>(187 705)</a:t>
                      </a:r>
                    </a:p>
                  </a:txBody>
                  <a:tcPr marL="84406" marR="84406" marT="45728" marB="45728"/>
                </a:tc>
                <a:extLst>
                  <a:ext uri="{0D108BD9-81ED-4DB2-BD59-A6C34878D82A}">
                    <a16:rowId xmlns:a16="http://schemas.microsoft.com/office/drawing/2014/main" xmlns="" val="594880056"/>
                  </a:ext>
                </a:extLst>
              </a:tr>
              <a:tr h="576528">
                <a:tc>
                  <a:txBody>
                    <a:bodyPr/>
                    <a:lstStyle/>
                    <a:p>
                      <a:r>
                        <a:rPr lang="en-ZA" sz="2000" baseline="0" dirty="0">
                          <a:solidFill>
                            <a:schemeClr val="tx1"/>
                          </a:solidFill>
                          <a:latin typeface="+mn-lt"/>
                          <a:cs typeface="Arial" pitchFamily="34" charset="0"/>
                        </a:rPr>
                        <a:t>Administrative</a:t>
                      </a:r>
                      <a:endParaRPr lang="en-US" sz="2000" dirty="0">
                        <a:solidFill>
                          <a:schemeClr val="tx1"/>
                        </a:solidFill>
                        <a:latin typeface="+mn-lt"/>
                        <a:cs typeface="Arial" pitchFamily="34" charset="0"/>
                      </a:endParaRPr>
                    </a:p>
                  </a:txBody>
                  <a:tcPr marL="84406" marR="84406" marT="45728" marB="45728"/>
                </a:tc>
                <a:tc>
                  <a:txBody>
                    <a:bodyPr/>
                    <a:lstStyle/>
                    <a:p>
                      <a:pPr algn="r"/>
                      <a:r>
                        <a:rPr lang="en-ZA" sz="2000" dirty="0">
                          <a:latin typeface="+mn-lt"/>
                        </a:rPr>
                        <a:t>(35 856 228)</a:t>
                      </a:r>
                    </a:p>
                  </a:txBody>
                  <a:tcPr marL="84406" marR="84406" marT="45728" marB="45728"/>
                </a:tc>
                <a:tc>
                  <a:txBody>
                    <a:bodyPr/>
                    <a:lstStyle/>
                    <a:p>
                      <a:pPr algn="r"/>
                      <a:r>
                        <a:rPr lang="en-ZA" sz="2000" dirty="0">
                          <a:latin typeface="+mn-lt"/>
                        </a:rPr>
                        <a:t>(36 950 558)</a:t>
                      </a:r>
                    </a:p>
                  </a:txBody>
                  <a:tcPr marL="84406" marR="84406" marT="45728" marB="45728"/>
                </a:tc>
                <a:extLst>
                  <a:ext uri="{0D108BD9-81ED-4DB2-BD59-A6C34878D82A}">
                    <a16:rowId xmlns:a16="http://schemas.microsoft.com/office/drawing/2014/main" xmlns="" val="10008"/>
                  </a:ext>
                </a:extLst>
              </a:tr>
              <a:tr h="576528">
                <a:tc>
                  <a:txBody>
                    <a:bodyPr/>
                    <a:lstStyle/>
                    <a:p>
                      <a:r>
                        <a:rPr lang="en-ZA" sz="2000" b="1" dirty="0">
                          <a:solidFill>
                            <a:schemeClr val="tx1"/>
                          </a:solidFill>
                          <a:latin typeface="+mn-lt"/>
                          <a:cs typeface="Arial" pitchFamily="34" charset="0"/>
                        </a:rPr>
                        <a:t>SURPLUS</a:t>
                      </a:r>
                      <a:endParaRPr lang="en-US" sz="2000" b="1" dirty="0">
                        <a:solidFill>
                          <a:schemeClr val="tx1"/>
                        </a:solidFill>
                        <a:latin typeface="+mn-lt"/>
                        <a:cs typeface="Arial" pitchFamily="34" charset="0"/>
                      </a:endParaRPr>
                    </a:p>
                  </a:txBody>
                  <a:tcPr marL="84406" marR="84406" marT="45728" marB="45728"/>
                </a:tc>
                <a:tc>
                  <a:txBody>
                    <a:bodyPr/>
                    <a:lstStyle/>
                    <a:p>
                      <a:pPr algn="r"/>
                      <a:r>
                        <a:rPr lang="en-ZA" sz="2000" b="1" dirty="0">
                          <a:latin typeface="+mn-lt"/>
                          <a:cs typeface="Arial" panose="020B0604020202020204" pitchFamily="34" charset="0"/>
                        </a:rPr>
                        <a:t>7 156 304</a:t>
                      </a:r>
                    </a:p>
                  </a:txBody>
                  <a:tcPr marL="84406" marR="84406" marT="45728" marB="45728"/>
                </a:tc>
                <a:tc>
                  <a:txBody>
                    <a:bodyPr/>
                    <a:lstStyle/>
                    <a:p>
                      <a:pPr algn="r"/>
                      <a:r>
                        <a:rPr lang="en-ZA" sz="2000" b="1" dirty="0">
                          <a:latin typeface="+mn-lt"/>
                          <a:cs typeface="Arial" panose="020B0604020202020204" pitchFamily="34" charset="0"/>
                        </a:rPr>
                        <a:t>7</a:t>
                      </a:r>
                      <a:r>
                        <a:rPr lang="en-ZA" sz="2000" b="1" baseline="0" dirty="0">
                          <a:latin typeface="+mn-lt"/>
                          <a:cs typeface="Arial" panose="020B0604020202020204" pitchFamily="34" charset="0"/>
                        </a:rPr>
                        <a:t> 466 311</a:t>
                      </a:r>
                      <a:endParaRPr lang="en-ZA" sz="2000" b="1" dirty="0">
                        <a:latin typeface="+mn-lt"/>
                        <a:cs typeface="Arial" panose="020B0604020202020204" pitchFamily="34" charset="0"/>
                      </a:endParaRPr>
                    </a:p>
                  </a:txBody>
                  <a:tcPr marL="84406" marR="84406" marT="45728" marB="45728"/>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770239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COST</a:t>
            </a:r>
          </a:p>
          <a:p>
            <a:pPr lvl="0"/>
            <a:r>
              <a:rPr lang="en-ZA" sz="2200" b="1" dirty="0">
                <a:solidFill>
                  <a:schemeClr val="bg1"/>
                </a:solidFill>
                <a:latin typeface="Arial Narrow" panose="020B0606020202030204" pitchFamily="34" charset="0"/>
              </a:rPr>
              <a:t>SAVINGS</a:t>
            </a:r>
          </a:p>
        </p:txBody>
      </p:sp>
      <p:sp>
        <p:nvSpPr>
          <p:cNvPr id="6" name="Rectangle 5">
            <a:extLst>
              <a:ext uri="{FF2B5EF4-FFF2-40B4-BE49-F238E27FC236}">
                <a16:creationId xmlns:a16="http://schemas.microsoft.com/office/drawing/2014/main" xmlns="" id="{A74227C3-19B9-4987-8EBE-C3FE497BC1CA}"/>
              </a:ext>
            </a:extLst>
          </p:cNvPr>
          <p:cNvSpPr/>
          <p:nvPr/>
        </p:nvSpPr>
        <p:spPr>
          <a:xfrm>
            <a:off x="355554" y="4486760"/>
            <a:ext cx="8329613" cy="2246769"/>
          </a:xfrm>
          <a:prstGeom prst="rect">
            <a:avLst/>
          </a:prstGeom>
        </p:spPr>
        <p:txBody>
          <a:bodyPr wrap="square">
            <a:spAutoFit/>
          </a:bodyPr>
          <a:lstStyle/>
          <a:p>
            <a:pPr marL="285750" indent="-285750" eaLnBrk="1" fontAlgn="auto" hangingPunct="1">
              <a:spcBef>
                <a:spcPts val="0"/>
              </a:spcBef>
              <a:spcAft>
                <a:spcPts val="0"/>
              </a:spcAft>
              <a:buFont typeface="Arial" panose="020B0604020202020204" pitchFamily="34" charset="0"/>
              <a:buChar char="•"/>
              <a:defRPr/>
            </a:pPr>
            <a:r>
              <a:rPr lang="en-US" sz="2000" dirty="0">
                <a:cs typeface="Arial" charset="0"/>
              </a:rPr>
              <a:t>Consulting fees – The consulting fees reduction was mainly due to a reversal of a litigation provision in the current year relating to </a:t>
            </a:r>
            <a:r>
              <a:rPr lang="en-US" sz="2000" dirty="0" err="1">
                <a:cs typeface="Arial" charset="0"/>
              </a:rPr>
              <a:t>Inceba</a:t>
            </a:r>
            <a:r>
              <a:rPr lang="en-US" sz="2000" dirty="0">
                <a:cs typeface="Arial" charset="0"/>
              </a:rPr>
              <a:t>.</a:t>
            </a:r>
          </a:p>
          <a:p>
            <a:pPr marL="285750" indent="-285750" eaLnBrk="1" fontAlgn="auto" hangingPunct="1">
              <a:spcBef>
                <a:spcPts val="0"/>
              </a:spcBef>
              <a:spcAft>
                <a:spcPts val="0"/>
              </a:spcAft>
              <a:buFont typeface="Arial" panose="020B0604020202020204" pitchFamily="34" charset="0"/>
              <a:buChar char="•"/>
              <a:defRPr/>
            </a:pPr>
            <a:r>
              <a:rPr lang="en-US" sz="2000" dirty="0">
                <a:cs typeface="Arial" charset="0"/>
              </a:rPr>
              <a:t>Recruitment –  The recruitment fees was reduced because the recruitment process was done inhouse and not through the agencies</a:t>
            </a:r>
          </a:p>
          <a:p>
            <a:pPr marL="285750" indent="-285750" eaLnBrk="1" fontAlgn="auto" hangingPunct="1">
              <a:spcBef>
                <a:spcPts val="0"/>
              </a:spcBef>
              <a:spcAft>
                <a:spcPts val="0"/>
              </a:spcAft>
              <a:buFont typeface="Arial" panose="020B0604020202020204" pitchFamily="34" charset="0"/>
              <a:buChar char="•"/>
              <a:defRPr/>
            </a:pPr>
            <a:r>
              <a:rPr lang="en-US" sz="2000" dirty="0">
                <a:cs typeface="Arial" charset="0"/>
              </a:rPr>
              <a:t>Local travel – The travel costs was reduced as a result of costs containment by management.</a:t>
            </a:r>
          </a:p>
          <a:p>
            <a:pPr eaLnBrk="1" fontAlgn="auto" hangingPunct="1">
              <a:spcBef>
                <a:spcPts val="0"/>
              </a:spcBef>
              <a:spcAft>
                <a:spcPts val="0"/>
              </a:spcAft>
              <a:defRPr/>
            </a:pPr>
            <a:endParaRPr lang="en-US" sz="2000" dirty="0">
              <a:cs typeface="Arial" charset="0"/>
            </a:endParaRPr>
          </a:p>
        </p:txBody>
      </p:sp>
      <p:sp>
        <p:nvSpPr>
          <p:cNvPr id="2" name="Rectangle 1">
            <a:extLst>
              <a:ext uri="{FF2B5EF4-FFF2-40B4-BE49-F238E27FC236}">
                <a16:creationId xmlns:a16="http://schemas.microsoft.com/office/drawing/2014/main" xmlns="" id="{BA7844BD-F4E5-4891-B440-71BDDBFC2800}"/>
              </a:ext>
            </a:extLst>
          </p:cNvPr>
          <p:cNvSpPr/>
          <p:nvPr/>
        </p:nvSpPr>
        <p:spPr>
          <a:xfrm>
            <a:off x="255456" y="1167198"/>
            <a:ext cx="8529808" cy="29419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C6B031E8-7B8D-4D67-A8BE-23393A027256}"/>
              </a:ext>
            </a:extLst>
          </p:cNvPr>
          <p:cNvPicPr>
            <a:picLocks noChangeAspect="1"/>
          </p:cNvPicPr>
          <p:nvPr/>
        </p:nvPicPr>
        <p:blipFill>
          <a:blip r:embed="rId3"/>
          <a:stretch>
            <a:fillRect/>
          </a:stretch>
        </p:blipFill>
        <p:spPr>
          <a:xfrm>
            <a:off x="524520" y="1378425"/>
            <a:ext cx="7991683" cy="2516490"/>
          </a:xfrm>
          <a:prstGeom prst="rect">
            <a:avLst/>
          </a:prstGeom>
        </p:spPr>
      </p:pic>
    </p:spTree>
    <p:extLst>
      <p:ext uri="{BB962C8B-B14F-4D97-AF65-F5344CB8AC3E}">
        <p14:creationId xmlns:p14="http://schemas.microsoft.com/office/powerpoint/2010/main" xmlns="" val="401549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74482"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COST</a:t>
            </a:r>
          </a:p>
          <a:p>
            <a:pPr lvl="0"/>
            <a:r>
              <a:rPr lang="en-ZA" sz="2200" b="1" dirty="0">
                <a:solidFill>
                  <a:schemeClr val="bg1"/>
                </a:solidFill>
                <a:latin typeface="Arial Narrow" panose="020B0606020202030204" pitchFamily="34" charset="0"/>
              </a:rPr>
              <a:t>INCREASE</a:t>
            </a:r>
          </a:p>
        </p:txBody>
      </p:sp>
      <p:sp>
        <p:nvSpPr>
          <p:cNvPr id="2" name="Rectangle 1">
            <a:extLst>
              <a:ext uri="{FF2B5EF4-FFF2-40B4-BE49-F238E27FC236}">
                <a16:creationId xmlns:a16="http://schemas.microsoft.com/office/drawing/2014/main" xmlns="" id="{BA7844BD-F4E5-4891-B440-71BDDBFC2800}"/>
              </a:ext>
            </a:extLst>
          </p:cNvPr>
          <p:cNvSpPr/>
          <p:nvPr/>
        </p:nvSpPr>
        <p:spPr>
          <a:xfrm>
            <a:off x="255456" y="1167198"/>
            <a:ext cx="8529808" cy="29419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91857F9-3783-4B79-87D2-B89C11F3E972}"/>
              </a:ext>
            </a:extLst>
          </p:cNvPr>
          <p:cNvSpPr/>
          <p:nvPr/>
        </p:nvSpPr>
        <p:spPr>
          <a:xfrm>
            <a:off x="455651" y="4605112"/>
            <a:ext cx="8329613" cy="2031325"/>
          </a:xfrm>
          <a:prstGeom prst="rect">
            <a:avLst/>
          </a:prstGeom>
        </p:spPr>
        <p:txBody>
          <a:bodyPr wrap="square">
            <a:spAutoFit/>
          </a:bodyPr>
          <a:lstStyle/>
          <a:p>
            <a:pPr marL="285750" indent="-285750" eaLnBrk="1" fontAlgn="auto" hangingPunct="1">
              <a:spcBef>
                <a:spcPts val="0"/>
              </a:spcBef>
              <a:spcAft>
                <a:spcPts val="0"/>
              </a:spcAft>
              <a:buFont typeface="Arial" panose="020B0604020202020204" pitchFamily="34" charset="0"/>
              <a:buChar char="•"/>
              <a:defRPr/>
            </a:pPr>
            <a:r>
              <a:rPr lang="en-US" dirty="0">
                <a:cs typeface="Arial" charset="0"/>
              </a:rPr>
              <a:t>FPB Council – The council members get paid for attendance of meetings and travel claims. </a:t>
            </a:r>
          </a:p>
          <a:p>
            <a:pPr marL="285750" indent="-285750" eaLnBrk="1" fontAlgn="auto" hangingPunct="1">
              <a:spcBef>
                <a:spcPts val="0"/>
              </a:spcBef>
              <a:spcAft>
                <a:spcPts val="0"/>
              </a:spcAft>
              <a:buFont typeface="Arial" panose="020B0604020202020204" pitchFamily="34" charset="0"/>
              <a:buChar char="•"/>
              <a:defRPr/>
            </a:pPr>
            <a:endParaRPr lang="en-US" dirty="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cs typeface="Arial" charset="0"/>
              </a:rPr>
              <a:t>Public Relations Campaign – Increase in costs of advertising and branding</a:t>
            </a:r>
          </a:p>
          <a:p>
            <a:pPr marL="285750" indent="-285750" eaLnBrk="1" fontAlgn="auto" hangingPunct="1">
              <a:spcBef>
                <a:spcPts val="0"/>
              </a:spcBef>
              <a:spcAft>
                <a:spcPts val="0"/>
              </a:spcAft>
              <a:buFont typeface="Arial" panose="020B0604020202020204" pitchFamily="34" charset="0"/>
              <a:buChar char="•"/>
              <a:defRPr/>
            </a:pPr>
            <a:endParaRPr lang="en-US" dirty="0">
              <a:cs typeface="Arial" charset="0"/>
            </a:endParaRPr>
          </a:p>
          <a:p>
            <a:pPr marL="285750" indent="-285750" eaLnBrk="1" fontAlgn="auto" hangingPunct="1">
              <a:spcBef>
                <a:spcPts val="0"/>
              </a:spcBef>
              <a:spcAft>
                <a:spcPts val="0"/>
              </a:spcAft>
              <a:buFont typeface="Arial" panose="020B0604020202020204" pitchFamily="34" charset="0"/>
              <a:buChar char="•"/>
              <a:defRPr/>
            </a:pPr>
            <a:r>
              <a:rPr lang="en-US" dirty="0">
                <a:cs typeface="Arial" charset="0"/>
              </a:rPr>
              <a:t>ICT Expenses – The expense relate to OCR maintenance and license fees.</a:t>
            </a:r>
          </a:p>
          <a:p>
            <a:pPr eaLnBrk="1" fontAlgn="auto" hangingPunct="1">
              <a:spcBef>
                <a:spcPts val="0"/>
              </a:spcBef>
              <a:spcAft>
                <a:spcPts val="0"/>
              </a:spcAft>
              <a:defRPr/>
            </a:pPr>
            <a:endParaRPr lang="en-US" dirty="0">
              <a:cs typeface="Arial" charset="0"/>
            </a:endParaRPr>
          </a:p>
        </p:txBody>
      </p:sp>
      <p:pic>
        <p:nvPicPr>
          <p:cNvPr id="14" name="Picture 13">
            <a:extLst>
              <a:ext uri="{FF2B5EF4-FFF2-40B4-BE49-F238E27FC236}">
                <a16:creationId xmlns:a16="http://schemas.microsoft.com/office/drawing/2014/main" xmlns="" id="{37BB7758-BC06-4617-86C6-98294CA9AD16}"/>
              </a:ext>
            </a:extLst>
          </p:cNvPr>
          <p:cNvPicPr>
            <a:picLocks noChangeAspect="1"/>
          </p:cNvPicPr>
          <p:nvPr/>
        </p:nvPicPr>
        <p:blipFill>
          <a:blip r:embed="rId3"/>
          <a:stretch>
            <a:fillRect/>
          </a:stretch>
        </p:blipFill>
        <p:spPr>
          <a:xfrm>
            <a:off x="457200" y="1295787"/>
            <a:ext cx="8059003" cy="2598122"/>
          </a:xfrm>
          <a:prstGeom prst="rect">
            <a:avLst/>
          </a:prstGeom>
        </p:spPr>
      </p:pic>
    </p:spTree>
    <p:extLst>
      <p:ext uri="{BB962C8B-B14F-4D97-AF65-F5344CB8AC3E}">
        <p14:creationId xmlns:p14="http://schemas.microsoft.com/office/powerpoint/2010/main" xmlns="" val="373687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IRREGULAR</a:t>
            </a:r>
          </a:p>
          <a:p>
            <a:pPr lvl="0"/>
            <a:r>
              <a:rPr lang="en-ZA" sz="2200" b="1" dirty="0">
                <a:solidFill>
                  <a:schemeClr val="bg1"/>
                </a:solidFill>
                <a:latin typeface="Arial Narrow" panose="020B0606020202030204" pitchFamily="34" charset="0"/>
              </a:rPr>
              <a:t>EXPENDITURE</a:t>
            </a:r>
          </a:p>
        </p:txBody>
      </p:sp>
      <p:graphicFrame>
        <p:nvGraphicFramePr>
          <p:cNvPr id="6" name="Content Placeholder 3">
            <a:extLst>
              <a:ext uri="{FF2B5EF4-FFF2-40B4-BE49-F238E27FC236}">
                <a16:creationId xmlns:a16="http://schemas.microsoft.com/office/drawing/2014/main" xmlns="" id="{2B4937FB-0854-446B-A8AE-824DD2FF2554}"/>
              </a:ext>
            </a:extLst>
          </p:cNvPr>
          <p:cNvGraphicFramePr>
            <a:graphicFrameLocks noGrp="1"/>
          </p:cNvGraphicFramePr>
          <p:nvPr>
            <p:ph idx="1"/>
            <p:extLst>
              <p:ext uri="{D42A27DB-BD31-4B8C-83A1-F6EECF244321}">
                <p14:modId xmlns:p14="http://schemas.microsoft.com/office/powerpoint/2010/main" xmlns="" val="814577188"/>
              </p:ext>
            </p:extLst>
          </p:nvPr>
        </p:nvGraphicFramePr>
        <p:xfrm>
          <a:off x="298506" y="1390261"/>
          <a:ext cx="8475380" cy="5064971"/>
        </p:xfrm>
        <a:graphic>
          <a:graphicData uri="http://schemas.openxmlformats.org/drawingml/2006/table">
            <a:tbl>
              <a:tblPr firstRow="1" bandRow="1">
                <a:tableStyleId>{5C22544A-7EE6-4342-B048-85BDC9FD1C3A}</a:tableStyleId>
              </a:tblPr>
              <a:tblGrid>
                <a:gridCol w="3452016">
                  <a:extLst>
                    <a:ext uri="{9D8B030D-6E8A-4147-A177-3AD203B41FA5}">
                      <a16:colId xmlns:a16="http://schemas.microsoft.com/office/drawing/2014/main" xmlns="" val="20000"/>
                    </a:ext>
                  </a:extLst>
                </a:gridCol>
                <a:gridCol w="2511682">
                  <a:extLst>
                    <a:ext uri="{9D8B030D-6E8A-4147-A177-3AD203B41FA5}">
                      <a16:colId xmlns:a16="http://schemas.microsoft.com/office/drawing/2014/main" xmlns="" val="20001"/>
                    </a:ext>
                  </a:extLst>
                </a:gridCol>
                <a:gridCol w="2511682">
                  <a:extLst>
                    <a:ext uri="{9D8B030D-6E8A-4147-A177-3AD203B41FA5}">
                      <a16:colId xmlns:a16="http://schemas.microsoft.com/office/drawing/2014/main" xmlns="" val="20002"/>
                    </a:ext>
                  </a:extLst>
                </a:gridCol>
              </a:tblGrid>
              <a:tr h="891904">
                <a:tc>
                  <a:txBody>
                    <a:bodyPr/>
                    <a:lstStyle/>
                    <a:p>
                      <a:r>
                        <a:rPr lang="en-ZA" sz="2600" dirty="0">
                          <a:solidFill>
                            <a:srgbClr val="FFFF00"/>
                          </a:solidFill>
                        </a:rPr>
                        <a:t>Figures in Rand</a:t>
                      </a:r>
                    </a:p>
                  </a:txBody>
                  <a:tcPr marT="45723" marB="45723"/>
                </a:tc>
                <a:tc>
                  <a:txBody>
                    <a:bodyPr/>
                    <a:lstStyle/>
                    <a:p>
                      <a:r>
                        <a:rPr lang="en-ZA" sz="2600" dirty="0">
                          <a:solidFill>
                            <a:srgbClr val="FFFF00"/>
                          </a:solidFill>
                        </a:rPr>
                        <a:t>2019</a:t>
                      </a:r>
                    </a:p>
                  </a:txBody>
                  <a:tcPr marT="45723" marB="45723"/>
                </a:tc>
                <a:tc>
                  <a:txBody>
                    <a:bodyPr/>
                    <a:lstStyle/>
                    <a:p>
                      <a:r>
                        <a:rPr lang="en-ZA" sz="2600" dirty="0">
                          <a:solidFill>
                            <a:srgbClr val="FFFF00"/>
                          </a:solidFill>
                        </a:rPr>
                        <a:t>2018</a:t>
                      </a:r>
                    </a:p>
                  </a:txBody>
                  <a:tcPr marT="45723" marB="45723"/>
                </a:tc>
                <a:extLst>
                  <a:ext uri="{0D108BD9-81ED-4DB2-BD59-A6C34878D82A}">
                    <a16:rowId xmlns:a16="http://schemas.microsoft.com/office/drawing/2014/main" xmlns="" val="10000"/>
                  </a:ext>
                </a:extLst>
              </a:tr>
              <a:tr h="1093721">
                <a:tc>
                  <a:txBody>
                    <a:bodyPr/>
                    <a:lstStyle/>
                    <a:p>
                      <a:r>
                        <a:rPr lang="en-ZA" sz="2600" dirty="0"/>
                        <a:t>Opening</a:t>
                      </a:r>
                      <a:r>
                        <a:rPr lang="en-ZA" sz="2600" baseline="0" dirty="0"/>
                        <a:t> Balance</a:t>
                      </a:r>
                      <a:endParaRPr lang="en-ZA" sz="2600" dirty="0"/>
                    </a:p>
                  </a:txBody>
                  <a:tcPr marT="45723" marB="45723"/>
                </a:tc>
                <a:tc>
                  <a:txBody>
                    <a:bodyPr/>
                    <a:lstStyle/>
                    <a:p>
                      <a:pPr algn="r"/>
                      <a:r>
                        <a:rPr lang="en-ZA" sz="2600" dirty="0"/>
                        <a:t>1270 919</a:t>
                      </a:r>
                    </a:p>
                  </a:txBody>
                  <a:tcPr marT="45723" marB="45723"/>
                </a:tc>
                <a:tc>
                  <a:txBody>
                    <a:bodyPr/>
                    <a:lstStyle/>
                    <a:p>
                      <a:pPr algn="r"/>
                      <a:r>
                        <a:rPr lang="en-ZA" sz="2600" dirty="0"/>
                        <a:t>50 054</a:t>
                      </a:r>
                    </a:p>
                  </a:txBody>
                  <a:tcPr marT="45723" marB="45723"/>
                </a:tc>
                <a:extLst>
                  <a:ext uri="{0D108BD9-81ED-4DB2-BD59-A6C34878D82A}">
                    <a16:rowId xmlns:a16="http://schemas.microsoft.com/office/drawing/2014/main" xmlns="" val="10001"/>
                  </a:ext>
                </a:extLst>
              </a:tr>
              <a:tr h="891904">
                <a:tc>
                  <a:txBody>
                    <a:bodyPr/>
                    <a:lstStyle/>
                    <a:p>
                      <a:r>
                        <a:rPr lang="en-ZA" sz="2600" dirty="0"/>
                        <a:t>Add:</a:t>
                      </a:r>
                      <a:r>
                        <a:rPr lang="en-ZA" sz="2600" baseline="0" dirty="0"/>
                        <a:t>  New</a:t>
                      </a:r>
                      <a:endParaRPr lang="en-ZA" sz="2600" dirty="0"/>
                    </a:p>
                  </a:txBody>
                  <a:tcPr marT="45723" marB="45723"/>
                </a:tc>
                <a:tc>
                  <a:txBody>
                    <a:bodyPr/>
                    <a:lstStyle/>
                    <a:p>
                      <a:pPr algn="r"/>
                      <a:r>
                        <a:rPr lang="en-ZA" sz="2600" dirty="0"/>
                        <a:t>341 853</a:t>
                      </a:r>
                    </a:p>
                  </a:txBody>
                  <a:tcPr marT="45723" marB="45723"/>
                </a:tc>
                <a:tc>
                  <a:txBody>
                    <a:bodyPr/>
                    <a:lstStyle/>
                    <a:p>
                      <a:pPr algn="r"/>
                      <a:r>
                        <a:rPr lang="en-ZA" sz="2600" dirty="0"/>
                        <a:t>1 220 865</a:t>
                      </a:r>
                    </a:p>
                  </a:txBody>
                  <a:tcPr marT="45723" marB="45723"/>
                </a:tc>
                <a:extLst>
                  <a:ext uri="{0D108BD9-81ED-4DB2-BD59-A6C34878D82A}">
                    <a16:rowId xmlns:a16="http://schemas.microsoft.com/office/drawing/2014/main" xmlns="" val="10002"/>
                  </a:ext>
                </a:extLst>
              </a:tr>
              <a:tr h="1093721">
                <a:tc>
                  <a:txBody>
                    <a:bodyPr/>
                    <a:lstStyle/>
                    <a:p>
                      <a:r>
                        <a:rPr lang="en-ZA" sz="2600"/>
                        <a:t>Less: Condoned / reversal</a:t>
                      </a:r>
                      <a:endParaRPr lang="en-ZA" sz="2600" dirty="0"/>
                    </a:p>
                  </a:txBody>
                  <a:tcPr marT="45723" marB="45723"/>
                </a:tc>
                <a:tc>
                  <a:txBody>
                    <a:bodyPr/>
                    <a:lstStyle/>
                    <a:p>
                      <a:pPr algn="r"/>
                      <a:r>
                        <a:rPr lang="en-ZA" sz="2600" dirty="0"/>
                        <a:t>(700 252)</a:t>
                      </a:r>
                    </a:p>
                  </a:txBody>
                  <a:tcPr marT="45723" marB="45723"/>
                </a:tc>
                <a:tc>
                  <a:txBody>
                    <a:bodyPr/>
                    <a:lstStyle/>
                    <a:p>
                      <a:pPr algn="r"/>
                      <a:r>
                        <a:rPr lang="en-ZA" sz="2600" dirty="0"/>
                        <a:t>0</a:t>
                      </a:r>
                    </a:p>
                  </a:txBody>
                  <a:tcPr marT="45723" marB="45723"/>
                </a:tc>
                <a:extLst>
                  <a:ext uri="{0D108BD9-81ED-4DB2-BD59-A6C34878D82A}">
                    <a16:rowId xmlns:a16="http://schemas.microsoft.com/office/drawing/2014/main" xmlns="" val="10003"/>
                  </a:ext>
                </a:extLst>
              </a:tr>
              <a:tr h="1093721">
                <a:tc>
                  <a:txBody>
                    <a:bodyPr/>
                    <a:lstStyle/>
                    <a:p>
                      <a:r>
                        <a:rPr lang="en-ZA" sz="2600" dirty="0"/>
                        <a:t>Closing Balance</a:t>
                      </a:r>
                      <a:endParaRPr lang="en-ZA" sz="2600" b="1" dirty="0"/>
                    </a:p>
                  </a:txBody>
                  <a:tcPr marT="45723" marB="45723"/>
                </a:tc>
                <a:tc>
                  <a:txBody>
                    <a:bodyPr/>
                    <a:lstStyle/>
                    <a:p>
                      <a:pPr algn="r"/>
                      <a:r>
                        <a:rPr lang="en-ZA" sz="2600" dirty="0"/>
                        <a:t>912 520</a:t>
                      </a:r>
                      <a:endParaRPr lang="en-ZA" sz="2600" b="1" dirty="0"/>
                    </a:p>
                  </a:txBody>
                  <a:tcPr marT="45723" marB="45723"/>
                </a:tc>
                <a:tc>
                  <a:txBody>
                    <a:bodyPr/>
                    <a:lstStyle/>
                    <a:p>
                      <a:pPr algn="r"/>
                      <a:r>
                        <a:rPr lang="en-ZA" sz="2600" dirty="0"/>
                        <a:t>1 270 919</a:t>
                      </a:r>
                      <a:endParaRPr lang="en-ZA" sz="2600" b="1" dirty="0"/>
                    </a:p>
                  </a:txBody>
                  <a:tcPr marT="45723" marB="45723"/>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948701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3318582"/>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4" name="Picture 23" descr="A young person taking a selfie&#10;&#10;Description automatically generated">
            <a:extLst>
              <a:ext uri="{FF2B5EF4-FFF2-40B4-BE49-F238E27FC236}">
                <a16:creationId xmlns:a16="http://schemas.microsoft.com/office/drawing/2014/main" xmlns="" id="{AC7DB93A-E39A-44F5-BAD0-EF7FD262128F}"/>
              </a:ext>
            </a:extLst>
          </p:cNvPr>
          <p:cNvPicPr>
            <a:picLocks noChangeAspect="1"/>
          </p:cNvPicPr>
          <p:nvPr/>
        </p:nvPicPr>
        <p:blipFill rotWithShape="1">
          <a:blip r:embed="rId2">
            <a:alphaModFix amt="85000"/>
            <a:extLst/>
          </a:blip>
          <a:srcRect l="12515" r="24314" b="2"/>
          <a:stretch/>
        </p:blipFill>
        <p:spPr>
          <a:xfrm>
            <a:off x="5598330" y="1016366"/>
            <a:ext cx="3625856" cy="584163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descr="A screenshot of a cell phone&#10;&#10;Description automatically generated">
            <a:extLst>
              <a:ext uri="{FF2B5EF4-FFF2-40B4-BE49-F238E27FC236}">
                <a16:creationId xmlns:a16="http://schemas.microsoft.com/office/drawing/2014/main" xmlns="" id="{9A737855-50CC-4CCC-BA89-F00B701A9C60}"/>
              </a:ext>
            </a:extLst>
          </p:cNvPr>
          <p:cNvPicPr>
            <a:picLocks noChangeAspect="1"/>
          </p:cNvPicPr>
          <p:nvPr/>
        </p:nvPicPr>
        <p:blipFill rotWithShape="1">
          <a:blip r:embed="rId3"/>
          <a:srcRect l="2272" r="1553" b="83980"/>
          <a:stretch/>
        </p:blipFill>
        <p:spPr>
          <a:xfrm>
            <a:off x="0" y="0"/>
            <a:ext cx="9144000" cy="1002102"/>
          </a:xfrm>
          <a:prstGeom prst="rect">
            <a:avLst/>
          </a:prstGeom>
        </p:spPr>
      </p:pic>
      <p:sp>
        <p:nvSpPr>
          <p:cNvPr id="4" name="TextBox 3">
            <a:extLst>
              <a:ext uri="{FF2B5EF4-FFF2-40B4-BE49-F238E27FC236}">
                <a16:creationId xmlns:a16="http://schemas.microsoft.com/office/drawing/2014/main" xmlns="" id="{49828FB4-7D40-41D4-AB6D-908741D3CDCA}"/>
              </a:ext>
            </a:extLst>
          </p:cNvPr>
          <p:cNvSpPr txBox="1"/>
          <p:nvPr/>
        </p:nvSpPr>
        <p:spPr>
          <a:xfrm>
            <a:off x="379562" y="3088257"/>
            <a:ext cx="3786996" cy="439947"/>
          </a:xfrm>
          <a:prstGeom prst="rect">
            <a:avLst/>
          </a:prstGeom>
          <a:solidFill>
            <a:schemeClr val="bg1"/>
          </a:solidFill>
          <a:ln>
            <a:noFill/>
          </a:ln>
        </p:spPr>
        <p:txBody>
          <a:bodyPr wrap="square" rtlCol="0">
            <a:spAutoFit/>
          </a:bodyPr>
          <a:lstStyle/>
          <a:p>
            <a:endParaRPr lang="en-US" dirty="0"/>
          </a:p>
        </p:txBody>
      </p:sp>
      <p:sp>
        <p:nvSpPr>
          <p:cNvPr id="31" name="Rectangle 30">
            <a:extLst>
              <a:ext uri="{FF2B5EF4-FFF2-40B4-BE49-F238E27FC236}">
                <a16:creationId xmlns:a16="http://schemas.microsoft.com/office/drawing/2014/main" xmlns="" id="{8DC96278-1B81-40F8-BE05-033C10945F5A}"/>
              </a:ext>
            </a:extLst>
          </p:cNvPr>
          <p:cNvSpPr/>
          <p:nvPr/>
        </p:nvSpPr>
        <p:spPr>
          <a:xfrm>
            <a:off x="298506" y="246925"/>
            <a:ext cx="3359094" cy="738664"/>
          </a:xfrm>
          <a:prstGeom prst="rect">
            <a:avLst/>
          </a:prstGeom>
          <a:solidFill>
            <a:srgbClr val="0070C0"/>
          </a:solidFill>
        </p:spPr>
        <p:txBody>
          <a:bodyPr wrap="square">
            <a:spAutoFit/>
          </a:bodyPr>
          <a:lstStyle/>
          <a:p>
            <a:pPr lvl="0"/>
            <a:r>
              <a:rPr lang="en-ZA" sz="2100" b="1" dirty="0">
                <a:solidFill>
                  <a:schemeClr val="bg1"/>
                </a:solidFill>
                <a:latin typeface="Arial Narrow" panose="020B0606020202030204" pitchFamily="34" charset="0"/>
              </a:rPr>
              <a:t>IRREGULAR</a:t>
            </a:r>
          </a:p>
          <a:p>
            <a:pPr lvl="0"/>
            <a:r>
              <a:rPr lang="en-ZA" sz="2100" b="1" dirty="0">
                <a:solidFill>
                  <a:schemeClr val="bg1"/>
                </a:solidFill>
                <a:latin typeface="Arial Narrow" panose="020B0606020202030204" pitchFamily="34" charset="0"/>
              </a:rPr>
              <a:t>EXPENDITURE (CONTINUED)</a:t>
            </a:r>
          </a:p>
        </p:txBody>
      </p:sp>
      <p:sp>
        <p:nvSpPr>
          <p:cNvPr id="10" name="Content Placeholder 2">
            <a:extLst>
              <a:ext uri="{FF2B5EF4-FFF2-40B4-BE49-F238E27FC236}">
                <a16:creationId xmlns:a16="http://schemas.microsoft.com/office/drawing/2014/main" xmlns="" id="{F9762235-071D-4A4A-AFEC-AF0CD331ACEA}"/>
              </a:ext>
            </a:extLst>
          </p:cNvPr>
          <p:cNvSpPr>
            <a:spLocks noGrp="1"/>
          </p:cNvSpPr>
          <p:nvPr>
            <p:ph idx="1"/>
          </p:nvPr>
        </p:nvSpPr>
        <p:spPr>
          <a:xfrm>
            <a:off x="76200" y="1090143"/>
            <a:ext cx="5410202" cy="5629720"/>
          </a:xfrm>
        </p:spPr>
        <p:txBody>
          <a:bodyPr>
            <a:noAutofit/>
          </a:bodyPr>
          <a:lstStyle/>
          <a:p>
            <a:pPr algn="just"/>
            <a:r>
              <a:rPr lang="en-ZA" altLang="en-US" sz="1800" dirty="0"/>
              <a:t>The irregular expenditure declined in the current financial year compared to previous financial year because of the reversal of the amount related to contract for after hours call routing. The entity negotiated a lesser settlement amount than what was initially reported.</a:t>
            </a:r>
          </a:p>
          <a:p>
            <a:pPr algn="just"/>
            <a:endParaRPr lang="en-ZA" altLang="en-US" sz="1800" dirty="0"/>
          </a:p>
          <a:p>
            <a:pPr algn="just"/>
            <a:r>
              <a:rPr lang="en-ZA" altLang="en-US" sz="1800" dirty="0"/>
              <a:t>The additions to the irregular expenditure is due to the following:</a:t>
            </a:r>
          </a:p>
          <a:p>
            <a:pPr marL="0" indent="0" algn="just">
              <a:buNone/>
            </a:pPr>
            <a:endParaRPr lang="en-ZA" altLang="en-US" sz="1800" dirty="0"/>
          </a:p>
          <a:p>
            <a:pPr marL="892175" algn="just">
              <a:buFont typeface="Wingdings" panose="05000000000000000000" pitchFamily="2" charset="2"/>
              <a:buChar char="§"/>
            </a:pPr>
            <a:r>
              <a:rPr lang="en-ZA" altLang="en-US" sz="1800" dirty="0"/>
              <a:t>Website Maintenance of R 114 912 that arose due to error between the proposals as they were for 12 months and yet the actual signed SLA were for 24 months</a:t>
            </a:r>
          </a:p>
          <a:p>
            <a:pPr marL="549275" indent="0" algn="just">
              <a:buNone/>
            </a:pPr>
            <a:endParaRPr lang="en-ZA" altLang="en-US" sz="1800" dirty="0"/>
          </a:p>
          <a:p>
            <a:pPr marL="892175" algn="just">
              <a:buFont typeface="Wingdings" panose="05000000000000000000" pitchFamily="2" charset="2"/>
              <a:buChar char="§"/>
            </a:pPr>
            <a:r>
              <a:rPr lang="en-ZA" altLang="en-US" sz="1800" dirty="0"/>
              <a:t>Expenditure incurred without approval relating to training, catering, travel, ICT services recruitment amounted to R226 941</a:t>
            </a:r>
          </a:p>
        </p:txBody>
      </p:sp>
    </p:spTree>
    <p:extLst>
      <p:ext uri="{BB962C8B-B14F-4D97-AF65-F5344CB8AC3E}">
        <p14:creationId xmlns:p14="http://schemas.microsoft.com/office/powerpoint/2010/main" xmlns="" val="7960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939378"/>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368CEC58-F5A0-4F9A-ABD9-5AAC073AA294}"/>
              </a:ext>
            </a:extLst>
          </p:cNvPr>
          <p:cNvSpPr/>
          <p:nvPr/>
        </p:nvSpPr>
        <p:spPr>
          <a:xfrm>
            <a:off x="298506" y="246925"/>
            <a:ext cx="3359094" cy="769441"/>
          </a:xfrm>
          <a:prstGeom prst="rect">
            <a:avLst/>
          </a:prstGeom>
          <a:solidFill>
            <a:srgbClr val="0070C0"/>
          </a:solidFill>
        </p:spPr>
        <p:txBody>
          <a:bodyPr wrap="square">
            <a:spAutoFit/>
          </a:bodyPr>
          <a:lstStyle/>
          <a:p>
            <a:pPr lvl="0"/>
            <a:r>
              <a:rPr lang="en-ZA" sz="2200" b="1" dirty="0">
                <a:solidFill>
                  <a:schemeClr val="bg1"/>
                </a:solidFill>
                <a:latin typeface="Arial Narrow" panose="020B0606020202030204" pitchFamily="34" charset="0"/>
              </a:rPr>
              <a:t>FRUITLESS AND WASTEFUL EXPENDITURE</a:t>
            </a:r>
          </a:p>
        </p:txBody>
      </p:sp>
      <p:graphicFrame>
        <p:nvGraphicFramePr>
          <p:cNvPr id="8" name="Content Placeholder 3">
            <a:extLst>
              <a:ext uri="{FF2B5EF4-FFF2-40B4-BE49-F238E27FC236}">
                <a16:creationId xmlns:a16="http://schemas.microsoft.com/office/drawing/2014/main" xmlns="" id="{73C454C0-71AA-4AB8-A196-607CE1747989}"/>
              </a:ext>
            </a:extLst>
          </p:cNvPr>
          <p:cNvGraphicFramePr>
            <a:graphicFrameLocks noGrp="1"/>
          </p:cNvGraphicFramePr>
          <p:nvPr>
            <p:ph idx="1"/>
            <p:extLst>
              <p:ext uri="{D42A27DB-BD31-4B8C-83A1-F6EECF244321}">
                <p14:modId xmlns:p14="http://schemas.microsoft.com/office/powerpoint/2010/main" xmlns="" val="2958265106"/>
              </p:ext>
            </p:extLst>
          </p:nvPr>
        </p:nvGraphicFramePr>
        <p:xfrm>
          <a:off x="762000" y="1306285"/>
          <a:ext cx="7629524" cy="3516245"/>
        </p:xfrm>
        <a:graphic>
          <a:graphicData uri="http://schemas.openxmlformats.org/drawingml/2006/table">
            <a:tbl>
              <a:tblPr firstRow="1" bandRow="1">
                <a:tableStyleId>{5C22544A-7EE6-4342-B048-85BDC9FD1C3A}</a:tableStyleId>
              </a:tblPr>
              <a:tblGrid>
                <a:gridCol w="3879995">
                  <a:extLst>
                    <a:ext uri="{9D8B030D-6E8A-4147-A177-3AD203B41FA5}">
                      <a16:colId xmlns:a16="http://schemas.microsoft.com/office/drawing/2014/main" xmlns="" val="20000"/>
                    </a:ext>
                  </a:extLst>
                </a:gridCol>
                <a:gridCol w="1652566">
                  <a:extLst>
                    <a:ext uri="{9D8B030D-6E8A-4147-A177-3AD203B41FA5}">
                      <a16:colId xmlns:a16="http://schemas.microsoft.com/office/drawing/2014/main" xmlns="" val="20001"/>
                    </a:ext>
                  </a:extLst>
                </a:gridCol>
                <a:gridCol w="2096963">
                  <a:extLst>
                    <a:ext uri="{9D8B030D-6E8A-4147-A177-3AD203B41FA5}">
                      <a16:colId xmlns:a16="http://schemas.microsoft.com/office/drawing/2014/main" xmlns="" val="20002"/>
                    </a:ext>
                  </a:extLst>
                </a:gridCol>
              </a:tblGrid>
              <a:tr h="722453">
                <a:tc>
                  <a:txBody>
                    <a:bodyPr/>
                    <a:lstStyle/>
                    <a:p>
                      <a:r>
                        <a:rPr lang="en-ZA" sz="1800" dirty="0">
                          <a:solidFill>
                            <a:srgbClr val="FFFF00"/>
                          </a:solidFill>
                        </a:rPr>
                        <a:t>Figures in Rand</a:t>
                      </a:r>
                    </a:p>
                  </a:txBody>
                  <a:tcPr marT="45723" marB="45723"/>
                </a:tc>
                <a:tc>
                  <a:txBody>
                    <a:bodyPr/>
                    <a:lstStyle/>
                    <a:p>
                      <a:r>
                        <a:rPr lang="en-ZA" sz="1800" dirty="0">
                          <a:solidFill>
                            <a:srgbClr val="FFFF00"/>
                          </a:solidFill>
                        </a:rPr>
                        <a:t>2019</a:t>
                      </a:r>
                    </a:p>
                  </a:txBody>
                  <a:tcPr marT="45723" marB="45723"/>
                </a:tc>
                <a:tc>
                  <a:txBody>
                    <a:bodyPr/>
                    <a:lstStyle/>
                    <a:p>
                      <a:r>
                        <a:rPr lang="en-ZA" sz="1800" dirty="0">
                          <a:solidFill>
                            <a:srgbClr val="FFFF00"/>
                          </a:solidFill>
                        </a:rPr>
                        <a:t>2018</a:t>
                      </a:r>
                    </a:p>
                  </a:txBody>
                  <a:tcPr marT="45723" marB="45723"/>
                </a:tc>
                <a:extLst>
                  <a:ext uri="{0D108BD9-81ED-4DB2-BD59-A6C34878D82A}">
                    <a16:rowId xmlns:a16="http://schemas.microsoft.com/office/drawing/2014/main" xmlns="" val="10000"/>
                  </a:ext>
                </a:extLst>
              </a:tr>
              <a:tr h="621291">
                <a:tc>
                  <a:txBody>
                    <a:bodyPr/>
                    <a:lstStyle/>
                    <a:p>
                      <a:r>
                        <a:rPr lang="en-ZA" sz="1800" dirty="0"/>
                        <a:t>Opening</a:t>
                      </a:r>
                      <a:r>
                        <a:rPr lang="en-ZA" sz="1800" baseline="0" dirty="0"/>
                        <a:t> Balance</a:t>
                      </a:r>
                      <a:endParaRPr lang="en-ZA" sz="1800" dirty="0"/>
                    </a:p>
                  </a:txBody>
                  <a:tcPr marT="45719" marB="45719"/>
                </a:tc>
                <a:tc>
                  <a:txBody>
                    <a:bodyPr/>
                    <a:lstStyle/>
                    <a:p>
                      <a:pPr algn="r"/>
                      <a:r>
                        <a:rPr lang="en-ZA" sz="1800" dirty="0"/>
                        <a:t>2 998 005</a:t>
                      </a:r>
                    </a:p>
                  </a:txBody>
                  <a:tcPr marT="45719" marB="45719"/>
                </a:tc>
                <a:tc>
                  <a:txBody>
                    <a:bodyPr/>
                    <a:lstStyle/>
                    <a:p>
                      <a:pPr algn="r"/>
                      <a:r>
                        <a:rPr lang="en-ZA" sz="1800" dirty="0"/>
                        <a:t>48</a:t>
                      </a:r>
                      <a:r>
                        <a:rPr lang="en-ZA" sz="1800" baseline="0" dirty="0"/>
                        <a:t> 746</a:t>
                      </a:r>
                      <a:endParaRPr lang="en-ZA" sz="1800" dirty="0"/>
                    </a:p>
                  </a:txBody>
                  <a:tcPr marT="45719" marB="45719"/>
                </a:tc>
                <a:extLst>
                  <a:ext uri="{0D108BD9-81ED-4DB2-BD59-A6C34878D82A}">
                    <a16:rowId xmlns:a16="http://schemas.microsoft.com/office/drawing/2014/main" xmlns="" val="10001"/>
                  </a:ext>
                </a:extLst>
              </a:tr>
              <a:tr h="486482">
                <a:tc>
                  <a:txBody>
                    <a:bodyPr/>
                    <a:lstStyle/>
                    <a:p>
                      <a:r>
                        <a:rPr lang="en-ZA" sz="1800" dirty="0"/>
                        <a:t>Add:</a:t>
                      </a:r>
                      <a:r>
                        <a:rPr lang="en-ZA" sz="1800" baseline="0" dirty="0"/>
                        <a:t>  New</a:t>
                      </a:r>
                      <a:endParaRPr lang="en-ZA" sz="1800" dirty="0"/>
                    </a:p>
                  </a:txBody>
                  <a:tcPr marT="45719" marB="45719"/>
                </a:tc>
                <a:tc>
                  <a:txBody>
                    <a:bodyPr/>
                    <a:lstStyle/>
                    <a:p>
                      <a:pPr algn="r"/>
                      <a:r>
                        <a:rPr lang="en-ZA" sz="1800" dirty="0"/>
                        <a:t>563 768</a:t>
                      </a:r>
                    </a:p>
                  </a:txBody>
                  <a:tcPr marT="45719" marB="45719"/>
                </a:tc>
                <a:tc>
                  <a:txBody>
                    <a:bodyPr/>
                    <a:lstStyle/>
                    <a:p>
                      <a:pPr algn="r"/>
                      <a:r>
                        <a:rPr lang="en-ZA" sz="1800" dirty="0"/>
                        <a:t>2</a:t>
                      </a:r>
                      <a:r>
                        <a:rPr lang="en-ZA" sz="1800" baseline="0" dirty="0"/>
                        <a:t> 949 259</a:t>
                      </a:r>
                      <a:endParaRPr lang="en-ZA" sz="1800" dirty="0"/>
                    </a:p>
                  </a:txBody>
                  <a:tcPr marT="45719" marB="45719"/>
                </a:tc>
                <a:extLst>
                  <a:ext uri="{0D108BD9-81ED-4DB2-BD59-A6C34878D82A}">
                    <a16:rowId xmlns:a16="http://schemas.microsoft.com/office/drawing/2014/main" xmlns="" val="10002"/>
                  </a:ext>
                </a:extLst>
              </a:tr>
              <a:tr h="536610">
                <a:tc>
                  <a:txBody>
                    <a:bodyPr/>
                    <a:lstStyle/>
                    <a:p>
                      <a:r>
                        <a:rPr lang="en-ZA" sz="1800" dirty="0"/>
                        <a:t>Less: Recovered</a:t>
                      </a:r>
                    </a:p>
                  </a:txBody>
                  <a:tcPr marT="45719" marB="45719"/>
                </a:tc>
                <a:tc>
                  <a:txBody>
                    <a:bodyPr/>
                    <a:lstStyle/>
                    <a:p>
                      <a:pPr algn="r"/>
                      <a:r>
                        <a:rPr lang="en-ZA" sz="1800" dirty="0"/>
                        <a:t>0</a:t>
                      </a:r>
                    </a:p>
                  </a:txBody>
                  <a:tcPr marT="45719" marB="45719"/>
                </a:tc>
                <a:tc>
                  <a:txBody>
                    <a:bodyPr/>
                    <a:lstStyle/>
                    <a:p>
                      <a:pPr algn="r"/>
                      <a:r>
                        <a:rPr lang="en-ZA" sz="1800" dirty="0"/>
                        <a:t>0</a:t>
                      </a:r>
                    </a:p>
                  </a:txBody>
                  <a:tcPr marT="45719" marB="45719"/>
                </a:tc>
                <a:extLst>
                  <a:ext uri="{0D108BD9-81ED-4DB2-BD59-A6C34878D82A}">
                    <a16:rowId xmlns:a16="http://schemas.microsoft.com/office/drawing/2014/main" xmlns="" val="10003"/>
                  </a:ext>
                </a:extLst>
              </a:tr>
              <a:tr h="517879">
                <a:tc>
                  <a:txBody>
                    <a:bodyPr/>
                    <a:lstStyle/>
                    <a:p>
                      <a:r>
                        <a:rPr lang="en-ZA" sz="1800" dirty="0"/>
                        <a:t>Less: Condoned / adjustments</a:t>
                      </a:r>
                    </a:p>
                  </a:txBody>
                  <a:tcPr marT="45719" marB="45719"/>
                </a:tc>
                <a:tc>
                  <a:txBody>
                    <a:bodyPr/>
                    <a:lstStyle/>
                    <a:p>
                      <a:pPr algn="r"/>
                      <a:r>
                        <a:rPr lang="en-ZA" sz="1800" dirty="0"/>
                        <a:t>(3 140)</a:t>
                      </a:r>
                    </a:p>
                  </a:txBody>
                  <a:tcPr marT="45719" marB="45719"/>
                </a:tc>
                <a:tc>
                  <a:txBody>
                    <a:bodyPr/>
                    <a:lstStyle/>
                    <a:p>
                      <a:pPr algn="r"/>
                      <a:r>
                        <a:rPr lang="en-ZA" sz="1800" dirty="0"/>
                        <a:t>0</a:t>
                      </a:r>
                    </a:p>
                  </a:txBody>
                  <a:tcPr marT="45719" marB="45719"/>
                </a:tc>
                <a:extLst>
                  <a:ext uri="{0D108BD9-81ED-4DB2-BD59-A6C34878D82A}">
                    <a16:rowId xmlns:a16="http://schemas.microsoft.com/office/drawing/2014/main" xmlns="" val="10004"/>
                  </a:ext>
                </a:extLst>
              </a:tr>
              <a:tr h="631530">
                <a:tc>
                  <a:txBody>
                    <a:bodyPr/>
                    <a:lstStyle/>
                    <a:p>
                      <a:r>
                        <a:rPr lang="en-ZA" sz="1800" b="1" dirty="0"/>
                        <a:t>Closing Balance</a:t>
                      </a:r>
                    </a:p>
                  </a:txBody>
                  <a:tcPr marT="45719" marB="45719"/>
                </a:tc>
                <a:tc>
                  <a:txBody>
                    <a:bodyPr/>
                    <a:lstStyle/>
                    <a:p>
                      <a:pPr algn="r"/>
                      <a:r>
                        <a:rPr lang="en-ZA" sz="1800" b="1" dirty="0"/>
                        <a:t>3 558 633</a:t>
                      </a:r>
                    </a:p>
                  </a:txBody>
                  <a:tcPr marT="45719" marB="45719"/>
                </a:tc>
                <a:tc>
                  <a:txBody>
                    <a:bodyPr/>
                    <a:lstStyle/>
                    <a:p>
                      <a:pPr algn="r"/>
                      <a:r>
                        <a:rPr lang="en-ZA" sz="1800" b="1" dirty="0"/>
                        <a:t>2</a:t>
                      </a:r>
                      <a:r>
                        <a:rPr lang="en-ZA" sz="1800" b="1" baseline="0" dirty="0"/>
                        <a:t> 998 005</a:t>
                      </a:r>
                      <a:endParaRPr lang="en-ZA" sz="1800" b="1" dirty="0"/>
                    </a:p>
                  </a:txBody>
                  <a:tcPr marT="45719" marB="4571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84895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3318582"/>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4" name="Picture 23" descr="A young person taking a selfie&#10;&#10;Description automatically generated">
            <a:extLst>
              <a:ext uri="{FF2B5EF4-FFF2-40B4-BE49-F238E27FC236}">
                <a16:creationId xmlns:a16="http://schemas.microsoft.com/office/drawing/2014/main" xmlns="" id="{AC7DB93A-E39A-44F5-BAD0-EF7FD262128F}"/>
              </a:ext>
            </a:extLst>
          </p:cNvPr>
          <p:cNvPicPr>
            <a:picLocks noChangeAspect="1"/>
          </p:cNvPicPr>
          <p:nvPr/>
        </p:nvPicPr>
        <p:blipFill rotWithShape="1">
          <a:blip r:embed="rId2">
            <a:alphaModFix amt="85000"/>
            <a:extLst/>
          </a:blip>
          <a:srcRect l="12515" r="24314" b="2"/>
          <a:stretch/>
        </p:blipFill>
        <p:spPr>
          <a:xfrm>
            <a:off x="5486402" y="1016366"/>
            <a:ext cx="3625856" cy="584163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descr="A screenshot of a cell phone&#10;&#10;Description automatically generated">
            <a:extLst>
              <a:ext uri="{FF2B5EF4-FFF2-40B4-BE49-F238E27FC236}">
                <a16:creationId xmlns:a16="http://schemas.microsoft.com/office/drawing/2014/main" xmlns="" id="{9A737855-50CC-4CCC-BA89-F00B701A9C60}"/>
              </a:ext>
            </a:extLst>
          </p:cNvPr>
          <p:cNvPicPr>
            <a:picLocks noChangeAspect="1"/>
          </p:cNvPicPr>
          <p:nvPr/>
        </p:nvPicPr>
        <p:blipFill rotWithShape="1">
          <a:blip r:embed="rId3"/>
          <a:srcRect l="2272" r="1553" b="83980"/>
          <a:stretch/>
        </p:blipFill>
        <p:spPr>
          <a:xfrm>
            <a:off x="0" y="0"/>
            <a:ext cx="9144000" cy="1002102"/>
          </a:xfrm>
          <a:prstGeom prst="rect">
            <a:avLst/>
          </a:prstGeom>
        </p:spPr>
      </p:pic>
      <p:sp>
        <p:nvSpPr>
          <p:cNvPr id="4" name="TextBox 3">
            <a:extLst>
              <a:ext uri="{FF2B5EF4-FFF2-40B4-BE49-F238E27FC236}">
                <a16:creationId xmlns:a16="http://schemas.microsoft.com/office/drawing/2014/main" xmlns="" id="{49828FB4-7D40-41D4-AB6D-908741D3CDCA}"/>
              </a:ext>
            </a:extLst>
          </p:cNvPr>
          <p:cNvSpPr txBox="1"/>
          <p:nvPr/>
        </p:nvSpPr>
        <p:spPr>
          <a:xfrm>
            <a:off x="379562" y="3088257"/>
            <a:ext cx="3786996" cy="439947"/>
          </a:xfrm>
          <a:prstGeom prst="rect">
            <a:avLst/>
          </a:prstGeom>
          <a:solidFill>
            <a:schemeClr val="bg1"/>
          </a:solidFill>
          <a:ln>
            <a:noFill/>
          </a:ln>
        </p:spPr>
        <p:txBody>
          <a:bodyPr wrap="square" rtlCol="0">
            <a:spAutoFit/>
          </a:bodyPr>
          <a:lstStyle/>
          <a:p>
            <a:endParaRPr lang="en-US" dirty="0"/>
          </a:p>
        </p:txBody>
      </p:sp>
      <p:sp>
        <p:nvSpPr>
          <p:cNvPr id="31" name="Rectangle 30">
            <a:extLst>
              <a:ext uri="{FF2B5EF4-FFF2-40B4-BE49-F238E27FC236}">
                <a16:creationId xmlns:a16="http://schemas.microsoft.com/office/drawing/2014/main" xmlns="" id="{8DC96278-1B81-40F8-BE05-033C10945F5A}"/>
              </a:ext>
            </a:extLst>
          </p:cNvPr>
          <p:cNvSpPr/>
          <p:nvPr/>
        </p:nvSpPr>
        <p:spPr>
          <a:xfrm>
            <a:off x="298506" y="246925"/>
            <a:ext cx="3359094" cy="738664"/>
          </a:xfrm>
          <a:prstGeom prst="rect">
            <a:avLst/>
          </a:prstGeom>
          <a:solidFill>
            <a:srgbClr val="0070C0"/>
          </a:solidFill>
        </p:spPr>
        <p:txBody>
          <a:bodyPr wrap="square">
            <a:spAutoFit/>
          </a:bodyPr>
          <a:lstStyle/>
          <a:p>
            <a:pPr lvl="0"/>
            <a:r>
              <a:rPr lang="en-ZA" sz="2100" b="1" dirty="0">
                <a:solidFill>
                  <a:schemeClr val="bg1"/>
                </a:solidFill>
                <a:latin typeface="Arial Narrow" panose="020B0606020202030204" pitchFamily="34" charset="0"/>
              </a:rPr>
              <a:t>FRUITLESS AND WASTEFUL</a:t>
            </a:r>
          </a:p>
          <a:p>
            <a:pPr lvl="0"/>
            <a:r>
              <a:rPr lang="en-ZA" sz="2100" b="1" dirty="0">
                <a:solidFill>
                  <a:schemeClr val="bg1"/>
                </a:solidFill>
                <a:latin typeface="Arial Narrow" panose="020B0606020202030204" pitchFamily="34" charset="0"/>
              </a:rPr>
              <a:t>EXPENDITURE (CONTINUED)</a:t>
            </a:r>
          </a:p>
        </p:txBody>
      </p:sp>
      <p:sp>
        <p:nvSpPr>
          <p:cNvPr id="11" name="Content Placeholder 2">
            <a:extLst>
              <a:ext uri="{FF2B5EF4-FFF2-40B4-BE49-F238E27FC236}">
                <a16:creationId xmlns:a16="http://schemas.microsoft.com/office/drawing/2014/main" xmlns="" id="{D0C39F7D-003E-4CEB-8E25-45BF2E9EA90C}"/>
              </a:ext>
            </a:extLst>
          </p:cNvPr>
          <p:cNvSpPr>
            <a:spLocks noGrp="1"/>
          </p:cNvSpPr>
          <p:nvPr>
            <p:ph idx="1"/>
          </p:nvPr>
        </p:nvSpPr>
        <p:spPr>
          <a:xfrm>
            <a:off x="228600" y="1155895"/>
            <a:ext cx="5029202" cy="5302780"/>
          </a:xfrm>
        </p:spPr>
        <p:txBody>
          <a:bodyPr>
            <a:normAutofit/>
          </a:bodyPr>
          <a:lstStyle/>
          <a:p>
            <a:pPr algn="just"/>
            <a:r>
              <a:rPr lang="en-ZA" altLang="en-US" sz="2000" dirty="0"/>
              <a:t>Material increase of fruitless and wasteful expenditure is due to:</a:t>
            </a:r>
          </a:p>
          <a:p>
            <a:pPr lvl="1" algn="just"/>
            <a:r>
              <a:rPr lang="en-ZA" altLang="en-US" sz="2000" dirty="0"/>
              <a:t>Payment of interest and penalty to SARS for late submission of EMP201 to the value of R93 780;</a:t>
            </a:r>
          </a:p>
          <a:p>
            <a:pPr lvl="1" algn="just"/>
            <a:r>
              <a:rPr lang="en-ZA" altLang="en-US" sz="2000" dirty="0"/>
              <a:t>Payment of acting allowance to for non-vacant posts to the value of R469 988.</a:t>
            </a:r>
          </a:p>
          <a:p>
            <a:pPr algn="just">
              <a:buFont typeface="Arial" panose="020B0604020202020204" pitchFamily="34" charset="0"/>
              <a:buChar char="•"/>
            </a:pPr>
            <a:r>
              <a:rPr lang="en-ZA" altLang="en-US" sz="2000" dirty="0"/>
              <a:t>Amount recovered relate to missed flight expenditure incurred in the previous year.</a:t>
            </a:r>
          </a:p>
        </p:txBody>
      </p:sp>
    </p:spTree>
    <p:extLst>
      <p:ext uri="{BB962C8B-B14F-4D97-AF65-F5344CB8AC3E}">
        <p14:creationId xmlns:p14="http://schemas.microsoft.com/office/powerpoint/2010/main" xmlns="" val="1462309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5" name="Straight Arrow Connector 64">
            <a:extLst>
              <a:ext uri="{FF2B5EF4-FFF2-40B4-BE49-F238E27FC236}">
                <a16:creationId xmlns:a16="http://schemas.microsoft.com/office/drawing/2014/main" xmlns=""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3318582"/>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4" name="Picture 23" descr="A young person taking a selfie&#10;&#10;Description automatically generated">
            <a:extLst>
              <a:ext uri="{FF2B5EF4-FFF2-40B4-BE49-F238E27FC236}">
                <a16:creationId xmlns:a16="http://schemas.microsoft.com/office/drawing/2014/main" xmlns="" id="{AC7DB93A-E39A-44F5-BAD0-EF7FD262128F}"/>
              </a:ext>
            </a:extLst>
          </p:cNvPr>
          <p:cNvPicPr>
            <a:picLocks noChangeAspect="1"/>
          </p:cNvPicPr>
          <p:nvPr/>
        </p:nvPicPr>
        <p:blipFill rotWithShape="1">
          <a:blip r:embed="rId2">
            <a:alphaModFix amt="85000"/>
            <a:extLst/>
          </a:blip>
          <a:srcRect l="12515" r="24314" b="2"/>
          <a:stretch/>
        </p:blipFill>
        <p:spPr>
          <a:xfrm>
            <a:off x="5486402" y="1016366"/>
            <a:ext cx="3625856" cy="584163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Picture 8" descr="A screenshot of a cell phone&#10;&#10;Description automatically generated">
            <a:extLst>
              <a:ext uri="{FF2B5EF4-FFF2-40B4-BE49-F238E27FC236}">
                <a16:creationId xmlns:a16="http://schemas.microsoft.com/office/drawing/2014/main" xmlns="" id="{9A737855-50CC-4CCC-BA89-F00B701A9C60}"/>
              </a:ext>
            </a:extLst>
          </p:cNvPr>
          <p:cNvPicPr>
            <a:picLocks noChangeAspect="1"/>
          </p:cNvPicPr>
          <p:nvPr/>
        </p:nvPicPr>
        <p:blipFill rotWithShape="1">
          <a:blip r:embed="rId3"/>
          <a:srcRect l="2272" r="1553" b="83980"/>
          <a:stretch/>
        </p:blipFill>
        <p:spPr>
          <a:xfrm>
            <a:off x="0" y="0"/>
            <a:ext cx="9144000" cy="1002102"/>
          </a:xfrm>
          <a:prstGeom prst="rect">
            <a:avLst/>
          </a:prstGeom>
        </p:spPr>
      </p:pic>
      <p:sp>
        <p:nvSpPr>
          <p:cNvPr id="4" name="TextBox 3">
            <a:extLst>
              <a:ext uri="{FF2B5EF4-FFF2-40B4-BE49-F238E27FC236}">
                <a16:creationId xmlns:a16="http://schemas.microsoft.com/office/drawing/2014/main" xmlns="" id="{49828FB4-7D40-41D4-AB6D-908741D3CDCA}"/>
              </a:ext>
            </a:extLst>
          </p:cNvPr>
          <p:cNvSpPr txBox="1"/>
          <p:nvPr/>
        </p:nvSpPr>
        <p:spPr>
          <a:xfrm>
            <a:off x="379562" y="3088257"/>
            <a:ext cx="3786996" cy="439947"/>
          </a:xfrm>
          <a:prstGeom prst="rect">
            <a:avLst/>
          </a:prstGeom>
          <a:solidFill>
            <a:schemeClr val="bg1"/>
          </a:solidFill>
          <a:ln>
            <a:noFill/>
          </a:ln>
        </p:spPr>
        <p:txBody>
          <a:bodyPr wrap="square" rtlCol="0">
            <a:spAutoFit/>
          </a:bodyPr>
          <a:lstStyle/>
          <a:p>
            <a:endParaRPr lang="en-US" dirty="0"/>
          </a:p>
        </p:txBody>
      </p:sp>
      <p:sp>
        <p:nvSpPr>
          <p:cNvPr id="31" name="Rectangle 30">
            <a:extLst>
              <a:ext uri="{FF2B5EF4-FFF2-40B4-BE49-F238E27FC236}">
                <a16:creationId xmlns:a16="http://schemas.microsoft.com/office/drawing/2014/main" xmlns="" id="{8DC96278-1B81-40F8-BE05-033C10945F5A}"/>
              </a:ext>
            </a:extLst>
          </p:cNvPr>
          <p:cNvSpPr/>
          <p:nvPr/>
        </p:nvSpPr>
        <p:spPr>
          <a:xfrm>
            <a:off x="298506" y="246925"/>
            <a:ext cx="3359094" cy="738664"/>
          </a:xfrm>
          <a:prstGeom prst="rect">
            <a:avLst/>
          </a:prstGeom>
          <a:solidFill>
            <a:srgbClr val="0070C0"/>
          </a:solidFill>
        </p:spPr>
        <p:txBody>
          <a:bodyPr wrap="square">
            <a:spAutoFit/>
          </a:bodyPr>
          <a:lstStyle/>
          <a:p>
            <a:pPr lvl="0"/>
            <a:r>
              <a:rPr lang="en-ZA" sz="2100" b="1" dirty="0">
                <a:solidFill>
                  <a:schemeClr val="bg1"/>
                </a:solidFill>
                <a:latin typeface="Arial Narrow" panose="020B0606020202030204" pitchFamily="34" charset="0"/>
              </a:rPr>
              <a:t>CONCLUSION</a:t>
            </a:r>
          </a:p>
          <a:p>
            <a:pPr lvl="0"/>
            <a:endParaRPr lang="en-ZA" sz="2100" b="1" dirty="0">
              <a:solidFill>
                <a:schemeClr val="bg1"/>
              </a:solidFill>
              <a:latin typeface="Arial Narrow" panose="020B0606020202030204" pitchFamily="34" charset="0"/>
            </a:endParaRPr>
          </a:p>
        </p:txBody>
      </p:sp>
      <p:sp>
        <p:nvSpPr>
          <p:cNvPr id="10" name="Content Placeholder 2">
            <a:extLst>
              <a:ext uri="{FF2B5EF4-FFF2-40B4-BE49-F238E27FC236}">
                <a16:creationId xmlns:a16="http://schemas.microsoft.com/office/drawing/2014/main" xmlns="" id="{38DC8B25-7C0A-4567-9E74-1F1998508259}"/>
              </a:ext>
            </a:extLst>
          </p:cNvPr>
          <p:cNvSpPr>
            <a:spLocks noGrp="1"/>
          </p:cNvSpPr>
          <p:nvPr>
            <p:ph idx="1"/>
          </p:nvPr>
        </p:nvSpPr>
        <p:spPr>
          <a:xfrm>
            <a:off x="207034" y="1361904"/>
            <a:ext cx="4710023" cy="4831935"/>
          </a:xfrm>
        </p:spPr>
        <p:txBody>
          <a:bodyPr>
            <a:normAutofit/>
          </a:bodyPr>
          <a:lstStyle/>
          <a:p>
            <a:pPr algn="just" eaLnBrk="1" hangingPunct="1"/>
            <a:r>
              <a:rPr lang="en-ZA" altLang="en-US" sz="2000" dirty="0"/>
              <a:t>All the audit findings raised by AGSA in 2017/18 have been addressed.</a:t>
            </a:r>
          </a:p>
          <a:p>
            <a:pPr algn="just" eaLnBrk="1" hangingPunct="1"/>
            <a:endParaRPr lang="en-ZA" altLang="en-US" sz="2000" dirty="0"/>
          </a:p>
          <a:p>
            <a:pPr algn="just" eaLnBrk="1" hangingPunct="1"/>
            <a:r>
              <a:rPr lang="en-ZA" altLang="en-US" sz="2000" dirty="0"/>
              <a:t>FPB is in the process of investigating the new irregular and fruitless expenditure and where necessary disciplinary measures will be taken.  Internal controls will also be tightened to avoid these expenses.</a:t>
            </a:r>
          </a:p>
        </p:txBody>
      </p:sp>
    </p:spTree>
    <p:extLst>
      <p:ext uri="{BB962C8B-B14F-4D97-AF65-F5344CB8AC3E}">
        <p14:creationId xmlns:p14="http://schemas.microsoft.com/office/powerpoint/2010/main" xmlns="" val="58407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CA4B7-9691-440A-9543-7EA4BD6278B5}"/>
              </a:ext>
            </a:extLst>
          </p:cNvPr>
          <p:cNvSpPr/>
          <p:nvPr/>
        </p:nvSpPr>
        <p:spPr>
          <a:xfrm>
            <a:off x="43851" y="1002100"/>
            <a:ext cx="9154886"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64509AF5-6415-431A-B59F-5C98C605D6B4}"/>
              </a:ext>
            </a:extLst>
          </p:cNvPr>
          <p:cNvPicPr>
            <a:picLocks noChangeAspect="1"/>
          </p:cNvPicPr>
          <p:nvPr/>
        </p:nvPicPr>
        <p:blipFill rotWithShape="1">
          <a:blip r:embed="rId3"/>
          <a:srcRect l="2272" r="1553" b="83980"/>
          <a:stretch/>
        </p:blipFill>
        <p:spPr>
          <a:xfrm>
            <a:off x="-10886" y="-2"/>
            <a:ext cx="9144000" cy="1002102"/>
          </a:xfrm>
          <a:prstGeom prst="rect">
            <a:avLst/>
          </a:prstGeom>
        </p:spPr>
      </p:pic>
      <p:sp>
        <p:nvSpPr>
          <p:cNvPr id="9" name="Rectangle 8">
            <a:extLst>
              <a:ext uri="{FF2B5EF4-FFF2-40B4-BE49-F238E27FC236}">
                <a16:creationId xmlns:a16="http://schemas.microsoft.com/office/drawing/2014/main" xmlns="" id="{4BCB4422-A411-4B61-930E-A4DD1AA50D16}"/>
              </a:ext>
            </a:extLst>
          </p:cNvPr>
          <p:cNvSpPr/>
          <p:nvPr/>
        </p:nvSpPr>
        <p:spPr>
          <a:xfrm>
            <a:off x="217097" y="284784"/>
            <a:ext cx="3355676" cy="6728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ZA" sz="2400" b="1" dirty="0">
                <a:solidFill>
                  <a:schemeClr val="bg1"/>
                </a:solidFill>
                <a:latin typeface="Arial Narrow" panose="020B0606020202030204" pitchFamily="34" charset="0"/>
              </a:rPr>
              <a:t>Performance Information</a:t>
            </a:r>
          </a:p>
          <a:p>
            <a:pPr lvl="0"/>
            <a:r>
              <a:rPr lang="en-ZA" sz="2400" b="1" dirty="0">
                <a:solidFill>
                  <a:schemeClr val="bg1"/>
                </a:solidFill>
                <a:latin typeface="Arial Narrow" panose="020B0606020202030204" pitchFamily="34" charset="0"/>
              </a:rPr>
              <a:t>Achieved Targets</a:t>
            </a:r>
          </a:p>
        </p:txBody>
      </p:sp>
      <p:sp>
        <p:nvSpPr>
          <p:cNvPr id="5" name="TextBox 4">
            <a:extLst>
              <a:ext uri="{FF2B5EF4-FFF2-40B4-BE49-F238E27FC236}">
                <a16:creationId xmlns:a16="http://schemas.microsoft.com/office/drawing/2014/main" xmlns="" id="{D14AD730-4821-4F74-AF6B-FE90CA69717B}"/>
              </a:ext>
            </a:extLst>
          </p:cNvPr>
          <p:cNvSpPr txBox="1"/>
          <p:nvPr/>
        </p:nvSpPr>
        <p:spPr>
          <a:xfrm>
            <a:off x="255505" y="1145495"/>
            <a:ext cx="8611217" cy="1015663"/>
          </a:xfrm>
          <a:prstGeom prst="rect">
            <a:avLst/>
          </a:prstGeom>
          <a:noFill/>
        </p:spPr>
        <p:txBody>
          <a:bodyPr wrap="square" rtlCol="0">
            <a:spAutoFit/>
          </a:bodyPr>
          <a:lstStyle/>
          <a:p>
            <a:r>
              <a:rPr lang="en-ZA" sz="1200" dirty="0"/>
              <a:t>“In spite of operational challenges, the FPB has achieved 79% of its annual performance targets. The FPB remains focused on its mandate, the dictates of the Constitution as well as the NDP, underpinned by the principles of Ubuntu and Batho Pele”. </a:t>
            </a:r>
          </a:p>
          <a:p>
            <a:endParaRPr lang="en-ZA" sz="1200" dirty="0"/>
          </a:p>
          <a:p>
            <a:pPr algn="r"/>
            <a:r>
              <a:rPr lang="en-ZA" sz="1200" dirty="0"/>
              <a:t>Mrs NF Thoko Mpumlwana</a:t>
            </a:r>
          </a:p>
          <a:p>
            <a:pPr algn="r"/>
            <a:r>
              <a:rPr lang="en-ZA" sz="1200" dirty="0"/>
              <a:t>Council Chairperson</a:t>
            </a:r>
          </a:p>
        </p:txBody>
      </p:sp>
      <p:graphicFrame>
        <p:nvGraphicFramePr>
          <p:cNvPr id="16" name="Chart 15">
            <a:extLst>
              <a:ext uri="{FF2B5EF4-FFF2-40B4-BE49-F238E27FC236}">
                <a16:creationId xmlns:a16="http://schemas.microsoft.com/office/drawing/2014/main" xmlns="" id="{F5FACC26-4F30-4145-8D7C-B2294146EF81}"/>
              </a:ext>
            </a:extLst>
          </p:cNvPr>
          <p:cNvGraphicFramePr/>
          <p:nvPr>
            <p:extLst>
              <p:ext uri="{D42A27DB-BD31-4B8C-83A1-F6EECF244321}">
                <p14:modId xmlns:p14="http://schemas.microsoft.com/office/powerpoint/2010/main" xmlns="" val="3269564862"/>
              </p:ext>
            </p:extLst>
          </p:nvPr>
        </p:nvGraphicFramePr>
        <p:xfrm>
          <a:off x="1164772" y="2004202"/>
          <a:ext cx="6923314" cy="4871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54675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CA4B7-9691-440A-9543-7EA4BD6278B5}"/>
              </a:ext>
            </a:extLst>
          </p:cNvPr>
          <p:cNvSpPr/>
          <p:nvPr/>
        </p:nvSpPr>
        <p:spPr>
          <a:xfrm>
            <a:off x="0" y="1002102"/>
            <a:ext cx="9154817"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64509AF5-6415-431A-B59F-5C98C605D6B4}"/>
              </a:ext>
            </a:extLst>
          </p:cNvPr>
          <p:cNvPicPr>
            <a:picLocks noChangeAspect="1"/>
          </p:cNvPicPr>
          <p:nvPr/>
        </p:nvPicPr>
        <p:blipFill rotWithShape="1">
          <a:blip r:embed="rId3"/>
          <a:srcRect l="2272" r="1553" b="83980"/>
          <a:stretch/>
        </p:blipFill>
        <p:spPr>
          <a:xfrm>
            <a:off x="10817" y="-9954"/>
            <a:ext cx="9144000" cy="1002102"/>
          </a:xfrm>
          <a:prstGeom prst="rect">
            <a:avLst/>
          </a:prstGeom>
        </p:spPr>
      </p:pic>
      <p:sp>
        <p:nvSpPr>
          <p:cNvPr id="2" name="Rectangle 1">
            <a:extLst>
              <a:ext uri="{FF2B5EF4-FFF2-40B4-BE49-F238E27FC236}">
                <a16:creationId xmlns:a16="http://schemas.microsoft.com/office/drawing/2014/main" xmlns="" id="{8BC70910-48DC-49AA-88E7-35A257860CA5}"/>
              </a:ext>
            </a:extLst>
          </p:cNvPr>
          <p:cNvSpPr/>
          <p:nvPr/>
        </p:nvSpPr>
        <p:spPr>
          <a:xfrm>
            <a:off x="217097" y="284784"/>
            <a:ext cx="3355676" cy="6728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ZA" sz="2400" b="1" dirty="0">
                <a:solidFill>
                  <a:schemeClr val="bg1"/>
                </a:solidFill>
                <a:latin typeface="Arial Narrow" panose="020B0606020202030204" pitchFamily="34" charset="0"/>
              </a:rPr>
              <a:t>Performance Information</a:t>
            </a:r>
          </a:p>
          <a:p>
            <a:pPr lvl="0"/>
            <a:r>
              <a:rPr lang="en-ZA" sz="2400" b="1" dirty="0">
                <a:solidFill>
                  <a:schemeClr val="bg1"/>
                </a:solidFill>
                <a:latin typeface="Arial Narrow" panose="020B0606020202030204" pitchFamily="34" charset="0"/>
              </a:rPr>
              <a:t>Unachieved Targets</a:t>
            </a:r>
          </a:p>
        </p:txBody>
      </p:sp>
      <p:graphicFrame>
        <p:nvGraphicFramePr>
          <p:cNvPr id="14" name="Table 13">
            <a:extLst>
              <a:ext uri="{FF2B5EF4-FFF2-40B4-BE49-F238E27FC236}">
                <a16:creationId xmlns:a16="http://schemas.microsoft.com/office/drawing/2014/main" xmlns="" id="{92AE81B1-F00F-4AE6-9278-B62C301F71D5}"/>
              </a:ext>
            </a:extLst>
          </p:cNvPr>
          <p:cNvGraphicFramePr>
            <a:graphicFrameLocks noGrp="1"/>
          </p:cNvGraphicFramePr>
          <p:nvPr>
            <p:extLst>
              <p:ext uri="{D42A27DB-BD31-4B8C-83A1-F6EECF244321}">
                <p14:modId xmlns:p14="http://schemas.microsoft.com/office/powerpoint/2010/main" xmlns="" val="444239030"/>
              </p:ext>
            </p:extLst>
          </p:nvPr>
        </p:nvGraphicFramePr>
        <p:xfrm>
          <a:off x="103140" y="1110343"/>
          <a:ext cx="8937719" cy="5846406"/>
        </p:xfrm>
        <a:graphic>
          <a:graphicData uri="http://schemas.openxmlformats.org/drawingml/2006/table">
            <a:tbl>
              <a:tblPr firstRow="1" bandRow="1">
                <a:tableStyleId>{616DA210-FB5B-4158-B5E0-FEB733F419BA}</a:tableStyleId>
              </a:tblPr>
              <a:tblGrid>
                <a:gridCol w="2153111">
                  <a:extLst>
                    <a:ext uri="{9D8B030D-6E8A-4147-A177-3AD203B41FA5}">
                      <a16:colId xmlns:a16="http://schemas.microsoft.com/office/drawing/2014/main" xmlns="" val="491673845"/>
                    </a:ext>
                  </a:extLst>
                </a:gridCol>
                <a:gridCol w="2103935">
                  <a:extLst>
                    <a:ext uri="{9D8B030D-6E8A-4147-A177-3AD203B41FA5}">
                      <a16:colId xmlns:a16="http://schemas.microsoft.com/office/drawing/2014/main" xmlns="" val="3619977972"/>
                    </a:ext>
                  </a:extLst>
                </a:gridCol>
                <a:gridCol w="1954535">
                  <a:extLst>
                    <a:ext uri="{9D8B030D-6E8A-4147-A177-3AD203B41FA5}">
                      <a16:colId xmlns:a16="http://schemas.microsoft.com/office/drawing/2014/main" xmlns="" val="3268060169"/>
                    </a:ext>
                  </a:extLst>
                </a:gridCol>
                <a:gridCol w="2726138">
                  <a:extLst>
                    <a:ext uri="{9D8B030D-6E8A-4147-A177-3AD203B41FA5}">
                      <a16:colId xmlns:a16="http://schemas.microsoft.com/office/drawing/2014/main" xmlns="" val="91872695"/>
                    </a:ext>
                  </a:extLst>
                </a:gridCol>
              </a:tblGrid>
              <a:tr h="277001">
                <a:tc gridSpan="4">
                  <a:txBody>
                    <a:bodyPr/>
                    <a:lstStyle/>
                    <a:p>
                      <a:pPr>
                        <a:lnSpc>
                          <a:spcPct val="107000"/>
                        </a:lnSpc>
                        <a:spcAft>
                          <a:spcPts val="0"/>
                        </a:spcAft>
                      </a:pPr>
                      <a:r>
                        <a:rPr lang="en-ZA" sz="1050" kern="1200" dirty="0">
                          <a:effectLst/>
                        </a:rPr>
                        <a:t>Strategic Outcome 1: Implement a Content regulation framework that ensures 100% of classification and labelling of classification</a:t>
                      </a:r>
                      <a:endParaRPr lang="en-ZA"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tx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84789639"/>
                  </a:ext>
                </a:extLst>
              </a:tr>
              <a:tr h="622820">
                <a:tc>
                  <a:txBody>
                    <a:bodyPr/>
                    <a:lstStyle/>
                    <a:p>
                      <a:pPr>
                        <a:lnSpc>
                          <a:spcPct val="107000"/>
                        </a:lnSpc>
                        <a:spcAft>
                          <a:spcPts val="0"/>
                        </a:spcAft>
                      </a:pPr>
                      <a:r>
                        <a:rPr lang="en-ZA" sz="1100" b="1" kern="1200" dirty="0">
                          <a:effectLst/>
                        </a:rPr>
                        <a:t>Planned Target 2018/19</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b="1" kern="1200" dirty="0">
                          <a:effectLst/>
                        </a:rPr>
                        <a:t>Actual achievement 2018/19</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b="1" kern="1200" dirty="0">
                          <a:effectLst/>
                        </a:rPr>
                        <a:t>Deviation from planned target to actual achievement for 2018/19</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b="1" kern="1200" dirty="0">
                          <a:effectLst/>
                        </a:rPr>
                        <a:t>Comments on deviations</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2373773791"/>
                  </a:ext>
                </a:extLst>
              </a:tr>
              <a:tr h="526207">
                <a:tc>
                  <a:txBody>
                    <a:bodyPr/>
                    <a:lstStyle/>
                    <a:p>
                      <a:pPr>
                        <a:lnSpc>
                          <a:spcPct val="107000"/>
                        </a:lnSpc>
                        <a:spcAft>
                          <a:spcPts val="0"/>
                        </a:spcAft>
                      </a:pPr>
                      <a:r>
                        <a:rPr lang="en-ZA" sz="1100" kern="1200" dirty="0">
                          <a:effectLst/>
                        </a:rPr>
                        <a:t>100% of eligible submissions (games, films , productions classified)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98.5% (1540) of all eligible titles submitted to the FPB  were classified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Late submission of titles resulted in carrying over material to the next FY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426702189"/>
                  </a:ext>
                </a:extLst>
              </a:tr>
              <a:tr h="664399">
                <a:tc>
                  <a:txBody>
                    <a:bodyPr/>
                    <a:lstStyle/>
                    <a:p>
                      <a:pPr>
                        <a:lnSpc>
                          <a:spcPct val="107000"/>
                        </a:lnSpc>
                        <a:spcAft>
                          <a:spcPts val="0"/>
                        </a:spcAft>
                      </a:pPr>
                      <a:r>
                        <a:rPr lang="en-ZA" sz="1100" kern="1200">
                          <a:effectLst/>
                        </a:rPr>
                        <a:t>Convergence Surveys targeting at least 9000 respondents concluded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Convergence surveys not concluded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Procurement of service provider process was stalled due to high pricing in submitted proposal which was above the budget allocation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1891505686"/>
                  </a:ext>
                </a:extLst>
              </a:tr>
              <a:tr h="967357">
                <a:tc>
                  <a:txBody>
                    <a:bodyPr/>
                    <a:lstStyle/>
                    <a:p>
                      <a:pPr>
                        <a:lnSpc>
                          <a:spcPct val="107000"/>
                        </a:lnSpc>
                        <a:spcAft>
                          <a:spcPts val="0"/>
                        </a:spcAft>
                      </a:pPr>
                      <a:r>
                        <a:rPr lang="en-ZA" sz="1100" kern="1200">
                          <a:effectLst/>
                        </a:rPr>
                        <a:t>90% of classification decisions issued within 8 days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83% of Classification decisions issued within 8 days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New Classifiers recruited in the year and on the job training and support led to delay ibn finalisation of classification decisions</a:t>
                      </a:r>
                      <a:endParaRPr lang="en-ZA" sz="1100" dirty="0">
                        <a:effectLst/>
                      </a:endParaRPr>
                    </a:p>
                    <a:p>
                      <a:pPr>
                        <a:lnSpc>
                          <a:spcPct val="107000"/>
                        </a:lnSpc>
                        <a:spcAft>
                          <a:spcPts val="0"/>
                        </a:spcAft>
                      </a:pPr>
                      <a:r>
                        <a:rPr lang="en-ZA" sz="1100" kern="1200" dirty="0">
                          <a:effectLst/>
                        </a:rPr>
                        <a:t> </a:t>
                      </a:r>
                      <a:endParaRPr lang="en-ZA" sz="1100" dirty="0">
                        <a:effectLst/>
                      </a:endParaRPr>
                    </a:p>
                    <a:p>
                      <a:pPr>
                        <a:lnSpc>
                          <a:spcPct val="107000"/>
                        </a:lnSpc>
                        <a:spcAft>
                          <a:spcPts val="0"/>
                        </a:spcAft>
                      </a:pPr>
                      <a:r>
                        <a:rPr lang="en-ZA" sz="1100" kern="1200" dirty="0">
                          <a:effectLst/>
                        </a:rPr>
                        <a:t>Unavailability of Chief Classifiers in 4</a:t>
                      </a:r>
                      <a:r>
                        <a:rPr lang="en-ZA" sz="1100" kern="1200" baseline="30000" dirty="0">
                          <a:effectLst/>
                        </a:rPr>
                        <a:t>th</a:t>
                      </a:r>
                      <a:r>
                        <a:rPr lang="en-ZA" sz="1100" kern="1200" dirty="0">
                          <a:effectLst/>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4114794089"/>
                  </a:ext>
                </a:extLst>
              </a:tr>
              <a:tr h="278283">
                <a:tc gridSpan="4">
                  <a:txBody>
                    <a:bodyPr/>
                    <a:lstStyle/>
                    <a:p>
                      <a:pPr>
                        <a:lnSpc>
                          <a:spcPct val="107000"/>
                        </a:lnSpc>
                        <a:spcAft>
                          <a:spcPts val="0"/>
                        </a:spcAft>
                      </a:pPr>
                      <a:r>
                        <a:rPr lang="en-ZA" sz="1100" kern="1200" dirty="0">
                          <a:effectLst/>
                        </a:rPr>
                        <a:t>Strategic Outcome 2: Informed consumers , general members of the public and industry about the mandate, programmes and operations of the FPB</a:t>
                      </a:r>
                      <a:endParaRPr lang="en-ZA"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accent2">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726122"/>
                  </a:ext>
                </a:extLst>
              </a:tr>
              <a:tr h="1171119">
                <a:tc>
                  <a:txBody>
                    <a:bodyPr/>
                    <a:lstStyle/>
                    <a:p>
                      <a:pPr>
                        <a:lnSpc>
                          <a:spcPct val="107000"/>
                        </a:lnSpc>
                        <a:spcAft>
                          <a:spcPts val="0"/>
                        </a:spcAft>
                      </a:pPr>
                      <a:r>
                        <a:rPr lang="en-ZA" sz="1100" kern="1200" dirty="0">
                          <a:effectLst/>
                        </a:rPr>
                        <a:t>Engagement on FPB’s digital and social media improved by 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Twitter</a:t>
                      </a:r>
                      <a:endParaRPr lang="en-ZA" sz="1100" dirty="0">
                        <a:effectLst/>
                      </a:endParaRPr>
                    </a:p>
                    <a:p>
                      <a:pPr>
                        <a:lnSpc>
                          <a:spcPct val="107000"/>
                        </a:lnSpc>
                        <a:spcAft>
                          <a:spcPts val="0"/>
                        </a:spcAft>
                      </a:pPr>
                      <a:r>
                        <a:rPr lang="en-ZA" sz="1100" kern="1200" dirty="0">
                          <a:effectLst/>
                        </a:rPr>
                        <a:t>- Tweet impressions decreased by 80.14%</a:t>
                      </a:r>
                      <a:endParaRPr lang="en-ZA" sz="1100" dirty="0">
                        <a:effectLst/>
                      </a:endParaRPr>
                    </a:p>
                    <a:p>
                      <a:pPr>
                        <a:lnSpc>
                          <a:spcPct val="107000"/>
                        </a:lnSpc>
                        <a:spcAft>
                          <a:spcPts val="0"/>
                        </a:spcAft>
                      </a:pPr>
                      <a:r>
                        <a:rPr lang="en-ZA" sz="1100" kern="1200" dirty="0">
                          <a:effectLst/>
                        </a:rPr>
                        <a:t>Facebook </a:t>
                      </a:r>
                      <a:endParaRPr lang="en-ZA" sz="1100" dirty="0">
                        <a:effectLst/>
                      </a:endParaRPr>
                    </a:p>
                    <a:p>
                      <a:pPr>
                        <a:lnSpc>
                          <a:spcPct val="107000"/>
                        </a:lnSpc>
                        <a:spcAft>
                          <a:spcPts val="0"/>
                        </a:spcAft>
                      </a:pPr>
                      <a:r>
                        <a:rPr lang="en-ZA" sz="1100" kern="1200" dirty="0">
                          <a:effectLst/>
                        </a:rPr>
                        <a:t>- post engagements increased by 57.13%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Baseline for the 2017/18 financial year was high due to the high twitter engagements on </a:t>
                      </a:r>
                      <a:r>
                        <a:rPr lang="en-ZA" sz="1100" kern="1200" dirty="0" err="1">
                          <a:effectLst/>
                        </a:rPr>
                        <a:t>Inxeba</a:t>
                      </a:r>
                      <a:r>
                        <a:rPr lang="en-ZA" sz="1100" kern="1200" dirty="0">
                          <a:effectLst/>
                        </a:rPr>
                        <a:t> debacle and public outcry. Organisation unable to obtain similar traction in 2018/19 FY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3003060339"/>
                  </a:ext>
                </a:extLst>
              </a:tr>
              <a:tr h="209351">
                <a:tc gridSpan="4">
                  <a:txBody>
                    <a:bodyPr/>
                    <a:lstStyle/>
                    <a:p>
                      <a:pPr>
                        <a:lnSpc>
                          <a:spcPct val="107000"/>
                        </a:lnSpc>
                        <a:spcAft>
                          <a:spcPts val="0"/>
                        </a:spcAft>
                      </a:pPr>
                      <a:r>
                        <a:rPr lang="en-ZA" sz="1100" kern="1200" dirty="0">
                          <a:effectLst/>
                        </a:rPr>
                        <a:t>Strategic Outcome 3: Effective, efficient and sustainable management of FPB operations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78824094"/>
                  </a:ext>
                </a:extLst>
              </a:tr>
              <a:tr h="967357">
                <a:tc>
                  <a:txBody>
                    <a:bodyPr/>
                    <a:lstStyle/>
                    <a:p>
                      <a:pPr>
                        <a:lnSpc>
                          <a:spcPct val="107000"/>
                        </a:lnSpc>
                        <a:spcAft>
                          <a:spcPts val="0"/>
                        </a:spcAft>
                      </a:pPr>
                      <a:r>
                        <a:rPr lang="en-ZA" sz="1100" kern="1200" dirty="0">
                          <a:effectLst/>
                        </a:rPr>
                        <a:t>Reviewed and approved structure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rPr>
                        <a:t>Review of structure not completed. OD Survey conducted</a:t>
                      </a:r>
                      <a:endParaRPr lang="en-ZA" sz="1100" dirty="0">
                        <a:effectLst/>
                      </a:endParaRPr>
                    </a:p>
                    <a:p>
                      <a:pPr>
                        <a:lnSpc>
                          <a:spcPct val="107000"/>
                        </a:lnSpc>
                        <a:spcAft>
                          <a:spcPts val="0"/>
                        </a:spcAft>
                      </a:pPr>
                      <a:r>
                        <a:rPr lang="en-ZA" sz="1100" kern="1200" dirty="0">
                          <a:effectLst/>
                        </a:rPr>
                        <a:t>OD Support for project</a:t>
                      </a:r>
                      <a:endParaRPr lang="en-ZA" sz="1100" dirty="0">
                        <a:effectLst/>
                      </a:endParaRPr>
                    </a:p>
                    <a:p>
                      <a:pPr>
                        <a:lnSpc>
                          <a:spcPct val="107000"/>
                        </a:lnSpc>
                        <a:spcAft>
                          <a:spcPts val="0"/>
                        </a:spcAft>
                      </a:pPr>
                      <a:r>
                        <a:rPr lang="en-ZA" sz="1100" kern="1200" dirty="0">
                          <a:effectLst/>
                        </a:rPr>
                        <a:t>Acting arrangement for individuals in acting positions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a:effectLst/>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tc>
                  <a:txBody>
                    <a:bodyPr/>
                    <a:lstStyle/>
                    <a:p>
                      <a:pPr>
                        <a:lnSpc>
                          <a:spcPct val="107000"/>
                        </a:lnSpc>
                        <a:spcAft>
                          <a:spcPts val="0"/>
                        </a:spcAft>
                      </a:pPr>
                      <a:r>
                        <a:rPr lang="en-ZA" sz="1100" kern="1200" dirty="0">
                          <a:effectLst/>
                          <a:latin typeface="Calibri" panose="020F0502020204030204" pitchFamily="34" charset="0"/>
                          <a:ea typeface="Calibri" panose="020F0502020204030204" pitchFamily="34" charset="0"/>
                          <a:cs typeface="Times New Roman" panose="02020603050405020304" pitchFamily="18" charset="0"/>
                        </a:rPr>
                        <a:t>There was insufficient budget for the OD survey – we resorted to doing most of the work internally until a cheaper service provider was sourced.  However, the process was concluded </a:t>
                      </a:r>
                      <a:r>
                        <a:rPr lang="en-ZA" sz="1100" kern="1200">
                          <a:effectLst/>
                          <a:latin typeface="Calibri" panose="020F0502020204030204" pitchFamily="34" charset="0"/>
                          <a:ea typeface="Calibri" panose="020F0502020204030204" pitchFamily="34" charset="0"/>
                          <a:cs typeface="Times New Roman" panose="02020603050405020304" pitchFamily="18" charset="0"/>
                        </a:rPr>
                        <a:t>in September.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456" marR="42456" marT="21228" marB="21228">
                    <a:solidFill>
                      <a:schemeClr val="bg1"/>
                    </a:solidFill>
                  </a:tcPr>
                </a:tc>
                <a:extLst>
                  <a:ext uri="{0D108BD9-81ED-4DB2-BD59-A6C34878D82A}">
                    <a16:rowId xmlns:a16="http://schemas.microsoft.com/office/drawing/2014/main" xmlns="" val="3845653743"/>
                  </a:ext>
                </a:extLst>
              </a:tr>
            </a:tbl>
          </a:graphicData>
        </a:graphic>
      </p:graphicFrame>
    </p:spTree>
    <p:extLst>
      <p:ext uri="{BB962C8B-B14F-4D97-AF65-F5344CB8AC3E}">
        <p14:creationId xmlns:p14="http://schemas.microsoft.com/office/powerpoint/2010/main" xmlns="" val="10747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A3CA4B7-9691-440A-9543-7EA4BD6278B5}"/>
              </a:ext>
            </a:extLst>
          </p:cNvPr>
          <p:cNvSpPr/>
          <p:nvPr/>
        </p:nvSpPr>
        <p:spPr>
          <a:xfrm>
            <a:off x="-10817" y="1002102"/>
            <a:ext cx="9154817"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64509AF5-6415-431A-B59F-5C98C605D6B4}"/>
              </a:ext>
            </a:extLst>
          </p:cNvPr>
          <p:cNvPicPr>
            <a:picLocks noChangeAspect="1"/>
          </p:cNvPicPr>
          <p:nvPr/>
        </p:nvPicPr>
        <p:blipFill rotWithShape="1">
          <a:blip r:embed="rId3"/>
          <a:srcRect l="2272" r="1553" b="83980"/>
          <a:stretch/>
        </p:blipFill>
        <p:spPr>
          <a:xfrm>
            <a:off x="10817" y="-9954"/>
            <a:ext cx="9144000" cy="1002102"/>
          </a:xfrm>
          <a:prstGeom prst="rect">
            <a:avLst/>
          </a:prstGeom>
        </p:spPr>
      </p:pic>
      <p:sp>
        <p:nvSpPr>
          <p:cNvPr id="2" name="Rectangle 1">
            <a:extLst>
              <a:ext uri="{FF2B5EF4-FFF2-40B4-BE49-F238E27FC236}">
                <a16:creationId xmlns:a16="http://schemas.microsoft.com/office/drawing/2014/main" xmlns="" id="{8BC70910-48DC-49AA-88E7-35A257860CA5}"/>
              </a:ext>
            </a:extLst>
          </p:cNvPr>
          <p:cNvSpPr/>
          <p:nvPr/>
        </p:nvSpPr>
        <p:spPr>
          <a:xfrm>
            <a:off x="217097" y="284784"/>
            <a:ext cx="3355676" cy="67286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ZA" sz="2400" b="1" dirty="0">
                <a:solidFill>
                  <a:schemeClr val="bg1"/>
                </a:solidFill>
                <a:latin typeface="Arial Narrow" panose="020B0606020202030204" pitchFamily="34" charset="0"/>
              </a:rPr>
              <a:t>Performance Information</a:t>
            </a:r>
          </a:p>
          <a:p>
            <a:pPr lvl="0"/>
            <a:r>
              <a:rPr lang="en-ZA" sz="2400" b="1" dirty="0">
                <a:solidFill>
                  <a:schemeClr val="bg1"/>
                </a:solidFill>
                <a:latin typeface="Arial Narrow" panose="020B0606020202030204" pitchFamily="34" charset="0"/>
              </a:rPr>
              <a:t>Unachieved Targets</a:t>
            </a:r>
          </a:p>
        </p:txBody>
      </p:sp>
      <p:graphicFrame>
        <p:nvGraphicFramePr>
          <p:cNvPr id="8" name="Table 7">
            <a:extLst>
              <a:ext uri="{FF2B5EF4-FFF2-40B4-BE49-F238E27FC236}">
                <a16:creationId xmlns:a16="http://schemas.microsoft.com/office/drawing/2014/main" xmlns="" id="{FED4E8B0-C582-468A-8561-7325D823DDA5}"/>
              </a:ext>
            </a:extLst>
          </p:cNvPr>
          <p:cNvGraphicFramePr>
            <a:graphicFrameLocks noGrp="1"/>
          </p:cNvGraphicFramePr>
          <p:nvPr>
            <p:extLst>
              <p:ext uri="{D42A27DB-BD31-4B8C-83A1-F6EECF244321}">
                <p14:modId xmlns:p14="http://schemas.microsoft.com/office/powerpoint/2010/main" xmlns="" val="3705514499"/>
              </p:ext>
            </p:extLst>
          </p:nvPr>
        </p:nvGraphicFramePr>
        <p:xfrm>
          <a:off x="108856" y="1306286"/>
          <a:ext cx="8964419" cy="4228574"/>
        </p:xfrm>
        <a:graphic>
          <a:graphicData uri="http://schemas.openxmlformats.org/drawingml/2006/table">
            <a:tbl>
              <a:tblPr firstRow="1" bandRow="1">
                <a:tableStyleId>{616DA210-FB5B-4158-B5E0-FEB733F419BA}</a:tableStyleId>
              </a:tblPr>
              <a:tblGrid>
                <a:gridCol w="2161220">
                  <a:extLst>
                    <a:ext uri="{9D8B030D-6E8A-4147-A177-3AD203B41FA5}">
                      <a16:colId xmlns:a16="http://schemas.microsoft.com/office/drawing/2014/main" xmlns="" val="648023578"/>
                    </a:ext>
                  </a:extLst>
                </a:gridCol>
                <a:gridCol w="2109908">
                  <a:extLst>
                    <a:ext uri="{9D8B030D-6E8A-4147-A177-3AD203B41FA5}">
                      <a16:colId xmlns:a16="http://schemas.microsoft.com/office/drawing/2014/main" xmlns="" val="1756046185"/>
                    </a:ext>
                  </a:extLst>
                </a:gridCol>
                <a:gridCol w="1965429">
                  <a:extLst>
                    <a:ext uri="{9D8B030D-6E8A-4147-A177-3AD203B41FA5}">
                      <a16:colId xmlns:a16="http://schemas.microsoft.com/office/drawing/2014/main" xmlns="" val="1983478960"/>
                    </a:ext>
                  </a:extLst>
                </a:gridCol>
                <a:gridCol w="2727862">
                  <a:extLst>
                    <a:ext uri="{9D8B030D-6E8A-4147-A177-3AD203B41FA5}">
                      <a16:colId xmlns:a16="http://schemas.microsoft.com/office/drawing/2014/main" xmlns="" val="3217266994"/>
                    </a:ext>
                  </a:extLst>
                </a:gridCol>
              </a:tblGrid>
              <a:tr h="466082">
                <a:tc gridSpan="4">
                  <a:txBody>
                    <a:bodyPr/>
                    <a:lstStyle/>
                    <a:p>
                      <a:r>
                        <a:rPr lang="en-ZA" sz="1100" dirty="0"/>
                        <a:t>Strategic Outcome 3: Effective, efficient and sustainable management of FPB operations</a:t>
                      </a:r>
                    </a:p>
                  </a:txBody>
                  <a:tcPr>
                    <a:solidFill>
                      <a:srgbClr val="92D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64619273"/>
                  </a:ext>
                </a:extLst>
              </a:tr>
              <a:tr h="667495">
                <a:tc>
                  <a:txBody>
                    <a:bodyPr/>
                    <a:lstStyle/>
                    <a:p>
                      <a:r>
                        <a:rPr lang="en-ZA" sz="1100" b="1" dirty="0"/>
                        <a:t>Planned Target 2018/19</a:t>
                      </a:r>
                    </a:p>
                  </a:txBody>
                  <a:tcPr>
                    <a:solidFill>
                      <a:schemeClr val="bg1"/>
                    </a:solidFill>
                  </a:tcPr>
                </a:tc>
                <a:tc>
                  <a:txBody>
                    <a:bodyPr/>
                    <a:lstStyle/>
                    <a:p>
                      <a:r>
                        <a:rPr lang="en-ZA" sz="1100" b="1" dirty="0"/>
                        <a:t>Actual achievement 2018/19</a:t>
                      </a:r>
                    </a:p>
                    <a:p>
                      <a:endParaRPr lang="en-ZA" sz="1100" b="1" dirty="0"/>
                    </a:p>
                  </a:txBody>
                  <a:tcPr>
                    <a:solidFill>
                      <a:schemeClr val="bg1"/>
                    </a:solidFill>
                  </a:tcPr>
                </a:tc>
                <a:tc>
                  <a:txBody>
                    <a:bodyPr/>
                    <a:lstStyle/>
                    <a:p>
                      <a:r>
                        <a:rPr lang="en-ZA" sz="1100" b="1" dirty="0"/>
                        <a:t>Deviation from planned target to actual achievement for 2018/19</a:t>
                      </a:r>
                    </a:p>
                  </a:txBody>
                  <a:tcPr>
                    <a:solidFill>
                      <a:schemeClr val="bg1"/>
                    </a:solidFill>
                  </a:tcPr>
                </a:tc>
                <a:tc>
                  <a:txBody>
                    <a:bodyPr/>
                    <a:lstStyle/>
                    <a:p>
                      <a:r>
                        <a:rPr lang="en-ZA" sz="1100" b="1" dirty="0"/>
                        <a:t>Comments on deviations</a:t>
                      </a:r>
                    </a:p>
                  </a:txBody>
                  <a:tcPr>
                    <a:solidFill>
                      <a:schemeClr val="bg1"/>
                    </a:solidFill>
                  </a:tcPr>
                </a:tc>
                <a:extLst>
                  <a:ext uri="{0D108BD9-81ED-4DB2-BD59-A6C34878D82A}">
                    <a16:rowId xmlns:a16="http://schemas.microsoft.com/office/drawing/2014/main" xmlns="" val="2206478083"/>
                  </a:ext>
                </a:extLst>
              </a:tr>
              <a:tr h="706108">
                <a:tc>
                  <a:txBody>
                    <a:bodyPr/>
                    <a:lstStyle/>
                    <a:p>
                      <a:r>
                        <a:rPr lang="en-ZA" sz="1100" dirty="0"/>
                        <a:t>Implement the approved office expansion strategy</a:t>
                      </a:r>
                    </a:p>
                  </a:txBody>
                  <a:tcPr>
                    <a:solidFill>
                      <a:schemeClr val="bg1"/>
                    </a:solidFill>
                  </a:tcPr>
                </a:tc>
                <a:tc>
                  <a:txBody>
                    <a:bodyPr/>
                    <a:lstStyle/>
                    <a:p>
                      <a:r>
                        <a:rPr lang="en-ZA" sz="1100" dirty="0"/>
                        <a:t>Approved office expansion strategy not entirely implemented</a:t>
                      </a:r>
                    </a:p>
                  </a:txBody>
                  <a:tcPr>
                    <a:solidFill>
                      <a:schemeClr val="bg1"/>
                    </a:solidFill>
                  </a:tcPr>
                </a:tc>
                <a:tc>
                  <a:txBody>
                    <a:bodyPr/>
                    <a:lstStyle/>
                    <a:p>
                      <a:r>
                        <a:rPr lang="en-ZA" sz="1100" dirty="0"/>
                        <a:t>Not achieved</a:t>
                      </a:r>
                    </a:p>
                  </a:txBody>
                  <a:tcPr>
                    <a:solidFill>
                      <a:schemeClr val="bg1"/>
                    </a:solidFill>
                  </a:tcPr>
                </a:tc>
                <a:tc>
                  <a:txBody>
                    <a:bodyPr/>
                    <a:lstStyle/>
                    <a:p>
                      <a:r>
                        <a:rPr lang="en-ZA" sz="1100" dirty="0"/>
                        <a:t>Department of Communications halted signing of new long-term lease agreements pending finalisation of the rationalisation process in the Communications portfolio</a:t>
                      </a:r>
                    </a:p>
                  </a:txBody>
                  <a:tcPr>
                    <a:solidFill>
                      <a:schemeClr val="bg1"/>
                    </a:solidFill>
                  </a:tcPr>
                </a:tc>
                <a:extLst>
                  <a:ext uri="{0D108BD9-81ED-4DB2-BD59-A6C34878D82A}">
                    <a16:rowId xmlns:a16="http://schemas.microsoft.com/office/drawing/2014/main" xmlns="" val="2332171235"/>
                  </a:ext>
                </a:extLst>
              </a:tr>
              <a:tr h="476782">
                <a:tc gridSpan="4">
                  <a:txBody>
                    <a:bodyPr/>
                    <a:lstStyle/>
                    <a:p>
                      <a:r>
                        <a:rPr lang="en-ZA" sz="1100" dirty="0"/>
                        <a:t>Strategic Outcome 6: 100% implementation and compliance with the Corporate Governance Framework</a:t>
                      </a:r>
                    </a:p>
                  </a:txBody>
                  <a:tcPr>
                    <a:solidFill>
                      <a:srgbClr val="FFFF0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70244517"/>
                  </a:ext>
                </a:extLst>
              </a:tr>
              <a:tr h="667495">
                <a:tc>
                  <a:txBody>
                    <a:bodyPr/>
                    <a:lstStyle/>
                    <a:p>
                      <a:pPr algn="l"/>
                      <a:r>
                        <a:rPr lang="en-ZA" sz="1100" dirty="0"/>
                        <a:t>100% implementation and compliance with the Corporate Governance Framework</a:t>
                      </a:r>
                      <a:endParaRPr lang="en-ZA" sz="1100" b="0" dirty="0"/>
                    </a:p>
                  </a:txBody>
                  <a:tcPr>
                    <a:solidFill>
                      <a:schemeClr val="bg1"/>
                    </a:solidFill>
                  </a:tcPr>
                </a:tc>
                <a:tc>
                  <a:txBody>
                    <a:bodyPr/>
                    <a:lstStyle/>
                    <a:p>
                      <a:r>
                        <a:rPr lang="en-ZA" sz="1100" dirty="0"/>
                        <a:t>Governance Framework not entirely adhered to</a:t>
                      </a:r>
                      <a:endParaRPr lang="en-ZA" sz="1100" b="0" dirty="0"/>
                    </a:p>
                  </a:txBody>
                  <a:tcPr>
                    <a:solidFill>
                      <a:schemeClr val="bg1"/>
                    </a:solidFill>
                  </a:tcPr>
                </a:tc>
                <a:tc>
                  <a:txBody>
                    <a:bodyPr/>
                    <a:lstStyle/>
                    <a:p>
                      <a:r>
                        <a:rPr lang="en-ZA" sz="1100" dirty="0"/>
                        <a:t>Not achieved</a:t>
                      </a:r>
                      <a:endParaRPr lang="en-ZA" sz="1100" b="0" dirty="0"/>
                    </a:p>
                  </a:txBody>
                  <a:tcPr>
                    <a:solidFill>
                      <a:schemeClr val="bg1"/>
                    </a:solidFill>
                  </a:tcPr>
                </a:tc>
                <a:tc>
                  <a:txBody>
                    <a:bodyPr/>
                    <a:lstStyle/>
                    <a:p>
                      <a:r>
                        <a:rPr lang="en-ZA" sz="1100" dirty="0"/>
                        <a:t>Declaration of interests not submitted by all Council members for the financial year under review</a:t>
                      </a:r>
                      <a:endParaRPr lang="en-ZA" sz="1100" b="0" dirty="0"/>
                    </a:p>
                  </a:txBody>
                  <a:tcPr>
                    <a:solidFill>
                      <a:schemeClr val="bg1"/>
                    </a:solidFill>
                  </a:tcPr>
                </a:tc>
                <a:extLst>
                  <a:ext uri="{0D108BD9-81ED-4DB2-BD59-A6C34878D82A}">
                    <a16:rowId xmlns:a16="http://schemas.microsoft.com/office/drawing/2014/main" xmlns="" val="1453138301"/>
                  </a:ext>
                </a:extLst>
              </a:tr>
              <a:tr h="424894">
                <a:tc gridSpan="4">
                  <a:txBody>
                    <a:bodyPr/>
                    <a:lstStyle/>
                    <a:p>
                      <a:r>
                        <a:rPr lang="en-ZA" sz="1100" dirty="0"/>
                        <a:t>Strategic Outcome 4: Effective and innovative regulation of the content distributed on online, mobile and related platforms for the protection of children, youth and adults through information</a:t>
                      </a:r>
                      <a:endParaRPr lang="en-ZA" sz="1100" b="0" dirty="0"/>
                    </a:p>
                  </a:txBody>
                  <a:tcPr>
                    <a:solidFill>
                      <a:schemeClr val="accent4">
                        <a:lumMod val="60000"/>
                        <a:lumOff val="40000"/>
                      </a:schemeClr>
                    </a:solidFill>
                  </a:tcPr>
                </a:tc>
                <a:tc hMerge="1">
                  <a:txBody>
                    <a:bodyPr/>
                    <a:lstStyle/>
                    <a:p>
                      <a:endParaRPr lang="en-ZA" sz="1200" b="0" dirty="0"/>
                    </a:p>
                  </a:txBody>
                  <a:tcPr>
                    <a:solidFill>
                      <a:schemeClr val="bg1"/>
                    </a:solidFill>
                  </a:tcPr>
                </a:tc>
                <a:tc hMerge="1">
                  <a:txBody>
                    <a:bodyPr/>
                    <a:lstStyle/>
                    <a:p>
                      <a:endParaRPr lang="en-ZA" sz="1200" b="0" dirty="0"/>
                    </a:p>
                  </a:txBody>
                  <a:tcPr>
                    <a:solidFill>
                      <a:schemeClr val="bg1"/>
                    </a:solidFill>
                  </a:tcPr>
                </a:tc>
                <a:tc hMerge="1">
                  <a:txBody>
                    <a:bodyPr/>
                    <a:lstStyle/>
                    <a:p>
                      <a:endParaRPr lang="en-ZA"/>
                    </a:p>
                  </a:txBody>
                  <a:tcPr/>
                </a:tc>
                <a:extLst>
                  <a:ext uri="{0D108BD9-81ED-4DB2-BD59-A6C34878D82A}">
                    <a16:rowId xmlns:a16="http://schemas.microsoft.com/office/drawing/2014/main" xmlns="" val="3218936319"/>
                  </a:ext>
                </a:extLst>
              </a:tr>
              <a:tr h="758740">
                <a:tc>
                  <a:txBody>
                    <a:bodyPr/>
                    <a:lstStyle/>
                    <a:p>
                      <a:r>
                        <a:rPr lang="en-ZA" sz="1100" dirty="0"/>
                        <a:t>Systems availability at 98% and functionality at 80%</a:t>
                      </a:r>
                      <a:endParaRPr lang="en-ZA" sz="1100" b="0" dirty="0"/>
                    </a:p>
                  </a:txBody>
                  <a:tcPr>
                    <a:solidFill>
                      <a:schemeClr val="bg1"/>
                    </a:solidFill>
                  </a:tcPr>
                </a:tc>
                <a:tc>
                  <a:txBody>
                    <a:bodyPr/>
                    <a:lstStyle/>
                    <a:p>
                      <a:r>
                        <a:rPr lang="en-ZA" sz="1100" dirty="0"/>
                        <a:t>96.6% systems availability</a:t>
                      </a:r>
                    </a:p>
                    <a:p>
                      <a:endParaRPr lang="en-ZA" sz="1100" dirty="0"/>
                    </a:p>
                    <a:p>
                      <a:r>
                        <a:rPr lang="en-ZA" sz="1100" dirty="0"/>
                        <a:t>90.8% systems functionality</a:t>
                      </a:r>
                      <a:endParaRPr lang="en-ZA" sz="1100" b="0" dirty="0"/>
                    </a:p>
                  </a:txBody>
                  <a:tcPr>
                    <a:solidFill>
                      <a:schemeClr val="bg1"/>
                    </a:solidFill>
                  </a:tcPr>
                </a:tc>
                <a:tc>
                  <a:txBody>
                    <a:bodyPr/>
                    <a:lstStyle/>
                    <a:p>
                      <a:r>
                        <a:rPr lang="en-ZA" sz="1100" dirty="0"/>
                        <a:t>Not achieved</a:t>
                      </a:r>
                      <a:endParaRPr lang="en-ZA" sz="1100" b="0" dirty="0"/>
                    </a:p>
                  </a:txBody>
                  <a:tcPr>
                    <a:solidFill>
                      <a:schemeClr val="bg1"/>
                    </a:solidFill>
                  </a:tcPr>
                </a:tc>
                <a:tc>
                  <a:txBody>
                    <a:bodyPr/>
                    <a:lstStyle/>
                    <a:p>
                      <a:r>
                        <a:rPr lang="en-ZA" sz="1100" dirty="0"/>
                        <a:t>The systems downtime experienced in Q4 resulted in systems operating from the disaster recovery site and impacted systems functionality</a:t>
                      </a:r>
                      <a:endParaRPr lang="en-ZA" sz="1100" b="0" dirty="0"/>
                    </a:p>
                  </a:txBody>
                  <a:tcPr>
                    <a:solidFill>
                      <a:schemeClr val="bg1"/>
                    </a:solidFill>
                  </a:tcPr>
                </a:tc>
                <a:extLst>
                  <a:ext uri="{0D108BD9-81ED-4DB2-BD59-A6C34878D82A}">
                    <a16:rowId xmlns:a16="http://schemas.microsoft.com/office/drawing/2014/main" xmlns="" val="2459535156"/>
                  </a:ext>
                </a:extLst>
              </a:tr>
            </a:tbl>
          </a:graphicData>
        </a:graphic>
      </p:graphicFrame>
    </p:spTree>
    <p:extLst>
      <p:ext uri="{BB962C8B-B14F-4D97-AF65-F5344CB8AC3E}">
        <p14:creationId xmlns:p14="http://schemas.microsoft.com/office/powerpoint/2010/main" xmlns="" val="1692199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44000"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58C335BF-9F38-4718-BF41-696E6DF3AC83}"/>
              </a:ext>
            </a:extLst>
          </p:cNvPr>
          <p:cNvSpPr/>
          <p:nvPr/>
        </p:nvSpPr>
        <p:spPr>
          <a:xfrm>
            <a:off x="1" y="6208115"/>
            <a:ext cx="9143999" cy="517106"/>
          </a:xfrm>
          <a:prstGeom prst="rect">
            <a:avLst/>
          </a:prstGeom>
          <a:solidFill>
            <a:schemeClr val="bg1">
              <a:lumMod val="75000"/>
            </a:scheme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Distributor Registrations and Renewals.</a:t>
            </a:r>
          </a:p>
        </p:txBody>
      </p:sp>
      <p:pic>
        <p:nvPicPr>
          <p:cNvPr id="4" name="Picture 3" descr="A close up of a logo&#10;&#10;Description automatically generated">
            <a:extLst>
              <a:ext uri="{FF2B5EF4-FFF2-40B4-BE49-F238E27FC236}">
                <a16:creationId xmlns:a16="http://schemas.microsoft.com/office/drawing/2014/main" xmlns="" id="{19416AB1-9BB6-4C46-8642-9E81F1DD3886}"/>
              </a:ext>
            </a:extLst>
          </p:cNvPr>
          <p:cNvPicPr>
            <a:picLocks noChangeAspect="1"/>
          </p:cNvPicPr>
          <p:nvPr/>
        </p:nvPicPr>
        <p:blipFill>
          <a:blip r:embed="rId3"/>
          <a:stretch>
            <a:fillRect/>
          </a:stretch>
        </p:blipFill>
        <p:spPr>
          <a:xfrm>
            <a:off x="725280" y="1144830"/>
            <a:ext cx="6840086" cy="4770015"/>
          </a:xfrm>
          <a:prstGeom prst="rect">
            <a:avLst/>
          </a:prstGeom>
        </p:spPr>
      </p:pic>
    </p:spTree>
    <p:extLst>
      <p:ext uri="{BB962C8B-B14F-4D97-AF65-F5344CB8AC3E}">
        <p14:creationId xmlns:p14="http://schemas.microsoft.com/office/powerpoint/2010/main" xmlns="" val="214356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44000"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2C0C778-F5B3-4074-8184-598C4F86F90B}"/>
              </a:ext>
            </a:extLst>
          </p:cNvPr>
          <p:cNvPicPr>
            <a:picLocks noChangeAspect="1"/>
          </p:cNvPicPr>
          <p:nvPr/>
        </p:nvPicPr>
        <p:blipFill rotWithShape="1">
          <a:blip r:embed="rId2"/>
          <a:srcRect l="52425" t="54293" r="22371" b="4423"/>
          <a:stretch/>
        </p:blipFill>
        <p:spPr>
          <a:xfrm>
            <a:off x="127132" y="1244934"/>
            <a:ext cx="5164158" cy="5565636"/>
          </a:xfrm>
          <a:prstGeom prst="rect">
            <a:avLst/>
          </a:prstGeom>
        </p:spPr>
      </p:pic>
      <p:pic>
        <p:nvPicPr>
          <p:cNvPr id="5" name="Picture 4">
            <a:extLst>
              <a:ext uri="{FF2B5EF4-FFF2-40B4-BE49-F238E27FC236}">
                <a16:creationId xmlns:a16="http://schemas.microsoft.com/office/drawing/2014/main" xmlns="" id="{810A8A3D-CE06-4FE3-8F1A-76109FB9F656}"/>
              </a:ext>
            </a:extLst>
          </p:cNvPr>
          <p:cNvPicPr>
            <a:picLocks noChangeAspect="1"/>
          </p:cNvPicPr>
          <p:nvPr/>
        </p:nvPicPr>
        <p:blipFill rotWithShape="1">
          <a:blip r:embed="rId2"/>
          <a:srcRect l="78497" t="20470" r="7358" b="3468"/>
          <a:stretch/>
        </p:blipFill>
        <p:spPr>
          <a:xfrm>
            <a:off x="6091646" y="1002102"/>
            <a:ext cx="1663821" cy="5886514"/>
          </a:xfrm>
          <a:prstGeom prst="rect">
            <a:avLst/>
          </a:prstGeom>
        </p:spPr>
      </p:pic>
      <p:pic>
        <p:nvPicPr>
          <p:cNvPr id="6" name="Picture 5">
            <a:extLst>
              <a:ext uri="{FF2B5EF4-FFF2-40B4-BE49-F238E27FC236}">
                <a16:creationId xmlns:a16="http://schemas.microsoft.com/office/drawing/2014/main" xmlns="" id="{485F7668-5451-4DAB-8259-BDEB79E4A54D}"/>
              </a:ext>
            </a:extLst>
          </p:cNvPr>
          <p:cNvPicPr>
            <a:picLocks noChangeAspect="1"/>
          </p:cNvPicPr>
          <p:nvPr/>
        </p:nvPicPr>
        <p:blipFill rotWithShape="1">
          <a:blip r:embed="rId3"/>
          <a:srcRect t="8416" b="82100"/>
          <a:stretch/>
        </p:blipFill>
        <p:spPr>
          <a:xfrm>
            <a:off x="927488" y="1002102"/>
            <a:ext cx="5066913" cy="731769"/>
          </a:xfrm>
          <a:prstGeom prst="rect">
            <a:avLst/>
          </a:prstGeom>
        </p:spPr>
      </p:pic>
    </p:spTree>
    <p:extLst>
      <p:ext uri="{BB962C8B-B14F-4D97-AF65-F5344CB8AC3E}">
        <p14:creationId xmlns:p14="http://schemas.microsoft.com/office/powerpoint/2010/main" xmlns="" val="185925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3"/>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xmlns="" id="{9A00D8CB-0832-49DD-8B15-35AA6545CE82}"/>
              </a:ext>
            </a:extLst>
          </p:cNvPr>
          <p:cNvPicPr>
            <a:picLocks noChangeAspect="1"/>
          </p:cNvPicPr>
          <p:nvPr/>
        </p:nvPicPr>
        <p:blipFill>
          <a:blip r:embed="rId4"/>
          <a:stretch>
            <a:fillRect/>
          </a:stretch>
        </p:blipFill>
        <p:spPr>
          <a:xfrm>
            <a:off x="3700017" y="1439398"/>
            <a:ext cx="4499149" cy="4935171"/>
          </a:xfrm>
          <a:prstGeom prst="rect">
            <a:avLst/>
          </a:prstGeom>
        </p:spPr>
      </p:pic>
      <p:sp>
        <p:nvSpPr>
          <p:cNvPr id="10" name="Rectangle 9">
            <a:extLst>
              <a:ext uri="{FF2B5EF4-FFF2-40B4-BE49-F238E27FC236}">
                <a16:creationId xmlns:a16="http://schemas.microsoft.com/office/drawing/2014/main" xmlns="" id="{6E81F92B-76BA-48E0-84EC-5331ED80DC37}"/>
              </a:ext>
            </a:extLst>
          </p:cNvPr>
          <p:cNvSpPr/>
          <p:nvPr/>
        </p:nvSpPr>
        <p:spPr>
          <a:xfrm>
            <a:off x="21635" y="1029756"/>
            <a:ext cx="3656747" cy="882171"/>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Industry Compliance Monitoring</a:t>
            </a:r>
          </a:p>
        </p:txBody>
      </p:sp>
    </p:spTree>
    <p:extLst>
      <p:ext uri="{BB962C8B-B14F-4D97-AF65-F5344CB8AC3E}">
        <p14:creationId xmlns:p14="http://schemas.microsoft.com/office/powerpoint/2010/main" xmlns="" val="56702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737855-50CC-4CCC-BA89-F00B701A9C60}"/>
              </a:ext>
            </a:extLst>
          </p:cNvPr>
          <p:cNvPicPr>
            <a:picLocks noChangeAspect="1"/>
          </p:cNvPicPr>
          <p:nvPr/>
        </p:nvPicPr>
        <p:blipFill rotWithShape="1">
          <a:blip r:embed="rId2"/>
          <a:srcRect l="2272" r="1553" b="83980"/>
          <a:stretch/>
        </p:blipFill>
        <p:spPr>
          <a:xfrm>
            <a:off x="0" y="0"/>
            <a:ext cx="9144000" cy="1002102"/>
          </a:xfrm>
          <a:prstGeom prst="rect">
            <a:avLst/>
          </a:prstGeom>
        </p:spPr>
      </p:pic>
      <p:sp>
        <p:nvSpPr>
          <p:cNvPr id="3" name="Rectangle 2">
            <a:extLst>
              <a:ext uri="{FF2B5EF4-FFF2-40B4-BE49-F238E27FC236}">
                <a16:creationId xmlns:a16="http://schemas.microsoft.com/office/drawing/2014/main" xmlns="" id="{149DA724-286B-41E7-BBCE-F5624965D794}"/>
              </a:ext>
            </a:extLst>
          </p:cNvPr>
          <p:cNvSpPr/>
          <p:nvPr/>
        </p:nvSpPr>
        <p:spPr>
          <a:xfrm>
            <a:off x="0" y="1002102"/>
            <a:ext cx="9122365" cy="5918622"/>
          </a:xfrm>
          <a:prstGeom prst="rect">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screenshot of text&#10;&#10;Description automatically generated">
            <a:extLst>
              <a:ext uri="{FF2B5EF4-FFF2-40B4-BE49-F238E27FC236}">
                <a16:creationId xmlns:a16="http://schemas.microsoft.com/office/drawing/2014/main" xmlns="" id="{5B5F3F06-1A7E-474B-8908-C5CB9F2EE4E0}"/>
              </a:ext>
            </a:extLst>
          </p:cNvPr>
          <p:cNvPicPr>
            <a:picLocks noChangeAspect="1"/>
          </p:cNvPicPr>
          <p:nvPr/>
        </p:nvPicPr>
        <p:blipFill>
          <a:blip r:embed="rId3"/>
          <a:stretch>
            <a:fillRect/>
          </a:stretch>
        </p:blipFill>
        <p:spPr>
          <a:xfrm>
            <a:off x="197612" y="1118785"/>
            <a:ext cx="8821955" cy="4079747"/>
          </a:xfrm>
          <a:prstGeom prst="rect">
            <a:avLst/>
          </a:prstGeom>
        </p:spPr>
      </p:pic>
      <p:sp>
        <p:nvSpPr>
          <p:cNvPr id="8" name="Rectangle 7">
            <a:extLst>
              <a:ext uri="{FF2B5EF4-FFF2-40B4-BE49-F238E27FC236}">
                <a16:creationId xmlns:a16="http://schemas.microsoft.com/office/drawing/2014/main" xmlns="" id="{66A33CE5-C8E0-4CBB-9203-19A0063B6A11}"/>
              </a:ext>
            </a:extLst>
          </p:cNvPr>
          <p:cNvSpPr/>
          <p:nvPr/>
        </p:nvSpPr>
        <p:spPr>
          <a:xfrm>
            <a:off x="3268133" y="6200634"/>
            <a:ext cx="5854232" cy="691234"/>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Online Child Protection Services</a:t>
            </a:r>
          </a:p>
        </p:txBody>
      </p:sp>
    </p:spTree>
    <p:extLst>
      <p:ext uri="{BB962C8B-B14F-4D97-AF65-F5344CB8AC3E}">
        <p14:creationId xmlns:p14="http://schemas.microsoft.com/office/powerpoint/2010/main" xmlns="" val="3407725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TotalTime>
  <Words>1556</Words>
  <Application>Microsoft Office PowerPoint</Application>
  <PresentationFormat>On-screen Show (4:3)</PresentationFormat>
  <Paragraphs>243</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Presentation of the  2018/19 Annual Report to the  Portfolio Committee On Communications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FoculPoint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Sub headline</dc:title>
  <dc:creator>Mlamuli Marafana</dc:creator>
  <cp:lastModifiedBy>PUMZA</cp:lastModifiedBy>
  <cp:revision>395</cp:revision>
  <dcterms:created xsi:type="dcterms:W3CDTF">2013-03-05T08:17:52Z</dcterms:created>
  <dcterms:modified xsi:type="dcterms:W3CDTF">2019-10-16T13:05:05Z</dcterms:modified>
</cp:coreProperties>
</file>