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Default Extension="emf" ContentType="image/x-emf"/>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charts/style3.xml" ContentType="application/vnd.ms-office.chartstyl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charts/colors1.xml" ContentType="application/vnd.ms-office.chartcolorstyl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ppt/charts/style4.xml" ContentType="application/vnd.ms-office.chartstyl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Lst>
  <p:notesMasterIdLst>
    <p:notesMasterId r:id="rId95"/>
  </p:notesMasterIdLst>
  <p:handoutMasterIdLst>
    <p:handoutMasterId r:id="rId96"/>
  </p:handoutMasterIdLst>
  <p:sldIdLst>
    <p:sldId id="540" r:id="rId4"/>
    <p:sldId id="260" r:id="rId5"/>
    <p:sldId id="500" r:id="rId6"/>
    <p:sldId id="502" r:id="rId7"/>
    <p:sldId id="564" r:id="rId8"/>
    <p:sldId id="505" r:id="rId9"/>
    <p:sldId id="555" r:id="rId10"/>
    <p:sldId id="406" r:id="rId11"/>
    <p:sldId id="319" r:id="rId12"/>
    <p:sldId id="414" r:id="rId13"/>
    <p:sldId id="490" r:id="rId14"/>
    <p:sldId id="544" r:id="rId15"/>
    <p:sldId id="445" r:id="rId16"/>
    <p:sldId id="446" r:id="rId17"/>
    <p:sldId id="447" r:id="rId18"/>
    <p:sldId id="448" r:id="rId19"/>
    <p:sldId id="449" r:id="rId20"/>
    <p:sldId id="565" r:id="rId21"/>
    <p:sldId id="566" r:id="rId22"/>
    <p:sldId id="567" r:id="rId23"/>
    <p:sldId id="568" r:id="rId24"/>
    <p:sldId id="569" r:id="rId25"/>
    <p:sldId id="570" r:id="rId26"/>
    <p:sldId id="571" r:id="rId27"/>
    <p:sldId id="572" r:id="rId28"/>
    <p:sldId id="427" r:id="rId29"/>
    <p:sldId id="545" r:id="rId30"/>
    <p:sldId id="551" r:id="rId31"/>
    <p:sldId id="554" r:id="rId32"/>
    <p:sldId id="548" r:id="rId33"/>
    <p:sldId id="547" r:id="rId34"/>
    <p:sldId id="491" r:id="rId35"/>
    <p:sldId id="552" r:id="rId36"/>
    <p:sldId id="431" r:id="rId37"/>
    <p:sldId id="549" r:id="rId38"/>
    <p:sldId id="432" r:id="rId39"/>
    <p:sldId id="539" r:id="rId40"/>
    <p:sldId id="433" r:id="rId41"/>
    <p:sldId id="428" r:id="rId42"/>
    <p:sldId id="429" r:id="rId43"/>
    <p:sldId id="430" r:id="rId44"/>
    <p:sldId id="436" r:id="rId45"/>
    <p:sldId id="483" r:id="rId46"/>
    <p:sldId id="437" r:id="rId47"/>
    <p:sldId id="546" r:id="rId48"/>
    <p:sldId id="484" r:id="rId49"/>
    <p:sldId id="506" r:id="rId50"/>
    <p:sldId id="438" r:id="rId51"/>
    <p:sldId id="487" r:id="rId52"/>
    <p:sldId id="441" r:id="rId53"/>
    <p:sldId id="442" r:id="rId54"/>
    <p:sldId id="452" r:id="rId55"/>
    <p:sldId id="453" r:id="rId56"/>
    <p:sldId id="454" r:id="rId57"/>
    <p:sldId id="456" r:id="rId58"/>
    <p:sldId id="455" r:id="rId59"/>
    <p:sldId id="520" r:id="rId60"/>
    <p:sldId id="521" r:id="rId61"/>
    <p:sldId id="522" r:id="rId62"/>
    <p:sldId id="523" r:id="rId63"/>
    <p:sldId id="524" r:id="rId64"/>
    <p:sldId id="525" r:id="rId65"/>
    <p:sldId id="526" r:id="rId66"/>
    <p:sldId id="527" r:id="rId67"/>
    <p:sldId id="528" r:id="rId68"/>
    <p:sldId id="537" r:id="rId69"/>
    <p:sldId id="529" r:id="rId70"/>
    <p:sldId id="538" r:id="rId71"/>
    <p:sldId id="576" r:id="rId72"/>
    <p:sldId id="573" r:id="rId73"/>
    <p:sldId id="466" r:id="rId74"/>
    <p:sldId id="580" r:id="rId75"/>
    <p:sldId id="476" r:id="rId76"/>
    <p:sldId id="383" r:id="rId77"/>
    <p:sldId id="470" r:id="rId78"/>
    <p:sldId id="480" r:id="rId79"/>
    <p:sldId id="574" r:id="rId80"/>
    <p:sldId id="488" r:id="rId81"/>
    <p:sldId id="489" r:id="rId82"/>
    <p:sldId id="478" r:id="rId83"/>
    <p:sldId id="531" r:id="rId84"/>
    <p:sldId id="532" r:id="rId85"/>
    <p:sldId id="534" r:id="rId86"/>
    <p:sldId id="535" r:id="rId87"/>
    <p:sldId id="510" r:id="rId88"/>
    <p:sldId id="511" r:id="rId89"/>
    <p:sldId id="556" r:id="rId90"/>
    <p:sldId id="558" r:id="rId91"/>
    <p:sldId id="560" r:id="rId92"/>
    <p:sldId id="519" r:id="rId93"/>
    <p:sldId id="542" r:id="rId9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14929"/>
    <a:srgbClr val="006600"/>
    <a:srgbClr val="00FFFF"/>
    <a:srgbClr val="8064A1"/>
    <a:srgbClr val="FFCC00"/>
    <a:srgbClr val="FFFFCC"/>
    <a:srgbClr val="FF9900"/>
    <a:srgbClr val="FFFF00"/>
    <a:srgbClr val="008000"/>
    <a:srgbClr val="FFFF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95" autoAdjust="0"/>
    <p:restoredTop sz="95753" autoAdjust="0"/>
  </p:normalViewPr>
  <p:slideViewPr>
    <p:cSldViewPr snapToGrid="0">
      <p:cViewPr varScale="1">
        <p:scale>
          <a:sx n="116" d="100"/>
          <a:sy n="116" d="100"/>
        </p:scale>
        <p:origin x="-1494"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422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15"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Office_Excel_Worksheet4.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Office_Excel_Worksheet5.xlsx"/></Relationships>
</file>

<file path=ppt/charts/chart1.xml><?xml version="1.0" encoding="utf-8"?>
<c:chartSpace xmlns:c="http://schemas.openxmlformats.org/drawingml/2006/chart" xmlns:a="http://schemas.openxmlformats.org/drawingml/2006/main" xmlns:r="http://schemas.openxmlformats.org/officeDocument/2006/relationships">
  <c:lang val="en-ZA"/>
  <c:pivotSource>
    <c:name>[DPMEDashboard_V9_Q4AnnualV2(GR)new.xlsx]PivotChartTable3</c:name>
    <c:fmtId val="25"/>
  </c:pivotSource>
  <c:chart>
    <c:autoTitleDeleted val="1"/>
    <c:pivotFmts>
      <c:pivotFmt>
        <c:idx val="0"/>
        <c:spPr>
          <a:solidFill>
            <a:schemeClr val="accent6"/>
          </a:solidFill>
          <a:ln>
            <a:noFill/>
          </a:ln>
          <a:effectLst/>
        </c:spPr>
        <c:marker>
          <c:symbol val="none"/>
        </c:marker>
      </c:pivotFmt>
      <c:pivotFmt>
        <c:idx val="1"/>
        <c:spPr>
          <a:solidFill>
            <a:srgbClr val="FF0000"/>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rgbClr val="FF0000"/>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pivotFmt>
      <c:pivotFmt>
        <c:idx val="18"/>
        <c:spPr>
          <a:solidFill>
            <a:schemeClr val="accent1"/>
          </a:solidFill>
          <a:ln>
            <a:noFill/>
          </a:ln>
          <a:effectLst/>
        </c:spPr>
        <c:marker>
          <c:symbol val="none"/>
        </c:marker>
      </c:pivotFmt>
      <c:pivotFmt>
        <c:idx val="19"/>
        <c:spPr>
          <a:solidFill>
            <a:schemeClr val="accent1"/>
          </a:solidFill>
          <a:ln>
            <a:noFill/>
          </a:ln>
          <a:effectLst/>
        </c:spPr>
        <c:marker>
          <c:symbol val="none"/>
        </c:marker>
      </c:pivotFmt>
      <c:pivotFmt>
        <c:idx val="20"/>
        <c:spPr>
          <a:solidFill>
            <a:schemeClr val="accent1"/>
          </a:solidFill>
          <a:ln>
            <a:noFill/>
          </a:ln>
          <a:effectLst/>
        </c:spPr>
        <c:marker>
          <c:symbol val="none"/>
        </c:marker>
      </c:pivotFmt>
    </c:pivotFmts>
    <c:view3D>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40493829965095718"/>
          <c:y val="5.0587642275480682E-2"/>
          <c:w val="0.51653863531590882"/>
          <c:h val="0.80486966711375962"/>
        </c:manualLayout>
      </c:layout>
      <c:bar3DChart>
        <c:barDir val="bar"/>
        <c:grouping val="percentStacked"/>
        <c:ser>
          <c:idx val="0"/>
          <c:order val="0"/>
          <c:tx>
            <c:v>Achieved</c:v>
          </c:tx>
          <c:spPr>
            <a:solidFill>
              <a:srgbClr val="006600"/>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2"/>
              <c:pt idx="0">
                <c:v>03. All people in South Africa are and feel safe</c:v>
              </c:pt>
              <c:pt idx="1">
                <c:v>11. Creating a better South Africa and contributing to a better and safer Africa in a better World</c:v>
              </c:pt>
            </c:strLit>
          </c:cat>
          <c:val>
            <c:numLit>
              <c:formatCode>General</c:formatCode>
              <c:ptCount val="2"/>
              <c:pt idx="0">
                <c:v>2</c:v>
              </c:pt>
              <c:pt idx="1">
                <c:v>5</c:v>
              </c:pt>
            </c:numLit>
          </c:val>
          <c:extLst xmlns:c16r2="http://schemas.microsoft.com/office/drawing/2015/06/chart">
            <c:ext xmlns:c16="http://schemas.microsoft.com/office/drawing/2014/chart" uri="{C3380CC4-5D6E-409C-BE32-E72D297353CC}">
              <c16:uniqueId val="{00000000-A60D-4C86-9C96-02EFC4E79E4E}"/>
            </c:ext>
          </c:extLst>
        </c:ser>
        <c:ser>
          <c:idx val="1"/>
          <c:order val="1"/>
          <c:tx>
            <c:v>NotAchieved</c:v>
          </c:tx>
          <c:spPr>
            <a:solidFill>
              <a:srgbClr val="C00000"/>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2"/>
              <c:pt idx="0">
                <c:v>03. All people in South Africa are and feel safe</c:v>
              </c:pt>
              <c:pt idx="1">
                <c:v>11. Creating a better South Africa and contributing to a better and safer Africa in a better World</c:v>
              </c:pt>
            </c:strLit>
          </c:cat>
          <c:val>
            <c:numLit>
              <c:formatCode>General</c:formatCode>
              <c:ptCount val="2"/>
              <c:pt idx="0">
                <c:v>3</c:v>
              </c:pt>
            </c:numLit>
          </c:val>
          <c:extLst xmlns:c16r2="http://schemas.microsoft.com/office/drawing/2015/06/chart">
            <c:ext xmlns:c16="http://schemas.microsoft.com/office/drawing/2014/chart" uri="{C3380CC4-5D6E-409C-BE32-E72D297353CC}">
              <c16:uniqueId val="{00000001-A60D-4C86-9C96-02EFC4E79E4E}"/>
            </c:ext>
          </c:extLst>
        </c:ser>
        <c:dLbls>
          <c:showVal val="1"/>
        </c:dLbls>
        <c:gapWidth val="300"/>
        <c:gapDepth val="300"/>
        <c:shape val="box"/>
        <c:axId val="127860096"/>
        <c:axId val="127419520"/>
        <c:axId val="0"/>
      </c:bar3DChart>
      <c:catAx>
        <c:axId val="127860096"/>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7419520"/>
        <c:crosses val="autoZero"/>
        <c:auto val="1"/>
        <c:lblAlgn val="ctr"/>
        <c:lblOffset val="100"/>
        <c:extLst xmlns:c16r2="http://schemas.microsoft.com/office/drawing/2015/06/chart"/>
      </c:catAx>
      <c:valAx>
        <c:axId val="127419520"/>
        <c:scaling>
          <c:orientation val="minMax"/>
        </c:scaling>
        <c:axPos val="b"/>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7860096"/>
        <c:crosses val="autoZero"/>
        <c:crossBetween val="between"/>
        <c:extLst xmlns:c16r2="http://schemas.microsoft.com/office/drawing/2015/06/chart"/>
      </c:valAx>
      <c:spPr>
        <a:noFill/>
        <a:ln>
          <a:noFill/>
        </a:ln>
        <a:effectLst/>
      </c:spPr>
    </c:plotArea>
    <c:legend>
      <c:legendPos val="r"/>
      <c:layout>
        <c:manualLayout>
          <c:xMode val="edge"/>
          <c:yMode val="edge"/>
          <c:x val="0.19739120777197"/>
          <c:y val="0.68642035035472926"/>
          <c:w val="0.1192203752389043"/>
          <c:h val="0.18822224089132755"/>
        </c:manualLayout>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extLst xmlns:c16r2="http://schemas.microsoft.com/office/drawing/2015/06/chart">
    <c:ext xmlns:c14="http://schemas.microsoft.com/office/drawing/2007/8/2/chart" uri="{781A3756-C4B2-4CAC-9D66-4F8BD8637D16}">
      <c14:pivotOptions>
        <c14:dropZoneFilter val="1"/>
        <c14:dropZoneCategories val="1"/>
        <c14:dropZoneData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c:lang val="en-ZA"/>
  <c:chart>
    <c:autoTitleDeleted val="1"/>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Sheet1!$A$2</c:f>
              <c:strCache>
                <c:ptCount val="1"/>
                <c:pt idx="0">
                  <c:v>Achieved</c:v>
                </c:pt>
              </c:strCache>
            </c:strRef>
          </c:tx>
          <c:spPr>
            <a:solidFill>
              <a:srgbClr val="006600"/>
            </a:solidFill>
            <a:ln>
              <a:noFill/>
            </a:ln>
            <a:effectLst/>
            <a:sp3d/>
          </c:spPr>
          <c:dLbls>
            <c:dLbl>
              <c:idx val="0"/>
              <c:layout>
                <c:manualLayout>
                  <c:x val="0"/>
                  <c:y val="-1.597354680029104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4EE5-4592-89D3-05BEF3F173F5}"/>
                </c:ext>
              </c:extLst>
            </c:dLbl>
            <c:dLbl>
              <c:idx val="1"/>
              <c:layout>
                <c:manualLayout>
                  <c:x val="-6.0826269846790455E-17"/>
                  <c:y val="-1.597354680029104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EE5-4592-89D3-05BEF3F173F5}"/>
                </c:ext>
              </c:extLst>
            </c:dLbl>
            <c:dLbl>
              <c:idx val="2"/>
              <c:layout>
                <c:manualLayout>
                  <c:x val="-6.0826269846790455E-17"/>
                  <c:y val="-1.996693350036381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4EE5-4592-89D3-05BEF3F173F5}"/>
                </c:ext>
              </c:extLst>
            </c:dLbl>
            <c:dLbl>
              <c:idx val="3"/>
              <c:layout>
                <c:manualLayout>
                  <c:x val="1.6589174322831869E-3"/>
                  <c:y val="-1.996693350036381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EE5-4592-89D3-05BEF3F173F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0"/>
              </c:ext>
            </c:extLst>
          </c:dLbls>
          <c:cat>
            <c:strRef>
              <c:f>Sheet1!$B$1:$E$1</c:f>
              <c:strCache>
                <c:ptCount val="4"/>
                <c:pt idx="0">
                  <c:v>Admin</c:v>
                </c:pt>
                <c:pt idx="1">
                  <c:v>Force Employment</c:v>
                </c:pt>
                <c:pt idx="2">
                  <c:v>Air Defence</c:v>
                </c:pt>
                <c:pt idx="3">
                  <c:v>Maritime Defence</c:v>
                </c:pt>
              </c:strCache>
            </c:strRef>
          </c:cat>
          <c:val>
            <c:numRef>
              <c:f>Sheet1!$B$2:$E$2</c:f>
              <c:numCache>
                <c:formatCode>General</c:formatCode>
                <c:ptCount val="4"/>
                <c:pt idx="0">
                  <c:v>3</c:v>
                </c:pt>
                <c:pt idx="1">
                  <c:v>5</c:v>
                </c:pt>
                <c:pt idx="2">
                  <c:v>0</c:v>
                </c:pt>
                <c:pt idx="3">
                  <c:v>0</c:v>
                </c:pt>
              </c:numCache>
            </c:numRef>
          </c:val>
          <c:extLst xmlns:c16r2="http://schemas.microsoft.com/office/drawing/2015/06/chart">
            <c:ext xmlns:c16="http://schemas.microsoft.com/office/drawing/2014/chart" uri="{C3380CC4-5D6E-409C-BE32-E72D297353CC}">
              <c16:uniqueId val="{00000004-4EE5-4592-89D3-05BEF3F173F5}"/>
            </c:ext>
          </c:extLst>
        </c:ser>
        <c:ser>
          <c:idx val="1"/>
          <c:order val="1"/>
          <c:tx>
            <c:strRef>
              <c:f>Sheet1!$A$3</c:f>
              <c:strCache>
                <c:ptCount val="1"/>
                <c:pt idx="0">
                  <c:v>Not Achieved</c:v>
                </c:pt>
              </c:strCache>
            </c:strRef>
          </c:tx>
          <c:spPr>
            <a:solidFill>
              <a:srgbClr val="C00000"/>
            </a:solidFill>
            <a:ln>
              <a:noFill/>
            </a:ln>
            <a:effectLst/>
            <a:sp3d/>
          </c:spPr>
          <c:dLbls>
            <c:dLbl>
              <c:idx val="0"/>
              <c:layout>
                <c:manualLayout>
                  <c:x val="0"/>
                  <c:y val="-1.9966933500363881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4EE5-4592-89D3-05BEF3F173F5}"/>
                </c:ext>
              </c:extLst>
            </c:dLbl>
            <c:dLbl>
              <c:idx val="1"/>
              <c:layout>
                <c:manualLayout>
                  <c:x val="1.6589174322831869E-3"/>
                  <c:y val="-1.996693350036381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4EE5-4592-89D3-05BEF3F173F5}"/>
                </c:ext>
              </c:extLst>
            </c:dLbl>
            <c:dLbl>
              <c:idx val="2"/>
              <c:layout>
                <c:manualLayout>
                  <c:x val="0"/>
                  <c:y val="-1.59735468002911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4EE5-4592-89D3-05BEF3F173F5}"/>
                </c:ext>
              </c:extLst>
            </c:dLbl>
            <c:dLbl>
              <c:idx val="3"/>
              <c:layout>
                <c:manualLayout>
                  <c:x val="0"/>
                  <c:y val="-1.9966933500363881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4EE5-4592-89D3-05BEF3F173F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0"/>
              </c:ext>
            </c:extLst>
          </c:dLbls>
          <c:cat>
            <c:strRef>
              <c:f>Sheet1!$B$1:$E$1</c:f>
              <c:strCache>
                <c:ptCount val="4"/>
                <c:pt idx="0">
                  <c:v>Admin</c:v>
                </c:pt>
                <c:pt idx="1">
                  <c:v>Force Employment</c:v>
                </c:pt>
                <c:pt idx="2">
                  <c:v>Air Defence</c:v>
                </c:pt>
                <c:pt idx="3">
                  <c:v>Maritime Defence</c:v>
                </c:pt>
              </c:strCache>
            </c:strRef>
          </c:cat>
          <c:val>
            <c:numRef>
              <c:f>Sheet1!$B$3:$E$3</c:f>
              <c:numCache>
                <c:formatCode>General</c:formatCode>
                <c:ptCount val="4"/>
                <c:pt idx="0">
                  <c:v>0</c:v>
                </c:pt>
                <c:pt idx="1">
                  <c:v>0</c:v>
                </c:pt>
                <c:pt idx="2">
                  <c:v>1</c:v>
                </c:pt>
                <c:pt idx="3">
                  <c:v>1</c:v>
                </c:pt>
              </c:numCache>
            </c:numRef>
          </c:val>
          <c:extLst xmlns:c16r2="http://schemas.microsoft.com/office/drawing/2015/06/chart">
            <c:ext xmlns:c16="http://schemas.microsoft.com/office/drawing/2014/chart" uri="{C3380CC4-5D6E-409C-BE32-E72D297353CC}">
              <c16:uniqueId val="{00000009-4EE5-4592-89D3-05BEF3F173F5}"/>
            </c:ext>
          </c:extLst>
        </c:ser>
        <c:ser>
          <c:idx val="2"/>
          <c:order val="2"/>
          <c:tx>
            <c:strRef>
              <c:f>Sheet1!$A$4</c:f>
              <c:strCache>
                <c:ptCount val="1"/>
                <c:pt idx="0">
                  <c:v>Total per Programme</c:v>
                </c:pt>
              </c:strCache>
            </c:strRef>
          </c:tx>
          <c:spPr>
            <a:gradFill>
              <a:gsLst>
                <a:gs pos="100000">
                  <a:schemeClr val="accent3">
                    <a:alpha val="0"/>
                  </a:schemeClr>
                </a:gs>
                <a:gs pos="50000">
                  <a:schemeClr val="accent3"/>
                </a:gs>
              </a:gsLst>
              <a:lin ang="5400000" scaled="0"/>
            </a:gradFill>
            <a:ln>
              <a:noFill/>
            </a:ln>
            <a:effectLst/>
            <a:sp3d/>
          </c:spPr>
          <c:dLbls>
            <c:dLbl>
              <c:idx val="0"/>
              <c:layout>
                <c:manualLayout>
                  <c:x val="0"/>
                  <c:y val="-1.996693350036381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4EE5-4592-89D3-05BEF3F173F5}"/>
                </c:ext>
              </c:extLst>
            </c:dLbl>
            <c:dLbl>
              <c:idx val="1"/>
              <c:layout>
                <c:manualLayout>
                  <c:x val="0"/>
                  <c:y val="-1.198016010021829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4EE5-4592-89D3-05BEF3F173F5}"/>
                </c:ext>
              </c:extLst>
            </c:dLbl>
            <c:dLbl>
              <c:idx val="2"/>
              <c:layout>
                <c:manualLayout>
                  <c:x val="0"/>
                  <c:y val="-1.59735468002911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4EE5-4592-89D3-05BEF3F173F5}"/>
                </c:ext>
              </c:extLst>
            </c:dLbl>
            <c:dLbl>
              <c:idx val="3"/>
              <c:layout>
                <c:manualLayout>
                  <c:x val="1.6589174322831869E-3"/>
                  <c:y val="-1.59735468002911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4EE5-4592-89D3-05BEF3F173F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0"/>
              </c:ext>
            </c:extLst>
          </c:dLbls>
          <c:cat>
            <c:strRef>
              <c:f>Sheet1!$B$1:$E$1</c:f>
              <c:strCache>
                <c:ptCount val="4"/>
                <c:pt idx="0">
                  <c:v>Admin</c:v>
                </c:pt>
                <c:pt idx="1">
                  <c:v>Force Employment</c:v>
                </c:pt>
                <c:pt idx="2">
                  <c:v>Air Defence</c:v>
                </c:pt>
                <c:pt idx="3">
                  <c:v>Maritime Defence</c:v>
                </c:pt>
              </c:strCache>
            </c:strRef>
          </c:cat>
          <c:val>
            <c:numRef>
              <c:f>Sheet1!$B$4:$E$4</c:f>
              <c:numCache>
                <c:formatCode>General</c:formatCode>
                <c:ptCount val="4"/>
                <c:pt idx="0">
                  <c:v>3</c:v>
                </c:pt>
                <c:pt idx="1">
                  <c:v>5</c:v>
                </c:pt>
                <c:pt idx="2">
                  <c:v>1</c:v>
                </c:pt>
                <c:pt idx="3">
                  <c:v>1</c:v>
                </c:pt>
              </c:numCache>
            </c:numRef>
          </c:val>
          <c:extLst xmlns:c16r2="http://schemas.microsoft.com/office/drawing/2015/06/chart">
            <c:ext xmlns:c16="http://schemas.microsoft.com/office/drawing/2014/chart" uri="{C3380CC4-5D6E-409C-BE32-E72D297353CC}">
              <c16:uniqueId val="{0000000E-4EE5-4592-89D3-05BEF3F173F5}"/>
            </c:ext>
          </c:extLst>
        </c:ser>
        <c:dLbls>
          <c:showVal val="1"/>
        </c:dLbls>
        <c:gapWidth val="75"/>
        <c:shape val="box"/>
        <c:axId val="133843968"/>
        <c:axId val="133853952"/>
        <c:axId val="0"/>
      </c:bar3DChart>
      <c:catAx>
        <c:axId val="133843968"/>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3853952"/>
        <c:crosses val="autoZero"/>
        <c:auto val="1"/>
        <c:lblAlgn val="ctr"/>
        <c:lblOffset val="100"/>
      </c:catAx>
      <c:valAx>
        <c:axId val="133853952"/>
        <c:scaling>
          <c:orientation val="minMax"/>
        </c:scaling>
        <c:axPos val="l"/>
        <c:majorGridlines>
          <c:spPr>
            <a:ln w="9525" cap="flat" cmpd="sng" algn="ctr">
              <a:solidFill>
                <a:schemeClr val="tx1">
                  <a:lumMod val="5000"/>
                  <a:lumOff val="9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843968"/>
        <c:crosses val="autoZero"/>
        <c:crossBetween val="between"/>
      </c:valAx>
      <c:spPr>
        <a:noFill/>
        <a:ln>
          <a:noFill/>
        </a:ln>
        <a:effectLst/>
      </c:spPr>
    </c:plotArea>
    <c:legend>
      <c:legendPos val="b"/>
      <c:layout>
        <c:manualLayout>
          <c:xMode val="edge"/>
          <c:yMode val="edge"/>
          <c:x val="0.6526211221988627"/>
          <c:y val="0.13551038940865803"/>
          <c:w val="0.24150652958917743"/>
          <c:h val="0.23543709210146022"/>
        </c:manualLayout>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ZA"/>
  <c:chart>
    <c:autoTitleDeleted val="1"/>
    <c:view3D>
      <c:depthPercent val="100"/>
      <c:rAngAx val="1"/>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Sheet1!$A$2</c:f>
              <c:strCache>
                <c:ptCount val="1"/>
                <c:pt idx="0">
                  <c:v>Achieved</c:v>
                </c:pt>
              </c:strCache>
            </c:strRef>
          </c:tx>
          <c:spPr>
            <a:solidFill>
              <a:srgbClr val="006600"/>
            </a:solidFill>
            <a:ln>
              <a:noFill/>
            </a:ln>
            <a:effectLst/>
            <a:sp3d/>
          </c:spPr>
          <c:cat>
            <c:strRef>
              <c:f>Sheet1!$B$1:$E$1</c:f>
              <c:strCache>
                <c:ptCount val="4"/>
                <c:pt idx="0">
                  <c:v>FY2015/16</c:v>
                </c:pt>
                <c:pt idx="1">
                  <c:v>FY2016/17</c:v>
                </c:pt>
                <c:pt idx="2">
                  <c:v>FY2017/18</c:v>
                </c:pt>
                <c:pt idx="3">
                  <c:v>FY2018/19</c:v>
                </c:pt>
              </c:strCache>
            </c:strRef>
          </c:cat>
          <c:val>
            <c:numRef>
              <c:f>Sheet1!$B$2:$E$2</c:f>
              <c:numCache>
                <c:formatCode>General</c:formatCode>
                <c:ptCount val="4"/>
                <c:pt idx="0">
                  <c:v>69</c:v>
                </c:pt>
                <c:pt idx="1">
                  <c:v>62</c:v>
                </c:pt>
                <c:pt idx="2">
                  <c:v>64</c:v>
                </c:pt>
                <c:pt idx="3">
                  <c:v>67</c:v>
                </c:pt>
              </c:numCache>
            </c:numRef>
          </c:val>
          <c:extLst xmlns:c16r2="http://schemas.microsoft.com/office/drawing/2015/06/chart">
            <c:ext xmlns:c16="http://schemas.microsoft.com/office/drawing/2014/chart" uri="{C3380CC4-5D6E-409C-BE32-E72D297353CC}">
              <c16:uniqueId val="{00000000-1748-4CF2-B1E1-A5E2076F80F3}"/>
            </c:ext>
          </c:extLst>
        </c:ser>
        <c:ser>
          <c:idx val="1"/>
          <c:order val="1"/>
          <c:tx>
            <c:strRef>
              <c:f>Sheet1!$A$3</c:f>
              <c:strCache>
                <c:ptCount val="1"/>
                <c:pt idx="0">
                  <c:v>Not Achieved</c:v>
                </c:pt>
              </c:strCache>
            </c:strRef>
          </c:tx>
          <c:spPr>
            <a:solidFill>
              <a:srgbClr val="C00000"/>
            </a:solidFill>
            <a:ln>
              <a:noFill/>
            </a:ln>
            <a:effectLst/>
            <a:sp3d/>
          </c:spPr>
          <c:cat>
            <c:strRef>
              <c:f>Sheet1!$B$1:$E$1</c:f>
              <c:strCache>
                <c:ptCount val="4"/>
                <c:pt idx="0">
                  <c:v>FY2015/16</c:v>
                </c:pt>
                <c:pt idx="1">
                  <c:v>FY2016/17</c:v>
                </c:pt>
                <c:pt idx="2">
                  <c:v>FY2017/18</c:v>
                </c:pt>
                <c:pt idx="3">
                  <c:v>FY2018/19</c:v>
                </c:pt>
              </c:strCache>
            </c:strRef>
          </c:cat>
          <c:val>
            <c:numRef>
              <c:f>Sheet1!$B$3:$E$3</c:f>
              <c:numCache>
                <c:formatCode>General</c:formatCode>
                <c:ptCount val="4"/>
                <c:pt idx="0">
                  <c:v>35</c:v>
                </c:pt>
                <c:pt idx="1">
                  <c:v>33</c:v>
                </c:pt>
                <c:pt idx="2">
                  <c:v>36</c:v>
                </c:pt>
                <c:pt idx="3">
                  <c:v>30</c:v>
                </c:pt>
              </c:numCache>
            </c:numRef>
          </c:val>
          <c:extLst xmlns:c16r2="http://schemas.microsoft.com/office/drawing/2015/06/chart">
            <c:ext xmlns:c16="http://schemas.microsoft.com/office/drawing/2014/chart" uri="{C3380CC4-5D6E-409C-BE32-E72D297353CC}">
              <c16:uniqueId val="{00000001-1748-4CF2-B1E1-A5E2076F80F3}"/>
            </c:ext>
          </c:extLst>
        </c:ser>
        <c:ser>
          <c:idx val="2"/>
          <c:order val="2"/>
          <c:tx>
            <c:strRef>
              <c:f>Sheet1!$A$4</c:f>
              <c:strCache>
                <c:ptCount val="1"/>
                <c:pt idx="0">
                  <c:v>Total per Annum</c:v>
                </c:pt>
              </c:strCache>
            </c:strRef>
          </c:tx>
          <c:spPr>
            <a:gradFill>
              <a:gsLst>
                <a:gs pos="100000">
                  <a:schemeClr val="accent3">
                    <a:alpha val="0"/>
                  </a:schemeClr>
                </a:gs>
                <a:gs pos="50000">
                  <a:schemeClr val="accent3"/>
                </a:gs>
              </a:gsLst>
              <a:lin ang="5400000" scaled="0"/>
            </a:gradFill>
            <a:ln>
              <a:noFill/>
            </a:ln>
            <a:effectLst/>
            <a:sp3d/>
          </c:spPr>
          <c:cat>
            <c:strRef>
              <c:f>Sheet1!$B$1:$E$1</c:f>
              <c:strCache>
                <c:ptCount val="4"/>
                <c:pt idx="0">
                  <c:v>FY2015/16</c:v>
                </c:pt>
                <c:pt idx="1">
                  <c:v>FY2016/17</c:v>
                </c:pt>
                <c:pt idx="2">
                  <c:v>FY2017/18</c:v>
                </c:pt>
                <c:pt idx="3">
                  <c:v>FY2018/19</c:v>
                </c:pt>
              </c:strCache>
            </c:strRef>
          </c:cat>
          <c:val>
            <c:numRef>
              <c:f>Sheet1!$B$4:$E$4</c:f>
              <c:numCache>
                <c:formatCode>General</c:formatCode>
                <c:ptCount val="4"/>
                <c:pt idx="0">
                  <c:v>104</c:v>
                </c:pt>
                <c:pt idx="1">
                  <c:v>95</c:v>
                </c:pt>
                <c:pt idx="2">
                  <c:v>100</c:v>
                </c:pt>
                <c:pt idx="3">
                  <c:v>97</c:v>
                </c:pt>
              </c:numCache>
            </c:numRef>
          </c:val>
          <c:extLst xmlns:c16r2="http://schemas.microsoft.com/office/drawing/2015/06/chart">
            <c:ext xmlns:c16="http://schemas.microsoft.com/office/drawing/2014/chart" uri="{C3380CC4-5D6E-409C-BE32-E72D297353CC}">
              <c16:uniqueId val="{00000002-1748-4CF2-B1E1-A5E2076F80F3}"/>
            </c:ext>
          </c:extLst>
        </c:ser>
        <c:dLbls/>
        <c:gapWidth val="75"/>
        <c:shape val="box"/>
        <c:axId val="140903168"/>
        <c:axId val="140904704"/>
        <c:axId val="0"/>
      </c:bar3DChart>
      <c:catAx>
        <c:axId val="140903168"/>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0904704"/>
        <c:crosses val="autoZero"/>
        <c:auto val="1"/>
        <c:lblAlgn val="ctr"/>
        <c:lblOffset val="100"/>
      </c:catAx>
      <c:valAx>
        <c:axId val="140904704"/>
        <c:scaling>
          <c:orientation val="minMax"/>
        </c:scaling>
        <c:axPos val="l"/>
        <c:majorGridlines>
          <c:spPr>
            <a:ln w="9525" cap="flat" cmpd="sng" algn="ctr">
              <a:solidFill>
                <a:schemeClr val="tx1">
                  <a:lumMod val="5000"/>
                  <a:lumOff val="9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903168"/>
        <c:crosses val="autoZero"/>
        <c:crossBetween val="between"/>
      </c:valAx>
      <c:spPr>
        <a:noFill/>
        <a:ln>
          <a:noFill/>
        </a:ln>
        <a:effectLst/>
      </c:spPr>
    </c:plotArea>
    <c:legend>
      <c:legendPos val="b"/>
      <c:layout>
        <c:manualLayout>
          <c:xMode val="edge"/>
          <c:yMode val="edge"/>
          <c:x val="0.21737843377985122"/>
          <c:y val="4.8176143831744275E-2"/>
          <c:w val="0.5576941234371281"/>
          <c:h val="8.1396721794102858E-2"/>
        </c:manualLayout>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ZA"/>
  <c:chart>
    <c:autoTitleDeleted val="1"/>
    <c:plotArea>
      <c:layout>
        <c:manualLayout>
          <c:layoutTarget val="inner"/>
          <c:xMode val="edge"/>
          <c:yMode val="edge"/>
          <c:x val="9.0730430754979191E-2"/>
          <c:y val="3.9342434679796791E-2"/>
          <c:w val="0.87838721630384464"/>
          <c:h val="0.79411123802359218"/>
        </c:manualLayout>
      </c:layout>
      <c:lineChart>
        <c:grouping val="standard"/>
        <c:ser>
          <c:idx val="0"/>
          <c:order val="0"/>
          <c:tx>
            <c:strRef>
              <c:f>Sheet1!$B$1</c:f>
              <c:strCache>
                <c:ptCount val="1"/>
                <c:pt idx="0">
                  <c:v>MPAT Score</c:v>
                </c:pt>
              </c:strCache>
            </c:strRef>
          </c:tx>
          <c:spPr>
            <a:ln w="28575" cap="rnd" cmpd="sng" algn="ctr">
              <a:solidFill>
                <a:srgbClr val="014929"/>
              </a:solidFill>
              <a:round/>
            </a:ln>
            <a:effectLst/>
          </c:spPr>
          <c:marker>
            <c:symbol val="none"/>
          </c:marker>
          <c:dPt>
            <c:idx val="0"/>
            <c:extLst xmlns:c16r2="http://schemas.microsoft.com/office/drawing/2015/06/chart">
              <c:ext xmlns:c16="http://schemas.microsoft.com/office/drawing/2014/chart" uri="{C3380CC4-5D6E-409C-BE32-E72D297353CC}">
                <c16:uniqueId val="{00000000-6E78-450F-A893-115BB7978C43}"/>
              </c:ext>
            </c:extLst>
          </c:dPt>
          <c:dPt>
            <c:idx val="1"/>
            <c:extLst xmlns:c16r2="http://schemas.microsoft.com/office/drawing/2015/06/chart">
              <c:ext xmlns:c16="http://schemas.microsoft.com/office/drawing/2014/chart" uri="{C3380CC4-5D6E-409C-BE32-E72D297353CC}">
                <c16:uniqueId val="{00000001-6E78-450F-A893-115BB7978C43}"/>
              </c:ext>
            </c:extLst>
          </c:dPt>
          <c:dPt>
            <c:idx val="2"/>
            <c:extLst xmlns:c16r2="http://schemas.microsoft.com/office/drawing/2015/06/chart">
              <c:ext xmlns:c16="http://schemas.microsoft.com/office/drawing/2014/chart" uri="{C3380CC4-5D6E-409C-BE32-E72D297353CC}">
                <c16:uniqueId val="{00000002-6E78-450F-A893-115BB7978C43}"/>
              </c:ext>
            </c:extLst>
          </c:dPt>
          <c:dPt>
            <c:idx val="3"/>
            <c:extLst xmlns:c16r2="http://schemas.microsoft.com/office/drawing/2015/06/chart">
              <c:ext xmlns:c16="http://schemas.microsoft.com/office/drawing/2014/chart" uri="{C3380CC4-5D6E-409C-BE32-E72D297353CC}">
                <c16:uniqueId val="{00000003-6E78-450F-A893-115BB7978C43}"/>
              </c:ext>
            </c:extLst>
          </c:dPt>
          <c:dPt>
            <c:idx val="4"/>
            <c:extLst xmlns:c16r2="http://schemas.microsoft.com/office/drawing/2015/06/chart">
              <c:ext xmlns:c16="http://schemas.microsoft.com/office/drawing/2014/chart" uri="{C3380CC4-5D6E-409C-BE32-E72D297353CC}">
                <c16:uniqueId val="{00000004-6E78-450F-A893-115BB7978C43}"/>
              </c:ext>
            </c:extLst>
          </c:dPt>
          <c:dPt>
            <c:idx val="5"/>
            <c:extLst xmlns:c16r2="http://schemas.microsoft.com/office/drawing/2015/06/chart">
              <c:ext xmlns:c16="http://schemas.microsoft.com/office/drawing/2014/chart" uri="{C3380CC4-5D6E-409C-BE32-E72D297353CC}">
                <c16:uniqueId val="{00000005-6E78-450F-A893-115BB7978C43}"/>
              </c:ext>
            </c:extLst>
          </c:dPt>
          <c:dPt>
            <c:idx val="6"/>
            <c:extLst xmlns:c16r2="http://schemas.microsoft.com/office/drawing/2015/06/chart">
              <c:ext xmlns:c16="http://schemas.microsoft.com/office/drawing/2014/chart" uri="{C3380CC4-5D6E-409C-BE32-E72D297353CC}">
                <c16:uniqueId val="{00000006-6E78-450F-A893-115BB7978C43}"/>
              </c:ext>
            </c:extLst>
          </c:dPt>
          <c:dLbls>
            <c:dLbl>
              <c:idx val="0"/>
              <c:layout>
                <c:manualLayout>
                  <c:x val="-3.5871720467970616E-2"/>
                  <c:y val="-4.027537570452369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E78-450F-A893-115BB7978C43}"/>
                </c:ext>
              </c:extLst>
            </c:dLbl>
            <c:dLbl>
              <c:idx val="1"/>
              <c:layout>
                <c:manualLayout>
                  <c:x val="-2.9893100389975509E-2"/>
                  <c:y val="-5.0015172443526185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E78-450F-A893-115BB7978C43}"/>
                </c:ext>
              </c:extLst>
            </c:dLbl>
            <c:dLbl>
              <c:idx val="2"/>
              <c:layout>
                <c:manualLayout>
                  <c:x val="-2.9893100389975457E-2"/>
                  <c:y val="6.054468243163695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E78-450F-A893-115BB7978C43}"/>
                </c:ext>
              </c:extLst>
            </c:dLbl>
            <c:dLbl>
              <c:idx val="3"/>
              <c:layout>
                <c:manualLayout>
                  <c:x val="-3.1387755409474291E-2"/>
                  <c:y val="4.475041744947075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E78-450F-A893-115BB7978C43}"/>
                </c:ext>
              </c:extLst>
            </c:dLbl>
            <c:dLbl>
              <c:idx val="4"/>
              <c:layout>
                <c:manualLayout>
                  <c:x val="-3.1387755409474291E-2"/>
                  <c:y val="3.9485662455415411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6E78-450F-A893-115BB7978C43}"/>
                </c:ext>
              </c:extLst>
            </c:dLbl>
            <c:dLbl>
              <c:idx val="5"/>
              <c:layout>
                <c:manualLayout>
                  <c:x val="-3.1387873098845893E-2"/>
                  <c:y val="-3.7642998207496024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6E78-450F-A893-115BB7978C43}"/>
                </c:ext>
              </c:extLst>
            </c:dLbl>
            <c:dLbl>
              <c:idx val="6"/>
              <c:layout>
                <c:manualLayout>
                  <c:x val="-3.1387755409474402E-2"/>
                  <c:y val="-3.685328495838775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6E78-450F-A893-115BB7978C4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Narrow" panose="020B0606020202030204" pitchFamily="34" charset="0"/>
                    <a:ea typeface="+mn-ea"/>
                    <a:cs typeface="+mn-cs"/>
                  </a:defRPr>
                </a:pPr>
                <a:endParaRPr lang="en-US"/>
              </a:p>
            </c:txPr>
            <c:showVal val="1"/>
            <c:extLst xmlns:c16r2="http://schemas.microsoft.com/office/drawing/2015/06/chart">
              <c:ext xmlns:c15="http://schemas.microsoft.com/office/drawing/2012/chart" uri="{CE6537A1-D6FC-4f65-9D91-7224C49458BB}">
                <c15:showLeaderLines val="0"/>
              </c:ext>
            </c:extLst>
          </c:dLbls>
          <c:cat>
            <c:numRef>
              <c:f>Sheet1!$A$2:$A$8</c:f>
              <c:numCache>
                <c:formatCode>General</c:formatCode>
                <c:ptCount val="7"/>
                <c:pt idx="0">
                  <c:v>2012</c:v>
                </c:pt>
                <c:pt idx="1">
                  <c:v>2013</c:v>
                </c:pt>
                <c:pt idx="2">
                  <c:v>2014</c:v>
                </c:pt>
                <c:pt idx="3">
                  <c:v>2015</c:v>
                </c:pt>
                <c:pt idx="4">
                  <c:v>2016</c:v>
                </c:pt>
                <c:pt idx="5">
                  <c:v>2017</c:v>
                </c:pt>
                <c:pt idx="6">
                  <c:v>2018</c:v>
                </c:pt>
              </c:numCache>
            </c:numRef>
          </c:cat>
          <c:val>
            <c:numRef>
              <c:f>Sheet1!$B$2:$B$8</c:f>
              <c:numCache>
                <c:formatCode>General</c:formatCode>
                <c:ptCount val="7"/>
                <c:pt idx="0">
                  <c:v>2.2000000000000002</c:v>
                </c:pt>
                <c:pt idx="1">
                  <c:v>2.4</c:v>
                </c:pt>
                <c:pt idx="2">
                  <c:v>2.1</c:v>
                </c:pt>
                <c:pt idx="3">
                  <c:v>2.7</c:v>
                </c:pt>
                <c:pt idx="4">
                  <c:v>2.5</c:v>
                </c:pt>
                <c:pt idx="5">
                  <c:v>2.2999999999999998</c:v>
                </c:pt>
                <c:pt idx="6">
                  <c:v>2.2999999999999998</c:v>
                </c:pt>
              </c:numCache>
            </c:numRef>
          </c:val>
          <c:extLst xmlns:c16r2="http://schemas.microsoft.com/office/drawing/2015/06/chart">
            <c:ext xmlns:c16="http://schemas.microsoft.com/office/drawing/2014/chart" uri="{C3380CC4-5D6E-409C-BE32-E72D297353CC}">
              <c16:uniqueId val="{00000007-6E78-450F-A893-115BB7978C43}"/>
            </c:ext>
          </c:extLst>
        </c:ser>
        <c:dLbls>
          <c:showVal val="1"/>
        </c:dLbls>
        <c:dropLines>
          <c:spPr>
            <a:ln w="9525" cap="flat" cmpd="sng" algn="ctr">
              <a:solidFill>
                <a:schemeClr val="dk1">
                  <a:lumMod val="35000"/>
                  <a:lumOff val="65000"/>
                  <a:alpha val="33000"/>
                </a:schemeClr>
              </a:solidFill>
              <a:round/>
            </a:ln>
            <a:effectLst/>
          </c:spPr>
        </c:dropLines>
        <c:marker val="1"/>
        <c:axId val="104016896"/>
        <c:axId val="104060032"/>
      </c:lineChart>
      <c:catAx>
        <c:axId val="104016896"/>
        <c:scaling>
          <c:orientation val="minMax"/>
        </c:scaling>
        <c:axPos val="b"/>
        <c:title>
          <c:tx>
            <c:rich>
              <a:bodyPr rot="0" spcFirstLastPara="1" vertOverflow="ellipsis" vert="horz" wrap="square" anchor="ctr" anchorCtr="1"/>
              <a:lstStyle/>
              <a:p>
                <a:pPr>
                  <a:defRPr sz="1600" b="0" i="0" u="none" strike="noStrike" kern="1200" cap="none" baseline="0">
                    <a:solidFill>
                      <a:schemeClr val="tx1"/>
                    </a:solidFill>
                    <a:latin typeface="Arial" panose="020B0604020202020204" pitchFamily="34" charset="0"/>
                    <a:ea typeface="+mn-ea"/>
                    <a:cs typeface="Arial" panose="020B0604020202020204" pitchFamily="34" charset="0"/>
                  </a:defRPr>
                </a:pPr>
                <a:r>
                  <a:rPr lang="en-ZA" sz="1600" cap="none" dirty="0" smtClean="0">
                    <a:solidFill>
                      <a:schemeClr val="tx1"/>
                    </a:solidFill>
                    <a:latin typeface="Arial" panose="020B0604020202020204" pitchFamily="34" charset="0"/>
                    <a:cs typeface="Arial" panose="020B0604020202020204" pitchFamily="34" charset="0"/>
                  </a:rPr>
                  <a:t>Assessment Year</a:t>
                </a:r>
                <a:endParaRPr lang="en-ZA" sz="1600" cap="none" dirty="0">
                  <a:solidFill>
                    <a:schemeClr val="tx1"/>
                  </a:solidFill>
                  <a:latin typeface="Arial" panose="020B0604020202020204" pitchFamily="34" charset="0"/>
                  <a:cs typeface="Arial" panose="020B0604020202020204" pitchFamily="34" charset="0"/>
                </a:endParaRPr>
              </a:p>
            </c:rich>
          </c:tx>
          <c:layout>
            <c:manualLayout>
              <c:xMode val="edge"/>
              <c:yMode val="edge"/>
              <c:x val="0.41451444189816955"/>
              <c:y val="0.93761265332044363"/>
            </c:manualLayout>
          </c:layout>
          <c:spPr>
            <a:noFill/>
            <a:ln>
              <a:noFill/>
            </a:ln>
            <a:effectLst/>
          </c:spPr>
        </c:title>
        <c:numFmt formatCode="General" sourceLinked="1"/>
        <c:maj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1" i="0" u="none" strike="noStrike" kern="1200" spc="20" baseline="0">
                <a:solidFill>
                  <a:schemeClr val="tx1"/>
                </a:solidFill>
                <a:latin typeface="Arial" panose="020B0604020202020204" pitchFamily="34" charset="0"/>
                <a:ea typeface="+mn-ea"/>
                <a:cs typeface="Arial" panose="020B0604020202020204" pitchFamily="34" charset="0"/>
              </a:defRPr>
            </a:pPr>
            <a:endParaRPr lang="en-US"/>
          </a:p>
        </c:txPr>
        <c:crossAx val="104060032"/>
        <c:crosses val="autoZero"/>
        <c:auto val="1"/>
        <c:lblAlgn val="ctr"/>
        <c:lblOffset val="100"/>
      </c:catAx>
      <c:valAx>
        <c:axId val="104060032"/>
        <c:scaling>
          <c:orientation val="minMax"/>
          <c:max val="4"/>
          <c:min val="0"/>
        </c:scaling>
        <c:axPos val="l"/>
        <c:title>
          <c:tx>
            <c:rich>
              <a:bodyPr rot="-5400000" spcFirstLastPara="1" vertOverflow="ellipsis" vert="horz" wrap="square" anchor="ctr" anchorCtr="1"/>
              <a:lstStyle/>
              <a:p>
                <a:pPr>
                  <a:defRPr sz="1600" b="0" i="0" u="none" strike="noStrike" kern="1200" cap="none" baseline="0">
                    <a:solidFill>
                      <a:schemeClr val="tx1"/>
                    </a:solidFill>
                    <a:latin typeface="Arial" panose="020B0604020202020204" pitchFamily="34" charset="0"/>
                    <a:ea typeface="+mn-ea"/>
                    <a:cs typeface="Arial" panose="020B0604020202020204" pitchFamily="34" charset="0"/>
                  </a:defRPr>
                </a:pPr>
                <a:r>
                  <a:rPr lang="en-ZA" sz="1600" cap="none" dirty="0" smtClean="0">
                    <a:solidFill>
                      <a:schemeClr val="tx1"/>
                    </a:solidFill>
                    <a:latin typeface="Arial" panose="020B0604020202020204" pitchFamily="34" charset="0"/>
                    <a:cs typeface="Arial" panose="020B0604020202020204" pitchFamily="34" charset="0"/>
                  </a:rPr>
                  <a:t>Moderated Result</a:t>
                </a:r>
                <a:endParaRPr lang="en-ZA" sz="1600" cap="none" dirty="0">
                  <a:solidFill>
                    <a:schemeClr val="tx1"/>
                  </a:solidFill>
                  <a:latin typeface="Arial" panose="020B0604020202020204" pitchFamily="34" charset="0"/>
                  <a:cs typeface="Arial" panose="020B0604020202020204" pitchFamily="34" charset="0"/>
                </a:endParaRPr>
              </a:p>
            </c:rich>
          </c:tx>
          <c:layout>
            <c:manualLayout>
              <c:xMode val="edge"/>
              <c:yMode val="edge"/>
              <c:x val="1.577698008337193E-2"/>
              <c:y val="0.28680311621696641"/>
            </c:manualLayout>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spc="20" baseline="0">
                <a:solidFill>
                  <a:schemeClr val="tx1"/>
                </a:solidFill>
                <a:latin typeface="Arial" panose="020B0604020202020204" pitchFamily="34" charset="0"/>
                <a:ea typeface="+mn-ea"/>
                <a:cs typeface="Arial" panose="020B0604020202020204" pitchFamily="34" charset="0"/>
              </a:defRPr>
            </a:pPr>
            <a:endParaRPr lang="en-US"/>
          </a:p>
        </c:txPr>
        <c:crossAx val="104016896"/>
        <c:crosses val="autoZero"/>
        <c:crossBetween val="between"/>
        <c:majorUnit val="1"/>
        <c:minorUnit val="0.1"/>
      </c:valAx>
      <c:spPr>
        <a:gradFill>
          <a:gsLst>
            <a:gs pos="100000">
              <a:schemeClr val="lt1">
                <a:lumMod val="95000"/>
              </a:schemeClr>
            </a:gs>
            <a:gs pos="0">
              <a:schemeClr val="lt1"/>
            </a:gs>
          </a:gsLst>
          <a:lin ang="5400000" scaled="0"/>
        </a:gradFill>
        <a:ln>
          <a:noFill/>
        </a:ln>
        <a:effectLst/>
      </c:spPr>
    </c:plotArea>
    <c:plotVisOnly val="1"/>
    <c:dispBlanksAs val="gap"/>
  </c:chart>
  <c:spPr>
    <a:solidFill>
      <a:schemeClr val="lt1"/>
    </a:solid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5"/>
          </a:xfrm>
          <a:prstGeom prst="rect">
            <a:avLst/>
          </a:prstGeom>
        </p:spPr>
        <p:txBody>
          <a:bodyPr vert="horz" lIns="93177" tIns="46589" rIns="93177" bIns="46589" rtlCol="0"/>
          <a:lstStyle>
            <a:lvl1pPr algn="r">
              <a:defRPr sz="1200"/>
            </a:lvl1pPr>
          </a:lstStyle>
          <a:p>
            <a:fld id="{555F12B5-37C5-4E14-9293-F6949D308B93}" type="datetimeFigureOut">
              <a:rPr lang="en-GB" smtClean="0"/>
              <a:pPr/>
              <a:t>23/10/2019</a:t>
            </a:fld>
            <a:endParaRPr lang="en-GB"/>
          </a:p>
        </p:txBody>
      </p:sp>
      <p:sp>
        <p:nvSpPr>
          <p:cNvPr id="4" name="Footer Placeholder 3"/>
          <p:cNvSpPr>
            <a:spLocks noGrp="1"/>
          </p:cNvSpPr>
          <p:nvPr>
            <p:ph type="ftr" sz="quarter" idx="2"/>
          </p:nvPr>
        </p:nvSpPr>
        <p:spPr>
          <a:xfrm>
            <a:off x="0" y="9428584"/>
            <a:ext cx="2945659" cy="498054"/>
          </a:xfrm>
          <a:prstGeom prst="rect">
            <a:avLst/>
          </a:prstGeom>
        </p:spPr>
        <p:txBody>
          <a:bodyPr vert="horz" lIns="93177" tIns="46589" rIns="93177" bIns="46589"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4"/>
          </a:xfrm>
          <a:prstGeom prst="rect">
            <a:avLst/>
          </a:prstGeom>
        </p:spPr>
        <p:txBody>
          <a:bodyPr vert="horz" lIns="93177" tIns="46589" rIns="93177" bIns="46589" rtlCol="0" anchor="b"/>
          <a:lstStyle>
            <a:lvl1pPr algn="r">
              <a:defRPr sz="1200"/>
            </a:lvl1pPr>
          </a:lstStyle>
          <a:p>
            <a:fld id="{D2C682DD-DAA9-4A1C-9A9D-6687605C8BFF}" type="slidenum">
              <a:rPr lang="en-GB" smtClean="0"/>
              <a:pPr/>
              <a:t>‹#›</a:t>
            </a:fld>
            <a:endParaRPr lang="en-GB"/>
          </a:p>
        </p:txBody>
      </p:sp>
    </p:spTree>
    <p:extLst>
      <p:ext uri="{BB962C8B-B14F-4D97-AF65-F5344CB8AC3E}">
        <p14:creationId xmlns:p14="http://schemas.microsoft.com/office/powerpoint/2010/main" xmlns="" val="2042116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275" cy="498366"/>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49862" y="1"/>
            <a:ext cx="2946275" cy="498366"/>
          </a:xfrm>
          <a:prstGeom prst="rect">
            <a:avLst/>
          </a:prstGeom>
        </p:spPr>
        <p:txBody>
          <a:bodyPr vert="horz" lIns="91440" tIns="45720" rIns="91440" bIns="45720" rtlCol="0"/>
          <a:lstStyle>
            <a:lvl1pPr algn="r">
              <a:defRPr sz="1200"/>
            </a:lvl1pPr>
          </a:lstStyle>
          <a:p>
            <a:fld id="{BB9B8619-395D-4FA6-877D-7B91EAA3697C}" type="datetimeFigureOut">
              <a:rPr lang="en-ZA" smtClean="0"/>
              <a:pPr/>
              <a:t>2019/10/23</a:t>
            </a:fld>
            <a:endParaRPr lang="en-ZA"/>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0383" y="4776856"/>
            <a:ext cx="5436909" cy="390895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9428273"/>
            <a:ext cx="2946275" cy="498366"/>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49862" y="9428273"/>
            <a:ext cx="2946275" cy="498366"/>
          </a:xfrm>
          <a:prstGeom prst="rect">
            <a:avLst/>
          </a:prstGeom>
        </p:spPr>
        <p:txBody>
          <a:bodyPr vert="horz" lIns="91440" tIns="45720" rIns="91440" bIns="45720" rtlCol="0" anchor="b"/>
          <a:lstStyle>
            <a:lvl1pPr algn="r">
              <a:defRPr sz="1200"/>
            </a:lvl1pPr>
          </a:lstStyle>
          <a:p>
            <a:fld id="{68A209AB-54BA-4DE2-A4CD-3A1DB9EDCF74}" type="slidenum">
              <a:rPr lang="en-ZA" smtClean="0"/>
              <a:pPr/>
              <a:t>‹#›</a:t>
            </a:fld>
            <a:endParaRPr lang="en-ZA"/>
          </a:p>
        </p:txBody>
      </p:sp>
    </p:spTree>
    <p:extLst>
      <p:ext uri="{BB962C8B-B14F-4D97-AF65-F5344CB8AC3E}">
        <p14:creationId xmlns:p14="http://schemas.microsoft.com/office/powerpoint/2010/main" xmlns="" val="5856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1</a:t>
            </a:fld>
            <a:endParaRPr lang="en-ZA"/>
          </a:p>
        </p:txBody>
      </p:sp>
    </p:spTree>
    <p:extLst>
      <p:ext uri="{BB962C8B-B14F-4D97-AF65-F5344CB8AC3E}">
        <p14:creationId xmlns:p14="http://schemas.microsoft.com/office/powerpoint/2010/main" xmlns="" val="2478087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11</a:t>
            </a:fld>
            <a:endParaRPr lang="en-ZA"/>
          </a:p>
        </p:txBody>
      </p:sp>
    </p:spTree>
    <p:extLst>
      <p:ext uri="{BB962C8B-B14F-4D97-AF65-F5344CB8AC3E}">
        <p14:creationId xmlns:p14="http://schemas.microsoft.com/office/powerpoint/2010/main" xmlns="" val="842089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12</a:t>
            </a:fld>
            <a:endParaRPr lang="en-ZA"/>
          </a:p>
        </p:txBody>
      </p:sp>
    </p:spTree>
    <p:extLst>
      <p:ext uri="{BB962C8B-B14F-4D97-AF65-F5344CB8AC3E}">
        <p14:creationId xmlns:p14="http://schemas.microsoft.com/office/powerpoint/2010/main" xmlns="" val="3558110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13</a:t>
            </a:fld>
            <a:endParaRPr lang="en-ZA"/>
          </a:p>
        </p:txBody>
      </p:sp>
    </p:spTree>
    <p:extLst>
      <p:ext uri="{BB962C8B-B14F-4D97-AF65-F5344CB8AC3E}">
        <p14:creationId xmlns:p14="http://schemas.microsoft.com/office/powerpoint/2010/main" xmlns="" val="1239941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14</a:t>
            </a:fld>
            <a:endParaRPr lang="en-ZA"/>
          </a:p>
        </p:txBody>
      </p:sp>
    </p:spTree>
    <p:extLst>
      <p:ext uri="{BB962C8B-B14F-4D97-AF65-F5344CB8AC3E}">
        <p14:creationId xmlns:p14="http://schemas.microsoft.com/office/powerpoint/2010/main" xmlns="" val="206236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15</a:t>
            </a:fld>
            <a:endParaRPr lang="en-ZA"/>
          </a:p>
        </p:txBody>
      </p:sp>
    </p:spTree>
    <p:extLst>
      <p:ext uri="{BB962C8B-B14F-4D97-AF65-F5344CB8AC3E}">
        <p14:creationId xmlns:p14="http://schemas.microsoft.com/office/powerpoint/2010/main" xmlns="" val="2049227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16</a:t>
            </a:fld>
            <a:endParaRPr lang="en-ZA"/>
          </a:p>
        </p:txBody>
      </p:sp>
    </p:spTree>
    <p:extLst>
      <p:ext uri="{BB962C8B-B14F-4D97-AF65-F5344CB8AC3E}">
        <p14:creationId xmlns:p14="http://schemas.microsoft.com/office/powerpoint/2010/main" xmlns="" val="3987318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17</a:t>
            </a:fld>
            <a:endParaRPr lang="en-ZA"/>
          </a:p>
        </p:txBody>
      </p:sp>
    </p:spTree>
    <p:extLst>
      <p:ext uri="{BB962C8B-B14F-4D97-AF65-F5344CB8AC3E}">
        <p14:creationId xmlns:p14="http://schemas.microsoft.com/office/powerpoint/2010/main" xmlns="" val="3610832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19</a:t>
            </a:fld>
            <a:endParaRPr lang="en-ZA"/>
          </a:p>
        </p:txBody>
      </p:sp>
    </p:spTree>
    <p:extLst>
      <p:ext uri="{BB962C8B-B14F-4D97-AF65-F5344CB8AC3E}">
        <p14:creationId xmlns:p14="http://schemas.microsoft.com/office/powerpoint/2010/main" xmlns="" val="735843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20</a:t>
            </a:fld>
            <a:endParaRPr lang="en-ZA"/>
          </a:p>
        </p:txBody>
      </p:sp>
    </p:spTree>
    <p:extLst>
      <p:ext uri="{BB962C8B-B14F-4D97-AF65-F5344CB8AC3E}">
        <p14:creationId xmlns:p14="http://schemas.microsoft.com/office/powerpoint/2010/main" xmlns="" val="90218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21</a:t>
            </a:fld>
            <a:endParaRPr lang="en-ZA"/>
          </a:p>
        </p:txBody>
      </p:sp>
    </p:spTree>
    <p:extLst>
      <p:ext uri="{BB962C8B-B14F-4D97-AF65-F5344CB8AC3E}">
        <p14:creationId xmlns:p14="http://schemas.microsoft.com/office/powerpoint/2010/main" xmlns="" val="320101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2</a:t>
            </a:fld>
            <a:endParaRPr lang="en-ZA"/>
          </a:p>
        </p:txBody>
      </p:sp>
    </p:spTree>
    <p:extLst>
      <p:ext uri="{BB962C8B-B14F-4D97-AF65-F5344CB8AC3E}">
        <p14:creationId xmlns:p14="http://schemas.microsoft.com/office/powerpoint/2010/main" xmlns="" val="3078121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22</a:t>
            </a:fld>
            <a:endParaRPr lang="en-ZA"/>
          </a:p>
        </p:txBody>
      </p:sp>
    </p:spTree>
    <p:extLst>
      <p:ext uri="{BB962C8B-B14F-4D97-AF65-F5344CB8AC3E}">
        <p14:creationId xmlns:p14="http://schemas.microsoft.com/office/powerpoint/2010/main" xmlns="" val="3178344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23</a:t>
            </a:fld>
            <a:endParaRPr lang="en-ZA"/>
          </a:p>
        </p:txBody>
      </p:sp>
    </p:spTree>
    <p:extLst>
      <p:ext uri="{BB962C8B-B14F-4D97-AF65-F5344CB8AC3E}">
        <p14:creationId xmlns:p14="http://schemas.microsoft.com/office/powerpoint/2010/main" xmlns="" val="2081545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24</a:t>
            </a:fld>
            <a:endParaRPr lang="en-ZA"/>
          </a:p>
        </p:txBody>
      </p:sp>
    </p:spTree>
    <p:extLst>
      <p:ext uri="{BB962C8B-B14F-4D97-AF65-F5344CB8AC3E}">
        <p14:creationId xmlns:p14="http://schemas.microsoft.com/office/powerpoint/2010/main" xmlns="" val="4033599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26</a:t>
            </a:fld>
            <a:endParaRPr lang="en-ZA"/>
          </a:p>
        </p:txBody>
      </p:sp>
    </p:spTree>
    <p:extLst>
      <p:ext uri="{BB962C8B-B14F-4D97-AF65-F5344CB8AC3E}">
        <p14:creationId xmlns:p14="http://schemas.microsoft.com/office/powerpoint/2010/main" xmlns="" val="1022748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27</a:t>
            </a:fld>
            <a:endParaRPr lang="en-ZA"/>
          </a:p>
        </p:txBody>
      </p:sp>
    </p:spTree>
    <p:extLst>
      <p:ext uri="{BB962C8B-B14F-4D97-AF65-F5344CB8AC3E}">
        <p14:creationId xmlns:p14="http://schemas.microsoft.com/office/powerpoint/2010/main" xmlns="" val="1649566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28</a:t>
            </a:fld>
            <a:endParaRPr lang="en-ZA"/>
          </a:p>
        </p:txBody>
      </p:sp>
    </p:spTree>
    <p:extLst>
      <p:ext uri="{BB962C8B-B14F-4D97-AF65-F5344CB8AC3E}">
        <p14:creationId xmlns:p14="http://schemas.microsoft.com/office/powerpoint/2010/main" xmlns="" val="2827467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29</a:t>
            </a:fld>
            <a:endParaRPr lang="en-ZA"/>
          </a:p>
        </p:txBody>
      </p:sp>
    </p:spTree>
    <p:extLst>
      <p:ext uri="{BB962C8B-B14F-4D97-AF65-F5344CB8AC3E}">
        <p14:creationId xmlns:p14="http://schemas.microsoft.com/office/powerpoint/2010/main" xmlns="" val="3302077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30</a:t>
            </a:fld>
            <a:endParaRPr lang="en-ZA"/>
          </a:p>
        </p:txBody>
      </p:sp>
    </p:spTree>
    <p:extLst>
      <p:ext uri="{BB962C8B-B14F-4D97-AF65-F5344CB8AC3E}">
        <p14:creationId xmlns:p14="http://schemas.microsoft.com/office/powerpoint/2010/main" xmlns="" val="1449383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31</a:t>
            </a:fld>
            <a:endParaRPr lang="en-ZA"/>
          </a:p>
        </p:txBody>
      </p:sp>
    </p:spTree>
    <p:extLst>
      <p:ext uri="{BB962C8B-B14F-4D97-AF65-F5344CB8AC3E}">
        <p14:creationId xmlns:p14="http://schemas.microsoft.com/office/powerpoint/2010/main" xmlns="" val="4057008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32</a:t>
            </a:fld>
            <a:endParaRPr lang="en-ZA"/>
          </a:p>
        </p:txBody>
      </p:sp>
    </p:spTree>
    <p:extLst>
      <p:ext uri="{BB962C8B-B14F-4D97-AF65-F5344CB8AC3E}">
        <p14:creationId xmlns:p14="http://schemas.microsoft.com/office/powerpoint/2010/main" xmlns="" val="1000374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3</a:t>
            </a:fld>
            <a:endParaRPr lang="en-ZA"/>
          </a:p>
        </p:txBody>
      </p:sp>
    </p:spTree>
    <p:extLst>
      <p:ext uri="{BB962C8B-B14F-4D97-AF65-F5344CB8AC3E}">
        <p14:creationId xmlns:p14="http://schemas.microsoft.com/office/powerpoint/2010/main" xmlns="" val="2963308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33</a:t>
            </a:fld>
            <a:endParaRPr lang="en-ZA"/>
          </a:p>
        </p:txBody>
      </p:sp>
    </p:spTree>
    <p:extLst>
      <p:ext uri="{BB962C8B-B14F-4D97-AF65-F5344CB8AC3E}">
        <p14:creationId xmlns:p14="http://schemas.microsoft.com/office/powerpoint/2010/main" xmlns="" val="2077608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34</a:t>
            </a:fld>
            <a:endParaRPr lang="en-ZA"/>
          </a:p>
        </p:txBody>
      </p:sp>
    </p:spTree>
    <p:extLst>
      <p:ext uri="{BB962C8B-B14F-4D97-AF65-F5344CB8AC3E}">
        <p14:creationId xmlns:p14="http://schemas.microsoft.com/office/powerpoint/2010/main" xmlns="" val="219391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35</a:t>
            </a:fld>
            <a:endParaRPr lang="en-ZA"/>
          </a:p>
        </p:txBody>
      </p:sp>
    </p:spTree>
    <p:extLst>
      <p:ext uri="{BB962C8B-B14F-4D97-AF65-F5344CB8AC3E}">
        <p14:creationId xmlns:p14="http://schemas.microsoft.com/office/powerpoint/2010/main" xmlns="" val="2688120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36</a:t>
            </a:fld>
            <a:endParaRPr lang="en-ZA"/>
          </a:p>
        </p:txBody>
      </p:sp>
    </p:spTree>
    <p:extLst>
      <p:ext uri="{BB962C8B-B14F-4D97-AF65-F5344CB8AC3E}">
        <p14:creationId xmlns:p14="http://schemas.microsoft.com/office/powerpoint/2010/main" xmlns="" val="429411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37</a:t>
            </a:fld>
            <a:endParaRPr lang="en-ZA"/>
          </a:p>
        </p:txBody>
      </p:sp>
    </p:spTree>
    <p:extLst>
      <p:ext uri="{BB962C8B-B14F-4D97-AF65-F5344CB8AC3E}">
        <p14:creationId xmlns:p14="http://schemas.microsoft.com/office/powerpoint/2010/main" xmlns="" val="1579599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38</a:t>
            </a:fld>
            <a:endParaRPr lang="en-ZA"/>
          </a:p>
        </p:txBody>
      </p:sp>
    </p:spTree>
    <p:extLst>
      <p:ext uri="{BB962C8B-B14F-4D97-AF65-F5344CB8AC3E}">
        <p14:creationId xmlns:p14="http://schemas.microsoft.com/office/powerpoint/2010/main" xmlns="" val="2402301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39</a:t>
            </a:fld>
            <a:endParaRPr lang="en-ZA"/>
          </a:p>
        </p:txBody>
      </p:sp>
    </p:spTree>
    <p:extLst>
      <p:ext uri="{BB962C8B-B14F-4D97-AF65-F5344CB8AC3E}">
        <p14:creationId xmlns:p14="http://schemas.microsoft.com/office/powerpoint/2010/main" xmlns="" val="3422489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40</a:t>
            </a:fld>
            <a:endParaRPr lang="en-ZA"/>
          </a:p>
        </p:txBody>
      </p:sp>
    </p:spTree>
    <p:extLst>
      <p:ext uri="{BB962C8B-B14F-4D97-AF65-F5344CB8AC3E}">
        <p14:creationId xmlns:p14="http://schemas.microsoft.com/office/powerpoint/2010/main" xmlns="" val="3386183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41</a:t>
            </a:fld>
            <a:endParaRPr lang="en-ZA"/>
          </a:p>
        </p:txBody>
      </p:sp>
    </p:spTree>
    <p:extLst>
      <p:ext uri="{BB962C8B-B14F-4D97-AF65-F5344CB8AC3E}">
        <p14:creationId xmlns:p14="http://schemas.microsoft.com/office/powerpoint/2010/main" xmlns="" val="33193708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42</a:t>
            </a:fld>
            <a:endParaRPr lang="en-ZA"/>
          </a:p>
        </p:txBody>
      </p:sp>
    </p:spTree>
    <p:extLst>
      <p:ext uri="{BB962C8B-B14F-4D97-AF65-F5344CB8AC3E}">
        <p14:creationId xmlns:p14="http://schemas.microsoft.com/office/powerpoint/2010/main" xmlns="" val="1575739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4</a:t>
            </a:fld>
            <a:endParaRPr lang="en-ZA"/>
          </a:p>
        </p:txBody>
      </p:sp>
    </p:spTree>
    <p:extLst>
      <p:ext uri="{BB962C8B-B14F-4D97-AF65-F5344CB8AC3E}">
        <p14:creationId xmlns:p14="http://schemas.microsoft.com/office/powerpoint/2010/main" xmlns="" val="29288136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43</a:t>
            </a:fld>
            <a:endParaRPr lang="en-ZA"/>
          </a:p>
        </p:txBody>
      </p:sp>
    </p:spTree>
    <p:extLst>
      <p:ext uri="{BB962C8B-B14F-4D97-AF65-F5344CB8AC3E}">
        <p14:creationId xmlns:p14="http://schemas.microsoft.com/office/powerpoint/2010/main" xmlns="" val="3671066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44</a:t>
            </a:fld>
            <a:endParaRPr lang="en-ZA"/>
          </a:p>
        </p:txBody>
      </p:sp>
    </p:spTree>
    <p:extLst>
      <p:ext uri="{BB962C8B-B14F-4D97-AF65-F5344CB8AC3E}">
        <p14:creationId xmlns:p14="http://schemas.microsoft.com/office/powerpoint/2010/main" xmlns="" val="25178938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45</a:t>
            </a:fld>
            <a:endParaRPr lang="en-ZA"/>
          </a:p>
        </p:txBody>
      </p:sp>
    </p:spTree>
    <p:extLst>
      <p:ext uri="{BB962C8B-B14F-4D97-AF65-F5344CB8AC3E}">
        <p14:creationId xmlns:p14="http://schemas.microsoft.com/office/powerpoint/2010/main" xmlns="" val="35446151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46</a:t>
            </a:fld>
            <a:endParaRPr lang="en-ZA"/>
          </a:p>
        </p:txBody>
      </p:sp>
    </p:spTree>
    <p:extLst>
      <p:ext uri="{BB962C8B-B14F-4D97-AF65-F5344CB8AC3E}">
        <p14:creationId xmlns:p14="http://schemas.microsoft.com/office/powerpoint/2010/main" xmlns="" val="31105114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47</a:t>
            </a:fld>
            <a:endParaRPr lang="en-ZA"/>
          </a:p>
        </p:txBody>
      </p:sp>
    </p:spTree>
    <p:extLst>
      <p:ext uri="{BB962C8B-B14F-4D97-AF65-F5344CB8AC3E}">
        <p14:creationId xmlns:p14="http://schemas.microsoft.com/office/powerpoint/2010/main" xmlns="" val="15515080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48</a:t>
            </a:fld>
            <a:endParaRPr lang="en-ZA"/>
          </a:p>
        </p:txBody>
      </p:sp>
    </p:spTree>
    <p:extLst>
      <p:ext uri="{BB962C8B-B14F-4D97-AF65-F5344CB8AC3E}">
        <p14:creationId xmlns:p14="http://schemas.microsoft.com/office/powerpoint/2010/main" xmlns="" val="41096492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49</a:t>
            </a:fld>
            <a:endParaRPr lang="en-ZA"/>
          </a:p>
        </p:txBody>
      </p:sp>
    </p:spTree>
    <p:extLst>
      <p:ext uri="{BB962C8B-B14F-4D97-AF65-F5344CB8AC3E}">
        <p14:creationId xmlns:p14="http://schemas.microsoft.com/office/powerpoint/2010/main" xmlns="" val="13578649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50</a:t>
            </a:fld>
            <a:endParaRPr lang="en-ZA"/>
          </a:p>
        </p:txBody>
      </p:sp>
    </p:spTree>
    <p:extLst>
      <p:ext uri="{BB962C8B-B14F-4D97-AF65-F5344CB8AC3E}">
        <p14:creationId xmlns:p14="http://schemas.microsoft.com/office/powerpoint/2010/main" xmlns="" val="30765898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51</a:t>
            </a:fld>
            <a:endParaRPr lang="en-ZA"/>
          </a:p>
        </p:txBody>
      </p:sp>
    </p:spTree>
    <p:extLst>
      <p:ext uri="{BB962C8B-B14F-4D97-AF65-F5344CB8AC3E}">
        <p14:creationId xmlns:p14="http://schemas.microsoft.com/office/powerpoint/2010/main" xmlns="" val="29117614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53</a:t>
            </a:fld>
            <a:endParaRPr lang="en-ZA"/>
          </a:p>
        </p:txBody>
      </p:sp>
    </p:spTree>
    <p:extLst>
      <p:ext uri="{BB962C8B-B14F-4D97-AF65-F5344CB8AC3E}">
        <p14:creationId xmlns:p14="http://schemas.microsoft.com/office/powerpoint/2010/main" xmlns="" val="384400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5</a:t>
            </a:fld>
            <a:endParaRPr lang="en-ZA"/>
          </a:p>
        </p:txBody>
      </p:sp>
    </p:spTree>
    <p:extLst>
      <p:ext uri="{BB962C8B-B14F-4D97-AF65-F5344CB8AC3E}">
        <p14:creationId xmlns:p14="http://schemas.microsoft.com/office/powerpoint/2010/main" xmlns="" val="1021252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54</a:t>
            </a:fld>
            <a:endParaRPr lang="en-ZA"/>
          </a:p>
        </p:txBody>
      </p:sp>
    </p:spTree>
    <p:extLst>
      <p:ext uri="{BB962C8B-B14F-4D97-AF65-F5344CB8AC3E}">
        <p14:creationId xmlns:p14="http://schemas.microsoft.com/office/powerpoint/2010/main" xmlns="" val="20136096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A209AB-54BA-4DE2-A4CD-3A1DB9EDCF74}" type="slidenum">
              <a:rPr lang="en-ZA" smtClean="0"/>
              <a:pPr/>
              <a:t>55</a:t>
            </a:fld>
            <a:endParaRPr lang="en-ZA"/>
          </a:p>
        </p:txBody>
      </p:sp>
    </p:spTree>
    <p:extLst>
      <p:ext uri="{BB962C8B-B14F-4D97-AF65-F5344CB8AC3E}">
        <p14:creationId xmlns:p14="http://schemas.microsoft.com/office/powerpoint/2010/main" xmlns="" val="35360853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8A209AB-54BA-4DE2-A4CD-3A1DB9EDCF74}" type="slidenum">
              <a:rPr lang="en-ZA" smtClean="0"/>
              <a:pPr/>
              <a:t>56</a:t>
            </a:fld>
            <a:endParaRPr lang="en-ZA"/>
          </a:p>
        </p:txBody>
      </p:sp>
    </p:spTree>
    <p:extLst>
      <p:ext uri="{BB962C8B-B14F-4D97-AF65-F5344CB8AC3E}">
        <p14:creationId xmlns:p14="http://schemas.microsoft.com/office/powerpoint/2010/main" xmlns="" val="16599827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8A209AB-54BA-4DE2-A4CD-3A1DB9EDCF74}" type="slidenum">
              <a:rPr lang="en-ZA" smtClean="0"/>
              <a:pPr/>
              <a:t>57</a:t>
            </a:fld>
            <a:endParaRPr lang="en-ZA"/>
          </a:p>
        </p:txBody>
      </p:sp>
    </p:spTree>
    <p:extLst>
      <p:ext uri="{BB962C8B-B14F-4D97-AF65-F5344CB8AC3E}">
        <p14:creationId xmlns:p14="http://schemas.microsoft.com/office/powerpoint/2010/main" xmlns="" val="17587286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8A209AB-54BA-4DE2-A4CD-3A1DB9EDCF74}" type="slidenum">
              <a:rPr lang="en-ZA" smtClean="0"/>
              <a:pPr/>
              <a:t>58</a:t>
            </a:fld>
            <a:endParaRPr lang="en-ZA"/>
          </a:p>
        </p:txBody>
      </p:sp>
    </p:spTree>
    <p:extLst>
      <p:ext uri="{BB962C8B-B14F-4D97-AF65-F5344CB8AC3E}">
        <p14:creationId xmlns:p14="http://schemas.microsoft.com/office/powerpoint/2010/main" xmlns="" val="41739326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8A209AB-54BA-4DE2-A4CD-3A1DB9EDCF74}" type="slidenum">
              <a:rPr lang="en-ZA" smtClean="0"/>
              <a:pPr/>
              <a:t>59</a:t>
            </a:fld>
            <a:endParaRPr lang="en-ZA"/>
          </a:p>
        </p:txBody>
      </p:sp>
    </p:spTree>
    <p:extLst>
      <p:ext uri="{BB962C8B-B14F-4D97-AF65-F5344CB8AC3E}">
        <p14:creationId xmlns:p14="http://schemas.microsoft.com/office/powerpoint/2010/main" xmlns="" val="2133536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8A209AB-54BA-4DE2-A4CD-3A1DB9EDCF74}" type="slidenum">
              <a:rPr lang="en-ZA" smtClean="0"/>
              <a:pPr/>
              <a:t>60</a:t>
            </a:fld>
            <a:endParaRPr lang="en-ZA"/>
          </a:p>
        </p:txBody>
      </p:sp>
    </p:spTree>
    <p:extLst>
      <p:ext uri="{BB962C8B-B14F-4D97-AF65-F5344CB8AC3E}">
        <p14:creationId xmlns:p14="http://schemas.microsoft.com/office/powerpoint/2010/main" xmlns="" val="20585336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8A209AB-54BA-4DE2-A4CD-3A1DB9EDCF74}" type="slidenum">
              <a:rPr lang="en-ZA" smtClean="0"/>
              <a:pPr/>
              <a:t>61</a:t>
            </a:fld>
            <a:endParaRPr lang="en-ZA"/>
          </a:p>
        </p:txBody>
      </p:sp>
    </p:spTree>
    <p:extLst>
      <p:ext uri="{BB962C8B-B14F-4D97-AF65-F5344CB8AC3E}">
        <p14:creationId xmlns:p14="http://schemas.microsoft.com/office/powerpoint/2010/main" xmlns="" val="8062160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8A209AB-54BA-4DE2-A4CD-3A1DB9EDCF74}" type="slidenum">
              <a:rPr lang="en-ZA" smtClean="0"/>
              <a:pPr/>
              <a:t>62</a:t>
            </a:fld>
            <a:endParaRPr lang="en-ZA"/>
          </a:p>
        </p:txBody>
      </p:sp>
    </p:spTree>
    <p:extLst>
      <p:ext uri="{BB962C8B-B14F-4D97-AF65-F5344CB8AC3E}">
        <p14:creationId xmlns:p14="http://schemas.microsoft.com/office/powerpoint/2010/main" xmlns="" val="35138049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8A209AB-54BA-4DE2-A4CD-3A1DB9EDCF74}" type="slidenum">
              <a:rPr lang="en-ZA" smtClean="0"/>
              <a:pPr/>
              <a:t>63</a:t>
            </a:fld>
            <a:endParaRPr lang="en-ZA"/>
          </a:p>
        </p:txBody>
      </p:sp>
    </p:spTree>
    <p:extLst>
      <p:ext uri="{BB962C8B-B14F-4D97-AF65-F5344CB8AC3E}">
        <p14:creationId xmlns:p14="http://schemas.microsoft.com/office/powerpoint/2010/main" xmlns="" val="2221022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6</a:t>
            </a:fld>
            <a:endParaRPr lang="en-ZA"/>
          </a:p>
        </p:txBody>
      </p:sp>
    </p:spTree>
    <p:extLst>
      <p:ext uri="{BB962C8B-B14F-4D97-AF65-F5344CB8AC3E}">
        <p14:creationId xmlns:p14="http://schemas.microsoft.com/office/powerpoint/2010/main" xmlns="" val="9701097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8A209AB-54BA-4DE2-A4CD-3A1DB9EDCF74}" type="slidenum">
              <a:rPr lang="en-ZA" smtClean="0"/>
              <a:pPr/>
              <a:t>64</a:t>
            </a:fld>
            <a:endParaRPr lang="en-ZA"/>
          </a:p>
        </p:txBody>
      </p:sp>
    </p:spTree>
    <p:extLst>
      <p:ext uri="{BB962C8B-B14F-4D97-AF65-F5344CB8AC3E}">
        <p14:creationId xmlns:p14="http://schemas.microsoft.com/office/powerpoint/2010/main" xmlns="" val="39448789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8A209AB-54BA-4DE2-A4CD-3A1DB9EDCF74}" type="slidenum">
              <a:rPr lang="en-ZA" smtClean="0"/>
              <a:pPr/>
              <a:t>65</a:t>
            </a:fld>
            <a:endParaRPr lang="en-ZA"/>
          </a:p>
        </p:txBody>
      </p:sp>
    </p:spTree>
    <p:extLst>
      <p:ext uri="{BB962C8B-B14F-4D97-AF65-F5344CB8AC3E}">
        <p14:creationId xmlns:p14="http://schemas.microsoft.com/office/powerpoint/2010/main" xmlns="" val="30379726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8A209AB-54BA-4DE2-A4CD-3A1DB9EDCF74}" type="slidenum">
              <a:rPr lang="en-ZA" smtClean="0"/>
              <a:pPr/>
              <a:t>66</a:t>
            </a:fld>
            <a:endParaRPr lang="en-ZA"/>
          </a:p>
        </p:txBody>
      </p:sp>
    </p:spTree>
    <p:extLst>
      <p:ext uri="{BB962C8B-B14F-4D97-AF65-F5344CB8AC3E}">
        <p14:creationId xmlns:p14="http://schemas.microsoft.com/office/powerpoint/2010/main" xmlns="" val="30336530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8A209AB-54BA-4DE2-A4CD-3A1DB9EDCF74}" type="slidenum">
              <a:rPr lang="en-ZA" smtClean="0"/>
              <a:pPr/>
              <a:t>67</a:t>
            </a:fld>
            <a:endParaRPr lang="en-ZA"/>
          </a:p>
        </p:txBody>
      </p:sp>
    </p:spTree>
    <p:extLst>
      <p:ext uri="{BB962C8B-B14F-4D97-AF65-F5344CB8AC3E}">
        <p14:creationId xmlns:p14="http://schemas.microsoft.com/office/powerpoint/2010/main" xmlns="" val="14408985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8A209AB-54BA-4DE2-A4CD-3A1DB9EDCF74}" type="slidenum">
              <a:rPr lang="en-ZA" smtClean="0"/>
              <a:pPr/>
              <a:t>68</a:t>
            </a:fld>
            <a:endParaRPr lang="en-ZA"/>
          </a:p>
        </p:txBody>
      </p:sp>
    </p:spTree>
    <p:extLst>
      <p:ext uri="{BB962C8B-B14F-4D97-AF65-F5344CB8AC3E}">
        <p14:creationId xmlns:p14="http://schemas.microsoft.com/office/powerpoint/2010/main" xmlns="" val="14823982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71</a:t>
            </a:fld>
            <a:endParaRPr lang="en-ZA"/>
          </a:p>
        </p:txBody>
      </p:sp>
    </p:spTree>
    <p:extLst>
      <p:ext uri="{BB962C8B-B14F-4D97-AF65-F5344CB8AC3E}">
        <p14:creationId xmlns:p14="http://schemas.microsoft.com/office/powerpoint/2010/main" xmlns="" val="903535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68A209AB-54BA-4DE2-A4CD-3A1DB9EDCF74}" type="slidenum">
              <a:rPr lang="en-ZA" smtClean="0"/>
              <a:pPr/>
              <a:t>72</a:t>
            </a:fld>
            <a:endParaRPr lang="en-ZA"/>
          </a:p>
        </p:txBody>
      </p:sp>
    </p:spTree>
    <p:extLst>
      <p:ext uri="{BB962C8B-B14F-4D97-AF65-F5344CB8AC3E}">
        <p14:creationId xmlns:p14="http://schemas.microsoft.com/office/powerpoint/2010/main" xmlns="" val="18766701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73</a:t>
            </a:fld>
            <a:endParaRPr lang="en-ZA"/>
          </a:p>
        </p:txBody>
      </p:sp>
    </p:spTree>
    <p:extLst>
      <p:ext uri="{BB962C8B-B14F-4D97-AF65-F5344CB8AC3E}">
        <p14:creationId xmlns:p14="http://schemas.microsoft.com/office/powerpoint/2010/main" xmlns="" val="32368355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74</a:t>
            </a:fld>
            <a:endParaRPr lang="en-ZA"/>
          </a:p>
        </p:txBody>
      </p:sp>
    </p:spTree>
    <p:extLst>
      <p:ext uri="{BB962C8B-B14F-4D97-AF65-F5344CB8AC3E}">
        <p14:creationId xmlns:p14="http://schemas.microsoft.com/office/powerpoint/2010/main" xmlns="" val="11719426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75</a:t>
            </a:fld>
            <a:endParaRPr lang="en-ZA"/>
          </a:p>
        </p:txBody>
      </p:sp>
    </p:spTree>
    <p:extLst>
      <p:ext uri="{BB962C8B-B14F-4D97-AF65-F5344CB8AC3E}">
        <p14:creationId xmlns:p14="http://schemas.microsoft.com/office/powerpoint/2010/main" xmlns="" val="2861520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7</a:t>
            </a:fld>
            <a:endParaRPr lang="en-ZA"/>
          </a:p>
        </p:txBody>
      </p:sp>
    </p:spTree>
    <p:extLst>
      <p:ext uri="{BB962C8B-B14F-4D97-AF65-F5344CB8AC3E}">
        <p14:creationId xmlns:p14="http://schemas.microsoft.com/office/powerpoint/2010/main" xmlns="" val="17551959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76</a:t>
            </a:fld>
            <a:endParaRPr lang="en-ZA"/>
          </a:p>
        </p:txBody>
      </p:sp>
    </p:spTree>
    <p:extLst>
      <p:ext uri="{BB962C8B-B14F-4D97-AF65-F5344CB8AC3E}">
        <p14:creationId xmlns:p14="http://schemas.microsoft.com/office/powerpoint/2010/main" xmlns="" val="21081928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78</a:t>
            </a:fld>
            <a:endParaRPr lang="en-ZA"/>
          </a:p>
        </p:txBody>
      </p:sp>
    </p:spTree>
    <p:extLst>
      <p:ext uri="{BB962C8B-B14F-4D97-AF65-F5344CB8AC3E}">
        <p14:creationId xmlns:p14="http://schemas.microsoft.com/office/powerpoint/2010/main" xmlns="" val="32499688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79</a:t>
            </a:fld>
            <a:endParaRPr lang="en-ZA"/>
          </a:p>
        </p:txBody>
      </p:sp>
    </p:spTree>
    <p:extLst>
      <p:ext uri="{BB962C8B-B14F-4D97-AF65-F5344CB8AC3E}">
        <p14:creationId xmlns:p14="http://schemas.microsoft.com/office/powerpoint/2010/main" xmlns="" val="1381889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80</a:t>
            </a:fld>
            <a:endParaRPr lang="en-ZA"/>
          </a:p>
        </p:txBody>
      </p:sp>
    </p:spTree>
    <p:extLst>
      <p:ext uri="{BB962C8B-B14F-4D97-AF65-F5344CB8AC3E}">
        <p14:creationId xmlns:p14="http://schemas.microsoft.com/office/powerpoint/2010/main" xmlns="" val="38127833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81</a:t>
            </a:fld>
            <a:endParaRPr lang="en-ZA"/>
          </a:p>
        </p:txBody>
      </p:sp>
    </p:spTree>
    <p:extLst>
      <p:ext uri="{BB962C8B-B14F-4D97-AF65-F5344CB8AC3E}">
        <p14:creationId xmlns:p14="http://schemas.microsoft.com/office/powerpoint/2010/main" xmlns="" val="9394957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82</a:t>
            </a:fld>
            <a:endParaRPr lang="en-ZA"/>
          </a:p>
        </p:txBody>
      </p:sp>
    </p:spTree>
    <p:extLst>
      <p:ext uri="{BB962C8B-B14F-4D97-AF65-F5344CB8AC3E}">
        <p14:creationId xmlns:p14="http://schemas.microsoft.com/office/powerpoint/2010/main" xmlns="" val="16820738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83</a:t>
            </a:fld>
            <a:endParaRPr lang="en-ZA"/>
          </a:p>
        </p:txBody>
      </p:sp>
    </p:spTree>
    <p:extLst>
      <p:ext uri="{BB962C8B-B14F-4D97-AF65-F5344CB8AC3E}">
        <p14:creationId xmlns:p14="http://schemas.microsoft.com/office/powerpoint/2010/main" xmlns="" val="22401141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84</a:t>
            </a:fld>
            <a:endParaRPr lang="en-ZA"/>
          </a:p>
        </p:txBody>
      </p:sp>
    </p:spTree>
    <p:extLst>
      <p:ext uri="{BB962C8B-B14F-4D97-AF65-F5344CB8AC3E}">
        <p14:creationId xmlns:p14="http://schemas.microsoft.com/office/powerpoint/2010/main" xmlns="" val="12240246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86</a:t>
            </a:fld>
            <a:endParaRPr lang="en-ZA"/>
          </a:p>
        </p:txBody>
      </p:sp>
    </p:spTree>
    <p:extLst>
      <p:ext uri="{BB962C8B-B14F-4D97-AF65-F5344CB8AC3E}">
        <p14:creationId xmlns:p14="http://schemas.microsoft.com/office/powerpoint/2010/main" xmlns="" val="5302813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87</a:t>
            </a:fld>
            <a:endParaRPr lang="en-ZA"/>
          </a:p>
        </p:txBody>
      </p:sp>
    </p:spTree>
    <p:extLst>
      <p:ext uri="{BB962C8B-B14F-4D97-AF65-F5344CB8AC3E}">
        <p14:creationId xmlns:p14="http://schemas.microsoft.com/office/powerpoint/2010/main" xmlns="" val="3913223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9</a:t>
            </a:fld>
            <a:endParaRPr lang="en-ZA"/>
          </a:p>
        </p:txBody>
      </p:sp>
    </p:spTree>
    <p:extLst>
      <p:ext uri="{BB962C8B-B14F-4D97-AF65-F5344CB8AC3E}">
        <p14:creationId xmlns:p14="http://schemas.microsoft.com/office/powerpoint/2010/main" xmlns="" val="1751263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88</a:t>
            </a:fld>
            <a:endParaRPr lang="en-ZA"/>
          </a:p>
        </p:txBody>
      </p:sp>
    </p:spTree>
    <p:extLst>
      <p:ext uri="{BB962C8B-B14F-4D97-AF65-F5344CB8AC3E}">
        <p14:creationId xmlns:p14="http://schemas.microsoft.com/office/powerpoint/2010/main" xmlns="" val="20347295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89</a:t>
            </a:fld>
            <a:endParaRPr lang="en-ZA"/>
          </a:p>
        </p:txBody>
      </p:sp>
    </p:spTree>
    <p:extLst>
      <p:ext uri="{BB962C8B-B14F-4D97-AF65-F5344CB8AC3E}">
        <p14:creationId xmlns:p14="http://schemas.microsoft.com/office/powerpoint/2010/main" xmlns="" val="19127209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90</a:t>
            </a:fld>
            <a:endParaRPr lang="en-ZA"/>
          </a:p>
        </p:txBody>
      </p:sp>
    </p:spTree>
    <p:extLst>
      <p:ext uri="{BB962C8B-B14F-4D97-AF65-F5344CB8AC3E}">
        <p14:creationId xmlns:p14="http://schemas.microsoft.com/office/powerpoint/2010/main" xmlns="" val="19594642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91</a:t>
            </a:fld>
            <a:endParaRPr lang="en-ZA"/>
          </a:p>
        </p:txBody>
      </p:sp>
    </p:spTree>
    <p:extLst>
      <p:ext uri="{BB962C8B-B14F-4D97-AF65-F5344CB8AC3E}">
        <p14:creationId xmlns:p14="http://schemas.microsoft.com/office/powerpoint/2010/main" xmlns="" val="2522822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8A209AB-54BA-4DE2-A4CD-3A1DB9EDCF74}" type="slidenum">
              <a:rPr lang="en-ZA" smtClean="0"/>
              <a:pPr/>
              <a:t>10</a:t>
            </a:fld>
            <a:endParaRPr lang="en-ZA"/>
          </a:p>
        </p:txBody>
      </p:sp>
    </p:spTree>
    <p:extLst>
      <p:ext uri="{BB962C8B-B14F-4D97-AF65-F5344CB8AC3E}">
        <p14:creationId xmlns:p14="http://schemas.microsoft.com/office/powerpoint/2010/main" xmlns="" val="999779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B3DA3F-58B1-453C-866A-2C31CB231A63}" type="datetimeFigureOut">
              <a:rPr lang="en-ZA" smtClean="0"/>
              <a:pPr/>
              <a:t>2019/10/23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A270D2B-0835-49A3-ACEE-56E9604391EE}" type="slidenum">
              <a:rPr lang="en-ZA" smtClean="0"/>
              <a:pPr/>
              <a:t>‹#›</a:t>
            </a:fld>
            <a:endParaRPr lang="en-ZA"/>
          </a:p>
        </p:txBody>
      </p:sp>
    </p:spTree>
    <p:extLst>
      <p:ext uri="{BB962C8B-B14F-4D97-AF65-F5344CB8AC3E}">
        <p14:creationId xmlns:p14="http://schemas.microsoft.com/office/powerpoint/2010/main" xmlns="" val="67179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B3DA3F-58B1-453C-866A-2C31CB231A63}" type="datetimeFigureOut">
              <a:rPr lang="en-ZA" smtClean="0"/>
              <a:pPr/>
              <a:t>2019/10/23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A270D2B-0835-49A3-ACEE-56E9604391EE}" type="slidenum">
              <a:rPr lang="en-ZA" smtClean="0"/>
              <a:pPr/>
              <a:t>‹#›</a:t>
            </a:fld>
            <a:endParaRPr lang="en-ZA"/>
          </a:p>
        </p:txBody>
      </p:sp>
    </p:spTree>
    <p:extLst>
      <p:ext uri="{BB962C8B-B14F-4D97-AF65-F5344CB8AC3E}">
        <p14:creationId xmlns:p14="http://schemas.microsoft.com/office/powerpoint/2010/main" xmlns="" val="1628636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B3DA3F-58B1-453C-866A-2C31CB231A63}" type="datetimeFigureOut">
              <a:rPr lang="en-ZA" smtClean="0"/>
              <a:pPr/>
              <a:t>2019/10/23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A270D2B-0835-49A3-ACEE-56E9604391EE}" type="slidenum">
              <a:rPr lang="en-ZA" smtClean="0"/>
              <a:pPr/>
              <a:t>‹#›</a:t>
            </a:fld>
            <a:endParaRPr lang="en-ZA"/>
          </a:p>
        </p:txBody>
      </p:sp>
    </p:spTree>
    <p:extLst>
      <p:ext uri="{BB962C8B-B14F-4D97-AF65-F5344CB8AC3E}">
        <p14:creationId xmlns:p14="http://schemas.microsoft.com/office/powerpoint/2010/main" xmlns="" val="2440753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954" b="1">
                <a:solidFill>
                  <a:schemeClr val="bg2"/>
                </a:solidFill>
                <a:effectLst/>
              </a:defRPr>
            </a:lvl1pPr>
          </a:lstStyle>
          <a:p>
            <a:r>
              <a:rPr lang="en-US" dirty="0" smtClean="0"/>
              <a:t>Click to edit Master title style</a:t>
            </a:r>
            <a:endParaRPr lang="en-ZA" dirty="0"/>
          </a:p>
        </p:txBody>
      </p:sp>
      <p:sp>
        <p:nvSpPr>
          <p:cNvPr id="3" name="Content Placeholder 2"/>
          <p:cNvSpPr>
            <a:spLocks noGrp="1"/>
          </p:cNvSpPr>
          <p:nvPr>
            <p:ph idx="1"/>
          </p:nvPr>
        </p:nvSpPr>
        <p:spPr/>
        <p:txBody>
          <a:bodyPr/>
          <a:lstStyle>
            <a:lvl1pPr>
              <a:defRPr>
                <a:solidFill>
                  <a:schemeClr val="bg2"/>
                </a:solidFill>
                <a:effectLst/>
              </a:defRPr>
            </a:lvl1pPr>
            <a:lvl2pPr>
              <a:defRPr>
                <a:solidFill>
                  <a:schemeClr val="bg2"/>
                </a:solidFill>
                <a:effectLst/>
              </a:defRPr>
            </a:lvl2pPr>
            <a:lvl3pPr>
              <a:defRPr>
                <a:solidFill>
                  <a:schemeClr val="bg2"/>
                </a:solidFill>
                <a:effectLst/>
              </a:defRPr>
            </a:lvl3pPr>
            <a:lvl4pPr>
              <a:defRPr>
                <a:solidFill>
                  <a:schemeClr val="bg2"/>
                </a:solidFill>
                <a:effectLst/>
              </a:defRPr>
            </a:lvl4pPr>
            <a:lvl5pPr>
              <a:defRPr>
                <a:solidFill>
                  <a:schemeClr val="bg2"/>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4" name="Rectangle 3"/>
          <p:cNvSpPr>
            <a:spLocks noGrp="1" noChangeArrowheads="1"/>
          </p:cNvSpPr>
          <p:nvPr>
            <p:ph type="ftr" sz="quarter" idx="10"/>
          </p:nvPr>
        </p:nvSpPr>
        <p:spPr>
          <a:ln/>
        </p:spPr>
        <p:txBody>
          <a:bodyPr/>
          <a:lstStyle>
            <a:lvl1pPr>
              <a:defRPr>
                <a:latin typeface="Arial" pitchFamily="34" charset="0"/>
                <a:cs typeface="Arial" pitchFamily="34" charset="0"/>
              </a:defRPr>
            </a:lvl1pPr>
          </a:lstStyle>
          <a:p>
            <a:pPr>
              <a:defRPr/>
            </a:pPr>
            <a:r>
              <a:rPr lang="en-US" smtClean="0">
                <a:solidFill>
                  <a:prstClr val="black"/>
                </a:solidFill>
              </a:rPr>
              <a:t>RESTRICTED</a:t>
            </a:r>
            <a:endParaRPr lang="en-US" dirty="0">
              <a:solidFill>
                <a:prstClr val="black"/>
              </a:solidFill>
            </a:endParaRPr>
          </a:p>
        </p:txBody>
      </p:sp>
      <p:sp>
        <p:nvSpPr>
          <p:cNvPr id="5" name="Rectangle 4"/>
          <p:cNvSpPr>
            <a:spLocks noGrp="1" noChangeArrowheads="1"/>
          </p:cNvSpPr>
          <p:nvPr>
            <p:ph type="sldNum" sz="quarter" idx="11"/>
          </p:nvPr>
        </p:nvSpPr>
        <p:spPr>
          <a:ln/>
        </p:spPr>
        <p:txBody>
          <a:bodyPr/>
          <a:lstStyle>
            <a:lvl1pPr>
              <a:defRPr>
                <a:latin typeface="Arial" pitchFamily="34" charset="0"/>
                <a:cs typeface="Arial" pitchFamily="34" charset="0"/>
              </a:defRPr>
            </a:lvl1pPr>
          </a:lstStyle>
          <a:p>
            <a:pPr>
              <a:defRPr/>
            </a:pPr>
            <a:fld id="{A435E877-8877-4687-8C36-80F9BEB75CF6}"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28917708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pic>
        <p:nvPicPr>
          <p:cNvPr id="6" name="Picture 6" descr="G:\COA-Photoshop.jp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5994400"/>
            <a:ext cx="9144000" cy="85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0"/>
          <p:cNvSpPr/>
          <p:nvPr userDrawn="1"/>
        </p:nvSpPr>
        <p:spPr>
          <a:xfrm>
            <a:off x="0" y="7"/>
            <a:ext cx="9144000" cy="5084763"/>
          </a:xfrm>
          <a:prstGeom prst="rect">
            <a:avLst/>
          </a:prstGeom>
          <a:no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844083">
              <a:defRPr/>
            </a:pPr>
            <a:endParaRPr lang="en-US" sz="1662">
              <a:solidFill>
                <a:prstClr val="black"/>
              </a:solidFill>
            </a:endParaRPr>
          </a:p>
        </p:txBody>
      </p:sp>
      <p:sp>
        <p:nvSpPr>
          <p:cNvPr id="7" name="Rectangle 15"/>
          <p:cNvSpPr>
            <a:spLocks noGrp="1"/>
          </p:cNvSpPr>
          <p:nvPr>
            <p:ph type="sldNum" sz="quarter" idx="10"/>
          </p:nvPr>
        </p:nvSpPr>
        <p:spPr/>
        <p:txBody>
          <a:bodyPr/>
          <a:lstStyle>
            <a:lvl1pPr>
              <a:defRPr sz="1108">
                <a:latin typeface="Arial" panose="020B0604020202020204" pitchFamily="34" charset="0"/>
                <a:cs typeface="Arial" panose="020B0604020202020204" pitchFamily="34" charset="0"/>
              </a:defRPr>
            </a:lvl1pPr>
            <a:extLst/>
          </a:lstStyle>
          <a:p>
            <a:pPr>
              <a:defRPr/>
            </a:pPr>
            <a:fld id="{55C916AF-1DF0-4DE0-AFEC-5E20B4260D2F}" type="slidenum">
              <a:rPr lang="en-US" smtClean="0">
                <a:solidFill>
                  <a:prstClr val="black"/>
                </a:solidFill>
              </a:rPr>
              <a:pPr>
                <a:defRPr/>
              </a:pPr>
              <a:t>‹#›</a:t>
            </a:fld>
            <a:endParaRPr lang="en-US" dirty="0">
              <a:solidFill>
                <a:prstClr val="black"/>
              </a:solidFill>
            </a:endParaRPr>
          </a:p>
        </p:txBody>
      </p:sp>
      <p:sp>
        <p:nvSpPr>
          <p:cNvPr id="8" name="Rectangle 16"/>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dirty="0" smtClean="0">
                <a:solidFill>
                  <a:prstClr val="black"/>
                </a:solidFill>
              </a:rPr>
              <a:t>RESTRICTED</a:t>
            </a:r>
            <a:endParaRPr lang="en-US" dirty="0">
              <a:solidFill>
                <a:prstClr val="black"/>
              </a:solidFill>
            </a:endParaRPr>
          </a:p>
        </p:txBody>
      </p:sp>
    </p:spTree>
    <p:extLst>
      <p:ext uri="{BB962C8B-B14F-4D97-AF65-F5344CB8AC3E}">
        <p14:creationId xmlns:p14="http://schemas.microsoft.com/office/powerpoint/2010/main" xmlns="" val="64778374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Rectangle 15"/>
          <p:cNvSpPr>
            <a:spLocks noGrp="1"/>
          </p:cNvSpPr>
          <p:nvPr>
            <p:ph type="sldNum" sz="quarter" idx="10"/>
          </p:nvPr>
        </p:nvSpPr>
        <p:spPr>
          <a:xfrm>
            <a:off x="8027378" y="6477000"/>
            <a:ext cx="1021374" cy="304800"/>
          </a:xfrm>
        </p:spPr>
        <p:txBody>
          <a:bodyPr/>
          <a:lstStyle>
            <a:lvl1pPr>
              <a:defRPr sz="1108">
                <a:latin typeface="Arial" pitchFamily="34" charset="0"/>
                <a:cs typeface="Arial" pitchFamily="34" charset="0"/>
              </a:defRPr>
            </a:lvl1pPr>
          </a:lstStyle>
          <a:p>
            <a:pPr>
              <a:defRPr/>
            </a:pPr>
            <a:fld id="{347967F4-BC60-47BA-B9E8-40AABF95C781}" type="slidenum">
              <a:rPr lang="en-US" smtClean="0">
                <a:solidFill>
                  <a:prstClr val="black"/>
                </a:solidFill>
              </a:rPr>
              <a:pPr>
                <a:defRPr/>
              </a:pPr>
              <a:t>‹#›</a:t>
            </a:fld>
            <a:endParaRPr lang="en-US">
              <a:solidFill>
                <a:prstClr val="black"/>
              </a:solidFill>
            </a:endParaRPr>
          </a:p>
        </p:txBody>
      </p:sp>
      <p:sp>
        <p:nvSpPr>
          <p:cNvPr id="3" name="Rectangle 16"/>
          <p:cNvSpPr>
            <a:spLocks noGrp="1"/>
          </p:cNvSpPr>
          <p:nvPr>
            <p:ph type="ftr" sz="quarter" idx="11"/>
          </p:nvPr>
        </p:nvSpPr>
        <p:spPr>
          <a:xfrm>
            <a:off x="2705100" y="6477000"/>
            <a:ext cx="3733800" cy="304800"/>
          </a:xfrm>
        </p:spPr>
        <p:txBody>
          <a:bodyPr/>
          <a:lstStyle>
            <a:lvl1pPr>
              <a:defRPr sz="1108">
                <a:latin typeface="Arial" pitchFamily="34" charset="0"/>
                <a:cs typeface="Arial" pitchFamily="34" charset="0"/>
              </a:defRPr>
            </a:lvl1pPr>
          </a:lstStyle>
          <a:p>
            <a:pPr>
              <a:defRPr/>
            </a:pPr>
            <a:r>
              <a:rPr lang="en-US" smtClean="0">
                <a:solidFill>
                  <a:prstClr val="black"/>
                </a:solidFill>
              </a:rPr>
              <a:t>RESTRICTED</a:t>
            </a:r>
            <a:endParaRPr lang="en-US" dirty="0">
              <a:solidFill>
                <a:prstClr val="black"/>
              </a:solidFill>
            </a:endParaRPr>
          </a:p>
        </p:txBody>
      </p:sp>
    </p:spTree>
    <p:extLst>
      <p:ext uri="{BB962C8B-B14F-4D97-AF65-F5344CB8AC3E}">
        <p14:creationId xmlns:p14="http://schemas.microsoft.com/office/powerpoint/2010/main" xmlns="" val="3956841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3" name="Rectangle 15"/>
          <p:cNvSpPr>
            <a:spLocks noGrp="1"/>
          </p:cNvSpPr>
          <p:nvPr>
            <p:ph type="sldNum" sz="quarter" idx="10"/>
          </p:nvPr>
        </p:nvSpPr>
        <p:spPr>
          <a:xfrm>
            <a:off x="8027378" y="6477000"/>
            <a:ext cx="1021374" cy="304800"/>
          </a:xfrm>
        </p:spPr>
        <p:txBody>
          <a:bodyPr/>
          <a:lstStyle>
            <a:lvl1pPr>
              <a:defRPr sz="1108">
                <a:latin typeface="Arial" pitchFamily="34" charset="0"/>
                <a:cs typeface="Arial" pitchFamily="34" charset="0"/>
              </a:defRPr>
            </a:lvl1pPr>
          </a:lstStyle>
          <a:p>
            <a:pPr>
              <a:defRPr/>
            </a:pPr>
            <a:fld id="{347967F4-BC60-47BA-B9E8-40AABF95C781}" type="slidenum">
              <a:rPr lang="en-US" smtClean="0">
                <a:solidFill>
                  <a:prstClr val="black"/>
                </a:solidFill>
              </a:rPr>
              <a:pPr>
                <a:defRPr/>
              </a:pPr>
              <a:t>‹#›</a:t>
            </a:fld>
            <a:endParaRPr lang="en-US">
              <a:solidFill>
                <a:prstClr val="black"/>
              </a:solidFill>
            </a:endParaRPr>
          </a:p>
        </p:txBody>
      </p:sp>
      <p:sp>
        <p:nvSpPr>
          <p:cNvPr id="4" name="Rectangle 16"/>
          <p:cNvSpPr>
            <a:spLocks noGrp="1"/>
          </p:cNvSpPr>
          <p:nvPr>
            <p:ph type="ftr" sz="quarter" idx="11"/>
          </p:nvPr>
        </p:nvSpPr>
        <p:spPr>
          <a:xfrm>
            <a:off x="2705100" y="6477000"/>
            <a:ext cx="3733800" cy="304800"/>
          </a:xfrm>
        </p:spPr>
        <p:txBody>
          <a:bodyPr/>
          <a:lstStyle>
            <a:lvl1pPr>
              <a:defRPr sz="1108">
                <a:latin typeface="Arial" pitchFamily="34" charset="0"/>
                <a:cs typeface="Arial" pitchFamily="34" charset="0"/>
              </a:defRPr>
            </a:lvl1pPr>
          </a:lstStyle>
          <a:p>
            <a:pPr>
              <a:defRPr/>
            </a:pPr>
            <a:r>
              <a:rPr lang="en-US" smtClean="0">
                <a:solidFill>
                  <a:prstClr val="black"/>
                </a:solidFill>
              </a:rPr>
              <a:t>RESTRICTED</a:t>
            </a:r>
            <a:endParaRPr lang="en-US" dirty="0">
              <a:solidFill>
                <a:prstClr val="black"/>
              </a:solidFill>
            </a:endParaRPr>
          </a:p>
        </p:txBody>
      </p:sp>
    </p:spTree>
    <p:extLst>
      <p:ext uri="{BB962C8B-B14F-4D97-AF65-F5344CB8AC3E}">
        <p14:creationId xmlns:p14="http://schemas.microsoft.com/office/powerpoint/2010/main" xmlns="" val="991075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544210-0073-47A0-B8E2-8EE608C34078}" type="datetimeFigureOut">
              <a:rPr lang="en-GB" smtClean="0">
                <a:solidFill>
                  <a:prstClr val="black">
                    <a:tint val="75000"/>
                  </a:prstClr>
                </a:solidFill>
              </a:rPr>
              <a:pPr/>
              <a:t>23/10/2019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902F72D-02C7-41FA-87D3-E79E37AA2B1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3255222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544210-0073-47A0-B8E2-8EE608C34078}" type="datetimeFigureOut">
              <a:rPr lang="en-GB" smtClean="0">
                <a:solidFill>
                  <a:prstClr val="black">
                    <a:tint val="75000"/>
                  </a:prstClr>
                </a:solidFill>
              </a:rPr>
              <a:pPr/>
              <a:t>23/10/2019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902F72D-02C7-41FA-87D3-E79E37AA2B1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837838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544210-0073-47A0-B8E2-8EE608C34078}" type="datetimeFigureOut">
              <a:rPr lang="en-GB" smtClean="0">
                <a:solidFill>
                  <a:prstClr val="black">
                    <a:tint val="75000"/>
                  </a:prstClr>
                </a:solidFill>
              </a:rPr>
              <a:pPr/>
              <a:t>23/10/2019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902F72D-02C7-41FA-87D3-E79E37AA2B1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3267004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544210-0073-47A0-B8E2-8EE608C34078}" type="datetimeFigureOut">
              <a:rPr lang="en-GB" smtClean="0">
                <a:solidFill>
                  <a:prstClr val="black">
                    <a:tint val="75000"/>
                  </a:prstClr>
                </a:solidFill>
              </a:rPr>
              <a:pPr/>
              <a:t>23/10/2019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902F72D-02C7-41FA-87D3-E79E37AA2B1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1686544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B3DA3F-58B1-453C-866A-2C31CB231A63}" type="datetimeFigureOut">
              <a:rPr lang="en-ZA" smtClean="0"/>
              <a:pPr/>
              <a:t>2019/10/23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A270D2B-0835-49A3-ACEE-56E9604391EE}" type="slidenum">
              <a:rPr lang="en-ZA" smtClean="0"/>
              <a:pPr/>
              <a:t>‹#›</a:t>
            </a:fld>
            <a:endParaRPr lang="en-ZA"/>
          </a:p>
        </p:txBody>
      </p:sp>
    </p:spTree>
    <p:extLst>
      <p:ext uri="{BB962C8B-B14F-4D97-AF65-F5344CB8AC3E}">
        <p14:creationId xmlns:p14="http://schemas.microsoft.com/office/powerpoint/2010/main" xmlns="" val="3059818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544210-0073-47A0-B8E2-8EE608C34078}" type="datetimeFigureOut">
              <a:rPr lang="en-GB" smtClean="0">
                <a:solidFill>
                  <a:prstClr val="black">
                    <a:tint val="75000"/>
                  </a:prstClr>
                </a:solidFill>
              </a:rPr>
              <a:pPr/>
              <a:t>23/10/2019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902F72D-02C7-41FA-87D3-E79E37AA2B1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3502888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544210-0073-47A0-B8E2-8EE608C34078}" type="datetimeFigureOut">
              <a:rPr lang="en-GB" smtClean="0">
                <a:solidFill>
                  <a:prstClr val="black">
                    <a:tint val="75000"/>
                  </a:prstClr>
                </a:solidFill>
              </a:rPr>
              <a:pPr/>
              <a:t>23/10/2019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902F72D-02C7-41FA-87D3-E79E37AA2B1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2115418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544210-0073-47A0-B8E2-8EE608C34078}" type="datetimeFigureOut">
              <a:rPr lang="en-GB" smtClean="0">
                <a:solidFill>
                  <a:prstClr val="black">
                    <a:tint val="75000"/>
                  </a:prstClr>
                </a:solidFill>
              </a:rPr>
              <a:pPr/>
              <a:t>23/10/2019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902F72D-02C7-41FA-87D3-E79E37AA2B1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3548003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544210-0073-47A0-B8E2-8EE608C34078}" type="datetimeFigureOut">
              <a:rPr lang="en-GB" smtClean="0">
                <a:solidFill>
                  <a:prstClr val="black">
                    <a:tint val="75000"/>
                  </a:prstClr>
                </a:solidFill>
              </a:rPr>
              <a:pPr/>
              <a:t>23/10/2019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902F72D-02C7-41FA-87D3-E79E37AA2B1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33542141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544210-0073-47A0-B8E2-8EE608C34078}" type="datetimeFigureOut">
              <a:rPr lang="en-GB" smtClean="0">
                <a:solidFill>
                  <a:prstClr val="black">
                    <a:tint val="75000"/>
                  </a:prstClr>
                </a:solidFill>
              </a:rPr>
              <a:pPr/>
              <a:t>23/10/2019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902F72D-02C7-41FA-87D3-E79E37AA2B1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132015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544210-0073-47A0-B8E2-8EE608C34078}" type="datetimeFigureOut">
              <a:rPr lang="en-GB" smtClean="0">
                <a:solidFill>
                  <a:prstClr val="black">
                    <a:tint val="75000"/>
                  </a:prstClr>
                </a:solidFill>
              </a:rPr>
              <a:pPr/>
              <a:t>23/10/2019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902F72D-02C7-41FA-87D3-E79E37AA2B1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357198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544210-0073-47A0-B8E2-8EE608C34078}" type="datetimeFigureOut">
              <a:rPr lang="en-GB" smtClean="0">
                <a:solidFill>
                  <a:prstClr val="black">
                    <a:tint val="75000"/>
                  </a:prstClr>
                </a:solidFill>
              </a:rPr>
              <a:pPr/>
              <a:t>23/10/2019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902F72D-02C7-41FA-87D3-E79E37AA2B1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3215162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B3DA3F-58B1-453C-866A-2C31CB231A63}" type="datetimeFigureOut">
              <a:rPr lang="en-ZA" smtClean="0"/>
              <a:pPr/>
              <a:t>2019/10/23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A270D2B-0835-49A3-ACEE-56E9604391EE}" type="slidenum">
              <a:rPr lang="en-ZA" smtClean="0"/>
              <a:pPr/>
              <a:t>‹#›</a:t>
            </a:fld>
            <a:endParaRPr lang="en-ZA"/>
          </a:p>
        </p:txBody>
      </p:sp>
    </p:spTree>
    <p:extLst>
      <p:ext uri="{BB962C8B-B14F-4D97-AF65-F5344CB8AC3E}">
        <p14:creationId xmlns:p14="http://schemas.microsoft.com/office/powerpoint/2010/main" xmlns="" val="1812786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B3DA3F-58B1-453C-866A-2C31CB231A63}" type="datetimeFigureOut">
              <a:rPr lang="en-ZA" smtClean="0"/>
              <a:pPr/>
              <a:t>2019/10/23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7A270D2B-0835-49A3-ACEE-56E9604391EE}" type="slidenum">
              <a:rPr lang="en-ZA" smtClean="0"/>
              <a:pPr/>
              <a:t>‹#›</a:t>
            </a:fld>
            <a:endParaRPr lang="en-ZA"/>
          </a:p>
        </p:txBody>
      </p:sp>
    </p:spTree>
    <p:extLst>
      <p:ext uri="{BB962C8B-B14F-4D97-AF65-F5344CB8AC3E}">
        <p14:creationId xmlns:p14="http://schemas.microsoft.com/office/powerpoint/2010/main" xmlns="" val="147793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B3DA3F-58B1-453C-866A-2C31CB231A63}" type="datetimeFigureOut">
              <a:rPr lang="en-ZA" smtClean="0"/>
              <a:pPr/>
              <a:t>2019/10/23</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7A270D2B-0835-49A3-ACEE-56E9604391EE}" type="slidenum">
              <a:rPr lang="en-ZA" smtClean="0"/>
              <a:pPr/>
              <a:t>‹#›</a:t>
            </a:fld>
            <a:endParaRPr lang="en-ZA"/>
          </a:p>
        </p:txBody>
      </p:sp>
    </p:spTree>
    <p:extLst>
      <p:ext uri="{BB962C8B-B14F-4D97-AF65-F5344CB8AC3E}">
        <p14:creationId xmlns:p14="http://schemas.microsoft.com/office/powerpoint/2010/main" xmlns="" val="3101719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B3DA3F-58B1-453C-866A-2C31CB231A63}" type="datetimeFigureOut">
              <a:rPr lang="en-ZA" smtClean="0"/>
              <a:pPr/>
              <a:t>2019/10/23</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7A270D2B-0835-49A3-ACEE-56E9604391EE}" type="slidenum">
              <a:rPr lang="en-ZA" smtClean="0"/>
              <a:pPr/>
              <a:t>‹#›</a:t>
            </a:fld>
            <a:endParaRPr lang="en-ZA"/>
          </a:p>
        </p:txBody>
      </p:sp>
    </p:spTree>
    <p:extLst>
      <p:ext uri="{BB962C8B-B14F-4D97-AF65-F5344CB8AC3E}">
        <p14:creationId xmlns:p14="http://schemas.microsoft.com/office/powerpoint/2010/main" xmlns="" val="1552393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B3DA3F-58B1-453C-866A-2C31CB231A63}" type="datetimeFigureOut">
              <a:rPr lang="en-ZA" smtClean="0"/>
              <a:pPr/>
              <a:t>2019/10/23</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7A270D2B-0835-49A3-ACEE-56E9604391EE}" type="slidenum">
              <a:rPr lang="en-ZA" smtClean="0"/>
              <a:pPr/>
              <a:t>‹#›</a:t>
            </a:fld>
            <a:endParaRPr lang="en-ZA"/>
          </a:p>
        </p:txBody>
      </p:sp>
    </p:spTree>
    <p:extLst>
      <p:ext uri="{BB962C8B-B14F-4D97-AF65-F5344CB8AC3E}">
        <p14:creationId xmlns:p14="http://schemas.microsoft.com/office/powerpoint/2010/main" xmlns="" val="2834517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B3DA3F-58B1-453C-866A-2C31CB231A63}" type="datetimeFigureOut">
              <a:rPr lang="en-ZA" smtClean="0"/>
              <a:pPr/>
              <a:t>2019/10/23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7A270D2B-0835-49A3-ACEE-56E9604391EE}" type="slidenum">
              <a:rPr lang="en-ZA" smtClean="0"/>
              <a:pPr/>
              <a:t>‹#›</a:t>
            </a:fld>
            <a:endParaRPr lang="en-ZA"/>
          </a:p>
        </p:txBody>
      </p:sp>
    </p:spTree>
    <p:extLst>
      <p:ext uri="{BB962C8B-B14F-4D97-AF65-F5344CB8AC3E}">
        <p14:creationId xmlns:p14="http://schemas.microsoft.com/office/powerpoint/2010/main" xmlns="" val="925751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B3DA3F-58B1-453C-866A-2C31CB231A63}" type="datetimeFigureOut">
              <a:rPr lang="en-ZA" smtClean="0"/>
              <a:pPr/>
              <a:t>2019/10/23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7A270D2B-0835-49A3-ACEE-56E9604391EE}" type="slidenum">
              <a:rPr lang="en-ZA" smtClean="0"/>
              <a:pPr/>
              <a:t>‹#›</a:t>
            </a:fld>
            <a:endParaRPr lang="en-ZA"/>
          </a:p>
        </p:txBody>
      </p:sp>
    </p:spTree>
    <p:extLst>
      <p:ext uri="{BB962C8B-B14F-4D97-AF65-F5344CB8AC3E}">
        <p14:creationId xmlns:p14="http://schemas.microsoft.com/office/powerpoint/2010/main" xmlns="" val="224627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B3DA3F-58B1-453C-866A-2C31CB231A63}" type="datetimeFigureOut">
              <a:rPr lang="en-ZA" smtClean="0"/>
              <a:pPr/>
              <a:t>2019/10/23</a:t>
            </a:fld>
            <a:endParaRPr lang="en-Z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270D2B-0835-49A3-ACEE-56E9604391EE}" type="slidenum">
              <a:rPr lang="en-ZA" smtClean="0"/>
              <a:pPr/>
              <a:t>‹#›</a:t>
            </a:fld>
            <a:endParaRPr lang="en-ZA"/>
          </a:p>
        </p:txBody>
      </p:sp>
    </p:spTree>
    <p:extLst>
      <p:ext uri="{BB962C8B-B14F-4D97-AF65-F5344CB8AC3E}">
        <p14:creationId xmlns:p14="http://schemas.microsoft.com/office/powerpoint/2010/main" xmlns="" val="2736439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 name="Picture 6" descr="G:\COA-Photoshop.jp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0" y="5994400"/>
            <a:ext cx="9144000" cy="85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9731" name="Rectangle 3"/>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108">
                <a:solidFill>
                  <a:srgbClr val="006600"/>
                </a:solidFill>
                <a:cs typeface="Arial" pitchFamily="34" charset="0"/>
              </a:defRPr>
            </a:lvl1pPr>
          </a:lstStyle>
          <a:p>
            <a:pPr defTabSz="844083" fontAlgn="base">
              <a:spcBef>
                <a:spcPct val="0"/>
              </a:spcBef>
              <a:spcAft>
                <a:spcPct val="0"/>
              </a:spcAft>
              <a:defRPr/>
            </a:pPr>
            <a:r>
              <a:rPr lang="en-US" smtClean="0">
                <a:solidFill>
                  <a:prstClr val="black"/>
                </a:solidFill>
                <a:latin typeface="Arial" pitchFamily="34" charset="0"/>
              </a:rPr>
              <a:t>RESTRICTED</a:t>
            </a:r>
            <a:endParaRPr lang="en-US" dirty="0">
              <a:solidFill>
                <a:prstClr val="black"/>
              </a:solidFill>
              <a:latin typeface="Arial" pitchFamily="34" charset="0"/>
            </a:endParaRPr>
          </a:p>
        </p:txBody>
      </p:sp>
      <p:sp>
        <p:nvSpPr>
          <p:cNvPr id="329732" name="Rectangle 4"/>
          <p:cNvSpPr>
            <a:spLocks noGrp="1" noChangeArrowheads="1"/>
          </p:cNvSpPr>
          <p:nvPr>
            <p:ph type="sldNum" sz="quarter" idx="4"/>
          </p:nvPr>
        </p:nvSpPr>
        <p:spPr bwMode="auto">
          <a:xfrm>
            <a:off x="6948264"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108">
                <a:solidFill>
                  <a:schemeClr val="bg2"/>
                </a:solidFill>
                <a:latin typeface="Arial" pitchFamily="34" charset="0"/>
                <a:cs typeface="Arial" pitchFamily="34" charset="0"/>
              </a:defRPr>
            </a:lvl1pPr>
          </a:lstStyle>
          <a:p>
            <a:pPr defTabSz="844083" fontAlgn="base">
              <a:spcBef>
                <a:spcPct val="0"/>
              </a:spcBef>
              <a:spcAft>
                <a:spcPct val="0"/>
              </a:spcAft>
              <a:defRPr/>
            </a:pPr>
            <a:fld id="{323D7853-DBEF-4228-89DD-C265517686E6}" type="slidenum">
              <a:rPr lang="en-US" smtClean="0">
                <a:solidFill>
                  <a:prstClr val="black"/>
                </a:solidFill>
              </a:rPr>
              <a:pPr defTabSz="844083" fontAlgn="base">
                <a:spcBef>
                  <a:spcPct val="0"/>
                </a:spcBef>
                <a:spcAft>
                  <a:spcPct val="0"/>
                </a:spcAft>
                <a:defRPr/>
              </a:pPr>
              <a:t>‹#›</a:t>
            </a:fld>
            <a:endParaRPr lang="en-US" dirty="0">
              <a:solidFill>
                <a:prstClr val="black"/>
              </a:solidFill>
            </a:endParaRPr>
          </a:p>
        </p:txBody>
      </p:sp>
      <p:sp>
        <p:nvSpPr>
          <p:cNvPr id="329733" name="Rectangle 5"/>
          <p:cNvSpPr>
            <a:spLocks noGrp="1" noChangeArrowheads="1"/>
          </p:cNvSpPr>
          <p:nvPr>
            <p:ph type="body" idx="1"/>
          </p:nvPr>
        </p:nvSpPr>
        <p:spPr bwMode="auto">
          <a:xfrm>
            <a:off x="457200" y="1340774"/>
            <a:ext cx="8229600" cy="4726657"/>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29734" name="Rectangle 6"/>
          <p:cNvSpPr>
            <a:spLocks noGrp="1" noChangeArrowheads="1"/>
          </p:cNvSpPr>
          <p:nvPr>
            <p:ph type="title"/>
          </p:nvPr>
        </p:nvSpPr>
        <p:spPr bwMode="auto">
          <a:xfrm>
            <a:off x="457200" y="277819"/>
            <a:ext cx="8229600" cy="1139825"/>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xmlns="" val="1612386920"/>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iming>
    <p:tnLst>
      <p:par>
        <p:cTn id="1" dur="indefinite" restart="never" nodeType="tmRoot"/>
      </p:par>
    </p:tnLst>
  </p:timing>
  <p:hf hdr="0" dt="0"/>
  <p:txStyles>
    <p:titleStyle>
      <a:lvl1pPr algn="ctr" rtl="0" eaLnBrk="0" fontAlgn="base" hangingPunct="0">
        <a:spcBef>
          <a:spcPct val="0"/>
        </a:spcBef>
        <a:spcAft>
          <a:spcPct val="0"/>
        </a:spcAft>
        <a:defRPr sz="4062">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62">
          <a:solidFill>
            <a:schemeClr val="tx1"/>
          </a:solidFill>
          <a:effectLst>
            <a:outerShdw blurRad="38100" dist="38100" dir="2700000" algn="tl">
              <a:srgbClr val="000000"/>
            </a:outerShdw>
          </a:effectLst>
          <a:latin typeface="Arial" pitchFamily="34" charset="0"/>
          <a:cs typeface="Arial" pitchFamily="34" charset="0"/>
        </a:defRPr>
      </a:lvl2pPr>
      <a:lvl3pPr algn="ctr" rtl="0" eaLnBrk="0" fontAlgn="base" hangingPunct="0">
        <a:spcBef>
          <a:spcPct val="0"/>
        </a:spcBef>
        <a:spcAft>
          <a:spcPct val="0"/>
        </a:spcAft>
        <a:defRPr sz="4062">
          <a:solidFill>
            <a:schemeClr val="tx1"/>
          </a:solidFill>
          <a:effectLst>
            <a:outerShdw blurRad="38100" dist="38100" dir="2700000" algn="tl">
              <a:srgbClr val="000000"/>
            </a:outerShdw>
          </a:effectLst>
          <a:latin typeface="Arial" pitchFamily="34" charset="0"/>
          <a:cs typeface="Arial" pitchFamily="34" charset="0"/>
        </a:defRPr>
      </a:lvl3pPr>
      <a:lvl4pPr algn="ctr" rtl="0" eaLnBrk="0" fontAlgn="base" hangingPunct="0">
        <a:spcBef>
          <a:spcPct val="0"/>
        </a:spcBef>
        <a:spcAft>
          <a:spcPct val="0"/>
        </a:spcAft>
        <a:defRPr sz="4062">
          <a:solidFill>
            <a:schemeClr val="tx1"/>
          </a:solidFill>
          <a:effectLst>
            <a:outerShdw blurRad="38100" dist="38100" dir="2700000" algn="tl">
              <a:srgbClr val="000000"/>
            </a:outerShdw>
          </a:effectLst>
          <a:latin typeface="Arial" pitchFamily="34" charset="0"/>
          <a:cs typeface="Arial" pitchFamily="34" charset="0"/>
        </a:defRPr>
      </a:lvl4pPr>
      <a:lvl5pPr algn="ctr" rtl="0" eaLnBrk="0" fontAlgn="base" hangingPunct="0">
        <a:spcBef>
          <a:spcPct val="0"/>
        </a:spcBef>
        <a:spcAft>
          <a:spcPct val="0"/>
        </a:spcAft>
        <a:defRPr sz="4062">
          <a:solidFill>
            <a:schemeClr val="tx1"/>
          </a:solidFill>
          <a:effectLst>
            <a:outerShdw blurRad="38100" dist="38100" dir="2700000" algn="tl">
              <a:srgbClr val="000000"/>
            </a:outerShdw>
          </a:effectLst>
          <a:latin typeface="Arial" pitchFamily="34" charset="0"/>
          <a:cs typeface="Arial" pitchFamily="34" charset="0"/>
        </a:defRPr>
      </a:lvl5pPr>
      <a:lvl6pPr marL="422041" algn="ctr" rtl="0" fontAlgn="base">
        <a:spcBef>
          <a:spcPct val="0"/>
        </a:spcBef>
        <a:spcAft>
          <a:spcPct val="0"/>
        </a:spcAft>
        <a:defRPr sz="4062">
          <a:solidFill>
            <a:schemeClr val="tx1"/>
          </a:solidFill>
          <a:effectLst>
            <a:outerShdw blurRad="38100" dist="38100" dir="2700000" algn="tl">
              <a:srgbClr val="000000"/>
            </a:outerShdw>
          </a:effectLst>
          <a:latin typeface="Arial" pitchFamily="34" charset="0"/>
          <a:cs typeface="Arial" pitchFamily="34" charset="0"/>
        </a:defRPr>
      </a:lvl6pPr>
      <a:lvl7pPr marL="844083" algn="ctr" rtl="0" fontAlgn="base">
        <a:spcBef>
          <a:spcPct val="0"/>
        </a:spcBef>
        <a:spcAft>
          <a:spcPct val="0"/>
        </a:spcAft>
        <a:defRPr sz="4062">
          <a:solidFill>
            <a:schemeClr val="tx1"/>
          </a:solidFill>
          <a:effectLst>
            <a:outerShdw blurRad="38100" dist="38100" dir="2700000" algn="tl">
              <a:srgbClr val="000000"/>
            </a:outerShdw>
          </a:effectLst>
          <a:latin typeface="Arial" pitchFamily="34" charset="0"/>
          <a:cs typeface="Arial" pitchFamily="34" charset="0"/>
        </a:defRPr>
      </a:lvl7pPr>
      <a:lvl8pPr marL="1266124" algn="ctr" rtl="0" fontAlgn="base">
        <a:spcBef>
          <a:spcPct val="0"/>
        </a:spcBef>
        <a:spcAft>
          <a:spcPct val="0"/>
        </a:spcAft>
        <a:defRPr sz="4062">
          <a:solidFill>
            <a:schemeClr val="tx1"/>
          </a:solidFill>
          <a:effectLst>
            <a:outerShdw blurRad="38100" dist="38100" dir="2700000" algn="tl">
              <a:srgbClr val="000000"/>
            </a:outerShdw>
          </a:effectLst>
          <a:latin typeface="Arial" pitchFamily="34" charset="0"/>
          <a:cs typeface="Arial" pitchFamily="34" charset="0"/>
        </a:defRPr>
      </a:lvl8pPr>
      <a:lvl9pPr marL="1688165" algn="ctr" rtl="0" fontAlgn="base">
        <a:spcBef>
          <a:spcPct val="0"/>
        </a:spcBef>
        <a:spcAft>
          <a:spcPct val="0"/>
        </a:spcAft>
        <a:defRPr sz="4062">
          <a:solidFill>
            <a:schemeClr val="tx1"/>
          </a:solidFill>
          <a:effectLst>
            <a:outerShdw blurRad="38100" dist="38100" dir="2700000" algn="tl">
              <a:srgbClr val="000000"/>
            </a:outerShdw>
          </a:effectLst>
          <a:latin typeface="Arial" pitchFamily="34" charset="0"/>
          <a:cs typeface="Arial" pitchFamily="34" charset="0"/>
        </a:defRPr>
      </a:lvl9pPr>
    </p:titleStyle>
    <p:bodyStyle>
      <a:lvl1pPr marL="316531" indent="-316531" algn="l" rtl="0" eaLnBrk="0" fontAlgn="base" hangingPunct="0">
        <a:spcBef>
          <a:spcPct val="20000"/>
        </a:spcBef>
        <a:spcAft>
          <a:spcPct val="0"/>
        </a:spcAft>
        <a:buClr>
          <a:schemeClr val="tx1"/>
        </a:buClr>
        <a:buFont typeface="Wingdings" pitchFamily="2" charset="2"/>
        <a:buChar char="Ø"/>
        <a:defRPr sz="2954">
          <a:solidFill>
            <a:schemeClr val="tx1"/>
          </a:solidFill>
          <a:effectLst>
            <a:outerShdw blurRad="38100" dist="38100" dir="2700000" algn="tl">
              <a:srgbClr val="000000"/>
            </a:outerShdw>
          </a:effectLst>
          <a:latin typeface="+mn-lt"/>
          <a:ea typeface="+mn-ea"/>
          <a:cs typeface="+mn-cs"/>
        </a:defRPr>
      </a:lvl1pPr>
      <a:lvl2pPr marL="685817" indent="-263776" algn="l" rtl="0" eaLnBrk="0" fontAlgn="base" hangingPunct="0">
        <a:spcBef>
          <a:spcPct val="20000"/>
        </a:spcBef>
        <a:spcAft>
          <a:spcPct val="0"/>
        </a:spcAft>
        <a:buClr>
          <a:schemeClr val="tx1"/>
        </a:buClr>
        <a:buFont typeface="Wingdings" pitchFamily="2" charset="2"/>
        <a:buChar char="Ø"/>
        <a:defRPr sz="2585">
          <a:solidFill>
            <a:schemeClr val="tx1"/>
          </a:solidFill>
          <a:effectLst>
            <a:outerShdw blurRad="38100" dist="38100" dir="2700000" algn="tl">
              <a:srgbClr val="000000"/>
            </a:outerShdw>
          </a:effectLst>
          <a:latin typeface="+mn-lt"/>
          <a:cs typeface="+mn-cs"/>
        </a:defRPr>
      </a:lvl2pPr>
      <a:lvl3pPr marL="1055103" indent="-211021" algn="l" rtl="0" eaLnBrk="0" fontAlgn="base" hangingPunct="0">
        <a:spcBef>
          <a:spcPct val="20000"/>
        </a:spcBef>
        <a:spcAft>
          <a:spcPct val="0"/>
        </a:spcAft>
        <a:buClr>
          <a:schemeClr val="tx1"/>
        </a:buClr>
        <a:buFont typeface="Wingdings" pitchFamily="2" charset="2"/>
        <a:buChar char="Ø"/>
        <a:defRPr sz="2215">
          <a:solidFill>
            <a:schemeClr val="tx1"/>
          </a:solidFill>
          <a:effectLst>
            <a:outerShdw blurRad="38100" dist="38100" dir="2700000" algn="tl">
              <a:srgbClr val="000000"/>
            </a:outerShdw>
          </a:effectLst>
          <a:latin typeface="+mn-lt"/>
          <a:cs typeface="+mn-cs"/>
        </a:defRPr>
      </a:lvl3pPr>
      <a:lvl4pPr marL="1477145" indent="-211021" algn="l" rtl="0" eaLnBrk="0" fontAlgn="base" hangingPunct="0">
        <a:spcBef>
          <a:spcPct val="20000"/>
        </a:spcBef>
        <a:spcAft>
          <a:spcPct val="0"/>
        </a:spcAft>
        <a:buClr>
          <a:schemeClr val="tx1"/>
        </a:buClr>
        <a:buFont typeface="Wingdings" pitchFamily="2" charset="2"/>
        <a:buChar char="Ø"/>
        <a:defRPr sz="1846">
          <a:solidFill>
            <a:schemeClr val="tx1"/>
          </a:solidFill>
          <a:effectLst>
            <a:outerShdw blurRad="38100" dist="38100" dir="2700000" algn="tl">
              <a:srgbClr val="000000"/>
            </a:outerShdw>
          </a:effectLst>
          <a:latin typeface="+mn-lt"/>
          <a:cs typeface="+mn-cs"/>
        </a:defRPr>
      </a:lvl4pPr>
      <a:lvl5pPr marL="1899186" indent="-211021" algn="l" rtl="0" eaLnBrk="0" fontAlgn="base" hangingPunct="0">
        <a:spcBef>
          <a:spcPct val="20000"/>
        </a:spcBef>
        <a:spcAft>
          <a:spcPct val="0"/>
        </a:spcAft>
        <a:buClr>
          <a:schemeClr val="tx1"/>
        </a:buClr>
        <a:buFont typeface="Wingdings" pitchFamily="2" charset="2"/>
        <a:buChar char="Ø"/>
        <a:defRPr sz="1846">
          <a:solidFill>
            <a:schemeClr val="tx1"/>
          </a:solidFill>
          <a:effectLst>
            <a:outerShdw blurRad="38100" dist="38100" dir="2700000" algn="tl">
              <a:srgbClr val="000000"/>
            </a:outerShdw>
          </a:effectLst>
          <a:latin typeface="+mn-lt"/>
          <a:cs typeface="+mn-cs"/>
        </a:defRPr>
      </a:lvl5pPr>
      <a:lvl6pPr marL="2321227" indent="-211021" algn="l" rtl="0" fontAlgn="base">
        <a:spcBef>
          <a:spcPct val="20000"/>
        </a:spcBef>
        <a:spcAft>
          <a:spcPct val="0"/>
        </a:spcAft>
        <a:buClr>
          <a:schemeClr val="tx1"/>
        </a:buClr>
        <a:buFont typeface="Wingdings" pitchFamily="2" charset="2"/>
        <a:buChar char="Ø"/>
        <a:defRPr sz="1846">
          <a:solidFill>
            <a:schemeClr val="tx1"/>
          </a:solidFill>
          <a:effectLst>
            <a:outerShdw blurRad="38100" dist="38100" dir="2700000" algn="tl">
              <a:srgbClr val="000000"/>
            </a:outerShdw>
          </a:effectLst>
          <a:latin typeface="+mn-lt"/>
          <a:cs typeface="+mn-cs"/>
        </a:defRPr>
      </a:lvl6pPr>
      <a:lvl7pPr marL="2743269" indent="-211021" algn="l" rtl="0" fontAlgn="base">
        <a:spcBef>
          <a:spcPct val="20000"/>
        </a:spcBef>
        <a:spcAft>
          <a:spcPct val="0"/>
        </a:spcAft>
        <a:buClr>
          <a:schemeClr val="tx1"/>
        </a:buClr>
        <a:buFont typeface="Wingdings" pitchFamily="2" charset="2"/>
        <a:buChar char="Ø"/>
        <a:defRPr sz="1846">
          <a:solidFill>
            <a:schemeClr val="tx1"/>
          </a:solidFill>
          <a:effectLst>
            <a:outerShdw blurRad="38100" dist="38100" dir="2700000" algn="tl">
              <a:srgbClr val="000000"/>
            </a:outerShdw>
          </a:effectLst>
          <a:latin typeface="+mn-lt"/>
          <a:cs typeface="+mn-cs"/>
        </a:defRPr>
      </a:lvl7pPr>
      <a:lvl8pPr marL="3165310" indent="-211021" algn="l" rtl="0" fontAlgn="base">
        <a:spcBef>
          <a:spcPct val="20000"/>
        </a:spcBef>
        <a:spcAft>
          <a:spcPct val="0"/>
        </a:spcAft>
        <a:buClr>
          <a:schemeClr val="tx1"/>
        </a:buClr>
        <a:buFont typeface="Wingdings" pitchFamily="2" charset="2"/>
        <a:buChar char="Ø"/>
        <a:defRPr sz="1846">
          <a:solidFill>
            <a:schemeClr val="tx1"/>
          </a:solidFill>
          <a:effectLst>
            <a:outerShdw blurRad="38100" dist="38100" dir="2700000" algn="tl">
              <a:srgbClr val="000000"/>
            </a:outerShdw>
          </a:effectLst>
          <a:latin typeface="+mn-lt"/>
          <a:cs typeface="+mn-cs"/>
        </a:defRPr>
      </a:lvl8pPr>
      <a:lvl9pPr marL="3587351" indent="-211021" algn="l" rtl="0" fontAlgn="base">
        <a:spcBef>
          <a:spcPct val="20000"/>
        </a:spcBef>
        <a:spcAft>
          <a:spcPct val="0"/>
        </a:spcAft>
        <a:buClr>
          <a:schemeClr val="tx1"/>
        </a:buClr>
        <a:buFont typeface="Wingdings" pitchFamily="2" charset="2"/>
        <a:buChar char="Ø"/>
        <a:defRPr sz="1846">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544210-0073-47A0-B8E2-8EE608C34078}" type="datetimeFigureOut">
              <a:rPr lang="en-GB" smtClean="0">
                <a:solidFill>
                  <a:prstClr val="black">
                    <a:tint val="75000"/>
                  </a:prstClr>
                </a:solidFill>
              </a:rPr>
              <a:pPr/>
              <a:t>23/10/2019</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02F72D-02C7-41FA-87D3-E79E37AA2B1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157109596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chart" Target="../charts/chart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package" Target="../embeddings/Microsoft_Office_Excel_Worksheet3.xlsx"/><Relationship Id="rId5" Type="http://schemas.openxmlformats.org/officeDocument/2006/relationships/chart" Target="../charts/char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7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2E10BD2-433F-BD43-B020-339EEDD384A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1"/>
          </a:xfrm>
          <a:prstGeom prst="rect">
            <a:avLst/>
          </a:prstGeom>
        </p:spPr>
      </p:pic>
      <p:sp>
        <p:nvSpPr>
          <p:cNvPr id="12" name="TextBox 11">
            <a:extLst>
              <a:ext uri="{FF2B5EF4-FFF2-40B4-BE49-F238E27FC236}">
                <a16:creationId xmlns:a16="http://schemas.microsoft.com/office/drawing/2014/main" xmlns="" id="{B960634B-D1B3-4971-B56B-3344BA73CED8}"/>
              </a:ext>
            </a:extLst>
          </p:cNvPr>
          <p:cNvSpPr txBox="1"/>
          <p:nvPr/>
        </p:nvSpPr>
        <p:spPr>
          <a:xfrm>
            <a:off x="4982705" y="5857291"/>
            <a:ext cx="3905332" cy="523220"/>
          </a:xfrm>
          <a:prstGeom prst="rect">
            <a:avLst/>
          </a:prstGeom>
          <a:noFill/>
          <a:ln>
            <a:noFill/>
          </a:ln>
        </p:spPr>
        <p:txBody>
          <a:bodyPr wrap="none" rtlCol="0">
            <a:prstTxWarp prst="textPlain">
              <a:avLst/>
            </a:prstTxWarp>
            <a:spAutoFit/>
          </a:bodyPr>
          <a:lstStyle/>
          <a:p>
            <a:r>
              <a:rPr lang="en-GB" sz="2800" b="1" spc="150" dirty="0">
                <a:solidFill>
                  <a:srgbClr val="014929"/>
                </a:solidFill>
                <a:latin typeface="Arial Black" panose="020B0A04020102020204" pitchFamily="34" charset="0"/>
                <a:cs typeface="Arial" panose="020B0604020202020204" pitchFamily="34" charset="0"/>
              </a:rPr>
              <a:t>Annual Report</a:t>
            </a:r>
          </a:p>
        </p:txBody>
      </p:sp>
      <p:sp>
        <p:nvSpPr>
          <p:cNvPr id="13" name="TextBox 12">
            <a:extLst>
              <a:ext uri="{FF2B5EF4-FFF2-40B4-BE49-F238E27FC236}">
                <a16:creationId xmlns:a16="http://schemas.microsoft.com/office/drawing/2014/main" xmlns="" id="{5098FD61-33EF-4761-8036-8B7B7F634A42}"/>
              </a:ext>
            </a:extLst>
          </p:cNvPr>
          <p:cNvSpPr txBox="1"/>
          <p:nvPr/>
        </p:nvSpPr>
        <p:spPr>
          <a:xfrm>
            <a:off x="0" y="6362119"/>
            <a:ext cx="8978134" cy="338554"/>
          </a:xfrm>
          <a:prstGeom prst="rect">
            <a:avLst/>
          </a:prstGeom>
          <a:noFill/>
        </p:spPr>
        <p:txBody>
          <a:bodyPr wrap="square" rtlCol="0">
            <a:spAutoFit/>
          </a:bodyPr>
          <a:lstStyle/>
          <a:p>
            <a:pPr algn="r"/>
            <a:r>
              <a:rPr lang="en-GB" sz="1600" dirty="0">
                <a:solidFill>
                  <a:srgbClr val="004828"/>
                </a:solidFill>
                <a:latin typeface="Arial" panose="020B0604020202020204" pitchFamily="34" charset="0"/>
                <a:cs typeface="Arial" panose="020B0604020202020204" pitchFamily="34" charset="0"/>
              </a:rPr>
              <a:t>Presentation to the Portfolio Committee on Defence and Military Veterans</a:t>
            </a:r>
          </a:p>
        </p:txBody>
      </p:sp>
      <p:sp>
        <p:nvSpPr>
          <p:cNvPr id="14" name="TextBox 13">
            <a:extLst>
              <a:ext uri="{FF2B5EF4-FFF2-40B4-BE49-F238E27FC236}">
                <a16:creationId xmlns:a16="http://schemas.microsoft.com/office/drawing/2014/main" xmlns="" id="{AB172BBE-DA9D-4AB5-A498-978AA188EE0F}"/>
              </a:ext>
            </a:extLst>
          </p:cNvPr>
          <p:cNvSpPr txBox="1"/>
          <p:nvPr/>
        </p:nvSpPr>
        <p:spPr>
          <a:xfrm>
            <a:off x="4876801" y="5289777"/>
            <a:ext cx="4190358" cy="400110"/>
          </a:xfrm>
          <a:prstGeom prst="rect">
            <a:avLst/>
          </a:prstGeom>
          <a:noFill/>
        </p:spPr>
        <p:txBody>
          <a:bodyPr wrap="square" rtlCol="0">
            <a:spAutoFit/>
          </a:bodyPr>
          <a:lstStyle/>
          <a:p>
            <a:r>
              <a:rPr lang="en-GB" sz="2000" spc="200" dirty="0">
                <a:solidFill>
                  <a:srgbClr val="3D6040"/>
                </a:solidFill>
                <a:latin typeface="Arial" panose="020B0604020202020204" pitchFamily="34" charset="0"/>
                <a:cs typeface="Arial" panose="020B0604020202020204" pitchFamily="34" charset="0"/>
              </a:rPr>
              <a:t>DEPARTMENT OF DEFENCE</a:t>
            </a:r>
          </a:p>
        </p:txBody>
      </p:sp>
      <p:sp>
        <p:nvSpPr>
          <p:cNvPr id="15" name="TextBox 14"/>
          <p:cNvSpPr txBox="1"/>
          <p:nvPr/>
        </p:nvSpPr>
        <p:spPr>
          <a:xfrm>
            <a:off x="6228002" y="4483100"/>
            <a:ext cx="2653661" cy="675150"/>
          </a:xfrm>
          <a:prstGeom prst="rect">
            <a:avLst/>
          </a:prstGeom>
          <a:noFill/>
        </p:spPr>
        <p:txBody>
          <a:bodyPr wrap="square" rtlCol="0">
            <a:prstTxWarp prst="textPlain">
              <a:avLst/>
            </a:prstTxWarp>
            <a:spAutoFit/>
          </a:bodyPr>
          <a:lstStyle/>
          <a:p>
            <a:r>
              <a:rPr lang="en-GB" sz="4000" b="1" dirty="0">
                <a:gradFill flip="none" rotWithShape="1">
                  <a:gsLst>
                    <a:gs pos="59000">
                      <a:srgbClr val="7B9486">
                        <a:tint val="66000"/>
                        <a:satMod val="160000"/>
                      </a:srgbClr>
                    </a:gs>
                    <a:gs pos="88000">
                      <a:srgbClr val="7B9486">
                        <a:tint val="44500"/>
                        <a:satMod val="160000"/>
                      </a:srgbClr>
                    </a:gs>
                    <a:gs pos="100000">
                      <a:srgbClr val="7B9486">
                        <a:tint val="23500"/>
                        <a:satMod val="160000"/>
                      </a:srgbClr>
                    </a:gs>
                  </a:gsLst>
                  <a:lin ang="5400000" scaled="1"/>
                  <a:tileRect/>
                </a:gradFill>
                <a:latin typeface="Arial Black" panose="020B0A04020102020204" pitchFamily="34" charset="0"/>
                <a:cs typeface="Arial" panose="020B0604020202020204" pitchFamily="34" charset="0"/>
              </a:rPr>
              <a:t>2018/19</a:t>
            </a:r>
          </a:p>
        </p:txBody>
      </p:sp>
      <p:cxnSp>
        <p:nvCxnSpPr>
          <p:cNvPr id="16" name="Straight Connector 15">
            <a:extLst>
              <a:ext uri="{FF2B5EF4-FFF2-40B4-BE49-F238E27FC236}">
                <a16:creationId xmlns:a16="http://schemas.microsoft.com/office/drawing/2014/main" xmlns="" id="{0CCC7CF6-F59B-45F8-B781-D742A998BDD3}"/>
              </a:ext>
            </a:extLst>
          </p:cNvPr>
          <p:cNvCxnSpPr/>
          <p:nvPr/>
        </p:nvCxnSpPr>
        <p:spPr>
          <a:xfrm>
            <a:off x="4594674" y="5749292"/>
            <a:ext cx="4279306" cy="0"/>
          </a:xfrm>
          <a:prstGeom prst="line">
            <a:avLst/>
          </a:prstGeom>
          <a:ln w="19050">
            <a:solidFill>
              <a:srgbClr val="5A83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275078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Legislative Requirements</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55600" indent="-355600" algn="just"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The DOD Annual Report </a:t>
            </a:r>
            <a:r>
              <a:rPr lang="en-ZA" sz="2200" dirty="0" smtClean="0">
                <a:solidFill>
                  <a:prstClr val="black"/>
                </a:solidFill>
                <a:latin typeface="Arial" charset="0"/>
                <a:cs typeface="Arial" charset="0"/>
              </a:rPr>
              <a:t>FY2018/19 </a:t>
            </a:r>
            <a:r>
              <a:rPr lang="en-ZA" sz="2200" dirty="0">
                <a:solidFill>
                  <a:prstClr val="black"/>
                </a:solidFill>
                <a:latin typeface="Arial" charset="0"/>
                <a:cs typeface="Arial" charset="0"/>
              </a:rPr>
              <a:t>was prepared </a:t>
            </a:r>
            <a:r>
              <a:rPr lang="en-ZA" sz="2200" dirty="0" smtClean="0">
                <a:solidFill>
                  <a:prstClr val="black"/>
                </a:solidFill>
                <a:latin typeface="Arial" charset="0"/>
                <a:cs typeface="Arial" charset="0"/>
              </a:rPr>
              <a:t>and aligned to </a:t>
            </a:r>
            <a:r>
              <a:rPr lang="en-ZA" sz="2200" dirty="0">
                <a:solidFill>
                  <a:prstClr val="black"/>
                </a:solidFill>
                <a:latin typeface="Arial" charset="0"/>
                <a:cs typeface="Arial" charset="0"/>
              </a:rPr>
              <a:t>the following legislative guidelines and prescripts:</a:t>
            </a:r>
          </a:p>
          <a:p>
            <a:pPr marL="457200" indent="-457200"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marL="720725" lvl="1" indent="-365125"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Public Finance Management Act, 1999</a:t>
            </a:r>
          </a:p>
          <a:p>
            <a:pPr marL="720725" lvl="1" indent="-365125" defTabSz="914400" fontAlgn="base">
              <a:spcBef>
                <a:spcPct val="0"/>
              </a:spcBef>
              <a:spcAft>
                <a:spcPct val="0"/>
              </a:spcAft>
              <a:buFont typeface="Arial" panose="020B0604020202020204" pitchFamily="34" charset="0"/>
              <a:buChar char="•"/>
            </a:pPr>
            <a:endParaRPr lang="en-ZA" sz="1600" dirty="0">
              <a:solidFill>
                <a:prstClr val="black"/>
              </a:solidFill>
              <a:latin typeface="Arial" charset="0"/>
              <a:cs typeface="Arial" charset="0"/>
            </a:endParaRPr>
          </a:p>
          <a:p>
            <a:pPr marL="720725" lvl="1" indent="-365125"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Treasury Regulations, 2005</a:t>
            </a:r>
          </a:p>
          <a:p>
            <a:pPr marL="720725" lvl="1" indent="-365125" defTabSz="914400" fontAlgn="base">
              <a:spcBef>
                <a:spcPct val="0"/>
              </a:spcBef>
              <a:spcAft>
                <a:spcPct val="0"/>
              </a:spcAft>
              <a:buFont typeface="Arial" panose="020B0604020202020204" pitchFamily="34" charset="0"/>
              <a:buChar char="•"/>
            </a:pPr>
            <a:endParaRPr lang="en-ZA" sz="1600" dirty="0">
              <a:solidFill>
                <a:prstClr val="black"/>
              </a:solidFill>
              <a:latin typeface="Arial" charset="0"/>
              <a:cs typeface="Arial" charset="0"/>
            </a:endParaRPr>
          </a:p>
          <a:p>
            <a:pPr marL="720725" lvl="1" indent="-365125"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Public Service Regulations, 2001</a:t>
            </a:r>
          </a:p>
          <a:p>
            <a:pPr marL="720725" lvl="1" indent="-365125" defTabSz="914400" fontAlgn="base">
              <a:spcBef>
                <a:spcPct val="0"/>
              </a:spcBef>
              <a:spcAft>
                <a:spcPct val="0"/>
              </a:spcAft>
              <a:buFont typeface="Arial" panose="020B0604020202020204" pitchFamily="34" charset="0"/>
              <a:buChar char="•"/>
            </a:pPr>
            <a:endParaRPr lang="en-ZA" sz="1600" dirty="0">
              <a:solidFill>
                <a:prstClr val="black"/>
              </a:solidFill>
              <a:latin typeface="Arial" charset="0"/>
              <a:cs typeface="Arial" charset="0"/>
            </a:endParaRPr>
          </a:p>
          <a:p>
            <a:pPr marL="720725" lvl="1" indent="-365125"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National Treasury Annual Report Guide for National and Provincial Departments</a:t>
            </a:r>
          </a:p>
          <a:p>
            <a:pPr marL="720725" lvl="1" indent="-365125" defTabSz="914400" fontAlgn="base">
              <a:spcBef>
                <a:spcPct val="0"/>
              </a:spcBef>
              <a:spcAft>
                <a:spcPct val="0"/>
              </a:spcAft>
              <a:buFont typeface="Arial" panose="020B0604020202020204" pitchFamily="34" charset="0"/>
              <a:buChar char="•"/>
            </a:pPr>
            <a:endParaRPr lang="en-ZA" sz="1600" dirty="0">
              <a:solidFill>
                <a:prstClr val="black"/>
              </a:solidFill>
              <a:latin typeface="Arial" charset="0"/>
              <a:cs typeface="Arial" charset="0"/>
            </a:endParaRPr>
          </a:p>
          <a:p>
            <a:pPr marL="720725" lvl="1" indent="-365125"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DOD Strategic Plan for 2015 – 2019</a:t>
            </a:r>
          </a:p>
          <a:p>
            <a:pPr marL="720725" lvl="1" indent="-365125" defTabSz="914400" fontAlgn="base">
              <a:spcBef>
                <a:spcPct val="0"/>
              </a:spcBef>
              <a:spcAft>
                <a:spcPct val="0"/>
              </a:spcAft>
              <a:buFont typeface="Arial" panose="020B0604020202020204" pitchFamily="34" charset="0"/>
              <a:buChar char="•"/>
            </a:pPr>
            <a:endParaRPr lang="en-ZA" sz="1600" dirty="0">
              <a:solidFill>
                <a:prstClr val="black"/>
              </a:solidFill>
              <a:latin typeface="Arial" charset="0"/>
              <a:cs typeface="Arial" charset="0"/>
            </a:endParaRPr>
          </a:p>
          <a:p>
            <a:pPr marL="720725" lvl="1" indent="-365125"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DOD Annual Performance Plan for </a:t>
            </a:r>
            <a:r>
              <a:rPr lang="en-ZA" sz="2200" dirty="0" smtClean="0">
                <a:solidFill>
                  <a:prstClr val="black"/>
                </a:solidFill>
                <a:latin typeface="Arial" charset="0"/>
                <a:cs typeface="Arial" charset="0"/>
              </a:rPr>
              <a:t>2018</a:t>
            </a:r>
            <a:endParaRPr lang="en-ZA" sz="2200" dirty="0">
              <a:solidFill>
                <a:prstClr val="black"/>
              </a:solidFill>
              <a:latin typeface="Arial" charset="0"/>
              <a:cs typeface="Arial" charset="0"/>
            </a:endParaRPr>
          </a:p>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10</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30398653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Legislative Requirements</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The </a:t>
            </a:r>
            <a:r>
              <a:rPr lang="en-ZA" sz="2200" b="1" dirty="0">
                <a:effectLst>
                  <a:outerShdw blurRad="38100" dist="38100" dir="2700000" algn="tl">
                    <a:srgbClr val="000000">
                      <a:alpha val="43137"/>
                    </a:srgbClr>
                  </a:outerShdw>
                </a:effectLst>
                <a:latin typeface="Arial" charset="0"/>
                <a:cs typeface="Arial" charset="0"/>
              </a:rPr>
              <a:t>DOD Annual Report Instruction </a:t>
            </a:r>
            <a:r>
              <a:rPr lang="en-ZA" sz="2200" b="1" dirty="0" smtClean="0">
                <a:effectLst>
                  <a:outerShdw blurRad="38100" dist="38100" dir="2700000" algn="tl">
                    <a:srgbClr val="000000">
                      <a:alpha val="43137"/>
                    </a:srgbClr>
                  </a:outerShdw>
                </a:effectLst>
                <a:latin typeface="Arial" charset="0"/>
                <a:cs typeface="Arial" charset="0"/>
              </a:rPr>
              <a:t>0001/2019</a:t>
            </a:r>
            <a:r>
              <a:rPr lang="en-ZA" sz="2200" dirty="0" smtClean="0">
                <a:latin typeface="Arial" charset="0"/>
                <a:cs typeface="Arial" charset="0"/>
              </a:rPr>
              <a:t>,</a:t>
            </a:r>
            <a:r>
              <a:rPr lang="en-ZA" sz="2200" b="1" dirty="0" smtClean="0">
                <a:effectLst>
                  <a:outerShdw blurRad="38100" dist="38100" dir="2700000" algn="tl">
                    <a:srgbClr val="000000">
                      <a:alpha val="43137"/>
                    </a:srgbClr>
                  </a:outerShdw>
                </a:effectLst>
                <a:latin typeface="Arial" charset="0"/>
                <a:cs typeface="Arial" charset="0"/>
              </a:rPr>
              <a:t> </a:t>
            </a:r>
            <a:r>
              <a:rPr lang="en-ZA" sz="2200" dirty="0">
                <a:latin typeface="Arial" charset="0"/>
                <a:cs typeface="Arial" charset="0"/>
              </a:rPr>
              <a:t>dated </a:t>
            </a:r>
            <a:br>
              <a:rPr lang="en-ZA" sz="2200" dirty="0">
                <a:latin typeface="Arial" charset="0"/>
                <a:cs typeface="Arial" charset="0"/>
              </a:rPr>
            </a:br>
            <a:r>
              <a:rPr lang="en-ZA" sz="2200" dirty="0">
                <a:latin typeface="Arial" charset="0"/>
                <a:cs typeface="Arial" charset="0"/>
              </a:rPr>
              <a:t>20 </a:t>
            </a:r>
            <a:r>
              <a:rPr lang="en-ZA" sz="2200" dirty="0" smtClean="0">
                <a:latin typeface="Arial" charset="0"/>
                <a:cs typeface="Arial" charset="0"/>
              </a:rPr>
              <a:t>January </a:t>
            </a:r>
            <a:r>
              <a:rPr lang="en-ZA" sz="2200" dirty="0">
                <a:latin typeface="Arial" charset="0"/>
                <a:cs typeface="Arial" charset="0"/>
              </a:rPr>
              <a:t>2019,</a:t>
            </a:r>
            <a:r>
              <a:rPr lang="en-ZA" sz="2200" b="1" dirty="0">
                <a:effectLst>
                  <a:outerShdw blurRad="38100" dist="38100" dir="2700000" algn="tl">
                    <a:srgbClr val="000000">
                      <a:alpha val="43137"/>
                    </a:srgbClr>
                  </a:outerShdw>
                </a:effectLst>
                <a:latin typeface="Arial" charset="0"/>
                <a:cs typeface="Arial" charset="0"/>
              </a:rPr>
              <a:t> </a:t>
            </a:r>
            <a:r>
              <a:rPr lang="en-ZA" sz="2200" dirty="0">
                <a:latin typeface="Arial" charset="0"/>
                <a:cs typeface="Arial" charset="0"/>
              </a:rPr>
              <a:t>g</a:t>
            </a:r>
            <a:r>
              <a:rPr lang="en-ZA" sz="2200" dirty="0">
                <a:solidFill>
                  <a:prstClr val="black"/>
                </a:solidFill>
                <a:latin typeface="Arial" charset="0"/>
                <a:cs typeface="Arial" charset="0"/>
              </a:rPr>
              <a:t>ave effect to the legislative framework applicable on Annual Reports, and provided </a:t>
            </a:r>
            <a:r>
              <a:rPr lang="en-ZA" sz="2200" b="1" dirty="0">
                <a:solidFill>
                  <a:prstClr val="black"/>
                </a:solidFill>
                <a:latin typeface="Arial" charset="0"/>
                <a:cs typeface="Arial" charset="0"/>
              </a:rPr>
              <a:t>DOD unique guidelines </a:t>
            </a:r>
            <a:r>
              <a:rPr lang="en-ZA" sz="2200" dirty="0">
                <a:solidFill>
                  <a:prstClr val="black"/>
                </a:solidFill>
                <a:latin typeface="Arial" charset="0"/>
                <a:cs typeface="Arial" charset="0"/>
              </a:rPr>
              <a:t>for the compilation of respective Annual Report Inputs.   </a:t>
            </a:r>
            <a:endParaRPr lang="en-ZA" sz="2200" dirty="0" smtClean="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The following </a:t>
            </a:r>
            <a:r>
              <a:rPr lang="en-ZA" sz="2200" b="1" dirty="0" smtClean="0">
                <a:solidFill>
                  <a:prstClr val="black"/>
                </a:solidFill>
                <a:latin typeface="Arial" charset="0"/>
                <a:cs typeface="Arial" charset="0"/>
              </a:rPr>
              <a:t>prescribed submission dates </a:t>
            </a:r>
            <a:r>
              <a:rPr lang="en-ZA" sz="2200" dirty="0" smtClean="0">
                <a:solidFill>
                  <a:prstClr val="black"/>
                </a:solidFill>
                <a:latin typeface="Arial" charset="0"/>
                <a:cs typeface="Arial" charset="0"/>
              </a:rPr>
              <a:t>for Annual Reports are critical:</a:t>
            </a:r>
          </a:p>
          <a:p>
            <a:pPr marL="457200" indent="-457200" algn="just" defTabSz="914400" fontAlgn="base">
              <a:spcBef>
                <a:spcPct val="0"/>
              </a:spcBef>
              <a:spcAft>
                <a:spcPct val="0"/>
              </a:spcAft>
              <a:buFont typeface="Arial" panose="020B0604020202020204" pitchFamily="34" charset="0"/>
              <a:buChar char="•"/>
            </a:pPr>
            <a:endParaRPr lang="en-ZA" sz="1200" dirty="0">
              <a:solidFill>
                <a:prstClr val="black"/>
              </a:solidFill>
              <a:latin typeface="Arial" charset="0"/>
              <a:cs typeface="Arial" charset="0"/>
            </a:endParaRPr>
          </a:p>
          <a:p>
            <a:pPr marL="914400" lvl="1" indent="-457200" algn="just" defTabSz="914400" fontAlgn="base">
              <a:lnSpc>
                <a:spcPct val="150000"/>
              </a:lnSpc>
              <a:spcBef>
                <a:spcPct val="0"/>
              </a:spcBef>
              <a:spcAft>
                <a:spcPct val="0"/>
              </a:spcAft>
              <a:buFont typeface="Arial" panose="020B0604020202020204" pitchFamily="34" charset="0"/>
              <a:buChar char="•"/>
            </a:pPr>
            <a:r>
              <a:rPr lang="en-ZA" sz="2000" dirty="0" smtClean="0">
                <a:solidFill>
                  <a:prstClr val="black"/>
                </a:solidFill>
                <a:latin typeface="Arial" charset="0"/>
                <a:cs typeface="Arial" charset="0"/>
              </a:rPr>
              <a:t>31 May 2019 – PFMA Sec 40(1)(c)</a:t>
            </a:r>
          </a:p>
          <a:p>
            <a:pPr marL="914400" lvl="1" indent="-457200" algn="just" defTabSz="914400" fontAlgn="base">
              <a:lnSpc>
                <a:spcPct val="150000"/>
              </a:lnSpc>
              <a:spcBef>
                <a:spcPct val="0"/>
              </a:spcBef>
              <a:spcAft>
                <a:spcPct val="0"/>
              </a:spcAft>
              <a:buFont typeface="Arial" panose="020B0604020202020204" pitchFamily="34" charset="0"/>
              <a:buChar char="•"/>
            </a:pPr>
            <a:r>
              <a:rPr lang="en-ZA" sz="2000" dirty="0" smtClean="0">
                <a:solidFill>
                  <a:prstClr val="black"/>
                </a:solidFill>
                <a:latin typeface="Arial" charset="0"/>
                <a:cs typeface="Arial" charset="0"/>
              </a:rPr>
              <a:t>31 August 2019 – PFMA Sec 40(1)(d) </a:t>
            </a:r>
          </a:p>
          <a:p>
            <a:pPr marL="914400" lvl="1" indent="-457200" algn="just" defTabSz="914400" fontAlgn="base">
              <a:lnSpc>
                <a:spcPct val="150000"/>
              </a:lnSpc>
              <a:spcBef>
                <a:spcPct val="0"/>
              </a:spcBef>
              <a:spcAft>
                <a:spcPct val="0"/>
              </a:spcAft>
              <a:buFont typeface="Arial" panose="020B0604020202020204" pitchFamily="34" charset="0"/>
              <a:buChar char="•"/>
            </a:pPr>
            <a:r>
              <a:rPr lang="en-ZA" sz="2000" dirty="0" smtClean="0">
                <a:solidFill>
                  <a:prstClr val="black"/>
                </a:solidFill>
                <a:latin typeface="Arial" charset="0"/>
                <a:cs typeface="Arial" charset="0"/>
              </a:rPr>
              <a:t>30 September 2019 – PFMA Sec 40(1)(e)</a:t>
            </a:r>
            <a:endParaRPr lang="en-ZA" sz="2200" dirty="0">
              <a:solidFill>
                <a:prstClr val="black"/>
              </a:solidFill>
              <a:latin typeface="Arial" charset="0"/>
              <a:cs typeface="Arial" charset="0"/>
            </a:endParaRPr>
          </a:p>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11</a:t>
            </a:fld>
            <a:endParaRPr lang="en-US" altLang="en-US" sz="2400" dirty="0" smtClean="0">
              <a:solidFill>
                <a:srgbClr val="014929"/>
              </a:solidFill>
              <a:latin typeface="Arial" panose="020B0604020202020204" pitchFamily="34"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xmlns="" val="0"/>
              </a:ext>
            </a:extLst>
          </a:blip>
          <a:srcRect l="12130" t="14584" r="18889" b="9305"/>
          <a:stretch/>
        </p:blipFill>
        <p:spPr>
          <a:xfrm rot="20831669">
            <a:off x="6468365" y="3746520"/>
            <a:ext cx="1746203" cy="25689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41695940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Legislative Requirements</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The </a:t>
            </a:r>
            <a:r>
              <a:rPr lang="en-ZA" sz="2200" dirty="0" smtClean="0">
                <a:solidFill>
                  <a:prstClr val="black"/>
                </a:solidFill>
                <a:latin typeface="Arial" charset="0"/>
                <a:cs typeface="Arial" charset="0"/>
              </a:rPr>
              <a:t>Accounting Officer was </a:t>
            </a:r>
            <a:r>
              <a:rPr lang="en-ZA" sz="2200" dirty="0">
                <a:solidFill>
                  <a:prstClr val="black"/>
                </a:solidFill>
                <a:latin typeface="Arial" charset="0"/>
                <a:cs typeface="Arial" charset="0"/>
              </a:rPr>
              <a:t>unable to submit the DOD Annual Report for FY2018/19 to NT in terms of </a:t>
            </a:r>
            <a:r>
              <a:rPr lang="en-ZA" sz="2200" dirty="0" smtClean="0">
                <a:solidFill>
                  <a:prstClr val="black"/>
                </a:solidFill>
                <a:latin typeface="Arial" charset="0"/>
                <a:cs typeface="Arial" charset="0"/>
              </a:rPr>
              <a:t>Sec </a:t>
            </a:r>
            <a:r>
              <a:rPr lang="en-ZA" sz="2200" dirty="0">
                <a:solidFill>
                  <a:prstClr val="black"/>
                </a:solidFill>
                <a:latin typeface="Arial" charset="0"/>
                <a:cs typeface="Arial" charset="0"/>
              </a:rPr>
              <a:t>40(1)(d) of the </a:t>
            </a:r>
            <a:r>
              <a:rPr lang="en-ZA" sz="2200" dirty="0" smtClean="0">
                <a:solidFill>
                  <a:prstClr val="black"/>
                </a:solidFill>
                <a:latin typeface="Arial" charset="0"/>
                <a:cs typeface="Arial" charset="0"/>
              </a:rPr>
              <a:t>PFMA, 1999, by </a:t>
            </a:r>
            <a:r>
              <a:rPr lang="en-ZA" sz="2200" b="1" dirty="0" smtClean="0">
                <a:solidFill>
                  <a:prstClr val="black"/>
                </a:solidFill>
                <a:latin typeface="Arial" charset="0"/>
                <a:cs typeface="Arial" charset="0"/>
              </a:rPr>
              <a:t>31 August 2019</a:t>
            </a:r>
            <a:r>
              <a:rPr lang="en-ZA" sz="2200" dirty="0" smtClean="0">
                <a:solidFill>
                  <a:prstClr val="black"/>
                </a:solidFill>
                <a:latin typeface="Arial" charset="0"/>
                <a:cs typeface="Arial" charset="0"/>
              </a:rPr>
              <a:t>.</a:t>
            </a:r>
          </a:p>
          <a:p>
            <a:pPr marL="457200" indent="-4572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The AGSA </a:t>
            </a:r>
            <a:r>
              <a:rPr lang="en-ZA" sz="2200" dirty="0">
                <a:solidFill>
                  <a:prstClr val="black"/>
                </a:solidFill>
                <a:latin typeface="Arial" charset="0"/>
                <a:cs typeface="Arial" charset="0"/>
              </a:rPr>
              <a:t>audit </a:t>
            </a:r>
            <a:r>
              <a:rPr lang="en-ZA" sz="2200" dirty="0" smtClean="0">
                <a:solidFill>
                  <a:prstClr val="black"/>
                </a:solidFill>
                <a:latin typeface="Arial" charset="0"/>
                <a:cs typeface="Arial" charset="0"/>
              </a:rPr>
              <a:t>was </a:t>
            </a:r>
            <a:r>
              <a:rPr lang="en-ZA" sz="2200" dirty="0">
                <a:solidFill>
                  <a:prstClr val="black"/>
                </a:solidFill>
                <a:latin typeface="Arial" charset="0"/>
                <a:cs typeface="Arial" charset="0"/>
              </a:rPr>
              <a:t>not </a:t>
            </a:r>
            <a:r>
              <a:rPr lang="en-ZA" sz="2200" dirty="0" smtClean="0">
                <a:solidFill>
                  <a:prstClr val="black"/>
                </a:solidFill>
                <a:latin typeface="Arial" charset="0"/>
                <a:cs typeface="Arial" charset="0"/>
              </a:rPr>
              <a:t>concluded and </a:t>
            </a:r>
            <a:r>
              <a:rPr lang="en-ZA" sz="2200" dirty="0">
                <a:solidFill>
                  <a:prstClr val="black"/>
                </a:solidFill>
                <a:latin typeface="Arial" charset="0"/>
                <a:cs typeface="Arial" charset="0"/>
              </a:rPr>
              <a:t>the </a:t>
            </a:r>
            <a:r>
              <a:rPr lang="en-ZA" sz="2200" i="1" dirty="0">
                <a:solidFill>
                  <a:prstClr val="black"/>
                </a:solidFill>
                <a:latin typeface="Arial" charset="0"/>
                <a:cs typeface="Arial" charset="0"/>
              </a:rPr>
              <a:t>Report of the Auditor-General to Parliament on Vote No. 19:  Department of Defence</a:t>
            </a:r>
            <a:r>
              <a:rPr lang="en-ZA" sz="2200" dirty="0">
                <a:solidFill>
                  <a:prstClr val="black"/>
                </a:solidFill>
                <a:latin typeface="Arial" charset="0"/>
                <a:cs typeface="Arial" charset="0"/>
              </a:rPr>
              <a:t> </a:t>
            </a:r>
            <a:r>
              <a:rPr lang="en-ZA" sz="2200" dirty="0" smtClean="0">
                <a:solidFill>
                  <a:prstClr val="black"/>
                </a:solidFill>
                <a:latin typeface="Arial" charset="0"/>
                <a:cs typeface="Arial" charset="0"/>
              </a:rPr>
              <a:t>was </a:t>
            </a:r>
            <a:r>
              <a:rPr lang="en-ZA" sz="2200" dirty="0">
                <a:solidFill>
                  <a:prstClr val="black"/>
                </a:solidFill>
                <a:latin typeface="Arial" charset="0"/>
                <a:cs typeface="Arial" charset="0"/>
              </a:rPr>
              <a:t>not </a:t>
            </a:r>
            <a:r>
              <a:rPr lang="en-ZA" sz="2200" dirty="0" smtClean="0">
                <a:solidFill>
                  <a:prstClr val="black"/>
                </a:solidFill>
                <a:latin typeface="Arial" charset="0"/>
                <a:cs typeface="Arial" charset="0"/>
              </a:rPr>
              <a:t>issued.</a:t>
            </a:r>
          </a:p>
          <a:p>
            <a:pPr marL="457200" indent="-4572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The </a:t>
            </a:r>
            <a:r>
              <a:rPr lang="en-ZA" sz="2200" dirty="0">
                <a:solidFill>
                  <a:prstClr val="black"/>
                </a:solidFill>
                <a:latin typeface="Arial" charset="0"/>
                <a:cs typeface="Arial" charset="0"/>
              </a:rPr>
              <a:t>Accounting Officer </a:t>
            </a:r>
            <a:r>
              <a:rPr lang="en-ZA" sz="2200" dirty="0" smtClean="0">
                <a:solidFill>
                  <a:prstClr val="black"/>
                </a:solidFill>
                <a:latin typeface="Arial" charset="0"/>
                <a:cs typeface="Arial" charset="0"/>
              </a:rPr>
              <a:t>informed the Executive Authority, NT and AGSA in writing on 21 August 2019.</a:t>
            </a:r>
          </a:p>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12</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42570104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74" y="0"/>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DOD Annual Report Structure</a:t>
            </a:r>
          </a:p>
        </p:txBody>
      </p:sp>
      <p:sp>
        <p:nvSpPr>
          <p:cNvPr id="6" name="Rectangle 13"/>
          <p:cNvSpPr>
            <a:spLocks noChangeArrowheads="1"/>
          </p:cNvSpPr>
          <p:nvPr/>
        </p:nvSpPr>
        <p:spPr bwMode="auto">
          <a:xfrm>
            <a:off x="288979" y="625475"/>
            <a:ext cx="8565502" cy="4825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150000"/>
              </a:lnSpc>
              <a:spcBef>
                <a:spcPct val="0"/>
              </a:spcBef>
              <a:spcAft>
                <a:spcPct val="0"/>
              </a:spcAft>
            </a:pPr>
            <a:r>
              <a:rPr lang="en-ZA" sz="2800" b="1" dirty="0" smtClean="0">
                <a:solidFill>
                  <a:prstClr val="black"/>
                </a:solidFill>
                <a:latin typeface="Arial" charset="0"/>
                <a:cs typeface="Arial" charset="0"/>
              </a:rPr>
              <a:t>Part A: General Information </a:t>
            </a:r>
            <a:endParaRPr lang="en-ZA" sz="900" b="1" dirty="0" smtClean="0">
              <a:solidFill>
                <a:prstClr val="black"/>
              </a:solidFill>
              <a:latin typeface="Arial" charset="0"/>
              <a:cs typeface="Arial" charset="0"/>
            </a:endParaRPr>
          </a:p>
          <a:p>
            <a:pPr defTabSz="914400" fontAlgn="base">
              <a:lnSpc>
                <a:spcPct val="150000"/>
              </a:lnSpc>
              <a:spcBef>
                <a:spcPct val="0"/>
              </a:spcBef>
              <a:spcAft>
                <a:spcPct val="0"/>
              </a:spcAft>
            </a:pPr>
            <a:r>
              <a:rPr lang="en-ZA" sz="900" b="1" dirty="0" smtClean="0">
                <a:solidFill>
                  <a:prstClr val="black"/>
                </a:solidFill>
                <a:latin typeface="Arial" charset="0"/>
                <a:cs typeface="Arial" charset="0"/>
              </a:rPr>
              <a:t> </a:t>
            </a:r>
            <a:endParaRPr lang="en-ZA" sz="900" dirty="0">
              <a:solidFill>
                <a:prstClr val="black"/>
              </a:solidFill>
              <a:latin typeface="Arial" charset="0"/>
              <a:cs typeface="Arial" charset="0"/>
            </a:endParaRPr>
          </a:p>
          <a:p>
            <a:pPr marL="342900" indent="-342900">
              <a:lnSpc>
                <a:spcPct val="150000"/>
              </a:lnSpc>
              <a:buFont typeface="Arial" panose="020B0604020202020204" pitchFamily="34" charset="0"/>
              <a:buChar char="•"/>
            </a:pPr>
            <a:r>
              <a:rPr lang="en-ZA" sz="2200" dirty="0" smtClean="0">
                <a:latin typeface="Arial" charset="0"/>
                <a:cs typeface="Arial" charset="0"/>
              </a:rPr>
              <a:t>Foreword by the Executive Authority</a:t>
            </a:r>
            <a:endParaRPr lang="en-ZA" sz="2000" dirty="0" smtClean="0">
              <a:latin typeface="Calibri" panose="020F0502020204030204" pitchFamily="34" charset="0"/>
              <a:ea typeface="Calibri" panose="020F0502020204030204" pitchFamily="34" charset="0"/>
              <a:cs typeface="Times New Roman" panose="02020603050405020304" pitchFamily="18" charset="0"/>
              <a:sym typeface="Wingdings 2" panose="05020102010507070707" pitchFamily="18" charset="2"/>
            </a:endParaRPr>
          </a:p>
          <a:p>
            <a:pPr marL="342900" indent="-342900">
              <a:lnSpc>
                <a:spcPct val="150000"/>
              </a:lnSpc>
              <a:buFont typeface="Arial" panose="020B0604020202020204" pitchFamily="34" charset="0"/>
              <a:buChar char="•"/>
            </a:pPr>
            <a:r>
              <a:rPr lang="en-ZA" sz="2200" dirty="0" smtClean="0">
                <a:latin typeface="Arial" charset="0"/>
                <a:cs typeface="Arial" charset="0"/>
              </a:rPr>
              <a:t>Strategic Statement by the Head of the Department</a:t>
            </a:r>
          </a:p>
          <a:p>
            <a:pPr marL="342900" indent="-342900" algn="just" defTabSz="914400" fontAlgn="base">
              <a:lnSpc>
                <a:spcPct val="150000"/>
              </a:lnSpc>
              <a:buFont typeface="Arial" panose="020B0604020202020204" pitchFamily="34" charset="0"/>
              <a:buChar char="•"/>
            </a:pPr>
            <a:r>
              <a:rPr lang="en-ZA" sz="2200" dirty="0" smtClean="0">
                <a:solidFill>
                  <a:prstClr val="black"/>
                </a:solidFill>
                <a:latin typeface="Arial" charset="0"/>
                <a:cs typeface="Arial" charset="0"/>
              </a:rPr>
              <a:t>Introduction by the C SANDF</a:t>
            </a:r>
            <a:endParaRPr lang="en-ZA" sz="2200" dirty="0" smtClean="0">
              <a:solidFill>
                <a:schemeClr val="accent2">
                  <a:lumMod val="75000"/>
                </a:schemeClr>
              </a:solidFill>
              <a:latin typeface="Arial" charset="0"/>
              <a:cs typeface="Arial" charset="0"/>
            </a:endParaRPr>
          </a:p>
          <a:p>
            <a:pPr marL="342900" indent="-342900" algn="just" defTabSz="914400" fontAlgn="base">
              <a:lnSpc>
                <a:spcPct val="150000"/>
              </a:lnSpc>
              <a:buFont typeface="Arial" panose="020B0604020202020204" pitchFamily="34" charset="0"/>
              <a:buChar char="•"/>
            </a:pPr>
            <a:r>
              <a:rPr lang="en-ZA" sz="2200" dirty="0" smtClean="0">
                <a:solidFill>
                  <a:prstClr val="black"/>
                </a:solidFill>
                <a:latin typeface="Arial" charset="0"/>
                <a:cs typeface="Arial" charset="0"/>
              </a:rPr>
              <a:t>Strategic Overview</a:t>
            </a:r>
          </a:p>
          <a:p>
            <a:pPr marL="342900" indent="-342900" algn="just" defTabSz="914400" fontAlgn="base">
              <a:lnSpc>
                <a:spcPct val="150000"/>
              </a:lnSpc>
              <a:buFont typeface="Arial" panose="020B0604020202020204" pitchFamily="34" charset="0"/>
              <a:buChar char="•"/>
            </a:pPr>
            <a:r>
              <a:rPr lang="en-ZA" sz="2200" dirty="0" smtClean="0">
                <a:solidFill>
                  <a:prstClr val="black"/>
                </a:solidFill>
                <a:latin typeface="Arial" charset="0"/>
                <a:cs typeface="Arial" charset="0"/>
              </a:rPr>
              <a:t>Organisational and Legislative  Mandates </a:t>
            </a:r>
          </a:p>
          <a:p>
            <a:pPr marL="342900" indent="-342900" algn="just" defTabSz="914400" fontAlgn="base">
              <a:lnSpc>
                <a:spcPct val="150000"/>
              </a:lnSpc>
              <a:buFont typeface="Arial" panose="020B0604020202020204" pitchFamily="34" charset="0"/>
              <a:buChar char="•"/>
            </a:pPr>
            <a:r>
              <a:rPr lang="en-ZA" sz="2200" dirty="0" smtClean="0">
                <a:solidFill>
                  <a:prstClr val="black"/>
                </a:solidFill>
                <a:latin typeface="Arial" charset="0"/>
                <a:cs typeface="Arial" charset="0"/>
              </a:rPr>
              <a:t>Organisational Structure </a:t>
            </a:r>
          </a:p>
          <a:p>
            <a:pPr marL="342900" indent="-342900" algn="just" defTabSz="914400" fontAlgn="base">
              <a:lnSpc>
                <a:spcPct val="150000"/>
              </a:lnSpc>
              <a:buFont typeface="Arial" panose="020B0604020202020204" pitchFamily="34" charset="0"/>
              <a:buChar char="•"/>
            </a:pPr>
            <a:r>
              <a:rPr lang="en-ZA" sz="2200" dirty="0" smtClean="0">
                <a:solidFill>
                  <a:prstClr val="black"/>
                </a:solidFill>
                <a:latin typeface="Arial" charset="0"/>
                <a:cs typeface="Arial" charset="0"/>
              </a:rPr>
              <a:t>Information </a:t>
            </a:r>
            <a:r>
              <a:rPr lang="en-ZA" sz="2200" dirty="0">
                <a:solidFill>
                  <a:prstClr val="black"/>
                </a:solidFill>
                <a:latin typeface="Arial" charset="0"/>
                <a:cs typeface="Arial" charset="0"/>
              </a:rPr>
              <a:t>on the </a:t>
            </a:r>
            <a:r>
              <a:rPr lang="en-ZA" sz="2200" dirty="0" smtClean="0">
                <a:solidFill>
                  <a:prstClr val="black"/>
                </a:solidFill>
                <a:latin typeface="Arial" charset="0"/>
                <a:cs typeface="Arial" charset="0"/>
              </a:rPr>
              <a:t>Ministry</a:t>
            </a:r>
          </a:p>
          <a:p>
            <a:pPr marL="342900" indent="-342900" algn="just" defTabSz="914400" fontAlgn="base">
              <a:lnSpc>
                <a:spcPct val="150000"/>
              </a:lnSpc>
              <a:buFont typeface="Arial" panose="020B0604020202020204" pitchFamily="34" charset="0"/>
              <a:buChar char="•"/>
            </a:pPr>
            <a:r>
              <a:rPr lang="en-ZA" sz="2200" dirty="0" smtClean="0">
                <a:solidFill>
                  <a:prstClr val="black"/>
                </a:solidFill>
                <a:latin typeface="Arial" charset="0"/>
                <a:cs typeface="Arial" charset="0"/>
              </a:rPr>
              <a:t>Defence Diplomacy</a:t>
            </a:r>
            <a:endParaRPr lang="en-ZA" sz="2200" dirty="0">
              <a:solidFill>
                <a:srgbClr val="FF9900"/>
              </a:solidFill>
              <a:latin typeface="Arial" charset="0"/>
              <a:cs typeface="Arial" charset="0"/>
            </a:endParaRPr>
          </a:p>
          <a:p>
            <a:pPr algn="just" defTabSz="914400" fontAlgn="base">
              <a:spcBef>
                <a:spcPct val="0"/>
              </a:spcBef>
              <a:spcAft>
                <a:spcPct val="0"/>
              </a:spcAft>
            </a:pPr>
            <a:endParaRPr lang="en-ZA" sz="2200" dirty="0" smtClean="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13</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12259555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DOD Annual Report Structure</a:t>
            </a:r>
          </a:p>
        </p:txBody>
      </p:sp>
      <p:sp>
        <p:nvSpPr>
          <p:cNvPr id="6" name="Rectangle 13"/>
          <p:cNvSpPr>
            <a:spLocks noChangeArrowheads="1"/>
          </p:cNvSpPr>
          <p:nvPr/>
        </p:nvSpPr>
        <p:spPr bwMode="auto">
          <a:xfrm>
            <a:off x="288979" y="836532"/>
            <a:ext cx="8565502"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r>
              <a:rPr lang="en-ZA" sz="2800" b="1" dirty="0" smtClean="0">
                <a:solidFill>
                  <a:prstClr val="black"/>
                </a:solidFill>
                <a:latin typeface="Arial" charset="0"/>
                <a:cs typeface="Arial" charset="0"/>
              </a:rPr>
              <a:t>Part </a:t>
            </a:r>
            <a:r>
              <a:rPr lang="en-ZA" sz="2800" b="1" dirty="0">
                <a:solidFill>
                  <a:prstClr val="black"/>
                </a:solidFill>
                <a:latin typeface="Arial" charset="0"/>
                <a:cs typeface="Arial" charset="0"/>
              </a:rPr>
              <a:t>B: Performance </a:t>
            </a:r>
            <a:r>
              <a:rPr lang="en-ZA" sz="2800" b="1" dirty="0" smtClean="0">
                <a:solidFill>
                  <a:prstClr val="black"/>
                </a:solidFill>
                <a:latin typeface="Arial" charset="0"/>
                <a:cs typeface="Arial" charset="0"/>
              </a:rPr>
              <a:t>Information</a:t>
            </a:r>
          </a:p>
          <a:p>
            <a:pPr algn="just" defTabSz="914400" fontAlgn="base">
              <a:spcBef>
                <a:spcPct val="0"/>
              </a:spcBef>
              <a:spcAft>
                <a:spcPct val="0"/>
              </a:spcAft>
            </a:pPr>
            <a:endParaRPr lang="en-ZA" sz="2200" dirty="0" smtClean="0">
              <a:solidFill>
                <a:prstClr val="black"/>
              </a:solidFill>
              <a:latin typeface="Arial" charset="0"/>
              <a:cs typeface="Arial" charset="0"/>
            </a:endParaRPr>
          </a:p>
          <a:p>
            <a:pPr marL="342900" indent="-342900"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Financial </a:t>
            </a:r>
            <a:r>
              <a:rPr lang="en-ZA" sz="2200" dirty="0">
                <a:solidFill>
                  <a:prstClr val="black"/>
                </a:solidFill>
                <a:latin typeface="Arial" charset="0"/>
                <a:cs typeface="Arial" charset="0"/>
              </a:rPr>
              <a:t>Performance Information </a:t>
            </a:r>
            <a:r>
              <a:rPr lang="en-ZA" sz="2200" dirty="0" smtClean="0">
                <a:solidFill>
                  <a:prstClr val="black"/>
                </a:solidFill>
                <a:latin typeface="Arial" charset="0"/>
                <a:cs typeface="Arial" charset="0"/>
              </a:rPr>
              <a:t/>
            </a:r>
            <a:br>
              <a:rPr lang="en-ZA" sz="2200" dirty="0" smtClean="0">
                <a:solidFill>
                  <a:prstClr val="black"/>
                </a:solidFill>
                <a:latin typeface="Arial" charset="0"/>
                <a:cs typeface="Arial" charset="0"/>
              </a:rPr>
            </a:br>
            <a:r>
              <a:rPr lang="en-ZA" sz="2200" dirty="0" smtClean="0">
                <a:solidFill>
                  <a:prstClr val="black"/>
                </a:solidFill>
                <a:latin typeface="Arial" charset="0"/>
                <a:cs typeface="Arial" charset="0"/>
              </a:rPr>
              <a:t>(including </a:t>
            </a:r>
            <a:r>
              <a:rPr lang="en-ZA" sz="2200" dirty="0">
                <a:solidFill>
                  <a:prstClr val="black"/>
                </a:solidFill>
                <a:latin typeface="Arial" charset="0"/>
                <a:cs typeface="Arial" charset="0"/>
              </a:rPr>
              <a:t>Capital </a:t>
            </a:r>
            <a:r>
              <a:rPr lang="en-ZA" sz="2200" dirty="0" smtClean="0">
                <a:solidFill>
                  <a:prstClr val="black"/>
                </a:solidFill>
                <a:latin typeface="Arial" charset="0"/>
                <a:cs typeface="Arial" charset="0"/>
              </a:rPr>
              <a:t>Investment, </a:t>
            </a:r>
            <a:r>
              <a:rPr lang="en-ZA" sz="2200" dirty="0">
                <a:solidFill>
                  <a:prstClr val="black"/>
                </a:solidFill>
                <a:latin typeface="Arial" charset="0"/>
                <a:cs typeface="Arial" charset="0"/>
              </a:rPr>
              <a:t>Maintenance and Asset Management </a:t>
            </a:r>
            <a:r>
              <a:rPr lang="en-ZA" sz="2200" dirty="0" smtClean="0">
                <a:solidFill>
                  <a:prstClr val="black"/>
                </a:solidFill>
                <a:latin typeface="Arial" charset="0"/>
                <a:cs typeface="Arial" charset="0"/>
              </a:rPr>
              <a:t>Plan)</a:t>
            </a:r>
          </a:p>
          <a:p>
            <a:pPr marL="342900" indent="-342900" defTabSz="914400" fontAlgn="base">
              <a:spcBef>
                <a:spcPct val="0"/>
              </a:spcBef>
              <a:spcAft>
                <a:spcPct val="0"/>
              </a:spcAft>
              <a:buFont typeface="Arial" panose="020B0604020202020204" pitchFamily="34" charset="0"/>
              <a:buChar char="•"/>
            </a:pPr>
            <a:endParaRPr lang="en-ZA" dirty="0" smtClean="0">
              <a:solidFill>
                <a:prstClr val="black"/>
              </a:solidFill>
              <a:latin typeface="Arial" charset="0"/>
              <a:cs typeface="Arial" charset="0"/>
            </a:endParaRPr>
          </a:p>
          <a:p>
            <a:pPr marL="342900" indent="-342900" algn="just" defTabSz="914400" fontAlgn="base">
              <a:lnSpc>
                <a:spcPct val="150000"/>
              </a:lnSpc>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Strategic Outcome-orientated Outputs </a:t>
            </a:r>
          </a:p>
          <a:p>
            <a:pPr marL="342900" indent="-342900" algn="just" defTabSz="914400" fontAlgn="base">
              <a:lnSpc>
                <a:spcPct val="150000"/>
              </a:lnSpc>
              <a:spcBef>
                <a:spcPct val="0"/>
              </a:spcBef>
              <a:spcAft>
                <a:spcPct val="0"/>
              </a:spcAft>
              <a:buFont typeface="Arial" panose="020B0604020202020204" pitchFamily="34" charset="0"/>
              <a:buChar char="•"/>
            </a:pPr>
            <a:endParaRPr lang="en-ZA" sz="1200" dirty="0" smtClean="0">
              <a:solidFill>
                <a:prstClr val="black"/>
              </a:solidFill>
              <a:latin typeface="Arial" charset="0"/>
              <a:cs typeface="Arial" charset="0"/>
            </a:endParaRPr>
          </a:p>
          <a:p>
            <a:pPr marL="342900" indent="-342900" algn="just" defTabSz="914400" fontAlgn="base">
              <a:lnSpc>
                <a:spcPct val="150000"/>
              </a:lnSpc>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Overview </a:t>
            </a:r>
            <a:r>
              <a:rPr lang="en-ZA" sz="2200" dirty="0">
                <a:solidFill>
                  <a:prstClr val="black"/>
                </a:solidFill>
                <a:latin typeface="Arial" charset="0"/>
                <a:cs typeface="Arial" charset="0"/>
              </a:rPr>
              <a:t>of Departmental </a:t>
            </a:r>
            <a:r>
              <a:rPr lang="en-ZA" sz="2200" dirty="0" smtClean="0">
                <a:solidFill>
                  <a:prstClr val="black"/>
                </a:solidFill>
                <a:latin typeface="Arial" charset="0"/>
                <a:cs typeface="Arial" charset="0"/>
              </a:rPr>
              <a:t>Performance</a:t>
            </a:r>
            <a:r>
              <a:rPr lang="en-ZA" sz="2000" dirty="0" smtClean="0">
                <a:solidFill>
                  <a:srgbClr val="FF9900"/>
                </a:solidFill>
                <a:latin typeface="Calibri" panose="020F0502020204030204" pitchFamily="34" charset="0"/>
                <a:ea typeface="Calibri" panose="020F0502020204030204" pitchFamily="34" charset="0"/>
                <a:cs typeface="Times New Roman" panose="02020603050405020304" pitchFamily="18" charset="0"/>
                <a:sym typeface="Wingdings 2" panose="05020102010507070707" pitchFamily="18" charset="2"/>
              </a:rPr>
              <a:t> </a:t>
            </a:r>
            <a:endParaRPr lang="en-ZA" sz="2200" dirty="0" smtClean="0">
              <a:solidFill>
                <a:prstClr val="black"/>
              </a:solidFill>
              <a:latin typeface="Arial" charset="0"/>
              <a:cs typeface="Arial" charset="0"/>
            </a:endParaRPr>
          </a:p>
          <a:p>
            <a:pPr marL="342900" indent="-342900" algn="just" defTabSz="914400" fontAlgn="base">
              <a:lnSpc>
                <a:spcPct val="150000"/>
              </a:lnSpc>
              <a:spcBef>
                <a:spcPct val="0"/>
              </a:spcBef>
              <a:spcAft>
                <a:spcPct val="0"/>
              </a:spcAft>
              <a:buFont typeface="Arial" panose="020B0604020202020204" pitchFamily="34" charset="0"/>
              <a:buChar char="•"/>
            </a:pPr>
            <a:endParaRPr lang="en-ZA" sz="1200" dirty="0">
              <a:solidFill>
                <a:prstClr val="black"/>
              </a:solidFill>
              <a:latin typeface="Arial" charset="0"/>
              <a:cs typeface="Arial" charset="0"/>
            </a:endParaRPr>
          </a:p>
          <a:p>
            <a:pPr marL="342900" indent="-342900" algn="just" defTabSz="914400" fontAlgn="base">
              <a:lnSpc>
                <a:spcPct val="150000"/>
              </a:lnSpc>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Non-Financial </a:t>
            </a:r>
            <a:r>
              <a:rPr lang="en-ZA" sz="2200" dirty="0">
                <a:solidFill>
                  <a:prstClr val="black"/>
                </a:solidFill>
                <a:latin typeface="Arial" charset="0"/>
                <a:cs typeface="Arial" charset="0"/>
              </a:rPr>
              <a:t>Performance Information by </a:t>
            </a:r>
            <a:r>
              <a:rPr lang="en-ZA" sz="2200" dirty="0" smtClean="0">
                <a:solidFill>
                  <a:prstClr val="black"/>
                </a:solidFill>
                <a:latin typeface="Arial" charset="0"/>
                <a:cs typeface="Arial" charset="0"/>
              </a:rPr>
              <a:t>Programme</a:t>
            </a:r>
          </a:p>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14</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4949590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DOD Annual Report Structure</a:t>
            </a:r>
          </a:p>
        </p:txBody>
      </p:sp>
      <p:sp>
        <p:nvSpPr>
          <p:cNvPr id="6" name="Rectangle 13"/>
          <p:cNvSpPr>
            <a:spLocks noChangeArrowheads="1"/>
          </p:cNvSpPr>
          <p:nvPr/>
        </p:nvSpPr>
        <p:spPr bwMode="auto">
          <a:xfrm>
            <a:off x="288979" y="836532"/>
            <a:ext cx="8565502"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defTabSz="914400" fontAlgn="base">
              <a:spcBef>
                <a:spcPct val="0"/>
              </a:spcBef>
              <a:spcAft>
                <a:spcPct val="0"/>
              </a:spcAft>
            </a:pPr>
            <a:r>
              <a:rPr lang="en-ZA" sz="2800" b="1" dirty="0" smtClean="0">
                <a:solidFill>
                  <a:prstClr val="black"/>
                </a:solidFill>
                <a:latin typeface="Arial" charset="0"/>
                <a:cs typeface="Arial" charset="0"/>
              </a:rPr>
              <a:t>Part </a:t>
            </a:r>
            <a:r>
              <a:rPr lang="en-ZA" sz="2800" b="1" dirty="0">
                <a:solidFill>
                  <a:prstClr val="black"/>
                </a:solidFill>
                <a:latin typeface="Arial" charset="0"/>
                <a:cs typeface="Arial" charset="0"/>
              </a:rPr>
              <a:t>C: Governance</a:t>
            </a:r>
          </a:p>
          <a:p>
            <a:pPr marL="457200" lvl="0" indent="-457200" algn="just" defTabSz="914400" fontAlgn="base">
              <a:spcBef>
                <a:spcPct val="0"/>
              </a:spcBef>
              <a:spcAft>
                <a:spcPct val="0"/>
              </a:spcAft>
              <a:buFont typeface="Arial" panose="020B0604020202020204" pitchFamily="34" charset="0"/>
              <a:buChar char="•"/>
            </a:pPr>
            <a:endParaRPr lang="en-ZA" dirty="0">
              <a:solidFill>
                <a:prstClr val="black"/>
              </a:solidFill>
              <a:latin typeface="Arial" charset="0"/>
              <a:cs typeface="Arial" charset="0"/>
            </a:endParaRPr>
          </a:p>
          <a:p>
            <a:pPr marL="342900" lvl="0" indent="-342900" algn="just" defTabSz="914400" fontAlgn="base">
              <a:lnSpc>
                <a:spcPct val="150000"/>
              </a:lnSpc>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DOD MPAT Status</a:t>
            </a:r>
          </a:p>
          <a:p>
            <a:pPr marL="342900" lvl="0" indent="-342900" algn="just" defTabSz="914400" fontAlgn="base">
              <a:lnSpc>
                <a:spcPct val="150000"/>
              </a:lnSpc>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Risk Management </a:t>
            </a:r>
          </a:p>
          <a:p>
            <a:pPr marL="342900" lvl="0" indent="-342900" algn="just" defTabSz="914400" fontAlgn="base">
              <a:lnSpc>
                <a:spcPct val="150000"/>
              </a:lnSpc>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Corruption </a:t>
            </a:r>
            <a:r>
              <a:rPr lang="en-ZA" sz="2200" dirty="0">
                <a:solidFill>
                  <a:prstClr val="black"/>
                </a:solidFill>
                <a:latin typeface="Arial" charset="0"/>
                <a:cs typeface="Arial" charset="0"/>
              </a:rPr>
              <a:t>and Fraud </a:t>
            </a:r>
            <a:r>
              <a:rPr lang="en-ZA" sz="2200" dirty="0" smtClean="0">
                <a:solidFill>
                  <a:prstClr val="black"/>
                </a:solidFill>
                <a:latin typeface="Arial" charset="0"/>
                <a:cs typeface="Arial" charset="0"/>
              </a:rPr>
              <a:t>Prevention </a:t>
            </a:r>
            <a:endParaRPr lang="en-ZA" sz="2200" dirty="0" smtClean="0">
              <a:solidFill>
                <a:srgbClr val="FF9900"/>
              </a:solidFill>
              <a:latin typeface="Arial" charset="0"/>
              <a:cs typeface="Arial" charset="0"/>
            </a:endParaRPr>
          </a:p>
          <a:p>
            <a:pPr marL="342900" lvl="0" indent="-342900" algn="just" defTabSz="914400" fontAlgn="base">
              <a:lnSpc>
                <a:spcPct val="150000"/>
              </a:lnSpc>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Code </a:t>
            </a:r>
            <a:r>
              <a:rPr lang="en-ZA" sz="2200" dirty="0">
                <a:solidFill>
                  <a:prstClr val="black"/>
                </a:solidFill>
                <a:latin typeface="Arial" charset="0"/>
                <a:cs typeface="Arial" charset="0"/>
              </a:rPr>
              <a:t>of </a:t>
            </a:r>
            <a:r>
              <a:rPr lang="en-ZA" sz="2200" dirty="0" smtClean="0">
                <a:solidFill>
                  <a:prstClr val="black"/>
                </a:solidFill>
                <a:latin typeface="Arial" charset="0"/>
                <a:cs typeface="Arial" charset="0"/>
              </a:rPr>
              <a:t>Conduct </a:t>
            </a:r>
          </a:p>
          <a:p>
            <a:pPr marL="342900" lvl="0" indent="-342900" algn="just" defTabSz="914400" fontAlgn="base">
              <a:lnSpc>
                <a:spcPct val="150000"/>
              </a:lnSpc>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Portfolio Committees </a:t>
            </a:r>
          </a:p>
          <a:p>
            <a:pPr marL="342900" lvl="0" indent="-342900" algn="just" defTabSz="914400" fontAlgn="base">
              <a:lnSpc>
                <a:spcPct val="150000"/>
              </a:lnSpc>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SCOPA Resolutions </a:t>
            </a:r>
          </a:p>
          <a:p>
            <a:pPr marL="342900" lvl="0" indent="-342900" algn="just" defTabSz="914400" fontAlgn="base">
              <a:lnSpc>
                <a:spcPct val="150000"/>
              </a:lnSpc>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Internal </a:t>
            </a:r>
            <a:r>
              <a:rPr lang="en-ZA" sz="2200" dirty="0">
                <a:solidFill>
                  <a:prstClr val="black"/>
                </a:solidFill>
                <a:latin typeface="Arial" charset="0"/>
                <a:cs typeface="Arial" charset="0"/>
              </a:rPr>
              <a:t>Audit </a:t>
            </a:r>
            <a:r>
              <a:rPr lang="en-ZA" sz="2200" dirty="0" smtClean="0">
                <a:solidFill>
                  <a:prstClr val="black"/>
                </a:solidFill>
                <a:latin typeface="Arial" charset="0"/>
                <a:cs typeface="Arial" charset="0"/>
              </a:rPr>
              <a:t>and DOD Audit </a:t>
            </a:r>
            <a:r>
              <a:rPr lang="en-ZA" sz="2200" dirty="0">
                <a:solidFill>
                  <a:prstClr val="black"/>
                </a:solidFill>
                <a:latin typeface="Arial" charset="0"/>
                <a:cs typeface="Arial" charset="0"/>
              </a:rPr>
              <a:t>Committee </a:t>
            </a:r>
            <a:r>
              <a:rPr lang="en-ZA" sz="2200" dirty="0" smtClean="0">
                <a:solidFill>
                  <a:prstClr val="black"/>
                </a:solidFill>
                <a:latin typeface="Arial" charset="0"/>
                <a:cs typeface="Arial" charset="0"/>
              </a:rPr>
              <a:t>Report </a:t>
            </a: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15</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98224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DOD Annual Report Structure</a:t>
            </a:r>
          </a:p>
        </p:txBody>
      </p:sp>
      <p:sp>
        <p:nvSpPr>
          <p:cNvPr id="6" name="Rectangle 13"/>
          <p:cNvSpPr>
            <a:spLocks noChangeArrowheads="1"/>
          </p:cNvSpPr>
          <p:nvPr/>
        </p:nvSpPr>
        <p:spPr bwMode="auto">
          <a:xfrm>
            <a:off x="288979" y="836532"/>
            <a:ext cx="8565502"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r>
              <a:rPr lang="en-ZA" sz="2800" b="1" dirty="0" smtClean="0">
                <a:solidFill>
                  <a:prstClr val="black"/>
                </a:solidFill>
                <a:latin typeface="Arial" charset="0"/>
                <a:cs typeface="Arial" charset="0"/>
              </a:rPr>
              <a:t>Part </a:t>
            </a:r>
            <a:r>
              <a:rPr lang="en-ZA" sz="2800" b="1" dirty="0">
                <a:solidFill>
                  <a:prstClr val="black"/>
                </a:solidFill>
                <a:latin typeface="Arial" charset="0"/>
                <a:cs typeface="Arial" charset="0"/>
              </a:rPr>
              <a:t>D: Human Resource Management</a:t>
            </a:r>
          </a:p>
          <a:p>
            <a:pPr algn="just" defTabSz="914400" fontAlgn="base">
              <a:spcBef>
                <a:spcPct val="0"/>
              </a:spcBef>
              <a:spcAft>
                <a:spcPct val="0"/>
              </a:spcAft>
            </a:pPr>
            <a:endParaRPr lang="en-ZA" sz="2200" dirty="0">
              <a:solidFill>
                <a:prstClr val="black"/>
              </a:solidFill>
              <a:latin typeface="Arial" charset="0"/>
              <a:cs typeface="Arial" charset="0"/>
            </a:endParaRPr>
          </a:p>
          <a:p>
            <a:pPr marL="342900" indent="-342900" algn="just" defTabSz="914400" fontAlgn="base">
              <a:lnSpc>
                <a:spcPct val="150000"/>
              </a:lnSpc>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Human Resources </a:t>
            </a:r>
            <a:r>
              <a:rPr lang="en-ZA" sz="2200" dirty="0" smtClean="0">
                <a:solidFill>
                  <a:prstClr val="black"/>
                </a:solidFill>
                <a:latin typeface="Arial" charset="0"/>
                <a:cs typeface="Arial" charset="0"/>
              </a:rPr>
              <a:t>Overview</a:t>
            </a:r>
            <a:endParaRPr lang="en-ZA" sz="2200" dirty="0">
              <a:solidFill>
                <a:prstClr val="black"/>
              </a:solidFill>
              <a:latin typeface="Arial" charset="0"/>
              <a:cs typeface="Arial" charset="0"/>
            </a:endParaRPr>
          </a:p>
          <a:p>
            <a:pPr marL="342900" indent="-342900" defTabSz="914400" fontAlgn="base">
              <a:lnSpc>
                <a:spcPct val="150000"/>
              </a:lnSpc>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Oversight </a:t>
            </a:r>
            <a:r>
              <a:rPr lang="en-ZA" sz="2200" dirty="0" smtClean="0">
                <a:solidFill>
                  <a:prstClr val="black"/>
                </a:solidFill>
                <a:latin typeface="Arial" charset="0"/>
                <a:cs typeface="Arial" charset="0"/>
              </a:rPr>
              <a:t>Statistics</a:t>
            </a:r>
          </a:p>
          <a:p>
            <a:pPr marL="355600" indent="-355600" defTabSz="914400" fontAlgn="base">
              <a:spcBef>
                <a:spcPct val="0"/>
              </a:spcBef>
              <a:spcAft>
                <a:spcPct val="0"/>
              </a:spcAft>
            </a:pPr>
            <a:r>
              <a:rPr lang="en-ZA" sz="2200" dirty="0" smtClean="0">
                <a:solidFill>
                  <a:prstClr val="black"/>
                </a:solidFill>
                <a:latin typeface="Arial" charset="0"/>
                <a:cs typeface="Arial" charset="0"/>
              </a:rPr>
              <a:t>     (+/- </a:t>
            </a:r>
            <a:r>
              <a:rPr lang="en-ZA" sz="2200" dirty="0" smtClean="0">
                <a:latin typeface="Arial" charset="0"/>
                <a:cs typeface="Arial" charset="0"/>
              </a:rPr>
              <a:t>64 </a:t>
            </a:r>
            <a:r>
              <a:rPr lang="en-ZA" sz="2200" dirty="0">
                <a:solidFill>
                  <a:prstClr val="black"/>
                </a:solidFill>
                <a:latin typeface="Arial" charset="0"/>
                <a:cs typeface="Arial" charset="0"/>
              </a:rPr>
              <a:t>DPSA </a:t>
            </a:r>
            <a:r>
              <a:rPr lang="en-ZA" sz="2200" dirty="0" smtClean="0">
                <a:solidFill>
                  <a:prstClr val="black"/>
                </a:solidFill>
                <a:latin typeface="Arial" charset="0"/>
                <a:cs typeface="Arial" charset="0"/>
              </a:rPr>
              <a:t>prescribed / DOD specific tables including utilisation of </a:t>
            </a:r>
            <a:r>
              <a:rPr lang="en-ZA" sz="2200" dirty="0">
                <a:solidFill>
                  <a:prstClr val="black"/>
                </a:solidFill>
                <a:latin typeface="Arial" charset="0"/>
                <a:cs typeface="Arial" charset="0"/>
              </a:rPr>
              <a:t>c</a:t>
            </a:r>
            <a:r>
              <a:rPr lang="en-ZA" sz="2200" dirty="0" smtClean="0">
                <a:solidFill>
                  <a:prstClr val="black"/>
                </a:solidFill>
                <a:latin typeface="Arial" charset="0"/>
                <a:cs typeface="Arial" charset="0"/>
              </a:rPr>
              <a:t>onsultants) </a:t>
            </a:r>
          </a:p>
          <a:p>
            <a:pPr marL="342900" indent="-3429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16</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7469749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DOD Annual Report Structure</a:t>
            </a:r>
          </a:p>
        </p:txBody>
      </p:sp>
      <p:sp>
        <p:nvSpPr>
          <p:cNvPr id="6" name="Rectangle 13"/>
          <p:cNvSpPr>
            <a:spLocks noChangeArrowheads="1"/>
          </p:cNvSpPr>
          <p:nvPr/>
        </p:nvSpPr>
        <p:spPr bwMode="auto">
          <a:xfrm>
            <a:off x="288979" y="836532"/>
            <a:ext cx="8709364"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en-ZA" sz="2800" b="1" dirty="0" smtClean="0">
                <a:solidFill>
                  <a:prstClr val="black"/>
                </a:solidFill>
                <a:latin typeface="Arial" charset="0"/>
                <a:cs typeface="Arial" charset="0"/>
              </a:rPr>
              <a:t>Part </a:t>
            </a:r>
            <a:r>
              <a:rPr lang="en-ZA" sz="2800" b="1" dirty="0">
                <a:solidFill>
                  <a:prstClr val="black"/>
                </a:solidFill>
                <a:latin typeface="Arial" charset="0"/>
                <a:cs typeface="Arial" charset="0"/>
              </a:rPr>
              <a:t>E: Financial Information</a:t>
            </a:r>
          </a:p>
          <a:p>
            <a:pPr marL="457200" indent="-4572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marL="342900" indent="-342900" algn="just" defTabSz="914400" fontAlgn="base">
              <a:lnSpc>
                <a:spcPct val="150000"/>
              </a:lnSpc>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Report </a:t>
            </a:r>
            <a:r>
              <a:rPr lang="en-ZA" sz="2200" dirty="0" smtClean="0">
                <a:solidFill>
                  <a:prstClr val="black"/>
                </a:solidFill>
                <a:latin typeface="Arial" charset="0"/>
                <a:cs typeface="Arial" charset="0"/>
              </a:rPr>
              <a:t>by the Accounting </a:t>
            </a:r>
            <a:r>
              <a:rPr lang="en-ZA" sz="2200" dirty="0">
                <a:solidFill>
                  <a:prstClr val="black"/>
                </a:solidFill>
                <a:latin typeface="Arial" charset="0"/>
                <a:cs typeface="Arial" charset="0"/>
              </a:rPr>
              <a:t>Officer</a:t>
            </a:r>
            <a:endParaRPr lang="en-ZA" sz="2200" dirty="0" smtClean="0">
              <a:solidFill>
                <a:prstClr val="black"/>
              </a:solidFill>
              <a:latin typeface="Arial" charset="0"/>
              <a:cs typeface="Arial" charset="0"/>
            </a:endParaRPr>
          </a:p>
          <a:p>
            <a:pPr marL="342900" indent="-342900" algn="just" defTabSz="914400" fontAlgn="base">
              <a:lnSpc>
                <a:spcPct val="150000"/>
              </a:lnSpc>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Report of the Auditor-General to Parliament on Vote 19</a:t>
            </a:r>
          </a:p>
          <a:p>
            <a:pPr marL="342900" indent="-342900" algn="just" defTabSz="914400" fontAlgn="base">
              <a:lnSpc>
                <a:spcPct val="150000"/>
              </a:lnSpc>
              <a:spcBef>
                <a:spcPct val="0"/>
              </a:spcBef>
              <a:spcAft>
                <a:spcPct val="0"/>
              </a:spcAft>
              <a:buFont typeface="Arial" panose="020B0604020202020204" pitchFamily="34" charset="0"/>
              <a:buChar char="•"/>
            </a:pPr>
            <a:r>
              <a:rPr lang="en-ZA" sz="2200" smtClean="0">
                <a:solidFill>
                  <a:prstClr val="black"/>
                </a:solidFill>
                <a:latin typeface="Arial" charset="0"/>
                <a:cs typeface="Arial" charset="0"/>
              </a:rPr>
              <a:t>Consolidated Annual </a:t>
            </a:r>
            <a:r>
              <a:rPr lang="en-ZA" sz="2200" dirty="0" smtClean="0">
                <a:solidFill>
                  <a:prstClr val="black"/>
                </a:solidFill>
                <a:latin typeface="Arial" charset="0"/>
                <a:cs typeface="Arial" charset="0"/>
              </a:rPr>
              <a:t>Financial Statements: Vote 19</a:t>
            </a:r>
          </a:p>
          <a:p>
            <a:pPr marL="342900" indent="-342900" defTabSz="914400" fontAlgn="base">
              <a:lnSpc>
                <a:spcPct val="150000"/>
              </a:lnSpc>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Assurance Report National Conventional Arms Control Committee </a:t>
            </a: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17</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25056711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6" name="Rectangle 13"/>
          <p:cNvSpPr>
            <a:spLocks noChangeArrowheads="1"/>
          </p:cNvSpPr>
          <p:nvPr/>
        </p:nvSpPr>
        <p:spPr bwMode="auto">
          <a:xfrm>
            <a:off x="298580" y="595901"/>
            <a:ext cx="8565502"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lnSpc>
                <a:spcPct val="200000"/>
              </a:lnSpc>
              <a:spcBef>
                <a:spcPct val="0"/>
              </a:spcBef>
              <a:spcAft>
                <a:spcPct val="0"/>
              </a:spcAft>
            </a:pPr>
            <a:endParaRPr lang="en-ZA" sz="2600" dirty="0" smtClean="0">
              <a:solidFill>
                <a:prstClr val="black"/>
              </a:solidFill>
              <a:latin typeface="Arial" charset="0"/>
              <a:cs typeface="Arial" charset="0"/>
            </a:endParaRPr>
          </a:p>
          <a:p>
            <a:pPr algn="ctr" defTabSz="914400" fontAlgn="base">
              <a:lnSpc>
                <a:spcPct val="200000"/>
              </a:lnSpc>
              <a:spcBef>
                <a:spcPct val="0"/>
              </a:spcBef>
              <a:spcAft>
                <a:spcPct val="0"/>
              </a:spcAft>
            </a:pPr>
            <a:endParaRPr lang="en-ZA" sz="2600" dirty="0">
              <a:solidFill>
                <a:prstClr val="black"/>
              </a:solidFill>
              <a:latin typeface="Arial" charset="0"/>
              <a:cs typeface="Arial" charset="0"/>
            </a:endParaRPr>
          </a:p>
          <a:p>
            <a:pPr algn="ctr" defTabSz="914400" fontAlgn="base">
              <a:spcBef>
                <a:spcPct val="0"/>
              </a:spcBef>
              <a:spcAft>
                <a:spcPct val="0"/>
              </a:spcAft>
            </a:pPr>
            <a:r>
              <a:rPr lang="en-ZA" sz="4800" b="1" dirty="0">
                <a:solidFill>
                  <a:srgbClr val="014929"/>
                </a:solidFill>
                <a:effectLst>
                  <a:outerShdw blurRad="38100" dist="38100" dir="2700000" algn="tl">
                    <a:srgbClr val="000000">
                      <a:alpha val="43137"/>
                    </a:srgbClr>
                  </a:outerShdw>
                </a:effectLst>
                <a:latin typeface="Arial" charset="0"/>
                <a:cs typeface="Arial" charset="0"/>
              </a:rPr>
              <a:t>Strategic </a:t>
            </a:r>
            <a:r>
              <a:rPr lang="en-ZA" sz="4800" b="1" dirty="0" smtClean="0">
                <a:solidFill>
                  <a:srgbClr val="014929"/>
                </a:solidFill>
                <a:effectLst>
                  <a:outerShdw blurRad="38100" dist="38100" dir="2700000" algn="tl">
                    <a:srgbClr val="000000">
                      <a:alpha val="43137"/>
                    </a:srgbClr>
                  </a:outerShdw>
                </a:effectLst>
                <a:latin typeface="Arial" charset="0"/>
                <a:cs typeface="Arial" charset="0"/>
              </a:rPr>
              <a:t>Overview</a:t>
            </a:r>
            <a:r>
              <a:rPr lang="en-US" sz="4800" b="1" dirty="0" smtClean="0">
                <a:solidFill>
                  <a:srgbClr val="014929"/>
                </a:solidFill>
                <a:effectLst>
                  <a:outerShdw blurRad="38100" dist="38100" dir="2700000" algn="tl">
                    <a:srgbClr val="000000">
                      <a:alpha val="43137"/>
                    </a:srgbClr>
                  </a:outerShdw>
                </a:effectLst>
                <a:latin typeface="Arial" charset="0"/>
                <a:cs typeface="Arial" charset="0"/>
              </a:rPr>
              <a:t>:</a:t>
            </a:r>
            <a:endParaRPr lang="en-ZA" sz="4800" b="1" dirty="0" smtClean="0">
              <a:solidFill>
                <a:srgbClr val="014929"/>
              </a:solidFill>
              <a:effectLst>
                <a:outerShdw blurRad="38100" dist="38100" dir="2700000" algn="tl">
                  <a:srgbClr val="000000">
                    <a:alpha val="43137"/>
                  </a:srgbClr>
                </a:outerShdw>
              </a:effectLst>
              <a:latin typeface="Arial" charset="0"/>
              <a:cs typeface="Arial" charset="0"/>
            </a:endParaRPr>
          </a:p>
          <a:p>
            <a:pPr algn="ctr" defTabSz="914400" fontAlgn="base">
              <a:spcBef>
                <a:spcPct val="0"/>
              </a:spcBef>
              <a:spcAft>
                <a:spcPct val="0"/>
              </a:spcAft>
            </a:pPr>
            <a:r>
              <a:rPr lang="en-ZA" sz="4800" b="1" dirty="0" smtClean="0">
                <a:solidFill>
                  <a:srgbClr val="014929"/>
                </a:solidFill>
                <a:effectLst>
                  <a:outerShdw blurRad="38100" dist="38100" dir="2700000" algn="tl">
                    <a:srgbClr val="000000">
                      <a:alpha val="43137"/>
                    </a:srgbClr>
                  </a:outerShdw>
                </a:effectLst>
                <a:latin typeface="Arial" charset="0"/>
                <a:cs typeface="Arial" charset="0"/>
              </a:rPr>
              <a:t>Defence Policy </a:t>
            </a:r>
            <a:r>
              <a:rPr lang="en-ZA" sz="4800" b="1" dirty="0">
                <a:solidFill>
                  <a:srgbClr val="014929"/>
                </a:solidFill>
                <a:effectLst>
                  <a:outerShdw blurRad="38100" dist="38100" dir="2700000" algn="tl">
                    <a:srgbClr val="000000">
                      <a:alpha val="43137"/>
                    </a:srgbClr>
                  </a:outerShdw>
                </a:effectLst>
                <a:latin typeface="Arial" charset="0"/>
                <a:cs typeface="Arial" charset="0"/>
              </a:rPr>
              <a:t>Mandate</a:t>
            </a:r>
          </a:p>
        </p:txBody>
      </p:sp>
    </p:spTree>
    <p:extLst>
      <p:ext uri="{BB962C8B-B14F-4D97-AF65-F5344CB8AC3E}">
        <p14:creationId xmlns:p14="http://schemas.microsoft.com/office/powerpoint/2010/main" xmlns="" val="18072808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a:solidFill>
                  <a:prstClr val="white"/>
                </a:solidFill>
                <a:latin typeface="Arial" panose="020B0604020202020204" pitchFamily="34" charset="0"/>
              </a:rPr>
              <a:t>SA </a:t>
            </a:r>
            <a:r>
              <a:rPr lang="en-US" altLang="en-US" sz="2800" b="1" dirty="0" err="1">
                <a:solidFill>
                  <a:prstClr val="white"/>
                </a:solidFill>
                <a:latin typeface="Arial" panose="020B0604020202020204" pitchFamily="34" charset="0"/>
              </a:rPr>
              <a:t>Defence</a:t>
            </a:r>
            <a:r>
              <a:rPr lang="en-US" altLang="en-US" sz="2800" b="1" dirty="0">
                <a:solidFill>
                  <a:prstClr val="white"/>
                </a:solidFill>
                <a:latin typeface="Arial" panose="020B0604020202020204" pitchFamily="34" charset="0"/>
              </a:rPr>
              <a:t> Review 2015</a:t>
            </a: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19</a:t>
            </a:fld>
            <a:endParaRPr lang="en-US" altLang="en-US" sz="2400" dirty="0" smtClean="0">
              <a:solidFill>
                <a:srgbClr val="014929"/>
              </a:solidFill>
              <a:latin typeface="Arial" panose="020B0604020202020204" pitchFamily="34" charset="0"/>
            </a:endParaRPr>
          </a:p>
        </p:txBody>
      </p:sp>
      <p:sp>
        <p:nvSpPr>
          <p:cNvPr id="8" name="TextBox 7"/>
          <p:cNvSpPr txBox="1"/>
          <p:nvPr/>
        </p:nvSpPr>
        <p:spPr>
          <a:xfrm>
            <a:off x="119755" y="1181313"/>
            <a:ext cx="3208532" cy="4339650"/>
          </a:xfrm>
          <a:prstGeom prst="rect">
            <a:avLst/>
          </a:prstGeom>
          <a:noFill/>
        </p:spPr>
        <p:txBody>
          <a:bodyPr wrap="square" rtlCol="0">
            <a:spAutoFit/>
          </a:bodyPr>
          <a:lstStyle/>
          <a:p>
            <a:pPr algn="ctr"/>
            <a:r>
              <a:rPr lang="en-ZA" sz="2200" dirty="0">
                <a:latin typeface="Arial" panose="020B0604020202020204" pitchFamily="34" charset="0"/>
                <a:cs typeface="Arial" panose="020B0604020202020204" pitchFamily="34" charset="0"/>
              </a:rPr>
              <a:t>The </a:t>
            </a:r>
            <a:r>
              <a:rPr lang="en-ZA" sz="3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SA Defence </a:t>
            </a:r>
            <a:r>
              <a:rPr lang="en-ZA"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Review 2015 </a:t>
            </a:r>
            <a:r>
              <a:rPr lang="en-ZA" sz="2200" dirty="0">
                <a:latin typeface="Arial" panose="020B0604020202020204" pitchFamily="34" charset="0"/>
                <a:cs typeface="Arial" panose="020B0604020202020204" pitchFamily="34" charset="0"/>
              </a:rPr>
              <a:t>is the second comprehensive </a:t>
            </a:r>
            <a:r>
              <a:rPr lang="en-ZA"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policy review </a:t>
            </a:r>
            <a:r>
              <a:rPr lang="en-ZA" sz="2200" dirty="0">
                <a:latin typeface="Arial" panose="020B0604020202020204" pitchFamily="34" charset="0"/>
                <a:cs typeface="Arial" panose="020B0604020202020204" pitchFamily="34" charset="0"/>
              </a:rPr>
              <a:t>of this nature </a:t>
            </a:r>
            <a:r>
              <a:rPr lang="en-ZA" sz="2200" dirty="0" smtClean="0">
                <a:latin typeface="Arial" panose="020B0604020202020204" pitchFamily="34" charset="0"/>
                <a:cs typeface="Arial" panose="020B0604020202020204" pitchFamily="34" charset="0"/>
              </a:rPr>
              <a:t>in</a:t>
            </a:r>
            <a:r>
              <a:rPr lang="en-ZA" sz="2200" dirty="0">
                <a:latin typeface="Arial" panose="020B0604020202020204" pitchFamily="34" charset="0"/>
                <a:cs typeface="Arial" panose="020B0604020202020204" pitchFamily="34" charset="0"/>
              </a:rPr>
              <a:t> </a:t>
            </a:r>
            <a:r>
              <a:rPr lang="en-ZA" sz="2200" dirty="0" smtClean="0">
                <a:latin typeface="Arial" panose="020B0604020202020204" pitchFamily="34" charset="0"/>
                <a:cs typeface="Arial" panose="020B0604020202020204" pitchFamily="34" charset="0"/>
              </a:rPr>
              <a:t>democratic </a:t>
            </a:r>
            <a:br>
              <a:rPr lang="en-ZA" sz="2200" dirty="0" smtClean="0">
                <a:latin typeface="Arial" panose="020B0604020202020204" pitchFamily="34" charset="0"/>
                <a:cs typeface="Arial" panose="020B0604020202020204" pitchFamily="34" charset="0"/>
              </a:rPr>
            </a:br>
            <a:r>
              <a:rPr lang="en-ZA" sz="2200" dirty="0" smtClean="0">
                <a:latin typeface="Arial" panose="020B0604020202020204" pitchFamily="34" charset="0"/>
                <a:cs typeface="Arial" panose="020B0604020202020204" pitchFamily="34" charset="0"/>
              </a:rPr>
              <a:t>South Africa. </a:t>
            </a:r>
          </a:p>
          <a:p>
            <a:pPr algn="ctr"/>
            <a:endParaRPr lang="en-ZA" sz="2200" dirty="0" smtClean="0">
              <a:latin typeface="Arial" panose="020B0604020202020204" pitchFamily="34" charset="0"/>
              <a:cs typeface="Arial" panose="020B0604020202020204" pitchFamily="34" charset="0"/>
            </a:endParaRPr>
          </a:p>
          <a:p>
            <a:pPr algn="ctr"/>
            <a:r>
              <a:rPr lang="en-ZA" sz="2200" dirty="0" smtClean="0">
                <a:latin typeface="Arial" panose="020B0604020202020204" pitchFamily="34" charset="0"/>
                <a:cs typeface="Arial" panose="020B0604020202020204" pitchFamily="34" charset="0"/>
              </a:rPr>
              <a:t>It maps </a:t>
            </a:r>
            <a:r>
              <a:rPr lang="en-ZA" sz="2200" dirty="0">
                <a:latin typeface="Arial" panose="020B0604020202020204" pitchFamily="34" charset="0"/>
                <a:cs typeface="Arial" panose="020B0604020202020204" pitchFamily="34" charset="0"/>
              </a:rPr>
              <a:t>out the </a:t>
            </a:r>
            <a:r>
              <a:rPr lang="en-ZA"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defence direction</a:t>
            </a:r>
            <a:r>
              <a:rPr lang="en-ZA"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ZA" sz="2200" dirty="0" smtClean="0">
                <a:latin typeface="Arial" panose="020B0604020202020204" pitchFamily="34" charset="0"/>
                <a:cs typeface="Arial" panose="020B0604020202020204" pitchFamily="34" charset="0"/>
              </a:rPr>
              <a:t>over </a:t>
            </a:r>
            <a:r>
              <a:rPr lang="en-ZA" sz="2200" dirty="0">
                <a:latin typeface="Arial" panose="020B0604020202020204" pitchFamily="34" charset="0"/>
                <a:cs typeface="Arial" panose="020B0604020202020204" pitchFamily="34" charset="0"/>
              </a:rPr>
              <a:t>the next </a:t>
            </a:r>
            <a:r>
              <a:rPr lang="en-ZA" sz="2200" dirty="0" smtClean="0">
                <a:latin typeface="Arial" panose="020B0604020202020204" pitchFamily="34" charset="0"/>
                <a:cs typeface="Arial" panose="020B0604020202020204" pitchFamily="34" charset="0"/>
              </a:rPr>
              <a:t/>
            </a:r>
            <a:br>
              <a:rPr lang="en-ZA" sz="2200" dirty="0" smtClean="0">
                <a:latin typeface="Arial" panose="020B0604020202020204" pitchFamily="34" charset="0"/>
                <a:cs typeface="Arial" panose="020B0604020202020204" pitchFamily="34" charset="0"/>
              </a:rPr>
            </a:br>
            <a:r>
              <a:rPr lang="en-ZA"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20 </a:t>
            </a:r>
            <a:r>
              <a:rPr lang="en-ZA"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to 30 years</a:t>
            </a:r>
            <a:r>
              <a:rPr lang="en-ZA" sz="2200" dirty="0">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4" cstate="print"/>
          <a:stretch>
            <a:fillRect/>
          </a:stretch>
        </p:blipFill>
        <p:spPr>
          <a:xfrm>
            <a:off x="3407621" y="930461"/>
            <a:ext cx="5739252" cy="4949725"/>
          </a:xfrm>
          <a:prstGeom prst="rect">
            <a:avLst/>
          </a:prstGeom>
          <a:effectLst>
            <a:softEdge rad="63500"/>
          </a:effectLst>
        </p:spPr>
      </p:pic>
      <p:pic>
        <p:nvPicPr>
          <p:cNvPr id="10" name="Picture 9"/>
          <p:cNvPicPr>
            <a:picLocks noChangeAspect="1"/>
          </p:cNvPicPr>
          <p:nvPr/>
        </p:nvPicPr>
        <p:blipFill>
          <a:blip r:embed="rId5" cstate="print"/>
          <a:stretch>
            <a:fillRect/>
          </a:stretch>
        </p:blipFill>
        <p:spPr>
          <a:xfrm rot="20906603">
            <a:off x="3555954" y="1804697"/>
            <a:ext cx="1980213" cy="2786593"/>
          </a:xfrm>
          <a:prstGeom prst="rect">
            <a:avLst/>
          </a:prstGeom>
          <a:effectLst>
            <a:outerShdw blurRad="266700" dist="114300" dir="2700000" algn="tl" rotWithShape="0">
              <a:prstClr val="black">
                <a:alpha val="40000"/>
              </a:prstClr>
            </a:outerShdw>
          </a:effectLst>
        </p:spPr>
      </p:pic>
    </p:spTree>
    <p:extLst>
      <p:ext uri="{BB962C8B-B14F-4D97-AF65-F5344CB8AC3E}">
        <p14:creationId xmlns:p14="http://schemas.microsoft.com/office/powerpoint/2010/main" xmlns="" val="723366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17980"/>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Aim</a:t>
            </a:r>
            <a:endParaRPr lang="en-US" altLang="en-US" sz="2000" b="1" dirty="0" smtClean="0">
              <a:solidFill>
                <a:prstClr val="white"/>
              </a:solidFill>
              <a:latin typeface="Arial" panose="020B0604020202020204" pitchFamily="34" charset="0"/>
            </a:endParaRPr>
          </a:p>
        </p:txBody>
      </p:sp>
      <p:sp>
        <p:nvSpPr>
          <p:cNvPr id="6" name="Rectangle 13"/>
          <p:cNvSpPr>
            <a:spLocks noChangeArrowheads="1"/>
          </p:cNvSpPr>
          <p:nvPr/>
        </p:nvSpPr>
        <p:spPr bwMode="auto">
          <a:xfrm>
            <a:off x="0" y="909507"/>
            <a:ext cx="9112344" cy="259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en-ZA" sz="3000" dirty="0" smtClean="0">
                <a:solidFill>
                  <a:prstClr val="black"/>
                </a:solidFill>
                <a:latin typeface="Arial" charset="0"/>
                <a:cs typeface="Arial" charset="0"/>
              </a:rPr>
              <a:t>Information brief </a:t>
            </a:r>
          </a:p>
          <a:p>
            <a:pPr algn="ctr" defTabSz="914400" fontAlgn="base">
              <a:spcBef>
                <a:spcPct val="0"/>
              </a:spcBef>
              <a:spcAft>
                <a:spcPct val="0"/>
              </a:spcAft>
            </a:pPr>
            <a:r>
              <a:rPr lang="en-ZA" sz="3000" dirty="0" smtClean="0">
                <a:solidFill>
                  <a:prstClr val="black"/>
                </a:solidFill>
                <a:latin typeface="Arial" charset="0"/>
                <a:cs typeface="Arial" charset="0"/>
              </a:rPr>
              <a:t>to the </a:t>
            </a:r>
          </a:p>
          <a:p>
            <a:pPr algn="ctr" defTabSz="914400" fontAlgn="base">
              <a:spcBef>
                <a:spcPct val="0"/>
              </a:spcBef>
              <a:spcAft>
                <a:spcPct val="0"/>
              </a:spcAft>
            </a:pPr>
            <a:endParaRPr lang="en-ZA" sz="3000" dirty="0" smtClean="0">
              <a:solidFill>
                <a:prstClr val="black"/>
              </a:solidFill>
              <a:latin typeface="Arial" charset="0"/>
              <a:cs typeface="Arial" charset="0"/>
            </a:endParaRPr>
          </a:p>
          <a:p>
            <a:pPr algn="ctr" defTabSz="914400" fontAlgn="base">
              <a:spcBef>
                <a:spcPct val="0"/>
              </a:spcBef>
              <a:spcAft>
                <a:spcPct val="0"/>
              </a:spcAft>
            </a:pPr>
            <a:r>
              <a:rPr lang="en-ZA" sz="3200" b="1" dirty="0" smtClean="0">
                <a:solidFill>
                  <a:srgbClr val="014929"/>
                </a:solidFill>
                <a:effectLst>
                  <a:outerShdw blurRad="38100" dist="38100" dir="2700000" algn="tl">
                    <a:srgbClr val="000000">
                      <a:alpha val="43137"/>
                    </a:srgbClr>
                  </a:outerShdw>
                </a:effectLst>
                <a:latin typeface="Arial" charset="0"/>
                <a:cs typeface="Arial" charset="0"/>
              </a:rPr>
              <a:t>Portfolio Committee </a:t>
            </a:r>
          </a:p>
          <a:p>
            <a:pPr algn="ctr" defTabSz="914400" fontAlgn="base">
              <a:spcBef>
                <a:spcPct val="0"/>
              </a:spcBef>
              <a:spcAft>
                <a:spcPct val="0"/>
              </a:spcAft>
            </a:pPr>
            <a:r>
              <a:rPr lang="en-ZA" sz="3200" b="1" dirty="0" smtClean="0">
                <a:solidFill>
                  <a:srgbClr val="014929"/>
                </a:solidFill>
                <a:effectLst>
                  <a:outerShdw blurRad="38100" dist="38100" dir="2700000" algn="tl">
                    <a:srgbClr val="000000">
                      <a:alpha val="43137"/>
                    </a:srgbClr>
                  </a:outerShdw>
                </a:effectLst>
                <a:latin typeface="Arial" charset="0"/>
                <a:cs typeface="Arial" charset="0"/>
              </a:rPr>
              <a:t>on Defence and Military Veterans</a:t>
            </a:r>
            <a:endParaRPr lang="en-ZA" sz="3200" dirty="0" smtClean="0">
              <a:solidFill>
                <a:prstClr val="black"/>
              </a:solidFill>
              <a:latin typeface="Arial" charset="0"/>
              <a:cs typeface="Arial" charset="0"/>
            </a:endParaRPr>
          </a:p>
          <a:p>
            <a:pPr algn="ctr" defTabSz="914400" fontAlgn="base">
              <a:spcBef>
                <a:spcPct val="0"/>
              </a:spcBef>
              <a:spcAft>
                <a:spcPct val="0"/>
              </a:spcAft>
            </a:pPr>
            <a:endParaRPr lang="en-ZA" sz="3000" dirty="0">
              <a:solidFill>
                <a:prstClr val="black"/>
              </a:solidFill>
              <a:latin typeface="Arial" charset="0"/>
              <a:cs typeface="Arial" charset="0"/>
            </a:endParaRPr>
          </a:p>
          <a:p>
            <a:pPr algn="ctr" defTabSz="914400" fontAlgn="base">
              <a:spcBef>
                <a:spcPct val="0"/>
              </a:spcBef>
              <a:spcAft>
                <a:spcPct val="0"/>
              </a:spcAft>
            </a:pPr>
            <a:r>
              <a:rPr lang="en-ZA" sz="3000" dirty="0" smtClean="0">
                <a:solidFill>
                  <a:prstClr val="black"/>
                </a:solidFill>
                <a:latin typeface="Arial" charset="0"/>
                <a:cs typeface="Arial" charset="0"/>
              </a:rPr>
              <a:t>on the </a:t>
            </a:r>
          </a:p>
          <a:p>
            <a:pPr algn="ctr" defTabSz="914400" fontAlgn="base">
              <a:spcBef>
                <a:spcPct val="0"/>
              </a:spcBef>
              <a:spcAft>
                <a:spcPct val="0"/>
              </a:spcAft>
            </a:pPr>
            <a:endParaRPr lang="en-ZA" sz="3000" dirty="0" smtClean="0">
              <a:solidFill>
                <a:prstClr val="black"/>
              </a:solidFill>
              <a:effectLst>
                <a:outerShdw blurRad="38100" dist="38100" dir="2700000" algn="tl">
                  <a:srgbClr val="000000">
                    <a:alpha val="43137"/>
                  </a:srgbClr>
                </a:outerShdw>
              </a:effectLst>
              <a:latin typeface="Arial" charset="0"/>
              <a:cs typeface="Arial" charset="0"/>
            </a:endParaRPr>
          </a:p>
          <a:p>
            <a:pPr algn="ctr" defTabSz="914400" fontAlgn="base">
              <a:spcBef>
                <a:spcPct val="0"/>
              </a:spcBef>
              <a:spcAft>
                <a:spcPct val="0"/>
              </a:spcAft>
            </a:pPr>
            <a:r>
              <a:rPr lang="en-ZA" sz="3200" dirty="0" smtClean="0">
                <a:solidFill>
                  <a:prstClr val="black"/>
                </a:solidFill>
                <a:effectLst>
                  <a:outerShdw blurRad="38100" dist="38100" dir="2700000" algn="tl">
                    <a:srgbClr val="000000">
                      <a:alpha val="43137"/>
                    </a:srgbClr>
                  </a:outerShdw>
                </a:effectLst>
                <a:latin typeface="Arial" charset="0"/>
                <a:cs typeface="Arial" charset="0"/>
              </a:rPr>
              <a:t>DOD Annual Report for </a:t>
            </a:r>
            <a:r>
              <a:rPr lang="en-ZA" sz="3200" dirty="0">
                <a:solidFill>
                  <a:prstClr val="black"/>
                </a:solidFill>
                <a:effectLst>
                  <a:outerShdw blurRad="38100" dist="38100" dir="2700000" algn="tl">
                    <a:srgbClr val="000000">
                      <a:alpha val="43137"/>
                    </a:srgbClr>
                  </a:outerShdw>
                </a:effectLst>
                <a:latin typeface="Arial" charset="0"/>
                <a:cs typeface="Arial" charset="0"/>
              </a:rPr>
              <a:t>FY2018/19 </a:t>
            </a:r>
            <a:endParaRPr lang="en-ZA" sz="3200" dirty="0" smtClean="0">
              <a:solidFill>
                <a:prstClr val="black"/>
              </a:solidFill>
              <a:effectLst>
                <a:outerShdw blurRad="38100" dist="38100" dir="2700000" algn="tl">
                  <a:srgbClr val="000000">
                    <a:alpha val="43137"/>
                  </a:srgbClr>
                </a:outerShdw>
              </a:effectLst>
              <a:latin typeface="Arial" charset="0"/>
              <a:cs typeface="Arial" charset="0"/>
            </a:endParaRPr>
          </a:p>
          <a:p>
            <a:pPr algn="ctr" defTabSz="914400" fontAlgn="base">
              <a:spcBef>
                <a:spcPct val="0"/>
              </a:spcBef>
              <a:spcAft>
                <a:spcPct val="0"/>
              </a:spcAft>
            </a:pPr>
            <a:endParaRPr lang="en-ZA" sz="3000" dirty="0" smtClean="0">
              <a:solidFill>
                <a:prstClr val="black"/>
              </a:solidFill>
              <a:effectLst>
                <a:outerShdw blurRad="38100" dist="38100" dir="2700000" algn="tl">
                  <a:srgbClr val="000000">
                    <a:alpha val="43137"/>
                  </a:srgbClr>
                </a:outerShdw>
              </a:effectLst>
              <a:latin typeface="Arial" charset="0"/>
              <a:cs typeface="Arial" charset="0"/>
            </a:endParaRPr>
          </a:p>
        </p:txBody>
      </p:sp>
      <p:sp>
        <p:nvSpPr>
          <p:cNvPr id="7" name="Slide Number Placeholder 1"/>
          <p:cNvSpPr>
            <a:spLocks noGrp="1"/>
          </p:cNvSpPr>
          <p:nvPr>
            <p:ph type="sldNum" sz="quarter" idx="10"/>
          </p:nvPr>
        </p:nvSpPr>
        <p:spPr bwMode="auto">
          <a:xfrm>
            <a:off x="8733451" y="6477000"/>
            <a:ext cx="378893"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2</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19268656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SA </a:t>
            </a:r>
            <a:r>
              <a:rPr lang="en-US" altLang="en-US" sz="2800" b="1" dirty="0" err="1" smtClean="0">
                <a:solidFill>
                  <a:prstClr val="white"/>
                </a:solidFill>
                <a:latin typeface="Arial" panose="020B0604020202020204" pitchFamily="34" charset="0"/>
              </a:rPr>
              <a:t>Defence</a:t>
            </a:r>
            <a:r>
              <a:rPr lang="en-US" altLang="en-US" sz="2800" b="1" dirty="0" smtClean="0">
                <a:solidFill>
                  <a:prstClr val="white"/>
                </a:solidFill>
                <a:latin typeface="Arial" panose="020B0604020202020204" pitchFamily="34" charset="0"/>
              </a:rPr>
              <a:t> Review 2015 Implementation Status</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just"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T</a:t>
            </a:r>
            <a:r>
              <a:rPr lang="en-ZA" sz="2200" dirty="0" smtClean="0">
                <a:solidFill>
                  <a:prstClr val="black"/>
                </a:solidFill>
                <a:latin typeface="Arial" charset="0"/>
                <a:cs typeface="Arial" charset="0"/>
              </a:rPr>
              <a:t>he </a:t>
            </a:r>
            <a:r>
              <a:rPr lang="en-ZA" sz="2200" dirty="0">
                <a:solidFill>
                  <a:prstClr val="black"/>
                </a:solidFill>
                <a:latin typeface="Arial" charset="0"/>
                <a:cs typeface="Arial" charset="0"/>
              </a:rPr>
              <a:t>President </a:t>
            </a:r>
            <a:r>
              <a:rPr lang="en-ZA" sz="2200" dirty="0" smtClean="0">
                <a:solidFill>
                  <a:prstClr val="black"/>
                </a:solidFill>
                <a:latin typeface="Arial" charset="0"/>
                <a:cs typeface="Arial" charset="0"/>
              </a:rPr>
              <a:t>was </a:t>
            </a:r>
            <a:r>
              <a:rPr lang="en-ZA" sz="2200" dirty="0">
                <a:solidFill>
                  <a:prstClr val="black"/>
                </a:solidFill>
                <a:latin typeface="Arial" charset="0"/>
                <a:cs typeface="Arial" charset="0"/>
              </a:rPr>
              <a:t>formally briefed on the state of the </a:t>
            </a:r>
            <a:r>
              <a:rPr lang="en-ZA" sz="2200" dirty="0" smtClean="0">
                <a:solidFill>
                  <a:prstClr val="black"/>
                </a:solidFill>
                <a:latin typeface="Arial" charset="0"/>
                <a:cs typeface="Arial" charset="0"/>
              </a:rPr>
              <a:t>DOD on </a:t>
            </a:r>
            <a:br>
              <a:rPr lang="en-ZA" sz="2200" dirty="0" smtClean="0">
                <a:solidFill>
                  <a:prstClr val="black"/>
                </a:solidFill>
                <a:latin typeface="Arial" charset="0"/>
                <a:cs typeface="Arial" charset="0"/>
              </a:rPr>
            </a:br>
            <a:r>
              <a:rPr lang="en-ZA" sz="2200" dirty="0" smtClean="0">
                <a:solidFill>
                  <a:prstClr val="black"/>
                </a:solidFill>
                <a:latin typeface="Arial" charset="0"/>
                <a:cs typeface="Arial" charset="0"/>
              </a:rPr>
              <a:t>15 January </a:t>
            </a:r>
            <a:r>
              <a:rPr lang="en-ZA" sz="2200" dirty="0">
                <a:solidFill>
                  <a:prstClr val="black"/>
                </a:solidFill>
                <a:latin typeface="Arial" charset="0"/>
                <a:cs typeface="Arial" charset="0"/>
              </a:rPr>
              <a:t>2019</a:t>
            </a:r>
            <a:r>
              <a:rPr lang="en-ZA" sz="2200" dirty="0" smtClean="0">
                <a:solidFill>
                  <a:prstClr val="black"/>
                </a:solidFill>
                <a:latin typeface="Arial" charset="0"/>
                <a:cs typeface="Arial" charset="0"/>
              </a:rPr>
              <a:t>.  </a:t>
            </a:r>
          </a:p>
          <a:p>
            <a:pPr marL="342900" indent="-3429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A </a:t>
            </a:r>
            <a:r>
              <a:rPr lang="en-ZA" sz="2200" dirty="0">
                <a:solidFill>
                  <a:prstClr val="black"/>
                </a:solidFill>
                <a:latin typeface="Arial" charset="0"/>
                <a:cs typeface="Arial" charset="0"/>
              </a:rPr>
              <a:t>number of decisions were </a:t>
            </a:r>
            <a:r>
              <a:rPr lang="en-ZA" sz="2200" dirty="0" smtClean="0">
                <a:solidFill>
                  <a:prstClr val="black"/>
                </a:solidFill>
                <a:latin typeface="Arial" charset="0"/>
                <a:cs typeface="Arial" charset="0"/>
              </a:rPr>
              <a:t>taken </a:t>
            </a:r>
            <a:r>
              <a:rPr lang="en-ZA" sz="2200" dirty="0">
                <a:solidFill>
                  <a:prstClr val="black"/>
                </a:solidFill>
                <a:latin typeface="Arial" charset="0"/>
                <a:cs typeface="Arial" charset="0"/>
              </a:rPr>
              <a:t>and specific guidance was given </a:t>
            </a:r>
            <a:r>
              <a:rPr lang="en-ZA" sz="2200" dirty="0" smtClean="0">
                <a:solidFill>
                  <a:prstClr val="black"/>
                </a:solidFill>
                <a:latin typeface="Arial" charset="0"/>
                <a:cs typeface="Arial" charset="0"/>
              </a:rPr>
              <a:t>on:</a:t>
            </a:r>
          </a:p>
          <a:p>
            <a:pPr marL="800100" lvl="1" indent="-342900" algn="just" defTabSz="914400" fontAlgn="base">
              <a:spcBef>
                <a:spcPct val="0"/>
              </a:spcBef>
              <a:spcAft>
                <a:spcPct val="0"/>
              </a:spcAft>
              <a:buFont typeface="Courier New" panose="02070309020205020404" pitchFamily="49" charset="0"/>
              <a:buChar char="o"/>
            </a:pPr>
            <a:r>
              <a:rPr lang="en-ZA" sz="2200" dirty="0" smtClean="0">
                <a:solidFill>
                  <a:prstClr val="black"/>
                </a:solidFill>
                <a:latin typeface="Arial" charset="0"/>
                <a:cs typeface="Arial" charset="0"/>
              </a:rPr>
              <a:t>the </a:t>
            </a:r>
            <a:r>
              <a:rPr lang="en-ZA" sz="2200" dirty="0">
                <a:solidFill>
                  <a:prstClr val="black"/>
                </a:solidFill>
                <a:latin typeface="Arial" charset="0"/>
                <a:cs typeface="Arial" charset="0"/>
              </a:rPr>
              <a:t>strategic focus for the defence function over the next few </a:t>
            </a:r>
            <a:r>
              <a:rPr lang="en-ZA" sz="2200" dirty="0" smtClean="0">
                <a:solidFill>
                  <a:prstClr val="black"/>
                </a:solidFill>
                <a:latin typeface="Arial" charset="0"/>
                <a:cs typeface="Arial" charset="0"/>
              </a:rPr>
              <a:t>years,</a:t>
            </a:r>
          </a:p>
          <a:p>
            <a:pPr marL="800100" lvl="1" indent="-342900" algn="just" defTabSz="914400" fontAlgn="base">
              <a:spcBef>
                <a:spcPct val="0"/>
              </a:spcBef>
              <a:spcAft>
                <a:spcPct val="0"/>
              </a:spcAft>
              <a:buFont typeface="Courier New" panose="02070309020205020404" pitchFamily="49" charset="0"/>
              <a:buChar char="o"/>
            </a:pPr>
            <a:r>
              <a:rPr lang="en-ZA" sz="2200" dirty="0">
                <a:solidFill>
                  <a:prstClr val="black"/>
                </a:solidFill>
                <a:latin typeface="Arial" charset="0"/>
                <a:cs typeface="Arial" charset="0"/>
              </a:rPr>
              <a:t>the approach to planning and budgeting for the DOD during this period of fiscal constraint </a:t>
            </a:r>
            <a:endParaRPr lang="en-ZA" sz="2200" dirty="0" smtClean="0">
              <a:solidFill>
                <a:prstClr val="black"/>
              </a:solidFill>
              <a:latin typeface="Arial" charset="0"/>
              <a:cs typeface="Arial" charset="0"/>
            </a:endParaRPr>
          </a:p>
          <a:p>
            <a:pPr marL="800100" lvl="1" indent="-342900" algn="just" defTabSz="914400" fontAlgn="base">
              <a:spcBef>
                <a:spcPct val="0"/>
              </a:spcBef>
              <a:spcAft>
                <a:spcPct val="0"/>
              </a:spcAft>
              <a:buFont typeface="Courier New" panose="02070309020205020404" pitchFamily="49" charset="0"/>
              <a:buChar char="o"/>
            </a:pPr>
            <a:endParaRPr lang="en-ZA" sz="2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A </a:t>
            </a:r>
            <a:r>
              <a:rPr lang="en-ZA" sz="2200" dirty="0">
                <a:solidFill>
                  <a:prstClr val="black"/>
                </a:solidFill>
                <a:latin typeface="Arial" charset="0"/>
                <a:cs typeface="Arial" charset="0"/>
              </a:rPr>
              <a:t>prioritised Intervention Plan </a:t>
            </a:r>
            <a:r>
              <a:rPr lang="en-ZA" sz="2200" dirty="0" smtClean="0">
                <a:solidFill>
                  <a:prstClr val="black"/>
                </a:solidFill>
                <a:latin typeface="Arial" charset="0"/>
                <a:cs typeface="Arial" charset="0"/>
              </a:rPr>
              <a:t>was to be developed.</a:t>
            </a:r>
          </a:p>
          <a:p>
            <a:pPr marL="342900" indent="-3429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200" dirty="0" smtClean="0">
                <a:latin typeface="Arial" charset="0"/>
                <a:cs typeface="Arial" charset="0"/>
              </a:rPr>
              <a:t>The </a:t>
            </a:r>
            <a:r>
              <a:rPr lang="en-ZA" sz="2200" dirty="0">
                <a:latin typeface="Arial" charset="0"/>
                <a:cs typeface="Arial" charset="0"/>
              </a:rPr>
              <a:t>Defence Review 2015 </a:t>
            </a:r>
            <a:r>
              <a:rPr lang="en-ZA" sz="2200" dirty="0" smtClean="0">
                <a:latin typeface="Arial" charset="0"/>
                <a:cs typeface="Arial" charset="0"/>
              </a:rPr>
              <a:t>‘Plan </a:t>
            </a:r>
            <a:r>
              <a:rPr lang="en-ZA" sz="2200" dirty="0">
                <a:latin typeface="Arial" charset="0"/>
                <a:cs typeface="Arial" charset="0"/>
              </a:rPr>
              <a:t>to Arrest the </a:t>
            </a:r>
            <a:r>
              <a:rPr lang="en-ZA" sz="2200" dirty="0" smtClean="0">
                <a:latin typeface="Arial" charset="0"/>
                <a:cs typeface="Arial" charset="0"/>
              </a:rPr>
              <a:t>Decline’ </a:t>
            </a:r>
            <a:r>
              <a:rPr lang="en-ZA" sz="2200" dirty="0">
                <a:latin typeface="Arial" charset="0"/>
                <a:cs typeface="Arial" charset="0"/>
              </a:rPr>
              <a:t>was confirmed as the point of departure for future planning. </a:t>
            </a:r>
            <a:endParaRPr lang="en-ZA" sz="2200" dirty="0" smtClean="0">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endParaRPr lang="en-ZA" sz="2200" dirty="0">
              <a:solidFill>
                <a:srgbClr val="C00000"/>
              </a:solidFill>
              <a:latin typeface="Arial" charset="0"/>
              <a:cs typeface="Arial" charset="0"/>
            </a:endParaRPr>
          </a:p>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20</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9575909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SA </a:t>
            </a:r>
            <a:r>
              <a:rPr lang="en-US" altLang="en-US" sz="2800" b="1" dirty="0" err="1" smtClean="0">
                <a:solidFill>
                  <a:prstClr val="white"/>
                </a:solidFill>
                <a:latin typeface="Arial" panose="020B0604020202020204" pitchFamily="34" charset="0"/>
              </a:rPr>
              <a:t>Defence</a:t>
            </a:r>
            <a:r>
              <a:rPr lang="en-US" altLang="en-US" sz="2800" b="1" dirty="0" smtClean="0">
                <a:solidFill>
                  <a:prstClr val="white"/>
                </a:solidFill>
                <a:latin typeface="Arial" panose="020B0604020202020204" pitchFamily="34" charset="0"/>
              </a:rPr>
              <a:t> Review 2015 Implementation Status</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just"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The DOD has responded with </a:t>
            </a:r>
            <a:r>
              <a:rPr lang="en-ZA" sz="2200" dirty="0" smtClean="0">
                <a:solidFill>
                  <a:prstClr val="black"/>
                </a:solidFill>
                <a:latin typeface="Arial" charset="0"/>
                <a:cs typeface="Arial" charset="0"/>
              </a:rPr>
              <a:t>further </a:t>
            </a:r>
            <a:r>
              <a:rPr lang="en-ZA" sz="2200" dirty="0">
                <a:solidFill>
                  <a:prstClr val="black"/>
                </a:solidFill>
                <a:latin typeface="Arial" charset="0"/>
                <a:cs typeface="Arial" charset="0"/>
              </a:rPr>
              <a:t>development and refinement of the ‘Arrest the Decline Plan’ </a:t>
            </a:r>
            <a:r>
              <a:rPr lang="en-ZA" sz="2200" dirty="0" smtClean="0">
                <a:solidFill>
                  <a:prstClr val="black"/>
                </a:solidFill>
                <a:latin typeface="Arial" charset="0"/>
                <a:cs typeface="Arial" charset="0"/>
              </a:rPr>
              <a:t>focusing </a:t>
            </a:r>
            <a:r>
              <a:rPr lang="en-ZA" sz="2200" dirty="0">
                <a:solidFill>
                  <a:prstClr val="black"/>
                </a:solidFill>
                <a:latin typeface="Arial" charset="0"/>
                <a:cs typeface="Arial" charset="0"/>
              </a:rPr>
              <a:t>on the immediate challenges to current operational commitments that must be resolved in the </a:t>
            </a:r>
            <a:r>
              <a:rPr lang="en-ZA" sz="2200" dirty="0" smtClean="0">
                <a:solidFill>
                  <a:prstClr val="black"/>
                </a:solidFill>
                <a:latin typeface="Arial" charset="0"/>
                <a:cs typeface="Arial" charset="0"/>
              </a:rPr>
              <a:t>short-term were completed. </a:t>
            </a:r>
          </a:p>
          <a:p>
            <a:pPr marL="342900" indent="-3429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The </a:t>
            </a:r>
            <a:r>
              <a:rPr lang="en-ZA" sz="2200" dirty="0">
                <a:solidFill>
                  <a:prstClr val="black"/>
                </a:solidFill>
                <a:latin typeface="Arial" charset="0"/>
                <a:cs typeface="Arial" charset="0"/>
              </a:rPr>
              <a:t>‘Arrest the Decline Plan’ </a:t>
            </a:r>
            <a:r>
              <a:rPr lang="en-ZA" sz="2200" dirty="0" smtClean="0">
                <a:solidFill>
                  <a:prstClr val="black"/>
                </a:solidFill>
                <a:latin typeface="Arial" charset="0"/>
                <a:cs typeface="Arial" charset="0"/>
              </a:rPr>
              <a:t>addresses </a:t>
            </a:r>
            <a:r>
              <a:rPr lang="en-ZA" sz="2200" dirty="0">
                <a:solidFill>
                  <a:prstClr val="black"/>
                </a:solidFill>
                <a:latin typeface="Arial" charset="0"/>
                <a:cs typeface="Arial" charset="0"/>
              </a:rPr>
              <a:t>operational performance </a:t>
            </a:r>
            <a:r>
              <a:rPr lang="en-ZA" sz="2200" dirty="0" smtClean="0">
                <a:solidFill>
                  <a:prstClr val="black"/>
                </a:solidFill>
                <a:latin typeface="Arial" charset="0"/>
                <a:cs typeface="Arial" charset="0"/>
              </a:rPr>
              <a:t>and includes </a:t>
            </a:r>
            <a:r>
              <a:rPr lang="en-ZA" sz="2200" dirty="0">
                <a:solidFill>
                  <a:prstClr val="black"/>
                </a:solidFill>
                <a:latin typeface="Arial" charset="0"/>
                <a:cs typeface="Arial" charset="0"/>
              </a:rPr>
              <a:t>the required interventions that will assist the continued viability of the Defence Industry and the Defence Related Industries being crucial to the enablement of the defence function in the future</a:t>
            </a:r>
            <a:r>
              <a:rPr lang="en-ZA" sz="2200" dirty="0" smtClean="0">
                <a:solidFill>
                  <a:prstClr val="black"/>
                </a:solidFill>
                <a:latin typeface="Arial" charset="0"/>
                <a:cs typeface="Arial" charset="0"/>
              </a:rPr>
              <a:t>.</a:t>
            </a:r>
          </a:p>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21</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6057918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SA </a:t>
            </a:r>
            <a:r>
              <a:rPr lang="en-US" altLang="en-US" sz="2800" b="1" dirty="0" err="1" smtClean="0">
                <a:solidFill>
                  <a:prstClr val="white"/>
                </a:solidFill>
                <a:latin typeface="Arial" panose="020B0604020202020204" pitchFamily="34" charset="0"/>
              </a:rPr>
              <a:t>Defence</a:t>
            </a:r>
            <a:r>
              <a:rPr lang="en-US" altLang="en-US" sz="2800" b="1" dirty="0" smtClean="0">
                <a:solidFill>
                  <a:prstClr val="white"/>
                </a:solidFill>
                <a:latin typeface="Arial" panose="020B0604020202020204" pitchFamily="34" charset="0"/>
              </a:rPr>
              <a:t> Review 2015 Implementation Status</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just"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In </a:t>
            </a:r>
            <a:r>
              <a:rPr lang="en-ZA" sz="2200" dirty="0">
                <a:solidFill>
                  <a:prstClr val="black"/>
                </a:solidFill>
                <a:latin typeface="Arial" charset="0"/>
                <a:cs typeface="Arial" charset="0"/>
              </a:rPr>
              <a:t>the absence of additional funding, </a:t>
            </a:r>
            <a:r>
              <a:rPr lang="en-ZA" sz="2200" dirty="0" smtClean="0">
                <a:solidFill>
                  <a:prstClr val="black"/>
                </a:solidFill>
                <a:latin typeface="Arial" charset="0"/>
                <a:cs typeface="Arial" charset="0"/>
              </a:rPr>
              <a:t>focus was placed </a:t>
            </a:r>
            <a:r>
              <a:rPr lang="en-ZA" sz="2200" dirty="0">
                <a:solidFill>
                  <a:prstClr val="black"/>
                </a:solidFill>
                <a:latin typeface="Arial" charset="0"/>
                <a:cs typeface="Arial" charset="0"/>
              </a:rPr>
              <a:t>on the non-cost driven aspects wherein </a:t>
            </a:r>
            <a:r>
              <a:rPr lang="en-ZA" sz="2200" dirty="0" smtClean="0">
                <a:solidFill>
                  <a:prstClr val="black"/>
                </a:solidFill>
                <a:latin typeface="Arial" charset="0"/>
                <a:cs typeface="Arial" charset="0"/>
              </a:rPr>
              <a:t>particular attention were paid </a:t>
            </a:r>
            <a:r>
              <a:rPr lang="en-ZA" sz="2200" dirty="0">
                <a:solidFill>
                  <a:prstClr val="black"/>
                </a:solidFill>
                <a:latin typeface="Arial" charset="0"/>
                <a:cs typeface="Arial" charset="0"/>
              </a:rPr>
              <a:t>to, inter alia, improving efficiency, organisational restructuring, and improvement of operational support systems. </a:t>
            </a:r>
            <a:endParaRPr lang="en-ZA" sz="2200" dirty="0" smtClean="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These </a:t>
            </a:r>
            <a:r>
              <a:rPr lang="en-ZA" sz="2200" dirty="0">
                <a:solidFill>
                  <a:prstClr val="black"/>
                </a:solidFill>
                <a:latin typeface="Arial" charset="0"/>
                <a:cs typeface="Arial" charset="0"/>
              </a:rPr>
              <a:t>deliverables have been embedded in the main Defence Programmes ensuring continued programmatic implementation. </a:t>
            </a:r>
            <a:endParaRPr lang="en-ZA" sz="2200" dirty="0" smtClean="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The </a:t>
            </a:r>
            <a:r>
              <a:rPr lang="en-ZA" sz="2200" dirty="0">
                <a:solidFill>
                  <a:prstClr val="black"/>
                </a:solidFill>
                <a:latin typeface="Arial" charset="0"/>
                <a:cs typeface="Arial" charset="0"/>
              </a:rPr>
              <a:t>implementation of the </a:t>
            </a:r>
            <a:r>
              <a:rPr lang="en-ZA" sz="2200" dirty="0" smtClean="0">
                <a:solidFill>
                  <a:prstClr val="black"/>
                </a:solidFill>
                <a:latin typeface="Arial" charset="0"/>
                <a:cs typeface="Arial" charset="0"/>
              </a:rPr>
              <a:t>SA Defence </a:t>
            </a:r>
            <a:r>
              <a:rPr lang="en-ZA" sz="2200" dirty="0">
                <a:solidFill>
                  <a:prstClr val="black"/>
                </a:solidFill>
                <a:latin typeface="Arial" charset="0"/>
                <a:cs typeface="Arial" charset="0"/>
              </a:rPr>
              <a:t>Review 2015 remains work in progress and the </a:t>
            </a:r>
            <a:r>
              <a:rPr lang="en-ZA" sz="2200" dirty="0" smtClean="0">
                <a:solidFill>
                  <a:prstClr val="black"/>
                </a:solidFill>
                <a:latin typeface="Arial" charset="0"/>
                <a:cs typeface="Arial" charset="0"/>
              </a:rPr>
              <a:t>DOD will </a:t>
            </a:r>
            <a:r>
              <a:rPr lang="en-ZA" sz="2200" dirty="0">
                <a:solidFill>
                  <a:prstClr val="black"/>
                </a:solidFill>
                <a:latin typeface="Arial" charset="0"/>
                <a:cs typeface="Arial" charset="0"/>
              </a:rPr>
              <a:t>continue to pursue this within the resources allocated to it </a:t>
            </a:r>
            <a:r>
              <a:rPr lang="en-ZA" sz="2200" dirty="0" smtClean="0">
                <a:solidFill>
                  <a:prstClr val="black"/>
                </a:solidFill>
                <a:latin typeface="Arial" charset="0"/>
                <a:cs typeface="Arial" charset="0"/>
              </a:rPr>
              <a:t>by NT.</a:t>
            </a: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22</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365462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Key Policy Developments</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en-ZA" sz="2200" dirty="0">
                <a:latin typeface="Arial" panose="020B0604020202020204" pitchFamily="34" charset="0"/>
                <a:cs typeface="Arial" panose="020B0604020202020204" pitchFamily="34" charset="0"/>
              </a:rPr>
              <a:t>The following progress regarding the Constitutional and legislative mandates are reported:</a:t>
            </a:r>
          </a:p>
          <a:p>
            <a:pPr algn="just"/>
            <a:endParaRPr lang="en-ZA" sz="22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ZA" sz="2200" b="1" dirty="0">
                <a:latin typeface="Arial" panose="020B0604020202020204" pitchFamily="34" charset="0"/>
                <a:cs typeface="Arial" panose="020B0604020202020204" pitchFamily="34" charset="0"/>
              </a:rPr>
              <a:t>Military Disciplinary Bill </a:t>
            </a:r>
            <a:r>
              <a:rPr lang="en-ZA" sz="2200" dirty="0">
                <a:latin typeface="Arial" panose="020B0604020202020204" pitchFamily="34" charset="0"/>
                <a:cs typeface="Arial" panose="020B0604020202020204" pitchFamily="34" charset="0"/>
              </a:rPr>
              <a:t>– T</a:t>
            </a:r>
            <a:r>
              <a:rPr lang="en-ZA" sz="2200" dirty="0" smtClean="0">
                <a:latin typeface="Arial" panose="020B0604020202020204" pitchFamily="34" charset="0"/>
                <a:cs typeface="Arial" panose="020B0604020202020204" pitchFamily="34" charset="0"/>
              </a:rPr>
              <a:t>he </a:t>
            </a:r>
            <a:r>
              <a:rPr lang="en-ZA" sz="2200" dirty="0">
                <a:latin typeface="Arial" panose="020B0604020202020204" pitchFamily="34" charset="0"/>
                <a:cs typeface="Arial" panose="020B0604020202020204" pitchFamily="34" charset="0"/>
              </a:rPr>
              <a:t>draft Bill was presented to the </a:t>
            </a:r>
            <a:r>
              <a:rPr lang="en-ZA" sz="2200" dirty="0" smtClean="0">
                <a:latin typeface="Arial" panose="020B0604020202020204" pitchFamily="34" charset="0"/>
                <a:cs typeface="Arial" panose="020B0604020202020204" pitchFamily="34" charset="0"/>
              </a:rPr>
              <a:t>JCPS Cabinet Committee on 16 Aug </a:t>
            </a:r>
            <a:r>
              <a:rPr lang="en-ZA" sz="2200" dirty="0">
                <a:latin typeface="Arial" panose="020B0604020202020204" pitchFamily="34" charset="0"/>
                <a:cs typeface="Arial" panose="020B0604020202020204" pitchFamily="34" charset="0"/>
              </a:rPr>
              <a:t>2018</a:t>
            </a:r>
            <a:r>
              <a:rPr lang="en-ZA" sz="2200" dirty="0" smtClean="0">
                <a:latin typeface="Arial" panose="020B0604020202020204" pitchFamily="34" charset="0"/>
                <a:cs typeface="Arial" panose="020B0604020202020204" pitchFamily="34" charset="0"/>
              </a:rPr>
              <a:t>, </a:t>
            </a:r>
            <a:r>
              <a:rPr lang="en-ZA" sz="2200" dirty="0">
                <a:latin typeface="Arial" panose="020B0604020202020204" pitchFamily="34" charset="0"/>
                <a:cs typeface="Arial" panose="020B0604020202020204" pitchFamily="34" charset="0"/>
              </a:rPr>
              <a:t>which recommended further processing of the draft Bill to the Cabinet Committee</a:t>
            </a:r>
            <a:r>
              <a:rPr lang="en-ZA" sz="2200" dirty="0" smtClean="0">
                <a:latin typeface="Arial" panose="020B0604020202020204" pitchFamily="34" charset="0"/>
                <a:cs typeface="Arial" panose="020B0604020202020204" pitchFamily="34" charset="0"/>
              </a:rPr>
              <a:t>. The </a:t>
            </a:r>
            <a:r>
              <a:rPr lang="en-ZA" sz="2200" dirty="0">
                <a:latin typeface="Arial" panose="020B0604020202020204" pitchFamily="34" charset="0"/>
                <a:cs typeface="Arial" panose="020B0604020202020204" pitchFamily="34" charset="0"/>
              </a:rPr>
              <a:t>Cabinet approved the draft Bill for introduction to the </a:t>
            </a:r>
            <a:r>
              <a:rPr lang="en-ZA" sz="2200" dirty="0" smtClean="0">
                <a:latin typeface="Arial" panose="020B0604020202020204" pitchFamily="34" charset="0"/>
                <a:cs typeface="Arial" panose="020B0604020202020204" pitchFamily="34" charset="0"/>
              </a:rPr>
              <a:t>Parliament on 22 Aug 2018.  The </a:t>
            </a:r>
            <a:r>
              <a:rPr lang="en-ZA" sz="2200" dirty="0">
                <a:latin typeface="Arial" panose="020B0604020202020204" pitchFamily="34" charset="0"/>
                <a:cs typeface="Arial" panose="020B0604020202020204" pitchFamily="34" charset="0"/>
              </a:rPr>
              <a:t>DOD advised the Office of the Chief State Law Adviser of the Cabinet </a:t>
            </a:r>
            <a:r>
              <a:rPr lang="en-ZA" sz="2200" dirty="0" smtClean="0">
                <a:latin typeface="Arial" panose="020B0604020202020204" pitchFamily="34" charset="0"/>
                <a:cs typeface="Arial" panose="020B0604020202020204" pitchFamily="34" charset="0"/>
              </a:rPr>
              <a:t>approval on </a:t>
            </a:r>
            <a:r>
              <a:rPr lang="en-ZA" sz="2200" dirty="0">
                <a:latin typeface="Arial" panose="020B0604020202020204" pitchFamily="34" charset="0"/>
                <a:cs typeface="Arial" panose="020B0604020202020204" pitchFamily="34" charset="0"/>
              </a:rPr>
              <a:t>01 Oct 2018</a:t>
            </a:r>
            <a:r>
              <a:rPr lang="en-ZA" sz="2200" dirty="0" smtClean="0">
                <a:latin typeface="Arial" panose="020B0604020202020204" pitchFamily="34" charset="0"/>
                <a:cs typeface="Arial" panose="020B0604020202020204" pitchFamily="34" charset="0"/>
              </a:rPr>
              <a:t> </a:t>
            </a:r>
            <a:r>
              <a:rPr lang="en-ZA" sz="2200" dirty="0">
                <a:latin typeface="Arial" panose="020B0604020202020204" pitchFamily="34" charset="0"/>
                <a:cs typeface="Arial" panose="020B0604020202020204" pitchFamily="34" charset="0"/>
              </a:rPr>
              <a:t>and requested the final certification of the Bill.</a:t>
            </a:r>
          </a:p>
          <a:p>
            <a:pPr algn="just"/>
            <a:endParaRPr lang="en-ZA" sz="2200" dirty="0">
              <a:latin typeface="Arial" panose="020B0604020202020204" pitchFamily="34" charset="0"/>
              <a:cs typeface="Arial" panose="020B0604020202020204" pitchFamily="34" charset="0"/>
            </a:endParaRPr>
          </a:p>
          <a:p>
            <a:pPr algn="just" defTabSz="914400" fontAlgn="base">
              <a:spcBef>
                <a:spcPct val="0"/>
              </a:spcBef>
              <a:spcAft>
                <a:spcPct val="0"/>
              </a:spcAft>
            </a:pPr>
            <a:endParaRPr lang="en-ZA" sz="2200" dirty="0">
              <a:solidFill>
                <a:prstClr val="black"/>
              </a:solidFill>
              <a:latin typeface="Arial" charset="0"/>
              <a:cs typeface="Arial" charset="0"/>
            </a:endParaRPr>
          </a:p>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23</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1323143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Key Policy Developments</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just">
              <a:buFont typeface="Arial" panose="020B0604020202020204" pitchFamily="34" charset="0"/>
              <a:buChar char="•"/>
            </a:pPr>
            <a:r>
              <a:rPr lang="en-ZA" sz="2200" b="1" dirty="0" smtClean="0">
                <a:latin typeface="Arial" panose="020B0604020202020204" pitchFamily="34" charset="0"/>
                <a:cs typeface="Arial" panose="020B0604020202020204" pitchFamily="34" charset="0"/>
              </a:rPr>
              <a:t>Hydrographic </a:t>
            </a:r>
            <a:r>
              <a:rPr lang="en-ZA" sz="2200" b="1" dirty="0">
                <a:latin typeface="Arial" panose="020B0604020202020204" pitchFamily="34" charset="0"/>
                <a:cs typeface="Arial" panose="020B0604020202020204" pitchFamily="34" charset="0"/>
              </a:rPr>
              <a:t>Bill </a:t>
            </a:r>
            <a:r>
              <a:rPr lang="en-ZA" sz="2200" dirty="0" smtClean="0">
                <a:latin typeface="Arial" panose="020B0604020202020204" pitchFamily="34" charset="0"/>
                <a:cs typeface="Arial" panose="020B0604020202020204" pitchFamily="34" charset="0"/>
              </a:rPr>
              <a:t>– The </a:t>
            </a:r>
            <a:r>
              <a:rPr lang="en-ZA" sz="2200" dirty="0">
                <a:latin typeface="Arial" panose="020B0604020202020204" pitchFamily="34" charset="0"/>
                <a:cs typeface="Arial" panose="020B0604020202020204" pitchFamily="34" charset="0"/>
              </a:rPr>
              <a:t>MOD&amp;MV introduced the draft Bill to </a:t>
            </a:r>
            <a:r>
              <a:rPr lang="en-ZA" sz="2200" dirty="0" smtClean="0">
                <a:latin typeface="Arial" panose="020B0604020202020204" pitchFamily="34" charset="0"/>
                <a:cs typeface="Arial" panose="020B0604020202020204" pitchFamily="34" charset="0"/>
              </a:rPr>
              <a:t>Parliament on </a:t>
            </a:r>
            <a:r>
              <a:rPr lang="en-ZA" sz="2200" dirty="0">
                <a:latin typeface="Arial" panose="020B0604020202020204" pitchFamily="34" charset="0"/>
                <a:cs typeface="Arial" panose="020B0604020202020204" pitchFamily="34" charset="0"/>
              </a:rPr>
              <a:t>01 </a:t>
            </a:r>
            <a:r>
              <a:rPr lang="en-ZA" sz="2200" dirty="0" smtClean="0">
                <a:latin typeface="Arial" panose="020B0604020202020204" pitchFamily="34" charset="0"/>
                <a:cs typeface="Arial" panose="020B0604020202020204" pitchFamily="34" charset="0"/>
              </a:rPr>
              <a:t>Jun </a:t>
            </a:r>
            <a:r>
              <a:rPr lang="en-ZA" sz="2200" dirty="0">
                <a:latin typeface="Arial" panose="020B0604020202020204" pitchFamily="34" charset="0"/>
                <a:cs typeface="Arial" panose="020B0604020202020204" pitchFamily="34" charset="0"/>
              </a:rPr>
              <a:t>2018</a:t>
            </a:r>
            <a:r>
              <a:rPr lang="en-ZA" sz="2200" dirty="0" smtClean="0">
                <a:latin typeface="Arial" panose="020B0604020202020204" pitchFamily="34" charset="0"/>
                <a:cs typeface="Arial" panose="020B0604020202020204" pitchFamily="34" charset="0"/>
              </a:rPr>
              <a:t>, </a:t>
            </a:r>
            <a:r>
              <a:rPr lang="en-ZA" sz="2200" dirty="0">
                <a:latin typeface="Arial" panose="020B0604020202020204" pitchFamily="34" charset="0"/>
                <a:cs typeface="Arial" panose="020B0604020202020204" pitchFamily="34" charset="0"/>
              </a:rPr>
              <a:t>whereupon the draft Bill was referred to the </a:t>
            </a:r>
            <a:r>
              <a:rPr lang="en-ZA" sz="2200" dirty="0" smtClean="0">
                <a:latin typeface="Arial" panose="020B0604020202020204" pitchFamily="34" charset="0"/>
                <a:cs typeface="Arial" panose="020B0604020202020204" pitchFamily="34" charset="0"/>
              </a:rPr>
              <a:t>PCD&amp;MV for </a:t>
            </a:r>
            <a:r>
              <a:rPr lang="en-ZA" sz="2200" dirty="0">
                <a:latin typeface="Arial" panose="020B0604020202020204" pitchFamily="34" charset="0"/>
                <a:cs typeface="Arial" panose="020B0604020202020204" pitchFamily="34" charset="0"/>
              </a:rPr>
              <a:t>further processing.  The Department awaits an invite </a:t>
            </a:r>
            <a:r>
              <a:rPr lang="en-ZA" sz="2200" dirty="0" smtClean="0">
                <a:latin typeface="Arial" panose="020B0604020202020204" pitchFamily="34" charset="0"/>
                <a:cs typeface="Arial" panose="020B0604020202020204" pitchFamily="34" charset="0"/>
              </a:rPr>
              <a:t>for </a:t>
            </a:r>
            <a:r>
              <a:rPr lang="en-ZA" sz="2200" dirty="0">
                <a:latin typeface="Arial" panose="020B0604020202020204" pitchFamily="34" charset="0"/>
                <a:cs typeface="Arial" panose="020B0604020202020204" pitchFamily="34" charset="0"/>
              </a:rPr>
              <a:t>further engagements on the draft </a:t>
            </a:r>
            <a:r>
              <a:rPr lang="en-ZA" sz="2200" dirty="0" smtClean="0">
                <a:latin typeface="Arial" panose="020B0604020202020204" pitchFamily="34" charset="0"/>
                <a:cs typeface="Arial" panose="020B0604020202020204" pitchFamily="34" charset="0"/>
              </a:rPr>
              <a:t>Bill.  </a:t>
            </a:r>
            <a:r>
              <a:rPr lang="en-ZA" sz="2200" dirty="0">
                <a:latin typeface="Arial" panose="020B0604020202020204" pitchFamily="34" charset="0"/>
                <a:cs typeface="Arial" panose="020B0604020202020204" pitchFamily="34" charset="0"/>
              </a:rPr>
              <a:t>T</a:t>
            </a:r>
            <a:r>
              <a:rPr lang="en-ZA" sz="2200" dirty="0" smtClean="0">
                <a:latin typeface="Arial" panose="020B0604020202020204" pitchFamily="34" charset="0"/>
                <a:cs typeface="Arial" panose="020B0604020202020204" pitchFamily="34" charset="0"/>
              </a:rPr>
              <a:t>he </a:t>
            </a:r>
            <a:r>
              <a:rPr lang="en-ZA" sz="2200" dirty="0">
                <a:latin typeface="Arial" panose="020B0604020202020204" pitchFamily="34" charset="0"/>
                <a:cs typeface="Arial" panose="020B0604020202020204" pitchFamily="34" charset="0"/>
              </a:rPr>
              <a:t>Bill appeared before Parliament for a second reading </a:t>
            </a:r>
            <a:r>
              <a:rPr lang="en-ZA" sz="2200" dirty="0" smtClean="0">
                <a:latin typeface="Arial" panose="020B0604020202020204" pitchFamily="34" charset="0"/>
                <a:cs typeface="Arial" panose="020B0604020202020204" pitchFamily="34" charset="0"/>
              </a:rPr>
              <a:t>debate on </a:t>
            </a:r>
            <a:r>
              <a:rPr lang="en-ZA" sz="2200" dirty="0">
                <a:latin typeface="Arial" panose="020B0604020202020204" pitchFamily="34" charset="0"/>
                <a:cs typeface="Arial" panose="020B0604020202020204" pitchFamily="34" charset="0"/>
              </a:rPr>
              <a:t>30 </a:t>
            </a:r>
            <a:r>
              <a:rPr lang="en-ZA" sz="2200" dirty="0" smtClean="0">
                <a:latin typeface="Arial" panose="020B0604020202020204" pitchFamily="34" charset="0"/>
                <a:cs typeface="Arial" panose="020B0604020202020204" pitchFamily="34" charset="0"/>
              </a:rPr>
              <a:t>Oct 2018, </a:t>
            </a:r>
            <a:r>
              <a:rPr lang="en-ZA" sz="2200" dirty="0">
                <a:latin typeface="Arial" panose="020B0604020202020204" pitchFamily="34" charset="0"/>
                <a:cs typeface="Arial" panose="020B0604020202020204" pitchFamily="34" charset="0"/>
              </a:rPr>
              <a:t>whereupon it was fully supported and approved for submission to the </a:t>
            </a:r>
            <a:r>
              <a:rPr lang="en-ZA" sz="2200" dirty="0" smtClean="0">
                <a:latin typeface="Arial" panose="020B0604020202020204" pitchFamily="34" charset="0"/>
                <a:cs typeface="Arial" panose="020B0604020202020204" pitchFamily="34" charset="0"/>
              </a:rPr>
              <a:t>NCOP for </a:t>
            </a:r>
            <a:r>
              <a:rPr lang="en-ZA" sz="2200" dirty="0">
                <a:latin typeface="Arial" panose="020B0604020202020204" pitchFamily="34" charset="0"/>
                <a:cs typeface="Arial" panose="020B0604020202020204" pitchFamily="34" charset="0"/>
              </a:rPr>
              <a:t>concurrence</a:t>
            </a:r>
            <a:r>
              <a:rPr lang="en-ZA" sz="2200" dirty="0" smtClean="0">
                <a:latin typeface="Arial" panose="020B0604020202020204" pitchFamily="34" charset="0"/>
                <a:cs typeface="Arial" panose="020B0604020202020204" pitchFamily="34" charset="0"/>
              </a:rPr>
              <a:t>.</a:t>
            </a:r>
            <a:endParaRPr lang="en-ZA" sz="2200" dirty="0">
              <a:latin typeface="Arial" panose="020B0604020202020204" pitchFamily="34" charset="0"/>
              <a:cs typeface="Arial" panose="020B0604020202020204" pitchFamily="34" charset="0"/>
            </a:endParaRPr>
          </a:p>
          <a:p>
            <a:endParaRPr lang="en-ZA" sz="22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ZA" sz="2200" b="1" dirty="0">
                <a:latin typeface="Arial" panose="020B0604020202020204" pitchFamily="34" charset="0"/>
                <a:cs typeface="Arial" panose="020B0604020202020204" pitchFamily="34" charset="0"/>
              </a:rPr>
              <a:t>Defence Amendment Bill</a:t>
            </a:r>
            <a:r>
              <a:rPr lang="en-ZA" sz="2200" dirty="0">
                <a:latin typeface="Arial" panose="020B0604020202020204" pitchFamily="34" charset="0"/>
                <a:cs typeface="Arial" panose="020B0604020202020204" pitchFamily="34" charset="0"/>
              </a:rPr>
              <a:t> – The Bill served before the </a:t>
            </a:r>
            <a:r>
              <a:rPr lang="en-ZA" sz="2200" dirty="0" smtClean="0">
                <a:latin typeface="Arial" panose="020B0604020202020204" pitchFamily="34" charset="0"/>
                <a:cs typeface="Arial" panose="020B0604020202020204" pitchFamily="34" charset="0"/>
              </a:rPr>
              <a:t>PCD&amp;MV </a:t>
            </a:r>
            <a:r>
              <a:rPr lang="en-ZA" sz="2200" dirty="0">
                <a:latin typeface="Arial" panose="020B0604020202020204" pitchFamily="34" charset="0"/>
                <a:cs typeface="Arial" panose="020B0604020202020204" pitchFamily="34" charset="0"/>
              </a:rPr>
              <a:t>on 23 </a:t>
            </a:r>
            <a:r>
              <a:rPr lang="en-ZA" sz="2200" dirty="0" smtClean="0">
                <a:latin typeface="Arial" panose="020B0604020202020204" pitchFamily="34" charset="0"/>
                <a:cs typeface="Arial" panose="020B0604020202020204" pitchFamily="34" charset="0"/>
              </a:rPr>
              <a:t>Aug </a:t>
            </a:r>
            <a:r>
              <a:rPr lang="en-ZA" sz="2200" dirty="0">
                <a:latin typeface="Arial" panose="020B0604020202020204" pitchFamily="34" charset="0"/>
                <a:cs typeface="Arial" panose="020B0604020202020204" pitchFamily="34" charset="0"/>
              </a:rPr>
              <a:t>2018, whereby the Committee adopted the Bill to the Parliamentary Legal Advisers before processing it further and for public comments as part of further processing by Parliament</a:t>
            </a:r>
            <a:r>
              <a:rPr lang="en-ZA" sz="2200" dirty="0" smtClean="0">
                <a:latin typeface="Arial" panose="020B0604020202020204" pitchFamily="34" charset="0"/>
                <a:cs typeface="Arial" panose="020B0604020202020204" pitchFamily="34" charset="0"/>
              </a:rPr>
              <a:t>. The </a:t>
            </a:r>
            <a:r>
              <a:rPr lang="en-ZA" sz="2200" dirty="0">
                <a:latin typeface="Arial" panose="020B0604020202020204" pitchFamily="34" charset="0"/>
                <a:cs typeface="Arial" panose="020B0604020202020204" pitchFamily="34" charset="0"/>
              </a:rPr>
              <a:t>Bill was introduced by the Minister into the </a:t>
            </a:r>
            <a:r>
              <a:rPr lang="en-ZA" sz="2200" dirty="0" smtClean="0">
                <a:latin typeface="Arial" panose="020B0604020202020204" pitchFamily="34" charset="0"/>
                <a:cs typeface="Arial" panose="020B0604020202020204" pitchFamily="34" charset="0"/>
              </a:rPr>
              <a:t>NA on </a:t>
            </a:r>
            <a:r>
              <a:rPr lang="en-ZA" sz="2200" dirty="0">
                <a:latin typeface="Arial" panose="020B0604020202020204" pitchFamily="34" charset="0"/>
                <a:cs typeface="Arial" panose="020B0604020202020204" pitchFamily="34" charset="0"/>
              </a:rPr>
              <a:t>11 Sep </a:t>
            </a:r>
            <a:r>
              <a:rPr lang="en-ZA" sz="2200" dirty="0" smtClean="0">
                <a:latin typeface="Arial" panose="020B0604020202020204" pitchFamily="34" charset="0"/>
                <a:cs typeface="Arial" panose="020B0604020202020204" pitchFamily="34" charset="0"/>
              </a:rPr>
              <a:t>2018 and </a:t>
            </a:r>
            <a:r>
              <a:rPr lang="en-ZA" sz="2200" dirty="0">
                <a:latin typeface="Arial" panose="020B0604020202020204" pitchFamily="34" charset="0"/>
                <a:cs typeface="Arial" panose="020B0604020202020204" pitchFamily="34" charset="0"/>
              </a:rPr>
              <a:t>was forwarded for adoption by the </a:t>
            </a:r>
            <a:r>
              <a:rPr lang="en-ZA" sz="2200" dirty="0" smtClean="0">
                <a:latin typeface="Arial" panose="020B0604020202020204" pitchFamily="34" charset="0"/>
                <a:cs typeface="Arial" panose="020B0604020202020204" pitchFamily="34" charset="0"/>
              </a:rPr>
              <a:t>NCOP.</a:t>
            </a:r>
            <a:endParaRPr lang="en-ZA" sz="2200" dirty="0">
              <a:latin typeface="Arial" panose="020B0604020202020204" pitchFamily="34" charset="0"/>
              <a:cs typeface="Arial" panose="020B0604020202020204" pitchFamily="34" charset="0"/>
            </a:endParaRPr>
          </a:p>
          <a:p>
            <a:pPr algn="just" defTabSz="914400" fontAlgn="base">
              <a:spcBef>
                <a:spcPct val="0"/>
              </a:spcBef>
              <a:spcAft>
                <a:spcPct val="0"/>
              </a:spcAft>
            </a:pPr>
            <a:endParaRPr lang="en-ZA" sz="2200" dirty="0">
              <a:solidFill>
                <a:prstClr val="black"/>
              </a:solidFill>
              <a:latin typeface="Arial" charset="0"/>
              <a:cs typeface="Arial" charset="0"/>
            </a:endParaRPr>
          </a:p>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24</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803922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6" name="Rectangle 13"/>
          <p:cNvSpPr>
            <a:spLocks noChangeArrowheads="1"/>
          </p:cNvSpPr>
          <p:nvPr/>
        </p:nvSpPr>
        <p:spPr bwMode="auto">
          <a:xfrm>
            <a:off x="0" y="595901"/>
            <a:ext cx="914400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lnSpc>
                <a:spcPct val="200000"/>
              </a:lnSpc>
              <a:spcBef>
                <a:spcPct val="0"/>
              </a:spcBef>
              <a:spcAft>
                <a:spcPct val="0"/>
              </a:spcAft>
            </a:pPr>
            <a:endParaRPr lang="en-ZA" sz="2600" dirty="0" smtClean="0">
              <a:solidFill>
                <a:prstClr val="black"/>
              </a:solidFill>
              <a:latin typeface="Arial" charset="0"/>
              <a:cs typeface="Arial" charset="0"/>
            </a:endParaRPr>
          </a:p>
          <a:p>
            <a:pPr algn="ctr" defTabSz="914400" fontAlgn="base">
              <a:lnSpc>
                <a:spcPct val="200000"/>
              </a:lnSpc>
              <a:spcBef>
                <a:spcPct val="0"/>
              </a:spcBef>
              <a:spcAft>
                <a:spcPct val="0"/>
              </a:spcAft>
            </a:pPr>
            <a:endParaRPr lang="en-ZA" sz="2600" dirty="0">
              <a:solidFill>
                <a:prstClr val="black"/>
              </a:solidFill>
              <a:latin typeface="Arial" charset="0"/>
              <a:cs typeface="Arial" charset="0"/>
            </a:endParaRPr>
          </a:p>
          <a:p>
            <a:pPr algn="ctr" defTabSz="914400" fontAlgn="base">
              <a:spcBef>
                <a:spcPct val="0"/>
              </a:spcBef>
              <a:spcAft>
                <a:spcPct val="0"/>
              </a:spcAft>
            </a:pPr>
            <a:r>
              <a:rPr lang="en-ZA" sz="4800" b="1" dirty="0">
                <a:solidFill>
                  <a:srgbClr val="014929"/>
                </a:solidFill>
                <a:effectLst>
                  <a:outerShdw blurRad="38100" dist="38100" dir="2700000" algn="tl">
                    <a:srgbClr val="000000">
                      <a:alpha val="43137"/>
                    </a:srgbClr>
                  </a:outerShdw>
                </a:effectLst>
                <a:latin typeface="Arial" charset="0"/>
                <a:cs typeface="Arial" charset="0"/>
              </a:rPr>
              <a:t>Strategic </a:t>
            </a:r>
            <a:r>
              <a:rPr lang="en-ZA" sz="4800" b="1" dirty="0" smtClean="0">
                <a:solidFill>
                  <a:srgbClr val="014929"/>
                </a:solidFill>
                <a:effectLst>
                  <a:outerShdw blurRad="38100" dist="38100" dir="2700000" algn="tl">
                    <a:srgbClr val="000000">
                      <a:alpha val="43137"/>
                    </a:srgbClr>
                  </a:outerShdw>
                </a:effectLst>
                <a:latin typeface="Arial" charset="0"/>
                <a:cs typeface="Arial" charset="0"/>
              </a:rPr>
              <a:t>Overview</a:t>
            </a:r>
            <a:r>
              <a:rPr lang="en-US" sz="4800" b="1" dirty="0" smtClean="0">
                <a:solidFill>
                  <a:srgbClr val="014929"/>
                </a:solidFill>
                <a:effectLst>
                  <a:outerShdw blurRad="38100" dist="38100" dir="2700000" algn="tl">
                    <a:srgbClr val="000000">
                      <a:alpha val="43137"/>
                    </a:srgbClr>
                  </a:outerShdw>
                </a:effectLst>
                <a:latin typeface="Arial" charset="0"/>
                <a:cs typeface="Arial" charset="0"/>
              </a:rPr>
              <a:t>:</a:t>
            </a:r>
            <a:endParaRPr lang="en-ZA" sz="4800" b="1" dirty="0" smtClean="0">
              <a:solidFill>
                <a:srgbClr val="014929"/>
              </a:solidFill>
              <a:effectLst>
                <a:outerShdw blurRad="38100" dist="38100" dir="2700000" algn="tl">
                  <a:srgbClr val="000000">
                    <a:alpha val="43137"/>
                  </a:srgbClr>
                </a:outerShdw>
              </a:effectLst>
              <a:latin typeface="Arial" charset="0"/>
              <a:cs typeface="Arial" charset="0"/>
            </a:endParaRPr>
          </a:p>
          <a:p>
            <a:pPr algn="ctr" defTabSz="914400" fontAlgn="base">
              <a:spcBef>
                <a:spcPct val="0"/>
              </a:spcBef>
              <a:spcAft>
                <a:spcPct val="0"/>
              </a:spcAft>
            </a:pPr>
            <a:r>
              <a:rPr lang="en-ZA" sz="4800" b="1" dirty="0">
                <a:solidFill>
                  <a:srgbClr val="014929"/>
                </a:solidFill>
                <a:effectLst>
                  <a:outerShdw blurRad="38100" dist="38100" dir="2700000" algn="tl">
                    <a:srgbClr val="000000">
                      <a:alpha val="43137"/>
                    </a:srgbClr>
                  </a:outerShdw>
                </a:effectLst>
                <a:latin typeface="Arial" charset="0"/>
                <a:cs typeface="Arial" charset="0"/>
              </a:rPr>
              <a:t>Defence Strategic Deliverables</a:t>
            </a:r>
          </a:p>
        </p:txBody>
      </p:sp>
    </p:spTree>
    <p:extLst>
      <p:ext uri="{BB962C8B-B14F-4D97-AF65-F5344CB8AC3E}">
        <p14:creationId xmlns:p14="http://schemas.microsoft.com/office/powerpoint/2010/main" xmlns="" val="25998760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Strategic Overview</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The DOD Annual Report for the FY2018/19 provides an analysis on the manner in which the DOD performed against its set targets in meeting ordered commitments, providing capabilities, ensuring sound administration and management of the DOD</a:t>
            </a:r>
            <a:r>
              <a:rPr lang="en-ZA" sz="2200" dirty="0" smtClean="0">
                <a:solidFill>
                  <a:prstClr val="black"/>
                </a:solidFill>
                <a:latin typeface="Arial" charset="0"/>
                <a:cs typeface="Arial" charset="0"/>
              </a:rPr>
              <a:t>.</a:t>
            </a:r>
          </a:p>
          <a:p>
            <a:pPr algn="just" defTabSz="914400" fontAlgn="base">
              <a:spcBef>
                <a:spcPct val="0"/>
              </a:spcBef>
              <a:spcAft>
                <a:spcPct val="0"/>
              </a:spcAft>
            </a:pPr>
            <a:endParaRPr lang="en-ZA" sz="2200" dirty="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During the year under review, Defence’s main focus, in pursuance of its Constitution and legislative mandate, was directed towards its </a:t>
            </a:r>
            <a:r>
              <a:rPr lang="en-ZA" sz="2200" b="1" dirty="0">
                <a:solidFill>
                  <a:prstClr val="black"/>
                </a:solidFill>
                <a:effectLst>
                  <a:outerShdw blurRad="38100" dist="38100" dir="2700000" algn="tl">
                    <a:srgbClr val="000000">
                      <a:alpha val="43137"/>
                    </a:srgbClr>
                  </a:outerShdw>
                </a:effectLst>
                <a:latin typeface="Arial" charset="0"/>
                <a:cs typeface="Arial" charset="0"/>
              </a:rPr>
              <a:t>contribution towards national priorities</a:t>
            </a:r>
            <a:r>
              <a:rPr lang="en-ZA" sz="2200" dirty="0">
                <a:solidFill>
                  <a:prstClr val="black"/>
                </a:solidFill>
                <a:latin typeface="Arial" charset="0"/>
                <a:cs typeface="Arial" charset="0"/>
              </a:rPr>
              <a:t>, in areas where </a:t>
            </a:r>
            <a:r>
              <a:rPr lang="en-ZA" sz="2200" b="1" dirty="0">
                <a:solidFill>
                  <a:prstClr val="black"/>
                </a:solidFill>
                <a:effectLst>
                  <a:outerShdw blurRad="38100" dist="38100" dir="2700000" algn="tl">
                    <a:srgbClr val="000000">
                      <a:alpha val="43137"/>
                    </a:srgbClr>
                  </a:outerShdw>
                </a:effectLst>
                <a:latin typeface="Arial" charset="0"/>
                <a:cs typeface="Arial" charset="0"/>
              </a:rPr>
              <a:t>Defence could add the most value</a:t>
            </a:r>
            <a:r>
              <a:rPr lang="en-ZA" sz="2200" dirty="0" smtClean="0">
                <a:solidFill>
                  <a:prstClr val="black"/>
                </a:solidFill>
                <a:latin typeface="Arial" charset="0"/>
                <a:cs typeface="Arial" charset="0"/>
              </a:rPr>
              <a:t>.</a:t>
            </a:r>
          </a:p>
          <a:p>
            <a:pPr marL="457200" indent="-4572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26</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30952677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Strategic Overview</a:t>
            </a:r>
          </a:p>
        </p:txBody>
      </p:sp>
      <p:sp>
        <p:nvSpPr>
          <p:cNvPr id="6" name="Rectangle 13"/>
          <p:cNvSpPr>
            <a:spLocks noChangeArrowheads="1"/>
          </p:cNvSpPr>
          <p:nvPr/>
        </p:nvSpPr>
        <p:spPr bwMode="auto">
          <a:xfrm>
            <a:off x="208294" y="652266"/>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In the fulfilment of </a:t>
            </a:r>
            <a:r>
              <a:rPr lang="en-ZA" sz="2200" dirty="0" err="1">
                <a:solidFill>
                  <a:prstClr val="black"/>
                </a:solidFill>
                <a:latin typeface="Arial" charset="0"/>
                <a:cs typeface="Arial" charset="0"/>
              </a:rPr>
              <a:t>Madiba’s</a:t>
            </a:r>
            <a:r>
              <a:rPr lang="en-ZA" sz="2200" dirty="0">
                <a:solidFill>
                  <a:prstClr val="black"/>
                </a:solidFill>
                <a:latin typeface="Arial" charset="0"/>
                <a:cs typeface="Arial" charset="0"/>
              </a:rPr>
              <a:t> </a:t>
            </a:r>
            <a:r>
              <a:rPr lang="en-ZA" sz="2200" dirty="0" smtClean="0">
                <a:solidFill>
                  <a:prstClr val="black"/>
                </a:solidFill>
                <a:latin typeface="Arial" charset="0"/>
                <a:cs typeface="Arial" charset="0"/>
              </a:rPr>
              <a:t>vision, South </a:t>
            </a:r>
            <a:r>
              <a:rPr lang="en-ZA" sz="2200" dirty="0">
                <a:solidFill>
                  <a:prstClr val="black"/>
                </a:solidFill>
                <a:latin typeface="Arial" charset="0"/>
                <a:cs typeface="Arial" charset="0"/>
              </a:rPr>
              <a:t>Africa </a:t>
            </a:r>
            <a:r>
              <a:rPr lang="en-ZA" sz="2200" dirty="0" smtClean="0">
                <a:solidFill>
                  <a:prstClr val="black"/>
                </a:solidFill>
                <a:latin typeface="Arial" charset="0"/>
                <a:cs typeface="Arial" charset="0"/>
              </a:rPr>
              <a:t>endeavoured to </a:t>
            </a:r>
            <a:r>
              <a:rPr lang="en-ZA" sz="2200" b="1" dirty="0">
                <a:solidFill>
                  <a:prstClr val="black"/>
                </a:solidFill>
                <a:effectLst>
                  <a:outerShdw blurRad="38100" dist="38100" dir="2700000" algn="tl">
                    <a:srgbClr val="000000">
                      <a:alpha val="43137"/>
                    </a:srgbClr>
                  </a:outerShdw>
                </a:effectLst>
                <a:latin typeface="Arial" charset="0"/>
                <a:cs typeface="Arial" charset="0"/>
              </a:rPr>
              <a:t>promote greater peace, security and stability</a:t>
            </a:r>
            <a:r>
              <a:rPr lang="en-ZA" sz="2200" dirty="0">
                <a:solidFill>
                  <a:prstClr val="black"/>
                </a:solidFill>
                <a:latin typeface="Arial" charset="0"/>
                <a:cs typeface="Arial" charset="0"/>
              </a:rPr>
              <a:t> in the region and on the African </a:t>
            </a:r>
            <a:r>
              <a:rPr lang="en-ZA" sz="2200" dirty="0" smtClean="0">
                <a:solidFill>
                  <a:prstClr val="black"/>
                </a:solidFill>
                <a:latin typeface="Arial" charset="0"/>
                <a:cs typeface="Arial" charset="0"/>
              </a:rPr>
              <a:t>continent</a:t>
            </a:r>
            <a:r>
              <a:rPr lang="en-ZA" sz="2200" dirty="0">
                <a:solidFill>
                  <a:prstClr val="black"/>
                </a:solidFill>
                <a:latin typeface="Arial" charset="0"/>
                <a:cs typeface="Arial" charset="0"/>
              </a:rPr>
              <a:t>.  </a:t>
            </a:r>
            <a:endParaRPr lang="en-ZA" sz="2200" dirty="0" smtClean="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endParaRPr lang="en-ZA" sz="1200" dirty="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Defence contributed towards diplomatic efforts, which resulted, amongst others, in improved relationships </a:t>
            </a:r>
            <a:r>
              <a:rPr lang="en-ZA" sz="2200" dirty="0">
                <a:solidFill>
                  <a:prstClr val="black"/>
                </a:solidFill>
                <a:latin typeface="Arial" charset="0"/>
                <a:cs typeface="Arial" charset="0"/>
              </a:rPr>
              <a:t>with </a:t>
            </a:r>
            <a:r>
              <a:rPr lang="en-ZA" sz="2200" dirty="0" smtClean="0">
                <a:solidFill>
                  <a:prstClr val="black"/>
                </a:solidFill>
                <a:latin typeface="Arial" charset="0"/>
                <a:cs typeface="Arial" charset="0"/>
              </a:rPr>
              <a:t>members </a:t>
            </a:r>
            <a:r>
              <a:rPr lang="en-ZA" sz="2200" dirty="0">
                <a:solidFill>
                  <a:prstClr val="black"/>
                </a:solidFill>
                <a:latin typeface="Arial" charset="0"/>
                <a:cs typeface="Arial" charset="0"/>
              </a:rPr>
              <a:t>of </a:t>
            </a:r>
            <a:r>
              <a:rPr lang="en-ZA" sz="2200" dirty="0" smtClean="0">
                <a:solidFill>
                  <a:prstClr val="black"/>
                </a:solidFill>
                <a:latin typeface="Arial" charset="0"/>
                <a:cs typeface="Arial" charset="0"/>
              </a:rPr>
              <a:t>BRICS.</a:t>
            </a:r>
            <a:endParaRPr lang="en-ZA" sz="2200" dirty="0">
              <a:solidFill>
                <a:prstClr val="black"/>
              </a:solidFill>
              <a:latin typeface="Arial" charset="0"/>
              <a:cs typeface="Arial" charset="0"/>
            </a:endParaRPr>
          </a:p>
          <a:p>
            <a:pPr algn="just" defTabSz="914400" fontAlgn="base">
              <a:spcBef>
                <a:spcPct val="0"/>
              </a:spcBef>
              <a:spcAft>
                <a:spcPct val="0"/>
              </a:spcAft>
            </a:pPr>
            <a:endParaRPr lang="en-ZA" sz="1200" dirty="0">
              <a:solidFill>
                <a:prstClr val="black"/>
              </a:solidFill>
              <a:latin typeface="Arial" charset="0"/>
              <a:cs typeface="Arial" charset="0"/>
            </a:endParaRPr>
          </a:p>
          <a:p>
            <a:pPr marL="800100" lvl="1" indent="-342900" algn="just" defTabSz="914400" fontAlgn="base">
              <a:spcBef>
                <a:spcPct val="0"/>
              </a:spcBef>
              <a:spcAft>
                <a:spcPct val="0"/>
              </a:spcAft>
              <a:buFont typeface="Courier New" panose="02070309020205020404" pitchFamily="49" charset="0"/>
              <a:buChar char="o"/>
            </a:pPr>
            <a:r>
              <a:rPr lang="en-ZA" sz="2000" dirty="0" smtClean="0">
                <a:solidFill>
                  <a:prstClr val="black"/>
                </a:solidFill>
                <a:latin typeface="Arial" charset="0"/>
                <a:cs typeface="Arial" charset="0"/>
              </a:rPr>
              <a:t>Collaboration </a:t>
            </a:r>
            <a:r>
              <a:rPr lang="en-ZA" sz="2000" dirty="0">
                <a:solidFill>
                  <a:prstClr val="black"/>
                </a:solidFill>
                <a:latin typeface="Arial" charset="0"/>
                <a:cs typeface="Arial" charset="0"/>
              </a:rPr>
              <a:t>with </a:t>
            </a:r>
            <a:r>
              <a:rPr lang="en-ZA" sz="2000" b="1" dirty="0">
                <a:solidFill>
                  <a:prstClr val="black"/>
                </a:solidFill>
                <a:latin typeface="Arial" charset="0"/>
                <a:cs typeface="Arial" charset="0"/>
              </a:rPr>
              <a:t>Russia</a:t>
            </a:r>
            <a:r>
              <a:rPr lang="en-ZA" sz="2000" dirty="0">
                <a:solidFill>
                  <a:prstClr val="black"/>
                </a:solidFill>
                <a:latin typeface="Arial" charset="0"/>
                <a:cs typeface="Arial" charset="0"/>
              </a:rPr>
              <a:t> </a:t>
            </a:r>
            <a:r>
              <a:rPr lang="en-ZA" sz="2000" dirty="0" smtClean="0">
                <a:solidFill>
                  <a:prstClr val="black"/>
                </a:solidFill>
                <a:latin typeface="Arial" charset="0"/>
                <a:cs typeface="Arial" charset="0"/>
              </a:rPr>
              <a:t>resulted </a:t>
            </a:r>
            <a:r>
              <a:rPr lang="en-ZA" sz="2000" dirty="0">
                <a:solidFill>
                  <a:prstClr val="black"/>
                </a:solidFill>
                <a:latin typeface="Arial" charset="0"/>
                <a:cs typeface="Arial" charset="0"/>
              </a:rPr>
              <a:t>in </a:t>
            </a:r>
            <a:r>
              <a:rPr lang="en-ZA" sz="2000" dirty="0" smtClean="0">
                <a:solidFill>
                  <a:prstClr val="black"/>
                </a:solidFill>
                <a:latin typeface="Arial" charset="0"/>
                <a:cs typeface="Arial" charset="0"/>
              </a:rPr>
              <a:t>a </a:t>
            </a:r>
            <a:r>
              <a:rPr lang="en-ZA" sz="2000" dirty="0">
                <a:solidFill>
                  <a:prstClr val="black"/>
                </a:solidFill>
                <a:latin typeface="Arial" charset="0"/>
                <a:cs typeface="Arial" charset="0"/>
              </a:rPr>
              <a:t>deal with Denel for the establishment of an aircraft repair facility </a:t>
            </a:r>
            <a:r>
              <a:rPr lang="en-ZA" sz="2000" dirty="0" smtClean="0">
                <a:solidFill>
                  <a:prstClr val="black"/>
                </a:solidFill>
                <a:latin typeface="Arial" charset="0"/>
                <a:cs typeface="Arial" charset="0"/>
              </a:rPr>
              <a:t>to </a:t>
            </a:r>
            <a:r>
              <a:rPr lang="en-ZA" sz="2000" dirty="0">
                <a:solidFill>
                  <a:prstClr val="black"/>
                </a:solidFill>
                <a:latin typeface="Arial" charset="0"/>
                <a:cs typeface="Arial" charset="0"/>
              </a:rPr>
              <a:t>service helicopters from the </a:t>
            </a:r>
            <a:r>
              <a:rPr lang="en-ZA" sz="2000" dirty="0" smtClean="0">
                <a:solidFill>
                  <a:prstClr val="black"/>
                </a:solidFill>
                <a:latin typeface="Arial" charset="0"/>
                <a:cs typeface="Arial" charset="0"/>
              </a:rPr>
              <a:t>African continent.</a:t>
            </a:r>
            <a:endParaRPr lang="en-ZA" sz="2000" dirty="0">
              <a:solidFill>
                <a:prstClr val="black"/>
              </a:solidFill>
              <a:latin typeface="Arial" charset="0"/>
              <a:cs typeface="Arial" charset="0"/>
            </a:endParaRPr>
          </a:p>
          <a:p>
            <a:pPr algn="just" defTabSz="914400" fontAlgn="base">
              <a:spcBef>
                <a:spcPct val="0"/>
              </a:spcBef>
              <a:spcAft>
                <a:spcPct val="0"/>
              </a:spcAft>
            </a:pPr>
            <a:endParaRPr lang="en-ZA" sz="1200" dirty="0">
              <a:solidFill>
                <a:prstClr val="black"/>
              </a:solidFill>
              <a:latin typeface="Arial" charset="0"/>
              <a:cs typeface="Arial" charset="0"/>
            </a:endParaRPr>
          </a:p>
          <a:p>
            <a:pPr marL="800100" lvl="1" indent="-342900" algn="just" defTabSz="914400" fontAlgn="base">
              <a:spcBef>
                <a:spcPct val="0"/>
              </a:spcBef>
              <a:spcAft>
                <a:spcPct val="0"/>
              </a:spcAft>
              <a:buFont typeface="Courier New" panose="02070309020205020404" pitchFamily="49" charset="0"/>
              <a:buChar char="o"/>
            </a:pPr>
            <a:r>
              <a:rPr lang="en-ZA" sz="2000" dirty="0" smtClean="0">
                <a:solidFill>
                  <a:prstClr val="black"/>
                </a:solidFill>
                <a:latin typeface="Arial" charset="0"/>
                <a:cs typeface="Arial" charset="0"/>
              </a:rPr>
              <a:t>Facilitated the lifting </a:t>
            </a:r>
            <a:r>
              <a:rPr lang="en-ZA" sz="2000" dirty="0">
                <a:solidFill>
                  <a:prstClr val="black"/>
                </a:solidFill>
                <a:latin typeface="Arial" charset="0"/>
                <a:cs typeface="Arial" charset="0"/>
              </a:rPr>
              <a:t>of </a:t>
            </a:r>
            <a:r>
              <a:rPr lang="en-ZA" sz="2000" dirty="0" smtClean="0">
                <a:solidFill>
                  <a:prstClr val="black"/>
                </a:solidFill>
                <a:latin typeface="Arial" charset="0"/>
                <a:cs typeface="Arial" charset="0"/>
              </a:rPr>
              <a:t>Denel’s blacklisting, </a:t>
            </a:r>
            <a:r>
              <a:rPr lang="en-ZA" sz="2000" dirty="0">
                <a:solidFill>
                  <a:prstClr val="black"/>
                </a:solidFill>
                <a:latin typeface="Arial" charset="0"/>
                <a:cs typeface="Arial" charset="0"/>
              </a:rPr>
              <a:t>allowing it to participate in the military procurement programme of the </a:t>
            </a:r>
            <a:r>
              <a:rPr lang="en-ZA" sz="2000" b="1" dirty="0">
                <a:solidFill>
                  <a:prstClr val="black"/>
                </a:solidFill>
                <a:latin typeface="Arial" charset="0"/>
                <a:cs typeface="Arial" charset="0"/>
              </a:rPr>
              <a:t>Indian</a:t>
            </a:r>
            <a:r>
              <a:rPr lang="en-ZA" sz="2000" dirty="0">
                <a:solidFill>
                  <a:prstClr val="black"/>
                </a:solidFill>
                <a:latin typeface="Arial" charset="0"/>
                <a:cs typeface="Arial" charset="0"/>
              </a:rPr>
              <a:t> Minister of Defence.</a:t>
            </a:r>
          </a:p>
          <a:p>
            <a:pPr algn="just" defTabSz="914400" fontAlgn="base">
              <a:spcBef>
                <a:spcPct val="0"/>
              </a:spcBef>
              <a:spcAft>
                <a:spcPct val="0"/>
              </a:spcAft>
            </a:pPr>
            <a:endParaRPr lang="en-ZA" sz="1200" dirty="0">
              <a:solidFill>
                <a:prstClr val="black"/>
              </a:solidFill>
              <a:latin typeface="Arial" charset="0"/>
              <a:cs typeface="Arial" charset="0"/>
            </a:endParaRPr>
          </a:p>
          <a:p>
            <a:pPr marL="800100" lvl="1" indent="-342900" defTabSz="914400" fontAlgn="base">
              <a:spcBef>
                <a:spcPct val="0"/>
              </a:spcBef>
              <a:spcAft>
                <a:spcPct val="0"/>
              </a:spcAft>
              <a:buFont typeface="Courier New" panose="02070309020205020404" pitchFamily="49" charset="0"/>
              <a:buChar char="o"/>
            </a:pPr>
            <a:r>
              <a:rPr lang="en-ZA" sz="2000" dirty="0">
                <a:solidFill>
                  <a:prstClr val="black"/>
                </a:solidFill>
                <a:latin typeface="Arial" charset="0"/>
                <a:cs typeface="Arial" charset="0"/>
              </a:rPr>
              <a:t>M</a:t>
            </a:r>
            <a:r>
              <a:rPr lang="en-ZA" sz="2000" dirty="0" smtClean="0">
                <a:solidFill>
                  <a:prstClr val="black"/>
                </a:solidFill>
                <a:latin typeface="Arial" charset="0"/>
                <a:cs typeface="Arial" charset="0"/>
              </a:rPr>
              <a:t>atured </a:t>
            </a:r>
            <a:r>
              <a:rPr lang="en-ZA" sz="2000" dirty="0">
                <a:solidFill>
                  <a:prstClr val="black"/>
                </a:solidFill>
                <a:latin typeface="Arial" charset="0"/>
                <a:cs typeface="Arial" charset="0"/>
              </a:rPr>
              <a:t>Defence relations with </a:t>
            </a:r>
            <a:r>
              <a:rPr lang="en-ZA" sz="2000" b="1" dirty="0" smtClean="0">
                <a:solidFill>
                  <a:prstClr val="black"/>
                </a:solidFill>
                <a:latin typeface="Arial" charset="0"/>
                <a:cs typeface="Arial" charset="0"/>
              </a:rPr>
              <a:t>China</a:t>
            </a:r>
            <a:r>
              <a:rPr lang="en-ZA" sz="2000" dirty="0" smtClean="0">
                <a:solidFill>
                  <a:prstClr val="black"/>
                </a:solidFill>
                <a:latin typeface="Arial" charset="0"/>
                <a:cs typeface="Arial" charset="0"/>
              </a:rPr>
              <a:t> and co-developing </a:t>
            </a:r>
            <a:r>
              <a:rPr lang="en-ZA" sz="2000" dirty="0">
                <a:solidFill>
                  <a:prstClr val="black"/>
                </a:solidFill>
                <a:latin typeface="Arial" charset="0"/>
                <a:cs typeface="Arial" charset="0"/>
              </a:rPr>
              <a:t>self-guided </a:t>
            </a:r>
            <a:r>
              <a:rPr lang="en-ZA" sz="2000" dirty="0" smtClean="0">
                <a:solidFill>
                  <a:prstClr val="black"/>
                </a:solidFill>
                <a:latin typeface="Arial" charset="0"/>
                <a:cs typeface="Arial" charset="0"/>
              </a:rPr>
              <a:t>         munitions </a:t>
            </a:r>
            <a:r>
              <a:rPr lang="en-ZA" sz="2000" dirty="0">
                <a:solidFill>
                  <a:prstClr val="black"/>
                </a:solidFill>
                <a:latin typeface="Arial" charset="0"/>
                <a:cs typeface="Arial" charset="0"/>
              </a:rPr>
              <a:t>with </a:t>
            </a:r>
            <a:r>
              <a:rPr lang="en-ZA" sz="2000" b="1" dirty="0" smtClean="0">
                <a:solidFill>
                  <a:prstClr val="black"/>
                </a:solidFill>
                <a:latin typeface="Arial" charset="0"/>
                <a:cs typeface="Arial" charset="0"/>
              </a:rPr>
              <a:t>Brazil</a:t>
            </a:r>
            <a:r>
              <a:rPr lang="en-ZA" sz="2000" dirty="0" smtClean="0">
                <a:solidFill>
                  <a:prstClr val="black"/>
                </a:solidFill>
                <a:latin typeface="Arial" charset="0"/>
                <a:cs typeface="Arial" charset="0"/>
              </a:rPr>
              <a:t>.</a:t>
            </a:r>
            <a:endParaRPr lang="en-ZA" sz="2000" dirty="0">
              <a:solidFill>
                <a:prstClr val="black"/>
              </a:solidFill>
              <a:latin typeface="Arial" charset="0"/>
              <a:cs typeface="Arial" charset="0"/>
            </a:endParaRPr>
          </a:p>
          <a:p>
            <a:pPr algn="just" defTabSz="914400" fontAlgn="base">
              <a:spcBef>
                <a:spcPct val="0"/>
              </a:spcBef>
              <a:spcAft>
                <a:spcPct val="0"/>
              </a:spcAft>
            </a:pPr>
            <a:endParaRPr lang="en-ZA" sz="2200" dirty="0" smtClean="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27</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5561573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Strategic Overview</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The </a:t>
            </a:r>
            <a:r>
              <a:rPr lang="en-ZA" sz="2200" b="1" dirty="0">
                <a:solidFill>
                  <a:prstClr val="black"/>
                </a:solidFill>
                <a:latin typeface="Arial" charset="0"/>
                <a:cs typeface="Arial" charset="0"/>
              </a:rPr>
              <a:t>National Defence Industry </a:t>
            </a:r>
            <a:r>
              <a:rPr lang="en-ZA" sz="2200" b="1" dirty="0" smtClean="0">
                <a:solidFill>
                  <a:prstClr val="black"/>
                </a:solidFill>
                <a:latin typeface="Arial" charset="0"/>
                <a:cs typeface="Arial" charset="0"/>
              </a:rPr>
              <a:t>Council </a:t>
            </a:r>
            <a:r>
              <a:rPr lang="en-ZA" sz="2200" dirty="0" smtClean="0">
                <a:solidFill>
                  <a:prstClr val="black"/>
                </a:solidFill>
                <a:latin typeface="Arial" charset="0"/>
                <a:cs typeface="Arial" charset="0"/>
              </a:rPr>
              <a:t>was established, </a:t>
            </a:r>
            <a:r>
              <a:rPr lang="en-ZA" sz="2200" dirty="0">
                <a:solidFill>
                  <a:prstClr val="black"/>
                </a:solidFill>
                <a:latin typeface="Arial" charset="0"/>
                <a:cs typeface="Arial" charset="0"/>
              </a:rPr>
              <a:t>which </a:t>
            </a:r>
            <a:r>
              <a:rPr lang="en-ZA" sz="2200" dirty="0" smtClean="0">
                <a:solidFill>
                  <a:prstClr val="black"/>
                </a:solidFill>
                <a:latin typeface="Arial" charset="0"/>
                <a:cs typeface="Arial" charset="0"/>
              </a:rPr>
              <a:t>has </a:t>
            </a:r>
            <a:r>
              <a:rPr lang="en-ZA" sz="2200" dirty="0">
                <a:solidFill>
                  <a:prstClr val="black"/>
                </a:solidFill>
                <a:latin typeface="Arial" charset="0"/>
                <a:cs typeface="Arial" charset="0"/>
              </a:rPr>
              <a:t>since delivered the </a:t>
            </a:r>
            <a:r>
              <a:rPr lang="en-ZA" sz="2200" b="1" dirty="0" smtClean="0">
                <a:solidFill>
                  <a:prstClr val="black"/>
                </a:solidFill>
                <a:latin typeface="Arial" charset="0"/>
                <a:cs typeface="Arial" charset="0"/>
              </a:rPr>
              <a:t>SA Defence </a:t>
            </a:r>
            <a:r>
              <a:rPr lang="en-ZA" sz="2200" b="1" dirty="0">
                <a:solidFill>
                  <a:prstClr val="black"/>
                </a:solidFill>
                <a:latin typeface="Arial" charset="0"/>
                <a:cs typeface="Arial" charset="0"/>
              </a:rPr>
              <a:t>Industry Strategy</a:t>
            </a:r>
            <a:r>
              <a:rPr lang="en-ZA" sz="2200" dirty="0">
                <a:solidFill>
                  <a:prstClr val="black"/>
                </a:solidFill>
                <a:latin typeface="Arial" charset="0"/>
                <a:cs typeface="Arial" charset="0"/>
              </a:rPr>
              <a:t>, the </a:t>
            </a:r>
            <a:r>
              <a:rPr lang="en-ZA" sz="2200" b="1" dirty="0">
                <a:solidFill>
                  <a:prstClr val="black"/>
                </a:solidFill>
                <a:latin typeface="Arial" charset="0"/>
                <a:cs typeface="Arial" charset="0"/>
              </a:rPr>
              <a:t>Defence Broad-Based Black Economic Empowerment Sector Code </a:t>
            </a:r>
            <a:r>
              <a:rPr lang="en-ZA" sz="2200" dirty="0">
                <a:solidFill>
                  <a:prstClr val="black"/>
                </a:solidFill>
                <a:latin typeface="Arial" charset="0"/>
                <a:cs typeface="Arial" charset="0"/>
              </a:rPr>
              <a:t>and the </a:t>
            </a:r>
            <a:r>
              <a:rPr lang="en-ZA" sz="2200" b="1" dirty="0">
                <a:solidFill>
                  <a:prstClr val="black"/>
                </a:solidFill>
                <a:latin typeface="Arial" charset="0"/>
                <a:cs typeface="Arial" charset="0"/>
              </a:rPr>
              <a:t>Defence Industry Fund </a:t>
            </a:r>
            <a:r>
              <a:rPr lang="en-ZA" sz="2200" dirty="0">
                <a:solidFill>
                  <a:prstClr val="black"/>
                </a:solidFill>
                <a:latin typeface="Arial" charset="0"/>
                <a:cs typeface="Arial" charset="0"/>
              </a:rPr>
              <a:t>to ensure </a:t>
            </a:r>
            <a:r>
              <a:rPr lang="en-ZA" sz="2200" dirty="0" smtClean="0">
                <a:solidFill>
                  <a:prstClr val="black"/>
                </a:solidFill>
                <a:latin typeface="Arial" charset="0"/>
                <a:cs typeface="Arial" charset="0"/>
              </a:rPr>
              <a:t>SMME participation.</a:t>
            </a:r>
            <a:endParaRPr lang="en-ZA" sz="2200" dirty="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endParaRPr lang="en-ZA" sz="1400" dirty="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The </a:t>
            </a:r>
            <a:r>
              <a:rPr lang="en-ZA" sz="2200" dirty="0">
                <a:solidFill>
                  <a:prstClr val="black"/>
                </a:solidFill>
                <a:latin typeface="Arial" charset="0"/>
                <a:cs typeface="Arial" charset="0"/>
              </a:rPr>
              <a:t>Defence Sector participated in the </a:t>
            </a:r>
            <a:r>
              <a:rPr lang="en-ZA" sz="2200" dirty="0" smtClean="0">
                <a:solidFill>
                  <a:prstClr val="black"/>
                </a:solidFill>
                <a:latin typeface="Arial" charset="0"/>
                <a:cs typeface="Arial" charset="0"/>
              </a:rPr>
              <a:t>Public Private Growth Initiative </a:t>
            </a:r>
            <a:r>
              <a:rPr lang="en-ZA" sz="2200" dirty="0">
                <a:solidFill>
                  <a:prstClr val="black"/>
                </a:solidFill>
                <a:latin typeface="Arial" charset="0"/>
                <a:cs typeface="Arial" charset="0"/>
              </a:rPr>
              <a:t>of the Presidency, which aimed to attract </a:t>
            </a:r>
            <a:r>
              <a:rPr lang="en-ZA" sz="2200" dirty="0" smtClean="0">
                <a:solidFill>
                  <a:prstClr val="black"/>
                </a:solidFill>
                <a:latin typeface="Arial" charset="0"/>
                <a:cs typeface="Arial" charset="0"/>
              </a:rPr>
              <a:t>US$100 billion </a:t>
            </a:r>
            <a:r>
              <a:rPr lang="en-ZA" sz="2200" dirty="0">
                <a:solidFill>
                  <a:prstClr val="black"/>
                </a:solidFill>
                <a:latin typeface="Arial" charset="0"/>
                <a:cs typeface="Arial" charset="0"/>
              </a:rPr>
              <a:t>worth of domestic and foreign </a:t>
            </a:r>
            <a:r>
              <a:rPr lang="en-ZA" sz="2200" dirty="0" smtClean="0">
                <a:solidFill>
                  <a:prstClr val="black"/>
                </a:solidFill>
                <a:latin typeface="Arial" charset="0"/>
                <a:cs typeface="Arial" charset="0"/>
              </a:rPr>
              <a:t>investment.</a:t>
            </a:r>
            <a:endParaRPr lang="en-ZA" sz="2200" dirty="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endParaRPr lang="en-ZA" sz="1400" dirty="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SA </a:t>
            </a:r>
            <a:r>
              <a:rPr lang="en-ZA" sz="2200" b="1" dirty="0" smtClean="0">
                <a:solidFill>
                  <a:prstClr val="black"/>
                </a:solidFill>
                <a:latin typeface="Arial" charset="0"/>
                <a:cs typeface="Arial" charset="0"/>
              </a:rPr>
              <a:t>Defence Matériel </a:t>
            </a:r>
            <a:r>
              <a:rPr lang="en-ZA" sz="2200" b="1" dirty="0">
                <a:solidFill>
                  <a:prstClr val="black"/>
                </a:solidFill>
                <a:latin typeface="Arial" charset="0"/>
                <a:cs typeface="Arial" charset="0"/>
              </a:rPr>
              <a:t>exports </a:t>
            </a:r>
            <a:r>
              <a:rPr lang="en-ZA" sz="2200" b="1" dirty="0" smtClean="0">
                <a:solidFill>
                  <a:prstClr val="black"/>
                </a:solidFill>
                <a:latin typeface="Arial" charset="0"/>
                <a:cs typeface="Arial" charset="0"/>
              </a:rPr>
              <a:t>increased </a:t>
            </a:r>
            <a:r>
              <a:rPr lang="en-ZA" sz="2200" dirty="0" smtClean="0">
                <a:solidFill>
                  <a:prstClr val="black"/>
                </a:solidFill>
                <a:latin typeface="Arial" charset="0"/>
                <a:cs typeface="Arial" charset="0"/>
              </a:rPr>
              <a:t>from Rb5 </a:t>
            </a:r>
            <a:r>
              <a:rPr lang="en-ZA" sz="2200" dirty="0">
                <a:solidFill>
                  <a:prstClr val="black"/>
                </a:solidFill>
                <a:latin typeface="Arial" charset="0"/>
                <a:cs typeface="Arial" charset="0"/>
              </a:rPr>
              <a:t>to </a:t>
            </a:r>
            <a:r>
              <a:rPr lang="en-ZA" sz="2200" dirty="0" smtClean="0">
                <a:solidFill>
                  <a:prstClr val="black"/>
                </a:solidFill>
                <a:latin typeface="Arial" charset="0"/>
                <a:cs typeface="Arial" charset="0"/>
              </a:rPr>
              <a:t/>
            </a:r>
            <a:br>
              <a:rPr lang="en-ZA" sz="2200" dirty="0" smtClean="0">
                <a:solidFill>
                  <a:prstClr val="black"/>
                </a:solidFill>
                <a:latin typeface="Arial" charset="0"/>
                <a:cs typeface="Arial" charset="0"/>
              </a:rPr>
            </a:br>
            <a:r>
              <a:rPr lang="en-ZA" sz="2200" dirty="0" smtClean="0">
                <a:solidFill>
                  <a:prstClr val="black"/>
                </a:solidFill>
                <a:latin typeface="Arial" charset="0"/>
                <a:cs typeface="Arial" charset="0"/>
              </a:rPr>
              <a:t>Rb11 </a:t>
            </a:r>
            <a:r>
              <a:rPr lang="en-ZA" sz="2200" dirty="0">
                <a:solidFill>
                  <a:prstClr val="black"/>
                </a:solidFill>
                <a:latin typeface="Arial" charset="0"/>
                <a:cs typeface="Arial" charset="0"/>
              </a:rPr>
              <a:t>per annum over the last five years</a:t>
            </a:r>
            <a:r>
              <a:rPr lang="en-ZA" sz="2200" dirty="0" smtClean="0">
                <a:solidFill>
                  <a:prstClr val="black"/>
                </a:solidFill>
                <a:latin typeface="Arial" charset="0"/>
                <a:cs typeface="Arial" charset="0"/>
              </a:rPr>
              <a:t>.  A </a:t>
            </a:r>
            <a:r>
              <a:rPr lang="en-ZA" sz="2200" dirty="0">
                <a:solidFill>
                  <a:prstClr val="black"/>
                </a:solidFill>
                <a:latin typeface="Arial" charset="0"/>
                <a:cs typeface="Arial" charset="0"/>
              </a:rPr>
              <a:t>45% global market </a:t>
            </a:r>
            <a:r>
              <a:rPr lang="en-ZA" sz="2200" dirty="0" smtClean="0">
                <a:solidFill>
                  <a:prstClr val="black"/>
                </a:solidFill>
                <a:latin typeface="Arial" charset="0"/>
                <a:cs typeface="Arial" charset="0"/>
              </a:rPr>
              <a:t>penetration was established.</a:t>
            </a:r>
            <a:endParaRPr lang="en-ZA" sz="2200" dirty="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28</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7448735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Strategic Overview</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Specific </a:t>
            </a:r>
            <a:r>
              <a:rPr lang="en-ZA" sz="2200" dirty="0">
                <a:solidFill>
                  <a:prstClr val="black"/>
                </a:solidFill>
                <a:latin typeface="Arial" charset="0"/>
                <a:cs typeface="Arial" charset="0"/>
              </a:rPr>
              <a:t>defence technology programmes pursued </a:t>
            </a:r>
            <a:r>
              <a:rPr lang="en-ZA" sz="2200" dirty="0" smtClean="0">
                <a:solidFill>
                  <a:prstClr val="black"/>
                </a:solidFill>
                <a:latin typeface="Arial" charset="0"/>
                <a:cs typeface="Arial" charset="0"/>
              </a:rPr>
              <a:t>at </a:t>
            </a:r>
            <a:r>
              <a:rPr lang="en-ZA" sz="2200" dirty="0">
                <a:solidFill>
                  <a:prstClr val="black"/>
                </a:solidFill>
                <a:latin typeface="Arial" charset="0"/>
                <a:cs typeface="Arial" charset="0"/>
              </a:rPr>
              <a:t>Defence Research Institutes to enable operational capabilities that can be utilised as </a:t>
            </a:r>
            <a:r>
              <a:rPr lang="en-ZA" sz="2200" b="1" dirty="0">
                <a:solidFill>
                  <a:prstClr val="black"/>
                </a:solidFill>
                <a:latin typeface="Arial" charset="0"/>
                <a:cs typeface="Arial" charset="0"/>
              </a:rPr>
              <a:t>force multipliers </a:t>
            </a:r>
            <a:r>
              <a:rPr lang="en-ZA" sz="2200" dirty="0">
                <a:solidFill>
                  <a:prstClr val="black"/>
                </a:solidFill>
                <a:latin typeface="Arial" charset="0"/>
                <a:cs typeface="Arial" charset="0"/>
              </a:rPr>
              <a:t>and provide benefit and operational advantage to the Defence Force over the long-term.</a:t>
            </a:r>
          </a:p>
          <a:p>
            <a:pPr algn="just" defTabSz="914400" fontAlgn="base">
              <a:spcBef>
                <a:spcPct val="0"/>
              </a:spcBef>
              <a:spcAft>
                <a:spcPct val="0"/>
              </a:spcAft>
            </a:pPr>
            <a:endParaRPr lang="en-ZA" sz="2200" dirty="0" smtClean="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29</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400738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a:solidFill>
                  <a:prstClr val="white"/>
                </a:solidFill>
                <a:latin typeface="Arial" panose="020B0604020202020204" pitchFamily="34" charset="0"/>
              </a:rPr>
              <a:t>Presentation Structure</a:t>
            </a:r>
            <a:endParaRPr lang="en-US" altLang="en-US" sz="2800" b="1" dirty="0" smtClean="0">
              <a:solidFill>
                <a:prstClr val="white"/>
              </a:solidFill>
              <a:latin typeface="Arial" panose="020B0604020202020204" pitchFamily="34" charset="0"/>
            </a:endParaRPr>
          </a:p>
        </p:txBody>
      </p:sp>
      <p:sp>
        <p:nvSpPr>
          <p:cNvPr id="6" name="Rectangle 13"/>
          <p:cNvSpPr>
            <a:spLocks noChangeArrowheads="1"/>
          </p:cNvSpPr>
          <p:nvPr/>
        </p:nvSpPr>
        <p:spPr bwMode="auto">
          <a:xfrm>
            <a:off x="298580" y="723316"/>
            <a:ext cx="8813764"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14350" indent="-514350" defTabSz="914400" fontAlgn="base">
              <a:lnSpc>
                <a:spcPct val="150000"/>
              </a:lnSpc>
              <a:spcBef>
                <a:spcPct val="0"/>
              </a:spcBef>
              <a:spcAft>
                <a:spcPct val="0"/>
              </a:spcAft>
              <a:buFont typeface="+mj-lt"/>
              <a:buAutoNum type="arabicPeriod"/>
            </a:pPr>
            <a:r>
              <a:rPr lang="en-US" sz="2800" b="1" dirty="0" smtClean="0">
                <a:solidFill>
                  <a:prstClr val="black"/>
                </a:solidFill>
                <a:latin typeface="Arial" charset="0"/>
                <a:cs typeface="Arial" charset="0"/>
              </a:rPr>
              <a:t>Background</a:t>
            </a:r>
          </a:p>
          <a:p>
            <a:pPr marL="914400" lvl="1" indent="-457200" defTabSz="914400" fontAlgn="base">
              <a:lnSpc>
                <a:spcPct val="150000"/>
              </a:lnSpc>
              <a:spcBef>
                <a:spcPct val="0"/>
              </a:spcBef>
              <a:spcAft>
                <a:spcPct val="0"/>
              </a:spcAft>
              <a:buFont typeface="Arial" panose="020B0604020202020204" pitchFamily="34" charset="0"/>
              <a:buChar char="•"/>
            </a:pPr>
            <a:r>
              <a:rPr lang="en-US" sz="2500" dirty="0">
                <a:solidFill>
                  <a:prstClr val="black"/>
                </a:solidFill>
                <a:latin typeface="Arial" charset="0"/>
                <a:cs typeface="Arial" charset="0"/>
              </a:rPr>
              <a:t>Legislative </a:t>
            </a:r>
            <a:r>
              <a:rPr lang="en-US" sz="2500" dirty="0" smtClean="0">
                <a:solidFill>
                  <a:prstClr val="black"/>
                </a:solidFill>
                <a:latin typeface="Arial" charset="0"/>
                <a:cs typeface="Arial" charset="0"/>
              </a:rPr>
              <a:t>Requirements</a:t>
            </a:r>
          </a:p>
          <a:p>
            <a:pPr marL="914400" lvl="1" indent="-457200" defTabSz="914400" fontAlgn="base">
              <a:lnSpc>
                <a:spcPct val="150000"/>
              </a:lnSpc>
              <a:spcBef>
                <a:spcPct val="0"/>
              </a:spcBef>
              <a:spcAft>
                <a:spcPct val="0"/>
              </a:spcAft>
              <a:buFont typeface="Arial" panose="020B0604020202020204" pitchFamily="34" charset="0"/>
              <a:buChar char="•"/>
            </a:pPr>
            <a:r>
              <a:rPr lang="en-US" sz="2500" dirty="0">
                <a:solidFill>
                  <a:prstClr val="black"/>
                </a:solidFill>
                <a:latin typeface="Arial" charset="0"/>
                <a:cs typeface="Arial" charset="0"/>
              </a:rPr>
              <a:t>DOD </a:t>
            </a:r>
            <a:r>
              <a:rPr lang="en-US" sz="2500" dirty="0" smtClean="0">
                <a:solidFill>
                  <a:prstClr val="black"/>
                </a:solidFill>
                <a:latin typeface="Arial" charset="0"/>
                <a:cs typeface="Arial" charset="0"/>
              </a:rPr>
              <a:t>Annual </a:t>
            </a:r>
            <a:r>
              <a:rPr lang="en-US" sz="2500" dirty="0">
                <a:solidFill>
                  <a:prstClr val="black"/>
                </a:solidFill>
                <a:latin typeface="Arial" charset="0"/>
                <a:cs typeface="Arial" charset="0"/>
              </a:rPr>
              <a:t>Report </a:t>
            </a:r>
            <a:r>
              <a:rPr lang="en-US" sz="2500" dirty="0" smtClean="0">
                <a:solidFill>
                  <a:prstClr val="black"/>
                </a:solidFill>
                <a:latin typeface="Arial" charset="0"/>
                <a:cs typeface="Arial" charset="0"/>
              </a:rPr>
              <a:t>Structure</a:t>
            </a:r>
            <a:endParaRPr lang="en-US" sz="2800" b="1" dirty="0">
              <a:solidFill>
                <a:prstClr val="black"/>
              </a:solidFill>
              <a:latin typeface="Arial" charset="0"/>
              <a:cs typeface="Arial" charset="0"/>
            </a:endParaRPr>
          </a:p>
          <a:p>
            <a:pPr marL="457200" indent="-457200" defTabSz="914400" fontAlgn="base">
              <a:lnSpc>
                <a:spcPct val="150000"/>
              </a:lnSpc>
              <a:spcBef>
                <a:spcPct val="0"/>
              </a:spcBef>
              <a:spcAft>
                <a:spcPct val="0"/>
              </a:spcAft>
              <a:buFont typeface="Arial" panose="020B0604020202020204" pitchFamily="34" charset="0"/>
              <a:buChar char="•"/>
            </a:pPr>
            <a:endParaRPr lang="en-US" sz="25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733451" y="6477000"/>
            <a:ext cx="378893"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3</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32222784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Strategic Overview</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Defence continued to </a:t>
            </a:r>
            <a:r>
              <a:rPr lang="en-ZA" sz="2200" b="1" dirty="0">
                <a:solidFill>
                  <a:prstClr val="black"/>
                </a:solidFill>
                <a:effectLst>
                  <a:outerShdw blurRad="38100" dist="38100" dir="2700000" algn="tl">
                    <a:srgbClr val="000000">
                      <a:alpha val="43137"/>
                    </a:srgbClr>
                  </a:outerShdw>
                </a:effectLst>
                <a:latin typeface="Arial" charset="0"/>
                <a:cs typeface="Arial" charset="0"/>
              </a:rPr>
              <a:t>contribute to poverty alleviation and economic growth</a:t>
            </a:r>
            <a:r>
              <a:rPr lang="en-ZA" sz="2200" dirty="0">
                <a:solidFill>
                  <a:prstClr val="black"/>
                </a:solidFill>
                <a:latin typeface="Arial" charset="0"/>
                <a:cs typeface="Arial" charset="0"/>
              </a:rPr>
              <a:t>. </a:t>
            </a:r>
            <a:r>
              <a:rPr lang="en-ZA" sz="2200" dirty="0" smtClean="0">
                <a:solidFill>
                  <a:prstClr val="black"/>
                </a:solidFill>
                <a:latin typeface="Arial" charset="0"/>
                <a:cs typeface="Arial" charset="0"/>
              </a:rPr>
              <a:t> In </a:t>
            </a:r>
            <a:r>
              <a:rPr lang="en-ZA" sz="2200" dirty="0">
                <a:solidFill>
                  <a:prstClr val="black"/>
                </a:solidFill>
                <a:latin typeface="Arial" charset="0"/>
                <a:cs typeface="Arial" charset="0"/>
              </a:rPr>
              <a:t>recent times </a:t>
            </a:r>
            <a:r>
              <a:rPr lang="en-ZA" sz="2200" dirty="0" smtClean="0">
                <a:solidFill>
                  <a:prstClr val="black"/>
                </a:solidFill>
                <a:latin typeface="Arial" charset="0"/>
                <a:cs typeface="Arial" charset="0"/>
              </a:rPr>
              <a:t>the DOD have</a:t>
            </a:r>
            <a:r>
              <a:rPr lang="en-ZA" sz="2200" dirty="0">
                <a:solidFill>
                  <a:prstClr val="black"/>
                </a:solidFill>
                <a:latin typeface="Arial" charset="0"/>
                <a:cs typeface="Arial" charset="0"/>
              </a:rPr>
              <a:t>:</a:t>
            </a:r>
          </a:p>
          <a:p>
            <a:pPr marL="457200" indent="-457200" algn="just" defTabSz="914400" fontAlgn="base">
              <a:spcBef>
                <a:spcPct val="0"/>
              </a:spcBef>
              <a:spcAft>
                <a:spcPct val="0"/>
              </a:spcAft>
              <a:buFont typeface="Arial" panose="020B0604020202020204" pitchFamily="34" charset="0"/>
              <a:buChar char="•"/>
            </a:pPr>
            <a:endParaRPr lang="en-ZA" sz="1200" dirty="0">
              <a:solidFill>
                <a:prstClr val="black"/>
              </a:solidFill>
              <a:latin typeface="Arial" charset="0"/>
              <a:cs typeface="Arial" charset="0"/>
            </a:endParaRPr>
          </a:p>
          <a:p>
            <a:pPr marL="914400" lvl="1" indent="-457200" algn="just" defTabSz="914400" fontAlgn="base">
              <a:spcBef>
                <a:spcPct val="0"/>
              </a:spcBef>
              <a:spcAft>
                <a:spcPct val="0"/>
              </a:spcAft>
              <a:buFont typeface="Courier New" panose="02070309020205020404" pitchFamily="49" charset="0"/>
              <a:buChar char="o"/>
            </a:pPr>
            <a:r>
              <a:rPr lang="en-ZA" sz="2000" dirty="0" smtClean="0">
                <a:solidFill>
                  <a:prstClr val="black"/>
                </a:solidFill>
                <a:latin typeface="Arial" charset="0"/>
                <a:cs typeface="Arial" charset="0"/>
              </a:rPr>
              <a:t>Supported Op </a:t>
            </a:r>
            <a:r>
              <a:rPr lang="en-ZA" sz="2000" dirty="0">
                <a:solidFill>
                  <a:prstClr val="black"/>
                </a:solidFill>
                <a:latin typeface="Arial" charset="0"/>
                <a:cs typeface="Arial" charset="0"/>
              </a:rPr>
              <a:t>PHAKISA towards unlocking the Ocean’s Economy, in particular providing a secure environment for this accelerated economic growth initiative.</a:t>
            </a:r>
          </a:p>
          <a:p>
            <a:pPr marL="457200" indent="-457200" algn="just" defTabSz="914400" fontAlgn="base">
              <a:spcBef>
                <a:spcPct val="0"/>
              </a:spcBef>
              <a:spcAft>
                <a:spcPct val="0"/>
              </a:spcAft>
              <a:buFont typeface="Courier New" panose="02070309020205020404" pitchFamily="49" charset="0"/>
              <a:buChar char="o"/>
            </a:pPr>
            <a:endParaRPr lang="en-ZA" sz="1200" dirty="0">
              <a:solidFill>
                <a:prstClr val="black"/>
              </a:solidFill>
              <a:latin typeface="Arial" charset="0"/>
              <a:cs typeface="Arial" charset="0"/>
            </a:endParaRPr>
          </a:p>
          <a:p>
            <a:pPr marL="914400" lvl="1" indent="-457200" algn="just" defTabSz="914400" fontAlgn="base">
              <a:spcBef>
                <a:spcPct val="0"/>
              </a:spcBef>
              <a:spcAft>
                <a:spcPct val="0"/>
              </a:spcAft>
              <a:buFont typeface="Courier New" panose="02070309020205020404" pitchFamily="49" charset="0"/>
              <a:buChar char="o"/>
            </a:pPr>
            <a:r>
              <a:rPr lang="en-ZA" sz="2000" dirty="0" smtClean="0">
                <a:solidFill>
                  <a:prstClr val="black"/>
                </a:solidFill>
                <a:latin typeface="Arial" charset="0"/>
                <a:cs typeface="Arial" charset="0"/>
              </a:rPr>
              <a:t>Expanded </a:t>
            </a:r>
            <a:r>
              <a:rPr lang="en-ZA" sz="2000" dirty="0">
                <a:solidFill>
                  <a:prstClr val="black"/>
                </a:solidFill>
                <a:latin typeface="Arial" charset="0"/>
                <a:cs typeface="Arial" charset="0"/>
              </a:rPr>
              <a:t>Project KOBA-TLALA to pursue the defence decentralised procurement of goods and services at a local level to be a catalyst for </a:t>
            </a:r>
            <a:r>
              <a:rPr lang="en-ZA" sz="2000" dirty="0" smtClean="0">
                <a:solidFill>
                  <a:prstClr val="black"/>
                </a:solidFill>
                <a:latin typeface="Arial" charset="0"/>
                <a:cs typeface="Arial" charset="0"/>
              </a:rPr>
              <a:t>SMME </a:t>
            </a:r>
            <a:r>
              <a:rPr lang="en-ZA" sz="2000" dirty="0">
                <a:solidFill>
                  <a:prstClr val="black"/>
                </a:solidFill>
                <a:latin typeface="Arial" charset="0"/>
                <a:cs typeface="Arial" charset="0"/>
              </a:rPr>
              <a:t>development and job creation. </a:t>
            </a:r>
          </a:p>
          <a:p>
            <a:pPr marL="457200" indent="-457200" algn="just" defTabSz="914400" fontAlgn="base">
              <a:spcBef>
                <a:spcPct val="0"/>
              </a:spcBef>
              <a:spcAft>
                <a:spcPct val="0"/>
              </a:spcAft>
              <a:buFont typeface="Courier New" panose="02070309020205020404" pitchFamily="49" charset="0"/>
              <a:buChar char="o"/>
            </a:pPr>
            <a:endParaRPr lang="en-ZA" sz="1200" dirty="0">
              <a:solidFill>
                <a:prstClr val="black"/>
              </a:solidFill>
              <a:latin typeface="Arial" charset="0"/>
              <a:cs typeface="Arial" charset="0"/>
            </a:endParaRPr>
          </a:p>
          <a:p>
            <a:pPr marL="914400" lvl="1" indent="-457200" algn="just" defTabSz="914400" fontAlgn="base">
              <a:spcBef>
                <a:spcPct val="0"/>
              </a:spcBef>
              <a:spcAft>
                <a:spcPct val="0"/>
              </a:spcAft>
              <a:buFont typeface="Courier New" panose="02070309020205020404" pitchFamily="49" charset="0"/>
              <a:buChar char="o"/>
            </a:pPr>
            <a:r>
              <a:rPr lang="en-ZA" sz="2000" dirty="0" smtClean="0">
                <a:solidFill>
                  <a:prstClr val="black"/>
                </a:solidFill>
                <a:latin typeface="Arial" charset="0"/>
                <a:cs typeface="Arial" charset="0"/>
              </a:rPr>
              <a:t>Supported </a:t>
            </a:r>
            <a:r>
              <a:rPr lang="en-ZA" sz="2000" dirty="0">
                <a:solidFill>
                  <a:prstClr val="black"/>
                </a:solidFill>
                <a:latin typeface="Arial" charset="0"/>
                <a:cs typeface="Arial" charset="0"/>
              </a:rPr>
              <a:t>the Department of Agriculture, Forestry and Fisheries in protecting South Africa’s wildlife and marine resources. </a:t>
            </a:r>
          </a:p>
          <a:p>
            <a:pPr marL="457200" indent="-457200" algn="just" defTabSz="914400" fontAlgn="base">
              <a:spcBef>
                <a:spcPct val="0"/>
              </a:spcBef>
              <a:spcAft>
                <a:spcPct val="0"/>
              </a:spcAft>
              <a:buFont typeface="Arial" panose="020B0604020202020204" pitchFamily="34" charset="0"/>
              <a:buChar char="•"/>
            </a:pPr>
            <a:endParaRPr lang="en-ZA" sz="1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30</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22875579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Strategic Overview</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endParaRPr lang="en-ZA" sz="1200" dirty="0">
              <a:solidFill>
                <a:prstClr val="black"/>
              </a:solidFill>
              <a:latin typeface="Arial" charset="0"/>
              <a:cs typeface="Arial" charset="0"/>
            </a:endParaRPr>
          </a:p>
          <a:p>
            <a:pPr marL="914400" lvl="1" indent="-457200" algn="just" defTabSz="914400" fontAlgn="base">
              <a:spcBef>
                <a:spcPct val="0"/>
              </a:spcBef>
              <a:spcAft>
                <a:spcPct val="0"/>
              </a:spcAft>
              <a:buFont typeface="Courier New" panose="02070309020205020404" pitchFamily="49" charset="0"/>
              <a:buChar char="o"/>
            </a:pPr>
            <a:r>
              <a:rPr lang="en-ZA" sz="2000" dirty="0" smtClean="0">
                <a:solidFill>
                  <a:prstClr val="black"/>
                </a:solidFill>
                <a:latin typeface="Arial" charset="0"/>
                <a:cs typeface="Arial" charset="0"/>
              </a:rPr>
              <a:t>Supported </a:t>
            </a:r>
            <a:r>
              <a:rPr lang="en-ZA" sz="2000" dirty="0">
                <a:solidFill>
                  <a:prstClr val="black"/>
                </a:solidFill>
                <a:latin typeface="Arial" charset="0"/>
                <a:cs typeface="Arial" charset="0"/>
              </a:rPr>
              <a:t>the National Parks Board in the protection of rhinos and other wildlife against criminal syndicates.</a:t>
            </a:r>
          </a:p>
          <a:p>
            <a:pPr marL="457200" indent="-457200" algn="just" defTabSz="914400" fontAlgn="base">
              <a:spcBef>
                <a:spcPct val="0"/>
              </a:spcBef>
              <a:spcAft>
                <a:spcPct val="0"/>
              </a:spcAft>
              <a:buFont typeface="Courier New" panose="02070309020205020404" pitchFamily="49" charset="0"/>
              <a:buChar char="o"/>
            </a:pPr>
            <a:endParaRPr lang="en-ZA" sz="1200" dirty="0">
              <a:solidFill>
                <a:prstClr val="black"/>
              </a:solidFill>
              <a:latin typeface="Arial" charset="0"/>
              <a:cs typeface="Arial" charset="0"/>
            </a:endParaRPr>
          </a:p>
          <a:p>
            <a:pPr marL="914400" lvl="1" indent="-457200" algn="just" defTabSz="914400" fontAlgn="base">
              <a:spcBef>
                <a:spcPct val="0"/>
              </a:spcBef>
              <a:spcAft>
                <a:spcPct val="0"/>
              </a:spcAft>
              <a:buFont typeface="Courier New" panose="02070309020205020404" pitchFamily="49" charset="0"/>
              <a:buChar char="o"/>
            </a:pPr>
            <a:r>
              <a:rPr lang="en-ZA" sz="2000" dirty="0" smtClean="0">
                <a:solidFill>
                  <a:prstClr val="black"/>
                </a:solidFill>
                <a:latin typeface="Arial" charset="0"/>
                <a:cs typeface="Arial" charset="0"/>
              </a:rPr>
              <a:t>Contracted </a:t>
            </a:r>
            <a:r>
              <a:rPr lang="en-ZA" sz="2000" dirty="0" err="1">
                <a:solidFill>
                  <a:prstClr val="black"/>
                </a:solidFill>
                <a:latin typeface="Arial" charset="0"/>
                <a:cs typeface="Arial" charset="0"/>
              </a:rPr>
              <a:t>Damen</a:t>
            </a:r>
            <a:r>
              <a:rPr lang="en-ZA" sz="2000" dirty="0">
                <a:solidFill>
                  <a:prstClr val="black"/>
                </a:solidFill>
                <a:latin typeface="Arial" charset="0"/>
                <a:cs typeface="Arial" charset="0"/>
              </a:rPr>
              <a:t> Shipyards to build inshore patrol vessels and South Africa Shipyards </a:t>
            </a:r>
            <a:r>
              <a:rPr lang="en-ZA" sz="2000" dirty="0" smtClean="0">
                <a:solidFill>
                  <a:prstClr val="black"/>
                </a:solidFill>
                <a:latin typeface="Arial" charset="0"/>
                <a:cs typeface="Arial" charset="0"/>
              </a:rPr>
              <a:t>to </a:t>
            </a:r>
            <a:r>
              <a:rPr lang="en-ZA" sz="2000" dirty="0">
                <a:solidFill>
                  <a:prstClr val="black"/>
                </a:solidFill>
                <a:latin typeface="Arial" charset="0"/>
                <a:cs typeface="Arial" charset="0"/>
              </a:rPr>
              <a:t>build a new hydrographic survey vessel in support of </a:t>
            </a:r>
            <a:r>
              <a:rPr lang="en-ZA" sz="2000" dirty="0" smtClean="0">
                <a:solidFill>
                  <a:prstClr val="black"/>
                </a:solidFill>
                <a:latin typeface="Arial" charset="0"/>
                <a:cs typeface="Arial" charset="0"/>
              </a:rPr>
              <a:t>SA’s </a:t>
            </a:r>
            <a:r>
              <a:rPr lang="en-ZA" sz="2000" dirty="0">
                <a:solidFill>
                  <a:prstClr val="black"/>
                </a:solidFill>
                <a:latin typeface="Arial" charset="0"/>
                <a:cs typeface="Arial" charset="0"/>
              </a:rPr>
              <a:t>international obligation to Safety of Life at Sea.</a:t>
            </a:r>
          </a:p>
          <a:p>
            <a:pPr algn="just" defTabSz="914400" fontAlgn="base">
              <a:spcBef>
                <a:spcPct val="0"/>
              </a:spcBef>
              <a:spcAft>
                <a:spcPct val="0"/>
              </a:spcAft>
            </a:pPr>
            <a:endParaRPr lang="en-ZA" sz="2200" dirty="0" smtClean="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31</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4806395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Strategic Overview</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defTabSz="914400" fontAlgn="base">
              <a:spcBef>
                <a:spcPct val="0"/>
              </a:spcBef>
              <a:spcAft>
                <a:spcPct val="0"/>
              </a:spcAft>
              <a:buFont typeface="Arial" panose="020B0604020202020204" pitchFamily="34" charset="0"/>
              <a:buChar char="•"/>
            </a:pPr>
            <a:r>
              <a:rPr lang="en-ZA" sz="2100" dirty="0" smtClean="0">
                <a:solidFill>
                  <a:prstClr val="black"/>
                </a:solidFill>
                <a:latin typeface="Arial" charset="0"/>
                <a:cs typeface="Arial" charset="0"/>
              </a:rPr>
              <a:t>The </a:t>
            </a:r>
            <a:r>
              <a:rPr lang="en-ZA" sz="2100" dirty="0">
                <a:solidFill>
                  <a:prstClr val="black"/>
                </a:solidFill>
                <a:latin typeface="Arial" charset="0"/>
                <a:cs typeface="Arial" charset="0"/>
              </a:rPr>
              <a:t>Secretary for </a:t>
            </a:r>
            <a:r>
              <a:rPr lang="en-ZA" sz="2100" dirty="0" smtClean="0">
                <a:solidFill>
                  <a:prstClr val="black"/>
                </a:solidFill>
                <a:latin typeface="Arial" charset="0"/>
                <a:cs typeface="Arial" charset="0"/>
              </a:rPr>
              <a:t>Defence ensured </a:t>
            </a:r>
            <a:r>
              <a:rPr lang="en-ZA" sz="2100" dirty="0">
                <a:solidFill>
                  <a:prstClr val="black"/>
                </a:solidFill>
                <a:latin typeface="Arial" charset="0"/>
                <a:cs typeface="Arial" charset="0"/>
              </a:rPr>
              <a:t>the fostering and the management of cooperative government and intergovernmental relations through the Cluster System.  </a:t>
            </a:r>
            <a:endParaRPr lang="en-ZA" sz="2100" dirty="0" smtClean="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endParaRPr lang="en-ZA" sz="2100" dirty="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r>
              <a:rPr lang="en-ZA" sz="2100" dirty="0" smtClean="0">
                <a:solidFill>
                  <a:prstClr val="black"/>
                </a:solidFill>
                <a:latin typeface="Arial" charset="0"/>
                <a:cs typeface="Arial" charset="0"/>
              </a:rPr>
              <a:t>As </a:t>
            </a:r>
            <a:r>
              <a:rPr lang="en-ZA" sz="2100" dirty="0">
                <a:solidFill>
                  <a:prstClr val="black"/>
                </a:solidFill>
                <a:latin typeface="Arial" charset="0"/>
                <a:cs typeface="Arial" charset="0"/>
              </a:rPr>
              <a:t>a changed mandate, in its capacity as the </a:t>
            </a:r>
            <a:r>
              <a:rPr lang="en-ZA" sz="2100" dirty="0" smtClean="0">
                <a:solidFill>
                  <a:prstClr val="black"/>
                </a:solidFill>
                <a:latin typeface="Arial" charset="0"/>
                <a:cs typeface="Arial" charset="0"/>
              </a:rPr>
              <a:t>JCPS </a:t>
            </a:r>
            <a:r>
              <a:rPr lang="en-ZA" sz="2100" dirty="0">
                <a:solidFill>
                  <a:prstClr val="black"/>
                </a:solidFill>
                <a:latin typeface="Arial" charset="0"/>
                <a:cs typeface="Arial" charset="0"/>
              </a:rPr>
              <a:t>and </a:t>
            </a:r>
            <a:r>
              <a:rPr lang="en-ZA" sz="2100" dirty="0" smtClean="0">
                <a:solidFill>
                  <a:prstClr val="black"/>
                </a:solidFill>
                <a:latin typeface="Arial" charset="0"/>
                <a:cs typeface="Arial" charset="0"/>
              </a:rPr>
              <a:t>IMC Secretariats</a:t>
            </a:r>
            <a:r>
              <a:rPr lang="en-ZA" sz="2100" dirty="0">
                <a:solidFill>
                  <a:prstClr val="black"/>
                </a:solidFill>
                <a:latin typeface="Arial" charset="0"/>
                <a:cs typeface="Arial" charset="0"/>
              </a:rPr>
              <a:t>, the DOD planned and convened several Cluster meetings to manage participation in the appropriate Clusters, as well as the fulfilment of the obligations of the DOD arising from its participation.</a:t>
            </a:r>
          </a:p>
          <a:p>
            <a:pPr marL="457200" indent="-457200" algn="just" defTabSz="914400" fontAlgn="base">
              <a:spcBef>
                <a:spcPct val="0"/>
              </a:spcBef>
              <a:spcAft>
                <a:spcPct val="0"/>
              </a:spcAft>
              <a:buFont typeface="Arial" panose="020B0604020202020204" pitchFamily="34" charset="0"/>
              <a:buChar char="•"/>
            </a:pPr>
            <a:endParaRPr lang="en-ZA" sz="2100" dirty="0">
              <a:solidFill>
                <a:prstClr val="black"/>
              </a:solidFill>
              <a:latin typeface="Arial" charset="0"/>
              <a:cs typeface="Arial" charset="0"/>
            </a:endParaRPr>
          </a:p>
          <a:p>
            <a:pPr algn="just" defTabSz="914400" fontAlgn="base">
              <a:spcBef>
                <a:spcPct val="0"/>
              </a:spcBef>
              <a:spcAft>
                <a:spcPct val="0"/>
              </a:spcAft>
            </a:pPr>
            <a:endParaRPr lang="en-ZA" sz="21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32</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11916129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Strategic Overview</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defTabSz="914400" fontAlgn="base">
              <a:spcBef>
                <a:spcPct val="0"/>
              </a:spcBef>
              <a:spcAft>
                <a:spcPct val="0"/>
              </a:spcAft>
              <a:buFont typeface="Arial" panose="020B0604020202020204" pitchFamily="34" charset="0"/>
              <a:buChar char="•"/>
            </a:pPr>
            <a:r>
              <a:rPr lang="en-ZA" sz="2100" dirty="0">
                <a:solidFill>
                  <a:prstClr val="black"/>
                </a:solidFill>
                <a:latin typeface="Arial" charset="0"/>
                <a:cs typeface="Arial" charset="0"/>
              </a:rPr>
              <a:t>Defence, as the appointed </a:t>
            </a:r>
            <a:r>
              <a:rPr lang="en-ZA" sz="2100" b="1" dirty="0">
                <a:solidFill>
                  <a:prstClr val="black"/>
                </a:solidFill>
                <a:latin typeface="Arial" charset="0"/>
                <a:cs typeface="Arial" charset="0"/>
              </a:rPr>
              <a:t>co-chair of the </a:t>
            </a:r>
            <a:r>
              <a:rPr lang="en-ZA" sz="2100" b="1" dirty="0" err="1" smtClean="0">
                <a:solidFill>
                  <a:prstClr val="black"/>
                </a:solidFill>
                <a:latin typeface="Arial" charset="0"/>
                <a:cs typeface="Arial" charset="0"/>
              </a:rPr>
              <a:t>JCPS</a:t>
            </a:r>
            <a:r>
              <a:rPr lang="en-ZA" sz="2100" b="1" dirty="0" smtClean="0">
                <a:solidFill>
                  <a:prstClr val="black"/>
                </a:solidFill>
                <a:latin typeface="Arial" charset="0"/>
                <a:cs typeface="Arial" charset="0"/>
              </a:rPr>
              <a:t> Cluster</a:t>
            </a:r>
            <a:r>
              <a:rPr lang="en-ZA" sz="2100" dirty="0" smtClean="0">
                <a:solidFill>
                  <a:prstClr val="black"/>
                </a:solidFill>
                <a:latin typeface="Arial" charset="0"/>
                <a:cs typeface="Arial" charset="0"/>
              </a:rPr>
              <a:t>, ensured that the </a:t>
            </a:r>
            <a:r>
              <a:rPr lang="en-ZA" sz="2100" dirty="0">
                <a:solidFill>
                  <a:prstClr val="black"/>
                </a:solidFill>
                <a:latin typeface="Arial" charset="0"/>
                <a:cs typeface="Arial" charset="0"/>
              </a:rPr>
              <a:t>following critical priority combined objectives inter alia </a:t>
            </a:r>
            <a:r>
              <a:rPr lang="en-ZA" sz="2100" dirty="0" smtClean="0">
                <a:solidFill>
                  <a:prstClr val="black"/>
                </a:solidFill>
                <a:latin typeface="Arial" charset="0"/>
                <a:cs typeface="Arial" charset="0"/>
              </a:rPr>
              <a:t>continued </a:t>
            </a:r>
            <a:r>
              <a:rPr lang="en-ZA" sz="2100" dirty="0">
                <a:solidFill>
                  <a:prstClr val="black"/>
                </a:solidFill>
                <a:latin typeface="Arial" charset="0"/>
                <a:cs typeface="Arial" charset="0"/>
              </a:rPr>
              <a:t>to be pursued:</a:t>
            </a:r>
          </a:p>
          <a:p>
            <a:pPr marL="457200" indent="-457200" algn="just" defTabSz="914400" fontAlgn="base">
              <a:spcBef>
                <a:spcPct val="0"/>
              </a:spcBef>
              <a:spcAft>
                <a:spcPct val="0"/>
              </a:spcAft>
              <a:buFont typeface="Arial" panose="020B0604020202020204" pitchFamily="34" charset="0"/>
              <a:buChar char="•"/>
            </a:pPr>
            <a:endParaRPr lang="en-ZA" sz="1600" dirty="0">
              <a:solidFill>
                <a:prstClr val="black"/>
              </a:solidFill>
              <a:latin typeface="Arial" charset="0"/>
              <a:cs typeface="Arial" charset="0"/>
            </a:endParaRPr>
          </a:p>
          <a:p>
            <a:pPr marL="800100" lvl="1" indent="-342900" algn="just" defTabSz="914400" fontAlgn="base">
              <a:spcBef>
                <a:spcPct val="0"/>
              </a:spcBef>
              <a:spcAft>
                <a:spcPct val="0"/>
              </a:spcAft>
              <a:buFont typeface="Courier New" panose="02070309020205020404" pitchFamily="49" charset="0"/>
              <a:buChar char="o"/>
            </a:pPr>
            <a:r>
              <a:rPr lang="en-ZA" sz="2100" dirty="0" smtClean="0">
                <a:solidFill>
                  <a:prstClr val="black"/>
                </a:solidFill>
                <a:latin typeface="Arial" charset="0"/>
                <a:cs typeface="Arial" charset="0"/>
              </a:rPr>
              <a:t>Fighting </a:t>
            </a:r>
            <a:r>
              <a:rPr lang="en-ZA" sz="2100" dirty="0">
                <a:solidFill>
                  <a:prstClr val="black"/>
                </a:solidFill>
                <a:latin typeface="Arial" charset="0"/>
                <a:cs typeface="Arial" charset="0"/>
              </a:rPr>
              <a:t>crime and corruption. </a:t>
            </a:r>
          </a:p>
          <a:p>
            <a:pPr marL="914400" lvl="1" indent="-457200" algn="just" defTabSz="914400" fontAlgn="base">
              <a:spcBef>
                <a:spcPct val="0"/>
              </a:spcBef>
              <a:spcAft>
                <a:spcPct val="0"/>
              </a:spcAft>
              <a:buFont typeface="Courier New" panose="02070309020205020404" pitchFamily="49" charset="0"/>
              <a:buChar char="o"/>
            </a:pPr>
            <a:endParaRPr lang="en-ZA" sz="1600" dirty="0">
              <a:solidFill>
                <a:prstClr val="black"/>
              </a:solidFill>
              <a:latin typeface="Arial" charset="0"/>
              <a:cs typeface="Arial" charset="0"/>
            </a:endParaRPr>
          </a:p>
          <a:p>
            <a:pPr marL="800100" lvl="1" indent="-342900" algn="just" defTabSz="914400" fontAlgn="base">
              <a:spcBef>
                <a:spcPct val="0"/>
              </a:spcBef>
              <a:spcAft>
                <a:spcPct val="0"/>
              </a:spcAft>
              <a:buFont typeface="Courier New" panose="02070309020205020404" pitchFamily="49" charset="0"/>
              <a:buChar char="o"/>
            </a:pPr>
            <a:r>
              <a:rPr lang="en-ZA" sz="2100" dirty="0" smtClean="0">
                <a:solidFill>
                  <a:prstClr val="black"/>
                </a:solidFill>
                <a:latin typeface="Arial" charset="0"/>
                <a:cs typeface="Arial" charset="0"/>
              </a:rPr>
              <a:t>Defended</a:t>
            </a:r>
            <a:r>
              <a:rPr lang="en-ZA" sz="2100" dirty="0">
                <a:solidFill>
                  <a:prstClr val="black"/>
                </a:solidFill>
                <a:latin typeface="Arial" charset="0"/>
                <a:cs typeface="Arial" charset="0"/>
              </a:rPr>
              <a:t>, protected, secured and well-managed borders.</a:t>
            </a:r>
          </a:p>
          <a:p>
            <a:pPr marL="914400" lvl="1" indent="-457200" algn="just" defTabSz="914400" fontAlgn="base">
              <a:spcBef>
                <a:spcPct val="0"/>
              </a:spcBef>
              <a:spcAft>
                <a:spcPct val="0"/>
              </a:spcAft>
              <a:buFont typeface="Courier New" panose="02070309020205020404" pitchFamily="49" charset="0"/>
              <a:buChar char="o"/>
            </a:pPr>
            <a:endParaRPr lang="en-ZA" sz="1600" dirty="0">
              <a:solidFill>
                <a:prstClr val="black"/>
              </a:solidFill>
              <a:latin typeface="Arial" charset="0"/>
              <a:cs typeface="Arial" charset="0"/>
            </a:endParaRPr>
          </a:p>
          <a:p>
            <a:pPr marL="800100" lvl="1" indent="-342900" algn="just" defTabSz="914400" fontAlgn="base">
              <a:spcBef>
                <a:spcPct val="0"/>
              </a:spcBef>
              <a:spcAft>
                <a:spcPct val="0"/>
              </a:spcAft>
              <a:buFont typeface="Courier New" panose="02070309020205020404" pitchFamily="49" charset="0"/>
              <a:buChar char="o"/>
            </a:pPr>
            <a:r>
              <a:rPr lang="en-ZA" sz="2100" dirty="0" smtClean="0">
                <a:solidFill>
                  <a:prstClr val="black"/>
                </a:solidFill>
                <a:latin typeface="Arial" charset="0"/>
                <a:cs typeface="Arial" charset="0"/>
              </a:rPr>
              <a:t>Secured </a:t>
            </a:r>
            <a:r>
              <a:rPr lang="en-ZA" sz="2100" dirty="0">
                <a:solidFill>
                  <a:prstClr val="black"/>
                </a:solidFill>
                <a:latin typeface="Arial" charset="0"/>
                <a:cs typeface="Arial" charset="0"/>
              </a:rPr>
              <a:t>cyberspace.</a:t>
            </a:r>
          </a:p>
          <a:p>
            <a:pPr marL="914400" lvl="1" indent="-457200" algn="just" defTabSz="914400" fontAlgn="base">
              <a:spcBef>
                <a:spcPct val="0"/>
              </a:spcBef>
              <a:spcAft>
                <a:spcPct val="0"/>
              </a:spcAft>
              <a:buFont typeface="Courier New" panose="02070309020205020404" pitchFamily="49" charset="0"/>
              <a:buChar char="o"/>
            </a:pPr>
            <a:endParaRPr lang="en-ZA" sz="1600" dirty="0">
              <a:solidFill>
                <a:prstClr val="black"/>
              </a:solidFill>
              <a:latin typeface="Arial" charset="0"/>
              <a:cs typeface="Arial" charset="0"/>
            </a:endParaRPr>
          </a:p>
          <a:p>
            <a:pPr marL="800100" lvl="1" indent="-342900" algn="just" defTabSz="914400" fontAlgn="base">
              <a:spcBef>
                <a:spcPct val="0"/>
              </a:spcBef>
              <a:spcAft>
                <a:spcPct val="0"/>
              </a:spcAft>
              <a:buFont typeface="Courier New" panose="02070309020205020404" pitchFamily="49" charset="0"/>
              <a:buChar char="o"/>
            </a:pPr>
            <a:r>
              <a:rPr lang="en-ZA" sz="2100" dirty="0" smtClean="0">
                <a:solidFill>
                  <a:prstClr val="black"/>
                </a:solidFill>
                <a:latin typeface="Arial" charset="0"/>
                <a:cs typeface="Arial" charset="0"/>
              </a:rPr>
              <a:t>Assured </a:t>
            </a:r>
            <a:r>
              <a:rPr lang="en-ZA" sz="2100" dirty="0">
                <a:solidFill>
                  <a:prstClr val="black"/>
                </a:solidFill>
                <a:latin typeface="Arial" charset="0"/>
                <a:cs typeface="Arial" charset="0"/>
              </a:rPr>
              <a:t>domestic stability.</a:t>
            </a:r>
          </a:p>
          <a:p>
            <a:pPr marL="914400" lvl="1" indent="-457200" algn="just" defTabSz="914400" fontAlgn="base">
              <a:spcBef>
                <a:spcPct val="0"/>
              </a:spcBef>
              <a:spcAft>
                <a:spcPct val="0"/>
              </a:spcAft>
              <a:buFont typeface="Courier New" panose="02070309020205020404" pitchFamily="49" charset="0"/>
              <a:buChar char="o"/>
            </a:pPr>
            <a:endParaRPr lang="en-ZA" sz="1600" dirty="0">
              <a:solidFill>
                <a:prstClr val="black"/>
              </a:solidFill>
              <a:latin typeface="Arial" charset="0"/>
              <a:cs typeface="Arial" charset="0"/>
            </a:endParaRPr>
          </a:p>
          <a:p>
            <a:pPr marL="800100" lvl="1" indent="-342900" algn="just" defTabSz="914400" fontAlgn="base">
              <a:spcBef>
                <a:spcPct val="0"/>
              </a:spcBef>
              <a:spcAft>
                <a:spcPct val="0"/>
              </a:spcAft>
              <a:buFont typeface="Courier New" panose="02070309020205020404" pitchFamily="49" charset="0"/>
              <a:buChar char="o"/>
            </a:pPr>
            <a:r>
              <a:rPr lang="en-ZA" sz="2100" dirty="0" smtClean="0">
                <a:solidFill>
                  <a:prstClr val="black"/>
                </a:solidFill>
                <a:latin typeface="Arial" charset="0"/>
                <a:cs typeface="Arial" charset="0"/>
              </a:rPr>
              <a:t>Reducing </a:t>
            </a:r>
            <a:r>
              <a:rPr lang="en-ZA" sz="2100" dirty="0">
                <a:solidFill>
                  <a:prstClr val="black"/>
                </a:solidFill>
                <a:latin typeface="Arial" charset="0"/>
                <a:cs typeface="Arial" charset="0"/>
              </a:rPr>
              <a:t>corruption in the public and private sectors.</a:t>
            </a:r>
          </a:p>
          <a:p>
            <a:pPr marL="457200" indent="-457200" algn="just" defTabSz="914400" fontAlgn="base">
              <a:spcBef>
                <a:spcPct val="0"/>
              </a:spcBef>
              <a:spcAft>
                <a:spcPct val="0"/>
              </a:spcAft>
              <a:buFont typeface="Arial" panose="020B0604020202020204" pitchFamily="34" charset="0"/>
              <a:buChar char="•"/>
            </a:pPr>
            <a:endParaRPr lang="en-ZA" sz="2100" dirty="0">
              <a:solidFill>
                <a:prstClr val="black"/>
              </a:solidFill>
              <a:latin typeface="Arial" charset="0"/>
              <a:cs typeface="Arial" charset="0"/>
            </a:endParaRPr>
          </a:p>
          <a:p>
            <a:pPr algn="just" defTabSz="914400" fontAlgn="base">
              <a:spcBef>
                <a:spcPct val="0"/>
              </a:spcBef>
              <a:spcAft>
                <a:spcPct val="0"/>
              </a:spcAft>
            </a:pPr>
            <a:endParaRPr lang="en-ZA" sz="21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33</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13030984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Strategic Overview</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just" defTabSz="914400" fontAlgn="base">
              <a:spcBef>
                <a:spcPct val="0"/>
              </a:spcBef>
              <a:spcAft>
                <a:spcPct val="0"/>
              </a:spcAft>
              <a:buFont typeface="Arial" panose="020B0604020202020204" pitchFamily="34" charset="0"/>
              <a:buChar char="•"/>
            </a:pPr>
            <a:r>
              <a:rPr lang="en-ZA" sz="2100" dirty="0">
                <a:solidFill>
                  <a:prstClr val="black"/>
                </a:solidFill>
                <a:latin typeface="Arial" charset="0"/>
                <a:cs typeface="Arial" charset="0"/>
              </a:rPr>
              <a:t>C SANDF ensured the preparation and employment of forces in pursuance of set missions. </a:t>
            </a:r>
            <a:r>
              <a:rPr lang="en-ZA" sz="2100" dirty="0" smtClean="0">
                <a:solidFill>
                  <a:prstClr val="black"/>
                </a:solidFill>
                <a:latin typeface="Arial" charset="0"/>
                <a:cs typeface="Arial" charset="0"/>
              </a:rPr>
              <a:t> The </a:t>
            </a:r>
            <a:r>
              <a:rPr lang="en-ZA" sz="2100" dirty="0">
                <a:solidFill>
                  <a:prstClr val="black"/>
                </a:solidFill>
                <a:latin typeface="Arial" charset="0"/>
                <a:cs typeface="Arial" charset="0"/>
              </a:rPr>
              <a:t>SANDF continued to play a pivotal role in pursuance of Government’s support for peace, security and stability in the region and continent.</a:t>
            </a:r>
          </a:p>
          <a:p>
            <a:pPr algn="just" defTabSz="914400" fontAlgn="base">
              <a:spcBef>
                <a:spcPct val="0"/>
              </a:spcBef>
              <a:spcAft>
                <a:spcPct val="0"/>
              </a:spcAft>
            </a:pPr>
            <a:endParaRPr lang="en-ZA" sz="2100" dirty="0" smtClean="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100" dirty="0" smtClean="0">
                <a:solidFill>
                  <a:prstClr val="black"/>
                </a:solidFill>
                <a:latin typeface="Arial" charset="0"/>
                <a:cs typeface="Arial" charset="0"/>
              </a:rPr>
              <a:t>The DOD </a:t>
            </a:r>
            <a:r>
              <a:rPr lang="en-ZA" sz="2100" dirty="0">
                <a:solidFill>
                  <a:prstClr val="black"/>
                </a:solidFill>
                <a:latin typeface="Arial" charset="0"/>
                <a:cs typeface="Arial" charset="0"/>
              </a:rPr>
              <a:t>progressed in many areas against set priorities.  </a:t>
            </a:r>
            <a:endParaRPr lang="en-ZA" sz="2100" dirty="0" smtClean="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endParaRPr lang="en-ZA" sz="1400" dirty="0">
              <a:solidFill>
                <a:prstClr val="black"/>
              </a:solidFill>
              <a:latin typeface="Arial" charset="0"/>
              <a:cs typeface="Arial" charset="0"/>
            </a:endParaRPr>
          </a:p>
          <a:p>
            <a:pPr marL="914400" lvl="1" indent="-457200" algn="just" defTabSz="914400" fontAlgn="base">
              <a:spcBef>
                <a:spcPct val="0"/>
              </a:spcBef>
              <a:spcAft>
                <a:spcPct val="0"/>
              </a:spcAft>
              <a:buFont typeface="Courier New" panose="02070309020205020404" pitchFamily="49" charset="0"/>
              <a:buChar char="o"/>
            </a:pPr>
            <a:r>
              <a:rPr lang="en-ZA" sz="2000" dirty="0" smtClean="0">
                <a:solidFill>
                  <a:prstClr val="black"/>
                </a:solidFill>
                <a:latin typeface="Arial" charset="0"/>
                <a:cs typeface="Arial" charset="0"/>
              </a:rPr>
              <a:t>In </a:t>
            </a:r>
            <a:r>
              <a:rPr lang="en-ZA" sz="2000" dirty="0">
                <a:solidFill>
                  <a:prstClr val="black"/>
                </a:solidFill>
                <a:latin typeface="Arial" charset="0"/>
                <a:cs typeface="Arial" charset="0"/>
              </a:rPr>
              <a:t>support of Government’s national </a:t>
            </a:r>
            <a:r>
              <a:rPr lang="en-ZA" sz="2000" dirty="0" smtClean="0">
                <a:solidFill>
                  <a:prstClr val="black"/>
                </a:solidFill>
                <a:latin typeface="Arial" charset="0"/>
                <a:cs typeface="Arial" charset="0"/>
              </a:rPr>
              <a:t>imperatives, </a:t>
            </a:r>
            <a:r>
              <a:rPr lang="en-ZA" sz="2000" dirty="0">
                <a:solidFill>
                  <a:prstClr val="black"/>
                </a:solidFill>
                <a:latin typeface="Arial" charset="0"/>
                <a:cs typeface="Arial" charset="0"/>
              </a:rPr>
              <a:t>SANDF soldiers were deployed </a:t>
            </a:r>
            <a:r>
              <a:rPr lang="en-ZA" sz="2000" dirty="0" smtClean="0">
                <a:solidFill>
                  <a:prstClr val="black"/>
                </a:solidFill>
                <a:latin typeface="Arial" charset="0"/>
                <a:cs typeface="Arial" charset="0"/>
              </a:rPr>
              <a:t>in </a:t>
            </a:r>
            <a:r>
              <a:rPr lang="en-ZA" sz="2000" dirty="0">
                <a:solidFill>
                  <a:prstClr val="black"/>
                </a:solidFill>
                <a:latin typeface="Arial" charset="0"/>
                <a:cs typeface="Arial" charset="0"/>
              </a:rPr>
              <a:t>a </a:t>
            </a:r>
            <a:r>
              <a:rPr lang="en-ZA" sz="2000" dirty="0" smtClean="0">
                <a:solidFill>
                  <a:prstClr val="black"/>
                </a:solidFill>
                <a:latin typeface="Arial" charset="0"/>
                <a:cs typeface="Arial" charset="0"/>
              </a:rPr>
              <a:t>UN </a:t>
            </a:r>
            <a:r>
              <a:rPr lang="en-ZA" sz="2000" dirty="0">
                <a:solidFill>
                  <a:prstClr val="black"/>
                </a:solidFill>
                <a:latin typeface="Arial" charset="0"/>
                <a:cs typeface="Arial" charset="0"/>
              </a:rPr>
              <a:t>Peace Support Operation in the </a:t>
            </a:r>
            <a:r>
              <a:rPr lang="en-ZA" sz="2000" dirty="0" smtClean="0">
                <a:solidFill>
                  <a:prstClr val="black"/>
                </a:solidFill>
                <a:latin typeface="Arial" charset="0"/>
                <a:cs typeface="Arial" charset="0"/>
              </a:rPr>
              <a:t>DRC </a:t>
            </a:r>
            <a:r>
              <a:rPr lang="en-ZA" sz="2000" dirty="0">
                <a:solidFill>
                  <a:prstClr val="black"/>
                </a:solidFill>
                <a:latin typeface="Arial" charset="0"/>
                <a:cs typeface="Arial" charset="0"/>
              </a:rPr>
              <a:t>and an Anti-Piracy Operation in the Mozambican Channel.  </a:t>
            </a:r>
            <a:endParaRPr lang="en-ZA" sz="2000" dirty="0" smtClean="0">
              <a:solidFill>
                <a:prstClr val="black"/>
              </a:solidFill>
              <a:latin typeface="Arial" charset="0"/>
              <a:cs typeface="Arial" charset="0"/>
            </a:endParaRPr>
          </a:p>
          <a:p>
            <a:pPr marL="457200" indent="-457200" algn="just" defTabSz="914400" fontAlgn="base">
              <a:spcBef>
                <a:spcPct val="0"/>
              </a:spcBef>
              <a:spcAft>
                <a:spcPct val="0"/>
              </a:spcAft>
              <a:buFont typeface="Courier New" panose="02070309020205020404" pitchFamily="49" charset="0"/>
              <a:buChar char="o"/>
            </a:pPr>
            <a:endParaRPr lang="en-ZA" sz="1400" dirty="0">
              <a:solidFill>
                <a:prstClr val="black"/>
              </a:solidFill>
              <a:latin typeface="Arial" charset="0"/>
              <a:cs typeface="Arial" charset="0"/>
            </a:endParaRPr>
          </a:p>
          <a:p>
            <a:pPr marL="914400" lvl="1" indent="-457200" algn="just" defTabSz="914400" fontAlgn="base">
              <a:spcBef>
                <a:spcPct val="0"/>
              </a:spcBef>
              <a:spcAft>
                <a:spcPct val="0"/>
              </a:spcAft>
              <a:buFont typeface="Courier New" panose="02070309020205020404" pitchFamily="49" charset="0"/>
              <a:buChar char="o"/>
            </a:pPr>
            <a:r>
              <a:rPr lang="en-ZA" sz="2000" dirty="0" smtClean="0">
                <a:solidFill>
                  <a:prstClr val="black"/>
                </a:solidFill>
                <a:latin typeface="Arial" charset="0"/>
                <a:cs typeface="Arial" charset="0"/>
              </a:rPr>
              <a:t>The </a:t>
            </a:r>
            <a:r>
              <a:rPr lang="en-ZA" sz="2000" dirty="0">
                <a:solidFill>
                  <a:prstClr val="black"/>
                </a:solidFill>
                <a:latin typeface="Arial" charset="0"/>
                <a:cs typeface="Arial" charset="0"/>
              </a:rPr>
              <a:t>SANDF </a:t>
            </a:r>
            <a:r>
              <a:rPr lang="en-ZA" sz="2000" dirty="0" smtClean="0">
                <a:solidFill>
                  <a:prstClr val="black"/>
                </a:solidFill>
                <a:latin typeface="Arial" charset="0"/>
                <a:cs typeface="Arial" charset="0"/>
              </a:rPr>
              <a:t>also </a:t>
            </a:r>
            <a:r>
              <a:rPr lang="en-ZA" sz="2000" dirty="0">
                <a:solidFill>
                  <a:prstClr val="black"/>
                </a:solidFill>
                <a:latin typeface="Arial" charset="0"/>
                <a:cs typeface="Arial" charset="0"/>
              </a:rPr>
              <a:t>deployed </a:t>
            </a:r>
            <a:r>
              <a:rPr lang="en-ZA" sz="2000" dirty="0" smtClean="0">
                <a:solidFill>
                  <a:prstClr val="black"/>
                </a:solidFill>
                <a:latin typeface="Arial" charset="0"/>
                <a:cs typeface="Arial" charset="0"/>
              </a:rPr>
              <a:t>in four internal operations. The </a:t>
            </a:r>
            <a:r>
              <a:rPr lang="en-ZA" sz="2000" dirty="0">
                <a:solidFill>
                  <a:prstClr val="black"/>
                </a:solidFill>
                <a:latin typeface="Arial" charset="0"/>
                <a:cs typeface="Arial" charset="0"/>
              </a:rPr>
              <a:t>aim of these </a:t>
            </a:r>
            <a:r>
              <a:rPr lang="en-ZA" sz="2000" dirty="0" smtClean="0">
                <a:solidFill>
                  <a:prstClr val="black"/>
                </a:solidFill>
                <a:latin typeface="Arial" charset="0"/>
                <a:cs typeface="Arial" charset="0"/>
              </a:rPr>
              <a:t>operations </a:t>
            </a:r>
            <a:r>
              <a:rPr lang="en-ZA" sz="2000" dirty="0">
                <a:solidFill>
                  <a:prstClr val="black"/>
                </a:solidFill>
                <a:latin typeface="Arial" charset="0"/>
                <a:cs typeface="Arial" charset="0"/>
              </a:rPr>
              <a:t>was twofold; </a:t>
            </a:r>
            <a:r>
              <a:rPr lang="en-ZA" sz="2000" dirty="0" smtClean="0">
                <a:solidFill>
                  <a:prstClr val="black"/>
                </a:solidFill>
                <a:latin typeface="Arial" charset="0"/>
                <a:cs typeface="Arial" charset="0"/>
              </a:rPr>
              <a:t>firstly, to </a:t>
            </a:r>
            <a:r>
              <a:rPr lang="en-ZA" sz="2000" dirty="0">
                <a:solidFill>
                  <a:prstClr val="black"/>
                </a:solidFill>
                <a:latin typeface="Arial" charset="0"/>
                <a:cs typeface="Arial" charset="0"/>
              </a:rPr>
              <a:t>safeguard our borders and </a:t>
            </a:r>
            <a:r>
              <a:rPr lang="en-ZA" sz="2000" dirty="0" smtClean="0">
                <a:solidFill>
                  <a:prstClr val="black"/>
                </a:solidFill>
                <a:latin typeface="Arial" charset="0"/>
                <a:cs typeface="Arial" charset="0"/>
              </a:rPr>
              <a:t>secondly, to </a:t>
            </a:r>
            <a:r>
              <a:rPr lang="en-ZA" sz="2000" dirty="0">
                <a:solidFill>
                  <a:prstClr val="black"/>
                </a:solidFill>
                <a:latin typeface="Arial" charset="0"/>
                <a:cs typeface="Arial" charset="0"/>
              </a:rPr>
              <a:t>assist other Government departments in areas such as search and rescue, disaster aid and relief as well as safety and security support tasks.</a:t>
            </a: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34</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38764413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Strategic Overview</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just" defTabSz="914400" fontAlgn="base">
              <a:spcBef>
                <a:spcPct val="0"/>
              </a:spcBef>
              <a:spcAft>
                <a:spcPct val="0"/>
              </a:spcAft>
              <a:buFont typeface="Arial" panose="020B0604020202020204" pitchFamily="34" charset="0"/>
              <a:buChar char="•"/>
            </a:pPr>
            <a:r>
              <a:rPr lang="en-ZA" sz="2100" dirty="0">
                <a:solidFill>
                  <a:prstClr val="black"/>
                </a:solidFill>
                <a:latin typeface="Arial" charset="0"/>
                <a:cs typeface="Arial" charset="0"/>
              </a:rPr>
              <a:t>Over the last few years, the </a:t>
            </a:r>
            <a:r>
              <a:rPr lang="en-ZA" sz="2100" dirty="0" smtClean="0">
                <a:solidFill>
                  <a:prstClr val="black"/>
                </a:solidFill>
                <a:latin typeface="Arial" charset="0"/>
                <a:cs typeface="Arial" charset="0"/>
              </a:rPr>
              <a:t>DOD has </a:t>
            </a:r>
            <a:r>
              <a:rPr lang="en-ZA" sz="2100" dirty="0">
                <a:solidFill>
                  <a:prstClr val="black"/>
                </a:solidFill>
                <a:latin typeface="Arial" charset="0"/>
                <a:cs typeface="Arial" charset="0"/>
              </a:rPr>
              <a:t>been forced to continuously </a:t>
            </a:r>
            <a:r>
              <a:rPr lang="en-ZA" sz="2100" b="1" dirty="0">
                <a:solidFill>
                  <a:prstClr val="black"/>
                </a:solidFill>
                <a:effectLst>
                  <a:outerShdw blurRad="38100" dist="38100" dir="2700000" algn="tl">
                    <a:srgbClr val="000000">
                      <a:alpha val="43137"/>
                    </a:srgbClr>
                  </a:outerShdw>
                </a:effectLst>
                <a:latin typeface="Arial" charset="0"/>
                <a:cs typeface="Arial" charset="0"/>
              </a:rPr>
              <a:t>adjust its plans downwards in response to the declining budget</a:t>
            </a:r>
            <a:r>
              <a:rPr lang="en-ZA" sz="2100" dirty="0">
                <a:solidFill>
                  <a:prstClr val="black"/>
                </a:solidFill>
                <a:latin typeface="Arial" charset="0"/>
                <a:cs typeface="Arial" charset="0"/>
              </a:rPr>
              <a:t>. </a:t>
            </a:r>
          </a:p>
          <a:p>
            <a:pPr marL="342900" indent="-342900" algn="just" defTabSz="914400" fontAlgn="base">
              <a:spcBef>
                <a:spcPct val="0"/>
              </a:spcBef>
              <a:spcAft>
                <a:spcPct val="0"/>
              </a:spcAft>
              <a:buFont typeface="Arial" panose="020B0604020202020204" pitchFamily="34" charset="0"/>
              <a:buChar char="•"/>
            </a:pPr>
            <a:endParaRPr lang="en-ZA"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100" dirty="0" smtClean="0">
                <a:solidFill>
                  <a:prstClr val="black"/>
                </a:solidFill>
                <a:latin typeface="Arial" charset="0"/>
                <a:cs typeface="Arial" charset="0"/>
              </a:rPr>
              <a:t>The DOD is forced </a:t>
            </a:r>
            <a:r>
              <a:rPr lang="en-ZA" sz="2100" dirty="0">
                <a:solidFill>
                  <a:prstClr val="black"/>
                </a:solidFill>
                <a:latin typeface="Arial" charset="0"/>
                <a:cs typeface="Arial" charset="0"/>
              </a:rPr>
              <a:t>to adopt a short-term view with an increasingly constrained value proposition to </a:t>
            </a:r>
            <a:r>
              <a:rPr lang="en-ZA" sz="2100" dirty="0" smtClean="0">
                <a:solidFill>
                  <a:prstClr val="black"/>
                </a:solidFill>
                <a:latin typeface="Arial" charset="0"/>
                <a:cs typeface="Arial" charset="0"/>
              </a:rPr>
              <a:t>SA and </a:t>
            </a:r>
            <a:r>
              <a:rPr lang="en-ZA" sz="2100" dirty="0">
                <a:solidFill>
                  <a:prstClr val="black"/>
                </a:solidFill>
                <a:latin typeface="Arial" charset="0"/>
                <a:cs typeface="Arial" charset="0"/>
              </a:rPr>
              <a:t>its people</a:t>
            </a:r>
            <a:r>
              <a:rPr lang="en-ZA" sz="2100" dirty="0" smtClean="0">
                <a:solidFill>
                  <a:prstClr val="black"/>
                </a:solidFill>
                <a:latin typeface="Arial" charset="0"/>
                <a:cs typeface="Arial" charset="0"/>
              </a:rPr>
              <a:t>.  </a:t>
            </a:r>
            <a:r>
              <a:rPr lang="en-ZA" sz="2100" dirty="0">
                <a:solidFill>
                  <a:prstClr val="black"/>
                </a:solidFill>
                <a:latin typeface="Arial" charset="0"/>
                <a:cs typeface="Arial" charset="0"/>
              </a:rPr>
              <a:t>Strategically, </a:t>
            </a:r>
            <a:r>
              <a:rPr lang="en-ZA" sz="2100" dirty="0" smtClean="0">
                <a:solidFill>
                  <a:prstClr val="black"/>
                </a:solidFill>
                <a:latin typeface="Arial" charset="0"/>
                <a:cs typeface="Arial" charset="0"/>
              </a:rPr>
              <a:t>the DOD is </a:t>
            </a:r>
            <a:r>
              <a:rPr lang="en-ZA" sz="2100" b="1" dirty="0" smtClean="0">
                <a:solidFill>
                  <a:prstClr val="black"/>
                </a:solidFill>
                <a:effectLst>
                  <a:outerShdw blurRad="38100" dist="38100" dir="2700000" algn="tl">
                    <a:srgbClr val="000000">
                      <a:alpha val="43137"/>
                    </a:srgbClr>
                  </a:outerShdw>
                </a:effectLst>
                <a:latin typeface="Arial" charset="0"/>
                <a:cs typeface="Arial" charset="0"/>
              </a:rPr>
              <a:t>forced </a:t>
            </a:r>
            <a:r>
              <a:rPr lang="en-ZA" sz="2100" b="1" dirty="0">
                <a:solidFill>
                  <a:prstClr val="black"/>
                </a:solidFill>
                <a:effectLst>
                  <a:outerShdw blurRad="38100" dist="38100" dir="2700000" algn="tl">
                    <a:srgbClr val="000000">
                      <a:alpha val="43137"/>
                    </a:srgbClr>
                  </a:outerShdw>
                </a:effectLst>
                <a:latin typeface="Arial" charset="0"/>
                <a:cs typeface="Arial" charset="0"/>
              </a:rPr>
              <a:t>to transition from being mandate-driven to being funding-driven</a:t>
            </a:r>
            <a:r>
              <a:rPr lang="en-ZA" sz="2100" dirty="0" smtClean="0">
                <a:solidFill>
                  <a:prstClr val="black"/>
                </a:solidFill>
                <a:latin typeface="Arial" charset="0"/>
                <a:cs typeface="Arial" charset="0"/>
              </a:rPr>
              <a:t>.  </a:t>
            </a:r>
            <a:r>
              <a:rPr lang="en-ZA" sz="2100" dirty="0">
                <a:solidFill>
                  <a:prstClr val="black"/>
                </a:solidFill>
                <a:latin typeface="Arial" charset="0"/>
                <a:cs typeface="Arial" charset="0"/>
              </a:rPr>
              <a:t>Defence can only perform to the extent that it is resourced and funded.</a:t>
            </a:r>
          </a:p>
          <a:p>
            <a:pPr marL="342900" indent="-342900" algn="just" defTabSz="914400" fontAlgn="base">
              <a:spcBef>
                <a:spcPct val="0"/>
              </a:spcBef>
              <a:spcAft>
                <a:spcPct val="0"/>
              </a:spcAft>
              <a:buFont typeface="Arial" panose="020B0604020202020204" pitchFamily="34" charset="0"/>
              <a:buChar char="•"/>
            </a:pPr>
            <a:endParaRPr lang="en-ZA"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100" dirty="0">
                <a:solidFill>
                  <a:prstClr val="black"/>
                </a:solidFill>
                <a:latin typeface="Arial" charset="0"/>
                <a:cs typeface="Arial" charset="0"/>
              </a:rPr>
              <a:t>The significant reduction in the defence allocation has resulted in an </a:t>
            </a:r>
            <a:r>
              <a:rPr lang="en-ZA" sz="2100" b="1" dirty="0">
                <a:solidFill>
                  <a:prstClr val="black"/>
                </a:solidFill>
                <a:effectLst>
                  <a:outerShdw blurRad="38100" dist="38100" dir="2700000" algn="tl">
                    <a:srgbClr val="000000">
                      <a:alpha val="43137"/>
                    </a:srgbClr>
                  </a:outerShdw>
                </a:effectLst>
                <a:latin typeface="Arial" charset="0"/>
                <a:cs typeface="Arial" charset="0"/>
              </a:rPr>
              <a:t>ever-decreasing ability to execute ordered defence commitments</a:t>
            </a:r>
            <a:r>
              <a:rPr lang="en-ZA" sz="2100" dirty="0">
                <a:solidFill>
                  <a:prstClr val="black"/>
                </a:solidFill>
                <a:latin typeface="Arial" charset="0"/>
                <a:cs typeface="Arial" charset="0"/>
              </a:rPr>
              <a:t>.</a:t>
            </a:r>
          </a:p>
          <a:p>
            <a:pPr marL="342900" indent="-342900" algn="just" defTabSz="914400" fontAlgn="base">
              <a:spcBef>
                <a:spcPct val="0"/>
              </a:spcBef>
              <a:spcAft>
                <a:spcPct val="0"/>
              </a:spcAft>
              <a:buFont typeface="Arial" panose="020B0604020202020204" pitchFamily="34" charset="0"/>
              <a:buChar char="•"/>
            </a:pPr>
            <a:endParaRPr lang="en-ZA"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100" dirty="0" smtClean="0">
                <a:solidFill>
                  <a:prstClr val="black"/>
                </a:solidFill>
                <a:latin typeface="Arial" charset="0"/>
                <a:cs typeface="Arial" charset="0"/>
              </a:rPr>
              <a:t>The </a:t>
            </a:r>
            <a:r>
              <a:rPr lang="en-ZA" sz="2100" b="1" dirty="0">
                <a:solidFill>
                  <a:prstClr val="black"/>
                </a:solidFill>
                <a:effectLst>
                  <a:outerShdw blurRad="38100" dist="38100" dir="2700000" algn="tl">
                    <a:srgbClr val="000000">
                      <a:alpha val="43137"/>
                    </a:srgbClr>
                  </a:outerShdw>
                </a:effectLst>
                <a:latin typeface="Arial" charset="0"/>
                <a:cs typeface="Arial" charset="0"/>
              </a:rPr>
              <a:t>rate of decline has accelerated beyond </a:t>
            </a:r>
            <a:r>
              <a:rPr lang="en-ZA" sz="2100" b="1" dirty="0" smtClean="0">
                <a:solidFill>
                  <a:prstClr val="black"/>
                </a:solidFill>
                <a:effectLst>
                  <a:outerShdw blurRad="38100" dist="38100" dir="2700000" algn="tl">
                    <a:srgbClr val="000000">
                      <a:alpha val="43137"/>
                    </a:srgbClr>
                  </a:outerShdw>
                </a:effectLst>
                <a:latin typeface="Arial" charset="0"/>
                <a:cs typeface="Arial" charset="0"/>
              </a:rPr>
              <a:t>the </a:t>
            </a:r>
            <a:r>
              <a:rPr lang="en-ZA" sz="2100" b="1" dirty="0" err="1" smtClean="0">
                <a:solidFill>
                  <a:prstClr val="black"/>
                </a:solidFill>
                <a:effectLst>
                  <a:outerShdw blurRad="38100" dist="38100" dir="2700000" algn="tl">
                    <a:srgbClr val="000000">
                      <a:alpha val="43137"/>
                    </a:srgbClr>
                  </a:outerShdw>
                </a:effectLst>
                <a:latin typeface="Arial" charset="0"/>
                <a:cs typeface="Arial" charset="0"/>
              </a:rPr>
              <a:t>DOD’s</a:t>
            </a:r>
            <a:r>
              <a:rPr lang="en-ZA" sz="2100" b="1" dirty="0" smtClean="0">
                <a:solidFill>
                  <a:prstClr val="black"/>
                </a:solidFill>
                <a:effectLst>
                  <a:outerShdw blurRad="38100" dist="38100" dir="2700000" algn="tl">
                    <a:srgbClr val="000000">
                      <a:alpha val="43137"/>
                    </a:srgbClr>
                  </a:outerShdw>
                </a:effectLst>
                <a:latin typeface="Arial" charset="0"/>
                <a:cs typeface="Arial" charset="0"/>
              </a:rPr>
              <a:t> ability </a:t>
            </a:r>
            <a:r>
              <a:rPr lang="en-ZA" sz="2100" b="1" dirty="0">
                <a:solidFill>
                  <a:prstClr val="black"/>
                </a:solidFill>
                <a:effectLst>
                  <a:outerShdw blurRad="38100" dist="38100" dir="2700000" algn="tl">
                    <a:srgbClr val="000000">
                      <a:alpha val="43137"/>
                    </a:srgbClr>
                  </a:outerShdw>
                </a:effectLst>
                <a:latin typeface="Arial" charset="0"/>
                <a:cs typeface="Arial" charset="0"/>
              </a:rPr>
              <a:t>to control and absorb </a:t>
            </a:r>
            <a:r>
              <a:rPr lang="en-ZA" sz="2100" b="1" dirty="0" smtClean="0">
                <a:solidFill>
                  <a:prstClr val="black"/>
                </a:solidFill>
                <a:effectLst>
                  <a:outerShdw blurRad="38100" dist="38100" dir="2700000" algn="tl">
                    <a:srgbClr val="000000">
                      <a:alpha val="43137"/>
                    </a:srgbClr>
                  </a:outerShdw>
                </a:effectLst>
                <a:latin typeface="Arial" charset="0"/>
                <a:cs typeface="Arial" charset="0"/>
              </a:rPr>
              <a:t>ongoing </a:t>
            </a:r>
            <a:r>
              <a:rPr lang="en-ZA" sz="2100" b="1" dirty="0">
                <a:solidFill>
                  <a:prstClr val="black"/>
                </a:solidFill>
                <a:effectLst>
                  <a:outerShdw blurRad="38100" dist="38100" dir="2700000" algn="tl">
                    <a:srgbClr val="000000">
                      <a:alpha val="43137"/>
                    </a:srgbClr>
                  </a:outerShdw>
                </a:effectLst>
                <a:latin typeface="Arial" charset="0"/>
                <a:cs typeface="Arial" charset="0"/>
              </a:rPr>
              <a:t>cuts</a:t>
            </a:r>
            <a:r>
              <a:rPr lang="en-ZA" sz="2100" dirty="0">
                <a:solidFill>
                  <a:prstClr val="black"/>
                </a:solidFill>
                <a:latin typeface="Arial" charset="0"/>
                <a:cs typeface="Arial" charset="0"/>
              </a:rPr>
              <a:t>. </a:t>
            </a: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35</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13374394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err="1" smtClean="0">
                <a:solidFill>
                  <a:prstClr val="white"/>
                </a:solidFill>
                <a:latin typeface="Arial" panose="020B0604020202020204" pitchFamily="34" charset="0"/>
              </a:rPr>
              <a:t>Defence</a:t>
            </a:r>
            <a:r>
              <a:rPr lang="en-US" altLang="en-US" sz="2800" b="1" dirty="0" smtClean="0">
                <a:solidFill>
                  <a:prstClr val="white"/>
                </a:solidFill>
                <a:latin typeface="Arial" panose="020B0604020202020204" pitchFamily="34" charset="0"/>
              </a:rPr>
              <a:t> Mandate</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just"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The </a:t>
            </a:r>
            <a:r>
              <a:rPr lang="en-ZA" sz="2200" dirty="0" smtClean="0">
                <a:solidFill>
                  <a:prstClr val="black"/>
                </a:solidFill>
                <a:latin typeface="Arial" charset="0"/>
                <a:cs typeface="Arial" charset="0"/>
              </a:rPr>
              <a:t>MOD&amp;MV, </a:t>
            </a:r>
            <a:r>
              <a:rPr lang="en-ZA" sz="2200" dirty="0">
                <a:solidFill>
                  <a:prstClr val="black"/>
                </a:solidFill>
                <a:latin typeface="Arial" charset="0"/>
                <a:cs typeface="Arial" charset="0"/>
              </a:rPr>
              <a:t>as a member of the Cabinet, is responsible for Defence </a:t>
            </a:r>
            <a:r>
              <a:rPr lang="en-ZA" sz="2200" dirty="0" smtClean="0">
                <a:solidFill>
                  <a:prstClr val="black"/>
                </a:solidFill>
                <a:latin typeface="Arial" charset="0"/>
                <a:cs typeface="Arial" charset="0"/>
              </a:rPr>
              <a:t>(Sec </a:t>
            </a:r>
            <a:r>
              <a:rPr lang="en-ZA" sz="2200" dirty="0">
                <a:solidFill>
                  <a:prstClr val="black"/>
                </a:solidFill>
                <a:latin typeface="Arial" charset="0"/>
                <a:cs typeface="Arial" charset="0"/>
              </a:rPr>
              <a:t>201 of the Constitution, 1996).  </a:t>
            </a:r>
          </a:p>
          <a:p>
            <a:pPr marL="342900" indent="-3429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This mandate is given substance by the Defence Act, </a:t>
            </a:r>
            <a:r>
              <a:rPr lang="en-ZA" sz="2200" dirty="0" smtClean="0">
                <a:solidFill>
                  <a:prstClr val="black"/>
                </a:solidFill>
                <a:latin typeface="Arial" charset="0"/>
                <a:cs typeface="Arial" charset="0"/>
              </a:rPr>
              <a:t>2002, </a:t>
            </a:r>
            <a:r>
              <a:rPr lang="en-ZA" sz="2200" dirty="0">
                <a:solidFill>
                  <a:prstClr val="black"/>
                </a:solidFill>
                <a:latin typeface="Arial" charset="0"/>
                <a:cs typeface="Arial" charset="0"/>
              </a:rPr>
              <a:t>the SA Defence Review </a:t>
            </a:r>
            <a:r>
              <a:rPr lang="en-ZA" sz="2200" dirty="0" smtClean="0">
                <a:solidFill>
                  <a:prstClr val="black"/>
                </a:solidFill>
                <a:latin typeface="Arial" charset="0"/>
                <a:cs typeface="Arial" charset="0"/>
              </a:rPr>
              <a:t>2015, amongst others.  </a:t>
            </a:r>
            <a:endParaRPr lang="en-ZA" sz="2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The DOD comprises of the Defence “Civilian” Secretariat, established in terms of </a:t>
            </a:r>
            <a:r>
              <a:rPr lang="en-ZA" sz="2200" dirty="0" smtClean="0">
                <a:solidFill>
                  <a:prstClr val="black"/>
                </a:solidFill>
                <a:latin typeface="Arial" charset="0"/>
                <a:cs typeface="Arial" charset="0"/>
              </a:rPr>
              <a:t>Sec </a:t>
            </a:r>
            <a:r>
              <a:rPr lang="en-ZA" sz="2200" dirty="0">
                <a:solidFill>
                  <a:prstClr val="black"/>
                </a:solidFill>
                <a:latin typeface="Arial" charset="0"/>
                <a:cs typeface="Arial" charset="0"/>
              </a:rPr>
              <a:t>204 of the Constitution, and the </a:t>
            </a:r>
            <a:r>
              <a:rPr lang="en-ZA" sz="2200" dirty="0" smtClean="0">
                <a:solidFill>
                  <a:prstClr val="black"/>
                </a:solidFill>
                <a:latin typeface="Arial" charset="0"/>
                <a:cs typeface="Arial" charset="0"/>
              </a:rPr>
              <a:t>SANDF, </a:t>
            </a:r>
            <a:r>
              <a:rPr lang="en-ZA" sz="2200" dirty="0">
                <a:solidFill>
                  <a:prstClr val="black"/>
                </a:solidFill>
                <a:latin typeface="Arial" charset="0"/>
                <a:cs typeface="Arial" charset="0"/>
              </a:rPr>
              <a:t>established in terms of </a:t>
            </a:r>
            <a:r>
              <a:rPr lang="en-ZA" sz="2200" dirty="0" smtClean="0">
                <a:solidFill>
                  <a:prstClr val="black"/>
                </a:solidFill>
                <a:latin typeface="Arial" charset="0"/>
                <a:cs typeface="Arial" charset="0"/>
              </a:rPr>
              <a:t>Sec </a:t>
            </a:r>
            <a:r>
              <a:rPr lang="en-ZA" sz="2200" dirty="0">
                <a:solidFill>
                  <a:prstClr val="black"/>
                </a:solidFill>
                <a:latin typeface="Arial" charset="0"/>
                <a:cs typeface="Arial" charset="0"/>
              </a:rPr>
              <a:t>202 of the Constitution. </a:t>
            </a:r>
            <a:endParaRPr lang="en-ZA" sz="20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36</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18811400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err="1" smtClean="0">
                <a:solidFill>
                  <a:prstClr val="white"/>
                </a:solidFill>
                <a:latin typeface="Arial" panose="020B0604020202020204" pitchFamily="34" charset="0"/>
              </a:rPr>
              <a:t>Defence</a:t>
            </a:r>
            <a:r>
              <a:rPr lang="en-US" altLang="en-US" sz="2800" b="1" dirty="0" smtClean="0">
                <a:solidFill>
                  <a:prstClr val="white"/>
                </a:solidFill>
                <a:latin typeface="Arial" panose="020B0604020202020204" pitchFamily="34" charset="0"/>
              </a:rPr>
              <a:t> Mandate</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r>
              <a:rPr lang="en-ZA" sz="2200" dirty="0">
                <a:solidFill>
                  <a:prstClr val="black"/>
                </a:solidFill>
                <a:latin typeface="Arial" charset="0"/>
                <a:cs typeface="Arial" charset="0"/>
              </a:rPr>
              <a:t>The DOD derives its mandate from Sec 200(2) of the Constitution.  The mandate is given substance </a:t>
            </a:r>
            <a:r>
              <a:rPr lang="en-ZA" sz="2200" dirty="0" smtClean="0">
                <a:solidFill>
                  <a:prstClr val="black"/>
                </a:solidFill>
                <a:latin typeface="Arial" charset="0"/>
                <a:cs typeface="Arial" charset="0"/>
              </a:rPr>
              <a:t>by: </a:t>
            </a:r>
            <a:endParaRPr lang="en-ZA" sz="2200" dirty="0">
              <a:solidFill>
                <a:prstClr val="black"/>
              </a:solidFill>
              <a:latin typeface="Arial" charset="0"/>
              <a:cs typeface="Arial" charset="0"/>
            </a:endParaRPr>
          </a:p>
          <a:p>
            <a:pPr algn="just" defTabSz="914400" fontAlgn="base">
              <a:spcBef>
                <a:spcPct val="0"/>
              </a:spcBef>
              <a:spcAft>
                <a:spcPct val="0"/>
              </a:spcAft>
            </a:pPr>
            <a:endParaRPr lang="en-ZA" sz="2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000" dirty="0" smtClean="0">
                <a:solidFill>
                  <a:prstClr val="black"/>
                </a:solidFill>
                <a:latin typeface="Arial" charset="0"/>
                <a:cs typeface="Arial" charset="0"/>
              </a:rPr>
              <a:t>The </a:t>
            </a:r>
            <a:r>
              <a:rPr lang="en-ZA" sz="2000" dirty="0">
                <a:solidFill>
                  <a:prstClr val="black"/>
                </a:solidFill>
                <a:latin typeface="Arial" charset="0"/>
                <a:cs typeface="Arial" charset="0"/>
              </a:rPr>
              <a:t>Defence Act, </a:t>
            </a:r>
            <a:r>
              <a:rPr lang="en-ZA" sz="2000" dirty="0" smtClean="0">
                <a:solidFill>
                  <a:prstClr val="black"/>
                </a:solidFill>
                <a:latin typeface="Arial" charset="0"/>
                <a:cs typeface="Arial" charset="0"/>
              </a:rPr>
              <a:t>2002</a:t>
            </a:r>
            <a:endParaRPr lang="en-ZA" sz="20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endParaRPr lang="en-ZA" sz="20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000" dirty="0" smtClean="0">
                <a:solidFill>
                  <a:prstClr val="black"/>
                </a:solidFill>
                <a:latin typeface="Arial" charset="0"/>
                <a:cs typeface="Arial" charset="0"/>
              </a:rPr>
              <a:t>The </a:t>
            </a:r>
            <a:r>
              <a:rPr lang="en-ZA" sz="2000" dirty="0">
                <a:solidFill>
                  <a:prstClr val="black"/>
                </a:solidFill>
                <a:latin typeface="Arial" charset="0"/>
                <a:cs typeface="Arial" charset="0"/>
              </a:rPr>
              <a:t>Defence Amendment Act, </a:t>
            </a:r>
            <a:r>
              <a:rPr lang="en-ZA" sz="2000" dirty="0" smtClean="0">
                <a:solidFill>
                  <a:prstClr val="black"/>
                </a:solidFill>
                <a:latin typeface="Arial" charset="0"/>
                <a:cs typeface="Arial" charset="0"/>
              </a:rPr>
              <a:t>2010</a:t>
            </a:r>
            <a:endParaRPr lang="en-ZA" sz="20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endParaRPr lang="en-ZA" sz="20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000" dirty="0" smtClean="0">
                <a:solidFill>
                  <a:prstClr val="black"/>
                </a:solidFill>
                <a:latin typeface="Arial" charset="0"/>
                <a:cs typeface="Arial" charset="0"/>
              </a:rPr>
              <a:t>The </a:t>
            </a:r>
            <a:r>
              <a:rPr lang="en-ZA" sz="2000" dirty="0">
                <a:solidFill>
                  <a:prstClr val="black"/>
                </a:solidFill>
                <a:latin typeface="Arial" charset="0"/>
                <a:cs typeface="Arial" charset="0"/>
              </a:rPr>
              <a:t>White Paper on Defence, </a:t>
            </a:r>
            <a:r>
              <a:rPr lang="en-ZA" sz="2000" dirty="0" smtClean="0">
                <a:solidFill>
                  <a:prstClr val="black"/>
                </a:solidFill>
                <a:latin typeface="Arial" charset="0"/>
                <a:cs typeface="Arial" charset="0"/>
              </a:rPr>
              <a:t>1996</a:t>
            </a:r>
            <a:endParaRPr lang="en-ZA" sz="20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endParaRPr lang="en-ZA" sz="20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000" dirty="0" smtClean="0">
                <a:solidFill>
                  <a:prstClr val="black"/>
                </a:solidFill>
                <a:latin typeface="Arial" charset="0"/>
                <a:cs typeface="Arial" charset="0"/>
              </a:rPr>
              <a:t>The </a:t>
            </a:r>
            <a:r>
              <a:rPr lang="en-ZA" sz="2000" dirty="0">
                <a:solidFill>
                  <a:prstClr val="black"/>
                </a:solidFill>
                <a:latin typeface="Arial" charset="0"/>
                <a:cs typeface="Arial" charset="0"/>
              </a:rPr>
              <a:t>SA Defence Review </a:t>
            </a:r>
            <a:r>
              <a:rPr lang="en-ZA" sz="2000" dirty="0" smtClean="0">
                <a:solidFill>
                  <a:prstClr val="black"/>
                </a:solidFill>
                <a:latin typeface="Arial" charset="0"/>
                <a:cs typeface="Arial" charset="0"/>
              </a:rPr>
              <a:t>2015</a:t>
            </a:r>
            <a:endParaRPr lang="en-ZA" sz="20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endParaRPr lang="en-ZA" sz="2000" dirty="0">
              <a:solidFill>
                <a:prstClr val="black"/>
              </a:solidFill>
              <a:latin typeface="Arial" charset="0"/>
              <a:cs typeface="Arial" charset="0"/>
            </a:endParaRPr>
          </a:p>
          <a:p>
            <a:pPr algn="just" defTabSz="914400" fontAlgn="base">
              <a:spcBef>
                <a:spcPct val="0"/>
              </a:spcBef>
              <a:spcAft>
                <a:spcPct val="0"/>
              </a:spcAft>
            </a:pPr>
            <a:endParaRPr lang="en-ZA" sz="2000" strike="sngStrike"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37</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32906570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err="1" smtClean="0">
                <a:solidFill>
                  <a:prstClr val="white"/>
                </a:solidFill>
                <a:latin typeface="Arial" panose="020B0604020202020204" pitchFamily="34" charset="0"/>
              </a:rPr>
              <a:t>Defence</a:t>
            </a:r>
            <a:r>
              <a:rPr lang="en-US" altLang="en-US" sz="2800" b="1" dirty="0" smtClean="0">
                <a:solidFill>
                  <a:prstClr val="white"/>
                </a:solidFill>
                <a:latin typeface="Arial" panose="020B0604020202020204" pitchFamily="34" charset="0"/>
              </a:rPr>
              <a:t> Mandate</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lgn="just" defTabSz="914400" fontAlgn="base">
              <a:spcBef>
                <a:spcPct val="0"/>
              </a:spcBef>
              <a:spcAft>
                <a:spcPct val="0"/>
              </a:spcAft>
            </a:pPr>
            <a:r>
              <a:rPr lang="en-ZA" sz="2200" dirty="0">
                <a:solidFill>
                  <a:prstClr val="black"/>
                </a:solidFill>
                <a:latin typeface="Arial" charset="0"/>
                <a:cs typeface="Arial" charset="0"/>
              </a:rPr>
              <a:t>The DOD executed its </a:t>
            </a:r>
            <a:r>
              <a:rPr lang="en-ZA" sz="2200" dirty="0" smtClean="0">
                <a:solidFill>
                  <a:prstClr val="black"/>
                </a:solidFill>
                <a:latin typeface="Arial" charset="0"/>
                <a:cs typeface="Arial" charset="0"/>
              </a:rPr>
              <a:t>mission within </a:t>
            </a:r>
            <a:r>
              <a:rPr lang="en-ZA" sz="2200" dirty="0">
                <a:solidFill>
                  <a:prstClr val="black"/>
                </a:solidFill>
                <a:latin typeface="Arial" charset="0"/>
                <a:cs typeface="Arial" charset="0"/>
              </a:rPr>
              <a:t>a constrained budget allocation:</a:t>
            </a:r>
          </a:p>
          <a:p>
            <a:pPr marL="457200" lvl="0" indent="-457200"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lvl="0" algn="ctr"/>
            <a:r>
              <a:rPr lang="en-GB" altLang="en-US" sz="2400" i="1" dirty="0">
                <a:solidFill>
                  <a:srgbClr val="014929"/>
                </a:solidFill>
                <a:latin typeface="Arial" panose="020B0604020202020204" pitchFamily="34" charset="0"/>
              </a:rPr>
              <a:t>“To provide, manage, </a:t>
            </a:r>
            <a:r>
              <a:rPr lang="en-GB" altLang="en-US" sz="2400" b="1" i="1" dirty="0">
                <a:solidFill>
                  <a:srgbClr val="014929"/>
                </a:solidFill>
                <a:latin typeface="Arial" panose="020B0604020202020204" pitchFamily="34" charset="0"/>
              </a:rPr>
              <a:t>prepare and employ </a:t>
            </a:r>
            <a:r>
              <a:rPr lang="en-GB" altLang="en-US" sz="2400" i="1" dirty="0">
                <a:solidFill>
                  <a:srgbClr val="014929"/>
                </a:solidFill>
                <a:latin typeface="Arial" panose="020B0604020202020204" pitchFamily="34" charset="0"/>
              </a:rPr>
              <a:t>defence capabilities commensurate with the needs of South Africa, as regulated by the Constitution, national legislation and Parliamentary and Executive direction. </a:t>
            </a:r>
            <a:r>
              <a:rPr lang="en-GB" altLang="en-US" sz="2400" i="1" dirty="0" smtClean="0">
                <a:solidFill>
                  <a:srgbClr val="014929"/>
                </a:solidFill>
                <a:latin typeface="Arial" panose="020B0604020202020204" pitchFamily="34" charset="0"/>
              </a:rPr>
              <a:t> This </a:t>
            </a:r>
            <a:r>
              <a:rPr lang="en-GB" altLang="en-US" sz="2400" i="1" dirty="0">
                <a:solidFill>
                  <a:srgbClr val="014929"/>
                </a:solidFill>
                <a:latin typeface="Arial" panose="020B0604020202020204" pitchFamily="34" charset="0"/>
              </a:rPr>
              <a:t>will be provided through the proper management, provision, preparedness and employment of defence capabilities that are in line with the domestic and global needs of South Africa.”</a:t>
            </a: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38</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28038039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err="1" smtClean="0">
                <a:solidFill>
                  <a:prstClr val="white"/>
                </a:solidFill>
                <a:latin typeface="Arial" panose="020B0604020202020204" pitchFamily="34" charset="0"/>
              </a:rPr>
              <a:t>Defence</a:t>
            </a:r>
            <a:r>
              <a:rPr lang="en-US" altLang="en-US" sz="2800" b="1" dirty="0" smtClean="0">
                <a:solidFill>
                  <a:prstClr val="white"/>
                </a:solidFill>
                <a:latin typeface="Arial" panose="020B0604020202020204" pitchFamily="34" charset="0"/>
              </a:rPr>
              <a:t> Mandate</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39</a:t>
            </a:fld>
            <a:endParaRPr lang="en-US" altLang="en-US" sz="2400" dirty="0" smtClean="0">
              <a:solidFill>
                <a:srgbClr val="014929"/>
              </a:solidFill>
              <a:latin typeface="Arial" panose="020B0604020202020204" pitchFamily="34" charset="0"/>
            </a:endParaRPr>
          </a:p>
        </p:txBody>
      </p:sp>
      <p:sp>
        <p:nvSpPr>
          <p:cNvPr id="10" name="Rectangle 13"/>
          <p:cNvSpPr>
            <a:spLocks noChangeArrowheads="1"/>
          </p:cNvSpPr>
          <p:nvPr/>
        </p:nvSpPr>
        <p:spPr bwMode="auto">
          <a:xfrm>
            <a:off x="-68366" y="732086"/>
            <a:ext cx="9212365" cy="1310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en-ZA" dirty="0">
                <a:latin typeface="Arial" charset="0"/>
                <a:cs typeface="Arial" charset="0"/>
              </a:rPr>
              <a:t>Through the </a:t>
            </a:r>
            <a:r>
              <a:rPr lang="en-ZA" dirty="0" smtClean="0">
                <a:latin typeface="Arial" charset="0"/>
                <a:cs typeface="Arial" charset="0"/>
              </a:rPr>
              <a:t>Strategy Map, </a:t>
            </a:r>
            <a:r>
              <a:rPr lang="en-ZA" dirty="0">
                <a:latin typeface="Arial" charset="0"/>
                <a:cs typeface="Arial" charset="0"/>
              </a:rPr>
              <a:t>the </a:t>
            </a:r>
            <a:r>
              <a:rPr lang="en-ZA" dirty="0" smtClean="0">
                <a:latin typeface="Arial" charset="0"/>
                <a:cs typeface="Arial" charset="0"/>
              </a:rPr>
              <a:t>mandate </a:t>
            </a:r>
            <a:r>
              <a:rPr lang="en-ZA" dirty="0">
                <a:latin typeface="Arial" charset="0"/>
                <a:cs typeface="Arial" charset="0"/>
              </a:rPr>
              <a:t>is translated into </a:t>
            </a:r>
            <a:r>
              <a:rPr lang="en-ZA" dirty="0" smtClean="0">
                <a:latin typeface="Arial" charset="0"/>
                <a:cs typeface="Arial" charset="0"/>
              </a:rPr>
              <a:t>the following </a:t>
            </a:r>
            <a:r>
              <a:rPr lang="en-ZA" b="1" dirty="0" smtClean="0">
                <a:solidFill>
                  <a:srgbClr val="014929"/>
                </a:solidFill>
                <a:effectLst>
                  <a:outerShdw blurRad="38100" dist="38100" dir="2700000" algn="tl">
                    <a:srgbClr val="000000">
                      <a:alpha val="43137"/>
                    </a:srgbClr>
                  </a:outerShdw>
                </a:effectLst>
                <a:latin typeface="Arial" charset="0"/>
                <a:cs typeface="Arial" charset="0"/>
              </a:rPr>
              <a:t>outcomes</a:t>
            </a:r>
            <a:r>
              <a:rPr lang="en-ZA" dirty="0" smtClean="0">
                <a:solidFill>
                  <a:srgbClr val="014929"/>
                </a:solidFill>
                <a:latin typeface="Arial" charset="0"/>
                <a:cs typeface="Arial" charset="0"/>
              </a:rPr>
              <a:t>:</a:t>
            </a:r>
          </a:p>
          <a:p>
            <a:pPr algn="ctr" defTabSz="914400" fontAlgn="base">
              <a:spcBef>
                <a:spcPct val="0"/>
              </a:spcBef>
              <a:spcAft>
                <a:spcPct val="0"/>
              </a:spcAft>
            </a:pPr>
            <a:endParaRPr lang="en-ZA" dirty="0">
              <a:solidFill>
                <a:prstClr val="black"/>
              </a:solidFill>
              <a:latin typeface="Arial" charset="0"/>
              <a:cs typeface="Arial" charset="0"/>
            </a:endParaRPr>
          </a:p>
          <a:p>
            <a:pPr lvl="1" algn="ctr" defTabSz="914400" fontAlgn="base">
              <a:spcBef>
                <a:spcPct val="0"/>
              </a:spcBef>
              <a:spcAft>
                <a:spcPct val="0"/>
              </a:spcAft>
            </a:pPr>
            <a:endParaRPr lang="en-ZA" dirty="0">
              <a:solidFill>
                <a:prstClr val="black"/>
              </a:solidFill>
              <a:latin typeface="Arial" charset="0"/>
              <a:cs typeface="Arial" charset="0"/>
            </a:endParaRPr>
          </a:p>
          <a:p>
            <a:pPr marL="457200" indent="-457200" algn="ctr" defTabSz="914400" fontAlgn="base">
              <a:spcBef>
                <a:spcPct val="0"/>
              </a:spcBef>
              <a:spcAft>
                <a:spcPct val="0"/>
              </a:spcAft>
              <a:buFont typeface="Arial" panose="020B0604020202020204" pitchFamily="34" charset="0"/>
              <a:buChar char="•"/>
            </a:pPr>
            <a:endParaRPr lang="en-ZA" dirty="0" smtClean="0">
              <a:solidFill>
                <a:prstClr val="black"/>
              </a:solidFill>
              <a:latin typeface="Arial" charset="0"/>
              <a:cs typeface="Arial" charset="0"/>
            </a:endParaRPr>
          </a:p>
          <a:p>
            <a:pPr algn="ctr" defTabSz="914400" fontAlgn="base">
              <a:spcBef>
                <a:spcPct val="0"/>
              </a:spcBef>
              <a:spcAft>
                <a:spcPct val="0"/>
              </a:spcAft>
            </a:pPr>
            <a:r>
              <a:rPr lang="en-ZA" dirty="0" smtClean="0">
                <a:solidFill>
                  <a:prstClr val="black"/>
                </a:solidFill>
                <a:latin typeface="Arial" charset="0"/>
                <a:cs typeface="Arial" charset="0"/>
              </a:rPr>
              <a:t> </a:t>
            </a:r>
            <a:endParaRPr lang="en-ZA" dirty="0">
              <a:solidFill>
                <a:prstClr val="black"/>
              </a:solidFill>
              <a:latin typeface="Arial" charset="0"/>
              <a:cs typeface="Arial" charset="0"/>
            </a:endParaRPr>
          </a:p>
          <a:p>
            <a:pPr marL="457200" indent="-457200" algn="ctr" defTabSz="914400" fontAlgn="base">
              <a:spcBef>
                <a:spcPct val="0"/>
              </a:spcBef>
              <a:spcAft>
                <a:spcPct val="0"/>
              </a:spcAft>
              <a:buFont typeface="Arial" panose="020B0604020202020204" pitchFamily="34" charset="0"/>
              <a:buChar char="•"/>
            </a:pPr>
            <a:endParaRPr lang="en-ZA" dirty="0">
              <a:solidFill>
                <a:prstClr val="black"/>
              </a:solidFill>
              <a:latin typeface="Arial" charset="0"/>
              <a:cs typeface="Arial" charset="0"/>
            </a:endParaRPr>
          </a:p>
        </p:txBody>
      </p:sp>
      <p:pic>
        <p:nvPicPr>
          <p:cNvPr id="11" name="Picture 10"/>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19296" y="1250672"/>
            <a:ext cx="7026958" cy="4577199"/>
          </a:xfrm>
          <a:prstGeom prst="rect">
            <a:avLst/>
          </a:prstGeom>
          <a:noFill/>
        </p:spPr>
      </p:pic>
      <p:cxnSp>
        <p:nvCxnSpPr>
          <p:cNvPr id="12" name="Curved Connector 11"/>
          <p:cNvCxnSpPr/>
          <p:nvPr/>
        </p:nvCxnSpPr>
        <p:spPr>
          <a:xfrm rot="10800000" flipV="1">
            <a:off x="7359806" y="1076768"/>
            <a:ext cx="869797" cy="700754"/>
          </a:xfrm>
          <a:prstGeom prst="curvedConnector3">
            <a:avLst/>
          </a:prstGeom>
          <a:ln w="38100">
            <a:solidFill>
              <a:srgbClr val="014929"/>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rot="10800000" flipV="1">
            <a:off x="4013201" y="1076766"/>
            <a:ext cx="4164361" cy="471679"/>
          </a:xfrm>
          <a:prstGeom prst="curvedConnector3">
            <a:avLst>
              <a:gd name="adj1" fmla="val 50000"/>
            </a:avLst>
          </a:prstGeom>
          <a:ln w="38100">
            <a:solidFill>
              <a:srgbClr val="014929"/>
            </a:solidFill>
            <a:prstDash val="soli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383690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5" y="342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a:solidFill>
                  <a:prstClr val="white"/>
                </a:solidFill>
                <a:latin typeface="Arial" panose="020B0604020202020204" pitchFamily="34" charset="0"/>
              </a:rPr>
              <a:t>Presentation Structure</a:t>
            </a:r>
            <a:endParaRPr lang="en-US" altLang="en-US" sz="2800" b="1" dirty="0" smtClean="0">
              <a:solidFill>
                <a:prstClr val="white"/>
              </a:solidFill>
              <a:latin typeface="Arial" panose="020B0604020202020204" pitchFamily="34" charset="0"/>
            </a:endParaRPr>
          </a:p>
        </p:txBody>
      </p:sp>
      <p:sp>
        <p:nvSpPr>
          <p:cNvPr id="6" name="Rectangle 13"/>
          <p:cNvSpPr>
            <a:spLocks noChangeArrowheads="1"/>
          </p:cNvSpPr>
          <p:nvPr/>
        </p:nvSpPr>
        <p:spPr bwMode="auto">
          <a:xfrm>
            <a:off x="298580" y="723316"/>
            <a:ext cx="8813764"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14350" indent="-514350" defTabSz="914400" fontAlgn="base">
              <a:lnSpc>
                <a:spcPct val="150000"/>
              </a:lnSpc>
              <a:spcBef>
                <a:spcPct val="0"/>
              </a:spcBef>
              <a:spcAft>
                <a:spcPct val="0"/>
              </a:spcAft>
              <a:buFont typeface="+mj-lt"/>
              <a:buAutoNum type="arabicPeriod" startAt="2"/>
            </a:pPr>
            <a:r>
              <a:rPr lang="en-US" sz="2800" b="1" dirty="0" smtClean="0">
                <a:solidFill>
                  <a:prstClr val="black"/>
                </a:solidFill>
                <a:latin typeface="Arial" charset="0"/>
                <a:cs typeface="Arial" charset="0"/>
              </a:rPr>
              <a:t>Strategic Overview</a:t>
            </a:r>
            <a:endParaRPr lang="en-US" sz="2800" b="1" dirty="0">
              <a:solidFill>
                <a:prstClr val="black"/>
              </a:solidFill>
              <a:latin typeface="Arial" charset="0"/>
              <a:cs typeface="Arial" charset="0"/>
            </a:endParaRPr>
          </a:p>
          <a:p>
            <a:pPr marL="914400" lvl="1" indent="-457200" defTabSz="914400" fontAlgn="base">
              <a:lnSpc>
                <a:spcPct val="150000"/>
              </a:lnSpc>
              <a:spcBef>
                <a:spcPct val="0"/>
              </a:spcBef>
              <a:spcAft>
                <a:spcPct val="0"/>
              </a:spcAft>
              <a:buFont typeface="Arial" panose="020B0604020202020204" pitchFamily="34" charset="0"/>
              <a:buChar char="•"/>
            </a:pPr>
            <a:r>
              <a:rPr lang="en-ZA" sz="2500" dirty="0" smtClean="0">
                <a:solidFill>
                  <a:prstClr val="black"/>
                </a:solidFill>
                <a:latin typeface="Arial" charset="0"/>
                <a:cs typeface="Arial" charset="0"/>
              </a:rPr>
              <a:t>Defence Policy Mandate</a:t>
            </a:r>
          </a:p>
          <a:p>
            <a:pPr marL="914400" lvl="1" indent="-457200" defTabSz="914400" fontAlgn="base">
              <a:lnSpc>
                <a:spcPct val="150000"/>
              </a:lnSpc>
              <a:spcBef>
                <a:spcPct val="0"/>
              </a:spcBef>
              <a:spcAft>
                <a:spcPct val="0"/>
              </a:spcAft>
              <a:buFont typeface="Arial" panose="020B0604020202020204" pitchFamily="34" charset="0"/>
              <a:buChar char="•"/>
            </a:pPr>
            <a:r>
              <a:rPr lang="en-ZA" sz="2500" dirty="0" smtClean="0">
                <a:solidFill>
                  <a:prstClr val="black"/>
                </a:solidFill>
                <a:latin typeface="Arial" charset="0"/>
                <a:cs typeface="Arial" charset="0"/>
              </a:rPr>
              <a:t>Defence Strategic Deliverables</a:t>
            </a:r>
          </a:p>
          <a:p>
            <a:pPr lvl="1" defTabSz="914400" fontAlgn="base">
              <a:lnSpc>
                <a:spcPct val="150000"/>
              </a:lnSpc>
              <a:spcBef>
                <a:spcPct val="0"/>
              </a:spcBef>
              <a:spcAft>
                <a:spcPct val="0"/>
              </a:spcAft>
            </a:pPr>
            <a:endParaRPr lang="en-ZA" sz="1100" dirty="0">
              <a:solidFill>
                <a:prstClr val="black"/>
              </a:solidFill>
              <a:latin typeface="Arial" charset="0"/>
              <a:cs typeface="Arial" charset="0"/>
            </a:endParaRPr>
          </a:p>
          <a:p>
            <a:pPr marL="514350" indent="-514350" defTabSz="914400" fontAlgn="base">
              <a:lnSpc>
                <a:spcPct val="150000"/>
              </a:lnSpc>
              <a:spcBef>
                <a:spcPct val="0"/>
              </a:spcBef>
              <a:spcAft>
                <a:spcPct val="0"/>
              </a:spcAft>
              <a:buFont typeface="+mj-lt"/>
              <a:buAutoNum type="arabicPeriod" startAt="3"/>
            </a:pPr>
            <a:r>
              <a:rPr lang="en-US" sz="2800" b="1" dirty="0">
                <a:solidFill>
                  <a:prstClr val="black"/>
                </a:solidFill>
                <a:latin typeface="Arial" charset="0"/>
                <a:cs typeface="Arial" charset="0"/>
              </a:rPr>
              <a:t>Non-Financial Performance Information</a:t>
            </a:r>
          </a:p>
          <a:p>
            <a:pPr marL="914400" lvl="1" indent="-457200" defTabSz="914400" fontAlgn="base">
              <a:lnSpc>
                <a:spcPct val="150000"/>
              </a:lnSpc>
              <a:spcBef>
                <a:spcPct val="0"/>
              </a:spcBef>
              <a:spcAft>
                <a:spcPct val="0"/>
              </a:spcAft>
              <a:buFont typeface="Arial" panose="020B0604020202020204" pitchFamily="34" charset="0"/>
              <a:buChar char="•"/>
            </a:pPr>
            <a:r>
              <a:rPr lang="en-ZA" sz="2500" dirty="0">
                <a:solidFill>
                  <a:prstClr val="black"/>
                </a:solidFill>
                <a:latin typeface="Arial" charset="0"/>
                <a:cs typeface="Arial" charset="0"/>
              </a:rPr>
              <a:t>DOD Mandate Achievement</a:t>
            </a:r>
          </a:p>
          <a:p>
            <a:pPr marL="1371600" lvl="2" indent="-457200" defTabSz="914400" fontAlgn="base">
              <a:lnSpc>
                <a:spcPct val="150000"/>
              </a:lnSpc>
              <a:spcBef>
                <a:spcPct val="0"/>
              </a:spcBef>
              <a:spcAft>
                <a:spcPct val="0"/>
              </a:spcAft>
              <a:buFont typeface="Courier New" panose="02070309020205020404" pitchFamily="49" charset="0"/>
              <a:buChar char="o"/>
            </a:pPr>
            <a:r>
              <a:rPr lang="en-ZA" sz="2400" dirty="0">
                <a:solidFill>
                  <a:prstClr val="black"/>
                </a:solidFill>
                <a:latin typeface="Arial" charset="0"/>
                <a:cs typeface="Arial" charset="0"/>
              </a:rPr>
              <a:t>Per </a:t>
            </a:r>
            <a:r>
              <a:rPr lang="en-ZA" sz="2400" dirty="0" smtClean="0">
                <a:solidFill>
                  <a:prstClr val="black"/>
                </a:solidFill>
                <a:latin typeface="Arial" charset="0"/>
                <a:cs typeface="Arial" charset="0"/>
              </a:rPr>
              <a:t>Perspective </a:t>
            </a:r>
            <a:endParaRPr lang="en-ZA" sz="2400" dirty="0">
              <a:solidFill>
                <a:prstClr val="black"/>
              </a:solidFill>
              <a:latin typeface="Arial" charset="0"/>
              <a:cs typeface="Arial" charset="0"/>
            </a:endParaRPr>
          </a:p>
          <a:p>
            <a:pPr marL="1371600" lvl="2" indent="-457200" defTabSz="914400" fontAlgn="base">
              <a:lnSpc>
                <a:spcPct val="150000"/>
              </a:lnSpc>
              <a:spcBef>
                <a:spcPct val="0"/>
              </a:spcBef>
              <a:spcAft>
                <a:spcPct val="0"/>
              </a:spcAft>
              <a:buFont typeface="Courier New" panose="02070309020205020404" pitchFamily="49" charset="0"/>
              <a:buChar char="o"/>
            </a:pPr>
            <a:r>
              <a:rPr lang="en-ZA" sz="2400" dirty="0">
                <a:solidFill>
                  <a:prstClr val="black"/>
                </a:solidFill>
                <a:latin typeface="Arial" charset="0"/>
                <a:cs typeface="Arial" charset="0"/>
              </a:rPr>
              <a:t>Against </a:t>
            </a:r>
            <a:r>
              <a:rPr lang="en-ZA" sz="2400" dirty="0" err="1">
                <a:solidFill>
                  <a:prstClr val="black"/>
                </a:solidFill>
                <a:latin typeface="Arial" charset="0"/>
                <a:cs typeface="Arial" charset="0"/>
              </a:rPr>
              <a:t>MTSF</a:t>
            </a:r>
            <a:r>
              <a:rPr lang="en-ZA" sz="2400" dirty="0">
                <a:solidFill>
                  <a:prstClr val="black"/>
                </a:solidFill>
                <a:latin typeface="Arial" charset="0"/>
                <a:cs typeface="Arial" charset="0"/>
              </a:rPr>
              <a:t> Outcomes</a:t>
            </a:r>
          </a:p>
          <a:p>
            <a:pPr marL="1371600" lvl="2" indent="-457200" defTabSz="914400" fontAlgn="base">
              <a:lnSpc>
                <a:spcPct val="150000"/>
              </a:lnSpc>
              <a:spcBef>
                <a:spcPct val="0"/>
              </a:spcBef>
              <a:spcAft>
                <a:spcPct val="0"/>
              </a:spcAft>
              <a:buFont typeface="Courier New" panose="02070309020205020404" pitchFamily="49" charset="0"/>
              <a:buChar char="o"/>
            </a:pPr>
            <a:r>
              <a:rPr lang="en-ZA" sz="2400" dirty="0">
                <a:solidFill>
                  <a:prstClr val="black"/>
                </a:solidFill>
                <a:latin typeface="Arial" charset="0"/>
                <a:cs typeface="Arial" charset="0"/>
              </a:rPr>
              <a:t>DOD Selected Performance Indicators</a:t>
            </a:r>
          </a:p>
          <a:p>
            <a:pPr marL="914400" lvl="1" indent="-457200" defTabSz="914400" fontAlgn="base">
              <a:lnSpc>
                <a:spcPct val="150000"/>
              </a:lnSpc>
              <a:spcBef>
                <a:spcPct val="0"/>
              </a:spcBef>
              <a:spcAft>
                <a:spcPct val="0"/>
              </a:spcAft>
              <a:buFont typeface="Arial" panose="020B0604020202020204" pitchFamily="34" charset="0"/>
              <a:buChar char="•"/>
            </a:pPr>
            <a:endParaRPr lang="en-ZA" sz="2500" dirty="0" smtClean="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733451" y="6477000"/>
            <a:ext cx="378893"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4</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25924586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err="1" smtClean="0">
                <a:solidFill>
                  <a:prstClr val="white"/>
                </a:solidFill>
                <a:latin typeface="Arial" panose="020B0604020202020204" pitchFamily="34" charset="0"/>
              </a:rPr>
              <a:t>Defence</a:t>
            </a:r>
            <a:r>
              <a:rPr lang="en-US" altLang="en-US" sz="2800" b="1" dirty="0" smtClean="0">
                <a:solidFill>
                  <a:prstClr val="white"/>
                </a:solidFill>
                <a:latin typeface="Arial" panose="020B0604020202020204" pitchFamily="34" charset="0"/>
              </a:rPr>
              <a:t> Outcomes</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Defence outcomes are defined as </a:t>
            </a:r>
            <a:r>
              <a:rPr lang="en-ZA" sz="2200" b="1" dirty="0">
                <a:solidFill>
                  <a:prstClr val="black"/>
                </a:solidFill>
                <a:effectLst>
                  <a:outerShdw blurRad="38100" dist="38100" dir="2700000" algn="tl">
                    <a:srgbClr val="000000">
                      <a:alpha val="43137"/>
                    </a:srgbClr>
                  </a:outerShdw>
                </a:effectLst>
                <a:latin typeface="Arial" charset="0"/>
                <a:cs typeface="Arial" charset="0"/>
              </a:rPr>
              <a:t>“that which the DOD wishes to achieve”</a:t>
            </a:r>
            <a:r>
              <a:rPr lang="en-ZA" sz="2200" dirty="0">
                <a:solidFill>
                  <a:prstClr val="black"/>
                </a:solidFill>
                <a:latin typeface="Arial" charset="0"/>
                <a:cs typeface="Arial" charset="0"/>
              </a:rPr>
              <a:t> and are the medium-term results for specific beneficiaries that are the consequence of achieving specific outputs and are directly related to/aligned with the Constitutional and legislative mandate of Defence.  </a:t>
            </a:r>
          </a:p>
          <a:p>
            <a:pPr marL="457200" indent="-4572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Through the DOD Strategy </a:t>
            </a:r>
            <a:r>
              <a:rPr lang="en-ZA" sz="2200" dirty="0" smtClean="0">
                <a:solidFill>
                  <a:prstClr val="black"/>
                </a:solidFill>
                <a:latin typeface="Arial" charset="0"/>
                <a:cs typeface="Arial" charset="0"/>
              </a:rPr>
              <a:t>Map, </a:t>
            </a:r>
            <a:r>
              <a:rPr lang="en-ZA" sz="2200" dirty="0">
                <a:solidFill>
                  <a:prstClr val="black"/>
                </a:solidFill>
                <a:latin typeface="Arial" charset="0"/>
                <a:cs typeface="Arial" charset="0"/>
              </a:rPr>
              <a:t>the DOD’s mandate is translated into </a:t>
            </a:r>
            <a:r>
              <a:rPr lang="en-ZA" sz="2800" b="1" dirty="0" smtClean="0">
                <a:solidFill>
                  <a:prstClr val="black"/>
                </a:solidFill>
                <a:effectLst>
                  <a:outerShdw blurRad="38100" dist="38100" dir="2700000" algn="tl">
                    <a:srgbClr val="000000">
                      <a:alpha val="43137"/>
                    </a:srgbClr>
                  </a:outerShdw>
                </a:effectLst>
                <a:latin typeface="Arial Black" panose="020B0A04020102020204" pitchFamily="34" charset="0"/>
                <a:cs typeface="Arial" charset="0"/>
              </a:rPr>
              <a:t>2</a:t>
            </a:r>
            <a:r>
              <a:rPr lang="en-ZA" sz="2400" b="1" dirty="0" smtClean="0">
                <a:solidFill>
                  <a:prstClr val="black"/>
                </a:solidFill>
                <a:effectLst>
                  <a:outerShdw blurRad="38100" dist="38100" dir="2700000" algn="tl">
                    <a:srgbClr val="000000">
                      <a:alpha val="43137"/>
                    </a:srgbClr>
                  </a:outerShdw>
                </a:effectLst>
                <a:latin typeface="Arial" charset="0"/>
                <a:cs typeface="Arial" charset="0"/>
              </a:rPr>
              <a:t> </a:t>
            </a:r>
            <a:r>
              <a:rPr lang="en-ZA" sz="2200" b="1" dirty="0" smtClean="0">
                <a:solidFill>
                  <a:prstClr val="black"/>
                </a:solidFill>
                <a:effectLst>
                  <a:outerShdw blurRad="38100" dist="38100" dir="2700000" algn="tl">
                    <a:srgbClr val="000000">
                      <a:alpha val="43137"/>
                    </a:srgbClr>
                  </a:outerShdw>
                </a:effectLst>
                <a:latin typeface="Arial" charset="0"/>
                <a:cs typeface="Arial" charset="0"/>
              </a:rPr>
              <a:t>defence </a:t>
            </a:r>
            <a:r>
              <a:rPr lang="en-ZA" sz="2200" b="1" dirty="0">
                <a:solidFill>
                  <a:prstClr val="black"/>
                </a:solidFill>
                <a:effectLst>
                  <a:outerShdw blurRad="38100" dist="38100" dir="2700000" algn="tl">
                    <a:srgbClr val="000000">
                      <a:alpha val="43137"/>
                    </a:srgbClr>
                  </a:outerShdw>
                </a:effectLst>
                <a:latin typeface="Arial" charset="0"/>
                <a:cs typeface="Arial" charset="0"/>
              </a:rPr>
              <a:t>outcomes</a:t>
            </a:r>
            <a:r>
              <a:rPr lang="en-ZA" sz="2200" dirty="0">
                <a:solidFill>
                  <a:prstClr val="black"/>
                </a:solidFill>
                <a:latin typeface="Arial" charset="0"/>
                <a:cs typeface="Arial" charset="0"/>
              </a:rPr>
              <a:t>:</a:t>
            </a:r>
          </a:p>
          <a:p>
            <a:pPr marL="457200" indent="-4572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marL="800100" lvl="1" indent="-342900" algn="just" defTabSz="914400" fontAlgn="base">
              <a:spcBef>
                <a:spcPct val="0"/>
              </a:spcBef>
              <a:spcAft>
                <a:spcPct val="0"/>
              </a:spcAft>
              <a:buFont typeface="Courier New" panose="02070309020205020404" pitchFamily="49" charset="0"/>
              <a:buChar char="o"/>
            </a:pPr>
            <a:r>
              <a:rPr lang="en-ZA" sz="2000" dirty="0" smtClean="0">
                <a:solidFill>
                  <a:prstClr val="black"/>
                </a:solidFill>
                <a:latin typeface="Arial" charset="0"/>
                <a:cs typeface="Arial" charset="0"/>
              </a:rPr>
              <a:t>The </a:t>
            </a:r>
            <a:r>
              <a:rPr lang="en-ZA" sz="2000" dirty="0">
                <a:solidFill>
                  <a:prstClr val="black"/>
                </a:solidFill>
                <a:latin typeface="Arial" charset="0"/>
                <a:cs typeface="Arial" charset="0"/>
              </a:rPr>
              <a:t>RSA is defended and protected (SANDF).</a:t>
            </a:r>
          </a:p>
          <a:p>
            <a:pPr marL="914400" lvl="1" indent="-457200" algn="just" defTabSz="914400" fontAlgn="base">
              <a:spcBef>
                <a:spcPct val="0"/>
              </a:spcBef>
              <a:spcAft>
                <a:spcPct val="0"/>
              </a:spcAft>
              <a:buFont typeface="Courier New" panose="02070309020205020404" pitchFamily="49" charset="0"/>
              <a:buChar char="o"/>
            </a:pPr>
            <a:endParaRPr lang="en-ZA" sz="2000" dirty="0">
              <a:solidFill>
                <a:prstClr val="black"/>
              </a:solidFill>
              <a:latin typeface="Arial" charset="0"/>
              <a:cs typeface="Arial" charset="0"/>
            </a:endParaRPr>
          </a:p>
          <a:p>
            <a:pPr marL="800100" lvl="1" indent="-342900" algn="just" defTabSz="914400" fontAlgn="base">
              <a:spcBef>
                <a:spcPct val="0"/>
              </a:spcBef>
              <a:spcAft>
                <a:spcPct val="0"/>
              </a:spcAft>
              <a:buFont typeface="Courier New" panose="02070309020205020404" pitchFamily="49" charset="0"/>
              <a:buChar char="o"/>
            </a:pPr>
            <a:r>
              <a:rPr lang="en-ZA" sz="2000" dirty="0" smtClean="0">
                <a:solidFill>
                  <a:prstClr val="black"/>
                </a:solidFill>
                <a:latin typeface="Arial" charset="0"/>
                <a:cs typeface="Arial" charset="0"/>
              </a:rPr>
              <a:t>Enhanced civil control of </a:t>
            </a:r>
            <a:r>
              <a:rPr lang="en-ZA" sz="2000" dirty="0">
                <a:solidFill>
                  <a:prstClr val="black"/>
                </a:solidFill>
                <a:latin typeface="Arial" charset="0"/>
                <a:cs typeface="Arial" charset="0"/>
              </a:rPr>
              <a:t>Defence (Defence Secretariat).</a:t>
            </a: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40</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709260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err="1" smtClean="0">
                <a:solidFill>
                  <a:prstClr val="white"/>
                </a:solidFill>
                <a:latin typeface="Arial" panose="020B0604020202020204" pitchFamily="34" charset="0"/>
              </a:rPr>
              <a:t>Defence</a:t>
            </a:r>
            <a:r>
              <a:rPr lang="en-US" altLang="en-US" sz="2800" b="1" dirty="0" smtClean="0">
                <a:solidFill>
                  <a:prstClr val="white"/>
                </a:solidFill>
                <a:latin typeface="Arial" panose="020B0604020202020204" pitchFamily="34" charset="0"/>
              </a:rPr>
              <a:t> Outputs</a:t>
            </a:r>
          </a:p>
        </p:txBody>
      </p:sp>
      <p:sp>
        <p:nvSpPr>
          <p:cNvPr id="6" name="Rectangle 13"/>
          <p:cNvSpPr>
            <a:spLocks noChangeArrowheads="1"/>
          </p:cNvSpPr>
          <p:nvPr/>
        </p:nvSpPr>
        <p:spPr bwMode="auto">
          <a:xfrm>
            <a:off x="208294" y="827567"/>
            <a:ext cx="8738480" cy="5060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Defence outputs are defined as </a:t>
            </a:r>
            <a:r>
              <a:rPr lang="en-ZA" sz="2200" b="1" dirty="0">
                <a:solidFill>
                  <a:prstClr val="black"/>
                </a:solidFill>
                <a:effectLst>
                  <a:outerShdw blurRad="38100" dist="38100" dir="2700000" algn="tl">
                    <a:srgbClr val="000000">
                      <a:alpha val="43137"/>
                    </a:srgbClr>
                  </a:outerShdw>
                </a:effectLst>
                <a:latin typeface="Arial" charset="0"/>
                <a:cs typeface="Arial" charset="0"/>
              </a:rPr>
              <a:t>“what the DOD produces or delivers”</a:t>
            </a:r>
            <a:r>
              <a:rPr lang="en-ZA" sz="2200" dirty="0">
                <a:solidFill>
                  <a:prstClr val="black"/>
                </a:solidFill>
                <a:latin typeface="Arial" charset="0"/>
                <a:cs typeface="Arial" charset="0"/>
              </a:rPr>
              <a:t> and include the final products, goods and services produced for delivery.  </a:t>
            </a:r>
            <a:r>
              <a:rPr lang="en-ZA" sz="2200" dirty="0" smtClean="0">
                <a:solidFill>
                  <a:prstClr val="black"/>
                </a:solidFill>
                <a:latin typeface="Arial" charset="0"/>
                <a:cs typeface="Arial" charset="0"/>
              </a:rPr>
              <a:t>In </a:t>
            </a:r>
            <a:r>
              <a:rPr lang="en-ZA" sz="2200" dirty="0">
                <a:solidFill>
                  <a:prstClr val="black"/>
                </a:solidFill>
                <a:latin typeface="Arial" charset="0"/>
                <a:cs typeface="Arial" charset="0"/>
              </a:rPr>
              <a:t>pursuance of its legislative mandate and utilising its inherent defence capabilities, the DOD supported </a:t>
            </a:r>
            <a:r>
              <a:rPr lang="en-ZA" sz="2200" dirty="0" smtClean="0">
                <a:solidFill>
                  <a:prstClr val="black"/>
                </a:solidFill>
                <a:latin typeface="Arial" charset="0"/>
                <a:cs typeface="Arial" charset="0"/>
              </a:rPr>
              <a:t>Government’s MTSF </a:t>
            </a:r>
            <a:r>
              <a:rPr lang="en-ZA" sz="2200" dirty="0">
                <a:solidFill>
                  <a:prstClr val="black"/>
                </a:solidFill>
                <a:latin typeface="Arial" charset="0"/>
                <a:cs typeface="Arial" charset="0"/>
              </a:rPr>
              <a:t>outcomes, relevant to the Defence mandate, by means </a:t>
            </a:r>
            <a:r>
              <a:rPr lang="en-ZA" sz="2200" dirty="0" smtClean="0">
                <a:solidFill>
                  <a:prstClr val="black"/>
                </a:solidFill>
                <a:latin typeface="Arial" charset="0"/>
                <a:cs typeface="Arial" charset="0"/>
              </a:rPr>
              <a:t>of </a:t>
            </a:r>
            <a:r>
              <a:rPr lang="en-ZA" sz="2800" b="1" dirty="0" smtClean="0">
                <a:solidFill>
                  <a:prstClr val="black"/>
                </a:solidFill>
                <a:effectLst>
                  <a:outerShdw blurRad="38100" dist="38100" dir="2700000" algn="tl">
                    <a:srgbClr val="000000">
                      <a:alpha val="43137"/>
                    </a:srgbClr>
                  </a:outerShdw>
                </a:effectLst>
                <a:latin typeface="Arial Black" panose="020B0A04020102020204" pitchFamily="34" charset="0"/>
                <a:cs typeface="Arial" charset="0"/>
              </a:rPr>
              <a:t>4</a:t>
            </a:r>
            <a:r>
              <a:rPr lang="en-ZA" sz="2800" b="1" dirty="0" smtClean="0">
                <a:solidFill>
                  <a:prstClr val="black"/>
                </a:solidFill>
                <a:effectLst>
                  <a:outerShdw blurRad="38100" dist="38100" dir="2700000" algn="tl">
                    <a:srgbClr val="000000">
                      <a:alpha val="43137"/>
                    </a:srgbClr>
                  </a:outerShdw>
                </a:effectLst>
                <a:latin typeface="Arial" charset="0"/>
                <a:cs typeface="Arial" charset="0"/>
              </a:rPr>
              <a:t> </a:t>
            </a:r>
            <a:r>
              <a:rPr lang="en-ZA" sz="2200" b="1" dirty="0">
                <a:solidFill>
                  <a:prstClr val="black"/>
                </a:solidFill>
                <a:effectLst>
                  <a:outerShdw blurRad="38100" dist="38100" dir="2700000" algn="tl">
                    <a:srgbClr val="000000">
                      <a:alpha val="43137"/>
                    </a:srgbClr>
                  </a:outerShdw>
                </a:effectLst>
                <a:latin typeface="Arial" charset="0"/>
                <a:cs typeface="Arial" charset="0"/>
              </a:rPr>
              <a:t>output deliverables </a:t>
            </a:r>
            <a:r>
              <a:rPr lang="en-ZA" sz="2200" dirty="0">
                <a:solidFill>
                  <a:prstClr val="black"/>
                </a:solidFill>
                <a:latin typeface="Arial" charset="0"/>
                <a:cs typeface="Arial" charset="0"/>
              </a:rPr>
              <a:t>(sustained agenda):</a:t>
            </a:r>
          </a:p>
          <a:p>
            <a:pPr marL="457200" indent="-457200" algn="just" defTabSz="914400" fontAlgn="base">
              <a:spcBef>
                <a:spcPct val="0"/>
              </a:spcBef>
              <a:spcAft>
                <a:spcPct val="0"/>
              </a:spcAft>
              <a:buFont typeface="Arial" panose="020B0604020202020204" pitchFamily="34" charset="0"/>
              <a:buChar char="•"/>
            </a:pPr>
            <a:endParaRPr lang="en-ZA" dirty="0">
              <a:solidFill>
                <a:prstClr val="black"/>
              </a:solidFill>
              <a:latin typeface="Arial" charset="0"/>
              <a:cs typeface="Arial" charset="0"/>
            </a:endParaRPr>
          </a:p>
          <a:p>
            <a:pPr marL="800100" lvl="1" indent="-342900" algn="just" defTabSz="914400" fontAlgn="base">
              <a:spcBef>
                <a:spcPct val="0"/>
              </a:spcBef>
              <a:spcAft>
                <a:spcPct val="0"/>
              </a:spcAft>
              <a:buFont typeface="Courier New" panose="02070309020205020404" pitchFamily="49" charset="0"/>
              <a:buChar char="o"/>
            </a:pPr>
            <a:r>
              <a:rPr lang="en-ZA" sz="2000" dirty="0" smtClean="0">
                <a:latin typeface="Arial" charset="0"/>
                <a:cs typeface="Arial" charset="0"/>
              </a:rPr>
              <a:t>Conduct </a:t>
            </a:r>
            <a:r>
              <a:rPr lang="en-ZA" sz="2000" dirty="0">
                <a:latin typeface="Arial" charset="0"/>
                <a:cs typeface="Arial" charset="0"/>
              </a:rPr>
              <a:t>ordered Defence Commitments in accordance with Government policy and </a:t>
            </a:r>
            <a:r>
              <a:rPr lang="en-ZA" sz="2000" dirty="0" smtClean="0">
                <a:latin typeface="Arial" charset="0"/>
                <a:cs typeface="Arial" charset="0"/>
              </a:rPr>
              <a:t>strategy.</a:t>
            </a:r>
            <a:r>
              <a:rPr lang="en-ZA" sz="2000" dirty="0">
                <a:latin typeface="Arial" charset="0"/>
                <a:cs typeface="Arial" charset="0"/>
              </a:rPr>
              <a:t> </a:t>
            </a:r>
            <a:endParaRPr lang="en-ZA" sz="2000" dirty="0" smtClean="0">
              <a:latin typeface="Arial" charset="0"/>
              <a:cs typeface="Arial" charset="0"/>
            </a:endParaRPr>
          </a:p>
          <a:p>
            <a:pPr lvl="1" algn="just" defTabSz="914400" fontAlgn="base">
              <a:spcBef>
                <a:spcPct val="0"/>
              </a:spcBef>
              <a:spcAft>
                <a:spcPct val="0"/>
              </a:spcAft>
            </a:pPr>
            <a:endParaRPr lang="en-ZA" sz="1200" dirty="0" smtClean="0">
              <a:latin typeface="Arial" charset="0"/>
              <a:cs typeface="Arial" charset="0"/>
            </a:endParaRPr>
          </a:p>
          <a:p>
            <a:pPr marL="800100" lvl="1" indent="-342900" algn="just" defTabSz="914400" fontAlgn="base">
              <a:spcBef>
                <a:spcPct val="0"/>
              </a:spcBef>
              <a:spcAft>
                <a:spcPct val="0"/>
              </a:spcAft>
              <a:buFont typeface="Courier New" panose="02070309020205020404" pitchFamily="49" charset="0"/>
              <a:buChar char="o"/>
            </a:pPr>
            <a:r>
              <a:rPr lang="en-ZA" sz="2000" dirty="0" smtClean="0">
                <a:latin typeface="Arial" charset="0"/>
                <a:cs typeface="Arial" charset="0"/>
              </a:rPr>
              <a:t>Provide </a:t>
            </a:r>
            <a:r>
              <a:rPr lang="en-ZA" sz="2000" dirty="0">
                <a:latin typeface="Arial" charset="0"/>
                <a:cs typeface="Arial" charset="0"/>
              </a:rPr>
              <a:t>mission-ready Defence capabilities.  </a:t>
            </a:r>
            <a:endParaRPr lang="en-ZA" sz="2000" dirty="0" smtClean="0">
              <a:latin typeface="Arial" charset="0"/>
              <a:cs typeface="Arial" charset="0"/>
            </a:endParaRPr>
          </a:p>
          <a:p>
            <a:pPr lvl="1" algn="just" defTabSz="914400" fontAlgn="base">
              <a:spcBef>
                <a:spcPct val="0"/>
              </a:spcBef>
              <a:spcAft>
                <a:spcPct val="0"/>
              </a:spcAft>
            </a:pPr>
            <a:endParaRPr lang="en-ZA" sz="1200" dirty="0" smtClean="0">
              <a:latin typeface="Arial" charset="0"/>
              <a:cs typeface="Arial" charset="0"/>
            </a:endParaRPr>
          </a:p>
          <a:p>
            <a:pPr marL="800100" lvl="1" indent="-342900" algn="just" defTabSz="914400" fontAlgn="base">
              <a:spcBef>
                <a:spcPct val="0"/>
              </a:spcBef>
              <a:spcAft>
                <a:spcPct val="0"/>
              </a:spcAft>
              <a:buFont typeface="Courier New" panose="02070309020205020404" pitchFamily="49" charset="0"/>
              <a:buChar char="o"/>
            </a:pPr>
            <a:r>
              <a:rPr lang="en-ZA" sz="2000" dirty="0" smtClean="0">
                <a:latin typeface="Arial" charset="0"/>
                <a:cs typeface="Arial" charset="0"/>
              </a:rPr>
              <a:t>Provide </a:t>
            </a:r>
            <a:r>
              <a:rPr lang="en-ZA" sz="2000" dirty="0">
                <a:latin typeface="Arial" charset="0"/>
                <a:cs typeface="Arial" charset="0"/>
              </a:rPr>
              <a:t>sound Defence </a:t>
            </a:r>
            <a:r>
              <a:rPr lang="en-ZA" sz="2000" dirty="0" smtClean="0">
                <a:latin typeface="Arial" charset="0"/>
                <a:cs typeface="Arial" charset="0"/>
              </a:rPr>
              <a:t>direction.</a:t>
            </a:r>
          </a:p>
          <a:p>
            <a:pPr marL="800100" lvl="1" indent="-342900" algn="just" defTabSz="914400" fontAlgn="base">
              <a:spcBef>
                <a:spcPct val="0"/>
              </a:spcBef>
              <a:spcAft>
                <a:spcPct val="0"/>
              </a:spcAft>
              <a:buFont typeface="Courier New" panose="02070309020205020404" pitchFamily="49" charset="0"/>
              <a:buChar char="o"/>
            </a:pPr>
            <a:endParaRPr lang="en-ZA" sz="1200" dirty="0">
              <a:latin typeface="Arial" charset="0"/>
              <a:cs typeface="Arial" charset="0"/>
            </a:endParaRPr>
          </a:p>
          <a:p>
            <a:pPr marL="800100" lvl="1" indent="-342900" algn="just" defTabSz="914400" fontAlgn="base">
              <a:spcBef>
                <a:spcPct val="0"/>
              </a:spcBef>
              <a:spcAft>
                <a:spcPct val="0"/>
              </a:spcAft>
              <a:buFont typeface="Courier New" panose="02070309020205020404" pitchFamily="49" charset="0"/>
              <a:buChar char="o"/>
            </a:pPr>
            <a:r>
              <a:rPr lang="en-ZA" sz="2000" dirty="0" smtClean="0">
                <a:latin typeface="Arial" charset="0"/>
                <a:cs typeface="Arial" charset="0"/>
              </a:rPr>
              <a:t>Ensure </a:t>
            </a:r>
            <a:r>
              <a:rPr lang="en-ZA" sz="2000" dirty="0">
                <a:latin typeface="Arial" charset="0"/>
                <a:cs typeface="Arial" charset="0"/>
              </a:rPr>
              <a:t>Defence compliance with regulatory Framework.</a:t>
            </a:r>
            <a:r>
              <a:rPr lang="en-ZA" sz="2000" dirty="0" smtClean="0">
                <a:latin typeface="Arial" charset="0"/>
                <a:cs typeface="Arial" charset="0"/>
              </a:rPr>
              <a:t> </a:t>
            </a:r>
            <a:endParaRPr lang="en-ZA" sz="2000" strike="sngStrike" dirty="0">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41</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15930895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err="1" smtClean="0">
                <a:solidFill>
                  <a:prstClr val="white"/>
                </a:solidFill>
                <a:latin typeface="Arial" panose="020B0604020202020204" pitchFamily="34" charset="0"/>
              </a:rPr>
              <a:t>Defence</a:t>
            </a:r>
            <a:r>
              <a:rPr lang="en-US" altLang="en-US" sz="2800" b="1" dirty="0" smtClean="0">
                <a:solidFill>
                  <a:prstClr val="white"/>
                </a:solidFill>
                <a:latin typeface="Arial" panose="020B0604020202020204" pitchFamily="34" charset="0"/>
              </a:rPr>
              <a:t> Outputs</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r>
              <a:rPr lang="en-ZA" sz="2200" dirty="0">
                <a:solidFill>
                  <a:prstClr val="black"/>
                </a:solidFill>
                <a:latin typeface="Arial" charset="0"/>
                <a:cs typeface="Arial" charset="0"/>
              </a:rPr>
              <a:t>By achieving these outputs, the DOD contributed </a:t>
            </a:r>
            <a:r>
              <a:rPr lang="en-ZA" sz="2200" dirty="0" smtClean="0">
                <a:solidFill>
                  <a:prstClr val="black"/>
                </a:solidFill>
                <a:latin typeface="Arial" charset="0"/>
                <a:cs typeface="Arial" charset="0"/>
              </a:rPr>
              <a:t>towards, and supported the:</a:t>
            </a:r>
          </a:p>
          <a:p>
            <a:pPr marL="457200" indent="-4572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r>
              <a:rPr lang="en-ZA" sz="2400" b="1" dirty="0">
                <a:solidFill>
                  <a:prstClr val="black"/>
                </a:solidFill>
                <a:latin typeface="Arial" charset="0"/>
                <a:cs typeface="Arial" charset="0"/>
              </a:rPr>
              <a:t>National Development Plan, Vision 2030</a:t>
            </a:r>
            <a:r>
              <a:rPr lang="en-ZA" sz="2400" dirty="0">
                <a:solidFill>
                  <a:prstClr val="black"/>
                </a:solidFill>
                <a:latin typeface="Arial" charset="0"/>
                <a:cs typeface="Arial" charset="0"/>
              </a:rPr>
              <a:t> </a:t>
            </a:r>
            <a:endParaRPr lang="en-ZA" sz="2400" dirty="0" smtClean="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endParaRPr lang="en-ZA" sz="2400" dirty="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r>
              <a:rPr lang="en-ZA" sz="2400" b="1" dirty="0">
                <a:solidFill>
                  <a:prstClr val="black"/>
                </a:solidFill>
                <a:latin typeface="Arial" charset="0"/>
                <a:cs typeface="Arial" charset="0"/>
              </a:rPr>
              <a:t>MTSF </a:t>
            </a:r>
            <a:r>
              <a:rPr lang="en-ZA" sz="2400" b="1" dirty="0" smtClean="0">
                <a:solidFill>
                  <a:prstClr val="black"/>
                </a:solidFill>
                <a:latin typeface="Arial" charset="0"/>
                <a:cs typeface="Arial" charset="0"/>
              </a:rPr>
              <a:t>Outcomes</a:t>
            </a:r>
            <a:endParaRPr lang="en-ZA" sz="2200" dirty="0">
              <a:solidFill>
                <a:prstClr val="black"/>
              </a:solidFill>
              <a:latin typeface="Arial" charset="0"/>
              <a:cs typeface="Arial" charset="0"/>
            </a:endParaRPr>
          </a:p>
          <a:p>
            <a:pPr marL="914400" lvl="1" indent="-457200" algn="just" defTabSz="914400" fontAlgn="base">
              <a:spcBef>
                <a:spcPct val="0"/>
              </a:spcBef>
              <a:spcAft>
                <a:spcPct val="0"/>
              </a:spcAft>
              <a:buFont typeface="Courier New" panose="02070309020205020404" pitchFamily="49" charset="0"/>
              <a:buChar char="o"/>
            </a:pPr>
            <a:r>
              <a:rPr lang="en-ZA" sz="2000" dirty="0">
                <a:solidFill>
                  <a:prstClr val="black"/>
                </a:solidFill>
                <a:latin typeface="Arial" charset="0"/>
                <a:cs typeface="Arial" charset="0"/>
              </a:rPr>
              <a:t>In pursuance of its legislative mandate and utilising its inherent defence capabilities, the DOD continued to provide support to the Government’s MTSF Outcomes relevant to the Defence mandate.</a:t>
            </a:r>
          </a:p>
          <a:p>
            <a:pPr marL="914400" lvl="1" indent="-457200" algn="just" defTabSz="914400" fontAlgn="base">
              <a:spcBef>
                <a:spcPct val="0"/>
              </a:spcBef>
              <a:spcAft>
                <a:spcPct val="0"/>
              </a:spcAft>
              <a:buFont typeface="Courier New" panose="02070309020205020404" pitchFamily="49" charset="0"/>
              <a:buChar char="o"/>
            </a:pPr>
            <a:endParaRPr lang="en-ZA" sz="2000" dirty="0">
              <a:solidFill>
                <a:prstClr val="black"/>
              </a:solidFill>
              <a:latin typeface="Arial" charset="0"/>
              <a:cs typeface="Arial" charset="0"/>
            </a:endParaRPr>
          </a:p>
          <a:p>
            <a:pPr marL="914400" lvl="1" indent="-457200" algn="just" defTabSz="914400" fontAlgn="base">
              <a:spcBef>
                <a:spcPct val="0"/>
              </a:spcBef>
              <a:spcAft>
                <a:spcPct val="0"/>
              </a:spcAft>
              <a:buFont typeface="Courier New" panose="02070309020205020404" pitchFamily="49" charset="0"/>
              <a:buChar char="o"/>
            </a:pPr>
            <a:r>
              <a:rPr lang="en-ZA" sz="2000" dirty="0">
                <a:solidFill>
                  <a:prstClr val="black"/>
                </a:solidFill>
                <a:latin typeface="Arial" charset="0"/>
                <a:cs typeface="Arial" charset="0"/>
              </a:rPr>
              <a:t>The MOD&amp;MV is the Chairperson and jointly responsible for the coordination of the JCPS Cluster and member of the ICTS Cluster for the MTSF Outcomes 3 and 11 respectively. </a:t>
            </a:r>
          </a:p>
          <a:p>
            <a:pPr marL="914400" lvl="1" indent="-457200" algn="just" defTabSz="914400" fontAlgn="base">
              <a:spcBef>
                <a:spcPct val="0"/>
              </a:spcBef>
              <a:spcAft>
                <a:spcPct val="0"/>
              </a:spcAft>
              <a:buFont typeface="Arial" panose="020B0604020202020204" pitchFamily="34" charset="0"/>
              <a:buChar char="•"/>
            </a:pPr>
            <a:endParaRPr lang="en-ZA" sz="20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42</a:t>
            </a:fld>
            <a:endParaRPr lang="en-US" altLang="en-US" sz="2400" dirty="0" smtClean="0">
              <a:solidFill>
                <a:srgbClr val="014929"/>
              </a:solidFill>
              <a:latin typeface="Arial" panose="020B0604020202020204" pitchFamily="34" charset="0"/>
            </a:endParaRPr>
          </a:p>
        </p:txBody>
      </p:sp>
      <p:sp>
        <p:nvSpPr>
          <p:cNvPr id="2" name="TextBox 1"/>
          <p:cNvSpPr txBox="1"/>
          <p:nvPr/>
        </p:nvSpPr>
        <p:spPr>
          <a:xfrm>
            <a:off x="6942321" y="1383870"/>
            <a:ext cx="1659514" cy="1537354"/>
          </a:xfrm>
          <a:prstGeom prst="rect">
            <a:avLst/>
          </a:prstGeom>
          <a:blipFill dpi="0" rotWithShape="1">
            <a:blip r:embed="rId4" cstate="print">
              <a:alphaModFix amt="44000"/>
            </a:blip>
            <a:srcRect/>
            <a:stretch>
              <a:fillRect/>
            </a:stretch>
          </a:blipFill>
        </p:spPr>
        <p:txBody>
          <a:bodyPr wrap="square" rtlCol="0">
            <a:spAutoFit/>
          </a:bodyPr>
          <a:lstStyle/>
          <a:p>
            <a:endParaRPr lang="en-ZA" dirty="0"/>
          </a:p>
        </p:txBody>
      </p:sp>
    </p:spTree>
    <p:extLst>
      <p:ext uri="{BB962C8B-B14F-4D97-AF65-F5344CB8AC3E}">
        <p14:creationId xmlns:p14="http://schemas.microsoft.com/office/powerpoint/2010/main" xmlns="" val="8870390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65706" y="964129"/>
            <a:ext cx="6118161" cy="4847046"/>
          </a:xfrm>
          <a:prstGeom prst="rect">
            <a:avLst/>
          </a:prstGeom>
          <a:blipFill dpi="0" rotWithShape="1">
            <a:blip r:embed="rId3" cstate="print">
              <a:alphaModFix amt="36000"/>
            </a:blip>
            <a:srcRect/>
            <a:stretch>
              <a:fillRect/>
            </a:stretch>
          </a:blipFill>
        </p:spPr>
        <p:txBody>
          <a:bodyPr wrap="square" rtlCol="0">
            <a:spAutoFit/>
          </a:bodyPr>
          <a:lstStyle/>
          <a:p>
            <a:endParaRPr lang="en-GB" dirty="0"/>
          </a:p>
        </p:txBody>
      </p:sp>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MTSF Outcomes</a:t>
            </a: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43</a:t>
            </a:fld>
            <a:endParaRPr lang="en-US" altLang="en-US" sz="2400" dirty="0" smtClean="0">
              <a:solidFill>
                <a:srgbClr val="014929"/>
              </a:solidFill>
              <a:latin typeface="Arial" panose="020B0604020202020204" pitchFamily="34" charset="0"/>
            </a:endParaRPr>
          </a:p>
        </p:txBody>
      </p:sp>
      <p:sp>
        <p:nvSpPr>
          <p:cNvPr id="8" name="Rectangle 13"/>
          <p:cNvSpPr>
            <a:spLocks noChangeArrowheads="1"/>
          </p:cNvSpPr>
          <p:nvPr/>
        </p:nvSpPr>
        <p:spPr bwMode="auto">
          <a:xfrm>
            <a:off x="179754" y="723316"/>
            <a:ext cx="8815754"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defTabSz="914400" fontAlgn="base">
              <a:spcBef>
                <a:spcPct val="0"/>
              </a:spcBef>
              <a:spcAft>
                <a:spcPct val="0"/>
              </a:spcAft>
            </a:pPr>
            <a:endParaRPr lang="en-ZA" sz="2400" dirty="0" smtClean="0">
              <a:solidFill>
                <a:prstClr val="black"/>
              </a:solidFill>
              <a:latin typeface="Arial" charset="0"/>
              <a:cs typeface="Arial" charset="0"/>
            </a:endParaRPr>
          </a:p>
          <a:p>
            <a:pPr algn="ctr" defTabSz="914400" fontAlgn="base">
              <a:spcBef>
                <a:spcPct val="0"/>
              </a:spcBef>
              <a:spcAft>
                <a:spcPct val="0"/>
              </a:spcAft>
            </a:pPr>
            <a:r>
              <a:rPr lang="en-ZA" sz="2400" dirty="0" smtClean="0">
                <a:solidFill>
                  <a:prstClr val="black"/>
                </a:solidFill>
                <a:latin typeface="Arial" charset="0"/>
                <a:cs typeface="Arial" charset="0"/>
              </a:rPr>
              <a:t>The </a:t>
            </a:r>
            <a:r>
              <a:rPr lang="en-ZA" sz="2400" dirty="0">
                <a:solidFill>
                  <a:prstClr val="black"/>
                </a:solidFill>
                <a:latin typeface="Arial" charset="0"/>
                <a:cs typeface="Arial" charset="0"/>
              </a:rPr>
              <a:t>DOD </a:t>
            </a:r>
            <a:r>
              <a:rPr lang="en-ZA" sz="2400" b="1" dirty="0">
                <a:solidFill>
                  <a:srgbClr val="014929"/>
                </a:solidFill>
                <a:latin typeface="Arial" charset="0"/>
                <a:cs typeface="Arial" charset="0"/>
              </a:rPr>
              <a:t>outputs</a:t>
            </a:r>
            <a:r>
              <a:rPr lang="en-ZA" sz="2400" dirty="0">
                <a:solidFill>
                  <a:prstClr val="black"/>
                </a:solidFill>
                <a:latin typeface="Arial" charset="0"/>
                <a:cs typeface="Arial" charset="0"/>
              </a:rPr>
              <a:t> express aspects of the MTSF in relation to:</a:t>
            </a:r>
          </a:p>
          <a:p>
            <a:pPr marL="457200" indent="-457200" defTabSz="914400" fontAlgn="base">
              <a:spcBef>
                <a:spcPct val="0"/>
              </a:spcBef>
              <a:spcAft>
                <a:spcPct val="0"/>
              </a:spcAft>
              <a:buFont typeface="Arial" panose="020B0604020202020204" pitchFamily="34" charset="0"/>
              <a:buChar char="•"/>
            </a:pPr>
            <a:endParaRPr lang="en-ZA" sz="2400" dirty="0" smtClean="0">
              <a:solidFill>
                <a:prstClr val="black"/>
              </a:solidFill>
              <a:latin typeface="Arial" charset="0"/>
              <a:cs typeface="Arial" charset="0"/>
            </a:endParaRPr>
          </a:p>
          <a:p>
            <a:pPr defTabSz="914400" fontAlgn="base">
              <a:spcBef>
                <a:spcPct val="0"/>
              </a:spcBef>
              <a:spcAft>
                <a:spcPct val="0"/>
              </a:spcAft>
            </a:pPr>
            <a:endParaRPr lang="en-ZA" sz="2400" dirty="0" smtClean="0">
              <a:solidFill>
                <a:prstClr val="black"/>
              </a:solidFill>
              <a:latin typeface="Arial" charset="0"/>
              <a:cs typeface="Arial" charset="0"/>
            </a:endParaRPr>
          </a:p>
          <a:p>
            <a:pPr marL="355600" lvl="1" algn="ctr" defTabSz="914400" fontAlgn="base">
              <a:spcBef>
                <a:spcPct val="0"/>
              </a:spcBef>
              <a:spcAft>
                <a:spcPct val="0"/>
              </a:spcAft>
            </a:pPr>
            <a:r>
              <a:rPr lang="en-ZA" sz="2800" b="1" dirty="0">
                <a:solidFill>
                  <a:prstClr val="black"/>
                </a:solidFill>
                <a:effectLst>
                  <a:outerShdw blurRad="38100" dist="38100" dir="2700000" algn="tl">
                    <a:srgbClr val="000000">
                      <a:alpha val="43137"/>
                    </a:srgbClr>
                  </a:outerShdw>
                </a:effectLst>
                <a:latin typeface="Arial" charset="0"/>
                <a:cs typeface="Arial" charset="0"/>
              </a:rPr>
              <a:t>Outcome 3</a:t>
            </a:r>
            <a:r>
              <a:rPr lang="en-ZA" sz="2400" dirty="0">
                <a:solidFill>
                  <a:prstClr val="black"/>
                </a:solidFill>
                <a:latin typeface="Arial" charset="0"/>
                <a:cs typeface="Arial" charset="0"/>
              </a:rPr>
              <a:t>:  </a:t>
            </a:r>
            <a:endParaRPr lang="en-ZA" sz="2400" dirty="0" smtClean="0">
              <a:solidFill>
                <a:prstClr val="black"/>
              </a:solidFill>
              <a:latin typeface="Arial" charset="0"/>
              <a:cs typeface="Arial" charset="0"/>
            </a:endParaRPr>
          </a:p>
          <a:p>
            <a:pPr marL="355600" lvl="1" algn="ctr" defTabSz="914400" fontAlgn="base">
              <a:spcBef>
                <a:spcPct val="0"/>
              </a:spcBef>
              <a:spcAft>
                <a:spcPct val="0"/>
              </a:spcAft>
            </a:pPr>
            <a:r>
              <a:rPr lang="en-ZA" sz="2400" i="1" dirty="0" smtClean="0">
                <a:solidFill>
                  <a:srgbClr val="014929"/>
                </a:solidFill>
                <a:latin typeface="Arial" charset="0"/>
                <a:cs typeface="Arial" charset="0"/>
              </a:rPr>
              <a:t>“</a:t>
            </a:r>
            <a:r>
              <a:rPr lang="en-ZA" sz="2400" i="1" dirty="0">
                <a:solidFill>
                  <a:srgbClr val="014929"/>
                </a:solidFill>
                <a:latin typeface="Arial" charset="0"/>
                <a:cs typeface="Arial" charset="0"/>
              </a:rPr>
              <a:t>All people in South Africa are and feel safe</a:t>
            </a:r>
            <a:r>
              <a:rPr lang="en-ZA" sz="2400" dirty="0" smtClean="0">
                <a:solidFill>
                  <a:srgbClr val="014929"/>
                </a:solidFill>
                <a:latin typeface="Arial" charset="0"/>
                <a:cs typeface="Arial" charset="0"/>
              </a:rPr>
              <a:t>”</a:t>
            </a:r>
          </a:p>
          <a:p>
            <a:pPr marL="720725" lvl="1" indent="-365125" algn="ctr" defTabSz="914400" fontAlgn="base">
              <a:spcBef>
                <a:spcPct val="0"/>
              </a:spcBef>
              <a:spcAft>
                <a:spcPct val="0"/>
              </a:spcAft>
              <a:buFont typeface="Arial" panose="020B0604020202020204" pitchFamily="34" charset="0"/>
              <a:buChar char="•"/>
            </a:pPr>
            <a:endParaRPr lang="en-ZA" dirty="0" smtClean="0">
              <a:solidFill>
                <a:prstClr val="black"/>
              </a:solidFill>
              <a:latin typeface="Arial" charset="0"/>
              <a:cs typeface="Arial" charset="0"/>
            </a:endParaRPr>
          </a:p>
          <a:p>
            <a:pPr marL="355600" lvl="1" algn="ctr" defTabSz="914400" fontAlgn="base">
              <a:spcBef>
                <a:spcPct val="0"/>
              </a:spcBef>
              <a:spcAft>
                <a:spcPct val="0"/>
              </a:spcAft>
            </a:pPr>
            <a:endParaRPr lang="en-ZA" dirty="0">
              <a:solidFill>
                <a:prstClr val="black"/>
              </a:solidFill>
              <a:latin typeface="Arial" charset="0"/>
              <a:cs typeface="Arial" charset="0"/>
            </a:endParaRPr>
          </a:p>
          <a:p>
            <a:pPr marL="355600" lvl="1" algn="ctr" defTabSz="914400" fontAlgn="base">
              <a:spcBef>
                <a:spcPct val="0"/>
              </a:spcBef>
              <a:spcAft>
                <a:spcPct val="0"/>
              </a:spcAft>
            </a:pPr>
            <a:r>
              <a:rPr lang="en-ZA" sz="2800" b="1" dirty="0">
                <a:solidFill>
                  <a:prstClr val="black"/>
                </a:solidFill>
                <a:effectLst>
                  <a:outerShdw blurRad="38100" dist="38100" dir="2700000" algn="tl">
                    <a:srgbClr val="000000">
                      <a:alpha val="43137"/>
                    </a:srgbClr>
                  </a:outerShdw>
                </a:effectLst>
                <a:latin typeface="Arial" charset="0"/>
                <a:cs typeface="Arial" charset="0"/>
              </a:rPr>
              <a:t>Outcome 11</a:t>
            </a:r>
            <a:r>
              <a:rPr lang="en-ZA" sz="2400" dirty="0">
                <a:solidFill>
                  <a:prstClr val="black"/>
                </a:solidFill>
                <a:latin typeface="Arial" charset="0"/>
                <a:cs typeface="Arial" charset="0"/>
              </a:rPr>
              <a:t>: </a:t>
            </a:r>
            <a:endParaRPr lang="en-ZA" sz="2400" dirty="0" smtClean="0">
              <a:solidFill>
                <a:prstClr val="black"/>
              </a:solidFill>
              <a:latin typeface="Arial" charset="0"/>
              <a:cs typeface="Arial" charset="0"/>
            </a:endParaRPr>
          </a:p>
          <a:p>
            <a:pPr marL="355600" lvl="1" algn="ctr" defTabSz="914400" fontAlgn="base">
              <a:spcBef>
                <a:spcPct val="0"/>
              </a:spcBef>
              <a:spcAft>
                <a:spcPct val="0"/>
              </a:spcAft>
            </a:pPr>
            <a:r>
              <a:rPr lang="en-ZA" sz="2400" i="1" dirty="0" smtClean="0">
                <a:solidFill>
                  <a:srgbClr val="014929"/>
                </a:solidFill>
                <a:latin typeface="Arial" charset="0"/>
                <a:cs typeface="Arial" charset="0"/>
              </a:rPr>
              <a:t>“</a:t>
            </a:r>
            <a:r>
              <a:rPr lang="en-ZA" sz="2400" i="1" dirty="0">
                <a:solidFill>
                  <a:srgbClr val="014929"/>
                </a:solidFill>
                <a:latin typeface="Arial" charset="0"/>
                <a:cs typeface="Arial" charset="0"/>
              </a:rPr>
              <a:t>Creating a better South Africa and </a:t>
            </a:r>
            <a:r>
              <a:rPr lang="en-ZA" sz="2400" i="1" dirty="0" smtClean="0">
                <a:solidFill>
                  <a:srgbClr val="014929"/>
                </a:solidFill>
                <a:latin typeface="Arial" charset="0"/>
                <a:cs typeface="Arial" charset="0"/>
              </a:rPr>
              <a:t>contributing </a:t>
            </a:r>
            <a:r>
              <a:rPr lang="en-ZA" sz="2400" i="1" dirty="0">
                <a:solidFill>
                  <a:srgbClr val="014929"/>
                </a:solidFill>
                <a:latin typeface="Arial" charset="0"/>
                <a:cs typeface="Arial" charset="0"/>
              </a:rPr>
              <a:t>to </a:t>
            </a:r>
            <a:endParaRPr lang="en-ZA" sz="2400" i="1" dirty="0" smtClean="0">
              <a:solidFill>
                <a:srgbClr val="014929"/>
              </a:solidFill>
              <a:latin typeface="Arial" charset="0"/>
              <a:cs typeface="Arial" charset="0"/>
            </a:endParaRPr>
          </a:p>
          <a:p>
            <a:pPr marL="355600" lvl="1" algn="ctr" defTabSz="914400" fontAlgn="base">
              <a:spcBef>
                <a:spcPct val="0"/>
              </a:spcBef>
              <a:spcAft>
                <a:spcPct val="0"/>
              </a:spcAft>
            </a:pPr>
            <a:r>
              <a:rPr lang="en-ZA" sz="2400" i="1" dirty="0" smtClean="0">
                <a:solidFill>
                  <a:srgbClr val="014929"/>
                </a:solidFill>
                <a:latin typeface="Arial" charset="0"/>
                <a:cs typeface="Arial" charset="0"/>
              </a:rPr>
              <a:t>a better and safer </a:t>
            </a:r>
            <a:r>
              <a:rPr lang="en-ZA" sz="2400" i="1" dirty="0">
                <a:solidFill>
                  <a:srgbClr val="014929"/>
                </a:solidFill>
                <a:latin typeface="Arial" charset="0"/>
                <a:cs typeface="Arial" charset="0"/>
              </a:rPr>
              <a:t>Africa in a better World</a:t>
            </a:r>
            <a:r>
              <a:rPr lang="en-ZA" sz="2400" i="1" dirty="0" smtClean="0">
                <a:solidFill>
                  <a:srgbClr val="014929"/>
                </a:solidFill>
                <a:latin typeface="Arial" charset="0"/>
                <a:cs typeface="Arial" charset="0"/>
              </a:rPr>
              <a:t>”</a:t>
            </a:r>
            <a:endParaRPr lang="en-ZA" sz="2400" i="1" dirty="0">
              <a:solidFill>
                <a:srgbClr val="014929"/>
              </a:solidFill>
              <a:latin typeface="Arial" charset="0"/>
              <a:cs typeface="Arial" charset="0"/>
            </a:endParaRPr>
          </a:p>
          <a:p>
            <a:pPr marL="914400" lvl="1" indent="-457200" defTabSz="914400" fontAlgn="base">
              <a:spcBef>
                <a:spcPct val="0"/>
              </a:spcBef>
              <a:spcAft>
                <a:spcPct val="0"/>
              </a:spcAft>
              <a:buFont typeface="Arial" panose="020B0604020202020204" pitchFamily="34" charset="0"/>
              <a:buChar char="•"/>
            </a:pPr>
            <a:endParaRPr lang="en-ZA" sz="2400" dirty="0">
              <a:solidFill>
                <a:prstClr val="black"/>
              </a:solidFill>
              <a:latin typeface="Arial" charset="0"/>
              <a:cs typeface="Arial" charset="0"/>
            </a:endParaRPr>
          </a:p>
          <a:p>
            <a:pPr marL="457200" indent="-457200" defTabSz="914400" fontAlgn="base">
              <a:spcBef>
                <a:spcPct val="0"/>
              </a:spcBef>
              <a:spcAft>
                <a:spcPct val="0"/>
              </a:spcAft>
              <a:buFont typeface="Arial" panose="020B0604020202020204" pitchFamily="34" charset="0"/>
              <a:buChar char="•"/>
            </a:pPr>
            <a:endParaRPr lang="en-ZA" sz="2400" dirty="0" smtClean="0">
              <a:solidFill>
                <a:prstClr val="black"/>
              </a:solidFill>
              <a:latin typeface="Arial" charset="0"/>
              <a:cs typeface="Arial" charset="0"/>
            </a:endParaRPr>
          </a:p>
          <a:p>
            <a:pPr defTabSz="914400" fontAlgn="base">
              <a:spcBef>
                <a:spcPct val="0"/>
              </a:spcBef>
              <a:spcAft>
                <a:spcPct val="0"/>
              </a:spcAft>
            </a:pPr>
            <a:r>
              <a:rPr lang="en-ZA" sz="2400" dirty="0" smtClean="0">
                <a:solidFill>
                  <a:prstClr val="black"/>
                </a:solidFill>
                <a:latin typeface="Arial" charset="0"/>
                <a:cs typeface="Arial" charset="0"/>
              </a:rPr>
              <a:t> </a:t>
            </a:r>
            <a:endParaRPr lang="en-ZA" sz="2400" dirty="0">
              <a:solidFill>
                <a:prstClr val="black"/>
              </a:solidFill>
              <a:latin typeface="Arial" charset="0"/>
              <a:cs typeface="Arial" charset="0"/>
            </a:endParaRPr>
          </a:p>
          <a:p>
            <a:pPr marL="457200" indent="-457200" defTabSz="914400" fontAlgn="base">
              <a:spcBef>
                <a:spcPct val="0"/>
              </a:spcBef>
              <a:spcAft>
                <a:spcPct val="0"/>
              </a:spcAft>
              <a:buFont typeface="Arial" panose="020B0604020202020204" pitchFamily="34" charset="0"/>
              <a:buChar char="•"/>
            </a:pPr>
            <a:endParaRPr lang="en-ZA" sz="2400" dirty="0">
              <a:solidFill>
                <a:prstClr val="black"/>
              </a:solidFill>
              <a:latin typeface="Arial" charset="0"/>
              <a:cs typeface="Arial" charset="0"/>
            </a:endParaRPr>
          </a:p>
        </p:txBody>
      </p:sp>
      <p:pic>
        <p:nvPicPr>
          <p:cNvPr id="9" name="Picture 8"/>
          <p:cNvPicPr>
            <a:picLocks noChangeAspect="1"/>
          </p:cNvPicPr>
          <p:nvPr/>
        </p:nvPicPr>
        <p:blipFill>
          <a:blip r:embed="rId5" cstate="print"/>
          <a:stretch>
            <a:fillRect/>
          </a:stretch>
        </p:blipFill>
        <p:spPr>
          <a:xfrm>
            <a:off x="7614383" y="4477675"/>
            <a:ext cx="1381125" cy="1333500"/>
          </a:xfrm>
          <a:prstGeom prst="rect">
            <a:avLst/>
          </a:prstGeom>
        </p:spPr>
      </p:pic>
    </p:spTree>
    <p:extLst>
      <p:ext uri="{BB962C8B-B14F-4D97-AF65-F5344CB8AC3E}">
        <p14:creationId xmlns:p14="http://schemas.microsoft.com/office/powerpoint/2010/main" xmlns="" val="3223266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Outcome 3</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just"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Defence continued its efforts to </a:t>
            </a:r>
            <a:r>
              <a:rPr lang="en-ZA" sz="2200" b="1" dirty="0">
                <a:solidFill>
                  <a:prstClr val="black"/>
                </a:solidFill>
                <a:effectLst>
                  <a:outerShdw blurRad="38100" dist="38100" dir="2700000" algn="tl">
                    <a:srgbClr val="000000">
                      <a:alpha val="43137"/>
                    </a:srgbClr>
                  </a:outerShdw>
                </a:effectLst>
                <a:latin typeface="Arial" charset="0"/>
                <a:cs typeface="Arial" charset="0"/>
              </a:rPr>
              <a:t>enhance the safeguarding of our land borders </a:t>
            </a:r>
            <a:r>
              <a:rPr lang="en-ZA" sz="2200" dirty="0" smtClean="0">
                <a:solidFill>
                  <a:prstClr val="black"/>
                </a:solidFill>
                <a:latin typeface="Arial" charset="0"/>
                <a:cs typeface="Arial" charset="0"/>
              </a:rPr>
              <a:t>and </a:t>
            </a:r>
            <a:r>
              <a:rPr lang="en-ZA" sz="2200" dirty="0">
                <a:solidFill>
                  <a:prstClr val="black"/>
                </a:solidFill>
                <a:latin typeface="Arial" charset="0"/>
                <a:cs typeface="Arial" charset="0"/>
              </a:rPr>
              <a:t>preventing the </a:t>
            </a:r>
            <a:r>
              <a:rPr lang="en-ZA" sz="2200" dirty="0" smtClean="0">
                <a:solidFill>
                  <a:prstClr val="black"/>
                </a:solidFill>
                <a:latin typeface="Arial" charset="0"/>
                <a:cs typeface="Arial" charset="0"/>
              </a:rPr>
              <a:t>flow </a:t>
            </a:r>
            <a:r>
              <a:rPr lang="en-ZA" sz="2200" dirty="0">
                <a:solidFill>
                  <a:prstClr val="black"/>
                </a:solidFill>
                <a:latin typeface="Arial" charset="0"/>
                <a:cs typeface="Arial" charset="0"/>
              </a:rPr>
              <a:t>of illicit goods and illegal immigration that compromise South Africa’s economy.  </a:t>
            </a:r>
            <a:endParaRPr lang="en-ZA" sz="2200" dirty="0" smtClean="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The </a:t>
            </a:r>
            <a:r>
              <a:rPr lang="en-ZA" sz="2200" b="1" dirty="0">
                <a:solidFill>
                  <a:prstClr val="black"/>
                </a:solidFill>
                <a:effectLst>
                  <a:outerShdw blurRad="38100" dist="38100" dir="2700000" algn="tl">
                    <a:srgbClr val="000000">
                      <a:alpha val="43137"/>
                    </a:srgbClr>
                  </a:outerShdw>
                </a:effectLst>
                <a:latin typeface="Arial" charset="0"/>
                <a:cs typeface="Arial" charset="0"/>
              </a:rPr>
              <a:t>National Security Strategy requires </a:t>
            </a:r>
            <a:r>
              <a:rPr lang="en-ZA" sz="2200" b="1" dirty="0" smtClean="0">
                <a:solidFill>
                  <a:prstClr val="black"/>
                </a:solidFill>
                <a:effectLst>
                  <a:outerShdw blurRad="38100" dist="38100" dir="2700000" algn="tl">
                    <a:srgbClr val="000000">
                      <a:alpha val="43137"/>
                    </a:srgbClr>
                  </a:outerShdw>
                </a:effectLst>
                <a:latin typeface="Arial" charset="0"/>
                <a:cs typeface="Arial" charset="0"/>
              </a:rPr>
              <a:t>22 sub-units</a:t>
            </a:r>
            <a:r>
              <a:rPr lang="en-ZA" sz="2200" dirty="0" smtClean="0">
                <a:solidFill>
                  <a:prstClr val="black"/>
                </a:solidFill>
                <a:latin typeface="Arial" charset="0"/>
                <a:cs typeface="Arial" charset="0"/>
              </a:rPr>
              <a:t>,</a:t>
            </a:r>
            <a:r>
              <a:rPr lang="en-ZA" sz="2200" b="1" dirty="0" smtClean="0">
                <a:solidFill>
                  <a:prstClr val="black"/>
                </a:solidFill>
                <a:effectLst>
                  <a:outerShdw blurRad="38100" dist="38100" dir="2700000" algn="tl">
                    <a:srgbClr val="000000">
                      <a:alpha val="43137"/>
                    </a:srgbClr>
                  </a:outerShdw>
                </a:effectLst>
                <a:latin typeface="Arial" charset="0"/>
                <a:cs typeface="Arial" charset="0"/>
              </a:rPr>
              <a:t> </a:t>
            </a:r>
            <a:r>
              <a:rPr lang="en-ZA" sz="2200" dirty="0">
                <a:solidFill>
                  <a:prstClr val="black"/>
                </a:solidFill>
                <a:latin typeface="Arial" charset="0"/>
                <a:cs typeface="Arial" charset="0"/>
              </a:rPr>
              <a:t>and </a:t>
            </a:r>
            <a:r>
              <a:rPr lang="en-ZA" sz="2200" dirty="0" smtClean="0">
                <a:solidFill>
                  <a:prstClr val="black"/>
                </a:solidFill>
                <a:latin typeface="Arial" charset="0"/>
                <a:cs typeface="Arial" charset="0"/>
              </a:rPr>
              <a:t>support </a:t>
            </a:r>
            <a:r>
              <a:rPr lang="en-ZA" sz="2200" dirty="0">
                <a:solidFill>
                  <a:prstClr val="black"/>
                </a:solidFill>
                <a:latin typeface="Arial" charset="0"/>
                <a:cs typeface="Arial" charset="0"/>
              </a:rPr>
              <a:t>thereto, </a:t>
            </a:r>
            <a:r>
              <a:rPr lang="en-ZA" sz="2200" dirty="0" smtClean="0">
                <a:solidFill>
                  <a:prstClr val="black"/>
                </a:solidFill>
                <a:latin typeface="Arial" charset="0"/>
                <a:cs typeface="Arial" charset="0"/>
              </a:rPr>
              <a:t>to be </a:t>
            </a:r>
            <a:r>
              <a:rPr lang="en-ZA" sz="2200" dirty="0">
                <a:solidFill>
                  <a:prstClr val="black"/>
                </a:solidFill>
                <a:latin typeface="Arial" charset="0"/>
                <a:cs typeface="Arial" charset="0"/>
              </a:rPr>
              <a:t>deployed for border </a:t>
            </a:r>
            <a:r>
              <a:rPr lang="en-ZA" sz="2200" dirty="0" smtClean="0">
                <a:solidFill>
                  <a:prstClr val="black"/>
                </a:solidFill>
                <a:latin typeface="Arial" charset="0"/>
                <a:cs typeface="Arial" charset="0"/>
              </a:rPr>
              <a:t>safeguarding.</a:t>
            </a:r>
          </a:p>
          <a:p>
            <a:pPr marL="342900" indent="-3429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To </a:t>
            </a:r>
            <a:r>
              <a:rPr lang="en-ZA" sz="2200" dirty="0">
                <a:solidFill>
                  <a:prstClr val="black"/>
                </a:solidFill>
                <a:latin typeface="Arial" charset="0"/>
                <a:cs typeface="Arial" charset="0"/>
              </a:rPr>
              <a:t>date there has been </a:t>
            </a:r>
            <a:r>
              <a:rPr lang="en-ZA" sz="2200" b="1" dirty="0">
                <a:solidFill>
                  <a:prstClr val="black"/>
                </a:solidFill>
                <a:effectLst>
                  <a:outerShdw blurRad="38100" dist="38100" dir="2700000" algn="tl">
                    <a:srgbClr val="000000">
                      <a:alpha val="43137"/>
                    </a:srgbClr>
                  </a:outerShdw>
                </a:effectLst>
                <a:latin typeface="Arial" charset="0"/>
                <a:cs typeface="Arial" charset="0"/>
              </a:rPr>
              <a:t>insufficient funding </a:t>
            </a:r>
            <a:r>
              <a:rPr lang="en-ZA" sz="2200" dirty="0">
                <a:solidFill>
                  <a:prstClr val="black"/>
                </a:solidFill>
                <a:latin typeface="Arial" charset="0"/>
                <a:cs typeface="Arial" charset="0"/>
              </a:rPr>
              <a:t>to realise this and only </a:t>
            </a:r>
            <a:r>
              <a:rPr lang="en-ZA" sz="2200" dirty="0" smtClean="0">
                <a:solidFill>
                  <a:prstClr val="black"/>
                </a:solidFill>
                <a:latin typeface="Arial" charset="0"/>
                <a:cs typeface="Arial" charset="0"/>
              </a:rPr>
              <a:t>15 sub-units </a:t>
            </a:r>
            <a:r>
              <a:rPr lang="en-ZA" sz="2200" dirty="0">
                <a:solidFill>
                  <a:prstClr val="black"/>
                </a:solidFill>
                <a:latin typeface="Arial" charset="0"/>
                <a:cs typeface="Arial" charset="0"/>
              </a:rPr>
              <a:t>were deployed during the period under review.</a:t>
            </a:r>
            <a:endParaRPr lang="en-ZA" sz="2200" dirty="0" smtClean="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endParaRPr lang="en-ZA" sz="2000" dirty="0">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44</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36986557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Outcome 3</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just"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The </a:t>
            </a:r>
            <a:r>
              <a:rPr lang="en-ZA" sz="2200" dirty="0">
                <a:solidFill>
                  <a:prstClr val="black"/>
                </a:solidFill>
                <a:latin typeface="Arial" charset="0"/>
                <a:cs typeface="Arial" charset="0"/>
              </a:rPr>
              <a:t>SANDF deploys 15 sub-units to execute resourced </a:t>
            </a:r>
            <a:r>
              <a:rPr lang="en-ZA" sz="2200" b="1" dirty="0">
                <a:solidFill>
                  <a:prstClr val="black"/>
                </a:solidFill>
                <a:effectLst>
                  <a:outerShdw blurRad="38100" dist="38100" dir="2700000" algn="tl">
                    <a:srgbClr val="000000">
                      <a:alpha val="43137"/>
                    </a:srgbClr>
                  </a:outerShdw>
                </a:effectLst>
                <a:latin typeface="Arial" charset="0"/>
                <a:cs typeface="Arial" charset="0"/>
              </a:rPr>
              <a:t>border safeguarding </a:t>
            </a:r>
            <a:r>
              <a:rPr lang="en-ZA" sz="2200" dirty="0">
                <a:solidFill>
                  <a:prstClr val="black"/>
                </a:solidFill>
                <a:latin typeface="Arial" charset="0"/>
                <a:cs typeface="Arial" charset="0"/>
              </a:rPr>
              <a:t>(</a:t>
            </a:r>
            <a:r>
              <a:rPr lang="en-ZA" sz="2200" b="1" dirty="0">
                <a:solidFill>
                  <a:prstClr val="black"/>
                </a:solidFill>
                <a:effectLst>
                  <a:outerShdw blurRad="38100" dist="38100" dir="2700000" algn="tl">
                    <a:srgbClr val="000000">
                      <a:alpha val="43137"/>
                    </a:srgbClr>
                  </a:outerShdw>
                </a:effectLst>
                <a:latin typeface="Arial" charset="0"/>
                <a:cs typeface="Arial" charset="0"/>
              </a:rPr>
              <a:t>Op CORONA</a:t>
            </a:r>
            <a:r>
              <a:rPr lang="en-ZA" sz="2200" dirty="0">
                <a:solidFill>
                  <a:prstClr val="black"/>
                </a:solidFill>
                <a:latin typeface="Arial" charset="0"/>
                <a:cs typeface="Arial" charset="0"/>
              </a:rPr>
              <a:t>) in Limpopo, Mpumalanga, KwaZulu-Natal, Free State, Eastern Cape, Northern Cape and North West Provinces in an endeavour to safeguard and maintain the integrity of the country’s borderline.  </a:t>
            </a:r>
            <a:endParaRPr lang="en-ZA" sz="2200" dirty="0" smtClean="0">
              <a:solidFill>
                <a:prstClr val="black"/>
              </a:solidFill>
              <a:latin typeface="Arial" charset="0"/>
              <a:cs typeface="Arial" charset="0"/>
            </a:endParaRPr>
          </a:p>
          <a:p>
            <a:pPr algn="just" defTabSz="914400" fontAlgn="base">
              <a:spcBef>
                <a:spcPct val="0"/>
              </a:spcBef>
              <a:spcAft>
                <a:spcPct val="0"/>
              </a:spcAft>
            </a:pPr>
            <a:endParaRPr lang="en-ZA" sz="2200" dirty="0">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Three </a:t>
            </a:r>
            <a:r>
              <a:rPr lang="en-ZA" sz="2200" b="1" dirty="0">
                <a:solidFill>
                  <a:prstClr val="black"/>
                </a:solidFill>
                <a:effectLst>
                  <a:outerShdw blurRad="38100" dist="38100" dir="2700000" algn="tl">
                    <a:srgbClr val="000000">
                      <a:alpha val="43137"/>
                    </a:srgbClr>
                  </a:outerShdw>
                </a:effectLst>
                <a:latin typeface="Arial" charset="0"/>
                <a:cs typeface="Arial" charset="0"/>
              </a:rPr>
              <a:t>maritime patrols</a:t>
            </a:r>
            <a:r>
              <a:rPr lang="en-ZA" sz="2200" dirty="0">
                <a:solidFill>
                  <a:prstClr val="black"/>
                </a:solidFill>
                <a:latin typeface="Arial" charset="0"/>
                <a:cs typeface="Arial" charset="0"/>
              </a:rPr>
              <a:t>, in support of </a:t>
            </a:r>
            <a:r>
              <a:rPr lang="en-ZA" sz="2200" dirty="0" smtClean="0">
                <a:solidFill>
                  <a:prstClr val="black"/>
                </a:solidFill>
                <a:latin typeface="Arial" charset="0"/>
                <a:cs typeface="Arial" charset="0"/>
              </a:rPr>
              <a:t>Op </a:t>
            </a:r>
            <a:r>
              <a:rPr lang="en-ZA" sz="2200" dirty="0">
                <a:solidFill>
                  <a:prstClr val="black"/>
                </a:solidFill>
                <a:latin typeface="Arial" charset="0"/>
                <a:cs typeface="Arial" charset="0"/>
              </a:rPr>
              <a:t>CORONA were conducted along the east and west coast of Africa as well as one deployment in support of Op PHAKISA. </a:t>
            </a:r>
          </a:p>
          <a:p>
            <a:pPr marL="342900" indent="-342900" algn="just" defTabSz="914400" fontAlgn="base">
              <a:spcBef>
                <a:spcPct val="0"/>
              </a:spcBef>
              <a:spcAft>
                <a:spcPct val="0"/>
              </a:spcAft>
              <a:buFont typeface="Arial" panose="020B0604020202020204" pitchFamily="34" charset="0"/>
              <a:buChar char="•"/>
            </a:pPr>
            <a:endParaRPr lang="en-ZA" sz="2000" dirty="0">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45</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42783154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51380" y="517958"/>
            <a:ext cx="6694338" cy="6340042"/>
          </a:xfrm>
          <a:prstGeom prst="rect">
            <a:avLst/>
          </a:prstGeom>
        </p:spPr>
      </p:pic>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Outcome 3</a:t>
            </a: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46</a:t>
            </a:fld>
            <a:endParaRPr lang="en-US" altLang="en-US" sz="2400" dirty="0" smtClean="0">
              <a:solidFill>
                <a:srgbClr val="014929"/>
              </a:solidFill>
              <a:latin typeface="Arial" panose="020B0604020202020204" pitchFamily="34" charset="0"/>
            </a:endParaRPr>
          </a:p>
        </p:txBody>
      </p:sp>
      <p:sp>
        <p:nvSpPr>
          <p:cNvPr id="9" name="TextBox 8"/>
          <p:cNvSpPr txBox="1"/>
          <p:nvPr/>
        </p:nvSpPr>
        <p:spPr>
          <a:xfrm>
            <a:off x="1342745" y="2968948"/>
            <a:ext cx="1076773" cy="307777"/>
          </a:xfrm>
          <a:prstGeom prst="rect">
            <a:avLst/>
          </a:prstGeom>
          <a:solidFill>
            <a:schemeClr val="bg1">
              <a:alpha val="63000"/>
            </a:schemeClr>
          </a:solidFill>
          <a:ln w="76200">
            <a:solidFill>
              <a:schemeClr val="tx1"/>
            </a:solidFill>
          </a:ln>
          <a:effectLst>
            <a:softEdge rad="63500"/>
          </a:effectLst>
        </p:spPr>
        <p:txBody>
          <a:bodyPr wrap="square" rtlCol="0">
            <a:spAutoFit/>
          </a:bodyPr>
          <a:lstStyle/>
          <a:p>
            <a:pPr algn="ctr"/>
            <a:r>
              <a:rPr lang="en-ZA" sz="1400" b="1" dirty="0">
                <a:solidFill>
                  <a:srgbClr val="014929"/>
                </a:solidFill>
                <a:latin typeface="Arial" panose="020B0604020202020204" pitchFamily="34" charset="0"/>
                <a:cs typeface="Arial" panose="020B0604020202020204" pitchFamily="34" charset="0"/>
              </a:rPr>
              <a:t>Vioolsdrif</a:t>
            </a:r>
          </a:p>
        </p:txBody>
      </p:sp>
      <p:sp>
        <p:nvSpPr>
          <p:cNvPr id="10" name="TextBox 9"/>
          <p:cNvSpPr txBox="1"/>
          <p:nvPr/>
        </p:nvSpPr>
        <p:spPr>
          <a:xfrm>
            <a:off x="3900362" y="1877707"/>
            <a:ext cx="843281" cy="307777"/>
          </a:xfrm>
          <a:prstGeom prst="rect">
            <a:avLst/>
          </a:prstGeom>
          <a:solidFill>
            <a:schemeClr val="bg1">
              <a:alpha val="63000"/>
            </a:schemeClr>
          </a:solidFill>
          <a:ln w="76200">
            <a:solidFill>
              <a:schemeClr val="tx1"/>
            </a:solidFill>
          </a:ln>
          <a:effectLst>
            <a:softEdge rad="63500"/>
          </a:effectLst>
        </p:spPr>
        <p:txBody>
          <a:bodyPr wrap="square" rtlCol="0">
            <a:spAutoFit/>
          </a:bodyPr>
          <a:lstStyle>
            <a:defPPr>
              <a:defRPr lang="en-US"/>
            </a:defPPr>
            <a:lvl1pPr>
              <a:defRPr sz="1600" b="1">
                <a:solidFill>
                  <a:srgbClr val="014929"/>
                </a:solidFill>
                <a:latin typeface="Arial" panose="020B0604020202020204" pitchFamily="34" charset="0"/>
                <a:cs typeface="Arial" panose="020B0604020202020204" pitchFamily="34" charset="0"/>
              </a:defRPr>
            </a:lvl1pPr>
          </a:lstStyle>
          <a:p>
            <a:pPr algn="ctr"/>
            <a:r>
              <a:rPr lang="en-ZA" sz="1400" dirty="0"/>
              <a:t>Gopane</a:t>
            </a:r>
          </a:p>
        </p:txBody>
      </p:sp>
      <p:sp>
        <p:nvSpPr>
          <p:cNvPr id="11" name="TextBox 10"/>
          <p:cNvSpPr txBox="1"/>
          <p:nvPr/>
        </p:nvSpPr>
        <p:spPr>
          <a:xfrm>
            <a:off x="4127113" y="697552"/>
            <a:ext cx="1377848" cy="307777"/>
          </a:xfrm>
          <a:prstGeom prst="rect">
            <a:avLst/>
          </a:prstGeom>
          <a:solidFill>
            <a:schemeClr val="bg1">
              <a:alpha val="63000"/>
            </a:schemeClr>
          </a:solidFill>
          <a:ln w="76200">
            <a:solidFill>
              <a:schemeClr val="tx1"/>
            </a:solidFill>
          </a:ln>
          <a:effectLst>
            <a:softEdge rad="63500"/>
          </a:effectLst>
        </p:spPr>
        <p:txBody>
          <a:bodyPr wrap="square" rtlCol="0">
            <a:spAutoFit/>
          </a:bodyPr>
          <a:lstStyle>
            <a:defPPr>
              <a:defRPr lang="en-US"/>
            </a:defPPr>
            <a:lvl1pPr>
              <a:defRPr sz="1600" b="1">
                <a:solidFill>
                  <a:srgbClr val="014929"/>
                </a:solidFill>
                <a:latin typeface="Arial" panose="020B0604020202020204" pitchFamily="34" charset="0"/>
                <a:cs typeface="Arial" panose="020B0604020202020204" pitchFamily="34" charset="0"/>
              </a:defRPr>
            </a:lvl1pPr>
          </a:lstStyle>
          <a:p>
            <a:pPr algn="ctr"/>
            <a:r>
              <a:rPr lang="en-ZA" sz="1400" dirty="0"/>
              <a:t>Rooibokkraal</a:t>
            </a:r>
          </a:p>
        </p:txBody>
      </p:sp>
      <p:sp>
        <p:nvSpPr>
          <p:cNvPr id="12" name="TextBox 11"/>
          <p:cNvSpPr txBox="1"/>
          <p:nvPr/>
        </p:nvSpPr>
        <p:spPr>
          <a:xfrm>
            <a:off x="5602213" y="697552"/>
            <a:ext cx="991931" cy="307777"/>
          </a:xfrm>
          <a:prstGeom prst="rect">
            <a:avLst/>
          </a:prstGeom>
          <a:solidFill>
            <a:schemeClr val="bg1">
              <a:alpha val="63000"/>
            </a:schemeClr>
          </a:solidFill>
          <a:ln w="76200">
            <a:solidFill>
              <a:schemeClr val="tx1"/>
            </a:solidFill>
          </a:ln>
          <a:effectLst>
            <a:softEdge rad="63500"/>
          </a:effectLst>
        </p:spPr>
        <p:txBody>
          <a:bodyPr wrap="square" rtlCol="0">
            <a:spAutoFit/>
          </a:bodyPr>
          <a:lstStyle>
            <a:defPPr>
              <a:defRPr lang="en-US"/>
            </a:defPPr>
            <a:lvl1pPr>
              <a:defRPr sz="1600" b="1">
                <a:solidFill>
                  <a:srgbClr val="014929"/>
                </a:solidFill>
                <a:latin typeface="Arial" panose="020B0604020202020204" pitchFamily="34" charset="0"/>
                <a:cs typeface="Arial" panose="020B0604020202020204" pitchFamily="34" charset="0"/>
              </a:defRPr>
            </a:lvl1pPr>
          </a:lstStyle>
          <a:p>
            <a:pPr algn="ctr"/>
            <a:r>
              <a:rPr lang="en-ZA" sz="1400" dirty="0"/>
              <a:t>Pontdrift</a:t>
            </a:r>
          </a:p>
        </p:txBody>
      </p:sp>
      <p:sp>
        <p:nvSpPr>
          <p:cNvPr id="13" name="TextBox 12"/>
          <p:cNvSpPr txBox="1"/>
          <p:nvPr/>
        </p:nvSpPr>
        <p:spPr>
          <a:xfrm>
            <a:off x="6691396" y="697552"/>
            <a:ext cx="818627" cy="307777"/>
          </a:xfrm>
          <a:prstGeom prst="rect">
            <a:avLst/>
          </a:prstGeom>
          <a:solidFill>
            <a:schemeClr val="bg1">
              <a:alpha val="63000"/>
            </a:schemeClr>
          </a:solidFill>
          <a:ln w="76200">
            <a:solidFill>
              <a:schemeClr val="tx1"/>
            </a:solidFill>
          </a:ln>
          <a:effectLst>
            <a:softEdge rad="63500"/>
          </a:effectLst>
        </p:spPr>
        <p:txBody>
          <a:bodyPr wrap="square" rtlCol="0">
            <a:spAutoFit/>
          </a:bodyPr>
          <a:lstStyle>
            <a:defPPr>
              <a:defRPr lang="en-US"/>
            </a:defPPr>
            <a:lvl1pPr>
              <a:defRPr sz="1600" b="1">
                <a:solidFill>
                  <a:srgbClr val="014929"/>
                </a:solidFill>
                <a:latin typeface="Arial" panose="020B0604020202020204" pitchFamily="34" charset="0"/>
                <a:cs typeface="Arial" panose="020B0604020202020204" pitchFamily="34" charset="0"/>
              </a:defRPr>
            </a:lvl1pPr>
          </a:lstStyle>
          <a:p>
            <a:pPr algn="ctr"/>
            <a:r>
              <a:rPr lang="en-ZA" sz="1400" dirty="0"/>
              <a:t>Musina</a:t>
            </a:r>
          </a:p>
        </p:txBody>
      </p:sp>
      <p:sp>
        <p:nvSpPr>
          <p:cNvPr id="14" name="TextBox 13"/>
          <p:cNvSpPr txBox="1"/>
          <p:nvPr/>
        </p:nvSpPr>
        <p:spPr>
          <a:xfrm>
            <a:off x="7604764" y="697552"/>
            <a:ext cx="992334" cy="307777"/>
          </a:xfrm>
          <a:prstGeom prst="rect">
            <a:avLst/>
          </a:prstGeom>
          <a:solidFill>
            <a:schemeClr val="bg1">
              <a:alpha val="63000"/>
            </a:schemeClr>
          </a:solidFill>
          <a:ln w="76200">
            <a:solidFill>
              <a:schemeClr val="tx1"/>
            </a:solidFill>
          </a:ln>
          <a:effectLst>
            <a:softEdge rad="63500"/>
          </a:effectLst>
        </p:spPr>
        <p:txBody>
          <a:bodyPr wrap="square" rtlCol="0">
            <a:spAutoFit/>
          </a:bodyPr>
          <a:lstStyle>
            <a:defPPr>
              <a:defRPr lang="en-US"/>
            </a:defPPr>
            <a:lvl1pPr>
              <a:defRPr sz="1600" b="1">
                <a:solidFill>
                  <a:srgbClr val="014929"/>
                </a:solidFill>
                <a:latin typeface="Arial" panose="020B0604020202020204" pitchFamily="34" charset="0"/>
                <a:cs typeface="Arial" panose="020B0604020202020204" pitchFamily="34" charset="0"/>
              </a:defRPr>
            </a:lvl1pPr>
          </a:lstStyle>
          <a:p>
            <a:pPr algn="ctr"/>
            <a:r>
              <a:rPr lang="en-ZA" sz="1400" dirty="0"/>
              <a:t>Madimbo</a:t>
            </a:r>
          </a:p>
        </p:txBody>
      </p:sp>
      <p:sp>
        <p:nvSpPr>
          <p:cNvPr id="15" name="TextBox 14"/>
          <p:cNvSpPr txBox="1"/>
          <p:nvPr/>
        </p:nvSpPr>
        <p:spPr>
          <a:xfrm>
            <a:off x="5183000" y="3276725"/>
            <a:ext cx="1233984" cy="307777"/>
          </a:xfrm>
          <a:prstGeom prst="rect">
            <a:avLst/>
          </a:prstGeom>
          <a:solidFill>
            <a:schemeClr val="bg1">
              <a:alpha val="63000"/>
            </a:schemeClr>
          </a:solidFill>
          <a:ln w="76200">
            <a:solidFill>
              <a:schemeClr val="tx1"/>
            </a:solidFill>
          </a:ln>
          <a:effectLst>
            <a:softEdge rad="63500"/>
          </a:effectLst>
        </p:spPr>
        <p:txBody>
          <a:bodyPr wrap="square" rtlCol="0">
            <a:spAutoFit/>
          </a:bodyPr>
          <a:lstStyle/>
          <a:p>
            <a:pPr algn="ctr"/>
            <a:r>
              <a:rPr lang="en-ZA" sz="1400" b="1" dirty="0">
                <a:solidFill>
                  <a:srgbClr val="014929"/>
                </a:solidFill>
                <a:latin typeface="Arial" panose="020B0604020202020204" pitchFamily="34" charset="0"/>
                <a:cs typeface="Arial" panose="020B0604020202020204" pitchFamily="34" charset="0"/>
              </a:rPr>
              <a:t>Fouriesburg</a:t>
            </a:r>
          </a:p>
        </p:txBody>
      </p:sp>
      <p:sp>
        <p:nvSpPr>
          <p:cNvPr id="16" name="TextBox 15"/>
          <p:cNvSpPr txBox="1"/>
          <p:nvPr/>
        </p:nvSpPr>
        <p:spPr>
          <a:xfrm>
            <a:off x="4490653" y="3668344"/>
            <a:ext cx="1014308" cy="307777"/>
          </a:xfrm>
          <a:prstGeom prst="rect">
            <a:avLst/>
          </a:prstGeom>
          <a:solidFill>
            <a:schemeClr val="bg1">
              <a:alpha val="63000"/>
            </a:schemeClr>
          </a:solidFill>
          <a:ln w="76200">
            <a:solidFill>
              <a:schemeClr val="tx1"/>
            </a:solidFill>
          </a:ln>
          <a:effectLst>
            <a:softEdge rad="63500"/>
          </a:effectLst>
        </p:spPr>
        <p:txBody>
          <a:bodyPr wrap="square" rtlCol="0">
            <a:spAutoFit/>
          </a:bodyPr>
          <a:lstStyle/>
          <a:p>
            <a:pPr algn="ctr"/>
            <a:r>
              <a:rPr lang="en-ZA" sz="1400" b="1" dirty="0">
                <a:solidFill>
                  <a:srgbClr val="014929"/>
                </a:solidFill>
                <a:latin typeface="Arial" panose="020B0604020202020204" pitchFamily="34" charset="0"/>
                <a:cs typeface="Arial" panose="020B0604020202020204" pitchFamily="34" charset="0"/>
              </a:rPr>
              <a:t>Wepener</a:t>
            </a:r>
          </a:p>
        </p:txBody>
      </p:sp>
      <p:sp>
        <p:nvSpPr>
          <p:cNvPr id="17" name="TextBox 16"/>
          <p:cNvSpPr txBox="1"/>
          <p:nvPr/>
        </p:nvSpPr>
        <p:spPr>
          <a:xfrm>
            <a:off x="5373112" y="4268633"/>
            <a:ext cx="695223" cy="307777"/>
          </a:xfrm>
          <a:prstGeom prst="rect">
            <a:avLst/>
          </a:prstGeom>
          <a:solidFill>
            <a:schemeClr val="bg1">
              <a:alpha val="63000"/>
            </a:schemeClr>
          </a:solidFill>
          <a:ln w="76200">
            <a:solidFill>
              <a:schemeClr val="tx1"/>
            </a:solidFill>
          </a:ln>
          <a:effectLst>
            <a:softEdge rad="63500"/>
          </a:effectLst>
        </p:spPr>
        <p:txBody>
          <a:bodyPr wrap="square" rtlCol="0">
            <a:spAutoFit/>
          </a:bodyPr>
          <a:lstStyle/>
          <a:p>
            <a:pPr algn="ctr"/>
            <a:r>
              <a:rPr lang="en-ZA" sz="1400" b="1" dirty="0">
                <a:solidFill>
                  <a:srgbClr val="014929"/>
                </a:solidFill>
                <a:latin typeface="Arial" panose="020B0604020202020204" pitchFamily="34" charset="0"/>
                <a:cs typeface="Arial" panose="020B0604020202020204" pitchFamily="34" charset="0"/>
              </a:rPr>
              <a:t>Maluti</a:t>
            </a:r>
          </a:p>
        </p:txBody>
      </p:sp>
      <p:sp>
        <p:nvSpPr>
          <p:cNvPr id="18" name="TextBox 17"/>
          <p:cNvSpPr txBox="1"/>
          <p:nvPr/>
        </p:nvSpPr>
        <p:spPr>
          <a:xfrm>
            <a:off x="7131321" y="1282925"/>
            <a:ext cx="1208830" cy="307777"/>
          </a:xfrm>
          <a:prstGeom prst="rect">
            <a:avLst/>
          </a:prstGeom>
          <a:solidFill>
            <a:schemeClr val="bg1">
              <a:alpha val="63000"/>
            </a:schemeClr>
          </a:solidFill>
          <a:ln w="76200">
            <a:solidFill>
              <a:schemeClr val="tx1"/>
            </a:solidFill>
          </a:ln>
          <a:effectLst>
            <a:softEdge rad="63500"/>
          </a:effectLst>
        </p:spPr>
        <p:txBody>
          <a:bodyPr wrap="square" rtlCol="0">
            <a:spAutoFit/>
          </a:bodyPr>
          <a:lstStyle/>
          <a:p>
            <a:pPr algn="ctr"/>
            <a:r>
              <a:rPr lang="en-ZA" sz="1400" b="1" dirty="0">
                <a:solidFill>
                  <a:srgbClr val="014929"/>
                </a:solidFill>
                <a:latin typeface="Arial" panose="020B0604020202020204" pitchFamily="34" charset="0"/>
                <a:cs typeface="Arial" panose="020B0604020202020204" pitchFamily="34" charset="0"/>
              </a:rPr>
              <a:t>Sandriver</a:t>
            </a:r>
          </a:p>
        </p:txBody>
      </p:sp>
      <p:sp>
        <p:nvSpPr>
          <p:cNvPr id="19" name="TextBox 18"/>
          <p:cNvSpPr txBox="1"/>
          <p:nvPr/>
        </p:nvSpPr>
        <p:spPr>
          <a:xfrm>
            <a:off x="7131320" y="1667327"/>
            <a:ext cx="1208831" cy="307777"/>
          </a:xfrm>
          <a:prstGeom prst="rect">
            <a:avLst/>
          </a:prstGeom>
          <a:solidFill>
            <a:schemeClr val="bg1">
              <a:alpha val="63000"/>
            </a:schemeClr>
          </a:solidFill>
          <a:ln w="76200">
            <a:solidFill>
              <a:schemeClr val="tx1"/>
            </a:solidFill>
          </a:ln>
          <a:effectLst>
            <a:softEdge rad="63500"/>
          </a:effectLst>
        </p:spPr>
        <p:txBody>
          <a:bodyPr wrap="square" rtlCol="0">
            <a:spAutoFit/>
          </a:bodyPr>
          <a:lstStyle/>
          <a:p>
            <a:pPr algn="ctr"/>
            <a:r>
              <a:rPr lang="en-ZA" sz="1400" b="1" dirty="0">
                <a:solidFill>
                  <a:srgbClr val="014929"/>
                </a:solidFill>
                <a:latin typeface="Arial" panose="020B0604020202020204" pitchFamily="34" charset="0"/>
                <a:cs typeface="Arial" panose="020B0604020202020204" pitchFamily="34" charset="0"/>
              </a:rPr>
              <a:t>Macadamia</a:t>
            </a:r>
          </a:p>
        </p:txBody>
      </p:sp>
      <p:sp>
        <p:nvSpPr>
          <p:cNvPr id="20" name="TextBox 19"/>
          <p:cNvSpPr txBox="1"/>
          <p:nvPr/>
        </p:nvSpPr>
        <p:spPr>
          <a:xfrm>
            <a:off x="7131321" y="2038759"/>
            <a:ext cx="1208830" cy="307777"/>
          </a:xfrm>
          <a:prstGeom prst="rect">
            <a:avLst/>
          </a:prstGeom>
          <a:solidFill>
            <a:schemeClr val="bg1">
              <a:alpha val="63000"/>
            </a:schemeClr>
          </a:solidFill>
          <a:ln w="76200">
            <a:solidFill>
              <a:schemeClr val="tx1"/>
            </a:solidFill>
          </a:ln>
          <a:effectLst>
            <a:softEdge rad="63500"/>
          </a:effectLst>
        </p:spPr>
        <p:txBody>
          <a:bodyPr wrap="square" rtlCol="0">
            <a:spAutoFit/>
          </a:bodyPr>
          <a:lstStyle/>
          <a:p>
            <a:pPr algn="ctr"/>
            <a:r>
              <a:rPr lang="en-ZA" sz="1400" b="1" dirty="0">
                <a:solidFill>
                  <a:srgbClr val="014929"/>
                </a:solidFill>
                <a:latin typeface="Arial" panose="020B0604020202020204" pitchFamily="34" charset="0"/>
                <a:cs typeface="Arial" panose="020B0604020202020204" pitchFamily="34" charset="0"/>
              </a:rPr>
              <a:t>Zonstraal</a:t>
            </a:r>
          </a:p>
        </p:txBody>
      </p:sp>
      <p:sp>
        <p:nvSpPr>
          <p:cNvPr id="21" name="TextBox 20"/>
          <p:cNvSpPr txBox="1"/>
          <p:nvPr/>
        </p:nvSpPr>
        <p:spPr>
          <a:xfrm>
            <a:off x="6768739" y="2513136"/>
            <a:ext cx="931779" cy="307777"/>
          </a:xfrm>
          <a:prstGeom prst="rect">
            <a:avLst/>
          </a:prstGeom>
          <a:solidFill>
            <a:schemeClr val="bg1">
              <a:alpha val="63000"/>
            </a:schemeClr>
          </a:solidFill>
          <a:ln w="76200">
            <a:solidFill>
              <a:schemeClr val="tx1"/>
            </a:solidFill>
          </a:ln>
          <a:effectLst>
            <a:softEdge rad="63500"/>
          </a:effectLst>
        </p:spPr>
        <p:txBody>
          <a:bodyPr wrap="square" rtlCol="0">
            <a:spAutoFit/>
          </a:bodyPr>
          <a:lstStyle/>
          <a:p>
            <a:pPr algn="ctr"/>
            <a:r>
              <a:rPr lang="en-ZA" sz="1400" b="1" dirty="0">
                <a:solidFill>
                  <a:srgbClr val="014929"/>
                </a:solidFill>
                <a:latin typeface="Arial" panose="020B0604020202020204" pitchFamily="34" charset="0"/>
                <a:cs typeface="Arial" panose="020B0604020202020204" pitchFamily="34" charset="0"/>
              </a:rPr>
              <a:t>Pongola</a:t>
            </a:r>
          </a:p>
        </p:txBody>
      </p:sp>
      <p:sp>
        <p:nvSpPr>
          <p:cNvPr id="22" name="TextBox 21"/>
          <p:cNvSpPr txBox="1"/>
          <p:nvPr/>
        </p:nvSpPr>
        <p:spPr>
          <a:xfrm>
            <a:off x="6594144" y="2897514"/>
            <a:ext cx="1013132" cy="307777"/>
          </a:xfrm>
          <a:prstGeom prst="rect">
            <a:avLst/>
          </a:prstGeom>
          <a:solidFill>
            <a:schemeClr val="bg1">
              <a:alpha val="63000"/>
            </a:schemeClr>
          </a:solidFill>
          <a:ln w="76200">
            <a:solidFill>
              <a:schemeClr val="tx1"/>
            </a:solidFill>
          </a:ln>
          <a:effectLst>
            <a:softEdge rad="63500"/>
          </a:effectLst>
        </p:spPr>
        <p:txBody>
          <a:bodyPr wrap="square" rtlCol="0">
            <a:spAutoFit/>
          </a:bodyPr>
          <a:lstStyle/>
          <a:p>
            <a:pPr algn="ctr"/>
            <a:r>
              <a:rPr lang="en-ZA" sz="1400" b="1" dirty="0">
                <a:solidFill>
                  <a:srgbClr val="014929"/>
                </a:solidFill>
                <a:latin typeface="Arial" panose="020B0604020202020204" pitchFamily="34" charset="0"/>
                <a:cs typeface="Arial" panose="020B0604020202020204" pitchFamily="34" charset="0"/>
              </a:rPr>
              <a:t>Merrivale</a:t>
            </a:r>
          </a:p>
        </p:txBody>
      </p:sp>
      <p:sp>
        <p:nvSpPr>
          <p:cNvPr id="23" name="TextBox 22"/>
          <p:cNvSpPr txBox="1"/>
          <p:nvPr/>
        </p:nvSpPr>
        <p:spPr>
          <a:xfrm>
            <a:off x="7661798" y="2897513"/>
            <a:ext cx="878265" cy="307777"/>
          </a:xfrm>
          <a:prstGeom prst="rect">
            <a:avLst/>
          </a:prstGeom>
          <a:solidFill>
            <a:schemeClr val="bg1">
              <a:alpha val="63000"/>
            </a:schemeClr>
          </a:solidFill>
          <a:ln w="76200">
            <a:solidFill>
              <a:schemeClr val="tx1"/>
            </a:solidFill>
          </a:ln>
          <a:effectLst>
            <a:softEdge rad="63500"/>
          </a:effectLst>
        </p:spPr>
        <p:txBody>
          <a:bodyPr wrap="square" rtlCol="0">
            <a:spAutoFit/>
          </a:bodyPr>
          <a:lstStyle/>
          <a:p>
            <a:pPr algn="ctr"/>
            <a:r>
              <a:rPr lang="en-ZA" sz="1400" b="1" dirty="0">
                <a:solidFill>
                  <a:srgbClr val="014929"/>
                </a:solidFill>
                <a:latin typeface="Arial" panose="020B0604020202020204" pitchFamily="34" charset="0"/>
                <a:cs typeface="Arial" panose="020B0604020202020204" pitchFamily="34" charset="0"/>
              </a:rPr>
              <a:t>Ndumo</a:t>
            </a:r>
          </a:p>
        </p:txBody>
      </p:sp>
      <p:sp>
        <p:nvSpPr>
          <p:cNvPr id="24" name="TextBox 23"/>
          <p:cNvSpPr txBox="1"/>
          <p:nvPr/>
        </p:nvSpPr>
        <p:spPr>
          <a:xfrm>
            <a:off x="6602995" y="4855420"/>
            <a:ext cx="2049479" cy="338554"/>
          </a:xfrm>
          <a:prstGeom prst="rect">
            <a:avLst/>
          </a:prstGeom>
          <a:solidFill>
            <a:schemeClr val="accent5">
              <a:lumMod val="20000"/>
              <a:lumOff val="80000"/>
              <a:alpha val="63000"/>
            </a:schemeClr>
          </a:solidFill>
          <a:ln w="76200">
            <a:solidFill>
              <a:schemeClr val="tx1"/>
            </a:solidFill>
          </a:ln>
          <a:effectLst>
            <a:softEdge rad="63500"/>
          </a:effectLst>
        </p:spPr>
        <p:txBody>
          <a:bodyPr wrap="square" rtlCol="0">
            <a:spAutoFit/>
          </a:bodyPr>
          <a:lstStyle/>
          <a:p>
            <a:pPr algn="ctr"/>
            <a:r>
              <a:rPr lang="en-ZA" sz="1600" b="1" dirty="0" smtClean="0">
                <a:solidFill>
                  <a:srgbClr val="014929"/>
                </a:solidFill>
                <a:latin typeface="Arial" panose="020B0604020202020204" pitchFamily="34" charset="0"/>
                <a:cs typeface="Arial" panose="020B0604020202020204" pitchFamily="34" charset="0"/>
              </a:rPr>
              <a:t>Maritime </a:t>
            </a:r>
            <a:r>
              <a:rPr lang="en-ZA" sz="1600" b="1" dirty="0">
                <a:solidFill>
                  <a:srgbClr val="014929"/>
                </a:solidFill>
                <a:latin typeface="Arial" panose="020B0604020202020204" pitchFamily="34" charset="0"/>
                <a:cs typeface="Arial" panose="020B0604020202020204" pitchFamily="34" charset="0"/>
              </a:rPr>
              <a:t>patrols </a:t>
            </a:r>
          </a:p>
        </p:txBody>
      </p:sp>
      <p:sp>
        <p:nvSpPr>
          <p:cNvPr id="25" name="TextBox 24"/>
          <p:cNvSpPr txBox="1"/>
          <p:nvPr/>
        </p:nvSpPr>
        <p:spPr>
          <a:xfrm>
            <a:off x="279764" y="4783099"/>
            <a:ext cx="1343231" cy="584775"/>
          </a:xfrm>
          <a:prstGeom prst="rect">
            <a:avLst/>
          </a:prstGeom>
          <a:solidFill>
            <a:schemeClr val="accent5">
              <a:lumMod val="20000"/>
              <a:lumOff val="80000"/>
              <a:alpha val="63000"/>
            </a:schemeClr>
          </a:solidFill>
          <a:ln w="76200">
            <a:solidFill>
              <a:schemeClr val="tx1"/>
            </a:solidFill>
          </a:ln>
          <a:effectLst>
            <a:softEdge rad="63500"/>
          </a:effectLst>
        </p:spPr>
        <p:txBody>
          <a:bodyPr wrap="square" rtlCol="0">
            <a:spAutoFit/>
          </a:bodyPr>
          <a:lstStyle/>
          <a:p>
            <a:pPr algn="ctr"/>
            <a:r>
              <a:rPr lang="en-ZA" sz="1600" b="1" dirty="0" smtClean="0">
                <a:solidFill>
                  <a:srgbClr val="014929"/>
                </a:solidFill>
                <a:latin typeface="Arial" panose="020B0604020202020204" pitchFamily="34" charset="0"/>
                <a:cs typeface="Arial" panose="020B0604020202020204" pitchFamily="34" charset="0"/>
              </a:rPr>
              <a:t>Maritime patrols</a:t>
            </a:r>
          </a:p>
        </p:txBody>
      </p:sp>
    </p:spTree>
    <p:extLst>
      <p:ext uri="{BB962C8B-B14F-4D97-AF65-F5344CB8AC3E}">
        <p14:creationId xmlns:p14="http://schemas.microsoft.com/office/powerpoint/2010/main" xmlns="" val="3089495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Outcome 3 – Operational Successes</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r>
              <a:rPr lang="en-ZA" sz="2200" b="1" dirty="0">
                <a:effectLst>
                  <a:outerShdw blurRad="38100" dist="38100" dir="2700000" algn="tl">
                    <a:srgbClr val="000000">
                      <a:alpha val="43137"/>
                    </a:srgbClr>
                  </a:outerShdw>
                </a:effectLst>
                <a:latin typeface="Arial" charset="0"/>
                <a:cs typeface="Arial" charset="0"/>
              </a:rPr>
              <a:t>O</a:t>
            </a:r>
            <a:r>
              <a:rPr lang="en-ZA" sz="2200" b="1" dirty="0" smtClean="0">
                <a:effectLst>
                  <a:outerShdw blurRad="38100" dist="38100" dir="2700000" algn="tl">
                    <a:srgbClr val="000000">
                      <a:alpha val="43137"/>
                    </a:srgbClr>
                  </a:outerShdw>
                </a:effectLst>
                <a:latin typeface="Arial" charset="0"/>
                <a:cs typeface="Arial" charset="0"/>
              </a:rPr>
              <a:t>perational </a:t>
            </a:r>
            <a:r>
              <a:rPr lang="en-ZA" sz="2200" b="1" dirty="0">
                <a:effectLst>
                  <a:outerShdw blurRad="38100" dist="38100" dir="2700000" algn="tl">
                    <a:srgbClr val="000000">
                      <a:alpha val="43137"/>
                    </a:srgbClr>
                  </a:outerShdw>
                </a:effectLst>
                <a:latin typeface="Arial" charset="0"/>
                <a:cs typeface="Arial" charset="0"/>
              </a:rPr>
              <a:t>successes </a:t>
            </a:r>
            <a:r>
              <a:rPr lang="en-ZA" sz="2200" dirty="0" smtClean="0">
                <a:solidFill>
                  <a:prstClr val="black"/>
                </a:solidFill>
                <a:latin typeface="Arial" charset="0"/>
                <a:cs typeface="Arial" charset="0"/>
              </a:rPr>
              <a:t>recorded </a:t>
            </a:r>
            <a:r>
              <a:rPr lang="en-ZA" sz="2200" dirty="0" smtClean="0">
                <a:latin typeface="Arial" charset="0"/>
                <a:cs typeface="Arial" charset="0"/>
              </a:rPr>
              <a:t>during </a:t>
            </a:r>
            <a:r>
              <a:rPr lang="en-ZA" sz="2200" dirty="0">
                <a:latin typeface="Arial" charset="0"/>
                <a:cs typeface="Arial" charset="0"/>
              </a:rPr>
              <a:t>internal </a:t>
            </a:r>
            <a:r>
              <a:rPr lang="en-ZA" sz="2200" dirty="0" smtClean="0">
                <a:latin typeface="Arial" charset="0"/>
                <a:cs typeface="Arial" charset="0"/>
              </a:rPr>
              <a:t>deployments, included: </a:t>
            </a:r>
          </a:p>
          <a:p>
            <a:pPr marL="342900" indent="-342900" algn="just" defTabSz="914400" fontAlgn="base">
              <a:spcBef>
                <a:spcPct val="0"/>
              </a:spcBef>
              <a:spcAft>
                <a:spcPct val="0"/>
              </a:spcAft>
              <a:buFont typeface="Arial" panose="020B0604020202020204" pitchFamily="34" charset="0"/>
              <a:buChar char="•"/>
            </a:pPr>
            <a:endParaRPr lang="en-ZA" sz="1400" dirty="0" smtClean="0">
              <a:latin typeface="Arial" charset="0"/>
              <a:cs typeface="Arial" charset="0"/>
            </a:endParaRPr>
          </a:p>
          <a:p>
            <a:pPr marL="342900" indent="-342900" algn="just" defTabSz="914400" fontAlgn="base">
              <a:lnSpc>
                <a:spcPct val="150000"/>
              </a:lnSpc>
              <a:spcBef>
                <a:spcPct val="0"/>
              </a:spcBef>
              <a:spcAft>
                <a:spcPct val="0"/>
              </a:spcAft>
              <a:buFont typeface="Arial" panose="020B0604020202020204" pitchFamily="34" charset="0"/>
              <a:buChar char="•"/>
            </a:pPr>
            <a:r>
              <a:rPr lang="en-ZA" sz="2000" dirty="0" smtClean="0">
                <a:latin typeface="Arial" charset="0"/>
                <a:cs typeface="Arial" charset="0"/>
              </a:rPr>
              <a:t>48 </a:t>
            </a:r>
            <a:r>
              <a:rPr lang="en-ZA" sz="2000" dirty="0">
                <a:latin typeface="Arial" charset="0"/>
                <a:cs typeface="Arial" charset="0"/>
              </a:rPr>
              <a:t>weapons </a:t>
            </a:r>
            <a:r>
              <a:rPr lang="en-ZA" sz="2000" dirty="0" smtClean="0">
                <a:latin typeface="Arial" charset="0"/>
                <a:cs typeface="Arial" charset="0"/>
              </a:rPr>
              <a:t>recovered</a:t>
            </a:r>
          </a:p>
          <a:p>
            <a:pPr marL="342900" indent="-342900" algn="just" defTabSz="914400" fontAlgn="base">
              <a:lnSpc>
                <a:spcPct val="150000"/>
              </a:lnSpc>
              <a:spcBef>
                <a:spcPct val="0"/>
              </a:spcBef>
              <a:spcAft>
                <a:spcPct val="0"/>
              </a:spcAft>
              <a:buFont typeface="Arial" panose="020B0604020202020204" pitchFamily="34" charset="0"/>
              <a:buChar char="•"/>
            </a:pPr>
            <a:r>
              <a:rPr lang="en-ZA" sz="2000" dirty="0" smtClean="0">
                <a:latin typeface="Arial" charset="0"/>
                <a:cs typeface="Arial" charset="0"/>
              </a:rPr>
              <a:t>12 </a:t>
            </a:r>
            <a:r>
              <a:rPr lang="en-ZA" sz="2000" dirty="0">
                <a:latin typeface="Arial" charset="0"/>
                <a:cs typeface="Arial" charset="0"/>
              </a:rPr>
              <a:t>953 illegal foreigners </a:t>
            </a:r>
            <a:r>
              <a:rPr lang="en-ZA" sz="2000" dirty="0" smtClean="0">
                <a:latin typeface="Arial" charset="0"/>
                <a:cs typeface="Arial" charset="0"/>
              </a:rPr>
              <a:t>apprehended</a:t>
            </a:r>
          </a:p>
          <a:p>
            <a:pPr marL="342900" indent="-342900" algn="just" defTabSz="914400" fontAlgn="base">
              <a:lnSpc>
                <a:spcPct val="150000"/>
              </a:lnSpc>
              <a:spcBef>
                <a:spcPct val="0"/>
              </a:spcBef>
              <a:spcAft>
                <a:spcPct val="0"/>
              </a:spcAft>
              <a:buFont typeface="Arial" panose="020B0604020202020204" pitchFamily="34" charset="0"/>
              <a:buChar char="•"/>
            </a:pPr>
            <a:r>
              <a:rPr lang="en-ZA" sz="2000" dirty="0" smtClean="0">
                <a:latin typeface="Arial" charset="0"/>
                <a:cs typeface="Arial" charset="0"/>
              </a:rPr>
              <a:t>452 </a:t>
            </a:r>
            <a:r>
              <a:rPr lang="en-ZA" sz="2000" dirty="0">
                <a:latin typeface="Arial" charset="0"/>
                <a:cs typeface="Arial" charset="0"/>
              </a:rPr>
              <a:t>criminals </a:t>
            </a:r>
            <a:r>
              <a:rPr lang="en-ZA" sz="2000" dirty="0" smtClean="0">
                <a:latin typeface="Arial" charset="0"/>
                <a:cs typeface="Arial" charset="0"/>
              </a:rPr>
              <a:t>arrested</a:t>
            </a:r>
          </a:p>
          <a:p>
            <a:pPr marL="342900" indent="-342900" algn="just" defTabSz="914400" fontAlgn="base">
              <a:lnSpc>
                <a:spcPct val="150000"/>
              </a:lnSpc>
              <a:spcBef>
                <a:spcPct val="0"/>
              </a:spcBef>
              <a:spcAft>
                <a:spcPct val="0"/>
              </a:spcAft>
              <a:buFont typeface="Arial" panose="020B0604020202020204" pitchFamily="34" charset="0"/>
              <a:buChar char="•"/>
            </a:pPr>
            <a:r>
              <a:rPr lang="en-ZA" sz="2000" dirty="0" smtClean="0">
                <a:latin typeface="Arial" charset="0"/>
                <a:cs typeface="Arial" charset="0"/>
              </a:rPr>
              <a:t>188 </a:t>
            </a:r>
            <a:r>
              <a:rPr lang="en-ZA" sz="2000" dirty="0">
                <a:latin typeface="Arial" charset="0"/>
                <a:cs typeface="Arial" charset="0"/>
              </a:rPr>
              <a:t>stolen vehicles </a:t>
            </a:r>
            <a:r>
              <a:rPr lang="en-ZA" sz="2000" dirty="0" smtClean="0">
                <a:latin typeface="Arial" charset="0"/>
                <a:cs typeface="Arial" charset="0"/>
              </a:rPr>
              <a:t>recovered</a:t>
            </a:r>
          </a:p>
          <a:p>
            <a:pPr marL="342900" indent="-342900" algn="just" defTabSz="914400" fontAlgn="base">
              <a:lnSpc>
                <a:spcPct val="150000"/>
              </a:lnSpc>
              <a:spcBef>
                <a:spcPct val="0"/>
              </a:spcBef>
              <a:spcAft>
                <a:spcPct val="0"/>
              </a:spcAft>
              <a:buFont typeface="Arial" panose="020B0604020202020204" pitchFamily="34" charset="0"/>
              <a:buChar char="•"/>
            </a:pPr>
            <a:r>
              <a:rPr lang="en-ZA" sz="2000" dirty="0" smtClean="0">
                <a:latin typeface="Arial" charset="0"/>
                <a:cs typeface="Arial" charset="0"/>
              </a:rPr>
              <a:t>8 </a:t>
            </a:r>
            <a:r>
              <a:rPr lang="en-ZA" sz="2000" dirty="0">
                <a:latin typeface="Arial" charset="0"/>
                <a:cs typeface="Arial" charset="0"/>
              </a:rPr>
              <a:t>590kg dagga and 21 976kg dagga plants </a:t>
            </a:r>
            <a:r>
              <a:rPr lang="en-ZA" sz="2000" dirty="0" smtClean="0">
                <a:latin typeface="Arial" charset="0"/>
                <a:cs typeface="Arial" charset="0"/>
              </a:rPr>
              <a:t>confiscated</a:t>
            </a:r>
          </a:p>
          <a:p>
            <a:pPr marL="342900" indent="-342900" algn="just" defTabSz="914400" fontAlgn="base">
              <a:lnSpc>
                <a:spcPct val="150000"/>
              </a:lnSpc>
              <a:spcBef>
                <a:spcPct val="0"/>
              </a:spcBef>
              <a:spcAft>
                <a:spcPct val="0"/>
              </a:spcAft>
              <a:buFont typeface="Arial" panose="020B0604020202020204" pitchFamily="34" charset="0"/>
              <a:buChar char="•"/>
            </a:pPr>
            <a:r>
              <a:rPr lang="en-ZA" sz="2000" dirty="0" smtClean="0">
                <a:latin typeface="Arial" charset="0"/>
                <a:cs typeface="Arial" charset="0"/>
              </a:rPr>
              <a:t>2 </a:t>
            </a:r>
            <a:r>
              <a:rPr lang="en-ZA" sz="2000" dirty="0">
                <a:latin typeface="Arial" charset="0"/>
                <a:cs typeface="Arial" charset="0"/>
              </a:rPr>
              <a:t>974 live-stock </a:t>
            </a:r>
            <a:r>
              <a:rPr lang="en-ZA" sz="2000" dirty="0" smtClean="0">
                <a:latin typeface="Arial" charset="0"/>
                <a:cs typeface="Arial" charset="0"/>
              </a:rPr>
              <a:t>recovered</a:t>
            </a:r>
          </a:p>
          <a:p>
            <a:pPr marL="342900" indent="-342900" algn="just" defTabSz="914400" fontAlgn="base">
              <a:lnSpc>
                <a:spcPct val="150000"/>
              </a:lnSpc>
              <a:spcBef>
                <a:spcPct val="0"/>
              </a:spcBef>
              <a:spcAft>
                <a:spcPct val="0"/>
              </a:spcAft>
              <a:buFont typeface="Arial" panose="020B0604020202020204" pitchFamily="34" charset="0"/>
              <a:buChar char="•"/>
            </a:pPr>
            <a:r>
              <a:rPr lang="en-ZA" sz="2000" dirty="0">
                <a:latin typeface="Arial" charset="0"/>
                <a:cs typeface="Arial" charset="0"/>
              </a:rPr>
              <a:t>C</a:t>
            </a:r>
            <a:r>
              <a:rPr lang="en-ZA" sz="2000" dirty="0" smtClean="0">
                <a:latin typeface="Arial" charset="0"/>
                <a:cs typeface="Arial" charset="0"/>
              </a:rPr>
              <a:t>ontraband </a:t>
            </a:r>
            <a:r>
              <a:rPr lang="en-ZA" sz="2000" dirty="0">
                <a:latin typeface="Arial" charset="0"/>
                <a:cs typeface="Arial" charset="0"/>
              </a:rPr>
              <a:t>goods to the value of Rm42,52 </a:t>
            </a:r>
            <a:r>
              <a:rPr lang="en-ZA" sz="2000" dirty="0" smtClean="0">
                <a:latin typeface="Arial" charset="0"/>
                <a:cs typeface="Arial" charset="0"/>
              </a:rPr>
              <a:t>confiscated</a:t>
            </a:r>
          </a:p>
          <a:p>
            <a:pPr marL="342900" indent="-342900" algn="just" defTabSz="914400" fontAlgn="base">
              <a:spcBef>
                <a:spcPct val="0"/>
              </a:spcBef>
              <a:spcAft>
                <a:spcPct val="0"/>
              </a:spcAft>
              <a:buFont typeface="Arial" panose="020B0604020202020204" pitchFamily="34" charset="0"/>
              <a:buChar char="•"/>
            </a:pPr>
            <a:endParaRPr lang="en-ZA" sz="2200" dirty="0">
              <a:latin typeface="Arial" charset="0"/>
              <a:cs typeface="Arial" charset="0"/>
            </a:endParaRPr>
          </a:p>
          <a:p>
            <a:pPr algn="just" defTabSz="914400" fontAlgn="base">
              <a:spcBef>
                <a:spcPct val="0"/>
              </a:spcBef>
              <a:spcAft>
                <a:spcPct val="0"/>
              </a:spcAft>
            </a:pPr>
            <a:endParaRPr lang="en-ZA" sz="2000" dirty="0">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47</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26991497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Outcome 3</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r>
              <a:rPr lang="en-ZA" sz="2200" dirty="0" smtClean="0">
                <a:solidFill>
                  <a:prstClr val="black"/>
                </a:solidFill>
                <a:latin typeface="Arial" charset="0"/>
                <a:cs typeface="Arial" charset="0"/>
              </a:rPr>
              <a:t>Notwithstanding </a:t>
            </a:r>
            <a:r>
              <a:rPr lang="en-ZA" sz="2200" dirty="0">
                <a:solidFill>
                  <a:prstClr val="black"/>
                </a:solidFill>
                <a:latin typeface="Arial" charset="0"/>
                <a:cs typeface="Arial" charset="0"/>
              </a:rPr>
              <a:t>a decline in defence capabilities, the DOD was able to contribute to the RSA’s national security by fulfilling its constitutional mandate. </a:t>
            </a:r>
            <a:r>
              <a:rPr lang="en-ZA" sz="2200" dirty="0" smtClean="0">
                <a:solidFill>
                  <a:prstClr val="black"/>
                </a:solidFill>
                <a:latin typeface="Arial" charset="0"/>
                <a:cs typeface="Arial" charset="0"/>
              </a:rPr>
              <a:t> The following </a:t>
            </a:r>
            <a:r>
              <a:rPr lang="en-ZA" sz="2200" dirty="0">
                <a:solidFill>
                  <a:prstClr val="black"/>
                </a:solidFill>
                <a:latin typeface="Arial" charset="0"/>
                <a:cs typeface="Arial" charset="0"/>
              </a:rPr>
              <a:t>support </a:t>
            </a:r>
            <a:r>
              <a:rPr lang="en-ZA" sz="2200" dirty="0" smtClean="0">
                <a:solidFill>
                  <a:prstClr val="black"/>
                </a:solidFill>
                <a:latin typeface="Arial" charset="0"/>
                <a:cs typeface="Arial" charset="0"/>
              </a:rPr>
              <a:t>was provided: </a:t>
            </a:r>
            <a:endParaRPr lang="en-ZA" sz="2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endParaRPr lang="en-ZA" sz="1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000" dirty="0" smtClean="0">
                <a:solidFill>
                  <a:prstClr val="black"/>
                </a:solidFill>
                <a:latin typeface="Arial" charset="0"/>
                <a:cs typeface="Arial" charset="0"/>
              </a:rPr>
              <a:t>Supported </a:t>
            </a:r>
            <a:r>
              <a:rPr lang="en-ZA" sz="2000" dirty="0">
                <a:solidFill>
                  <a:prstClr val="black"/>
                </a:solidFill>
                <a:latin typeface="Arial" charset="0"/>
                <a:cs typeface="Arial" charset="0"/>
              </a:rPr>
              <a:t>the National Parks Board and the </a:t>
            </a:r>
            <a:r>
              <a:rPr lang="en-ZA" sz="2000" dirty="0" smtClean="0">
                <a:solidFill>
                  <a:prstClr val="black"/>
                </a:solidFill>
                <a:latin typeface="Arial" charset="0"/>
                <a:cs typeface="Arial" charset="0"/>
              </a:rPr>
              <a:t>SAPS </a:t>
            </a:r>
            <a:r>
              <a:rPr lang="en-ZA" sz="2000" dirty="0">
                <a:solidFill>
                  <a:prstClr val="black"/>
                </a:solidFill>
                <a:latin typeface="Arial" charset="0"/>
                <a:cs typeface="Arial" charset="0"/>
              </a:rPr>
              <a:t>in the protection of rhinos and other wildlife against criminal syndicates</a:t>
            </a:r>
            <a:r>
              <a:rPr lang="en-ZA" sz="2000" dirty="0" smtClean="0">
                <a:solidFill>
                  <a:prstClr val="black"/>
                </a:solidFill>
                <a:latin typeface="Arial" charset="0"/>
                <a:cs typeface="Arial" charset="0"/>
              </a:rPr>
              <a:t>.</a:t>
            </a:r>
          </a:p>
          <a:p>
            <a:pPr algn="just" defTabSz="914400" fontAlgn="base">
              <a:spcBef>
                <a:spcPct val="0"/>
              </a:spcBef>
              <a:spcAft>
                <a:spcPct val="0"/>
              </a:spcAft>
            </a:pPr>
            <a:endParaRPr lang="en-ZA" sz="1200" dirty="0" smtClean="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000" dirty="0" smtClean="0">
                <a:solidFill>
                  <a:prstClr val="black"/>
                </a:solidFill>
                <a:latin typeface="Arial" charset="0"/>
                <a:cs typeface="Arial" charset="0"/>
              </a:rPr>
              <a:t>Assisted </a:t>
            </a:r>
            <a:r>
              <a:rPr lang="en-ZA" sz="2000" dirty="0">
                <a:solidFill>
                  <a:prstClr val="black"/>
                </a:solidFill>
                <a:latin typeface="Arial" charset="0"/>
                <a:cs typeface="Arial" charset="0"/>
              </a:rPr>
              <a:t>in the supply of water to various communities to mitigate the results of drought.</a:t>
            </a:r>
          </a:p>
          <a:p>
            <a:pPr marL="342900" indent="-342900" algn="just" defTabSz="914400" fontAlgn="base">
              <a:spcBef>
                <a:spcPct val="0"/>
              </a:spcBef>
              <a:spcAft>
                <a:spcPct val="0"/>
              </a:spcAft>
              <a:buFont typeface="Arial" panose="020B0604020202020204" pitchFamily="34" charset="0"/>
              <a:buChar char="•"/>
            </a:pPr>
            <a:endParaRPr lang="en-ZA" sz="1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000" dirty="0" smtClean="0">
                <a:solidFill>
                  <a:prstClr val="black"/>
                </a:solidFill>
                <a:latin typeface="Arial" charset="0"/>
                <a:cs typeface="Arial" charset="0"/>
              </a:rPr>
              <a:t>Conducted </a:t>
            </a:r>
            <a:r>
              <a:rPr lang="en-ZA" sz="2000" dirty="0">
                <a:solidFill>
                  <a:prstClr val="black"/>
                </a:solidFill>
                <a:latin typeface="Arial" charset="0"/>
                <a:cs typeface="Arial" charset="0"/>
              </a:rPr>
              <a:t>numerous search and rescue, disaster relief and humanitarian operations across the country and </a:t>
            </a:r>
            <a:r>
              <a:rPr lang="en-ZA" sz="2000" dirty="0" smtClean="0">
                <a:solidFill>
                  <a:prstClr val="black"/>
                </a:solidFill>
                <a:latin typeface="Arial" charset="0"/>
                <a:cs typeface="Arial" charset="0"/>
              </a:rPr>
              <a:t>neighbour </a:t>
            </a:r>
            <a:r>
              <a:rPr lang="en-ZA" sz="2000" dirty="0">
                <a:solidFill>
                  <a:prstClr val="black"/>
                </a:solidFill>
                <a:latin typeface="Arial" charset="0"/>
                <a:cs typeface="Arial" charset="0"/>
              </a:rPr>
              <a:t>countries.</a:t>
            </a:r>
          </a:p>
          <a:p>
            <a:pPr marL="342900" indent="-342900" algn="just" defTabSz="914400" fontAlgn="base">
              <a:spcBef>
                <a:spcPct val="0"/>
              </a:spcBef>
              <a:spcAft>
                <a:spcPct val="0"/>
              </a:spcAft>
              <a:buFont typeface="Arial" panose="020B0604020202020204" pitchFamily="34" charset="0"/>
              <a:buChar char="•"/>
            </a:pPr>
            <a:endParaRPr lang="en-ZA" sz="1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000" dirty="0" smtClean="0">
                <a:solidFill>
                  <a:prstClr val="black"/>
                </a:solidFill>
                <a:latin typeface="Arial" charset="0"/>
                <a:cs typeface="Arial" charset="0"/>
              </a:rPr>
              <a:t>Supported </a:t>
            </a:r>
            <a:r>
              <a:rPr lang="en-ZA" sz="2000" dirty="0">
                <a:solidFill>
                  <a:prstClr val="black"/>
                </a:solidFill>
                <a:latin typeface="Arial" charset="0"/>
                <a:cs typeface="Arial" charset="0"/>
              </a:rPr>
              <a:t>the </a:t>
            </a:r>
            <a:r>
              <a:rPr lang="en-ZA" sz="2000" dirty="0" smtClean="0">
                <a:solidFill>
                  <a:prstClr val="black"/>
                </a:solidFill>
                <a:latin typeface="Arial" charset="0"/>
                <a:cs typeface="Arial" charset="0"/>
              </a:rPr>
              <a:t>SAPS with </a:t>
            </a:r>
            <a:r>
              <a:rPr lang="en-ZA" sz="2000" dirty="0">
                <a:solidFill>
                  <a:prstClr val="black"/>
                </a:solidFill>
                <a:latin typeface="Arial" charset="0"/>
                <a:cs typeface="Arial" charset="0"/>
              </a:rPr>
              <a:t>focussed crime fighting operations, specialist task teams and major events.</a:t>
            </a:r>
          </a:p>
          <a:p>
            <a:pPr marL="342900" indent="-342900" algn="just" defTabSz="914400" fontAlgn="base">
              <a:spcBef>
                <a:spcPct val="0"/>
              </a:spcBef>
              <a:spcAft>
                <a:spcPct val="0"/>
              </a:spcAft>
              <a:buFont typeface="Arial" panose="020B0604020202020204" pitchFamily="34" charset="0"/>
              <a:buChar char="•"/>
            </a:pPr>
            <a:endParaRPr lang="en-ZA" sz="1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000" dirty="0" smtClean="0">
                <a:solidFill>
                  <a:prstClr val="black"/>
                </a:solidFill>
                <a:latin typeface="Arial" charset="0"/>
                <a:cs typeface="Arial" charset="0"/>
              </a:rPr>
              <a:t>Assisted </a:t>
            </a:r>
            <a:r>
              <a:rPr lang="en-ZA" sz="2000" dirty="0">
                <a:solidFill>
                  <a:prstClr val="black"/>
                </a:solidFill>
                <a:latin typeface="Arial" charset="0"/>
                <a:cs typeface="Arial" charset="0"/>
              </a:rPr>
              <a:t>other Government Departments with service delivery challenges and medical emergencies.</a:t>
            </a: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48</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7099416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43467B30-D07A-514B-9267-CB12C23D94D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6856" t="7413" r="14065" b="6761"/>
          <a:stretch/>
        </p:blipFill>
        <p:spPr>
          <a:xfrm>
            <a:off x="619675" y="604562"/>
            <a:ext cx="6045621" cy="5637540"/>
          </a:xfrm>
          <a:prstGeom prst="rect">
            <a:avLst/>
          </a:prstGeom>
        </p:spPr>
      </p:pic>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Outcome 11</a:t>
            </a: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49</a:t>
            </a:fld>
            <a:endParaRPr lang="en-US" altLang="en-US" sz="2400" dirty="0" smtClean="0">
              <a:solidFill>
                <a:srgbClr val="014929"/>
              </a:solidFill>
              <a:latin typeface="Arial" panose="020B0604020202020204" pitchFamily="34" charset="0"/>
            </a:endParaRPr>
          </a:p>
        </p:txBody>
      </p:sp>
      <p:sp>
        <p:nvSpPr>
          <p:cNvPr id="9" name="TextBox 8">
            <a:extLst>
              <a:ext uri="{FF2B5EF4-FFF2-40B4-BE49-F238E27FC236}">
                <a16:creationId xmlns:a16="http://schemas.microsoft.com/office/drawing/2014/main" xmlns="" id="{F4EB3F26-DA79-A248-827D-EC0D7E5346BF}"/>
              </a:ext>
            </a:extLst>
          </p:cNvPr>
          <p:cNvSpPr txBox="1"/>
          <p:nvPr/>
        </p:nvSpPr>
        <p:spPr>
          <a:xfrm>
            <a:off x="3456913" y="3495706"/>
            <a:ext cx="684803" cy="369332"/>
          </a:xfrm>
          <a:prstGeom prst="rect">
            <a:avLst/>
          </a:prstGeom>
          <a:noFill/>
        </p:spPr>
        <p:txBody>
          <a:bodyPr wrap="none" rtlCol="0">
            <a:spAutoFit/>
          </a:bodyPr>
          <a:lstStyle/>
          <a:p>
            <a:r>
              <a:rPr lang="en-GB" b="1" dirty="0">
                <a:solidFill>
                  <a:schemeClr val="bg1"/>
                </a:solidFill>
                <a:latin typeface="Arial" panose="020B0604020202020204" pitchFamily="34" charset="0"/>
                <a:cs typeface="Arial" panose="020B0604020202020204" pitchFamily="34" charset="0"/>
              </a:rPr>
              <a:t>DRC</a:t>
            </a:r>
          </a:p>
        </p:txBody>
      </p:sp>
      <p:cxnSp>
        <p:nvCxnSpPr>
          <p:cNvPr id="10" name="Straight Arrow Connector 9">
            <a:extLst>
              <a:ext uri="{FF2B5EF4-FFF2-40B4-BE49-F238E27FC236}">
                <a16:creationId xmlns:a16="http://schemas.microsoft.com/office/drawing/2014/main" xmlns="" id="{D5228605-63C1-0940-B96F-0360114BDE8C}"/>
              </a:ext>
            </a:extLst>
          </p:cNvPr>
          <p:cNvCxnSpPr>
            <a:cxnSpLocks/>
            <a:stCxn id="11" idx="1"/>
          </p:cNvCxnSpPr>
          <p:nvPr/>
        </p:nvCxnSpPr>
        <p:spPr>
          <a:xfrm flipH="1" flipV="1">
            <a:off x="4007007" y="3826471"/>
            <a:ext cx="2843410" cy="228284"/>
          </a:xfrm>
          <a:prstGeom prst="straightConnector1">
            <a:avLst/>
          </a:prstGeom>
          <a:ln w="38100">
            <a:solidFill>
              <a:srgbClr val="7C9486"/>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107D83E8-8BD6-6749-B85F-D1947C05DAB6}"/>
              </a:ext>
            </a:extLst>
          </p:cNvPr>
          <p:cNvSpPr txBox="1"/>
          <p:nvPr/>
        </p:nvSpPr>
        <p:spPr>
          <a:xfrm>
            <a:off x="6850417" y="3731589"/>
            <a:ext cx="1573391" cy="646331"/>
          </a:xfrm>
          <a:prstGeom prst="rect">
            <a:avLst/>
          </a:prstGeom>
          <a:solidFill>
            <a:schemeClr val="bg1">
              <a:alpha val="63000"/>
            </a:schemeClr>
          </a:solidFill>
          <a:ln w="76200">
            <a:solidFill>
              <a:schemeClr val="tx1"/>
            </a:solidFill>
          </a:ln>
          <a:effectLst>
            <a:softEdge rad="63500"/>
          </a:effectLst>
        </p:spPr>
        <p:txBody>
          <a:bodyPr wrap="square" rtlCol="0">
            <a:spAutoFit/>
          </a:bodyPr>
          <a:lstStyle>
            <a:defPPr>
              <a:defRPr lang="en-US"/>
            </a:defPPr>
            <a:lvl1pPr>
              <a:defRPr sz="1600" b="1">
                <a:solidFill>
                  <a:srgbClr val="014929"/>
                </a:solidFill>
                <a:latin typeface="Arial" panose="020B0604020202020204" pitchFamily="34" charset="0"/>
                <a:cs typeface="Arial" panose="020B0604020202020204" pitchFamily="34" charset="0"/>
              </a:defRPr>
            </a:lvl1pPr>
          </a:lstStyle>
          <a:p>
            <a:pPr algn="ctr"/>
            <a:r>
              <a:rPr lang="en-ZA" sz="1800" dirty="0"/>
              <a:t>Team </a:t>
            </a:r>
            <a:r>
              <a:rPr lang="en-ZA" sz="1800" dirty="0" smtClean="0"/>
              <a:t>BULISA </a:t>
            </a:r>
            <a:endParaRPr lang="en-ZA" sz="1800" dirty="0"/>
          </a:p>
        </p:txBody>
      </p:sp>
      <p:cxnSp>
        <p:nvCxnSpPr>
          <p:cNvPr id="12" name="Straight Arrow Connector 11">
            <a:extLst>
              <a:ext uri="{FF2B5EF4-FFF2-40B4-BE49-F238E27FC236}">
                <a16:creationId xmlns:a16="http://schemas.microsoft.com/office/drawing/2014/main" xmlns="" id="{596F2F43-6DB3-CD41-B1ED-05082E97FC53}"/>
              </a:ext>
            </a:extLst>
          </p:cNvPr>
          <p:cNvCxnSpPr>
            <a:cxnSpLocks/>
          </p:cNvCxnSpPr>
          <p:nvPr/>
        </p:nvCxnSpPr>
        <p:spPr>
          <a:xfrm flipH="1">
            <a:off x="4936142" y="4633561"/>
            <a:ext cx="1914280" cy="504881"/>
          </a:xfrm>
          <a:prstGeom prst="straightConnector1">
            <a:avLst/>
          </a:prstGeom>
          <a:ln w="38100">
            <a:solidFill>
              <a:srgbClr val="7C9486"/>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7365B812-279F-7347-80B8-13D612DEC1B6}"/>
              </a:ext>
            </a:extLst>
          </p:cNvPr>
          <p:cNvSpPr txBox="1"/>
          <p:nvPr/>
        </p:nvSpPr>
        <p:spPr>
          <a:xfrm>
            <a:off x="6850418" y="4429236"/>
            <a:ext cx="1573390" cy="646331"/>
          </a:xfrm>
          <a:prstGeom prst="rect">
            <a:avLst/>
          </a:prstGeom>
          <a:solidFill>
            <a:schemeClr val="bg1">
              <a:alpha val="63000"/>
            </a:schemeClr>
          </a:solidFill>
          <a:ln w="76200">
            <a:solidFill>
              <a:schemeClr val="tx1"/>
            </a:solidFill>
          </a:ln>
          <a:effectLst>
            <a:softEdge rad="63500"/>
          </a:effectLst>
        </p:spPr>
        <p:txBody>
          <a:bodyPr wrap="square" rtlCol="0">
            <a:spAutoFit/>
          </a:bodyPr>
          <a:lstStyle>
            <a:defPPr>
              <a:defRPr lang="en-US"/>
            </a:defPPr>
            <a:lvl1pPr>
              <a:defRPr sz="1600" b="1">
                <a:solidFill>
                  <a:srgbClr val="014929"/>
                </a:solidFill>
                <a:latin typeface="Arial" panose="020B0604020202020204" pitchFamily="34" charset="0"/>
                <a:cs typeface="Arial" panose="020B0604020202020204" pitchFamily="34" charset="0"/>
              </a:defRPr>
            </a:lvl1pPr>
          </a:lstStyle>
          <a:p>
            <a:pPr algn="ctr"/>
            <a:r>
              <a:rPr lang="en-ZA" sz="1800" dirty="0"/>
              <a:t>Op </a:t>
            </a:r>
            <a:r>
              <a:rPr lang="en-ZA" sz="1800" dirty="0" smtClean="0"/>
              <a:t/>
            </a:r>
            <a:br>
              <a:rPr lang="en-ZA" sz="1800" dirty="0" smtClean="0"/>
            </a:br>
            <a:r>
              <a:rPr lang="en-ZA" sz="1800" dirty="0" smtClean="0"/>
              <a:t>COPPER</a:t>
            </a:r>
            <a:endParaRPr lang="en-ZA" sz="1800" dirty="0"/>
          </a:p>
        </p:txBody>
      </p:sp>
      <p:cxnSp>
        <p:nvCxnSpPr>
          <p:cNvPr id="14" name="Straight Arrow Connector 13">
            <a:extLst>
              <a:ext uri="{FF2B5EF4-FFF2-40B4-BE49-F238E27FC236}">
                <a16:creationId xmlns:a16="http://schemas.microsoft.com/office/drawing/2014/main" xmlns="" id="{DABB60CC-F70F-EA44-8287-8283C1BA1D17}"/>
              </a:ext>
            </a:extLst>
          </p:cNvPr>
          <p:cNvCxnSpPr>
            <a:cxnSpLocks/>
            <a:stCxn id="15" idx="3"/>
          </p:cNvCxnSpPr>
          <p:nvPr/>
        </p:nvCxnSpPr>
        <p:spPr>
          <a:xfrm flipV="1">
            <a:off x="1747880" y="3795763"/>
            <a:ext cx="1701550" cy="644817"/>
          </a:xfrm>
          <a:prstGeom prst="straightConnector1">
            <a:avLst/>
          </a:prstGeom>
          <a:ln w="38100">
            <a:solidFill>
              <a:srgbClr val="7C9486"/>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C585E290-ACF6-144B-A649-A36456062263}"/>
              </a:ext>
            </a:extLst>
          </p:cNvPr>
          <p:cNvSpPr txBox="1"/>
          <p:nvPr/>
        </p:nvSpPr>
        <p:spPr>
          <a:xfrm>
            <a:off x="319668" y="4117414"/>
            <a:ext cx="1428212" cy="646331"/>
          </a:xfrm>
          <a:prstGeom prst="rect">
            <a:avLst/>
          </a:prstGeom>
          <a:solidFill>
            <a:schemeClr val="bg1">
              <a:alpha val="63000"/>
            </a:schemeClr>
          </a:solidFill>
          <a:ln w="76200">
            <a:solidFill>
              <a:schemeClr val="tx1"/>
            </a:solidFill>
          </a:ln>
          <a:effectLst>
            <a:softEdge rad="63500"/>
          </a:effectLst>
        </p:spPr>
        <p:txBody>
          <a:bodyPr wrap="square" rtlCol="0">
            <a:spAutoFit/>
          </a:bodyPr>
          <a:lstStyle>
            <a:defPPr>
              <a:defRPr lang="en-US"/>
            </a:defPPr>
            <a:lvl1pPr>
              <a:defRPr sz="1600" b="1">
                <a:solidFill>
                  <a:srgbClr val="014929"/>
                </a:solidFill>
                <a:latin typeface="Arial" panose="020B0604020202020204" pitchFamily="34" charset="0"/>
                <a:cs typeface="Arial" panose="020B0604020202020204" pitchFamily="34" charset="0"/>
              </a:defRPr>
            </a:lvl1pPr>
          </a:lstStyle>
          <a:p>
            <a:pPr algn="ctr"/>
            <a:r>
              <a:rPr lang="en-ZA" sz="1800" dirty="0"/>
              <a:t>Op </a:t>
            </a:r>
            <a:r>
              <a:rPr lang="en-ZA" sz="1800" dirty="0" smtClean="0"/>
              <a:t>MISTRAL</a:t>
            </a:r>
            <a:endParaRPr lang="en-ZA" sz="1800" dirty="0"/>
          </a:p>
        </p:txBody>
      </p:sp>
      <p:pic>
        <p:nvPicPr>
          <p:cNvPr id="16" name="Picture 95"/>
          <p:cNvPicPr>
            <a:picLocks noChangeAspect="1"/>
          </p:cNvPicPr>
          <p:nvPr/>
        </p:nvPicPr>
        <p:blipFill>
          <a:blip r:embed="rId5" cstate="print">
            <a:extLst>
              <a:ext uri="{28A0092B-C50C-407E-A947-70E740481C1C}">
                <a14:useLocalDpi xmlns:a14="http://schemas.microsoft.com/office/drawing/2010/main" xmlns="" val="0"/>
              </a:ext>
            </a:extLst>
          </a:blip>
          <a:srcRect b="20265"/>
          <a:stretch>
            <a:fillRect/>
          </a:stretch>
        </p:blipFill>
        <p:spPr bwMode="auto">
          <a:xfrm>
            <a:off x="4812502" y="719453"/>
            <a:ext cx="4305602" cy="2683821"/>
          </a:xfrm>
          <a:prstGeom prst="rect">
            <a:avLst/>
          </a:prstGeom>
          <a:noFill/>
          <a:ln>
            <a:noFill/>
          </a:ln>
          <a:effectLst>
            <a:softEdge rad="2794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a:extLst>
              <a:ext uri="{FF2B5EF4-FFF2-40B4-BE49-F238E27FC236}">
                <a16:creationId xmlns:a16="http://schemas.microsoft.com/office/drawing/2014/main" xmlns="" id="{F9E64DE3-81C4-1F4A-AE86-51AAD75EF2D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6359262" y="5178889"/>
            <a:ext cx="2534295" cy="1144520"/>
          </a:xfrm>
          <a:prstGeom prst="rect">
            <a:avLst/>
          </a:prstGeom>
        </p:spPr>
      </p:pic>
      <p:pic>
        <p:nvPicPr>
          <p:cNvPr id="18" name="Picture 17"/>
          <p:cNvPicPr>
            <a:picLocks noChangeAspect="1"/>
          </p:cNvPicPr>
          <p:nvPr/>
        </p:nvPicPr>
        <p:blipFill>
          <a:blip r:embed="rId7" cstate="print"/>
          <a:stretch>
            <a:fillRect/>
          </a:stretch>
        </p:blipFill>
        <p:spPr>
          <a:xfrm>
            <a:off x="4341169" y="5213780"/>
            <a:ext cx="1666349" cy="826614"/>
          </a:xfrm>
          <a:prstGeom prst="rect">
            <a:avLst/>
          </a:prstGeom>
          <a:ln>
            <a:noFill/>
          </a:ln>
          <a:effectLst>
            <a:softEdge rad="112500"/>
          </a:effectLst>
        </p:spPr>
      </p:pic>
    </p:spTree>
    <p:extLst>
      <p:ext uri="{BB962C8B-B14F-4D97-AF65-F5344CB8AC3E}">
        <p14:creationId xmlns:p14="http://schemas.microsoft.com/office/powerpoint/2010/main" xmlns="" val="12731473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a:solidFill>
                  <a:prstClr val="white"/>
                </a:solidFill>
                <a:latin typeface="Arial" panose="020B0604020202020204" pitchFamily="34" charset="0"/>
              </a:rPr>
              <a:t>Presentation Structure</a:t>
            </a:r>
            <a:endParaRPr lang="en-US" altLang="en-US" sz="2800" b="1" dirty="0" smtClean="0">
              <a:solidFill>
                <a:prstClr val="white"/>
              </a:solidFill>
              <a:latin typeface="Arial" panose="020B0604020202020204" pitchFamily="34" charset="0"/>
            </a:endParaRPr>
          </a:p>
        </p:txBody>
      </p:sp>
      <p:sp>
        <p:nvSpPr>
          <p:cNvPr id="6" name="Rectangle 13"/>
          <p:cNvSpPr>
            <a:spLocks noChangeArrowheads="1"/>
          </p:cNvSpPr>
          <p:nvPr/>
        </p:nvSpPr>
        <p:spPr bwMode="auto">
          <a:xfrm>
            <a:off x="298580" y="723316"/>
            <a:ext cx="8813764"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14350" indent="-514350" defTabSz="914400" fontAlgn="base">
              <a:lnSpc>
                <a:spcPct val="150000"/>
              </a:lnSpc>
              <a:spcBef>
                <a:spcPct val="0"/>
              </a:spcBef>
              <a:spcAft>
                <a:spcPct val="0"/>
              </a:spcAft>
              <a:buFont typeface="+mj-lt"/>
              <a:buAutoNum type="arabicPeriod" startAt="3"/>
            </a:pPr>
            <a:r>
              <a:rPr lang="en-US" sz="2800" b="1" dirty="0" smtClean="0">
                <a:solidFill>
                  <a:prstClr val="black"/>
                </a:solidFill>
                <a:latin typeface="Arial" charset="0"/>
                <a:cs typeface="Arial" charset="0"/>
              </a:rPr>
              <a:t>Non-Financial Performance Information </a:t>
            </a:r>
            <a:r>
              <a:rPr lang="en-US" sz="2800" b="1" i="1" dirty="0" smtClean="0">
                <a:solidFill>
                  <a:prstClr val="black"/>
                </a:solidFill>
                <a:latin typeface="Arial" charset="0"/>
                <a:cs typeface="Arial" charset="0"/>
              </a:rPr>
              <a:t>(</a:t>
            </a:r>
            <a:r>
              <a:rPr lang="en-US" sz="2800" b="1" i="1" dirty="0" err="1" smtClean="0">
                <a:solidFill>
                  <a:prstClr val="black"/>
                </a:solidFill>
                <a:latin typeface="Arial" charset="0"/>
                <a:cs typeface="Arial" charset="0"/>
              </a:rPr>
              <a:t>cont</a:t>
            </a:r>
            <a:r>
              <a:rPr lang="en-US" sz="2800" b="1" i="1" dirty="0">
                <a:solidFill>
                  <a:prstClr val="black"/>
                </a:solidFill>
                <a:latin typeface="Arial" charset="0"/>
                <a:cs typeface="Arial" charset="0"/>
              </a:rPr>
              <a:t>)</a:t>
            </a:r>
          </a:p>
          <a:p>
            <a:pPr marL="914400" lvl="1" indent="-457200" defTabSz="914400" fontAlgn="base">
              <a:lnSpc>
                <a:spcPct val="150000"/>
              </a:lnSpc>
              <a:spcBef>
                <a:spcPct val="0"/>
              </a:spcBef>
              <a:spcAft>
                <a:spcPct val="0"/>
              </a:spcAft>
              <a:buFont typeface="Arial" panose="020B0604020202020204" pitchFamily="34" charset="0"/>
              <a:buChar char="•"/>
            </a:pPr>
            <a:r>
              <a:rPr lang="en-US" sz="2500" dirty="0" smtClean="0">
                <a:solidFill>
                  <a:prstClr val="black"/>
                </a:solidFill>
                <a:latin typeface="Arial" charset="0"/>
                <a:cs typeface="Arial" charset="0"/>
              </a:rPr>
              <a:t>DOD </a:t>
            </a:r>
            <a:r>
              <a:rPr lang="en-US" sz="2500" dirty="0">
                <a:solidFill>
                  <a:prstClr val="black"/>
                </a:solidFill>
                <a:latin typeface="Arial" charset="0"/>
                <a:cs typeface="Arial" charset="0"/>
              </a:rPr>
              <a:t>Performance </a:t>
            </a:r>
            <a:r>
              <a:rPr lang="en-US" sz="2500" dirty="0" smtClean="0">
                <a:solidFill>
                  <a:prstClr val="black"/>
                </a:solidFill>
                <a:latin typeface="Arial" charset="0"/>
                <a:cs typeface="Arial" charset="0"/>
              </a:rPr>
              <a:t>Status</a:t>
            </a:r>
          </a:p>
          <a:p>
            <a:pPr marL="1371600" lvl="2" indent="-457200" defTabSz="914400" fontAlgn="base">
              <a:lnSpc>
                <a:spcPct val="150000"/>
              </a:lnSpc>
              <a:spcBef>
                <a:spcPct val="0"/>
              </a:spcBef>
              <a:spcAft>
                <a:spcPct val="0"/>
              </a:spcAft>
              <a:buFont typeface="Courier New" panose="02070309020205020404" pitchFamily="49" charset="0"/>
              <a:buChar char="o"/>
            </a:pPr>
            <a:r>
              <a:rPr lang="en-ZA" sz="2400" dirty="0">
                <a:solidFill>
                  <a:prstClr val="black"/>
                </a:solidFill>
                <a:latin typeface="Arial" charset="0"/>
                <a:cs typeface="Arial" charset="0"/>
              </a:rPr>
              <a:t>Analysis of DOD Performance Indicators</a:t>
            </a:r>
          </a:p>
          <a:p>
            <a:pPr marL="1371600" lvl="2" indent="-457200" defTabSz="914400" fontAlgn="base">
              <a:lnSpc>
                <a:spcPct val="150000"/>
              </a:lnSpc>
              <a:spcBef>
                <a:spcPct val="0"/>
              </a:spcBef>
              <a:spcAft>
                <a:spcPct val="0"/>
              </a:spcAft>
              <a:buFont typeface="Courier New" panose="02070309020205020404" pitchFamily="49" charset="0"/>
              <a:buChar char="o"/>
            </a:pPr>
            <a:r>
              <a:rPr lang="en-ZA" sz="2400" dirty="0">
                <a:solidFill>
                  <a:prstClr val="black"/>
                </a:solidFill>
                <a:latin typeface="Arial" charset="0"/>
                <a:cs typeface="Arial" charset="0"/>
              </a:rPr>
              <a:t>Year-on-Year Performance Comparison</a:t>
            </a:r>
          </a:p>
          <a:p>
            <a:pPr marL="1371600" lvl="2" indent="-457200" defTabSz="914400" fontAlgn="base">
              <a:lnSpc>
                <a:spcPct val="150000"/>
              </a:lnSpc>
              <a:spcBef>
                <a:spcPct val="0"/>
              </a:spcBef>
              <a:spcAft>
                <a:spcPct val="0"/>
              </a:spcAft>
              <a:buFont typeface="Courier New" panose="02070309020205020404" pitchFamily="49" charset="0"/>
              <a:buChar char="o"/>
            </a:pPr>
            <a:r>
              <a:rPr lang="en-ZA" sz="2400" dirty="0">
                <a:solidFill>
                  <a:prstClr val="black"/>
                </a:solidFill>
                <a:latin typeface="Arial" charset="0"/>
                <a:cs typeface="Arial" charset="0"/>
              </a:rPr>
              <a:t>Summary of Actual </a:t>
            </a:r>
            <a:r>
              <a:rPr lang="en-ZA" sz="2400" dirty="0" smtClean="0">
                <a:solidFill>
                  <a:prstClr val="black"/>
                </a:solidFill>
                <a:latin typeface="Arial" charset="0"/>
                <a:cs typeface="Arial" charset="0"/>
              </a:rPr>
              <a:t>Achievement</a:t>
            </a:r>
          </a:p>
          <a:p>
            <a:pPr marL="1371600" lvl="2" indent="-457200" defTabSz="914400" fontAlgn="base">
              <a:lnSpc>
                <a:spcPct val="150000"/>
              </a:lnSpc>
              <a:spcBef>
                <a:spcPct val="0"/>
              </a:spcBef>
              <a:spcAft>
                <a:spcPct val="0"/>
              </a:spcAft>
              <a:buFont typeface="Courier New" panose="02070309020205020404" pitchFamily="49" charset="0"/>
              <a:buChar char="o"/>
            </a:pPr>
            <a:r>
              <a:rPr lang="en-ZA" sz="2400" dirty="0" smtClean="0">
                <a:solidFill>
                  <a:prstClr val="black"/>
                </a:solidFill>
                <a:latin typeface="Arial" charset="0"/>
                <a:cs typeface="Arial" charset="0"/>
              </a:rPr>
              <a:t>Management </a:t>
            </a:r>
            <a:r>
              <a:rPr lang="en-ZA" sz="2400" dirty="0">
                <a:solidFill>
                  <a:prstClr val="black"/>
                </a:solidFill>
                <a:latin typeface="Arial" charset="0"/>
                <a:cs typeface="Arial" charset="0"/>
              </a:rPr>
              <a:t>Performance Assessment Tool (MPAT)</a:t>
            </a:r>
          </a:p>
          <a:p>
            <a:pPr marL="1371600" lvl="2" indent="-457200" defTabSz="914400" fontAlgn="base">
              <a:lnSpc>
                <a:spcPct val="150000"/>
              </a:lnSpc>
              <a:spcBef>
                <a:spcPct val="0"/>
              </a:spcBef>
              <a:spcAft>
                <a:spcPct val="0"/>
              </a:spcAft>
              <a:buFont typeface="Courier New" panose="02070309020205020404" pitchFamily="49" charset="0"/>
              <a:buChar char="o"/>
            </a:pPr>
            <a:r>
              <a:rPr lang="en-ZA" sz="2400" dirty="0">
                <a:solidFill>
                  <a:prstClr val="black"/>
                </a:solidFill>
                <a:latin typeface="Arial" charset="0"/>
                <a:cs typeface="Arial" charset="0"/>
              </a:rPr>
              <a:t>Human Resource Management</a:t>
            </a:r>
          </a:p>
          <a:p>
            <a:pPr marL="1371600" lvl="2" indent="-457200" defTabSz="914400" fontAlgn="base">
              <a:lnSpc>
                <a:spcPct val="150000"/>
              </a:lnSpc>
              <a:spcBef>
                <a:spcPct val="0"/>
              </a:spcBef>
              <a:spcAft>
                <a:spcPct val="0"/>
              </a:spcAft>
              <a:buFont typeface="Courier New" panose="02070309020205020404" pitchFamily="49" charset="0"/>
              <a:buChar char="o"/>
            </a:pPr>
            <a:endParaRPr lang="en-ZA" sz="2500" dirty="0">
              <a:solidFill>
                <a:prstClr val="black"/>
              </a:solidFill>
              <a:latin typeface="Arial" charset="0"/>
              <a:cs typeface="Arial" charset="0"/>
            </a:endParaRPr>
          </a:p>
          <a:p>
            <a:pPr marL="914400" lvl="1" indent="-457200" defTabSz="914400" fontAlgn="base">
              <a:lnSpc>
                <a:spcPct val="150000"/>
              </a:lnSpc>
              <a:spcBef>
                <a:spcPct val="0"/>
              </a:spcBef>
              <a:spcAft>
                <a:spcPct val="0"/>
              </a:spcAft>
              <a:buFont typeface="Arial" panose="020B0604020202020204" pitchFamily="34" charset="0"/>
              <a:buChar char="•"/>
            </a:pPr>
            <a:endParaRPr lang="en-ZA" sz="2500" dirty="0">
              <a:solidFill>
                <a:prstClr val="black"/>
              </a:solidFill>
              <a:latin typeface="Arial" charset="0"/>
              <a:cs typeface="Arial" charset="0"/>
            </a:endParaRPr>
          </a:p>
          <a:p>
            <a:pPr marL="914400" lvl="1" indent="-457200" defTabSz="914400" fontAlgn="base">
              <a:lnSpc>
                <a:spcPct val="150000"/>
              </a:lnSpc>
              <a:spcBef>
                <a:spcPct val="0"/>
              </a:spcBef>
              <a:spcAft>
                <a:spcPct val="0"/>
              </a:spcAft>
              <a:buFont typeface="Arial" panose="020B0604020202020204" pitchFamily="34" charset="0"/>
              <a:buChar char="•"/>
            </a:pPr>
            <a:endParaRPr lang="en-ZA" sz="16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733451" y="6477000"/>
            <a:ext cx="378893"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5</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19304457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Outcome 11</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r>
              <a:rPr lang="en-ZA" sz="2200" dirty="0">
                <a:solidFill>
                  <a:prstClr val="black"/>
                </a:solidFill>
                <a:latin typeface="Arial" charset="0"/>
                <a:cs typeface="Arial" charset="0"/>
              </a:rPr>
              <a:t>In support of its foreign policy, </a:t>
            </a:r>
            <a:r>
              <a:rPr lang="en-ZA" sz="2200" dirty="0" smtClean="0">
                <a:solidFill>
                  <a:prstClr val="black"/>
                </a:solidFill>
                <a:latin typeface="Arial" charset="0"/>
                <a:cs typeface="Arial" charset="0"/>
              </a:rPr>
              <a:t>SA has </a:t>
            </a:r>
            <a:r>
              <a:rPr lang="en-ZA" sz="2200" dirty="0">
                <a:solidFill>
                  <a:prstClr val="black"/>
                </a:solidFill>
                <a:latin typeface="Arial" charset="0"/>
                <a:cs typeface="Arial" charset="0"/>
              </a:rPr>
              <a:t>taken part in a number of peace missions </a:t>
            </a:r>
            <a:r>
              <a:rPr lang="en-ZA" sz="2200" dirty="0" smtClean="0">
                <a:solidFill>
                  <a:prstClr val="black"/>
                </a:solidFill>
                <a:latin typeface="Arial" charset="0"/>
                <a:cs typeface="Arial" charset="0"/>
              </a:rPr>
              <a:t>and SANDF troops </a:t>
            </a:r>
            <a:r>
              <a:rPr lang="en-ZA" sz="2200" dirty="0">
                <a:solidFill>
                  <a:prstClr val="black"/>
                </a:solidFill>
                <a:latin typeface="Arial" charset="0"/>
                <a:cs typeface="Arial" charset="0"/>
              </a:rPr>
              <a:t>have </a:t>
            </a:r>
            <a:r>
              <a:rPr lang="en-ZA" sz="2200" dirty="0" smtClean="0">
                <a:solidFill>
                  <a:prstClr val="black"/>
                </a:solidFill>
                <a:latin typeface="Arial" charset="0"/>
                <a:cs typeface="Arial" charset="0"/>
              </a:rPr>
              <a:t>served </a:t>
            </a:r>
            <a:r>
              <a:rPr lang="en-ZA" sz="2200" dirty="0">
                <a:solidFill>
                  <a:prstClr val="black"/>
                </a:solidFill>
                <a:latin typeface="Arial" charset="0"/>
                <a:cs typeface="Arial" charset="0"/>
              </a:rPr>
              <a:t>in UN and </a:t>
            </a:r>
            <a:r>
              <a:rPr lang="en-ZA" sz="2200" dirty="0" smtClean="0">
                <a:solidFill>
                  <a:prstClr val="black"/>
                </a:solidFill>
                <a:latin typeface="Arial" charset="0"/>
                <a:cs typeface="Arial" charset="0"/>
              </a:rPr>
              <a:t>AU </a:t>
            </a:r>
            <a:r>
              <a:rPr lang="en-ZA" sz="2200" dirty="0">
                <a:solidFill>
                  <a:prstClr val="black"/>
                </a:solidFill>
                <a:latin typeface="Arial" charset="0"/>
                <a:cs typeface="Arial" charset="0"/>
              </a:rPr>
              <a:t>missions on the continent: </a:t>
            </a:r>
          </a:p>
          <a:p>
            <a:pPr marL="342900" indent="-342900" algn="just" defTabSz="914400" fontAlgn="base">
              <a:spcBef>
                <a:spcPct val="0"/>
              </a:spcBef>
              <a:spcAft>
                <a:spcPct val="0"/>
              </a:spcAft>
              <a:buFont typeface="Arial" panose="020B0604020202020204" pitchFamily="34" charset="0"/>
              <a:buChar char="•"/>
            </a:pPr>
            <a:endParaRPr lang="en-ZA" sz="1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000" dirty="0" smtClean="0">
                <a:solidFill>
                  <a:prstClr val="black"/>
                </a:solidFill>
                <a:latin typeface="Arial" charset="0"/>
                <a:cs typeface="Arial" charset="0"/>
              </a:rPr>
              <a:t>Contributed </a:t>
            </a:r>
            <a:r>
              <a:rPr lang="en-ZA" sz="2000" dirty="0">
                <a:solidFill>
                  <a:prstClr val="black"/>
                </a:solidFill>
                <a:latin typeface="Arial" charset="0"/>
                <a:cs typeface="Arial" charset="0"/>
              </a:rPr>
              <a:t>to the </a:t>
            </a:r>
            <a:r>
              <a:rPr lang="en-ZA" sz="2000" dirty="0" smtClean="0">
                <a:solidFill>
                  <a:prstClr val="black"/>
                </a:solidFill>
                <a:latin typeface="Arial" charset="0"/>
                <a:cs typeface="Arial" charset="0"/>
              </a:rPr>
              <a:t>FIB under </a:t>
            </a:r>
            <a:r>
              <a:rPr lang="en-ZA" sz="2000" dirty="0">
                <a:solidFill>
                  <a:prstClr val="black"/>
                </a:solidFill>
                <a:latin typeface="Arial" charset="0"/>
                <a:cs typeface="Arial" charset="0"/>
              </a:rPr>
              <a:t>UN Resolution 2098 to neutralise, disarm and prevent the expansion of all armed groups in the eastern parts of the </a:t>
            </a:r>
            <a:r>
              <a:rPr lang="en-ZA" sz="2000" dirty="0" smtClean="0">
                <a:solidFill>
                  <a:prstClr val="black"/>
                </a:solidFill>
                <a:latin typeface="Arial" charset="0"/>
                <a:cs typeface="Arial" charset="0"/>
              </a:rPr>
              <a:t>DRC.</a:t>
            </a:r>
            <a:endParaRPr lang="en-ZA" sz="1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endParaRPr lang="en-ZA" sz="1200" dirty="0" smtClean="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000" dirty="0" smtClean="0">
                <a:solidFill>
                  <a:prstClr val="black"/>
                </a:solidFill>
                <a:latin typeface="Arial" charset="0"/>
                <a:cs typeface="Arial" charset="0"/>
              </a:rPr>
              <a:t>Ensured </a:t>
            </a:r>
            <a:r>
              <a:rPr lang="en-ZA" sz="2000" dirty="0">
                <a:solidFill>
                  <a:prstClr val="black"/>
                </a:solidFill>
                <a:latin typeface="Arial" charset="0"/>
                <a:cs typeface="Arial" charset="0"/>
              </a:rPr>
              <a:t>that regional, continental and international peace and security structures were capacitated and strengthened by the appropriate deployment </a:t>
            </a:r>
            <a:r>
              <a:rPr lang="en-ZA" sz="2000" dirty="0" smtClean="0">
                <a:solidFill>
                  <a:prstClr val="black"/>
                </a:solidFill>
                <a:latin typeface="Arial" charset="0"/>
                <a:cs typeface="Arial" charset="0"/>
              </a:rPr>
              <a:t>of the </a:t>
            </a:r>
            <a:r>
              <a:rPr lang="en-ZA" sz="2000" dirty="0" err="1" smtClean="0">
                <a:solidFill>
                  <a:prstClr val="black"/>
                </a:solidFill>
                <a:latin typeface="Arial" charset="0"/>
                <a:cs typeface="Arial" charset="0"/>
              </a:rPr>
              <a:t>SANDF</a:t>
            </a:r>
            <a:r>
              <a:rPr lang="en-ZA" sz="2000" dirty="0" smtClean="0">
                <a:solidFill>
                  <a:prstClr val="black"/>
                </a:solidFill>
                <a:latin typeface="Arial" charset="0"/>
                <a:cs typeface="Arial" charset="0"/>
              </a:rPr>
              <a:t> into </a:t>
            </a:r>
            <a:r>
              <a:rPr lang="en-ZA" sz="2000" dirty="0">
                <a:solidFill>
                  <a:prstClr val="black"/>
                </a:solidFill>
                <a:latin typeface="Arial" charset="0"/>
                <a:cs typeface="Arial" charset="0"/>
              </a:rPr>
              <a:t>these </a:t>
            </a:r>
            <a:r>
              <a:rPr lang="en-ZA" sz="2000" dirty="0" smtClean="0">
                <a:solidFill>
                  <a:prstClr val="black"/>
                </a:solidFill>
                <a:latin typeface="Arial" charset="0"/>
                <a:cs typeface="Arial" charset="0"/>
              </a:rPr>
              <a:t>structures</a:t>
            </a:r>
            <a:r>
              <a:rPr lang="en-ZA" sz="2000" dirty="0">
                <a:solidFill>
                  <a:prstClr val="black"/>
                </a:solidFill>
                <a:latin typeface="Arial" charset="0"/>
                <a:cs typeface="Arial" charset="0"/>
              </a:rPr>
              <a:t>. </a:t>
            </a:r>
            <a:endParaRPr lang="en-ZA" sz="2000" dirty="0" smtClean="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endParaRPr lang="en-ZA" sz="20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000" dirty="0" smtClean="0">
                <a:solidFill>
                  <a:prstClr val="black"/>
                </a:solidFill>
                <a:latin typeface="Arial" charset="0"/>
                <a:cs typeface="Arial" charset="0"/>
              </a:rPr>
              <a:t>Sustained </a:t>
            </a:r>
            <a:r>
              <a:rPr lang="en-ZA" sz="2000" dirty="0">
                <a:solidFill>
                  <a:prstClr val="black"/>
                </a:solidFill>
                <a:latin typeface="Arial" charset="0"/>
                <a:cs typeface="Arial" charset="0"/>
              </a:rPr>
              <a:t>long-range maritime and air patrols in the Mozambique Channel.</a:t>
            </a:r>
            <a:endParaRPr lang="en-ZA" sz="12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endParaRPr lang="en-ZA" sz="2000" dirty="0" smtClean="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endParaRPr lang="en-ZA" sz="20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50</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29960352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Outcome 11</a:t>
            </a:r>
          </a:p>
        </p:txBody>
      </p:sp>
      <p:sp>
        <p:nvSpPr>
          <p:cNvPr id="6" name="Rectangle 13"/>
          <p:cNvSpPr>
            <a:spLocks noChangeArrowheads="1"/>
          </p:cNvSpPr>
          <p:nvPr/>
        </p:nvSpPr>
        <p:spPr bwMode="auto">
          <a:xfrm>
            <a:off x="208294" y="477182"/>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just" defTabSz="914400" fontAlgn="base">
              <a:spcBef>
                <a:spcPct val="0"/>
              </a:spcBef>
              <a:spcAft>
                <a:spcPct val="0"/>
              </a:spcAft>
              <a:buFont typeface="Arial" panose="020B0604020202020204" pitchFamily="34" charset="0"/>
              <a:buChar char="•"/>
            </a:pPr>
            <a:endParaRPr lang="en-ZA" sz="1200" dirty="0" smtClean="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000" dirty="0" smtClean="0">
                <a:solidFill>
                  <a:prstClr val="black"/>
                </a:solidFill>
                <a:latin typeface="Arial" charset="0"/>
                <a:cs typeface="Arial" charset="0"/>
              </a:rPr>
              <a:t>Continued </a:t>
            </a:r>
            <a:r>
              <a:rPr lang="en-ZA" sz="2000" dirty="0">
                <a:solidFill>
                  <a:prstClr val="black"/>
                </a:solidFill>
                <a:latin typeface="Arial" charset="0"/>
                <a:cs typeface="Arial" charset="0"/>
              </a:rPr>
              <a:t>to provide humanitarian support to </a:t>
            </a:r>
            <a:r>
              <a:rPr lang="en-ZA" sz="2000" dirty="0" smtClean="0">
                <a:solidFill>
                  <a:prstClr val="black"/>
                </a:solidFill>
                <a:latin typeface="Arial" charset="0"/>
                <a:cs typeface="Arial" charset="0"/>
              </a:rPr>
              <a:t>countries </a:t>
            </a:r>
            <a:r>
              <a:rPr lang="en-ZA" sz="2000" dirty="0">
                <a:solidFill>
                  <a:prstClr val="black"/>
                </a:solidFill>
                <a:latin typeface="Arial" charset="0"/>
                <a:cs typeface="Arial" charset="0"/>
              </a:rPr>
              <a:t>experiencing </a:t>
            </a:r>
            <a:r>
              <a:rPr lang="en-ZA" sz="2000" dirty="0" smtClean="0">
                <a:solidFill>
                  <a:prstClr val="black"/>
                </a:solidFill>
                <a:latin typeface="Arial" charset="0"/>
                <a:cs typeface="Arial" charset="0"/>
              </a:rPr>
              <a:t>natural disasters, such as </a:t>
            </a:r>
            <a:r>
              <a:rPr lang="en-ZA" sz="2000" dirty="0">
                <a:solidFill>
                  <a:prstClr val="black"/>
                </a:solidFill>
                <a:latin typeface="Arial" charset="0"/>
                <a:cs typeface="Arial" charset="0"/>
              </a:rPr>
              <a:t>intermittent flood relief in Mozambique, Zimbabwe and Malawi and many search and rescue missions in international waters.</a:t>
            </a:r>
            <a:endParaRPr lang="en-ZA" sz="2000" dirty="0" smtClean="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endParaRPr lang="en-ZA" sz="20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000" dirty="0" smtClean="0">
                <a:solidFill>
                  <a:prstClr val="black"/>
                </a:solidFill>
                <a:latin typeface="Arial" charset="0"/>
                <a:cs typeface="Arial" charset="0"/>
              </a:rPr>
              <a:t>The </a:t>
            </a:r>
            <a:r>
              <a:rPr lang="en-ZA" sz="2000" dirty="0">
                <a:solidFill>
                  <a:prstClr val="black"/>
                </a:solidFill>
                <a:latin typeface="Arial" charset="0"/>
                <a:cs typeface="Arial" charset="0"/>
              </a:rPr>
              <a:t>prevention and resolution of conflict </a:t>
            </a:r>
            <a:r>
              <a:rPr lang="en-ZA" sz="2000" dirty="0" smtClean="0">
                <a:solidFill>
                  <a:prstClr val="black"/>
                </a:solidFill>
                <a:latin typeface="Arial" charset="0"/>
                <a:cs typeface="Arial" charset="0"/>
              </a:rPr>
              <a:t>through </a:t>
            </a:r>
            <a:r>
              <a:rPr lang="en-ZA" sz="2000" dirty="0">
                <a:solidFill>
                  <a:prstClr val="black"/>
                </a:solidFill>
                <a:latin typeface="Arial" charset="0"/>
                <a:cs typeface="Arial" charset="0"/>
              </a:rPr>
              <a:t>an integration of </a:t>
            </a:r>
            <a:r>
              <a:rPr lang="en-ZA" sz="2000" dirty="0" smtClean="0">
                <a:solidFill>
                  <a:prstClr val="black"/>
                </a:solidFill>
                <a:latin typeface="Arial" charset="0"/>
                <a:cs typeface="Arial" charset="0"/>
              </a:rPr>
              <a:t>diplomatic</a:t>
            </a:r>
            <a:r>
              <a:rPr lang="en-ZA" sz="2000" dirty="0">
                <a:solidFill>
                  <a:prstClr val="black"/>
                </a:solidFill>
                <a:latin typeface="Arial" charset="0"/>
                <a:cs typeface="Arial" charset="0"/>
              </a:rPr>
              <a:t>, military and other efforts, in a complementary manner, and in instances supported by appropriate military capabilities, that strengthen South Africa’s capacity to influence international developments</a:t>
            </a:r>
            <a:r>
              <a:rPr lang="en-ZA" sz="2000" dirty="0" smtClean="0">
                <a:solidFill>
                  <a:prstClr val="black"/>
                </a:solidFill>
                <a:latin typeface="Arial" charset="0"/>
                <a:cs typeface="Arial" charset="0"/>
              </a:rPr>
              <a:t>.</a:t>
            </a:r>
          </a:p>
          <a:p>
            <a:pPr marL="342900" indent="-342900" algn="just" defTabSz="914400" fontAlgn="base">
              <a:spcBef>
                <a:spcPct val="0"/>
              </a:spcBef>
              <a:spcAft>
                <a:spcPct val="0"/>
              </a:spcAft>
              <a:buFont typeface="Arial" panose="020B0604020202020204" pitchFamily="34" charset="0"/>
              <a:buChar char="•"/>
            </a:pPr>
            <a:endParaRPr lang="en-ZA" sz="20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000" dirty="0">
                <a:solidFill>
                  <a:prstClr val="black"/>
                </a:solidFill>
                <a:latin typeface="Arial" charset="0"/>
                <a:cs typeface="Arial" charset="0"/>
              </a:rPr>
              <a:t>To this </a:t>
            </a:r>
            <a:r>
              <a:rPr lang="en-ZA" sz="2000" dirty="0" smtClean="0">
                <a:solidFill>
                  <a:prstClr val="black"/>
                </a:solidFill>
                <a:latin typeface="Arial" charset="0"/>
                <a:cs typeface="Arial" charset="0"/>
              </a:rPr>
              <a:t>extent, </a:t>
            </a:r>
            <a:r>
              <a:rPr lang="en-ZA" sz="2000" dirty="0">
                <a:solidFill>
                  <a:prstClr val="black"/>
                </a:solidFill>
                <a:latin typeface="Arial" charset="0"/>
                <a:cs typeface="Arial" charset="0"/>
              </a:rPr>
              <a:t>the DOD deployed 10 Defence Attachés in the </a:t>
            </a:r>
            <a:r>
              <a:rPr lang="en-ZA" sz="2000" dirty="0" err="1" smtClean="0">
                <a:solidFill>
                  <a:prstClr val="black"/>
                </a:solidFill>
                <a:latin typeface="Arial" charset="0"/>
                <a:cs typeface="Arial" charset="0"/>
              </a:rPr>
              <a:t>SADC</a:t>
            </a:r>
            <a:r>
              <a:rPr lang="en-ZA" sz="2000" dirty="0">
                <a:solidFill>
                  <a:prstClr val="black"/>
                </a:solidFill>
                <a:latin typeface="Arial" charset="0"/>
                <a:cs typeface="Arial" charset="0"/>
              </a:rPr>
              <a:t>. </a:t>
            </a:r>
            <a:endParaRPr lang="en-ZA" sz="2000" dirty="0" smtClean="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endParaRPr lang="en-ZA" sz="2000" dirty="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000" dirty="0" smtClean="0">
                <a:solidFill>
                  <a:prstClr val="black"/>
                </a:solidFill>
                <a:latin typeface="Arial" charset="0"/>
                <a:cs typeface="Arial" charset="0"/>
              </a:rPr>
              <a:t>The </a:t>
            </a:r>
            <a:r>
              <a:rPr lang="en-ZA" sz="2000" dirty="0" err="1">
                <a:solidFill>
                  <a:prstClr val="black"/>
                </a:solidFill>
                <a:latin typeface="Arial" charset="0"/>
                <a:cs typeface="Arial" charset="0"/>
              </a:rPr>
              <a:t>SANDF</a:t>
            </a:r>
            <a:r>
              <a:rPr lang="en-ZA" sz="2000" dirty="0">
                <a:solidFill>
                  <a:prstClr val="black"/>
                </a:solidFill>
                <a:latin typeface="Arial" charset="0"/>
                <a:cs typeface="Arial" charset="0"/>
              </a:rPr>
              <a:t> provided the main stability platform for the ‘peace dividend’ through peace support operations that enhanced stability in the region and the continent, creating the space for South African business to expand, leading to significant potential future growth in GDP.</a:t>
            </a:r>
          </a:p>
          <a:p>
            <a:pPr marL="342900" indent="-342900" algn="just" defTabSz="914400" fontAlgn="base">
              <a:spcBef>
                <a:spcPct val="0"/>
              </a:spcBef>
              <a:spcAft>
                <a:spcPct val="0"/>
              </a:spcAft>
              <a:buFont typeface="Arial" panose="020B0604020202020204" pitchFamily="34" charset="0"/>
              <a:buChar char="•"/>
            </a:pPr>
            <a:endParaRPr lang="en-ZA" sz="2000" dirty="0" smtClean="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51</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5799498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6" name="Rectangle 13"/>
          <p:cNvSpPr>
            <a:spLocks noChangeArrowheads="1"/>
          </p:cNvSpPr>
          <p:nvPr/>
        </p:nvSpPr>
        <p:spPr bwMode="auto">
          <a:xfrm>
            <a:off x="298580" y="595901"/>
            <a:ext cx="8565502"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lnSpc>
                <a:spcPct val="200000"/>
              </a:lnSpc>
              <a:spcBef>
                <a:spcPct val="0"/>
              </a:spcBef>
              <a:spcAft>
                <a:spcPct val="0"/>
              </a:spcAft>
            </a:pPr>
            <a:endParaRPr lang="en-ZA" sz="2600" dirty="0" smtClean="0">
              <a:solidFill>
                <a:prstClr val="black"/>
              </a:solidFill>
              <a:latin typeface="Arial" charset="0"/>
              <a:cs typeface="Arial" charset="0"/>
            </a:endParaRPr>
          </a:p>
          <a:p>
            <a:pPr algn="ctr" defTabSz="914400" fontAlgn="base">
              <a:lnSpc>
                <a:spcPct val="200000"/>
              </a:lnSpc>
              <a:spcBef>
                <a:spcPct val="0"/>
              </a:spcBef>
              <a:spcAft>
                <a:spcPct val="0"/>
              </a:spcAft>
            </a:pPr>
            <a:endParaRPr lang="en-ZA" sz="2600" dirty="0">
              <a:solidFill>
                <a:prstClr val="black"/>
              </a:solidFill>
              <a:latin typeface="Arial" charset="0"/>
              <a:cs typeface="Arial" charset="0"/>
            </a:endParaRPr>
          </a:p>
          <a:p>
            <a:pPr algn="ctr" defTabSz="914400" fontAlgn="base">
              <a:spcBef>
                <a:spcPct val="0"/>
              </a:spcBef>
              <a:spcAft>
                <a:spcPct val="0"/>
              </a:spcAft>
            </a:pPr>
            <a:r>
              <a:rPr lang="en-ZA" sz="4800" b="1" dirty="0" smtClean="0">
                <a:solidFill>
                  <a:srgbClr val="014929"/>
                </a:solidFill>
                <a:effectLst>
                  <a:outerShdw blurRad="38100" dist="38100" dir="2700000" algn="tl">
                    <a:srgbClr val="000000">
                      <a:alpha val="43137"/>
                    </a:srgbClr>
                  </a:outerShdw>
                </a:effectLst>
                <a:latin typeface="Arial" charset="0"/>
                <a:cs typeface="Arial" charset="0"/>
              </a:rPr>
              <a:t>Non-Financial Performance Information</a:t>
            </a:r>
            <a:endParaRPr lang="en-ZA" sz="4800" b="1" dirty="0">
              <a:solidFill>
                <a:srgbClr val="014929"/>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xmlns="" val="26112866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DOD Mandate Achievement</a:t>
            </a:r>
            <a:endParaRPr lang="en-US" altLang="en-US" sz="2800" b="1" dirty="0">
              <a:solidFill>
                <a:prstClr val="white"/>
              </a:solidFill>
              <a:latin typeface="Arial" panose="020B0604020202020204" pitchFamily="34" charset="0"/>
            </a:endParaRPr>
          </a:p>
        </p:txBody>
      </p:sp>
      <p:sp>
        <p:nvSpPr>
          <p:cNvPr id="7" name="Slide Number Placeholder 1"/>
          <p:cNvSpPr>
            <a:spLocks noGrp="1"/>
          </p:cNvSpPr>
          <p:nvPr>
            <p:ph type="sldNum" sz="quarter" idx="10"/>
          </p:nvPr>
        </p:nvSpPr>
        <p:spPr bwMode="auto">
          <a:xfrm>
            <a:off x="8590547" y="6477000"/>
            <a:ext cx="521797"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53</a:t>
            </a:fld>
            <a:endParaRPr lang="en-US" altLang="en-US" sz="2400" dirty="0">
              <a:solidFill>
                <a:srgbClr val="014929"/>
              </a:solidFill>
              <a:latin typeface="Arial" panose="020B0604020202020204" pitchFamily="34" charset="0"/>
            </a:endParaRPr>
          </a:p>
        </p:txBody>
      </p:sp>
      <p:pic>
        <p:nvPicPr>
          <p:cNvPr id="2" name="Picture 1"/>
          <p:cNvPicPr>
            <a:picLocks noChangeAspect="1"/>
          </p:cNvPicPr>
          <p:nvPr/>
        </p:nvPicPr>
        <p:blipFill>
          <a:blip r:embed="rId4" cstate="print">
            <a:clrChange>
              <a:clrFrom>
                <a:srgbClr val="FFFFFF"/>
              </a:clrFrom>
              <a:clrTo>
                <a:srgbClr val="FFFFFF">
                  <a:alpha val="0"/>
                </a:srgbClr>
              </a:clrTo>
            </a:clrChange>
          </a:blip>
          <a:stretch>
            <a:fillRect/>
          </a:stretch>
        </p:blipFill>
        <p:spPr>
          <a:xfrm>
            <a:off x="760652" y="272580"/>
            <a:ext cx="7655866" cy="5663392"/>
          </a:xfrm>
          <a:prstGeom prst="rect">
            <a:avLst/>
          </a:prstGeom>
        </p:spPr>
      </p:pic>
    </p:spTree>
    <p:extLst>
      <p:ext uri="{BB962C8B-B14F-4D97-AF65-F5344CB8AC3E}">
        <p14:creationId xmlns:p14="http://schemas.microsoft.com/office/powerpoint/2010/main" xmlns="" val="13856844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DOD Mandate Achievement per Perspective </a:t>
            </a:r>
            <a:endParaRPr lang="en-US" altLang="en-US" sz="2800" b="1" dirty="0">
              <a:solidFill>
                <a:prstClr val="white"/>
              </a:solidFill>
              <a:latin typeface="Arial" panose="020B0604020202020204" pitchFamily="34" charset="0"/>
            </a:endParaRPr>
          </a:p>
        </p:txBody>
      </p:sp>
      <p:sp>
        <p:nvSpPr>
          <p:cNvPr id="7" name="Slide Number Placeholder 1"/>
          <p:cNvSpPr>
            <a:spLocks noGrp="1"/>
          </p:cNvSpPr>
          <p:nvPr>
            <p:ph type="sldNum" sz="quarter" idx="10"/>
          </p:nvPr>
        </p:nvSpPr>
        <p:spPr bwMode="auto">
          <a:xfrm>
            <a:off x="8590547" y="6477000"/>
            <a:ext cx="521797"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54</a:t>
            </a:fld>
            <a:endParaRPr lang="en-US" altLang="en-US" sz="2400" dirty="0">
              <a:solidFill>
                <a:srgbClr val="014929"/>
              </a:solidFill>
              <a:latin typeface="Arial" panose="020B0604020202020204" pitchFamily="34" charset="0"/>
            </a:endParaRPr>
          </a:p>
        </p:txBody>
      </p:sp>
      <p:pic>
        <p:nvPicPr>
          <p:cNvPr id="3" name="Picture 2"/>
          <p:cNvPicPr>
            <a:picLocks noChangeAspect="1"/>
          </p:cNvPicPr>
          <p:nvPr/>
        </p:nvPicPr>
        <p:blipFill>
          <a:blip r:embed="rId4" cstate="print"/>
          <a:stretch>
            <a:fillRect/>
          </a:stretch>
        </p:blipFill>
        <p:spPr>
          <a:xfrm>
            <a:off x="88168" y="776837"/>
            <a:ext cx="8950636" cy="4696583"/>
          </a:xfrm>
          <a:prstGeom prst="rect">
            <a:avLst/>
          </a:prstGeom>
        </p:spPr>
      </p:pic>
    </p:spTree>
    <p:extLst>
      <p:ext uri="{BB962C8B-B14F-4D97-AF65-F5344CB8AC3E}">
        <p14:creationId xmlns:p14="http://schemas.microsoft.com/office/powerpoint/2010/main" xmlns="" val="2783098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Achievement Against MTSF Outcomes</a:t>
            </a:r>
            <a:endParaRPr lang="en-US" altLang="en-US" sz="2800" b="1" dirty="0">
              <a:solidFill>
                <a:prstClr val="white"/>
              </a:solidFill>
              <a:latin typeface="Arial" panose="020B0604020202020204" pitchFamily="34" charset="0"/>
            </a:endParaRPr>
          </a:p>
        </p:txBody>
      </p:sp>
      <p:sp>
        <p:nvSpPr>
          <p:cNvPr id="7" name="Slide Number Placeholder 1"/>
          <p:cNvSpPr>
            <a:spLocks noGrp="1"/>
          </p:cNvSpPr>
          <p:nvPr>
            <p:ph type="sldNum" sz="quarter" idx="10"/>
          </p:nvPr>
        </p:nvSpPr>
        <p:spPr bwMode="auto">
          <a:xfrm>
            <a:off x="8590547" y="6477000"/>
            <a:ext cx="521797"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55</a:t>
            </a:fld>
            <a:endParaRPr lang="en-US" altLang="en-US" sz="2400" dirty="0">
              <a:solidFill>
                <a:srgbClr val="014929"/>
              </a:solidFill>
              <a:latin typeface="Arial" panose="020B0604020202020204" pitchFamily="34" charset="0"/>
            </a:endParaRPr>
          </a:p>
        </p:txBody>
      </p:sp>
      <p:graphicFrame>
        <p:nvGraphicFramePr>
          <p:cNvPr id="10" name="Chart 9"/>
          <p:cNvGraphicFramePr>
            <a:graphicFrameLocks noChangeAspect="1"/>
          </p:cNvGraphicFramePr>
          <p:nvPr>
            <p:extLst>
              <p:ext uri="{D42A27DB-BD31-4B8C-83A1-F6EECF244321}">
                <p14:modId xmlns:p14="http://schemas.microsoft.com/office/powerpoint/2010/main" xmlns="" val="3496292340"/>
              </p:ext>
            </p:extLst>
          </p:nvPr>
        </p:nvGraphicFramePr>
        <p:xfrm>
          <a:off x="228295" y="625475"/>
          <a:ext cx="8715834" cy="2761544"/>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p:cNvPicPr>
            <a:picLocks noChangeAspect="1"/>
          </p:cNvPicPr>
          <p:nvPr/>
        </p:nvPicPr>
        <p:blipFill>
          <a:blip r:embed="rId5" cstate="print"/>
          <a:stretch>
            <a:fillRect/>
          </a:stretch>
        </p:blipFill>
        <p:spPr>
          <a:xfrm>
            <a:off x="132395" y="3309641"/>
            <a:ext cx="8890224" cy="2417403"/>
          </a:xfrm>
          <a:prstGeom prst="rect">
            <a:avLst/>
          </a:prstGeom>
        </p:spPr>
      </p:pic>
    </p:spTree>
    <p:extLst>
      <p:ext uri="{BB962C8B-B14F-4D97-AF65-F5344CB8AC3E}">
        <p14:creationId xmlns:p14="http://schemas.microsoft.com/office/powerpoint/2010/main" xmlns="" val="21766914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1" y="0"/>
            <a:ext cx="914399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ZA" altLang="en-US" sz="2800" b="1" dirty="0">
                <a:solidFill>
                  <a:prstClr val="white"/>
                </a:solidFill>
                <a:latin typeface="Arial" panose="020B0604020202020204" pitchFamily="34" charset="0"/>
              </a:rPr>
              <a:t>DOD Selected </a:t>
            </a:r>
            <a:r>
              <a:rPr lang="en-ZA" altLang="en-US" sz="2800" b="1" dirty="0" smtClean="0">
                <a:solidFill>
                  <a:prstClr val="white"/>
                </a:solidFill>
                <a:latin typeface="Arial" panose="020B0604020202020204" pitchFamily="34" charset="0"/>
              </a:rPr>
              <a:t>Performance Indicators</a:t>
            </a:r>
            <a:endParaRPr lang="en-ZA" altLang="en-US" sz="2800" b="1" dirty="0">
              <a:solidFill>
                <a:prstClr val="white"/>
              </a:solidFill>
              <a:latin typeface="Arial" panose="020B0604020202020204" pitchFamily="34"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56</a:t>
            </a:fld>
            <a:endParaRPr lang="en-US" altLang="en-US" sz="2400" dirty="0">
              <a:solidFill>
                <a:srgbClr val="014929"/>
              </a:solidFill>
              <a:latin typeface="Arial" panose="020B0604020202020204" pitchFamily="34" charset="0"/>
            </a:endParaRPr>
          </a:p>
        </p:txBody>
      </p:sp>
      <p:graphicFrame>
        <p:nvGraphicFramePr>
          <p:cNvPr id="10" name="Chart 9"/>
          <p:cNvGraphicFramePr/>
          <p:nvPr>
            <p:extLst>
              <p:ext uri="{D42A27DB-BD31-4B8C-83A1-F6EECF244321}">
                <p14:modId xmlns:p14="http://schemas.microsoft.com/office/powerpoint/2010/main" xmlns="" val="889746205"/>
              </p:ext>
            </p:extLst>
          </p:nvPr>
        </p:nvGraphicFramePr>
        <p:xfrm>
          <a:off x="773973" y="3123660"/>
          <a:ext cx="7655595" cy="318025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xmlns="" val="2377197381"/>
              </p:ext>
            </p:extLst>
          </p:nvPr>
        </p:nvGraphicFramePr>
        <p:xfrm>
          <a:off x="208858" y="711385"/>
          <a:ext cx="8725744" cy="2452602"/>
        </p:xfrm>
        <a:graphic>
          <a:graphicData uri="http://schemas.openxmlformats.org/presentationml/2006/ole">
            <p:oleObj spid="_x0000_s3191" name="Worksheet" r:id="rId6" imgW="7886801" imgH="2295457" progId="Excel.Sheet.12">
              <p:embed/>
            </p:oleObj>
          </a:graphicData>
        </a:graphic>
      </p:graphicFrame>
    </p:spTree>
    <p:extLst>
      <p:ext uri="{BB962C8B-B14F-4D97-AF65-F5344CB8AC3E}">
        <p14:creationId xmlns:p14="http://schemas.microsoft.com/office/powerpoint/2010/main" xmlns="" val="41159370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1" y="0"/>
            <a:ext cx="914399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ZA" altLang="en-US" sz="2800" b="1" dirty="0">
                <a:solidFill>
                  <a:prstClr val="white"/>
                </a:solidFill>
                <a:latin typeface="Arial" panose="020B0604020202020204" pitchFamily="34" charset="0"/>
              </a:rPr>
              <a:t>DOD Selected </a:t>
            </a:r>
            <a:r>
              <a:rPr lang="en-ZA" altLang="en-US" sz="2800" b="1" dirty="0" smtClean="0">
                <a:solidFill>
                  <a:prstClr val="white"/>
                </a:solidFill>
                <a:latin typeface="Arial" panose="020B0604020202020204" pitchFamily="34" charset="0"/>
              </a:rPr>
              <a:t>Performance Indicators</a:t>
            </a:r>
            <a:endParaRPr lang="en-ZA" altLang="en-US" sz="2800" b="1" dirty="0">
              <a:solidFill>
                <a:prstClr val="white"/>
              </a:solidFill>
              <a:latin typeface="Arial" panose="020B0604020202020204" pitchFamily="34"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57</a:t>
            </a:fld>
            <a:endParaRPr lang="en-US" altLang="en-US" sz="2400" dirty="0">
              <a:solidFill>
                <a:srgbClr val="014929"/>
              </a:solidFill>
              <a:latin typeface="Arial" panose="020B0604020202020204" pitchFamily="34" charset="0"/>
            </a:endParaRPr>
          </a:p>
        </p:txBody>
      </p:sp>
      <p:sp>
        <p:nvSpPr>
          <p:cNvPr id="8" name="TextBox 7"/>
          <p:cNvSpPr txBox="1"/>
          <p:nvPr/>
        </p:nvSpPr>
        <p:spPr>
          <a:xfrm>
            <a:off x="142407" y="3392995"/>
            <a:ext cx="8859186" cy="1815882"/>
          </a:xfrm>
          <a:prstGeom prst="rect">
            <a:avLst/>
          </a:prstGeom>
          <a:noFill/>
        </p:spPr>
        <p:txBody>
          <a:bodyPr wrap="square" rtlCol="0">
            <a:spAutoFit/>
          </a:bodyPr>
          <a:lstStyle/>
          <a:p>
            <a:pPr algn="just">
              <a:spcAft>
                <a:spcPts val="0"/>
              </a:spcAft>
            </a:pPr>
            <a:r>
              <a:rPr lang="en-ZA" sz="1600" b="1" dirty="0">
                <a:latin typeface="Arial Narrow" panose="020B0606020202030204" pitchFamily="34" charset="0"/>
                <a:ea typeface="Calibri"/>
                <a:cs typeface="Times New Roman"/>
              </a:rPr>
              <a:t>Comment</a:t>
            </a:r>
          </a:p>
          <a:p>
            <a:pPr marL="285750" indent="-285750" algn="just">
              <a:spcAft>
                <a:spcPts val="0"/>
              </a:spcAft>
              <a:buFont typeface="Arial" panose="020B0604020202020204" pitchFamily="34" charset="0"/>
              <a:buChar char="•"/>
            </a:pPr>
            <a:r>
              <a:rPr lang="en-ZA" sz="1600" u="sng" dirty="0">
                <a:latin typeface="Arial Narrow" panose="020B0606020202030204" pitchFamily="34" charset="0"/>
                <a:ea typeface="Calibri"/>
                <a:cs typeface="Times New Roman"/>
              </a:rPr>
              <a:t>SADC – 10 o</a:t>
            </a:r>
            <a:r>
              <a:rPr lang="en-ZA" sz="1600" u="sng" dirty="0" smtClean="0">
                <a:latin typeface="Arial Narrow" panose="020B0606020202030204" pitchFamily="34" charset="0"/>
                <a:ea typeface="Calibri"/>
                <a:cs typeface="Times New Roman"/>
              </a:rPr>
              <a:t>ffices</a:t>
            </a:r>
            <a:r>
              <a:rPr lang="en-ZA" sz="1600" dirty="0" smtClean="0">
                <a:latin typeface="Arial Narrow" panose="020B0606020202030204" pitchFamily="34" charset="0"/>
                <a:ea typeface="Calibri"/>
                <a:cs typeface="Times New Roman"/>
              </a:rPr>
              <a:t>.  </a:t>
            </a:r>
            <a:r>
              <a:rPr lang="en-ZA" sz="1600" dirty="0">
                <a:latin typeface="Arial Narrow" panose="020B0606020202030204" pitchFamily="34" charset="0"/>
                <a:ea typeface="Calibri"/>
                <a:cs typeface="Times New Roman"/>
              </a:rPr>
              <a:t>Angola, Botswana, DRC, Lesotho, Mozambique, Namibia, </a:t>
            </a:r>
            <a:r>
              <a:rPr lang="en-ZA" sz="1600" dirty="0" err="1" smtClean="0">
                <a:latin typeface="Arial Narrow" panose="020B0606020202030204" pitchFamily="34" charset="0"/>
                <a:ea typeface="Calibri"/>
                <a:cs typeface="Times New Roman"/>
              </a:rPr>
              <a:t>Eswatini</a:t>
            </a:r>
            <a:r>
              <a:rPr lang="en-ZA" sz="1600" dirty="0" smtClean="0">
                <a:latin typeface="Arial Narrow" panose="020B0606020202030204" pitchFamily="34" charset="0"/>
                <a:ea typeface="Calibri"/>
                <a:cs typeface="Times New Roman"/>
              </a:rPr>
              <a:t>, </a:t>
            </a:r>
            <a:r>
              <a:rPr lang="en-ZA" sz="1600" dirty="0">
                <a:latin typeface="Arial Narrow" panose="020B0606020202030204" pitchFamily="34" charset="0"/>
                <a:ea typeface="Calibri"/>
                <a:cs typeface="Times New Roman"/>
              </a:rPr>
              <a:t>Tanzania, Zambia </a:t>
            </a:r>
            <a:r>
              <a:rPr lang="en-ZA" sz="1600" dirty="0" smtClean="0">
                <a:latin typeface="Arial Narrow" panose="020B0606020202030204" pitchFamily="34" charset="0"/>
                <a:ea typeface="Calibri"/>
                <a:cs typeface="Times New Roman"/>
              </a:rPr>
              <a:t>and Zimbabwe</a:t>
            </a:r>
            <a:r>
              <a:rPr lang="en-ZA" sz="1600" dirty="0">
                <a:latin typeface="Arial Narrow" panose="020B0606020202030204" pitchFamily="34" charset="0"/>
                <a:ea typeface="Calibri"/>
                <a:cs typeface="Times New Roman"/>
              </a:rPr>
              <a:t>. </a:t>
            </a:r>
          </a:p>
          <a:p>
            <a:pPr marL="285750" indent="-285750" algn="just">
              <a:spcAft>
                <a:spcPts val="0"/>
              </a:spcAft>
              <a:buFont typeface="Arial" panose="020B0604020202020204" pitchFamily="34" charset="0"/>
              <a:buChar char="•"/>
            </a:pPr>
            <a:r>
              <a:rPr lang="en-ZA" sz="1600" u="sng" dirty="0" smtClean="0">
                <a:latin typeface="Arial Narrow" panose="020B0606020202030204" pitchFamily="34" charset="0"/>
                <a:ea typeface="Calibri"/>
                <a:cs typeface="Times New Roman"/>
              </a:rPr>
              <a:t>Rest </a:t>
            </a:r>
            <a:r>
              <a:rPr lang="en-ZA" sz="1600" u="sng" dirty="0">
                <a:latin typeface="Arial Narrow" panose="020B0606020202030204" pitchFamily="34" charset="0"/>
                <a:ea typeface="Calibri"/>
                <a:cs typeface="Times New Roman"/>
              </a:rPr>
              <a:t>of Africa –</a:t>
            </a:r>
            <a:r>
              <a:rPr lang="en-ZA" sz="1600" u="sng" dirty="0" smtClean="0">
                <a:latin typeface="Arial Narrow" panose="020B0606020202030204" pitchFamily="34" charset="0"/>
                <a:ea typeface="Calibri"/>
                <a:cs typeface="Times New Roman"/>
              </a:rPr>
              <a:t> </a:t>
            </a:r>
            <a:r>
              <a:rPr lang="en-ZA" sz="1600" u="sng" dirty="0">
                <a:latin typeface="Arial Narrow" panose="020B0606020202030204" pitchFamily="34" charset="0"/>
                <a:ea typeface="Calibri"/>
                <a:cs typeface="Times New Roman"/>
              </a:rPr>
              <a:t>13 </a:t>
            </a:r>
            <a:r>
              <a:rPr lang="en-ZA" sz="1600" u="sng" dirty="0" smtClean="0">
                <a:latin typeface="Arial Narrow" panose="020B0606020202030204" pitchFamily="34" charset="0"/>
                <a:ea typeface="Calibri"/>
                <a:cs typeface="Times New Roman"/>
              </a:rPr>
              <a:t>offices</a:t>
            </a:r>
            <a:r>
              <a:rPr lang="en-ZA" sz="1600" dirty="0" smtClean="0">
                <a:latin typeface="Arial Narrow" panose="020B0606020202030204" pitchFamily="34" charset="0"/>
                <a:ea typeface="Calibri"/>
                <a:cs typeface="Times New Roman"/>
              </a:rPr>
              <a:t>.  </a:t>
            </a:r>
            <a:r>
              <a:rPr lang="en-ZA" sz="1600" dirty="0">
                <a:latin typeface="Arial Narrow" panose="020B0606020202030204" pitchFamily="34" charset="0"/>
                <a:ea typeface="Calibri"/>
                <a:cs typeface="Times New Roman"/>
              </a:rPr>
              <a:t>Algeria, AU, Burundi, Côte d’Ivoire, Egypt, Ethiopia, Ghana, Kenya, Nigeria, </a:t>
            </a:r>
            <a:r>
              <a:rPr lang="en-ZA" sz="1600" dirty="0" smtClean="0">
                <a:latin typeface="Arial Narrow" panose="020B0606020202030204" pitchFamily="34" charset="0"/>
                <a:ea typeface="Calibri"/>
                <a:cs typeface="Times New Roman"/>
              </a:rPr>
              <a:t>Senegal, South </a:t>
            </a:r>
            <a:r>
              <a:rPr lang="en-ZA" sz="1600" dirty="0">
                <a:latin typeface="Arial Narrow" panose="020B0606020202030204" pitchFamily="34" charset="0"/>
                <a:ea typeface="Calibri"/>
                <a:cs typeface="Times New Roman"/>
              </a:rPr>
              <a:t>Sudan, Sudan  and Uganda.</a:t>
            </a:r>
          </a:p>
          <a:p>
            <a:pPr marL="285750" indent="-285750" algn="just">
              <a:spcAft>
                <a:spcPts val="0"/>
              </a:spcAft>
              <a:buFont typeface="Arial" panose="020B0604020202020204" pitchFamily="34" charset="0"/>
              <a:buChar char="•"/>
            </a:pPr>
            <a:r>
              <a:rPr lang="en-ZA" sz="1600" u="sng" dirty="0" smtClean="0">
                <a:latin typeface="Arial Narrow" panose="020B0606020202030204" pitchFamily="34" charset="0"/>
                <a:ea typeface="Calibri"/>
                <a:cs typeface="Times New Roman"/>
              </a:rPr>
              <a:t>Rest </a:t>
            </a:r>
            <a:r>
              <a:rPr lang="en-ZA" sz="1600" u="sng" dirty="0">
                <a:latin typeface="Arial Narrow" panose="020B0606020202030204" pitchFamily="34" charset="0"/>
                <a:ea typeface="Calibri"/>
                <a:cs typeface="Times New Roman"/>
              </a:rPr>
              <a:t>of the World –</a:t>
            </a:r>
            <a:r>
              <a:rPr lang="en-ZA" sz="1600" u="sng" dirty="0" smtClean="0">
                <a:latin typeface="Arial Narrow" panose="020B0606020202030204" pitchFamily="34" charset="0"/>
                <a:ea typeface="Calibri"/>
                <a:cs typeface="Times New Roman"/>
              </a:rPr>
              <a:t> </a:t>
            </a:r>
            <a:r>
              <a:rPr lang="en-ZA" sz="1600" u="sng" dirty="0">
                <a:latin typeface="Arial Narrow" panose="020B0606020202030204" pitchFamily="34" charset="0"/>
                <a:ea typeface="Calibri"/>
                <a:cs typeface="Times New Roman"/>
              </a:rPr>
              <a:t>21 </a:t>
            </a:r>
            <a:r>
              <a:rPr lang="en-ZA" sz="1600" u="sng" dirty="0" smtClean="0">
                <a:latin typeface="Arial Narrow" panose="020B0606020202030204" pitchFamily="34" charset="0"/>
                <a:ea typeface="Calibri"/>
                <a:cs typeface="Times New Roman"/>
              </a:rPr>
              <a:t>offices</a:t>
            </a:r>
            <a:r>
              <a:rPr lang="en-ZA" sz="1600" dirty="0" smtClean="0">
                <a:latin typeface="Arial Narrow" panose="020B0606020202030204" pitchFamily="34" charset="0"/>
                <a:ea typeface="Calibri"/>
                <a:cs typeface="Times New Roman"/>
              </a:rPr>
              <a:t>.  Argentina</a:t>
            </a:r>
            <a:r>
              <a:rPr lang="en-ZA" sz="1600" dirty="0">
                <a:latin typeface="Arial Narrow" panose="020B0606020202030204" pitchFamily="34" charset="0"/>
                <a:ea typeface="Calibri"/>
                <a:cs typeface="Times New Roman"/>
              </a:rPr>
              <a:t>, Belgium, Brazil, Cuba, France, Germany, India, Italy, Malaysia, Pakistan, </a:t>
            </a:r>
            <a:r>
              <a:rPr lang="en-ZA" sz="1600" dirty="0" smtClean="0">
                <a:latin typeface="Arial Narrow" panose="020B0606020202030204" pitchFamily="34" charset="0"/>
                <a:ea typeface="Calibri"/>
                <a:cs typeface="Times New Roman"/>
              </a:rPr>
              <a:t>PRC</a:t>
            </a:r>
            <a:r>
              <a:rPr lang="en-ZA" sz="1600" dirty="0">
                <a:latin typeface="Arial Narrow" panose="020B0606020202030204" pitchFamily="34" charset="0"/>
                <a:ea typeface="Calibri"/>
                <a:cs typeface="Times New Roman"/>
              </a:rPr>
              <a:t>, Russia, Saudi Arabia, Spain, Sweden, Turkey, </a:t>
            </a:r>
            <a:r>
              <a:rPr lang="en-ZA" sz="1600" dirty="0" smtClean="0">
                <a:latin typeface="Arial Narrow" panose="020B0606020202030204" pitchFamily="34" charset="0"/>
                <a:ea typeface="Calibri"/>
                <a:cs typeface="Times New Roman"/>
              </a:rPr>
              <a:t>UAE, UK, </a:t>
            </a:r>
            <a:r>
              <a:rPr lang="en-ZA" sz="1600" dirty="0">
                <a:latin typeface="Arial Narrow" panose="020B0606020202030204" pitchFamily="34" charset="0"/>
                <a:ea typeface="Calibri"/>
                <a:cs typeface="Times New Roman"/>
              </a:rPr>
              <a:t>UN, </a:t>
            </a:r>
            <a:r>
              <a:rPr lang="en-ZA" sz="1600" dirty="0" smtClean="0">
                <a:latin typeface="Arial Narrow" panose="020B0606020202030204" pitchFamily="34" charset="0"/>
                <a:ea typeface="Calibri"/>
                <a:cs typeface="Times New Roman"/>
              </a:rPr>
              <a:t>USA and Vietnam</a:t>
            </a:r>
            <a:r>
              <a:rPr lang="en-ZA" sz="1600" dirty="0">
                <a:latin typeface="Arial Narrow" panose="020B0606020202030204" pitchFamily="34" charset="0"/>
                <a:ea typeface="Calibri"/>
                <a:cs typeface="Times New Roman"/>
              </a:rPr>
              <a:t>.</a:t>
            </a:r>
          </a:p>
        </p:txBody>
      </p:sp>
      <p:graphicFrame>
        <p:nvGraphicFramePr>
          <p:cNvPr id="9" name="Table 8"/>
          <p:cNvGraphicFramePr>
            <a:graphicFrameLocks noGrp="1"/>
          </p:cNvGraphicFramePr>
          <p:nvPr>
            <p:extLst>
              <p:ext uri="{D42A27DB-BD31-4B8C-83A1-F6EECF244321}">
                <p14:modId xmlns:p14="http://schemas.microsoft.com/office/powerpoint/2010/main" xmlns="" val="59984608"/>
              </p:ext>
            </p:extLst>
          </p:nvPr>
        </p:nvGraphicFramePr>
        <p:xfrm>
          <a:off x="144529" y="807119"/>
          <a:ext cx="8855092" cy="2578659"/>
        </p:xfrm>
        <a:graphic>
          <a:graphicData uri="http://schemas.openxmlformats.org/drawingml/2006/table">
            <a:tbl>
              <a:tblPr firstRow="1" firstCol="1" bandRow="1"/>
              <a:tblGrid>
                <a:gridCol w="4463566">
                  <a:extLst>
                    <a:ext uri="{9D8B030D-6E8A-4147-A177-3AD203B41FA5}">
                      <a16:colId xmlns:a16="http://schemas.microsoft.com/office/drawing/2014/main" xmlns="" val="20000"/>
                    </a:ext>
                  </a:extLst>
                </a:gridCol>
                <a:gridCol w="4391526">
                  <a:extLst>
                    <a:ext uri="{9D8B030D-6E8A-4147-A177-3AD203B41FA5}">
                      <a16:colId xmlns:a16="http://schemas.microsoft.com/office/drawing/2014/main" xmlns="" val="20001"/>
                    </a:ext>
                  </a:extLst>
                </a:gridCol>
              </a:tblGrid>
              <a:tr h="332465">
                <a:tc gridSpan="2">
                  <a:txBody>
                    <a:bodyPr/>
                    <a:lstStyle/>
                    <a:p>
                      <a:pPr algn="l">
                        <a:spcAft>
                          <a:spcPts val="0"/>
                        </a:spcAft>
                      </a:pPr>
                      <a:r>
                        <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Defence Foreign Relations Performance Status for FY2018/19</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endParaRPr lang="en-US"/>
                    </a:p>
                  </a:txBody>
                  <a:tcPr/>
                </a:tc>
                <a:extLst>
                  <a:ext uri="{0D108BD9-81ED-4DB2-BD59-A6C34878D82A}">
                    <a16:rowId xmlns:a16="http://schemas.microsoft.com/office/drawing/2014/main" xmlns="" val="10000"/>
                  </a:ext>
                </a:extLst>
              </a:tr>
              <a:tr h="28854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a:ln>
                            <a:noFill/>
                          </a:ln>
                          <a:solidFill>
                            <a:schemeClr val="tx1"/>
                          </a:solidFill>
                          <a:effectLst/>
                          <a:uLnTx/>
                          <a:uFillTx/>
                          <a:latin typeface="Arial Narrow"/>
                          <a:ea typeface="Calibri"/>
                          <a:cs typeface="Times New Roman"/>
                        </a:rPr>
                        <a:t>MTSF Outcome to which it contributes:  Outcome </a:t>
                      </a:r>
                      <a:r>
                        <a:rPr kumimoji="0" lang="en-ZA" sz="1600" b="1" i="0" u="none" strike="noStrike" kern="0" cap="none" spc="0" normalizeH="0" baseline="0" noProof="0" dirty="0" smtClean="0">
                          <a:ln>
                            <a:noFill/>
                          </a:ln>
                          <a:solidFill>
                            <a:schemeClr val="tx1"/>
                          </a:solidFill>
                          <a:effectLst/>
                          <a:uLnTx/>
                          <a:uFillTx/>
                          <a:latin typeface="Arial Narrow"/>
                          <a:ea typeface="Calibri"/>
                          <a:cs typeface="Times New Roman"/>
                        </a:rPr>
                        <a:t>11</a:t>
                      </a:r>
                      <a:endParaRPr kumimoji="0" lang="en-ZA" sz="1600" b="1" i="0" u="none" strike="noStrike" kern="0" cap="none" spc="0" normalizeH="0" baseline="0" noProof="0" dirty="0">
                        <a:ln>
                          <a:noFill/>
                        </a:ln>
                        <a:solidFill>
                          <a:schemeClr val="tx1"/>
                        </a:solidFill>
                        <a:effectLst/>
                        <a:uLnTx/>
                        <a:uFillTx/>
                        <a:latin typeface="Arial Narrow"/>
                        <a:ea typeface="Calibri"/>
                        <a:cs typeface="Times New Roman"/>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hMerge="1">
                  <a:txBody>
                    <a:bodyPr/>
                    <a:lstStyle/>
                    <a:p>
                      <a:pPr algn="ctr">
                        <a:spcAft>
                          <a:spcPts val="0"/>
                        </a:spcAft>
                      </a:pPr>
                      <a:endParaRPr lang="en-GB" sz="1600" dirty="0">
                        <a:effectLst/>
                        <a:latin typeface="Arial"/>
                        <a:ea typeface="Calibri"/>
                        <a:cs typeface="Times New Roman"/>
                      </a:endParaRPr>
                    </a:p>
                  </a:txBody>
                  <a:tcPr marL="63307" marR="63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5076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smtClean="0">
                          <a:ln>
                            <a:noFill/>
                          </a:ln>
                          <a:solidFill>
                            <a:schemeClr val="tx1"/>
                          </a:solidFill>
                          <a:effectLst/>
                          <a:uLnTx/>
                          <a:uFillTx/>
                          <a:latin typeface="Arial Narrow"/>
                          <a:ea typeface="Calibri"/>
                          <a:cs typeface="Times New Roman"/>
                        </a:rPr>
                        <a:t>Output: Employ the SANDF</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xmlns="" val="10002"/>
                  </a:ext>
                </a:extLst>
              </a:tr>
              <a:tr h="225164">
                <a:tc>
                  <a:txBody>
                    <a:bodyPr/>
                    <a:lstStyle/>
                    <a:p>
                      <a:pPr algn="ctr">
                        <a:spcAft>
                          <a:spcPts val="0"/>
                        </a:spcAft>
                      </a:pPr>
                      <a:r>
                        <a:rPr lang="en-US" sz="1600" b="1" dirty="0">
                          <a:solidFill>
                            <a:srgbClr val="006600"/>
                          </a:solidFill>
                          <a:effectLst/>
                          <a:latin typeface="Arial Narrow"/>
                          <a:ea typeface="Calibri"/>
                          <a:cs typeface="Times New Roman"/>
                        </a:rPr>
                        <a:t>Performance Indicator</a:t>
                      </a:r>
                      <a:endParaRPr lang="en-GB" sz="1600" dirty="0">
                        <a:solidFill>
                          <a:srgbClr val="006600"/>
                        </a:solidFill>
                        <a:effectLst/>
                        <a:latin typeface="Arial"/>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1" dirty="0">
                          <a:solidFill>
                            <a:srgbClr val="006600"/>
                          </a:solidFill>
                          <a:effectLst/>
                          <a:latin typeface="Arial Narrow"/>
                          <a:ea typeface="Calibri"/>
                          <a:cs typeface="Times New Roman"/>
                        </a:rPr>
                        <a:t>Analysis</a:t>
                      </a:r>
                      <a:endParaRPr lang="en-GB" sz="1600" dirty="0">
                        <a:solidFill>
                          <a:srgbClr val="006600"/>
                        </a:solidFill>
                        <a:effectLst/>
                        <a:latin typeface="Arial"/>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310627">
                <a:tc>
                  <a:txBody>
                    <a:bodyPr/>
                    <a:lstStyle/>
                    <a:p>
                      <a:pPr algn="l">
                        <a:spcAft>
                          <a:spcPts val="0"/>
                        </a:spcAft>
                      </a:pPr>
                      <a:r>
                        <a:rPr lang="en-ZA" sz="1600" dirty="0" smtClean="0">
                          <a:solidFill>
                            <a:schemeClr val="tx1"/>
                          </a:solidFill>
                          <a:effectLst/>
                          <a:latin typeface="Arial Narrow" panose="020B0606020202030204" pitchFamily="34" charset="0"/>
                          <a:ea typeface="Calibri"/>
                          <a:cs typeface="Times New Roman"/>
                        </a:rPr>
                        <a:t>Total number of Defence Attaché Offices</a:t>
                      </a:r>
                    </a:p>
                    <a:p>
                      <a:pPr algn="l">
                        <a:spcAft>
                          <a:spcPts val="0"/>
                        </a:spcAft>
                      </a:pPr>
                      <a:endParaRPr lang="en-US" sz="1600" dirty="0">
                        <a:solidFill>
                          <a:schemeClr val="tx1"/>
                        </a:solidFill>
                        <a:effectLst/>
                        <a:latin typeface="Arial Narrow" panose="020B0606020202030204" pitchFamily="34" charset="0"/>
                        <a:ea typeface="Calibri"/>
                        <a:cs typeface="Times New Roman"/>
                      </a:endParaRPr>
                    </a:p>
                  </a:txBody>
                  <a:tcPr marL="63309" marR="633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1600" b="1" dirty="0" smtClean="0">
                          <a:solidFill>
                            <a:schemeClr val="tx1"/>
                          </a:solidFill>
                          <a:effectLst/>
                          <a:latin typeface="Arial Narrow" panose="020B0606020202030204" pitchFamily="34" charset="0"/>
                          <a:ea typeface="Calibri"/>
                          <a:cs typeface="Times New Roman"/>
                        </a:rPr>
                        <a:t>Target</a:t>
                      </a:r>
                    </a:p>
                    <a:p>
                      <a:pPr algn="just">
                        <a:spcAft>
                          <a:spcPts val="0"/>
                        </a:spcAft>
                      </a:pPr>
                      <a:r>
                        <a:rPr lang="en-US" sz="1600" b="0" dirty="0" smtClean="0">
                          <a:solidFill>
                            <a:schemeClr val="tx1"/>
                          </a:solidFill>
                          <a:effectLst/>
                          <a:latin typeface="Arial Narrow" panose="020B0606020202030204" pitchFamily="34" charset="0"/>
                          <a:ea typeface="Calibri"/>
                          <a:cs typeface="Times New Roman"/>
                        </a:rPr>
                        <a:t>44</a:t>
                      </a:r>
                      <a:endParaRPr lang="en-US" sz="1600" b="0" dirty="0">
                        <a:solidFill>
                          <a:schemeClr val="tx1"/>
                        </a:solidFill>
                        <a:effectLst/>
                        <a:latin typeface="Arial Narrow" panose="020B0606020202030204" pitchFamily="34" charset="0"/>
                        <a:ea typeface="Calibri"/>
                        <a:cs typeface="Times New Roman"/>
                      </a:endParaRPr>
                    </a:p>
                    <a:p>
                      <a:pPr algn="just">
                        <a:spcAft>
                          <a:spcPts val="0"/>
                        </a:spcAft>
                      </a:pPr>
                      <a:endParaRPr lang="en-US" sz="1600" b="1" dirty="0">
                        <a:solidFill>
                          <a:schemeClr val="tx1"/>
                        </a:solidFill>
                        <a:effectLst/>
                        <a:latin typeface="Arial Narrow" panose="020B0606020202030204" pitchFamily="34" charset="0"/>
                        <a:ea typeface="Calibri"/>
                        <a:cs typeface="Times New Roman"/>
                      </a:endParaRPr>
                    </a:p>
                    <a:p>
                      <a:pPr algn="just">
                        <a:spcAft>
                          <a:spcPts val="0"/>
                        </a:spcAft>
                      </a:pPr>
                      <a:r>
                        <a:rPr lang="en-US" sz="1600" b="1" dirty="0" smtClean="0">
                          <a:solidFill>
                            <a:schemeClr val="tx1"/>
                          </a:solidFill>
                          <a:effectLst/>
                          <a:latin typeface="Arial Narrow" panose="020B0606020202030204" pitchFamily="34" charset="0"/>
                          <a:ea typeface="Calibri"/>
                          <a:cs typeface="Times New Roman"/>
                        </a:rPr>
                        <a:t>Actual</a:t>
                      </a:r>
                      <a:endParaRPr lang="en-US" sz="1600" b="1" dirty="0">
                        <a:solidFill>
                          <a:schemeClr val="tx1"/>
                        </a:solidFill>
                        <a:effectLst/>
                        <a:latin typeface="Arial Narrow" panose="020B0606020202030204" pitchFamily="34" charset="0"/>
                        <a:ea typeface="Calibri"/>
                        <a:cs typeface="Times New Roman"/>
                      </a:endParaRPr>
                    </a:p>
                    <a:p>
                      <a:pPr algn="just">
                        <a:spcAft>
                          <a:spcPts val="0"/>
                        </a:spcAft>
                      </a:pPr>
                      <a:r>
                        <a:rPr lang="en-US" sz="1600" b="1" dirty="0" smtClean="0">
                          <a:solidFill>
                            <a:srgbClr val="006600"/>
                          </a:solidFill>
                          <a:effectLst/>
                          <a:latin typeface="Arial Narrow" panose="020B0606020202030204" pitchFamily="34" charset="0"/>
                          <a:ea typeface="Calibri"/>
                          <a:cs typeface="Times New Roman"/>
                        </a:rPr>
                        <a:t>44</a:t>
                      </a:r>
                      <a:endParaRPr lang="en-US" sz="1600" b="1" dirty="0">
                        <a:solidFill>
                          <a:srgbClr val="006600"/>
                        </a:solidFill>
                        <a:effectLst/>
                        <a:latin typeface="Arial Narrow" panose="020B0606020202030204" pitchFamily="34" charset="0"/>
                        <a:ea typeface="Calibri"/>
                        <a:cs typeface="Times New Roman"/>
                        <a:sym typeface="Wingdings" panose="05000000000000000000" pitchFamily="2" charset="2"/>
                      </a:endParaRPr>
                    </a:p>
                    <a:p>
                      <a:pPr algn="just">
                        <a:spcAft>
                          <a:spcPts val="0"/>
                        </a:spcAft>
                      </a:pPr>
                      <a:endParaRPr lang="en-US" sz="1600" b="0" dirty="0" smtClean="0">
                        <a:solidFill>
                          <a:schemeClr val="tx1"/>
                        </a:solidFill>
                        <a:effectLst/>
                        <a:latin typeface="Arial Narrow" panose="020B0606020202030204" pitchFamily="34" charset="0"/>
                        <a:ea typeface="Calibri"/>
                        <a:cs typeface="Times New Roman"/>
                      </a:endParaRPr>
                    </a:p>
                  </a:txBody>
                  <a:tcPr marL="63309" marR="633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35577691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1" y="0"/>
            <a:ext cx="914399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ZA" altLang="en-US" sz="2800" b="1" dirty="0">
                <a:solidFill>
                  <a:prstClr val="white"/>
                </a:solidFill>
                <a:latin typeface="Arial" panose="020B0604020202020204" pitchFamily="34" charset="0"/>
              </a:rPr>
              <a:t>DOD Selected </a:t>
            </a:r>
            <a:r>
              <a:rPr lang="en-ZA" altLang="en-US" sz="2800" b="1" dirty="0" smtClean="0">
                <a:solidFill>
                  <a:prstClr val="white"/>
                </a:solidFill>
                <a:latin typeface="Arial" panose="020B0604020202020204" pitchFamily="34" charset="0"/>
              </a:rPr>
              <a:t>Performance Indicators</a:t>
            </a:r>
            <a:endParaRPr lang="en-ZA" altLang="en-US" sz="2800" b="1" dirty="0">
              <a:solidFill>
                <a:prstClr val="white"/>
              </a:solidFill>
              <a:latin typeface="Arial" panose="020B0604020202020204" pitchFamily="34"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58</a:t>
            </a:fld>
            <a:endParaRPr lang="en-US" altLang="en-US" sz="2400" dirty="0">
              <a:solidFill>
                <a:srgbClr val="014929"/>
              </a:solidFill>
              <a:latin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xmlns="" val="1977895207"/>
              </p:ext>
            </p:extLst>
          </p:nvPr>
        </p:nvGraphicFramePr>
        <p:xfrm>
          <a:off x="144529" y="807119"/>
          <a:ext cx="8855092" cy="2571732"/>
        </p:xfrm>
        <a:graphic>
          <a:graphicData uri="http://schemas.openxmlformats.org/drawingml/2006/table">
            <a:tbl>
              <a:tblPr firstRow="1" firstCol="1" bandRow="1"/>
              <a:tblGrid>
                <a:gridCol w="4445831">
                  <a:extLst>
                    <a:ext uri="{9D8B030D-6E8A-4147-A177-3AD203B41FA5}">
                      <a16:colId xmlns:a16="http://schemas.microsoft.com/office/drawing/2014/main" xmlns="" val="20000"/>
                    </a:ext>
                  </a:extLst>
                </a:gridCol>
                <a:gridCol w="4409261">
                  <a:extLst>
                    <a:ext uri="{9D8B030D-6E8A-4147-A177-3AD203B41FA5}">
                      <a16:colId xmlns:a16="http://schemas.microsoft.com/office/drawing/2014/main" xmlns="" val="20001"/>
                    </a:ext>
                  </a:extLst>
                </a:gridCol>
              </a:tblGrid>
              <a:tr h="332465">
                <a:tc gridSpan="2">
                  <a:txBody>
                    <a:bodyPr/>
                    <a:lstStyle/>
                    <a:p>
                      <a:pPr algn="l">
                        <a:spcAft>
                          <a:spcPts val="0"/>
                        </a:spcAft>
                      </a:pPr>
                      <a:r>
                        <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Human Resources Support Services Performance Status for FY2018/19</a:t>
                      </a:r>
                      <a:endParaRPr lang="en-ZA" sz="1700" b="1"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endParaRPr lang="en-US"/>
                    </a:p>
                  </a:txBody>
                  <a:tcPr/>
                </a:tc>
                <a:extLst>
                  <a:ext uri="{0D108BD9-81ED-4DB2-BD59-A6C34878D82A}">
                    <a16:rowId xmlns:a16="http://schemas.microsoft.com/office/drawing/2014/main" xmlns="" val="10000"/>
                  </a:ext>
                </a:extLst>
              </a:tr>
              <a:tr h="28854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a:ln>
                            <a:noFill/>
                          </a:ln>
                          <a:solidFill>
                            <a:schemeClr val="tx1"/>
                          </a:solidFill>
                          <a:effectLst/>
                          <a:uLnTx/>
                          <a:uFillTx/>
                          <a:latin typeface="Arial Narrow"/>
                          <a:ea typeface="Calibri"/>
                          <a:cs typeface="Times New Roman"/>
                        </a:rPr>
                        <a:t>MTSF Outcome to which it contributes:  Outcome </a:t>
                      </a:r>
                      <a:r>
                        <a:rPr kumimoji="0" lang="en-ZA" sz="1600" b="1" i="0" u="none" strike="noStrike" kern="0" cap="none" spc="0" normalizeH="0" baseline="0" noProof="0" dirty="0" smtClean="0">
                          <a:ln>
                            <a:noFill/>
                          </a:ln>
                          <a:solidFill>
                            <a:schemeClr val="tx1"/>
                          </a:solidFill>
                          <a:effectLst/>
                          <a:uLnTx/>
                          <a:uFillTx/>
                          <a:latin typeface="Arial Narrow"/>
                          <a:ea typeface="Calibri"/>
                          <a:cs typeface="Times New Roman"/>
                        </a:rPr>
                        <a:t>5</a:t>
                      </a:r>
                      <a:endParaRPr kumimoji="0" lang="en-ZA" sz="1600" b="1" i="0" u="none" strike="noStrike" kern="0" cap="none" spc="0" normalizeH="0" baseline="0" noProof="0" dirty="0">
                        <a:ln>
                          <a:noFill/>
                        </a:ln>
                        <a:solidFill>
                          <a:schemeClr val="tx1"/>
                        </a:solidFill>
                        <a:effectLst/>
                        <a:uLnTx/>
                        <a:uFillTx/>
                        <a:latin typeface="Arial Narrow"/>
                        <a:ea typeface="Calibri"/>
                        <a:cs typeface="Times New Roman"/>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hMerge="1">
                  <a:txBody>
                    <a:bodyPr/>
                    <a:lstStyle/>
                    <a:p>
                      <a:pPr algn="ctr">
                        <a:spcAft>
                          <a:spcPts val="0"/>
                        </a:spcAft>
                      </a:pPr>
                      <a:endParaRPr lang="en-GB" sz="1600" dirty="0">
                        <a:effectLst/>
                        <a:latin typeface="Arial"/>
                        <a:ea typeface="Calibri"/>
                        <a:cs typeface="Times New Roman"/>
                      </a:endParaRPr>
                    </a:p>
                  </a:txBody>
                  <a:tcPr marL="63307" marR="63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4327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smtClean="0">
                          <a:ln>
                            <a:noFill/>
                          </a:ln>
                          <a:solidFill>
                            <a:schemeClr val="tx1"/>
                          </a:solidFill>
                          <a:effectLst/>
                          <a:uLnTx/>
                          <a:uFillTx/>
                          <a:latin typeface="Arial Narrow"/>
                          <a:ea typeface="Calibri"/>
                          <a:cs typeface="Times New Roman"/>
                        </a:rPr>
                        <a:t>Output: Provide professional and supported DOD Human Resources</a:t>
                      </a:r>
                      <a:endParaRPr kumimoji="0" lang="en-ZA" sz="1600" b="1" i="0" u="none" strike="noStrike" kern="0" cap="none" spc="0" normalizeH="0" baseline="0" noProof="0" dirty="0">
                        <a:ln>
                          <a:noFill/>
                        </a:ln>
                        <a:solidFill>
                          <a:schemeClr val="tx1"/>
                        </a:solidFill>
                        <a:effectLst/>
                        <a:uLnTx/>
                        <a:uFillTx/>
                        <a:latin typeface="Arial Narrow"/>
                        <a:ea typeface="Calibri"/>
                        <a:cs typeface="Times New Roman"/>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xmlns="" val="10002"/>
                  </a:ext>
                </a:extLst>
              </a:tr>
              <a:tr h="225164">
                <a:tc>
                  <a:txBody>
                    <a:bodyPr/>
                    <a:lstStyle/>
                    <a:p>
                      <a:pPr algn="ctr">
                        <a:spcAft>
                          <a:spcPts val="0"/>
                        </a:spcAft>
                      </a:pPr>
                      <a:r>
                        <a:rPr lang="en-US" sz="1600" b="1" dirty="0">
                          <a:solidFill>
                            <a:srgbClr val="006600"/>
                          </a:solidFill>
                          <a:effectLst/>
                          <a:latin typeface="Arial Narrow"/>
                          <a:ea typeface="Calibri"/>
                          <a:cs typeface="Times New Roman"/>
                        </a:rPr>
                        <a:t>Performance Indicator</a:t>
                      </a:r>
                      <a:endParaRPr lang="en-GB" sz="1600" dirty="0">
                        <a:solidFill>
                          <a:srgbClr val="006600"/>
                        </a:solidFill>
                        <a:effectLst/>
                        <a:latin typeface="Arial"/>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dirty="0">
                          <a:solidFill>
                            <a:srgbClr val="006600"/>
                          </a:solidFill>
                          <a:effectLst/>
                          <a:latin typeface="Arial Narrow"/>
                          <a:ea typeface="Calibri"/>
                          <a:cs typeface="Times New Roman"/>
                        </a:rPr>
                        <a:t>Analysis</a:t>
                      </a:r>
                      <a:endParaRPr lang="en-GB" sz="1600" dirty="0">
                        <a:solidFill>
                          <a:srgbClr val="006600"/>
                        </a:solidFill>
                        <a:effectLst/>
                        <a:latin typeface="Arial"/>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310627">
                <a:tc>
                  <a:txBody>
                    <a:bodyPr/>
                    <a:lstStyle/>
                    <a:p>
                      <a:pPr algn="l">
                        <a:spcAft>
                          <a:spcPts val="0"/>
                        </a:spcAft>
                      </a:pPr>
                      <a:r>
                        <a:rPr lang="en-ZA" sz="1600" dirty="0" smtClean="0">
                          <a:solidFill>
                            <a:schemeClr val="tx1"/>
                          </a:solidFill>
                          <a:effectLst/>
                          <a:latin typeface="Arial Narrow" panose="020B0606020202030204" pitchFamily="34" charset="0"/>
                          <a:ea typeface="Calibri"/>
                          <a:cs typeface="Times New Roman"/>
                        </a:rPr>
                        <a:t>Number of military skills development members in the system per year</a:t>
                      </a:r>
                      <a:endParaRPr lang="en-ZA" sz="1600" dirty="0">
                        <a:solidFill>
                          <a:schemeClr val="tx1"/>
                        </a:solidFill>
                        <a:effectLst/>
                        <a:latin typeface="Arial Narrow" panose="020B0606020202030204" pitchFamily="34" charset="0"/>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1" dirty="0" smtClean="0">
                          <a:solidFill>
                            <a:schemeClr val="tx1"/>
                          </a:solidFill>
                          <a:effectLst/>
                          <a:latin typeface="Arial Narrow" panose="020B0606020202030204" pitchFamily="34" charset="0"/>
                          <a:ea typeface="Calibri"/>
                          <a:cs typeface="Times New Roman"/>
                        </a:rPr>
                        <a:t>Target</a:t>
                      </a:r>
                    </a:p>
                    <a:p>
                      <a:pPr algn="just">
                        <a:spcAft>
                          <a:spcPts val="0"/>
                        </a:spcAft>
                      </a:pPr>
                      <a:r>
                        <a:rPr lang="en-US" sz="1600" b="0" dirty="0" smtClean="0">
                          <a:solidFill>
                            <a:schemeClr val="tx1"/>
                          </a:solidFill>
                          <a:effectLst/>
                          <a:latin typeface="Arial Narrow" panose="020B0606020202030204" pitchFamily="34" charset="0"/>
                          <a:ea typeface="Calibri"/>
                          <a:cs typeface="Times New Roman"/>
                        </a:rPr>
                        <a:t>3 568</a:t>
                      </a:r>
                    </a:p>
                    <a:p>
                      <a:pPr algn="just">
                        <a:spcAft>
                          <a:spcPts val="0"/>
                        </a:spcAft>
                      </a:pPr>
                      <a:endParaRPr lang="en-US" sz="1600" b="1" dirty="0">
                        <a:solidFill>
                          <a:schemeClr val="tx1"/>
                        </a:solidFill>
                        <a:effectLst/>
                        <a:latin typeface="Arial Narrow" panose="020B0606020202030204" pitchFamily="34" charset="0"/>
                        <a:ea typeface="Calibri"/>
                        <a:cs typeface="Times New Roman"/>
                      </a:endParaRPr>
                    </a:p>
                    <a:p>
                      <a:pPr algn="just">
                        <a:spcAft>
                          <a:spcPts val="0"/>
                        </a:spcAft>
                      </a:pPr>
                      <a:r>
                        <a:rPr lang="en-US" sz="1600" b="1" dirty="0" smtClean="0">
                          <a:solidFill>
                            <a:schemeClr val="tx1"/>
                          </a:solidFill>
                          <a:effectLst/>
                          <a:latin typeface="Arial Narrow" panose="020B0606020202030204" pitchFamily="34" charset="0"/>
                          <a:ea typeface="Calibri"/>
                          <a:cs typeface="Times New Roman"/>
                        </a:rPr>
                        <a:t>Actual</a:t>
                      </a:r>
                      <a:endParaRPr lang="en-US" sz="1600" b="1" dirty="0">
                        <a:solidFill>
                          <a:schemeClr val="tx1"/>
                        </a:solidFill>
                        <a:effectLst/>
                        <a:latin typeface="Arial Narrow" panose="020B0606020202030204" pitchFamily="34" charset="0"/>
                        <a:ea typeface="Calibri"/>
                        <a:cs typeface="Times New Roman"/>
                      </a:endParaRPr>
                    </a:p>
                    <a:p>
                      <a:pPr algn="just">
                        <a:spcAft>
                          <a:spcPts val="0"/>
                        </a:spcAft>
                      </a:pPr>
                      <a:r>
                        <a:rPr lang="en-US" sz="1600" b="1" dirty="0" smtClean="0">
                          <a:solidFill>
                            <a:srgbClr val="006600"/>
                          </a:solidFill>
                          <a:effectLst/>
                          <a:latin typeface="Arial Narrow" panose="020B0606020202030204" pitchFamily="34" charset="0"/>
                          <a:ea typeface="Calibri"/>
                          <a:cs typeface="Times New Roman"/>
                        </a:rPr>
                        <a:t>3 554</a:t>
                      </a:r>
                    </a:p>
                    <a:p>
                      <a:pPr algn="just">
                        <a:spcAft>
                          <a:spcPts val="0"/>
                        </a:spcAft>
                      </a:pPr>
                      <a:endParaRPr lang="en-US" sz="1600" b="0" dirty="0">
                        <a:solidFill>
                          <a:schemeClr val="tx1"/>
                        </a:solidFill>
                        <a:effectLst/>
                        <a:latin typeface="Arial Narrow" panose="020B0606020202030204" pitchFamily="34" charset="0"/>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11" name="TextBox 10"/>
          <p:cNvSpPr txBox="1"/>
          <p:nvPr/>
        </p:nvSpPr>
        <p:spPr>
          <a:xfrm>
            <a:off x="142407" y="3392995"/>
            <a:ext cx="8859186" cy="830997"/>
          </a:xfrm>
          <a:prstGeom prst="rect">
            <a:avLst/>
          </a:prstGeom>
          <a:noFill/>
        </p:spPr>
        <p:txBody>
          <a:bodyPr wrap="square" rtlCol="0">
            <a:spAutoFit/>
          </a:bodyPr>
          <a:lstStyle/>
          <a:p>
            <a:pPr algn="just">
              <a:spcAft>
                <a:spcPts val="0"/>
              </a:spcAft>
            </a:pPr>
            <a:r>
              <a:rPr lang="en-ZA" sz="1600" b="1" dirty="0" smtClean="0">
                <a:latin typeface="Arial Narrow" panose="020B0606020202030204" pitchFamily="34" charset="0"/>
                <a:ea typeface="Calibri"/>
                <a:cs typeface="Times New Roman"/>
              </a:rPr>
              <a:t>Comment</a:t>
            </a:r>
          </a:p>
          <a:p>
            <a:pPr marL="285750" indent="-285750" algn="just">
              <a:spcAft>
                <a:spcPts val="0"/>
              </a:spcAft>
              <a:buFont typeface="Arial" panose="020B0604020202020204" pitchFamily="34" charset="0"/>
              <a:buChar char="•"/>
            </a:pPr>
            <a:r>
              <a:rPr lang="en-ZA" sz="1600" dirty="0">
                <a:latin typeface="Arial Narrow" panose="020B0606020202030204" pitchFamily="34" charset="0"/>
                <a:ea typeface="Calibri"/>
                <a:cs typeface="Times New Roman"/>
              </a:rPr>
              <a:t>The underachievement of 14 members can mainly be attributed to higher than expected attrition.</a:t>
            </a:r>
            <a:endParaRPr lang="en-ZA" sz="1600" dirty="0" smtClean="0">
              <a:latin typeface="Arial Narrow" panose="020B0606020202030204" pitchFamily="34" charset="0"/>
              <a:ea typeface="Calibri"/>
              <a:cs typeface="Times New Roman"/>
            </a:endParaRPr>
          </a:p>
          <a:p>
            <a:pPr marL="285750" indent="-285750" algn="just">
              <a:spcAft>
                <a:spcPts val="0"/>
              </a:spcAft>
              <a:buFont typeface="Arial" panose="020B0604020202020204" pitchFamily="34" charset="0"/>
              <a:buChar char="•"/>
            </a:pPr>
            <a:r>
              <a:rPr lang="en-ZA" sz="1600" dirty="0">
                <a:latin typeface="Arial Narrow" panose="020B0606020202030204" pitchFamily="34" charset="0"/>
                <a:ea typeface="Calibri"/>
                <a:cs typeface="Times New Roman"/>
              </a:rPr>
              <a:t>The deviation from the planned target is within acceptable range. </a:t>
            </a:r>
          </a:p>
        </p:txBody>
      </p:sp>
    </p:spTree>
    <p:extLst>
      <p:ext uri="{BB962C8B-B14F-4D97-AF65-F5344CB8AC3E}">
        <p14:creationId xmlns:p14="http://schemas.microsoft.com/office/powerpoint/2010/main" xmlns="" val="30939684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1" y="0"/>
            <a:ext cx="914399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ZA" altLang="en-US" sz="2800" b="1" dirty="0">
                <a:solidFill>
                  <a:prstClr val="white"/>
                </a:solidFill>
                <a:latin typeface="Arial" panose="020B0604020202020204" pitchFamily="34" charset="0"/>
              </a:rPr>
              <a:t>DOD Selected </a:t>
            </a:r>
            <a:r>
              <a:rPr lang="en-ZA" altLang="en-US" sz="2800" b="1" dirty="0" smtClean="0">
                <a:solidFill>
                  <a:prstClr val="white"/>
                </a:solidFill>
                <a:latin typeface="Arial" panose="020B0604020202020204" pitchFamily="34" charset="0"/>
              </a:rPr>
              <a:t>Performance Indicators</a:t>
            </a:r>
            <a:endParaRPr lang="en-ZA" altLang="en-US" sz="2800" b="1" dirty="0">
              <a:solidFill>
                <a:prstClr val="white"/>
              </a:solidFill>
              <a:latin typeface="Arial" panose="020B0604020202020204" pitchFamily="34"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59</a:t>
            </a:fld>
            <a:endParaRPr lang="en-US" altLang="en-US" sz="2400" dirty="0">
              <a:solidFill>
                <a:srgbClr val="014929"/>
              </a:solidFill>
              <a:latin typeface="Arial" panose="020B0604020202020204" pitchFamily="34" charset="0"/>
            </a:endParaRPr>
          </a:p>
        </p:txBody>
      </p:sp>
      <p:sp>
        <p:nvSpPr>
          <p:cNvPr id="11" name="TextBox 10"/>
          <p:cNvSpPr txBox="1"/>
          <p:nvPr/>
        </p:nvSpPr>
        <p:spPr>
          <a:xfrm>
            <a:off x="142407" y="3392995"/>
            <a:ext cx="8859186" cy="1077218"/>
          </a:xfrm>
          <a:prstGeom prst="rect">
            <a:avLst/>
          </a:prstGeom>
          <a:noFill/>
        </p:spPr>
        <p:txBody>
          <a:bodyPr wrap="square" rtlCol="0">
            <a:spAutoFit/>
          </a:bodyPr>
          <a:lstStyle/>
          <a:p>
            <a:pPr algn="just">
              <a:spcAft>
                <a:spcPts val="0"/>
              </a:spcAft>
            </a:pPr>
            <a:r>
              <a:rPr lang="en-ZA" sz="1600" b="1" dirty="0" smtClean="0">
                <a:latin typeface="Arial Narrow" panose="020B0606020202030204" pitchFamily="34" charset="0"/>
                <a:ea typeface="Calibri"/>
                <a:cs typeface="Times New Roman"/>
              </a:rPr>
              <a:t>Comment</a:t>
            </a:r>
          </a:p>
          <a:p>
            <a:pPr marL="285750" indent="-285750" algn="just">
              <a:spcAft>
                <a:spcPts val="0"/>
              </a:spcAft>
              <a:buFont typeface="Arial" panose="020B0604020202020204" pitchFamily="34" charset="0"/>
              <a:buChar char="•"/>
            </a:pPr>
            <a:r>
              <a:rPr lang="en-ZA" sz="1600" dirty="0">
                <a:latin typeface="Arial Narrow" panose="020B0606020202030204" pitchFamily="34" charset="0"/>
                <a:ea typeface="Calibri"/>
                <a:cs typeface="Times New Roman"/>
              </a:rPr>
              <a:t>The difference between the planned and actual achievement is mainly due to exercising prudency in terms of the planned Reserve Force mandays considering the cost of the utilised mandays.</a:t>
            </a:r>
            <a:endParaRPr lang="en-ZA" sz="1600" dirty="0" smtClean="0">
              <a:latin typeface="Arial Narrow" panose="020B0606020202030204" pitchFamily="34" charset="0"/>
              <a:ea typeface="Calibri"/>
              <a:cs typeface="Times New Roman"/>
            </a:endParaRPr>
          </a:p>
          <a:p>
            <a:pPr marL="285750" indent="-285750" algn="just">
              <a:spcAft>
                <a:spcPts val="0"/>
              </a:spcAft>
              <a:buFont typeface="Arial" panose="020B0604020202020204" pitchFamily="34" charset="0"/>
              <a:buChar char="•"/>
            </a:pPr>
            <a:r>
              <a:rPr lang="en-ZA" sz="1600" dirty="0">
                <a:latin typeface="Arial Narrow" panose="020B0606020202030204" pitchFamily="34" charset="0"/>
                <a:ea typeface="Calibri"/>
                <a:cs typeface="Times New Roman"/>
              </a:rPr>
              <a:t>The deviation from the planned target is within acceptable range. </a:t>
            </a:r>
          </a:p>
        </p:txBody>
      </p:sp>
      <p:graphicFrame>
        <p:nvGraphicFramePr>
          <p:cNvPr id="8" name="Table 7"/>
          <p:cNvGraphicFramePr>
            <a:graphicFrameLocks noGrp="1"/>
          </p:cNvGraphicFramePr>
          <p:nvPr>
            <p:extLst>
              <p:ext uri="{D42A27DB-BD31-4B8C-83A1-F6EECF244321}">
                <p14:modId xmlns:p14="http://schemas.microsoft.com/office/powerpoint/2010/main" xmlns="" val="3271351807"/>
              </p:ext>
            </p:extLst>
          </p:nvPr>
        </p:nvGraphicFramePr>
        <p:xfrm>
          <a:off x="144529" y="807119"/>
          <a:ext cx="8855092" cy="2571732"/>
        </p:xfrm>
        <a:graphic>
          <a:graphicData uri="http://schemas.openxmlformats.org/drawingml/2006/table">
            <a:tbl>
              <a:tblPr firstRow="1" firstCol="1" bandRow="1"/>
              <a:tblGrid>
                <a:gridCol w="4445831">
                  <a:extLst>
                    <a:ext uri="{9D8B030D-6E8A-4147-A177-3AD203B41FA5}">
                      <a16:colId xmlns:a16="http://schemas.microsoft.com/office/drawing/2014/main" xmlns="" val="20000"/>
                    </a:ext>
                  </a:extLst>
                </a:gridCol>
                <a:gridCol w="4409261">
                  <a:extLst>
                    <a:ext uri="{9D8B030D-6E8A-4147-A177-3AD203B41FA5}">
                      <a16:colId xmlns:a16="http://schemas.microsoft.com/office/drawing/2014/main" xmlns="" val="20001"/>
                    </a:ext>
                  </a:extLst>
                </a:gridCol>
              </a:tblGrid>
              <a:tr h="332465">
                <a:tc gridSpan="2">
                  <a:txBody>
                    <a:bodyPr/>
                    <a:lstStyle/>
                    <a:p>
                      <a:pPr algn="l">
                        <a:spcAft>
                          <a:spcPts val="0"/>
                        </a:spcAft>
                      </a:pPr>
                      <a:r>
                        <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Human Resources Support Services Performance Status for FY2018/19</a:t>
                      </a:r>
                      <a:endParaRPr lang="en-ZA" sz="1700" b="1"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endParaRPr lang="en-US"/>
                    </a:p>
                  </a:txBody>
                  <a:tcPr/>
                </a:tc>
                <a:extLst>
                  <a:ext uri="{0D108BD9-81ED-4DB2-BD59-A6C34878D82A}">
                    <a16:rowId xmlns:a16="http://schemas.microsoft.com/office/drawing/2014/main" xmlns="" val="10000"/>
                  </a:ext>
                </a:extLst>
              </a:tr>
              <a:tr h="28854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a:ln>
                            <a:noFill/>
                          </a:ln>
                          <a:solidFill>
                            <a:schemeClr val="tx1"/>
                          </a:solidFill>
                          <a:effectLst/>
                          <a:uLnTx/>
                          <a:uFillTx/>
                          <a:latin typeface="Arial Narrow"/>
                          <a:ea typeface="Calibri"/>
                          <a:cs typeface="Times New Roman"/>
                        </a:rPr>
                        <a:t>MTSF Outcome to which it contributes:  Outcome </a:t>
                      </a:r>
                      <a:r>
                        <a:rPr kumimoji="0" lang="en-ZA" sz="1600" b="1" i="0" u="none" strike="noStrike" kern="0" cap="none" spc="0" normalizeH="0" baseline="0" noProof="0" dirty="0" smtClean="0">
                          <a:ln>
                            <a:noFill/>
                          </a:ln>
                          <a:solidFill>
                            <a:schemeClr val="tx1"/>
                          </a:solidFill>
                          <a:effectLst/>
                          <a:uLnTx/>
                          <a:uFillTx/>
                          <a:latin typeface="Arial Narrow"/>
                          <a:ea typeface="Calibri"/>
                          <a:cs typeface="Times New Roman"/>
                        </a:rPr>
                        <a:t>3</a:t>
                      </a:r>
                      <a:endParaRPr kumimoji="0" lang="en-ZA" sz="1600" b="1" i="0" u="none" strike="noStrike" kern="0" cap="none" spc="0" normalizeH="0" baseline="0" noProof="0" dirty="0">
                        <a:ln>
                          <a:noFill/>
                        </a:ln>
                        <a:solidFill>
                          <a:schemeClr val="tx1"/>
                        </a:solidFill>
                        <a:effectLst/>
                        <a:uLnTx/>
                        <a:uFillTx/>
                        <a:latin typeface="Arial Narrow"/>
                        <a:ea typeface="Calibri"/>
                        <a:cs typeface="Times New Roman"/>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hMerge="1">
                  <a:txBody>
                    <a:bodyPr/>
                    <a:lstStyle/>
                    <a:p>
                      <a:pPr algn="ctr">
                        <a:spcAft>
                          <a:spcPts val="0"/>
                        </a:spcAft>
                      </a:pPr>
                      <a:endParaRPr lang="en-GB" sz="1600" dirty="0">
                        <a:effectLst/>
                        <a:latin typeface="Arial"/>
                        <a:ea typeface="Calibri"/>
                        <a:cs typeface="Times New Roman"/>
                      </a:endParaRPr>
                    </a:p>
                  </a:txBody>
                  <a:tcPr marL="63307" marR="63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4327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smtClean="0">
                          <a:ln>
                            <a:noFill/>
                          </a:ln>
                          <a:solidFill>
                            <a:schemeClr val="tx1"/>
                          </a:solidFill>
                          <a:effectLst/>
                          <a:uLnTx/>
                          <a:uFillTx/>
                          <a:latin typeface="Arial Narrow"/>
                          <a:ea typeface="Calibri"/>
                          <a:cs typeface="Times New Roman"/>
                        </a:rPr>
                        <a:t>Output: Provide professional and supported DOD Human Resources</a:t>
                      </a:r>
                      <a:endParaRPr kumimoji="0" lang="en-ZA" sz="1600" b="1" i="0" u="none" strike="noStrike" kern="0" cap="none" spc="0" normalizeH="0" baseline="0" noProof="0" dirty="0">
                        <a:ln>
                          <a:noFill/>
                        </a:ln>
                        <a:solidFill>
                          <a:schemeClr val="tx1"/>
                        </a:solidFill>
                        <a:effectLst/>
                        <a:uLnTx/>
                        <a:uFillTx/>
                        <a:latin typeface="Arial Narrow"/>
                        <a:ea typeface="Calibri"/>
                        <a:cs typeface="Times New Roman"/>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xmlns="" val="10002"/>
                  </a:ext>
                </a:extLst>
              </a:tr>
              <a:tr h="225164">
                <a:tc>
                  <a:txBody>
                    <a:bodyPr/>
                    <a:lstStyle/>
                    <a:p>
                      <a:pPr algn="ctr">
                        <a:spcAft>
                          <a:spcPts val="0"/>
                        </a:spcAft>
                      </a:pPr>
                      <a:r>
                        <a:rPr lang="en-US" sz="1600" b="1" dirty="0">
                          <a:solidFill>
                            <a:srgbClr val="006600"/>
                          </a:solidFill>
                          <a:effectLst/>
                          <a:latin typeface="Arial Narrow"/>
                          <a:ea typeface="Calibri"/>
                          <a:cs typeface="Times New Roman"/>
                        </a:rPr>
                        <a:t>Performance Indicator</a:t>
                      </a:r>
                      <a:endParaRPr lang="en-GB" sz="1600" dirty="0">
                        <a:solidFill>
                          <a:srgbClr val="006600"/>
                        </a:solidFill>
                        <a:effectLst/>
                        <a:latin typeface="Arial"/>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dirty="0">
                          <a:solidFill>
                            <a:srgbClr val="006600"/>
                          </a:solidFill>
                          <a:effectLst/>
                          <a:latin typeface="Arial Narrow"/>
                          <a:ea typeface="Calibri"/>
                          <a:cs typeface="Times New Roman"/>
                        </a:rPr>
                        <a:t>Analysis</a:t>
                      </a:r>
                      <a:endParaRPr lang="en-GB" sz="1600" dirty="0">
                        <a:solidFill>
                          <a:srgbClr val="006600"/>
                        </a:solidFill>
                        <a:effectLst/>
                        <a:latin typeface="Arial"/>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310627">
                <a:tc>
                  <a:txBody>
                    <a:bodyPr/>
                    <a:lstStyle/>
                    <a:p>
                      <a:pPr algn="l">
                        <a:spcAft>
                          <a:spcPts val="0"/>
                        </a:spcAft>
                      </a:pPr>
                      <a:r>
                        <a:rPr lang="en-ZA" sz="1600" dirty="0" smtClean="0">
                          <a:solidFill>
                            <a:schemeClr val="tx1"/>
                          </a:solidFill>
                          <a:effectLst/>
                          <a:latin typeface="Arial Narrow" panose="020B0606020202030204" pitchFamily="34" charset="0"/>
                          <a:ea typeface="Calibri"/>
                          <a:cs typeface="Times New Roman"/>
                        </a:rPr>
                        <a:t>Number of Reserve Force mandays</a:t>
                      </a: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1" dirty="0" smtClean="0">
                          <a:solidFill>
                            <a:schemeClr val="tx1"/>
                          </a:solidFill>
                          <a:effectLst/>
                          <a:latin typeface="Arial Narrow" panose="020B0606020202030204" pitchFamily="34" charset="0"/>
                          <a:ea typeface="Calibri"/>
                          <a:cs typeface="Times New Roman"/>
                        </a:rPr>
                        <a:t>Target</a:t>
                      </a:r>
                    </a:p>
                    <a:p>
                      <a:pPr algn="just">
                        <a:spcAft>
                          <a:spcPts val="0"/>
                        </a:spcAft>
                      </a:pPr>
                      <a:r>
                        <a:rPr lang="en-US" sz="1600" b="0" dirty="0" smtClean="0">
                          <a:solidFill>
                            <a:schemeClr val="tx1"/>
                          </a:solidFill>
                          <a:effectLst/>
                          <a:latin typeface="Arial Narrow" panose="020B0606020202030204" pitchFamily="34" charset="0"/>
                          <a:ea typeface="Calibri"/>
                          <a:cs typeface="Times New Roman"/>
                        </a:rPr>
                        <a:t>2 674 761 </a:t>
                      </a:r>
                    </a:p>
                    <a:p>
                      <a:pPr algn="just">
                        <a:spcAft>
                          <a:spcPts val="0"/>
                        </a:spcAft>
                      </a:pPr>
                      <a:endParaRPr lang="en-US" sz="1600" b="1" dirty="0">
                        <a:solidFill>
                          <a:schemeClr val="tx1"/>
                        </a:solidFill>
                        <a:effectLst/>
                        <a:latin typeface="Arial Narrow" panose="020B0606020202030204" pitchFamily="34" charset="0"/>
                        <a:ea typeface="Calibri"/>
                        <a:cs typeface="Times New Roman"/>
                      </a:endParaRPr>
                    </a:p>
                    <a:p>
                      <a:pPr algn="just">
                        <a:spcAft>
                          <a:spcPts val="0"/>
                        </a:spcAft>
                      </a:pPr>
                      <a:r>
                        <a:rPr lang="en-US" sz="1600" b="1" dirty="0" smtClean="0">
                          <a:solidFill>
                            <a:schemeClr val="tx1"/>
                          </a:solidFill>
                          <a:effectLst/>
                          <a:latin typeface="Arial Narrow" panose="020B0606020202030204" pitchFamily="34" charset="0"/>
                          <a:ea typeface="Calibri"/>
                          <a:cs typeface="Times New Roman"/>
                        </a:rPr>
                        <a:t>Actual</a:t>
                      </a:r>
                      <a:endParaRPr lang="en-US" sz="1600" b="1" dirty="0">
                        <a:solidFill>
                          <a:schemeClr val="tx1"/>
                        </a:solidFill>
                        <a:effectLst/>
                        <a:latin typeface="Arial Narrow" panose="020B0606020202030204" pitchFamily="34" charset="0"/>
                        <a:ea typeface="Calibri"/>
                        <a:cs typeface="Times New Roman"/>
                      </a:endParaRPr>
                    </a:p>
                    <a:p>
                      <a:pPr algn="just">
                        <a:spcAft>
                          <a:spcPts val="0"/>
                        </a:spcAft>
                      </a:pPr>
                      <a:r>
                        <a:rPr lang="en-US" sz="1600" b="1" dirty="0" smtClean="0">
                          <a:solidFill>
                            <a:srgbClr val="006600"/>
                          </a:solidFill>
                          <a:effectLst/>
                          <a:latin typeface="Arial Narrow" panose="020B0606020202030204" pitchFamily="34" charset="0"/>
                          <a:ea typeface="Calibri"/>
                          <a:cs typeface="Times New Roman"/>
                        </a:rPr>
                        <a:t>2 574 127</a:t>
                      </a:r>
                    </a:p>
                    <a:p>
                      <a:pPr algn="just">
                        <a:spcAft>
                          <a:spcPts val="0"/>
                        </a:spcAft>
                      </a:pPr>
                      <a:endParaRPr lang="en-US" sz="1600" b="0" dirty="0">
                        <a:solidFill>
                          <a:schemeClr val="tx1"/>
                        </a:solidFill>
                        <a:effectLst/>
                        <a:latin typeface="Arial Narrow" panose="020B0606020202030204" pitchFamily="34" charset="0"/>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29521807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a:solidFill>
                  <a:prstClr val="white"/>
                </a:solidFill>
                <a:latin typeface="Arial" panose="020B0604020202020204" pitchFamily="34" charset="0"/>
              </a:rPr>
              <a:t>Presentation Structure</a:t>
            </a:r>
            <a:endParaRPr lang="en-US" altLang="en-US" sz="2800" b="1" dirty="0" smtClean="0">
              <a:solidFill>
                <a:prstClr val="white"/>
              </a:solidFill>
              <a:latin typeface="Arial" panose="020B0604020202020204" pitchFamily="34" charset="0"/>
            </a:endParaRPr>
          </a:p>
        </p:txBody>
      </p:sp>
      <p:sp>
        <p:nvSpPr>
          <p:cNvPr id="6" name="Rectangle 13"/>
          <p:cNvSpPr>
            <a:spLocks noChangeArrowheads="1"/>
          </p:cNvSpPr>
          <p:nvPr/>
        </p:nvSpPr>
        <p:spPr bwMode="auto">
          <a:xfrm>
            <a:off x="298580" y="723316"/>
            <a:ext cx="8813764"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14350" indent="-514350" defTabSz="914400" fontAlgn="base">
              <a:lnSpc>
                <a:spcPct val="150000"/>
              </a:lnSpc>
              <a:spcBef>
                <a:spcPct val="0"/>
              </a:spcBef>
              <a:spcAft>
                <a:spcPct val="0"/>
              </a:spcAft>
              <a:buFont typeface="+mj-lt"/>
              <a:buAutoNum type="arabicPeriod" startAt="4"/>
            </a:pPr>
            <a:r>
              <a:rPr lang="en-US" sz="2800" b="1" dirty="0" smtClean="0">
                <a:solidFill>
                  <a:prstClr val="black"/>
                </a:solidFill>
                <a:latin typeface="Arial" charset="0"/>
                <a:cs typeface="Arial" charset="0"/>
              </a:rPr>
              <a:t>Financial Performance Information </a:t>
            </a:r>
          </a:p>
          <a:p>
            <a:pPr marL="914400" lvl="1" indent="-457200" defTabSz="914400" fontAlgn="base">
              <a:lnSpc>
                <a:spcPct val="150000"/>
              </a:lnSpc>
              <a:spcBef>
                <a:spcPct val="0"/>
              </a:spcBef>
              <a:spcAft>
                <a:spcPct val="0"/>
              </a:spcAft>
              <a:buFont typeface="Arial" panose="020B0604020202020204" pitchFamily="34" charset="0"/>
              <a:buChar char="•"/>
            </a:pPr>
            <a:r>
              <a:rPr lang="en-ZA" sz="2500" dirty="0" smtClean="0">
                <a:solidFill>
                  <a:prstClr val="black"/>
                </a:solidFill>
                <a:latin typeface="Arial" charset="0"/>
                <a:cs typeface="Arial" charset="0"/>
              </a:rPr>
              <a:t>Defence Vote 19 </a:t>
            </a:r>
          </a:p>
          <a:p>
            <a:pPr marL="914400" lvl="1" indent="-457200" defTabSz="914400" fontAlgn="base">
              <a:lnSpc>
                <a:spcPct val="150000"/>
              </a:lnSpc>
              <a:spcBef>
                <a:spcPct val="0"/>
              </a:spcBef>
              <a:spcAft>
                <a:spcPct val="0"/>
              </a:spcAft>
              <a:buFont typeface="Arial" panose="020B0604020202020204" pitchFamily="34" charset="0"/>
              <a:buChar char="•"/>
            </a:pPr>
            <a:r>
              <a:rPr lang="en-ZA" sz="2500" dirty="0" smtClean="0">
                <a:solidFill>
                  <a:prstClr val="black"/>
                </a:solidFill>
                <a:latin typeface="Arial" charset="0"/>
                <a:cs typeface="Arial" charset="0"/>
              </a:rPr>
              <a:t>DOD Year-on-Year Expenditure Comparison</a:t>
            </a:r>
          </a:p>
          <a:p>
            <a:pPr marL="914400" lvl="1" indent="-457200" defTabSz="914400" fontAlgn="base">
              <a:lnSpc>
                <a:spcPct val="150000"/>
              </a:lnSpc>
              <a:spcBef>
                <a:spcPct val="0"/>
              </a:spcBef>
              <a:spcAft>
                <a:spcPct val="0"/>
              </a:spcAft>
              <a:buFont typeface="Arial" panose="020B0604020202020204" pitchFamily="34" charset="0"/>
              <a:buChar char="•"/>
            </a:pPr>
            <a:r>
              <a:rPr lang="en-ZA" sz="2500" dirty="0" smtClean="0">
                <a:solidFill>
                  <a:prstClr val="black"/>
                </a:solidFill>
                <a:latin typeface="Arial" charset="0"/>
                <a:cs typeface="Arial" charset="0"/>
              </a:rPr>
              <a:t>DOD Allocation and Expenditure per Programme</a:t>
            </a:r>
          </a:p>
          <a:p>
            <a:pPr marL="914400" lvl="1" indent="-457200" defTabSz="914400" fontAlgn="base">
              <a:lnSpc>
                <a:spcPct val="150000"/>
              </a:lnSpc>
              <a:spcBef>
                <a:spcPct val="0"/>
              </a:spcBef>
              <a:spcAft>
                <a:spcPct val="0"/>
              </a:spcAft>
              <a:buFont typeface="Arial" panose="020B0604020202020204" pitchFamily="34" charset="0"/>
              <a:buChar char="•"/>
            </a:pPr>
            <a:r>
              <a:rPr lang="en-ZA" sz="2500" dirty="0" smtClean="0">
                <a:solidFill>
                  <a:prstClr val="black"/>
                </a:solidFill>
                <a:latin typeface="Arial" charset="0"/>
                <a:cs typeface="Arial" charset="0"/>
              </a:rPr>
              <a:t>DOD Allocation and Expenditure per Economic Classification</a:t>
            </a:r>
          </a:p>
          <a:p>
            <a:pPr marL="914400" lvl="1" indent="-457200" defTabSz="914400" fontAlgn="base">
              <a:lnSpc>
                <a:spcPct val="150000"/>
              </a:lnSpc>
              <a:spcBef>
                <a:spcPct val="0"/>
              </a:spcBef>
              <a:spcAft>
                <a:spcPct val="0"/>
              </a:spcAft>
              <a:buFont typeface="Arial" panose="020B0604020202020204" pitchFamily="34" charset="0"/>
              <a:buChar char="•"/>
            </a:pPr>
            <a:endParaRPr lang="en-ZA" sz="2500" dirty="0" smtClean="0">
              <a:solidFill>
                <a:prstClr val="black"/>
              </a:solidFill>
              <a:latin typeface="Arial" charset="0"/>
              <a:cs typeface="Arial" charset="0"/>
            </a:endParaRPr>
          </a:p>
          <a:p>
            <a:pPr marL="914400" lvl="1" indent="-457200" defTabSz="914400" fontAlgn="base">
              <a:lnSpc>
                <a:spcPct val="150000"/>
              </a:lnSpc>
              <a:spcBef>
                <a:spcPct val="0"/>
              </a:spcBef>
              <a:spcAft>
                <a:spcPct val="0"/>
              </a:spcAft>
              <a:buFont typeface="Arial" panose="020B0604020202020204" pitchFamily="34" charset="0"/>
              <a:buChar char="•"/>
            </a:pPr>
            <a:endParaRPr lang="en-ZA" sz="2500" dirty="0" smtClean="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733451" y="6477000"/>
            <a:ext cx="378893"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6</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40757484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1" y="0"/>
            <a:ext cx="914399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ZA" altLang="en-US" sz="2800" b="1" dirty="0">
                <a:solidFill>
                  <a:prstClr val="white"/>
                </a:solidFill>
                <a:latin typeface="Arial" panose="020B0604020202020204" pitchFamily="34" charset="0"/>
              </a:rPr>
              <a:t>DOD Selected </a:t>
            </a:r>
            <a:r>
              <a:rPr lang="en-ZA" altLang="en-US" sz="2800" b="1" dirty="0" smtClean="0">
                <a:solidFill>
                  <a:prstClr val="white"/>
                </a:solidFill>
                <a:latin typeface="Arial" panose="020B0604020202020204" pitchFamily="34" charset="0"/>
              </a:rPr>
              <a:t>Performance Indicators</a:t>
            </a:r>
            <a:endParaRPr lang="en-ZA" altLang="en-US" sz="2800" b="1" dirty="0">
              <a:solidFill>
                <a:prstClr val="white"/>
              </a:solidFill>
              <a:latin typeface="Arial" panose="020B0604020202020204" pitchFamily="34"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60</a:t>
            </a:fld>
            <a:endParaRPr lang="en-US" altLang="en-US" sz="2400" dirty="0">
              <a:solidFill>
                <a:srgbClr val="014929"/>
              </a:solidFill>
              <a:latin typeface="Arial" panose="020B0604020202020204" pitchFamily="34" charset="0"/>
            </a:endParaRPr>
          </a:p>
        </p:txBody>
      </p:sp>
      <p:sp>
        <p:nvSpPr>
          <p:cNvPr id="11" name="TextBox 10"/>
          <p:cNvSpPr txBox="1"/>
          <p:nvPr/>
        </p:nvSpPr>
        <p:spPr>
          <a:xfrm>
            <a:off x="142407" y="3392995"/>
            <a:ext cx="8859186" cy="830997"/>
          </a:xfrm>
          <a:prstGeom prst="rect">
            <a:avLst/>
          </a:prstGeom>
          <a:noFill/>
        </p:spPr>
        <p:txBody>
          <a:bodyPr wrap="square" rtlCol="0">
            <a:spAutoFit/>
          </a:bodyPr>
          <a:lstStyle/>
          <a:p>
            <a:pPr algn="just">
              <a:spcAft>
                <a:spcPts val="0"/>
              </a:spcAft>
            </a:pPr>
            <a:r>
              <a:rPr lang="en-ZA" sz="1600" b="1" dirty="0" smtClean="0">
                <a:latin typeface="Arial Narrow" panose="020B0606020202030204" pitchFamily="34" charset="0"/>
                <a:ea typeface="Calibri"/>
                <a:cs typeface="Times New Roman"/>
              </a:rPr>
              <a:t>Comment</a:t>
            </a:r>
          </a:p>
          <a:p>
            <a:pPr algn="just">
              <a:spcAft>
                <a:spcPts val="0"/>
              </a:spcAft>
            </a:pPr>
            <a:r>
              <a:rPr lang="en-ZA" sz="1600" dirty="0">
                <a:latin typeface="Arial Narrow" panose="020B0606020202030204" pitchFamily="34" charset="0"/>
                <a:ea typeface="Calibri"/>
                <a:cs typeface="Times New Roman"/>
              </a:rPr>
              <a:t>The SANDF FSEs deployed in peace missions constituted part of the SANDF’s contribution to the African Standby Force.  These pledges were not additional to SANDF force requirements.</a:t>
            </a:r>
            <a:endParaRPr lang="en-ZA" sz="1600" dirty="0" smtClean="0">
              <a:latin typeface="Arial Narrow" panose="020B0606020202030204" pitchFamily="34" charset="0"/>
              <a:ea typeface="Calibri"/>
              <a:cs typeface="Times New Roman"/>
            </a:endParaRPr>
          </a:p>
        </p:txBody>
      </p:sp>
      <p:graphicFrame>
        <p:nvGraphicFramePr>
          <p:cNvPr id="9" name="Table 8"/>
          <p:cNvGraphicFramePr>
            <a:graphicFrameLocks noGrp="1"/>
          </p:cNvGraphicFramePr>
          <p:nvPr>
            <p:extLst>
              <p:ext uri="{D42A27DB-BD31-4B8C-83A1-F6EECF244321}">
                <p14:modId xmlns:p14="http://schemas.microsoft.com/office/powerpoint/2010/main" xmlns="" val="3409106943"/>
              </p:ext>
            </p:extLst>
          </p:nvPr>
        </p:nvGraphicFramePr>
        <p:xfrm>
          <a:off x="144529" y="807119"/>
          <a:ext cx="8855092" cy="2571732"/>
        </p:xfrm>
        <a:graphic>
          <a:graphicData uri="http://schemas.openxmlformats.org/drawingml/2006/table">
            <a:tbl>
              <a:tblPr firstRow="1" firstCol="1" bandRow="1"/>
              <a:tblGrid>
                <a:gridCol w="4445831">
                  <a:extLst>
                    <a:ext uri="{9D8B030D-6E8A-4147-A177-3AD203B41FA5}">
                      <a16:colId xmlns:a16="http://schemas.microsoft.com/office/drawing/2014/main" xmlns="" val="20000"/>
                    </a:ext>
                  </a:extLst>
                </a:gridCol>
                <a:gridCol w="4409261">
                  <a:extLst>
                    <a:ext uri="{9D8B030D-6E8A-4147-A177-3AD203B41FA5}">
                      <a16:colId xmlns:a16="http://schemas.microsoft.com/office/drawing/2014/main" xmlns="" val="20001"/>
                    </a:ext>
                  </a:extLst>
                </a:gridCol>
              </a:tblGrid>
              <a:tr h="332465">
                <a:tc gridSpan="2">
                  <a:txBody>
                    <a:bodyPr/>
                    <a:lstStyle/>
                    <a:p>
                      <a:pPr algn="l">
                        <a:spcAft>
                          <a:spcPts val="0"/>
                        </a:spcAft>
                      </a:pPr>
                      <a:r>
                        <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Force Employment Performance Status for FY2018/19</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endParaRPr lang="en-US"/>
                    </a:p>
                  </a:txBody>
                  <a:tcPr/>
                </a:tc>
                <a:extLst>
                  <a:ext uri="{0D108BD9-81ED-4DB2-BD59-A6C34878D82A}">
                    <a16:rowId xmlns:a16="http://schemas.microsoft.com/office/drawing/2014/main" xmlns="" val="10000"/>
                  </a:ext>
                </a:extLst>
              </a:tr>
              <a:tr h="28854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a:ln>
                            <a:noFill/>
                          </a:ln>
                          <a:solidFill>
                            <a:schemeClr val="tx1"/>
                          </a:solidFill>
                          <a:effectLst/>
                          <a:uLnTx/>
                          <a:uFillTx/>
                          <a:latin typeface="Arial Narrow"/>
                          <a:ea typeface="Calibri"/>
                          <a:cs typeface="Times New Roman"/>
                        </a:rPr>
                        <a:t>MTSF Outcome to which it contributes:  Outcome </a:t>
                      </a:r>
                      <a:r>
                        <a:rPr kumimoji="0" lang="en-ZA" sz="1600" b="1" i="0" u="none" strike="noStrike" kern="0" cap="none" spc="0" normalizeH="0" baseline="0" noProof="0" dirty="0" smtClean="0">
                          <a:ln>
                            <a:noFill/>
                          </a:ln>
                          <a:solidFill>
                            <a:schemeClr val="tx1"/>
                          </a:solidFill>
                          <a:effectLst/>
                          <a:uLnTx/>
                          <a:uFillTx/>
                          <a:latin typeface="Arial Narrow"/>
                          <a:ea typeface="Calibri"/>
                          <a:cs typeface="Times New Roman"/>
                        </a:rPr>
                        <a:t>11</a:t>
                      </a:r>
                      <a:endParaRPr kumimoji="0" lang="en-ZA" sz="1600" b="1" i="0" u="none" strike="noStrike" kern="0" cap="none" spc="0" normalizeH="0" baseline="0" noProof="0" dirty="0">
                        <a:ln>
                          <a:noFill/>
                        </a:ln>
                        <a:solidFill>
                          <a:schemeClr val="tx1"/>
                        </a:solidFill>
                        <a:effectLst/>
                        <a:uLnTx/>
                        <a:uFillTx/>
                        <a:latin typeface="Arial Narrow"/>
                        <a:ea typeface="Calibri"/>
                        <a:cs typeface="Times New Roman"/>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hMerge="1">
                  <a:txBody>
                    <a:bodyPr/>
                    <a:lstStyle/>
                    <a:p>
                      <a:pPr algn="ctr">
                        <a:spcAft>
                          <a:spcPts val="0"/>
                        </a:spcAft>
                      </a:pPr>
                      <a:endParaRPr lang="en-GB" sz="1600" dirty="0">
                        <a:effectLst/>
                        <a:latin typeface="Arial"/>
                        <a:ea typeface="Calibri"/>
                        <a:cs typeface="Times New Roman"/>
                      </a:endParaRPr>
                    </a:p>
                  </a:txBody>
                  <a:tcPr marL="63307" marR="63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4327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smtClean="0">
                          <a:ln>
                            <a:noFill/>
                          </a:ln>
                          <a:solidFill>
                            <a:schemeClr val="tx1"/>
                          </a:solidFill>
                          <a:effectLst/>
                          <a:uLnTx/>
                          <a:uFillTx/>
                          <a:latin typeface="Arial Narrow"/>
                          <a:ea typeface="Calibri"/>
                          <a:cs typeface="Times New Roman"/>
                        </a:rPr>
                        <a:t>Output: Provide mission ready Defence capabilities</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xmlns="" val="10002"/>
                  </a:ext>
                </a:extLst>
              </a:tr>
              <a:tr h="225164">
                <a:tc>
                  <a:txBody>
                    <a:bodyPr/>
                    <a:lstStyle/>
                    <a:p>
                      <a:pPr algn="ctr">
                        <a:spcAft>
                          <a:spcPts val="0"/>
                        </a:spcAft>
                      </a:pPr>
                      <a:r>
                        <a:rPr lang="en-US" sz="1600" b="1" dirty="0">
                          <a:solidFill>
                            <a:srgbClr val="006600"/>
                          </a:solidFill>
                          <a:effectLst/>
                          <a:latin typeface="Arial Narrow"/>
                          <a:ea typeface="Calibri"/>
                          <a:cs typeface="Times New Roman"/>
                        </a:rPr>
                        <a:t>Performance Indicator</a:t>
                      </a:r>
                      <a:endParaRPr lang="en-GB" sz="1600" dirty="0">
                        <a:solidFill>
                          <a:srgbClr val="006600"/>
                        </a:solidFill>
                        <a:effectLst/>
                        <a:latin typeface="Arial"/>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dirty="0">
                          <a:solidFill>
                            <a:srgbClr val="006600"/>
                          </a:solidFill>
                          <a:effectLst/>
                          <a:latin typeface="Arial Narrow"/>
                          <a:ea typeface="Calibri"/>
                          <a:cs typeface="Times New Roman"/>
                        </a:rPr>
                        <a:t>Analysis</a:t>
                      </a:r>
                      <a:endParaRPr lang="en-GB" sz="1600" dirty="0">
                        <a:solidFill>
                          <a:srgbClr val="006600"/>
                        </a:solidFill>
                        <a:effectLst/>
                        <a:latin typeface="Arial"/>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310627">
                <a:tc>
                  <a:txBody>
                    <a:bodyPr/>
                    <a:lstStyle/>
                    <a:p>
                      <a:pPr algn="l">
                        <a:spcAft>
                          <a:spcPts val="0"/>
                        </a:spcAft>
                      </a:pPr>
                      <a:r>
                        <a:rPr lang="en-ZA" sz="1600" dirty="0" smtClean="0">
                          <a:solidFill>
                            <a:schemeClr val="tx1"/>
                          </a:solidFill>
                          <a:effectLst/>
                          <a:latin typeface="Arial Narrow" panose="020B0606020202030204" pitchFamily="34" charset="0"/>
                          <a:ea typeface="Calibri"/>
                          <a:cs typeface="Times New Roman"/>
                        </a:rPr>
                        <a:t>Percentage compliance with the Southern African Development Community Standby Force Pledge</a:t>
                      </a: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1" dirty="0" smtClean="0">
                          <a:solidFill>
                            <a:schemeClr val="tx1"/>
                          </a:solidFill>
                          <a:effectLst/>
                          <a:latin typeface="Arial Narrow" panose="020B0606020202030204" pitchFamily="34" charset="0"/>
                          <a:ea typeface="Calibri"/>
                          <a:cs typeface="Times New Roman"/>
                        </a:rPr>
                        <a:t>Target </a:t>
                      </a:r>
                    </a:p>
                    <a:p>
                      <a:pPr algn="just">
                        <a:spcAft>
                          <a:spcPts val="0"/>
                        </a:spcAft>
                      </a:pPr>
                      <a:r>
                        <a:rPr lang="en-US" sz="1600" b="0" dirty="0" smtClean="0">
                          <a:solidFill>
                            <a:schemeClr val="tx1"/>
                          </a:solidFill>
                          <a:effectLst/>
                          <a:latin typeface="Arial Narrow" panose="020B0606020202030204" pitchFamily="34" charset="0"/>
                          <a:ea typeface="Calibri"/>
                          <a:cs typeface="Times New Roman"/>
                        </a:rPr>
                        <a:t>100%</a:t>
                      </a:r>
                    </a:p>
                    <a:p>
                      <a:pPr algn="just">
                        <a:spcAft>
                          <a:spcPts val="0"/>
                        </a:spcAft>
                      </a:pPr>
                      <a:endParaRPr lang="en-US" sz="1600" b="1" dirty="0">
                        <a:solidFill>
                          <a:schemeClr val="tx1"/>
                        </a:solidFill>
                        <a:effectLst/>
                        <a:latin typeface="Arial Narrow" panose="020B0606020202030204" pitchFamily="34" charset="0"/>
                        <a:ea typeface="Calibri"/>
                        <a:cs typeface="Times New Roman"/>
                      </a:endParaRPr>
                    </a:p>
                    <a:p>
                      <a:pPr algn="just">
                        <a:spcAft>
                          <a:spcPts val="0"/>
                        </a:spcAft>
                      </a:pPr>
                      <a:r>
                        <a:rPr lang="en-US" sz="1600" b="1" dirty="0" smtClean="0">
                          <a:solidFill>
                            <a:schemeClr val="tx1"/>
                          </a:solidFill>
                          <a:effectLst/>
                          <a:latin typeface="Arial Narrow" panose="020B0606020202030204" pitchFamily="34" charset="0"/>
                          <a:ea typeface="Calibri"/>
                          <a:cs typeface="Times New Roman"/>
                        </a:rPr>
                        <a:t>Actual</a:t>
                      </a:r>
                    </a:p>
                    <a:p>
                      <a:pPr algn="just">
                        <a:spcAft>
                          <a:spcPts val="0"/>
                        </a:spcAft>
                      </a:pPr>
                      <a:r>
                        <a:rPr lang="en-US" sz="1600" b="1" dirty="0" smtClean="0">
                          <a:solidFill>
                            <a:srgbClr val="006600"/>
                          </a:solidFill>
                          <a:effectLst/>
                          <a:latin typeface="Arial Narrow" panose="020B0606020202030204" pitchFamily="34" charset="0"/>
                          <a:ea typeface="Calibri"/>
                          <a:cs typeface="Times New Roman"/>
                        </a:rPr>
                        <a:t>100%</a:t>
                      </a:r>
                      <a:endParaRPr lang="en-US" sz="1600" b="1" dirty="0">
                        <a:solidFill>
                          <a:srgbClr val="006600"/>
                        </a:solidFill>
                        <a:effectLst/>
                        <a:latin typeface="Arial Narrow" panose="020B0606020202030204" pitchFamily="34" charset="0"/>
                        <a:ea typeface="Calibri"/>
                        <a:cs typeface="Times New Roman"/>
                      </a:endParaRPr>
                    </a:p>
                    <a:p>
                      <a:pPr algn="just">
                        <a:spcAft>
                          <a:spcPts val="0"/>
                        </a:spcAft>
                      </a:pPr>
                      <a:endParaRPr lang="en-US" sz="1600" b="0" dirty="0" smtClean="0">
                        <a:solidFill>
                          <a:schemeClr val="tx1"/>
                        </a:solidFill>
                        <a:effectLst/>
                        <a:latin typeface="Arial Narrow" panose="020B0606020202030204" pitchFamily="34" charset="0"/>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14691741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1" y="0"/>
            <a:ext cx="914399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ZA" altLang="en-US" sz="2800" b="1" dirty="0">
                <a:solidFill>
                  <a:prstClr val="white"/>
                </a:solidFill>
                <a:latin typeface="Arial" panose="020B0604020202020204" pitchFamily="34" charset="0"/>
              </a:rPr>
              <a:t>DOD Selected </a:t>
            </a:r>
            <a:r>
              <a:rPr lang="en-ZA" altLang="en-US" sz="2800" b="1" dirty="0" smtClean="0">
                <a:solidFill>
                  <a:prstClr val="white"/>
                </a:solidFill>
                <a:latin typeface="Arial" panose="020B0604020202020204" pitchFamily="34" charset="0"/>
              </a:rPr>
              <a:t>Performance Indicators</a:t>
            </a:r>
            <a:endParaRPr lang="en-ZA" altLang="en-US" sz="2800" b="1" dirty="0">
              <a:solidFill>
                <a:prstClr val="white"/>
              </a:solidFill>
              <a:latin typeface="Arial" panose="020B0604020202020204" pitchFamily="34"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61</a:t>
            </a:fld>
            <a:endParaRPr lang="en-US" altLang="en-US" sz="2400" dirty="0">
              <a:solidFill>
                <a:srgbClr val="014929"/>
              </a:solidFill>
              <a:latin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xmlns="" val="2767104554"/>
              </p:ext>
            </p:extLst>
          </p:nvPr>
        </p:nvGraphicFramePr>
        <p:xfrm>
          <a:off x="144529" y="807119"/>
          <a:ext cx="8855092" cy="2571732"/>
        </p:xfrm>
        <a:graphic>
          <a:graphicData uri="http://schemas.openxmlformats.org/drawingml/2006/table">
            <a:tbl>
              <a:tblPr firstRow="1" firstCol="1" bandRow="1"/>
              <a:tblGrid>
                <a:gridCol w="4445831">
                  <a:extLst>
                    <a:ext uri="{9D8B030D-6E8A-4147-A177-3AD203B41FA5}">
                      <a16:colId xmlns:a16="http://schemas.microsoft.com/office/drawing/2014/main" xmlns="" val="20000"/>
                    </a:ext>
                  </a:extLst>
                </a:gridCol>
                <a:gridCol w="4409261">
                  <a:extLst>
                    <a:ext uri="{9D8B030D-6E8A-4147-A177-3AD203B41FA5}">
                      <a16:colId xmlns:a16="http://schemas.microsoft.com/office/drawing/2014/main" xmlns="" val="20001"/>
                    </a:ext>
                  </a:extLst>
                </a:gridCol>
              </a:tblGrid>
              <a:tr h="332465">
                <a:tc gridSpan="2">
                  <a:txBody>
                    <a:bodyPr/>
                    <a:lstStyle/>
                    <a:p>
                      <a:pPr algn="l">
                        <a:spcAft>
                          <a:spcPts val="0"/>
                        </a:spcAft>
                      </a:pPr>
                      <a:r>
                        <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Force Employment Performance Status for FY2018/19</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endParaRPr lang="en-US"/>
                    </a:p>
                  </a:txBody>
                  <a:tcPr/>
                </a:tc>
                <a:extLst>
                  <a:ext uri="{0D108BD9-81ED-4DB2-BD59-A6C34878D82A}">
                    <a16:rowId xmlns:a16="http://schemas.microsoft.com/office/drawing/2014/main" xmlns="" val="10000"/>
                  </a:ext>
                </a:extLst>
              </a:tr>
              <a:tr h="28854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a:ln>
                            <a:noFill/>
                          </a:ln>
                          <a:solidFill>
                            <a:schemeClr val="tx1"/>
                          </a:solidFill>
                          <a:effectLst/>
                          <a:uLnTx/>
                          <a:uFillTx/>
                          <a:latin typeface="Arial Narrow"/>
                          <a:ea typeface="Calibri"/>
                          <a:cs typeface="Times New Roman"/>
                        </a:rPr>
                        <a:t>MTSF Outcome to which it contributes:  Outcome </a:t>
                      </a:r>
                      <a:r>
                        <a:rPr kumimoji="0" lang="en-ZA" sz="1600" b="1" i="0" u="none" strike="noStrike" kern="0" cap="none" spc="0" normalizeH="0" baseline="0" noProof="0" dirty="0" smtClean="0">
                          <a:ln>
                            <a:noFill/>
                          </a:ln>
                          <a:solidFill>
                            <a:schemeClr val="tx1"/>
                          </a:solidFill>
                          <a:effectLst/>
                          <a:uLnTx/>
                          <a:uFillTx/>
                          <a:latin typeface="Arial Narrow"/>
                          <a:ea typeface="Calibri"/>
                          <a:cs typeface="Times New Roman"/>
                        </a:rPr>
                        <a:t>11</a:t>
                      </a:r>
                      <a:endParaRPr kumimoji="0" lang="en-ZA" sz="1600" b="1" i="0" u="none" strike="noStrike" kern="0" cap="none" spc="0" normalizeH="0" baseline="0" noProof="0" dirty="0">
                        <a:ln>
                          <a:noFill/>
                        </a:ln>
                        <a:solidFill>
                          <a:schemeClr val="tx1"/>
                        </a:solidFill>
                        <a:effectLst/>
                        <a:uLnTx/>
                        <a:uFillTx/>
                        <a:latin typeface="Arial Narrow"/>
                        <a:ea typeface="Calibri"/>
                        <a:cs typeface="Times New Roman"/>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hMerge="1">
                  <a:txBody>
                    <a:bodyPr/>
                    <a:lstStyle/>
                    <a:p>
                      <a:pPr algn="ctr">
                        <a:spcAft>
                          <a:spcPts val="0"/>
                        </a:spcAft>
                      </a:pPr>
                      <a:endParaRPr lang="en-GB" sz="1600" dirty="0">
                        <a:effectLst/>
                        <a:latin typeface="Arial"/>
                        <a:ea typeface="Calibri"/>
                        <a:cs typeface="Times New Roman"/>
                      </a:endParaRPr>
                    </a:p>
                  </a:txBody>
                  <a:tcPr marL="63307" marR="63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4327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smtClean="0">
                          <a:ln>
                            <a:noFill/>
                          </a:ln>
                          <a:solidFill>
                            <a:schemeClr val="tx1"/>
                          </a:solidFill>
                          <a:effectLst/>
                          <a:uLnTx/>
                          <a:uFillTx/>
                          <a:latin typeface="Arial Narrow"/>
                          <a:ea typeface="Calibri"/>
                          <a:cs typeface="Times New Roman"/>
                        </a:rPr>
                        <a:t>Output: Conduct ordered defence commitments in accordance with Government policy and strategy</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xmlns="" val="10002"/>
                  </a:ext>
                </a:extLst>
              </a:tr>
              <a:tr h="225164">
                <a:tc>
                  <a:txBody>
                    <a:bodyPr/>
                    <a:lstStyle/>
                    <a:p>
                      <a:pPr algn="ctr">
                        <a:spcAft>
                          <a:spcPts val="0"/>
                        </a:spcAft>
                      </a:pPr>
                      <a:r>
                        <a:rPr lang="en-US" sz="1600" b="1" dirty="0">
                          <a:solidFill>
                            <a:srgbClr val="006600"/>
                          </a:solidFill>
                          <a:effectLst/>
                          <a:latin typeface="Arial Narrow"/>
                          <a:ea typeface="Calibri"/>
                          <a:cs typeface="Times New Roman"/>
                        </a:rPr>
                        <a:t>Performance Indicator</a:t>
                      </a:r>
                      <a:endParaRPr lang="en-GB" sz="1600" dirty="0">
                        <a:solidFill>
                          <a:srgbClr val="006600"/>
                        </a:solidFill>
                        <a:effectLst/>
                        <a:latin typeface="Arial"/>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dirty="0">
                          <a:solidFill>
                            <a:srgbClr val="006600"/>
                          </a:solidFill>
                          <a:effectLst/>
                          <a:latin typeface="Arial Narrow"/>
                          <a:ea typeface="Calibri"/>
                          <a:cs typeface="Times New Roman"/>
                        </a:rPr>
                        <a:t>Analysis</a:t>
                      </a:r>
                      <a:endParaRPr lang="en-GB" sz="1600" dirty="0">
                        <a:solidFill>
                          <a:srgbClr val="006600"/>
                        </a:solidFill>
                        <a:effectLst/>
                        <a:latin typeface="Arial"/>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310627">
                <a:tc>
                  <a:txBody>
                    <a:bodyPr/>
                    <a:lstStyle/>
                    <a:p>
                      <a:pPr algn="l">
                        <a:spcAft>
                          <a:spcPts val="0"/>
                        </a:spcAft>
                      </a:pPr>
                      <a:r>
                        <a:rPr lang="en-ZA" sz="1600" dirty="0" smtClean="0">
                          <a:solidFill>
                            <a:schemeClr val="tx1"/>
                          </a:solidFill>
                          <a:effectLst/>
                          <a:latin typeface="Arial Narrow" panose="020B0606020202030204" pitchFamily="34" charset="0"/>
                          <a:ea typeface="Calibri"/>
                          <a:cs typeface="Times New Roman"/>
                        </a:rPr>
                        <a:t>Percentage compliance with number of ordered commitments</a:t>
                      </a:r>
                    </a:p>
                    <a:p>
                      <a:pPr algn="l">
                        <a:spcAft>
                          <a:spcPts val="0"/>
                        </a:spcAft>
                      </a:pPr>
                      <a:r>
                        <a:rPr lang="en-ZA" sz="1600" dirty="0" smtClean="0">
                          <a:solidFill>
                            <a:srgbClr val="006600"/>
                          </a:solidFill>
                          <a:effectLst/>
                          <a:latin typeface="Arial Narrow" panose="020B0606020202030204" pitchFamily="34" charset="0"/>
                          <a:ea typeface="Calibri"/>
                          <a:cs typeface="Times New Roman"/>
                        </a:rPr>
                        <a:t>(external operations)</a:t>
                      </a: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1" dirty="0" smtClean="0">
                          <a:solidFill>
                            <a:schemeClr val="tx1"/>
                          </a:solidFill>
                          <a:effectLst/>
                          <a:latin typeface="Arial Narrow" panose="020B0606020202030204" pitchFamily="34" charset="0"/>
                          <a:ea typeface="Calibri"/>
                          <a:cs typeface="Times New Roman"/>
                        </a:rPr>
                        <a:t>Target</a:t>
                      </a:r>
                    </a:p>
                    <a:p>
                      <a:pPr algn="just">
                        <a:spcAft>
                          <a:spcPts val="0"/>
                        </a:spcAft>
                      </a:pPr>
                      <a:r>
                        <a:rPr lang="en-US" sz="1600" b="0" dirty="0" smtClean="0">
                          <a:solidFill>
                            <a:schemeClr val="tx1"/>
                          </a:solidFill>
                          <a:effectLst/>
                          <a:latin typeface="Arial Narrow" panose="020B0606020202030204" pitchFamily="34" charset="0"/>
                          <a:ea typeface="Calibri"/>
                          <a:cs typeface="Times New Roman"/>
                        </a:rPr>
                        <a:t>100%</a:t>
                      </a:r>
                    </a:p>
                    <a:p>
                      <a:pPr algn="just">
                        <a:spcAft>
                          <a:spcPts val="0"/>
                        </a:spcAft>
                      </a:pPr>
                      <a:endParaRPr lang="en-US" sz="1600" b="1" dirty="0">
                        <a:solidFill>
                          <a:schemeClr val="tx1"/>
                        </a:solidFill>
                        <a:effectLst/>
                        <a:latin typeface="Arial Narrow" panose="020B0606020202030204" pitchFamily="34" charset="0"/>
                        <a:ea typeface="Calibri"/>
                        <a:cs typeface="Times New Roman"/>
                      </a:endParaRPr>
                    </a:p>
                    <a:p>
                      <a:pPr algn="just">
                        <a:spcAft>
                          <a:spcPts val="0"/>
                        </a:spcAft>
                      </a:pPr>
                      <a:r>
                        <a:rPr lang="en-US" sz="1600" b="1" dirty="0" smtClean="0">
                          <a:solidFill>
                            <a:schemeClr val="tx1"/>
                          </a:solidFill>
                          <a:effectLst/>
                          <a:latin typeface="Arial Narrow" panose="020B0606020202030204" pitchFamily="34" charset="0"/>
                          <a:ea typeface="Calibri"/>
                          <a:cs typeface="Times New Roman"/>
                        </a:rPr>
                        <a:t>Actual</a:t>
                      </a:r>
                    </a:p>
                    <a:p>
                      <a:pPr algn="just">
                        <a:spcAft>
                          <a:spcPts val="0"/>
                        </a:spcAft>
                      </a:pPr>
                      <a:r>
                        <a:rPr lang="en-US" sz="1600" b="1" dirty="0" smtClean="0">
                          <a:solidFill>
                            <a:srgbClr val="006600"/>
                          </a:solidFill>
                          <a:effectLst/>
                          <a:latin typeface="Arial Narrow" panose="020B0606020202030204" pitchFamily="34" charset="0"/>
                          <a:ea typeface="Calibri"/>
                          <a:cs typeface="Times New Roman"/>
                        </a:rPr>
                        <a:t>100%</a:t>
                      </a:r>
                      <a:endParaRPr lang="en-US" sz="1600" b="1" dirty="0">
                        <a:solidFill>
                          <a:srgbClr val="006600"/>
                        </a:solidFill>
                        <a:effectLst/>
                        <a:latin typeface="Arial Narrow" panose="020B0606020202030204" pitchFamily="34" charset="0"/>
                        <a:ea typeface="Calibri"/>
                        <a:cs typeface="Times New Roman"/>
                      </a:endParaRPr>
                    </a:p>
                    <a:p>
                      <a:pPr algn="just">
                        <a:spcAft>
                          <a:spcPts val="0"/>
                        </a:spcAft>
                      </a:pPr>
                      <a:endParaRPr lang="en-US" sz="1600" b="0" dirty="0" smtClean="0">
                        <a:solidFill>
                          <a:schemeClr val="tx1"/>
                        </a:solidFill>
                        <a:effectLst/>
                        <a:latin typeface="Arial Narrow" panose="020B0606020202030204" pitchFamily="34" charset="0"/>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12" name="TextBox 11"/>
          <p:cNvSpPr txBox="1"/>
          <p:nvPr/>
        </p:nvSpPr>
        <p:spPr>
          <a:xfrm>
            <a:off x="141642" y="3383440"/>
            <a:ext cx="8852456" cy="1077218"/>
          </a:xfrm>
          <a:prstGeom prst="rect">
            <a:avLst/>
          </a:prstGeom>
          <a:noFill/>
        </p:spPr>
        <p:txBody>
          <a:bodyPr wrap="square" rtlCol="0">
            <a:spAutoFit/>
          </a:bodyPr>
          <a:lstStyle/>
          <a:p>
            <a:pPr algn="just">
              <a:spcAft>
                <a:spcPts val="0"/>
              </a:spcAft>
            </a:pPr>
            <a:r>
              <a:rPr lang="en-ZA" sz="1600" b="1" dirty="0">
                <a:latin typeface="Arial Narrow" panose="020B0606020202030204" pitchFamily="34" charset="0"/>
                <a:ea typeface="Calibri"/>
                <a:cs typeface="Times New Roman"/>
              </a:rPr>
              <a:t>Comment</a:t>
            </a:r>
          </a:p>
          <a:p>
            <a:r>
              <a:rPr lang="en-ZA" sz="1600" dirty="0">
                <a:latin typeface="Arial Narrow" panose="020B0606020202030204" pitchFamily="34" charset="0"/>
                <a:ea typeface="Calibri"/>
                <a:cs typeface="Times New Roman"/>
              </a:rPr>
              <a:t>SANDF forces deployed in the following two external operations during FY2018/19: </a:t>
            </a:r>
            <a:endParaRPr lang="en-ZA" sz="1600" dirty="0" smtClean="0">
              <a:latin typeface="Arial Narrow" panose="020B0606020202030204" pitchFamily="34" charset="0"/>
              <a:ea typeface="Calibri"/>
              <a:cs typeface="Times New Roman"/>
            </a:endParaRPr>
          </a:p>
          <a:p>
            <a:pPr marL="285750" indent="-285750">
              <a:buFont typeface="Arial" panose="020B0604020202020204" pitchFamily="34" charset="0"/>
              <a:buChar char="•"/>
            </a:pPr>
            <a:r>
              <a:rPr lang="en-ZA" sz="1600" dirty="0" smtClean="0">
                <a:latin typeface="Arial Narrow" panose="020B0606020202030204" pitchFamily="34" charset="0"/>
                <a:ea typeface="Calibri"/>
                <a:cs typeface="Times New Roman"/>
              </a:rPr>
              <a:t>Op </a:t>
            </a:r>
            <a:r>
              <a:rPr lang="en-ZA" sz="1600" dirty="0">
                <a:latin typeface="Arial Narrow" panose="020B0606020202030204" pitchFamily="34" charset="0"/>
                <a:ea typeface="Calibri"/>
                <a:cs typeface="Times New Roman"/>
              </a:rPr>
              <a:t>MISTRAL (UN Peace Support Operation in DRC [MONUSCO]).</a:t>
            </a:r>
          </a:p>
          <a:p>
            <a:pPr marL="285750" indent="-285750">
              <a:buFont typeface="Arial" panose="020B0604020202020204" pitchFamily="34" charset="0"/>
              <a:buChar char="•"/>
            </a:pPr>
            <a:r>
              <a:rPr lang="en-ZA" sz="1600" dirty="0" smtClean="0">
                <a:latin typeface="Arial Narrow" panose="020B0606020202030204" pitchFamily="34" charset="0"/>
                <a:ea typeface="Calibri"/>
                <a:cs typeface="Times New Roman"/>
              </a:rPr>
              <a:t>Op </a:t>
            </a:r>
            <a:r>
              <a:rPr lang="en-ZA" sz="1600" dirty="0">
                <a:latin typeface="Arial Narrow" panose="020B0606020202030204" pitchFamily="34" charset="0"/>
                <a:ea typeface="Calibri"/>
                <a:cs typeface="Times New Roman"/>
              </a:rPr>
              <a:t>COPPER (Anti-Piracy Operation in support of the Mozambican Government). </a:t>
            </a:r>
          </a:p>
        </p:txBody>
      </p:sp>
    </p:spTree>
    <p:extLst>
      <p:ext uri="{BB962C8B-B14F-4D97-AF65-F5344CB8AC3E}">
        <p14:creationId xmlns:p14="http://schemas.microsoft.com/office/powerpoint/2010/main" xmlns="" val="20367668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1" y="0"/>
            <a:ext cx="914399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ZA" altLang="en-US" sz="2800" b="1" dirty="0">
                <a:solidFill>
                  <a:prstClr val="white"/>
                </a:solidFill>
                <a:latin typeface="Arial" panose="020B0604020202020204" pitchFamily="34" charset="0"/>
              </a:rPr>
              <a:t>DOD Selected </a:t>
            </a:r>
            <a:r>
              <a:rPr lang="en-ZA" altLang="en-US" sz="2800" b="1" dirty="0" smtClean="0">
                <a:solidFill>
                  <a:prstClr val="white"/>
                </a:solidFill>
                <a:latin typeface="Arial" panose="020B0604020202020204" pitchFamily="34" charset="0"/>
              </a:rPr>
              <a:t>Performance Indicators</a:t>
            </a:r>
            <a:endParaRPr lang="en-ZA" altLang="en-US" sz="2800" b="1" dirty="0">
              <a:solidFill>
                <a:prstClr val="white"/>
              </a:solidFill>
              <a:latin typeface="Arial" panose="020B0604020202020204" pitchFamily="34"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62</a:t>
            </a:fld>
            <a:endParaRPr lang="en-US" altLang="en-US" sz="2400" dirty="0">
              <a:solidFill>
                <a:srgbClr val="014929"/>
              </a:solidFill>
              <a:latin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xmlns="" val="4099764384"/>
              </p:ext>
            </p:extLst>
          </p:nvPr>
        </p:nvGraphicFramePr>
        <p:xfrm>
          <a:off x="144529" y="807119"/>
          <a:ext cx="8855092" cy="2571732"/>
        </p:xfrm>
        <a:graphic>
          <a:graphicData uri="http://schemas.openxmlformats.org/drawingml/2006/table">
            <a:tbl>
              <a:tblPr firstRow="1" firstCol="1" bandRow="1"/>
              <a:tblGrid>
                <a:gridCol w="4445831">
                  <a:extLst>
                    <a:ext uri="{9D8B030D-6E8A-4147-A177-3AD203B41FA5}">
                      <a16:colId xmlns:a16="http://schemas.microsoft.com/office/drawing/2014/main" xmlns="" val="20000"/>
                    </a:ext>
                  </a:extLst>
                </a:gridCol>
                <a:gridCol w="4409261">
                  <a:extLst>
                    <a:ext uri="{9D8B030D-6E8A-4147-A177-3AD203B41FA5}">
                      <a16:colId xmlns:a16="http://schemas.microsoft.com/office/drawing/2014/main" xmlns="" val="20001"/>
                    </a:ext>
                  </a:extLst>
                </a:gridCol>
              </a:tblGrid>
              <a:tr h="332465">
                <a:tc gridSpan="2">
                  <a:txBody>
                    <a:bodyPr/>
                    <a:lstStyle/>
                    <a:p>
                      <a:pPr algn="l">
                        <a:spcAft>
                          <a:spcPts val="0"/>
                        </a:spcAft>
                      </a:pPr>
                      <a:r>
                        <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Force Employment Performance Status for FY2018/19</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endParaRPr lang="en-US"/>
                    </a:p>
                  </a:txBody>
                  <a:tcPr/>
                </a:tc>
                <a:extLst>
                  <a:ext uri="{0D108BD9-81ED-4DB2-BD59-A6C34878D82A}">
                    <a16:rowId xmlns:a16="http://schemas.microsoft.com/office/drawing/2014/main" xmlns="" val="10000"/>
                  </a:ext>
                </a:extLst>
              </a:tr>
              <a:tr h="28854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a:ln>
                            <a:noFill/>
                          </a:ln>
                          <a:solidFill>
                            <a:schemeClr val="tx1"/>
                          </a:solidFill>
                          <a:effectLst/>
                          <a:uLnTx/>
                          <a:uFillTx/>
                          <a:latin typeface="Arial Narrow"/>
                          <a:ea typeface="Calibri"/>
                          <a:cs typeface="Times New Roman"/>
                        </a:rPr>
                        <a:t>MTSF Outcome to which it contributes:  Outcome </a:t>
                      </a:r>
                      <a:r>
                        <a:rPr kumimoji="0" lang="en-ZA" sz="1600" b="1" i="0" u="none" strike="noStrike" kern="0" cap="none" spc="0" normalizeH="0" baseline="0" noProof="0" dirty="0" smtClean="0">
                          <a:ln>
                            <a:noFill/>
                          </a:ln>
                          <a:solidFill>
                            <a:schemeClr val="tx1"/>
                          </a:solidFill>
                          <a:effectLst/>
                          <a:uLnTx/>
                          <a:uFillTx/>
                          <a:latin typeface="Arial Narrow"/>
                          <a:ea typeface="Calibri"/>
                          <a:cs typeface="Times New Roman"/>
                        </a:rPr>
                        <a:t>3</a:t>
                      </a:r>
                      <a:endParaRPr kumimoji="0" lang="en-ZA" sz="1600" b="1" i="0" u="none" strike="noStrike" kern="0" cap="none" spc="0" normalizeH="0" baseline="0" noProof="0" dirty="0">
                        <a:ln>
                          <a:noFill/>
                        </a:ln>
                        <a:solidFill>
                          <a:schemeClr val="tx1"/>
                        </a:solidFill>
                        <a:effectLst/>
                        <a:uLnTx/>
                        <a:uFillTx/>
                        <a:latin typeface="Arial Narrow"/>
                        <a:ea typeface="Calibri"/>
                        <a:cs typeface="Times New Roman"/>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hMerge="1">
                  <a:txBody>
                    <a:bodyPr/>
                    <a:lstStyle/>
                    <a:p>
                      <a:pPr algn="ctr">
                        <a:spcAft>
                          <a:spcPts val="0"/>
                        </a:spcAft>
                      </a:pPr>
                      <a:endParaRPr lang="en-GB" sz="1600" dirty="0">
                        <a:effectLst/>
                        <a:latin typeface="Arial"/>
                        <a:ea typeface="Calibri"/>
                        <a:cs typeface="Times New Roman"/>
                      </a:endParaRPr>
                    </a:p>
                  </a:txBody>
                  <a:tcPr marL="63307" marR="63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4327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smtClean="0">
                          <a:ln>
                            <a:noFill/>
                          </a:ln>
                          <a:solidFill>
                            <a:schemeClr val="tx1"/>
                          </a:solidFill>
                          <a:effectLst/>
                          <a:uLnTx/>
                          <a:uFillTx/>
                          <a:latin typeface="Arial Narrow"/>
                          <a:ea typeface="Calibri"/>
                          <a:cs typeface="Times New Roman"/>
                        </a:rPr>
                        <a:t>Output: Support to the People</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xmlns="" val="10002"/>
                  </a:ext>
                </a:extLst>
              </a:tr>
              <a:tr h="225164">
                <a:tc>
                  <a:txBody>
                    <a:bodyPr/>
                    <a:lstStyle/>
                    <a:p>
                      <a:pPr algn="ctr">
                        <a:spcAft>
                          <a:spcPts val="0"/>
                        </a:spcAft>
                      </a:pPr>
                      <a:r>
                        <a:rPr lang="en-US" sz="1600" b="1" dirty="0">
                          <a:solidFill>
                            <a:srgbClr val="006600"/>
                          </a:solidFill>
                          <a:effectLst/>
                          <a:latin typeface="Arial Narrow"/>
                          <a:ea typeface="Calibri"/>
                          <a:cs typeface="Times New Roman"/>
                        </a:rPr>
                        <a:t>Performance Indicator</a:t>
                      </a:r>
                      <a:endParaRPr lang="en-GB" sz="1600" dirty="0">
                        <a:solidFill>
                          <a:srgbClr val="006600"/>
                        </a:solidFill>
                        <a:effectLst/>
                        <a:latin typeface="Arial"/>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dirty="0">
                          <a:solidFill>
                            <a:srgbClr val="006600"/>
                          </a:solidFill>
                          <a:effectLst/>
                          <a:latin typeface="Arial Narrow"/>
                          <a:ea typeface="Calibri"/>
                          <a:cs typeface="Times New Roman"/>
                        </a:rPr>
                        <a:t>Analysis</a:t>
                      </a:r>
                      <a:endParaRPr lang="en-GB" sz="1600" dirty="0">
                        <a:solidFill>
                          <a:srgbClr val="006600"/>
                        </a:solidFill>
                        <a:effectLst/>
                        <a:latin typeface="Arial"/>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310627">
                <a:tc>
                  <a:txBody>
                    <a:bodyPr/>
                    <a:lstStyle/>
                    <a:p>
                      <a:pPr algn="l">
                        <a:spcAft>
                          <a:spcPts val="0"/>
                        </a:spcAft>
                      </a:pPr>
                      <a:r>
                        <a:rPr lang="en-ZA" sz="1600" dirty="0" smtClean="0">
                          <a:solidFill>
                            <a:schemeClr val="tx1"/>
                          </a:solidFill>
                          <a:effectLst/>
                          <a:latin typeface="Arial Narrow" panose="020B0606020202030204" pitchFamily="34" charset="0"/>
                          <a:ea typeface="Calibri"/>
                          <a:cs typeface="Times New Roman"/>
                        </a:rPr>
                        <a:t>Percentage compliance with number of ordered commitments</a:t>
                      </a:r>
                    </a:p>
                    <a:p>
                      <a:pPr algn="l">
                        <a:spcAft>
                          <a:spcPts val="0"/>
                        </a:spcAft>
                      </a:pPr>
                      <a:r>
                        <a:rPr lang="en-ZA" sz="1600" dirty="0" smtClean="0">
                          <a:solidFill>
                            <a:srgbClr val="006600"/>
                          </a:solidFill>
                          <a:effectLst/>
                          <a:latin typeface="Arial Narrow" panose="020B0606020202030204" pitchFamily="34" charset="0"/>
                          <a:ea typeface="Calibri"/>
                          <a:cs typeface="Times New Roman"/>
                        </a:rPr>
                        <a:t>(internal operations)</a:t>
                      </a: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1" dirty="0" smtClean="0">
                          <a:solidFill>
                            <a:schemeClr val="tx1"/>
                          </a:solidFill>
                          <a:effectLst/>
                          <a:latin typeface="Arial Narrow" panose="020B0606020202030204" pitchFamily="34" charset="0"/>
                          <a:ea typeface="Calibri"/>
                          <a:cs typeface="Times New Roman"/>
                        </a:rPr>
                        <a:t>Target</a:t>
                      </a:r>
                    </a:p>
                    <a:p>
                      <a:pPr algn="just">
                        <a:spcAft>
                          <a:spcPts val="0"/>
                        </a:spcAft>
                      </a:pPr>
                      <a:r>
                        <a:rPr lang="en-US" sz="1600" b="0" dirty="0" smtClean="0">
                          <a:solidFill>
                            <a:schemeClr val="tx1"/>
                          </a:solidFill>
                          <a:effectLst/>
                          <a:latin typeface="Arial Narrow" panose="020B0606020202030204" pitchFamily="34" charset="0"/>
                          <a:ea typeface="Calibri"/>
                          <a:cs typeface="Times New Roman"/>
                        </a:rPr>
                        <a:t>100%</a:t>
                      </a:r>
                    </a:p>
                    <a:p>
                      <a:pPr algn="just">
                        <a:spcAft>
                          <a:spcPts val="0"/>
                        </a:spcAft>
                      </a:pPr>
                      <a:endParaRPr lang="en-US" sz="1600" b="1" dirty="0">
                        <a:solidFill>
                          <a:schemeClr val="tx1"/>
                        </a:solidFill>
                        <a:effectLst/>
                        <a:latin typeface="Arial Narrow" panose="020B0606020202030204" pitchFamily="34" charset="0"/>
                        <a:ea typeface="Calibri"/>
                        <a:cs typeface="Times New Roman"/>
                      </a:endParaRPr>
                    </a:p>
                    <a:p>
                      <a:pPr algn="just">
                        <a:spcAft>
                          <a:spcPts val="0"/>
                        </a:spcAft>
                      </a:pPr>
                      <a:r>
                        <a:rPr lang="en-US" sz="1600" b="1" dirty="0" smtClean="0">
                          <a:solidFill>
                            <a:schemeClr val="tx1"/>
                          </a:solidFill>
                          <a:effectLst/>
                          <a:latin typeface="Arial Narrow" panose="020B0606020202030204" pitchFamily="34" charset="0"/>
                          <a:ea typeface="Calibri"/>
                          <a:cs typeface="Times New Roman"/>
                        </a:rPr>
                        <a:t>Actual</a:t>
                      </a:r>
                    </a:p>
                    <a:p>
                      <a:pPr algn="just">
                        <a:spcAft>
                          <a:spcPts val="0"/>
                        </a:spcAft>
                      </a:pPr>
                      <a:r>
                        <a:rPr lang="en-US" sz="1600" b="1" dirty="0" smtClean="0">
                          <a:solidFill>
                            <a:srgbClr val="006600"/>
                          </a:solidFill>
                          <a:effectLst/>
                          <a:latin typeface="Arial Narrow" panose="020B0606020202030204" pitchFamily="34" charset="0"/>
                          <a:ea typeface="Calibri"/>
                          <a:cs typeface="Times New Roman"/>
                        </a:rPr>
                        <a:t>100%</a:t>
                      </a:r>
                      <a:endParaRPr lang="en-US" sz="1600" b="1" dirty="0">
                        <a:solidFill>
                          <a:srgbClr val="006600"/>
                        </a:solidFill>
                        <a:effectLst/>
                        <a:latin typeface="Arial Narrow" panose="020B0606020202030204" pitchFamily="34" charset="0"/>
                        <a:ea typeface="Calibri"/>
                        <a:cs typeface="Times New Roman"/>
                      </a:endParaRPr>
                    </a:p>
                    <a:p>
                      <a:pPr algn="just">
                        <a:spcAft>
                          <a:spcPts val="0"/>
                        </a:spcAft>
                      </a:pPr>
                      <a:endParaRPr lang="en-US" sz="1600" b="0" dirty="0" smtClean="0">
                        <a:solidFill>
                          <a:schemeClr val="tx1"/>
                        </a:solidFill>
                        <a:effectLst/>
                        <a:latin typeface="Arial Narrow" panose="020B0606020202030204" pitchFamily="34" charset="0"/>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10" name="TextBox 9"/>
          <p:cNvSpPr txBox="1"/>
          <p:nvPr/>
        </p:nvSpPr>
        <p:spPr>
          <a:xfrm>
            <a:off x="142137" y="3388901"/>
            <a:ext cx="8859186" cy="1569660"/>
          </a:xfrm>
          <a:prstGeom prst="rect">
            <a:avLst/>
          </a:prstGeom>
          <a:noFill/>
        </p:spPr>
        <p:txBody>
          <a:bodyPr wrap="square" rtlCol="0">
            <a:spAutoFit/>
          </a:bodyPr>
          <a:lstStyle/>
          <a:p>
            <a:pPr algn="just">
              <a:spcAft>
                <a:spcPts val="0"/>
              </a:spcAft>
            </a:pPr>
            <a:r>
              <a:rPr lang="en-ZA" sz="1600" b="1" dirty="0">
                <a:latin typeface="Arial Narrow" panose="020B0606020202030204" pitchFamily="34" charset="0"/>
                <a:ea typeface="Calibri"/>
                <a:cs typeface="Times New Roman"/>
              </a:rPr>
              <a:t>Comment</a:t>
            </a:r>
          </a:p>
          <a:p>
            <a:pPr algn="just">
              <a:spcAft>
                <a:spcPts val="0"/>
              </a:spcAft>
            </a:pPr>
            <a:r>
              <a:rPr lang="en-ZA" sz="1600" dirty="0">
                <a:latin typeface="Arial Narrow" panose="020B0606020202030204" pitchFamily="34" charset="0"/>
                <a:ea typeface="Calibri"/>
                <a:cs typeface="Times New Roman"/>
              </a:rPr>
              <a:t>SANDF forces deployed in the following four internal operations during FY2018/19</a:t>
            </a:r>
            <a:r>
              <a:rPr lang="en-ZA" sz="1600" dirty="0" smtClean="0">
                <a:latin typeface="Arial Narrow" panose="020B0606020202030204" pitchFamily="34" charset="0"/>
                <a:ea typeface="Calibri"/>
                <a:cs typeface="Times New Roman"/>
              </a:rPr>
              <a:t>:</a:t>
            </a:r>
            <a:endParaRPr lang="en-ZA" sz="1600" dirty="0">
              <a:latin typeface="Arial Narrow" panose="020B0606020202030204" pitchFamily="34" charset="0"/>
              <a:ea typeface="Calibri"/>
              <a:cs typeface="Times New Roman"/>
            </a:endParaRPr>
          </a:p>
          <a:p>
            <a:pPr marL="285750" indent="-285750" algn="just">
              <a:spcAft>
                <a:spcPts val="0"/>
              </a:spcAft>
              <a:buFont typeface="Arial" panose="020B0604020202020204" pitchFamily="34" charset="0"/>
              <a:buChar char="•"/>
            </a:pPr>
            <a:r>
              <a:rPr lang="en-ZA" sz="1600" dirty="0">
                <a:latin typeface="Arial Narrow" panose="020B0606020202030204" pitchFamily="34" charset="0"/>
                <a:ea typeface="Calibri"/>
                <a:cs typeface="Times New Roman"/>
              </a:rPr>
              <a:t>Op PROSPER (Support to Government departments, mainly SAPS [</a:t>
            </a:r>
            <a:r>
              <a:rPr lang="en-ZA" sz="1600" dirty="0" err="1">
                <a:latin typeface="Arial Narrow" panose="020B0606020202030204" pitchFamily="34" charset="0"/>
                <a:ea typeface="Calibri"/>
                <a:cs typeface="Times New Roman"/>
              </a:rPr>
              <a:t>ie</a:t>
            </a:r>
            <a:r>
              <a:rPr lang="en-ZA" sz="1600" dirty="0">
                <a:latin typeface="Arial Narrow" panose="020B0606020202030204" pitchFamily="34" charset="0"/>
                <a:ea typeface="Calibri"/>
                <a:cs typeface="Times New Roman"/>
              </a:rPr>
              <a:t> Safety and Security Support]).</a:t>
            </a:r>
          </a:p>
          <a:p>
            <a:pPr marL="285750" indent="-285750" algn="just">
              <a:spcAft>
                <a:spcPts val="0"/>
              </a:spcAft>
              <a:buFont typeface="Arial" panose="020B0604020202020204" pitchFamily="34" charset="0"/>
              <a:buChar char="•"/>
            </a:pPr>
            <a:r>
              <a:rPr lang="en-ZA" sz="1600" dirty="0">
                <a:latin typeface="Arial Narrow" panose="020B0606020202030204" pitchFamily="34" charset="0"/>
                <a:ea typeface="Calibri"/>
                <a:cs typeface="Times New Roman"/>
              </a:rPr>
              <a:t>Op CHARIOT (Disaster Aid and Relief [Humanitarian Assistance]).</a:t>
            </a:r>
          </a:p>
          <a:p>
            <a:pPr marL="285750" indent="-285750" algn="just">
              <a:spcAft>
                <a:spcPts val="0"/>
              </a:spcAft>
              <a:buFont typeface="Arial" panose="020B0604020202020204" pitchFamily="34" charset="0"/>
              <a:buChar char="•"/>
            </a:pPr>
            <a:r>
              <a:rPr lang="en-ZA" sz="1600" dirty="0">
                <a:latin typeface="Arial Narrow" panose="020B0606020202030204" pitchFamily="34" charset="0"/>
                <a:ea typeface="Calibri"/>
                <a:cs typeface="Times New Roman"/>
              </a:rPr>
              <a:t>Op ARABELLA (Search and Rescue). </a:t>
            </a:r>
          </a:p>
          <a:p>
            <a:pPr marL="285750" indent="-285750" algn="just">
              <a:spcAft>
                <a:spcPts val="0"/>
              </a:spcAft>
              <a:buFont typeface="Arial" panose="020B0604020202020204" pitchFamily="34" charset="0"/>
              <a:buChar char="•"/>
            </a:pPr>
            <a:r>
              <a:rPr lang="en-ZA" sz="1600" dirty="0">
                <a:latin typeface="Arial Narrow" panose="020B0606020202030204" pitchFamily="34" charset="0"/>
                <a:ea typeface="Calibri"/>
                <a:cs typeface="Times New Roman"/>
              </a:rPr>
              <a:t>Op CORONA (Border Safeguarding).</a:t>
            </a:r>
          </a:p>
        </p:txBody>
      </p:sp>
    </p:spTree>
    <p:extLst>
      <p:ext uri="{BB962C8B-B14F-4D97-AF65-F5344CB8AC3E}">
        <p14:creationId xmlns:p14="http://schemas.microsoft.com/office/powerpoint/2010/main" xmlns="" val="25490965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1" y="0"/>
            <a:ext cx="914399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ZA" altLang="en-US" sz="2800" b="1" dirty="0">
                <a:solidFill>
                  <a:prstClr val="white"/>
                </a:solidFill>
                <a:latin typeface="Arial" panose="020B0604020202020204" pitchFamily="34" charset="0"/>
              </a:rPr>
              <a:t>DOD Selected </a:t>
            </a:r>
            <a:r>
              <a:rPr lang="en-ZA" altLang="en-US" sz="2800" b="1" dirty="0" smtClean="0">
                <a:solidFill>
                  <a:prstClr val="white"/>
                </a:solidFill>
                <a:latin typeface="Arial" panose="020B0604020202020204" pitchFamily="34" charset="0"/>
              </a:rPr>
              <a:t>Performance Indicators</a:t>
            </a:r>
            <a:endParaRPr lang="en-ZA" altLang="en-US" sz="2800" b="1" dirty="0">
              <a:solidFill>
                <a:prstClr val="white"/>
              </a:solidFill>
              <a:latin typeface="Arial" panose="020B0604020202020204" pitchFamily="34"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63</a:t>
            </a:fld>
            <a:endParaRPr lang="en-US" altLang="en-US" sz="2400" dirty="0">
              <a:solidFill>
                <a:srgbClr val="014929"/>
              </a:solidFill>
              <a:latin typeface="Arial" panose="020B0604020202020204" pitchFamily="34" charset="0"/>
            </a:endParaRPr>
          </a:p>
        </p:txBody>
      </p:sp>
      <p:sp>
        <p:nvSpPr>
          <p:cNvPr id="10" name="TextBox 9"/>
          <p:cNvSpPr txBox="1"/>
          <p:nvPr/>
        </p:nvSpPr>
        <p:spPr>
          <a:xfrm>
            <a:off x="142137" y="3388901"/>
            <a:ext cx="8859186" cy="2308324"/>
          </a:xfrm>
          <a:prstGeom prst="rect">
            <a:avLst/>
          </a:prstGeom>
          <a:noFill/>
        </p:spPr>
        <p:txBody>
          <a:bodyPr wrap="square" rtlCol="0">
            <a:spAutoFit/>
          </a:bodyPr>
          <a:lstStyle/>
          <a:p>
            <a:pPr algn="just">
              <a:spcAft>
                <a:spcPts val="0"/>
              </a:spcAft>
            </a:pPr>
            <a:r>
              <a:rPr lang="en-ZA" sz="1600" b="1" dirty="0">
                <a:latin typeface="Arial Narrow" panose="020B0606020202030204" pitchFamily="34" charset="0"/>
                <a:ea typeface="Calibri"/>
                <a:cs typeface="Times New Roman"/>
              </a:rPr>
              <a:t>Comment</a:t>
            </a:r>
          </a:p>
          <a:p>
            <a:pPr marL="285750" indent="-285750" algn="just">
              <a:spcAft>
                <a:spcPts val="0"/>
              </a:spcAft>
              <a:buFont typeface="Arial" panose="020B0604020202020204" pitchFamily="34" charset="0"/>
              <a:buChar char="•"/>
            </a:pPr>
            <a:r>
              <a:rPr lang="en-ZA" sz="1600" dirty="0">
                <a:latin typeface="Arial Narrow" panose="020B0606020202030204" pitchFamily="34" charset="0"/>
                <a:ea typeface="Calibri"/>
                <a:cs typeface="Times New Roman"/>
              </a:rPr>
              <a:t>The 5 year target was achieved by the end of FY2018/19 although the annual target was not </a:t>
            </a:r>
            <a:r>
              <a:rPr lang="en-ZA" sz="1600" dirty="0" smtClean="0">
                <a:latin typeface="Arial Narrow" panose="020B0606020202030204" pitchFamily="34" charset="0"/>
                <a:ea typeface="Calibri"/>
                <a:cs typeface="Times New Roman"/>
              </a:rPr>
              <a:t>achieved.</a:t>
            </a:r>
            <a:endParaRPr lang="en-ZA" sz="1600" dirty="0">
              <a:latin typeface="Arial Narrow" panose="020B0606020202030204" pitchFamily="34" charset="0"/>
              <a:ea typeface="Calibri"/>
              <a:cs typeface="Times New Roman"/>
            </a:endParaRPr>
          </a:p>
          <a:p>
            <a:pPr marL="285750" indent="-285750" algn="just">
              <a:spcAft>
                <a:spcPts val="0"/>
              </a:spcAft>
              <a:buFont typeface="Arial" panose="020B0604020202020204" pitchFamily="34" charset="0"/>
              <a:buChar char="•"/>
            </a:pPr>
            <a:r>
              <a:rPr lang="en-ZA" sz="1600" dirty="0">
                <a:latin typeface="Arial Narrow" panose="020B0606020202030204" pitchFamily="34" charset="0"/>
                <a:ea typeface="Calibri"/>
                <a:cs typeface="Times New Roman"/>
              </a:rPr>
              <a:t>SANDF forces participated in the following three JIIM exercises during FY2018/19</a:t>
            </a:r>
            <a:r>
              <a:rPr lang="en-ZA" sz="1600" dirty="0" smtClean="0">
                <a:latin typeface="Arial Narrow" panose="020B0606020202030204" pitchFamily="34" charset="0"/>
                <a:ea typeface="Calibri"/>
                <a:cs typeface="Times New Roman"/>
              </a:rPr>
              <a:t>:</a:t>
            </a:r>
          </a:p>
          <a:p>
            <a:pPr marL="742950" lvl="1" indent="-285750" algn="just">
              <a:buFont typeface="Arial" panose="020B0604020202020204" pitchFamily="34" charset="0"/>
              <a:buChar char="•"/>
            </a:pPr>
            <a:r>
              <a:rPr lang="en-ZA" sz="1600" dirty="0" smtClean="0">
                <a:latin typeface="Arial Narrow" panose="020B0606020202030204" pitchFamily="34" charset="0"/>
                <a:ea typeface="Calibri"/>
                <a:cs typeface="Times New Roman"/>
              </a:rPr>
              <a:t>Ex </a:t>
            </a:r>
            <a:r>
              <a:rPr lang="en-ZA" sz="1600" dirty="0">
                <a:latin typeface="Arial Narrow" panose="020B0606020202030204" pitchFamily="34" charset="0"/>
                <a:ea typeface="Calibri"/>
                <a:cs typeface="Times New Roman"/>
              </a:rPr>
              <a:t>ATLASUR </a:t>
            </a:r>
            <a:r>
              <a:rPr lang="en-ZA" sz="1600" dirty="0" smtClean="0">
                <a:latin typeface="Arial Narrow" panose="020B0606020202030204" pitchFamily="34" charset="0"/>
                <a:ea typeface="Calibri"/>
                <a:cs typeface="Times New Roman"/>
              </a:rPr>
              <a:t>(A Multinational </a:t>
            </a:r>
            <a:r>
              <a:rPr lang="en-ZA" sz="1600" dirty="0">
                <a:latin typeface="Arial Narrow" panose="020B0606020202030204" pitchFamily="34" charset="0"/>
                <a:ea typeface="Calibri"/>
                <a:cs typeface="Times New Roman"/>
              </a:rPr>
              <a:t>maritime exercise between the Brazilian, Uruguayan and SA Naval Forces with the aim to maintain and promote maritime cooperation between the </a:t>
            </a:r>
            <a:r>
              <a:rPr lang="en-ZA" sz="1600" dirty="0" smtClean="0">
                <a:latin typeface="Arial Narrow" panose="020B0606020202030204" pitchFamily="34" charset="0"/>
                <a:ea typeface="Calibri"/>
                <a:cs typeface="Times New Roman"/>
              </a:rPr>
              <a:t>participants).</a:t>
            </a:r>
            <a:endParaRPr lang="en-ZA" sz="1600" dirty="0">
              <a:latin typeface="Arial Narrow" panose="020B0606020202030204" pitchFamily="34" charset="0"/>
              <a:ea typeface="Calibri"/>
              <a:cs typeface="Times New Roman"/>
            </a:endParaRPr>
          </a:p>
          <a:p>
            <a:pPr marL="742950" lvl="1" indent="-285750" algn="just">
              <a:buFont typeface="Arial" panose="020B0604020202020204" pitchFamily="34" charset="0"/>
              <a:buChar char="•"/>
            </a:pPr>
            <a:r>
              <a:rPr lang="en-ZA" sz="1600" dirty="0" smtClean="0">
                <a:latin typeface="Arial Narrow" panose="020B0606020202030204" pitchFamily="34" charset="0"/>
                <a:ea typeface="Calibri"/>
                <a:cs typeface="Times New Roman"/>
              </a:rPr>
              <a:t>Ex </a:t>
            </a:r>
            <a:r>
              <a:rPr lang="en-ZA" sz="1600" dirty="0">
                <a:latin typeface="Arial Narrow" panose="020B0606020202030204" pitchFamily="34" charset="0"/>
                <a:ea typeface="Calibri"/>
                <a:cs typeface="Times New Roman"/>
              </a:rPr>
              <a:t>IBSAMAR </a:t>
            </a:r>
            <a:r>
              <a:rPr lang="en-ZA" sz="1600" dirty="0" smtClean="0">
                <a:latin typeface="Arial Narrow" panose="020B0606020202030204" pitchFamily="34" charset="0"/>
                <a:ea typeface="Calibri"/>
                <a:cs typeface="Times New Roman"/>
              </a:rPr>
              <a:t>(A Multinational maritime </a:t>
            </a:r>
            <a:r>
              <a:rPr lang="en-ZA" sz="1600" dirty="0">
                <a:latin typeface="Arial Narrow" panose="020B0606020202030204" pitchFamily="34" charset="0"/>
                <a:ea typeface="Calibri"/>
                <a:cs typeface="Times New Roman"/>
              </a:rPr>
              <a:t>exercise between the Indian, Brazilian and SA Naval Forces with the aim to maintain and promote maritime cooperation between </a:t>
            </a:r>
            <a:r>
              <a:rPr lang="en-ZA" sz="1600" dirty="0" smtClean="0">
                <a:latin typeface="Arial Narrow" panose="020B0606020202030204" pitchFamily="34" charset="0"/>
                <a:ea typeface="Calibri"/>
                <a:cs typeface="Times New Roman"/>
              </a:rPr>
              <a:t>participants).</a:t>
            </a:r>
            <a:endParaRPr lang="en-ZA" sz="1600" dirty="0">
              <a:latin typeface="Arial Narrow" panose="020B0606020202030204" pitchFamily="34" charset="0"/>
              <a:ea typeface="Calibri"/>
              <a:cs typeface="Times New Roman"/>
            </a:endParaRPr>
          </a:p>
          <a:p>
            <a:pPr marL="742950" lvl="1" indent="-285750" algn="just">
              <a:buFont typeface="Arial" panose="020B0604020202020204" pitchFamily="34" charset="0"/>
              <a:buChar char="•"/>
            </a:pPr>
            <a:r>
              <a:rPr lang="en-ZA" sz="1600" dirty="0" smtClean="0">
                <a:latin typeface="Arial Narrow" panose="020B0606020202030204" pitchFamily="34" charset="0"/>
                <a:ea typeface="Calibri"/>
                <a:cs typeface="Times New Roman"/>
              </a:rPr>
              <a:t>Ex </a:t>
            </a:r>
            <a:r>
              <a:rPr lang="en-ZA" sz="1600" dirty="0">
                <a:latin typeface="Arial Narrow" panose="020B0606020202030204" pitchFamily="34" charset="0"/>
                <a:ea typeface="Calibri"/>
                <a:cs typeface="Times New Roman"/>
              </a:rPr>
              <a:t>NDLOVU (A Joint Interdepartmental and Inter-agency exercise to maintain and promote cooperation between state departments in Support to the People of the </a:t>
            </a:r>
            <a:r>
              <a:rPr lang="en-ZA" sz="1600" dirty="0" smtClean="0">
                <a:latin typeface="Arial Narrow" panose="020B0606020202030204" pitchFamily="34" charset="0"/>
                <a:ea typeface="Calibri"/>
                <a:cs typeface="Times New Roman"/>
              </a:rPr>
              <a:t>RSA).</a:t>
            </a:r>
            <a:endParaRPr lang="en-ZA" sz="1600" dirty="0">
              <a:latin typeface="Arial Narrow" panose="020B0606020202030204" pitchFamily="34" charset="0"/>
              <a:ea typeface="Calibri"/>
              <a:cs typeface="Times New Roman"/>
            </a:endParaRPr>
          </a:p>
        </p:txBody>
      </p:sp>
      <p:graphicFrame>
        <p:nvGraphicFramePr>
          <p:cNvPr id="8" name="Table 7"/>
          <p:cNvGraphicFramePr>
            <a:graphicFrameLocks noGrp="1"/>
          </p:cNvGraphicFramePr>
          <p:nvPr>
            <p:extLst>
              <p:ext uri="{D42A27DB-BD31-4B8C-83A1-F6EECF244321}">
                <p14:modId xmlns:p14="http://schemas.microsoft.com/office/powerpoint/2010/main" xmlns="" val="4219413355"/>
              </p:ext>
            </p:extLst>
          </p:nvPr>
        </p:nvGraphicFramePr>
        <p:xfrm>
          <a:off x="144529" y="807119"/>
          <a:ext cx="8855092" cy="2571732"/>
        </p:xfrm>
        <a:graphic>
          <a:graphicData uri="http://schemas.openxmlformats.org/drawingml/2006/table">
            <a:tbl>
              <a:tblPr firstRow="1" firstCol="1" bandRow="1"/>
              <a:tblGrid>
                <a:gridCol w="4445831">
                  <a:extLst>
                    <a:ext uri="{9D8B030D-6E8A-4147-A177-3AD203B41FA5}">
                      <a16:colId xmlns:a16="http://schemas.microsoft.com/office/drawing/2014/main" xmlns="" val="20000"/>
                    </a:ext>
                  </a:extLst>
                </a:gridCol>
                <a:gridCol w="4409261">
                  <a:extLst>
                    <a:ext uri="{9D8B030D-6E8A-4147-A177-3AD203B41FA5}">
                      <a16:colId xmlns:a16="http://schemas.microsoft.com/office/drawing/2014/main" xmlns="" val="20001"/>
                    </a:ext>
                  </a:extLst>
                </a:gridCol>
              </a:tblGrid>
              <a:tr h="332465">
                <a:tc gridSpan="2">
                  <a:txBody>
                    <a:bodyPr/>
                    <a:lstStyle/>
                    <a:p>
                      <a:pPr algn="l">
                        <a:spcAft>
                          <a:spcPts val="0"/>
                        </a:spcAft>
                      </a:pPr>
                      <a:r>
                        <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Force Employment Performance Status for FY2018/19</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endParaRPr lang="en-US"/>
                    </a:p>
                  </a:txBody>
                  <a:tcPr/>
                </a:tc>
                <a:extLst>
                  <a:ext uri="{0D108BD9-81ED-4DB2-BD59-A6C34878D82A}">
                    <a16:rowId xmlns:a16="http://schemas.microsoft.com/office/drawing/2014/main" xmlns="" val="10000"/>
                  </a:ext>
                </a:extLst>
              </a:tr>
              <a:tr h="28854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a:ln>
                            <a:noFill/>
                          </a:ln>
                          <a:solidFill>
                            <a:schemeClr val="tx1"/>
                          </a:solidFill>
                          <a:effectLst/>
                          <a:uLnTx/>
                          <a:uFillTx/>
                          <a:latin typeface="Arial Narrow"/>
                          <a:ea typeface="Calibri"/>
                          <a:cs typeface="Times New Roman"/>
                        </a:rPr>
                        <a:t>MTSF Outcome to which it contributes:  Outcome </a:t>
                      </a:r>
                      <a:r>
                        <a:rPr kumimoji="0" lang="en-ZA" sz="1600" b="1" i="0" u="none" strike="noStrike" kern="0" cap="none" spc="0" normalizeH="0" baseline="0" noProof="0" dirty="0" smtClean="0">
                          <a:ln>
                            <a:noFill/>
                          </a:ln>
                          <a:solidFill>
                            <a:schemeClr val="tx1"/>
                          </a:solidFill>
                          <a:effectLst/>
                          <a:uLnTx/>
                          <a:uFillTx/>
                          <a:latin typeface="Arial Narrow"/>
                          <a:ea typeface="Calibri"/>
                          <a:cs typeface="Times New Roman"/>
                        </a:rPr>
                        <a:t>11</a:t>
                      </a:r>
                      <a:endParaRPr kumimoji="0" lang="en-ZA" sz="1600" b="1" i="0" u="none" strike="noStrike" kern="0" cap="none" spc="0" normalizeH="0" baseline="0" noProof="0" dirty="0">
                        <a:ln>
                          <a:noFill/>
                        </a:ln>
                        <a:solidFill>
                          <a:schemeClr val="tx1"/>
                        </a:solidFill>
                        <a:effectLst/>
                        <a:uLnTx/>
                        <a:uFillTx/>
                        <a:latin typeface="Arial Narrow"/>
                        <a:ea typeface="Calibri"/>
                        <a:cs typeface="Times New Roman"/>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hMerge="1">
                  <a:txBody>
                    <a:bodyPr/>
                    <a:lstStyle/>
                    <a:p>
                      <a:pPr algn="ctr">
                        <a:spcAft>
                          <a:spcPts val="0"/>
                        </a:spcAft>
                      </a:pPr>
                      <a:endParaRPr lang="en-GB" sz="1600" dirty="0">
                        <a:effectLst/>
                        <a:latin typeface="Arial"/>
                        <a:ea typeface="Calibri"/>
                        <a:cs typeface="Times New Roman"/>
                      </a:endParaRPr>
                    </a:p>
                  </a:txBody>
                  <a:tcPr marL="63307" marR="63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4327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smtClean="0">
                          <a:ln>
                            <a:noFill/>
                          </a:ln>
                          <a:solidFill>
                            <a:schemeClr val="tx1"/>
                          </a:solidFill>
                          <a:effectLst/>
                          <a:uLnTx/>
                          <a:uFillTx/>
                          <a:latin typeface="Arial Narrow"/>
                          <a:ea typeface="Calibri"/>
                          <a:cs typeface="Times New Roman"/>
                        </a:rPr>
                        <a:t>Output: Employ the SANDF</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xmlns="" val="10002"/>
                  </a:ext>
                </a:extLst>
              </a:tr>
              <a:tr h="225164">
                <a:tc>
                  <a:txBody>
                    <a:bodyPr/>
                    <a:lstStyle/>
                    <a:p>
                      <a:pPr algn="ctr">
                        <a:spcAft>
                          <a:spcPts val="0"/>
                        </a:spcAft>
                      </a:pPr>
                      <a:r>
                        <a:rPr lang="en-US" sz="1600" b="1" dirty="0">
                          <a:solidFill>
                            <a:srgbClr val="006600"/>
                          </a:solidFill>
                          <a:effectLst/>
                          <a:latin typeface="Arial Narrow"/>
                          <a:ea typeface="Calibri"/>
                          <a:cs typeface="Times New Roman"/>
                        </a:rPr>
                        <a:t>Performance Indicator</a:t>
                      </a:r>
                      <a:endParaRPr lang="en-GB" sz="1600" dirty="0">
                        <a:solidFill>
                          <a:srgbClr val="006600"/>
                        </a:solidFill>
                        <a:effectLst/>
                        <a:latin typeface="Arial"/>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dirty="0">
                          <a:solidFill>
                            <a:srgbClr val="006600"/>
                          </a:solidFill>
                          <a:effectLst/>
                          <a:latin typeface="Arial Narrow"/>
                          <a:ea typeface="Calibri"/>
                          <a:cs typeface="Times New Roman"/>
                        </a:rPr>
                        <a:t>Analysis</a:t>
                      </a:r>
                      <a:endParaRPr lang="en-GB" sz="1600" dirty="0">
                        <a:solidFill>
                          <a:srgbClr val="006600"/>
                        </a:solidFill>
                        <a:effectLst/>
                        <a:latin typeface="Arial"/>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310627">
                <a:tc>
                  <a:txBody>
                    <a:bodyPr/>
                    <a:lstStyle/>
                    <a:p>
                      <a:pPr algn="l">
                        <a:spcAft>
                          <a:spcPts val="0"/>
                        </a:spcAft>
                      </a:pPr>
                      <a:r>
                        <a:rPr lang="en-ZA" sz="1600" dirty="0" smtClean="0">
                          <a:solidFill>
                            <a:schemeClr val="tx1"/>
                          </a:solidFill>
                          <a:effectLst/>
                          <a:latin typeface="Arial Narrow" panose="020B0606020202030204" pitchFamily="34" charset="0"/>
                          <a:ea typeface="Calibri"/>
                          <a:cs typeface="Times New Roman"/>
                        </a:rPr>
                        <a:t>Number of Joint, Interdepartmental, Interagency and Multinational military exercises conducted per year</a:t>
                      </a: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1" dirty="0" smtClean="0">
                          <a:solidFill>
                            <a:schemeClr val="tx1"/>
                          </a:solidFill>
                          <a:effectLst/>
                          <a:latin typeface="Arial Narrow" panose="020B0606020202030204" pitchFamily="34" charset="0"/>
                          <a:ea typeface="Calibri"/>
                          <a:cs typeface="Times New Roman"/>
                        </a:rPr>
                        <a:t>Target</a:t>
                      </a:r>
                    </a:p>
                    <a:p>
                      <a:pPr algn="just">
                        <a:spcAft>
                          <a:spcPts val="0"/>
                        </a:spcAft>
                      </a:pPr>
                      <a:r>
                        <a:rPr lang="en-US" sz="1600" b="0" dirty="0" smtClean="0">
                          <a:solidFill>
                            <a:schemeClr val="tx1"/>
                          </a:solidFill>
                          <a:effectLst/>
                          <a:latin typeface="Arial Narrow" panose="020B0606020202030204" pitchFamily="34" charset="0"/>
                          <a:ea typeface="Calibri"/>
                          <a:cs typeface="Times New Roman"/>
                        </a:rPr>
                        <a:t>4</a:t>
                      </a:r>
                    </a:p>
                    <a:p>
                      <a:pPr algn="just">
                        <a:spcAft>
                          <a:spcPts val="0"/>
                        </a:spcAft>
                      </a:pPr>
                      <a:endParaRPr lang="en-US" sz="1600" b="1" dirty="0">
                        <a:solidFill>
                          <a:schemeClr val="tx1"/>
                        </a:solidFill>
                        <a:effectLst/>
                        <a:latin typeface="Arial Narrow" panose="020B0606020202030204" pitchFamily="34" charset="0"/>
                        <a:ea typeface="Calibri"/>
                        <a:cs typeface="Times New Roman"/>
                      </a:endParaRPr>
                    </a:p>
                    <a:p>
                      <a:pPr algn="just">
                        <a:spcAft>
                          <a:spcPts val="0"/>
                        </a:spcAft>
                      </a:pPr>
                      <a:r>
                        <a:rPr lang="en-US" sz="1600" b="1" dirty="0" smtClean="0">
                          <a:solidFill>
                            <a:schemeClr val="tx1"/>
                          </a:solidFill>
                          <a:effectLst/>
                          <a:latin typeface="Arial Narrow" panose="020B0606020202030204" pitchFamily="34" charset="0"/>
                          <a:ea typeface="Calibri"/>
                          <a:cs typeface="Times New Roman"/>
                        </a:rPr>
                        <a:t>Actual</a:t>
                      </a:r>
                      <a:endParaRPr lang="en-US" sz="1600" b="1" dirty="0">
                        <a:solidFill>
                          <a:schemeClr val="tx1"/>
                        </a:solidFill>
                        <a:effectLst/>
                        <a:latin typeface="Arial Narrow" panose="020B0606020202030204" pitchFamily="34" charset="0"/>
                        <a:ea typeface="Calibri"/>
                        <a:cs typeface="Times New Roman"/>
                      </a:endParaRPr>
                    </a:p>
                    <a:p>
                      <a:pPr algn="just">
                        <a:spcAft>
                          <a:spcPts val="0"/>
                        </a:spcAft>
                      </a:pPr>
                      <a:r>
                        <a:rPr lang="en-US" sz="1600" b="1" dirty="0" smtClean="0">
                          <a:solidFill>
                            <a:srgbClr val="C00000"/>
                          </a:solidFill>
                          <a:effectLst/>
                          <a:latin typeface="Arial Narrow" panose="020B0606020202030204" pitchFamily="34" charset="0"/>
                          <a:ea typeface="Calibri"/>
                          <a:cs typeface="Times New Roman"/>
                        </a:rPr>
                        <a:t>3</a:t>
                      </a:r>
                      <a:endParaRPr lang="en-US" sz="1600" b="1" dirty="0">
                        <a:solidFill>
                          <a:srgbClr val="C00000"/>
                        </a:solidFill>
                        <a:effectLst/>
                        <a:latin typeface="Arial Narrow" panose="020B0606020202030204" pitchFamily="34" charset="0"/>
                        <a:ea typeface="Calibri"/>
                        <a:cs typeface="Times New Roman"/>
                      </a:endParaRPr>
                    </a:p>
                    <a:p>
                      <a:pPr algn="just">
                        <a:spcAft>
                          <a:spcPts val="0"/>
                        </a:spcAft>
                      </a:pPr>
                      <a:endParaRPr lang="en-US" sz="1600" b="0" dirty="0" smtClean="0">
                        <a:solidFill>
                          <a:schemeClr val="tx1"/>
                        </a:solidFill>
                        <a:effectLst/>
                        <a:latin typeface="Arial Narrow" panose="020B0606020202030204" pitchFamily="34" charset="0"/>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33360656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1" y="0"/>
            <a:ext cx="914399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ZA" altLang="en-US" sz="2800" b="1" dirty="0">
                <a:solidFill>
                  <a:prstClr val="white"/>
                </a:solidFill>
                <a:latin typeface="Arial" panose="020B0604020202020204" pitchFamily="34" charset="0"/>
              </a:rPr>
              <a:t>DOD Selected </a:t>
            </a:r>
            <a:r>
              <a:rPr lang="en-ZA" altLang="en-US" sz="2800" b="1" dirty="0" smtClean="0">
                <a:solidFill>
                  <a:prstClr val="white"/>
                </a:solidFill>
                <a:latin typeface="Arial" panose="020B0604020202020204" pitchFamily="34" charset="0"/>
              </a:rPr>
              <a:t>Performance Indicators</a:t>
            </a:r>
            <a:endParaRPr lang="en-ZA" altLang="en-US" sz="2800" b="1" dirty="0">
              <a:solidFill>
                <a:prstClr val="white"/>
              </a:solidFill>
              <a:latin typeface="Arial" panose="020B0604020202020204" pitchFamily="34"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64</a:t>
            </a:fld>
            <a:endParaRPr lang="en-US" altLang="en-US" sz="2400" dirty="0">
              <a:solidFill>
                <a:srgbClr val="014929"/>
              </a:solidFill>
              <a:latin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xmlns="" val="2302644886"/>
              </p:ext>
            </p:extLst>
          </p:nvPr>
        </p:nvGraphicFramePr>
        <p:xfrm>
          <a:off x="144529" y="807119"/>
          <a:ext cx="8855092" cy="2571732"/>
        </p:xfrm>
        <a:graphic>
          <a:graphicData uri="http://schemas.openxmlformats.org/drawingml/2006/table">
            <a:tbl>
              <a:tblPr firstRow="1" firstCol="1" bandRow="1"/>
              <a:tblGrid>
                <a:gridCol w="4445831">
                  <a:extLst>
                    <a:ext uri="{9D8B030D-6E8A-4147-A177-3AD203B41FA5}">
                      <a16:colId xmlns:a16="http://schemas.microsoft.com/office/drawing/2014/main" xmlns="" val="20000"/>
                    </a:ext>
                  </a:extLst>
                </a:gridCol>
                <a:gridCol w="4409261">
                  <a:extLst>
                    <a:ext uri="{9D8B030D-6E8A-4147-A177-3AD203B41FA5}">
                      <a16:colId xmlns:a16="http://schemas.microsoft.com/office/drawing/2014/main" xmlns="" val="20001"/>
                    </a:ext>
                  </a:extLst>
                </a:gridCol>
              </a:tblGrid>
              <a:tr h="332465">
                <a:tc gridSpan="2">
                  <a:txBody>
                    <a:bodyPr/>
                    <a:lstStyle/>
                    <a:p>
                      <a:pPr algn="l">
                        <a:spcAft>
                          <a:spcPts val="0"/>
                        </a:spcAft>
                      </a:pPr>
                      <a:r>
                        <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Force Employment Performance Status for FY2018/19</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endParaRPr lang="en-US"/>
                    </a:p>
                  </a:txBody>
                  <a:tcPr/>
                </a:tc>
                <a:extLst>
                  <a:ext uri="{0D108BD9-81ED-4DB2-BD59-A6C34878D82A}">
                    <a16:rowId xmlns:a16="http://schemas.microsoft.com/office/drawing/2014/main" xmlns="" val="10000"/>
                  </a:ext>
                </a:extLst>
              </a:tr>
              <a:tr h="28854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a:ln>
                            <a:noFill/>
                          </a:ln>
                          <a:solidFill>
                            <a:schemeClr val="tx1"/>
                          </a:solidFill>
                          <a:effectLst/>
                          <a:uLnTx/>
                          <a:uFillTx/>
                          <a:latin typeface="Arial Narrow"/>
                          <a:ea typeface="Calibri"/>
                          <a:cs typeface="Times New Roman"/>
                        </a:rPr>
                        <a:t>MTSF Outcome to which it contributes:  Outcome </a:t>
                      </a:r>
                      <a:r>
                        <a:rPr kumimoji="0" lang="en-ZA" sz="1600" b="1" i="0" u="none" strike="noStrike" kern="0" cap="none" spc="0" normalizeH="0" baseline="0" noProof="0" dirty="0" smtClean="0">
                          <a:ln>
                            <a:noFill/>
                          </a:ln>
                          <a:solidFill>
                            <a:schemeClr val="tx1"/>
                          </a:solidFill>
                          <a:effectLst/>
                          <a:uLnTx/>
                          <a:uFillTx/>
                          <a:latin typeface="Arial Narrow"/>
                          <a:ea typeface="Calibri"/>
                          <a:cs typeface="Times New Roman"/>
                        </a:rPr>
                        <a:t>3</a:t>
                      </a:r>
                      <a:endParaRPr kumimoji="0" lang="en-ZA" sz="1600" b="1" i="0" u="none" strike="noStrike" kern="0" cap="none" spc="0" normalizeH="0" baseline="0" noProof="0" dirty="0">
                        <a:ln>
                          <a:noFill/>
                        </a:ln>
                        <a:solidFill>
                          <a:schemeClr val="tx1"/>
                        </a:solidFill>
                        <a:effectLst/>
                        <a:uLnTx/>
                        <a:uFillTx/>
                        <a:latin typeface="Arial Narrow"/>
                        <a:ea typeface="Calibri"/>
                        <a:cs typeface="Times New Roman"/>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hMerge="1">
                  <a:txBody>
                    <a:bodyPr/>
                    <a:lstStyle/>
                    <a:p>
                      <a:pPr algn="ctr">
                        <a:spcAft>
                          <a:spcPts val="0"/>
                        </a:spcAft>
                      </a:pPr>
                      <a:endParaRPr lang="en-GB" sz="1600" dirty="0">
                        <a:effectLst/>
                        <a:latin typeface="Arial"/>
                        <a:ea typeface="Calibri"/>
                        <a:cs typeface="Times New Roman"/>
                      </a:endParaRPr>
                    </a:p>
                  </a:txBody>
                  <a:tcPr marL="63307" marR="63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4327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smtClean="0">
                          <a:ln>
                            <a:noFill/>
                          </a:ln>
                          <a:solidFill>
                            <a:schemeClr val="tx1"/>
                          </a:solidFill>
                          <a:effectLst/>
                          <a:uLnTx/>
                          <a:uFillTx/>
                          <a:latin typeface="Arial Narrow"/>
                          <a:ea typeface="Calibri"/>
                          <a:cs typeface="Times New Roman"/>
                        </a:rPr>
                        <a:t>Output: Support to the People</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xmlns="" val="10002"/>
                  </a:ext>
                </a:extLst>
              </a:tr>
              <a:tr h="225164">
                <a:tc>
                  <a:txBody>
                    <a:bodyPr/>
                    <a:lstStyle/>
                    <a:p>
                      <a:pPr algn="ctr">
                        <a:spcAft>
                          <a:spcPts val="0"/>
                        </a:spcAft>
                      </a:pPr>
                      <a:r>
                        <a:rPr lang="en-US" sz="1600" b="1" dirty="0">
                          <a:solidFill>
                            <a:srgbClr val="006600"/>
                          </a:solidFill>
                          <a:effectLst/>
                          <a:latin typeface="Arial Narrow"/>
                          <a:ea typeface="Calibri"/>
                          <a:cs typeface="Times New Roman"/>
                        </a:rPr>
                        <a:t>Performance Indicator</a:t>
                      </a:r>
                      <a:endParaRPr lang="en-GB" sz="1600" dirty="0">
                        <a:solidFill>
                          <a:srgbClr val="006600"/>
                        </a:solidFill>
                        <a:effectLst/>
                        <a:latin typeface="Arial"/>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dirty="0">
                          <a:solidFill>
                            <a:srgbClr val="006600"/>
                          </a:solidFill>
                          <a:effectLst/>
                          <a:latin typeface="Arial Narrow"/>
                          <a:ea typeface="Calibri"/>
                          <a:cs typeface="Times New Roman"/>
                        </a:rPr>
                        <a:t>Analysis</a:t>
                      </a:r>
                      <a:endParaRPr lang="en-GB" sz="1600" dirty="0">
                        <a:solidFill>
                          <a:srgbClr val="006600"/>
                        </a:solidFill>
                        <a:effectLst/>
                        <a:latin typeface="Arial"/>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310627">
                <a:tc>
                  <a:txBody>
                    <a:bodyPr/>
                    <a:lstStyle/>
                    <a:p>
                      <a:pPr algn="l">
                        <a:spcAft>
                          <a:spcPts val="0"/>
                        </a:spcAft>
                      </a:pPr>
                      <a:r>
                        <a:rPr lang="en-ZA" sz="1600" dirty="0" smtClean="0">
                          <a:solidFill>
                            <a:schemeClr val="tx1"/>
                          </a:solidFill>
                          <a:effectLst/>
                          <a:latin typeface="Arial Narrow" panose="020B0606020202030204" pitchFamily="34" charset="0"/>
                          <a:ea typeface="Calibri"/>
                          <a:cs typeface="Times New Roman"/>
                        </a:rPr>
                        <a:t>Number of landward sub-units deployed on border safeguarding per year</a:t>
                      </a: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1" dirty="0" smtClean="0">
                          <a:solidFill>
                            <a:schemeClr val="tx1"/>
                          </a:solidFill>
                          <a:effectLst/>
                          <a:latin typeface="Arial Narrow" panose="020B0606020202030204" pitchFamily="34" charset="0"/>
                          <a:ea typeface="Calibri"/>
                          <a:cs typeface="Times New Roman"/>
                        </a:rPr>
                        <a:t>Target</a:t>
                      </a:r>
                    </a:p>
                    <a:p>
                      <a:pPr algn="just">
                        <a:spcAft>
                          <a:spcPts val="0"/>
                        </a:spcAft>
                      </a:pPr>
                      <a:r>
                        <a:rPr lang="en-US" sz="1600" b="0" dirty="0" smtClean="0">
                          <a:solidFill>
                            <a:schemeClr val="tx1"/>
                          </a:solidFill>
                          <a:effectLst/>
                          <a:latin typeface="Arial Narrow" panose="020B0606020202030204" pitchFamily="34" charset="0"/>
                          <a:ea typeface="Calibri"/>
                          <a:cs typeface="Times New Roman"/>
                        </a:rPr>
                        <a:t>15</a:t>
                      </a:r>
                    </a:p>
                    <a:p>
                      <a:pPr algn="just">
                        <a:spcAft>
                          <a:spcPts val="0"/>
                        </a:spcAft>
                      </a:pPr>
                      <a:endParaRPr lang="en-US" sz="1600" b="1" dirty="0">
                        <a:solidFill>
                          <a:schemeClr val="tx1"/>
                        </a:solidFill>
                        <a:effectLst/>
                        <a:latin typeface="Arial Narrow" panose="020B0606020202030204" pitchFamily="34" charset="0"/>
                        <a:ea typeface="Calibri"/>
                        <a:cs typeface="Times New Roman"/>
                      </a:endParaRPr>
                    </a:p>
                    <a:p>
                      <a:pPr algn="just">
                        <a:spcAft>
                          <a:spcPts val="0"/>
                        </a:spcAft>
                      </a:pPr>
                      <a:r>
                        <a:rPr lang="en-US" sz="1600" b="1" dirty="0" smtClean="0">
                          <a:solidFill>
                            <a:schemeClr val="tx1"/>
                          </a:solidFill>
                          <a:effectLst/>
                          <a:latin typeface="Arial Narrow" panose="020B0606020202030204" pitchFamily="34" charset="0"/>
                          <a:ea typeface="Calibri"/>
                          <a:cs typeface="Times New Roman"/>
                        </a:rPr>
                        <a:t>Actual</a:t>
                      </a:r>
                      <a:endParaRPr lang="en-US" sz="1600" b="1" dirty="0">
                        <a:solidFill>
                          <a:schemeClr val="tx1"/>
                        </a:solidFill>
                        <a:effectLst/>
                        <a:latin typeface="Arial Narrow" panose="020B0606020202030204" pitchFamily="34" charset="0"/>
                        <a:ea typeface="Calibri"/>
                        <a:cs typeface="Times New Roman"/>
                      </a:endParaRPr>
                    </a:p>
                    <a:p>
                      <a:pPr algn="just">
                        <a:spcAft>
                          <a:spcPts val="0"/>
                        </a:spcAft>
                      </a:pPr>
                      <a:r>
                        <a:rPr lang="en-US" sz="1600" b="1" dirty="0" smtClean="0">
                          <a:solidFill>
                            <a:srgbClr val="006600"/>
                          </a:solidFill>
                          <a:effectLst/>
                          <a:latin typeface="Arial Narrow" panose="020B0606020202030204" pitchFamily="34" charset="0"/>
                          <a:ea typeface="Calibri"/>
                          <a:cs typeface="Times New Roman"/>
                        </a:rPr>
                        <a:t>15</a:t>
                      </a:r>
                      <a:endParaRPr lang="en-US" sz="1600" b="1" dirty="0">
                        <a:solidFill>
                          <a:srgbClr val="006600"/>
                        </a:solidFill>
                        <a:effectLst/>
                        <a:latin typeface="Arial Narrow" panose="020B0606020202030204" pitchFamily="34" charset="0"/>
                        <a:ea typeface="Calibri"/>
                        <a:cs typeface="Times New Roman"/>
                      </a:endParaRPr>
                    </a:p>
                    <a:p>
                      <a:pPr algn="just">
                        <a:spcAft>
                          <a:spcPts val="0"/>
                        </a:spcAft>
                      </a:pPr>
                      <a:endParaRPr lang="en-US" sz="1600" b="0" dirty="0" smtClean="0">
                        <a:solidFill>
                          <a:schemeClr val="tx1"/>
                        </a:solidFill>
                        <a:effectLst/>
                        <a:latin typeface="Arial Narrow" panose="020B0606020202030204" pitchFamily="34" charset="0"/>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11" name="TextBox 10"/>
          <p:cNvSpPr txBox="1"/>
          <p:nvPr/>
        </p:nvSpPr>
        <p:spPr>
          <a:xfrm>
            <a:off x="142137" y="3387256"/>
            <a:ext cx="8859186" cy="1077218"/>
          </a:xfrm>
          <a:prstGeom prst="rect">
            <a:avLst/>
          </a:prstGeom>
          <a:noFill/>
        </p:spPr>
        <p:txBody>
          <a:bodyPr wrap="square" rtlCol="0">
            <a:spAutoFit/>
          </a:bodyPr>
          <a:lstStyle/>
          <a:p>
            <a:pPr algn="just">
              <a:spcAft>
                <a:spcPts val="0"/>
              </a:spcAft>
            </a:pPr>
            <a:r>
              <a:rPr lang="en-ZA" sz="1600" b="1" dirty="0">
                <a:latin typeface="Arial Narrow" panose="020B0606020202030204" pitchFamily="34" charset="0"/>
                <a:ea typeface="Calibri"/>
                <a:cs typeface="Times New Roman"/>
              </a:rPr>
              <a:t>Comment</a:t>
            </a:r>
          </a:p>
          <a:p>
            <a:pPr marL="285750" indent="-285750" algn="just">
              <a:spcAft>
                <a:spcPts val="0"/>
              </a:spcAft>
              <a:buFont typeface="Arial" panose="020B0604020202020204" pitchFamily="34" charset="0"/>
              <a:buChar char="•"/>
            </a:pPr>
            <a:r>
              <a:rPr lang="en-ZA" sz="1600" dirty="0">
                <a:latin typeface="Arial Narrow" panose="020B0606020202030204" pitchFamily="34" charset="0"/>
                <a:ea typeface="Calibri"/>
                <a:cs typeface="Times New Roman"/>
              </a:rPr>
              <a:t>The SANDF deployed 15 sub-units to execute </a:t>
            </a:r>
            <a:r>
              <a:rPr lang="en-ZA" sz="1600" b="1" u="sng" dirty="0">
                <a:solidFill>
                  <a:srgbClr val="336600"/>
                </a:solidFill>
                <a:latin typeface="Arial Narrow" panose="020B0606020202030204" pitchFamily="34" charset="0"/>
                <a:ea typeface="Calibri"/>
                <a:cs typeface="Times New Roman"/>
              </a:rPr>
              <a:t>Op CORONA</a:t>
            </a:r>
            <a:r>
              <a:rPr lang="en-ZA" sz="1600" dirty="0">
                <a:latin typeface="Arial Narrow" panose="020B0606020202030204" pitchFamily="34" charset="0"/>
                <a:ea typeface="Calibri"/>
                <a:cs typeface="Times New Roman"/>
              </a:rPr>
              <a:t> (Border Safeguarding) in Limpopo, Mpumalanga, KwaZulu-Natal, Free State, Eastern Cape, Northern Cape and North West Provinces</a:t>
            </a:r>
            <a:r>
              <a:rPr lang="en-ZA" sz="1600" dirty="0" smtClean="0">
                <a:latin typeface="Arial Narrow" panose="020B0606020202030204" pitchFamily="34" charset="0"/>
                <a:ea typeface="Calibri"/>
                <a:cs typeface="Times New Roman"/>
              </a:rPr>
              <a:t>.</a:t>
            </a:r>
          </a:p>
          <a:p>
            <a:pPr marL="285750" indent="-285750" algn="just">
              <a:spcAft>
                <a:spcPts val="0"/>
              </a:spcAft>
              <a:buFont typeface="Arial" panose="020B0604020202020204" pitchFamily="34" charset="0"/>
              <a:buChar char="•"/>
            </a:pPr>
            <a:endParaRPr lang="en-ZA" sz="1600" dirty="0">
              <a:latin typeface="Arial Narrow" panose="020B0606020202030204" pitchFamily="34" charset="0"/>
              <a:ea typeface="Calibri"/>
              <a:cs typeface="Times New Roman"/>
            </a:endParaRPr>
          </a:p>
        </p:txBody>
      </p:sp>
    </p:spTree>
    <p:extLst>
      <p:ext uri="{BB962C8B-B14F-4D97-AF65-F5344CB8AC3E}">
        <p14:creationId xmlns:p14="http://schemas.microsoft.com/office/powerpoint/2010/main" xmlns="" val="21520392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1" y="0"/>
            <a:ext cx="914399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ZA" altLang="en-US" sz="2800" b="1" dirty="0">
                <a:solidFill>
                  <a:prstClr val="white"/>
                </a:solidFill>
                <a:latin typeface="Arial" panose="020B0604020202020204" pitchFamily="34" charset="0"/>
              </a:rPr>
              <a:t>DOD Selected </a:t>
            </a:r>
            <a:r>
              <a:rPr lang="en-ZA" altLang="en-US" sz="2800" b="1" dirty="0" smtClean="0">
                <a:solidFill>
                  <a:prstClr val="white"/>
                </a:solidFill>
                <a:latin typeface="Arial" panose="020B0604020202020204" pitchFamily="34" charset="0"/>
              </a:rPr>
              <a:t>Performance Indicators</a:t>
            </a:r>
            <a:endParaRPr lang="en-ZA" altLang="en-US" sz="2800" b="1" dirty="0">
              <a:solidFill>
                <a:prstClr val="white"/>
              </a:solidFill>
              <a:latin typeface="Arial" panose="020B0604020202020204" pitchFamily="34"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65</a:t>
            </a:fld>
            <a:endParaRPr lang="en-US" altLang="en-US" sz="2400" dirty="0">
              <a:solidFill>
                <a:srgbClr val="014929"/>
              </a:solidFill>
              <a:latin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xmlns="" val="686464492"/>
              </p:ext>
            </p:extLst>
          </p:nvPr>
        </p:nvGraphicFramePr>
        <p:xfrm>
          <a:off x="144529" y="807119"/>
          <a:ext cx="8855092" cy="3303252"/>
        </p:xfrm>
        <a:graphic>
          <a:graphicData uri="http://schemas.openxmlformats.org/drawingml/2006/table">
            <a:tbl>
              <a:tblPr firstRow="1" firstCol="1" bandRow="1"/>
              <a:tblGrid>
                <a:gridCol w="4445831">
                  <a:extLst>
                    <a:ext uri="{9D8B030D-6E8A-4147-A177-3AD203B41FA5}">
                      <a16:colId xmlns:a16="http://schemas.microsoft.com/office/drawing/2014/main" xmlns="" val="20000"/>
                    </a:ext>
                  </a:extLst>
                </a:gridCol>
                <a:gridCol w="4409261">
                  <a:extLst>
                    <a:ext uri="{9D8B030D-6E8A-4147-A177-3AD203B41FA5}">
                      <a16:colId xmlns:a16="http://schemas.microsoft.com/office/drawing/2014/main" xmlns="" val="20001"/>
                    </a:ext>
                  </a:extLst>
                </a:gridCol>
              </a:tblGrid>
              <a:tr h="332465">
                <a:tc gridSpan="2">
                  <a:txBody>
                    <a:bodyPr/>
                    <a:lstStyle/>
                    <a:p>
                      <a:pPr algn="l">
                        <a:spcAft>
                          <a:spcPts val="0"/>
                        </a:spcAft>
                      </a:pPr>
                      <a:r>
                        <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Air Defence Performance Status for FY2018/19</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endParaRPr lang="en-US"/>
                    </a:p>
                  </a:txBody>
                  <a:tcPr/>
                </a:tc>
                <a:extLst>
                  <a:ext uri="{0D108BD9-81ED-4DB2-BD59-A6C34878D82A}">
                    <a16:rowId xmlns:a16="http://schemas.microsoft.com/office/drawing/2014/main" xmlns="" val="10000"/>
                  </a:ext>
                </a:extLst>
              </a:tr>
              <a:tr h="28854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a:ln>
                            <a:noFill/>
                          </a:ln>
                          <a:solidFill>
                            <a:schemeClr val="tx1"/>
                          </a:solidFill>
                          <a:effectLst/>
                          <a:uLnTx/>
                          <a:uFillTx/>
                          <a:latin typeface="Arial Narrow"/>
                          <a:ea typeface="Calibri"/>
                          <a:cs typeface="Times New Roman"/>
                        </a:rPr>
                        <a:t>MTSF Outcome to which it contributes:  Outcome </a:t>
                      </a:r>
                      <a:r>
                        <a:rPr kumimoji="0" lang="en-ZA" sz="1600" b="1" i="0" u="none" strike="noStrike" kern="0" cap="none" spc="0" normalizeH="0" baseline="0" noProof="0" dirty="0" smtClean="0">
                          <a:ln>
                            <a:noFill/>
                          </a:ln>
                          <a:solidFill>
                            <a:schemeClr val="tx1"/>
                          </a:solidFill>
                          <a:effectLst/>
                          <a:uLnTx/>
                          <a:uFillTx/>
                          <a:latin typeface="Arial Narrow"/>
                          <a:ea typeface="Calibri"/>
                          <a:cs typeface="Times New Roman"/>
                        </a:rPr>
                        <a:t>11</a:t>
                      </a:r>
                      <a:endParaRPr kumimoji="0" lang="en-ZA" sz="1600" b="1" i="0" u="none" strike="noStrike" kern="0" cap="none" spc="0" normalizeH="0" baseline="0" noProof="0" dirty="0">
                        <a:ln>
                          <a:noFill/>
                        </a:ln>
                        <a:solidFill>
                          <a:schemeClr val="tx1"/>
                        </a:solidFill>
                        <a:effectLst/>
                        <a:uLnTx/>
                        <a:uFillTx/>
                        <a:latin typeface="Arial Narrow"/>
                        <a:ea typeface="Calibri"/>
                        <a:cs typeface="Times New Roman"/>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hMerge="1">
                  <a:txBody>
                    <a:bodyPr/>
                    <a:lstStyle/>
                    <a:p>
                      <a:pPr algn="ctr">
                        <a:spcAft>
                          <a:spcPts val="0"/>
                        </a:spcAft>
                      </a:pPr>
                      <a:endParaRPr lang="en-GB" sz="1600" dirty="0">
                        <a:effectLst/>
                        <a:latin typeface="Arial"/>
                        <a:ea typeface="Calibri"/>
                        <a:cs typeface="Times New Roman"/>
                      </a:endParaRPr>
                    </a:p>
                  </a:txBody>
                  <a:tcPr marL="63307" marR="63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4327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smtClean="0">
                          <a:ln>
                            <a:noFill/>
                          </a:ln>
                          <a:solidFill>
                            <a:schemeClr val="tx1"/>
                          </a:solidFill>
                          <a:effectLst/>
                          <a:uLnTx/>
                          <a:uFillTx/>
                          <a:latin typeface="Arial Narrow"/>
                          <a:ea typeface="Calibri"/>
                          <a:cs typeface="Times New Roman"/>
                        </a:rPr>
                        <a:t>Output: Conduct ordered Defence commitments in accordance with Government policy and strategy</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xmlns="" val="10002"/>
                  </a:ext>
                </a:extLst>
              </a:tr>
              <a:tr h="225164">
                <a:tc>
                  <a:txBody>
                    <a:bodyPr/>
                    <a:lstStyle/>
                    <a:p>
                      <a:pPr algn="ctr">
                        <a:spcAft>
                          <a:spcPts val="0"/>
                        </a:spcAft>
                      </a:pPr>
                      <a:r>
                        <a:rPr lang="en-US" sz="1600" b="1" dirty="0">
                          <a:solidFill>
                            <a:srgbClr val="006600"/>
                          </a:solidFill>
                          <a:effectLst/>
                          <a:latin typeface="Arial Narrow"/>
                          <a:ea typeface="Calibri"/>
                          <a:cs typeface="Times New Roman"/>
                        </a:rPr>
                        <a:t>Performance Indicator</a:t>
                      </a:r>
                      <a:endParaRPr lang="en-GB" sz="1600" dirty="0">
                        <a:solidFill>
                          <a:srgbClr val="006600"/>
                        </a:solidFill>
                        <a:effectLst/>
                        <a:latin typeface="Arial"/>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dirty="0">
                          <a:solidFill>
                            <a:srgbClr val="006600"/>
                          </a:solidFill>
                          <a:effectLst/>
                          <a:latin typeface="Arial Narrow"/>
                          <a:ea typeface="Calibri"/>
                          <a:cs typeface="Times New Roman"/>
                        </a:rPr>
                        <a:t>Analysis</a:t>
                      </a:r>
                      <a:endParaRPr lang="en-GB" sz="1600" dirty="0">
                        <a:solidFill>
                          <a:srgbClr val="006600"/>
                        </a:solidFill>
                        <a:effectLst/>
                        <a:latin typeface="Arial"/>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839225">
                <a:tc>
                  <a:txBody>
                    <a:bodyPr/>
                    <a:lstStyle/>
                    <a:p>
                      <a:pPr algn="l">
                        <a:spcAft>
                          <a:spcPts val="0"/>
                        </a:spcAft>
                      </a:pPr>
                      <a:r>
                        <a:rPr lang="en-ZA" sz="1600" dirty="0" smtClean="0">
                          <a:solidFill>
                            <a:schemeClr val="tx1"/>
                          </a:solidFill>
                          <a:effectLst/>
                          <a:latin typeface="Arial Narrow" panose="020B0606020202030204" pitchFamily="34" charset="0"/>
                          <a:ea typeface="Calibri"/>
                          <a:cs typeface="Times New Roman"/>
                        </a:rPr>
                        <a:t>Number of hours flown per year</a:t>
                      </a: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ZA" sz="1600" b="1" dirty="0" smtClean="0">
                          <a:solidFill>
                            <a:schemeClr val="tx1"/>
                          </a:solidFill>
                          <a:effectLst/>
                          <a:latin typeface="Arial Narrow" panose="020B0606020202030204" pitchFamily="34" charset="0"/>
                          <a:ea typeface="Calibri"/>
                          <a:cs typeface="Times New Roman"/>
                        </a:rPr>
                        <a:t>Target</a:t>
                      </a:r>
                    </a:p>
                    <a:p>
                      <a:pPr algn="just">
                        <a:spcAft>
                          <a:spcPts val="0"/>
                        </a:spcAft>
                      </a:pPr>
                      <a:r>
                        <a:rPr lang="en-ZA" sz="1600" b="0" dirty="0" smtClean="0">
                          <a:solidFill>
                            <a:schemeClr val="tx1"/>
                          </a:solidFill>
                          <a:effectLst/>
                          <a:latin typeface="Arial Narrow" panose="020B0606020202030204" pitchFamily="34" charset="0"/>
                          <a:ea typeface="Calibri"/>
                          <a:cs typeface="Times New Roman"/>
                        </a:rPr>
                        <a:t>25 000</a:t>
                      </a:r>
                    </a:p>
                    <a:p>
                      <a:pPr algn="just">
                        <a:spcAft>
                          <a:spcPts val="0"/>
                        </a:spcAft>
                      </a:pPr>
                      <a:endParaRPr lang="en-US" sz="1600" b="1" dirty="0">
                        <a:solidFill>
                          <a:schemeClr val="tx1"/>
                        </a:solidFill>
                        <a:effectLst/>
                        <a:latin typeface="Arial Narrow" panose="020B0606020202030204" pitchFamily="34" charset="0"/>
                        <a:ea typeface="Calibri"/>
                        <a:cs typeface="Times New Roman"/>
                      </a:endParaRPr>
                    </a:p>
                    <a:p>
                      <a:pPr algn="just">
                        <a:spcAft>
                          <a:spcPts val="0"/>
                        </a:spcAft>
                      </a:pPr>
                      <a:r>
                        <a:rPr lang="en-US" sz="1600" b="1" dirty="0" smtClean="0">
                          <a:solidFill>
                            <a:schemeClr val="tx1"/>
                          </a:solidFill>
                          <a:effectLst/>
                          <a:latin typeface="Arial Narrow" panose="020B0606020202030204" pitchFamily="34" charset="0"/>
                          <a:ea typeface="Calibri"/>
                          <a:cs typeface="Times New Roman"/>
                        </a:rPr>
                        <a:t>Actual</a:t>
                      </a:r>
                    </a:p>
                    <a:p>
                      <a:pPr algn="just">
                        <a:spcAft>
                          <a:spcPts val="0"/>
                        </a:spcAft>
                      </a:pPr>
                      <a:r>
                        <a:rPr lang="en-US" sz="1600" b="1" dirty="0" smtClean="0">
                          <a:solidFill>
                            <a:srgbClr val="C00000"/>
                          </a:solidFill>
                          <a:effectLst/>
                          <a:latin typeface="Arial Narrow" panose="020B0606020202030204" pitchFamily="34" charset="0"/>
                          <a:ea typeface="Calibri"/>
                          <a:cs typeface="Times New Roman"/>
                        </a:rPr>
                        <a:t>17 870.20</a:t>
                      </a:r>
                    </a:p>
                    <a:p>
                      <a:pPr marL="285750" indent="-285750" algn="just">
                        <a:spcAft>
                          <a:spcPts val="0"/>
                        </a:spcAft>
                        <a:buFont typeface="Arial" panose="020B0604020202020204" pitchFamily="34" charset="0"/>
                        <a:buChar char="•"/>
                      </a:pPr>
                      <a:r>
                        <a:rPr lang="en-US" sz="1600" b="0" dirty="0" smtClean="0">
                          <a:solidFill>
                            <a:schemeClr val="tx1"/>
                          </a:solidFill>
                          <a:effectLst/>
                          <a:latin typeface="Arial Narrow" panose="020B0606020202030204" pitchFamily="34" charset="0"/>
                          <a:ea typeface="Calibri"/>
                          <a:cs typeface="Times New Roman"/>
                        </a:rPr>
                        <a:t>Force Preparation:</a:t>
                      </a:r>
                      <a:r>
                        <a:rPr lang="en-US" sz="1600" b="0" baseline="0" dirty="0" smtClean="0">
                          <a:solidFill>
                            <a:schemeClr val="tx1"/>
                          </a:solidFill>
                          <a:effectLst/>
                          <a:latin typeface="Arial Narrow" panose="020B0606020202030204" pitchFamily="34" charset="0"/>
                          <a:ea typeface="Calibri"/>
                          <a:cs typeface="Times New Roman"/>
                        </a:rPr>
                        <a:t>  </a:t>
                      </a:r>
                      <a:r>
                        <a:rPr lang="en-ZA" sz="1600" dirty="0" smtClean="0">
                          <a:latin typeface="Arial Narrow" panose="020B0606020202030204" pitchFamily="34" charset="0"/>
                          <a:ea typeface="Calibri"/>
                          <a:cs typeface="Times New Roman"/>
                        </a:rPr>
                        <a:t>14 882.90 hours </a:t>
                      </a:r>
                      <a:endParaRPr lang="en-US" sz="1600" b="0" dirty="0" smtClean="0">
                        <a:solidFill>
                          <a:schemeClr val="tx1"/>
                        </a:solidFill>
                        <a:effectLst/>
                        <a:latin typeface="Arial Narrow" panose="020B0606020202030204" pitchFamily="34" charset="0"/>
                        <a:ea typeface="Calibri"/>
                        <a:cs typeface="Times New Roman"/>
                      </a:endParaRPr>
                    </a:p>
                    <a:p>
                      <a:pPr marL="285750" indent="-285750" algn="just">
                        <a:spcAft>
                          <a:spcPts val="0"/>
                        </a:spcAft>
                        <a:buFont typeface="Arial" panose="020B0604020202020204" pitchFamily="34" charset="0"/>
                        <a:buChar char="•"/>
                      </a:pPr>
                      <a:r>
                        <a:rPr lang="en-US" sz="1600" b="0" dirty="0" smtClean="0">
                          <a:solidFill>
                            <a:schemeClr val="tx1"/>
                          </a:solidFill>
                          <a:effectLst/>
                          <a:latin typeface="Arial Narrow" panose="020B0606020202030204" pitchFamily="34" charset="0"/>
                          <a:ea typeface="Calibri"/>
                          <a:cs typeface="Times New Roman"/>
                        </a:rPr>
                        <a:t>Force</a:t>
                      </a:r>
                      <a:r>
                        <a:rPr lang="en-US" sz="1600" b="0" baseline="0" dirty="0" smtClean="0">
                          <a:solidFill>
                            <a:schemeClr val="tx1"/>
                          </a:solidFill>
                          <a:effectLst/>
                          <a:latin typeface="Arial Narrow" panose="020B0606020202030204" pitchFamily="34" charset="0"/>
                          <a:ea typeface="Calibri"/>
                          <a:cs typeface="Times New Roman"/>
                        </a:rPr>
                        <a:t> Employment:  </a:t>
                      </a:r>
                      <a:r>
                        <a:rPr lang="en-ZA" sz="1600" dirty="0" smtClean="0">
                          <a:latin typeface="Arial Narrow" panose="020B0606020202030204" pitchFamily="34" charset="0"/>
                          <a:ea typeface="Calibri"/>
                          <a:cs typeface="Times New Roman"/>
                        </a:rPr>
                        <a:t>2 441.60 hours </a:t>
                      </a:r>
                    </a:p>
                    <a:p>
                      <a:pPr marL="285750" indent="-285750" algn="just">
                        <a:spcAft>
                          <a:spcPts val="0"/>
                        </a:spcAft>
                        <a:buFont typeface="Arial" panose="020B0604020202020204" pitchFamily="34" charset="0"/>
                        <a:buChar char="•"/>
                      </a:pPr>
                      <a:r>
                        <a:rPr lang="en-US" sz="1600" b="0" baseline="0" dirty="0" smtClean="0">
                          <a:solidFill>
                            <a:schemeClr val="tx1"/>
                          </a:solidFill>
                          <a:effectLst/>
                          <a:latin typeface="Arial Narrow" panose="020B0606020202030204" pitchFamily="34" charset="0"/>
                          <a:ea typeface="Calibri"/>
                          <a:cs typeface="Times New Roman"/>
                        </a:rPr>
                        <a:t>VVIP:  545.70 hours</a:t>
                      </a:r>
                    </a:p>
                    <a:p>
                      <a:pPr marL="285750" indent="-285750" algn="just">
                        <a:spcAft>
                          <a:spcPts val="0"/>
                        </a:spcAft>
                        <a:buFont typeface="Arial" panose="020B0604020202020204" pitchFamily="34" charset="0"/>
                        <a:buChar char="•"/>
                      </a:pPr>
                      <a:endParaRPr lang="en-US" sz="1600" b="1" dirty="0">
                        <a:solidFill>
                          <a:srgbClr val="2C842C"/>
                        </a:solidFill>
                        <a:effectLst/>
                        <a:latin typeface="Arial Narrow" panose="020B0606020202030204" pitchFamily="34" charset="0"/>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10" name="TextBox 9"/>
          <p:cNvSpPr txBox="1"/>
          <p:nvPr/>
        </p:nvSpPr>
        <p:spPr>
          <a:xfrm>
            <a:off x="142137" y="4119577"/>
            <a:ext cx="8859186" cy="1323439"/>
          </a:xfrm>
          <a:prstGeom prst="rect">
            <a:avLst/>
          </a:prstGeom>
          <a:noFill/>
        </p:spPr>
        <p:txBody>
          <a:bodyPr wrap="square" rtlCol="0">
            <a:spAutoFit/>
          </a:bodyPr>
          <a:lstStyle/>
          <a:p>
            <a:pPr algn="just">
              <a:spcAft>
                <a:spcPts val="0"/>
              </a:spcAft>
            </a:pPr>
            <a:r>
              <a:rPr lang="en-ZA" sz="1600" b="1" dirty="0" smtClean="0">
                <a:latin typeface="Arial Narrow" panose="020B0606020202030204" pitchFamily="34" charset="0"/>
                <a:ea typeface="Calibri"/>
                <a:cs typeface="Times New Roman"/>
              </a:rPr>
              <a:t>Comment</a:t>
            </a:r>
          </a:p>
          <a:p>
            <a:pPr marL="285750" indent="-285750" algn="just">
              <a:spcAft>
                <a:spcPts val="0"/>
              </a:spcAft>
              <a:buFont typeface="Arial" panose="020B0604020202020204" pitchFamily="34" charset="0"/>
              <a:buChar char="•"/>
            </a:pPr>
            <a:r>
              <a:rPr lang="en-ZA" sz="1600" dirty="0">
                <a:latin typeface="Arial Narrow" panose="020B0606020202030204" pitchFamily="34" charset="0"/>
                <a:ea typeface="Calibri"/>
                <a:cs typeface="Times New Roman"/>
              </a:rPr>
              <a:t>The 17 870.20 hours flown, represents </a:t>
            </a:r>
            <a:r>
              <a:rPr lang="en-ZA" sz="1600" b="1" dirty="0">
                <a:latin typeface="Arial Narrow" panose="020B0606020202030204" pitchFamily="34" charset="0"/>
                <a:ea typeface="Calibri"/>
                <a:cs typeface="Times New Roman"/>
              </a:rPr>
              <a:t>71.5%</a:t>
            </a:r>
            <a:r>
              <a:rPr lang="en-ZA" sz="1600" dirty="0">
                <a:latin typeface="Arial Narrow" panose="020B0606020202030204" pitchFamily="34" charset="0"/>
                <a:ea typeface="Calibri"/>
                <a:cs typeface="Times New Roman"/>
              </a:rPr>
              <a:t> of the planned target.  The number of hours flown are dependent on the number of serviceable aircraft and operational </a:t>
            </a:r>
            <a:r>
              <a:rPr lang="en-ZA" sz="1600" dirty="0" err="1">
                <a:latin typeface="Arial Narrow" panose="020B0606020202030204" pitchFamily="34" charset="0"/>
                <a:ea typeface="Calibri"/>
                <a:cs typeface="Times New Roman"/>
              </a:rPr>
              <a:t>taskings</a:t>
            </a:r>
            <a:r>
              <a:rPr lang="en-ZA" sz="1600" dirty="0">
                <a:latin typeface="Arial Narrow" panose="020B0606020202030204" pitchFamily="34" charset="0"/>
                <a:ea typeface="Calibri"/>
                <a:cs typeface="Times New Roman"/>
              </a:rPr>
              <a:t> received</a:t>
            </a:r>
            <a:r>
              <a:rPr lang="en-ZA" sz="1600" dirty="0" smtClean="0">
                <a:latin typeface="Arial Narrow" panose="020B0606020202030204" pitchFamily="34" charset="0"/>
                <a:ea typeface="Calibri"/>
                <a:cs typeface="Times New Roman"/>
              </a:rPr>
              <a:t>.</a:t>
            </a:r>
          </a:p>
          <a:p>
            <a:pPr marL="285750" indent="-285750" algn="just">
              <a:spcAft>
                <a:spcPts val="0"/>
              </a:spcAft>
              <a:buFont typeface="Arial" panose="020B0604020202020204" pitchFamily="34" charset="0"/>
              <a:buChar char="•"/>
            </a:pPr>
            <a:r>
              <a:rPr lang="en-ZA" sz="1600" dirty="0">
                <a:latin typeface="Arial Narrow" panose="020B0606020202030204" pitchFamily="34" charset="0"/>
                <a:ea typeface="Calibri"/>
                <a:cs typeface="Times New Roman"/>
              </a:rPr>
              <a:t>The target related to the number of hours flown per year was adjusted to 17 200 hours in future planning </a:t>
            </a:r>
            <a:r>
              <a:rPr lang="en-ZA" sz="1600" dirty="0" smtClean="0">
                <a:latin typeface="Arial Narrow" panose="020B0606020202030204" pitchFamily="34" charset="0"/>
                <a:ea typeface="Calibri"/>
                <a:cs typeface="Times New Roman"/>
              </a:rPr>
              <a:t>instruments.</a:t>
            </a:r>
          </a:p>
        </p:txBody>
      </p:sp>
    </p:spTree>
    <p:extLst>
      <p:ext uri="{BB962C8B-B14F-4D97-AF65-F5344CB8AC3E}">
        <p14:creationId xmlns:p14="http://schemas.microsoft.com/office/powerpoint/2010/main" xmlns="" val="3451910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1" y="0"/>
            <a:ext cx="914399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ZA" altLang="en-US" sz="2800" b="1" dirty="0" smtClean="0">
                <a:solidFill>
                  <a:prstClr val="white"/>
                </a:solidFill>
                <a:latin typeface="Arial" panose="020B0604020202020204" pitchFamily="34" charset="0"/>
              </a:rPr>
              <a:t>Year-on-Year Analysis on Number </a:t>
            </a:r>
            <a:r>
              <a:rPr lang="en-ZA" altLang="en-US" sz="2800" b="1" dirty="0">
                <a:solidFill>
                  <a:prstClr val="white"/>
                </a:solidFill>
                <a:latin typeface="Arial" panose="020B0604020202020204" pitchFamily="34" charset="0"/>
              </a:rPr>
              <a:t>of Hours </a:t>
            </a:r>
            <a:r>
              <a:rPr lang="en-ZA" altLang="en-US" sz="2800" b="1" dirty="0" smtClean="0">
                <a:solidFill>
                  <a:prstClr val="white"/>
                </a:solidFill>
                <a:latin typeface="Arial" panose="020B0604020202020204" pitchFamily="34" charset="0"/>
              </a:rPr>
              <a:t>Flown</a:t>
            </a:r>
            <a:endParaRPr lang="en-ZA" altLang="en-US" sz="2800" b="1" dirty="0">
              <a:solidFill>
                <a:prstClr val="white"/>
              </a:solidFill>
              <a:latin typeface="Arial" panose="020B0604020202020204" pitchFamily="34"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66</a:t>
            </a:fld>
            <a:endParaRPr lang="en-US" altLang="en-US" sz="2400" dirty="0">
              <a:solidFill>
                <a:srgbClr val="014929"/>
              </a:solidFill>
              <a:latin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xmlns="" val="3989894337"/>
              </p:ext>
            </p:extLst>
          </p:nvPr>
        </p:nvGraphicFramePr>
        <p:xfrm>
          <a:off x="144529" y="807119"/>
          <a:ext cx="8855090" cy="3053871"/>
        </p:xfrm>
        <a:graphic>
          <a:graphicData uri="http://schemas.openxmlformats.org/drawingml/2006/table">
            <a:tbl>
              <a:tblPr firstRow="1" firstCol="1" bandRow="1"/>
              <a:tblGrid>
                <a:gridCol w="1065962">
                  <a:extLst>
                    <a:ext uri="{9D8B030D-6E8A-4147-A177-3AD203B41FA5}">
                      <a16:colId xmlns:a16="http://schemas.microsoft.com/office/drawing/2014/main" xmlns="" val="20000"/>
                    </a:ext>
                  </a:extLst>
                </a:gridCol>
                <a:gridCol w="705395">
                  <a:extLst>
                    <a:ext uri="{9D8B030D-6E8A-4147-A177-3AD203B41FA5}">
                      <a16:colId xmlns:a16="http://schemas.microsoft.com/office/drawing/2014/main" xmlns="" val="20001"/>
                    </a:ext>
                  </a:extLst>
                </a:gridCol>
                <a:gridCol w="827314">
                  <a:extLst>
                    <a:ext uri="{9D8B030D-6E8A-4147-A177-3AD203B41FA5}">
                      <a16:colId xmlns:a16="http://schemas.microsoft.com/office/drawing/2014/main" xmlns="" val="20002"/>
                    </a:ext>
                  </a:extLst>
                </a:gridCol>
                <a:gridCol w="853440">
                  <a:extLst>
                    <a:ext uri="{9D8B030D-6E8A-4147-A177-3AD203B41FA5}">
                      <a16:colId xmlns:a16="http://schemas.microsoft.com/office/drawing/2014/main" xmlns="" val="20003"/>
                    </a:ext>
                  </a:extLst>
                </a:gridCol>
                <a:gridCol w="862149">
                  <a:extLst>
                    <a:ext uri="{9D8B030D-6E8A-4147-A177-3AD203B41FA5}">
                      <a16:colId xmlns:a16="http://schemas.microsoft.com/office/drawing/2014/main" xmlns="" val="20004"/>
                    </a:ext>
                  </a:extLst>
                </a:gridCol>
                <a:gridCol w="844731">
                  <a:extLst>
                    <a:ext uri="{9D8B030D-6E8A-4147-A177-3AD203B41FA5}">
                      <a16:colId xmlns:a16="http://schemas.microsoft.com/office/drawing/2014/main" xmlns="" val="20005"/>
                    </a:ext>
                  </a:extLst>
                </a:gridCol>
                <a:gridCol w="870857">
                  <a:extLst>
                    <a:ext uri="{9D8B030D-6E8A-4147-A177-3AD203B41FA5}">
                      <a16:colId xmlns:a16="http://schemas.microsoft.com/office/drawing/2014/main" xmlns="" val="20006"/>
                    </a:ext>
                  </a:extLst>
                </a:gridCol>
                <a:gridCol w="905692">
                  <a:extLst>
                    <a:ext uri="{9D8B030D-6E8A-4147-A177-3AD203B41FA5}">
                      <a16:colId xmlns:a16="http://schemas.microsoft.com/office/drawing/2014/main" xmlns="" val="20007"/>
                    </a:ext>
                  </a:extLst>
                </a:gridCol>
                <a:gridCol w="896982">
                  <a:extLst>
                    <a:ext uri="{9D8B030D-6E8A-4147-A177-3AD203B41FA5}">
                      <a16:colId xmlns:a16="http://schemas.microsoft.com/office/drawing/2014/main" xmlns="" val="20008"/>
                    </a:ext>
                  </a:extLst>
                </a:gridCol>
                <a:gridCol w="1022568">
                  <a:extLst>
                    <a:ext uri="{9D8B030D-6E8A-4147-A177-3AD203B41FA5}">
                      <a16:colId xmlns:a16="http://schemas.microsoft.com/office/drawing/2014/main" xmlns="" val="20009"/>
                    </a:ext>
                  </a:extLst>
                </a:gridCol>
              </a:tblGrid>
              <a:tr h="341151">
                <a:tc gridSpan="10">
                  <a:txBody>
                    <a:bodyPr/>
                    <a:lstStyle/>
                    <a:p>
                      <a:pPr algn="l">
                        <a:spcAft>
                          <a:spcPts val="0"/>
                        </a:spcAft>
                      </a:pPr>
                      <a:r>
                        <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Flying Hours</a:t>
                      </a:r>
                      <a:r>
                        <a:rPr lang="en-ZA" sz="1700" b="1" baseline="0"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 Year-On-Year Analysis</a:t>
                      </a:r>
                      <a:endPar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endParaRPr lang="en-US"/>
                    </a:p>
                  </a:txBody>
                  <a:tcPr/>
                </a:tc>
                <a:tc hMerge="1">
                  <a:txBody>
                    <a:bodyPr/>
                    <a:lstStyle/>
                    <a:p>
                      <a:pPr algn="l">
                        <a:spcAft>
                          <a:spcPts val="0"/>
                        </a:spcAft>
                      </a:pPr>
                      <a:endPar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pPr algn="l">
                        <a:spcAft>
                          <a:spcPts val="0"/>
                        </a:spcAft>
                      </a:pPr>
                      <a:endPar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endParaRPr lang="en-ZA"/>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l">
                        <a:spcAft>
                          <a:spcPts val="0"/>
                        </a:spcAft>
                      </a:pPr>
                      <a:endPar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pPr algn="l">
                        <a:spcAft>
                          <a:spcPts val="0"/>
                        </a:spcAft>
                      </a:pPr>
                      <a:endPar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extLst>
                  <a:ext uri="{0D108BD9-81ED-4DB2-BD59-A6C34878D82A}">
                    <a16:rowId xmlns:a16="http://schemas.microsoft.com/office/drawing/2014/main" xmlns="" val="10000"/>
                  </a:ext>
                </a:extLst>
              </a:tr>
              <a:tr h="236393">
                <a:tc rowSpan="2">
                  <a:txBody>
                    <a:bodyPr/>
                    <a:lstStyle/>
                    <a:p>
                      <a:pPr algn="ctr">
                        <a:spcAft>
                          <a:spcPts val="0"/>
                        </a:spcAft>
                      </a:pPr>
                      <a:r>
                        <a:rPr lang="en-US" sz="1500" b="1" dirty="0" smtClean="0">
                          <a:solidFill>
                            <a:srgbClr val="006600"/>
                          </a:solidFill>
                          <a:effectLst/>
                          <a:latin typeface="Arial Narrow"/>
                          <a:ea typeface="Calibri"/>
                          <a:cs typeface="Times New Roman"/>
                        </a:rPr>
                        <a:t>Flying Hour</a:t>
                      </a:r>
                      <a:r>
                        <a:rPr lang="en-US" sz="1500" b="1" baseline="0" dirty="0" smtClean="0">
                          <a:solidFill>
                            <a:srgbClr val="006600"/>
                          </a:solidFill>
                          <a:effectLst/>
                          <a:latin typeface="Arial Narrow"/>
                          <a:ea typeface="Calibri"/>
                          <a:cs typeface="Times New Roman"/>
                        </a:rPr>
                        <a:t> Type</a:t>
                      </a:r>
                      <a:endParaRPr lang="en-US" sz="1500" b="1" dirty="0">
                        <a:solidFill>
                          <a:srgbClr val="006600"/>
                        </a:solidFill>
                        <a:effectLst/>
                        <a:latin typeface="Arial Narrow"/>
                        <a:ea typeface="Calibri"/>
                        <a:cs typeface="Times New Roman"/>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ZA" sz="1500" b="1" kern="1200" dirty="0" smtClean="0">
                          <a:solidFill>
                            <a:srgbClr val="006600"/>
                          </a:solidFill>
                          <a:effectLst/>
                          <a:latin typeface="Arial Narrow"/>
                          <a:ea typeface="Calibri"/>
                          <a:cs typeface="Times New Roman"/>
                        </a:rPr>
                        <a:t>FY2015/16</a:t>
                      </a:r>
                      <a:endParaRPr lang="en-GB" sz="1500" b="1" kern="1200" dirty="0" smtClean="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sz="16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ZA" sz="1500" b="1" kern="1200" dirty="0" smtClean="0">
                          <a:solidFill>
                            <a:srgbClr val="006600"/>
                          </a:solidFill>
                          <a:effectLst/>
                          <a:latin typeface="Arial Narrow"/>
                          <a:ea typeface="Calibri"/>
                          <a:cs typeface="Times New Roman"/>
                        </a:rPr>
                        <a:t>FY2016/17</a:t>
                      </a:r>
                      <a:endParaRPr lang="en-GB" sz="1500" b="1" kern="1200" dirty="0" smtClean="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sz="16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ZA" sz="1500" b="1" kern="1200" dirty="0" smtClean="0">
                          <a:solidFill>
                            <a:srgbClr val="006600"/>
                          </a:solidFill>
                          <a:effectLst/>
                          <a:latin typeface="Arial Narrow"/>
                          <a:ea typeface="Calibri"/>
                          <a:cs typeface="Times New Roman"/>
                        </a:rPr>
                        <a:t>FY2017/18</a:t>
                      </a:r>
                      <a:endParaRPr lang="en-GB" sz="1500" b="1" kern="1200" dirty="0" smtClean="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sz="16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ZA" sz="1500" b="1" kern="1200" dirty="0" smtClean="0">
                          <a:solidFill>
                            <a:srgbClr val="006600"/>
                          </a:solidFill>
                          <a:effectLst>
                            <a:outerShdw blurRad="38100" dist="38100" dir="2700000" algn="tl">
                              <a:srgbClr val="000000">
                                <a:alpha val="43137"/>
                              </a:srgbClr>
                            </a:outerShdw>
                          </a:effectLst>
                          <a:latin typeface="Arial Narrow"/>
                          <a:ea typeface="Calibri"/>
                          <a:cs typeface="Times New Roman"/>
                        </a:rPr>
                        <a:t>FY2018/19</a:t>
                      </a:r>
                      <a:endParaRPr lang="en-GB" sz="1500" b="1" kern="1200" dirty="0" smtClean="0">
                        <a:solidFill>
                          <a:srgbClr val="006600"/>
                        </a:solidFill>
                        <a:effectLst>
                          <a:outerShdw blurRad="38100" dist="38100" dir="2700000" algn="tl">
                            <a:srgbClr val="000000">
                              <a:alpha val="43137"/>
                            </a:srgbClr>
                          </a:outerShdw>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hMerge="1">
                  <a:txBody>
                    <a:bodyPr/>
                    <a:lstStyle/>
                    <a:p>
                      <a:pPr marL="0" algn="ctr" defTabSz="914400" rtl="0" eaLnBrk="1" latinLnBrk="0" hangingPunct="1">
                        <a:spcAft>
                          <a:spcPts val="0"/>
                        </a:spcAft>
                      </a:pPr>
                      <a:endParaRPr lang="en-GB" sz="1600" b="1" kern="1200" dirty="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ZA" sz="1500" b="1" kern="1200" dirty="0" smtClean="0">
                          <a:solidFill>
                            <a:srgbClr val="006600"/>
                          </a:solidFill>
                          <a:effectLst/>
                          <a:latin typeface="Arial Narrow"/>
                          <a:ea typeface="Calibri"/>
                          <a:cs typeface="Times New Roman"/>
                        </a:rPr>
                        <a:t>FY2019/20</a:t>
                      </a:r>
                      <a:endParaRPr lang="en-GB" sz="1500" b="1" kern="1200" dirty="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1"/>
                  </a:ext>
                </a:extLst>
              </a:tr>
              <a:tr h="240747">
                <a:tc vMerge="1">
                  <a:txBody>
                    <a:bodyPr/>
                    <a:lstStyle/>
                    <a:p>
                      <a:pPr algn="ctr">
                        <a:spcAft>
                          <a:spcPts val="0"/>
                        </a:spcAft>
                      </a:pPr>
                      <a:endParaRPr lang="en-US" sz="1600" b="1" dirty="0">
                        <a:solidFill>
                          <a:srgbClr val="006600"/>
                        </a:solidFill>
                        <a:effectLst/>
                        <a:latin typeface="Arial Narrow"/>
                        <a:ea typeface="Calibri"/>
                        <a:cs typeface="Times New Roman"/>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ZA" sz="1500" b="0" kern="1200" dirty="0" smtClean="0">
                          <a:solidFill>
                            <a:srgbClr val="006600"/>
                          </a:solidFill>
                          <a:effectLst/>
                          <a:latin typeface="Arial Narrow"/>
                          <a:ea typeface="Calibri"/>
                          <a:cs typeface="Times New Roman"/>
                        </a:rPr>
                        <a:t>Target</a:t>
                      </a:r>
                      <a:endParaRPr lang="en-GB" sz="1500" b="0" kern="1200" dirty="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ZA" sz="1500" b="0" kern="1200" dirty="0" smtClean="0">
                          <a:solidFill>
                            <a:srgbClr val="006600"/>
                          </a:solidFill>
                          <a:effectLst/>
                          <a:latin typeface="Arial Narrow"/>
                          <a:ea typeface="Calibri"/>
                          <a:cs typeface="Times New Roman"/>
                        </a:rPr>
                        <a:t>Actual</a:t>
                      </a:r>
                      <a:endParaRPr lang="en-GB" sz="1500" b="0" kern="1200" dirty="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ZA" sz="1500" b="0" kern="1200" dirty="0" smtClean="0">
                          <a:solidFill>
                            <a:srgbClr val="006600"/>
                          </a:solidFill>
                          <a:effectLst/>
                          <a:latin typeface="Arial Narrow"/>
                          <a:ea typeface="Calibri"/>
                          <a:cs typeface="Times New Roman"/>
                        </a:rPr>
                        <a:t>Target</a:t>
                      </a:r>
                      <a:endParaRPr lang="en-GB" sz="1500" b="0" kern="1200" dirty="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ZA" sz="1500" b="0" kern="1200" dirty="0" smtClean="0">
                          <a:solidFill>
                            <a:srgbClr val="006600"/>
                          </a:solidFill>
                          <a:effectLst/>
                          <a:latin typeface="Arial Narrow"/>
                          <a:ea typeface="Calibri"/>
                          <a:cs typeface="Times New Roman"/>
                        </a:rPr>
                        <a:t>Actual</a:t>
                      </a:r>
                      <a:endParaRPr lang="en-GB" sz="1500" b="0" kern="1200" dirty="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ZA" sz="1500" b="0" kern="1200" dirty="0" smtClean="0">
                          <a:solidFill>
                            <a:srgbClr val="006600"/>
                          </a:solidFill>
                          <a:effectLst/>
                          <a:latin typeface="Arial Narrow"/>
                          <a:ea typeface="Calibri"/>
                          <a:cs typeface="Times New Roman"/>
                        </a:rPr>
                        <a:t>Target</a:t>
                      </a:r>
                      <a:endParaRPr lang="en-GB" sz="1500" b="0" kern="1200" dirty="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ZA" sz="1500" b="0" kern="1200" dirty="0" smtClean="0">
                          <a:solidFill>
                            <a:srgbClr val="006600"/>
                          </a:solidFill>
                          <a:effectLst/>
                          <a:latin typeface="Arial Narrow"/>
                          <a:ea typeface="Calibri"/>
                          <a:cs typeface="Times New Roman"/>
                        </a:rPr>
                        <a:t>Actual</a:t>
                      </a:r>
                      <a:endParaRPr lang="en-GB" sz="1500" b="0" kern="1200" dirty="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ZA" sz="1500" b="1" kern="1200" dirty="0" smtClean="0">
                          <a:solidFill>
                            <a:srgbClr val="006600"/>
                          </a:solidFill>
                          <a:effectLst>
                            <a:outerShdw blurRad="38100" dist="38100" dir="2700000" algn="tl">
                              <a:srgbClr val="000000">
                                <a:alpha val="43137"/>
                              </a:srgbClr>
                            </a:outerShdw>
                          </a:effectLst>
                          <a:latin typeface="Arial Narrow"/>
                          <a:ea typeface="Calibri"/>
                          <a:cs typeface="Times New Roman"/>
                        </a:rPr>
                        <a:t>Target</a:t>
                      </a:r>
                      <a:endParaRPr lang="en-GB" sz="1500" b="1" kern="1200" dirty="0">
                        <a:solidFill>
                          <a:srgbClr val="006600"/>
                        </a:solidFill>
                        <a:effectLst>
                          <a:outerShdw blurRad="38100" dist="38100" dir="2700000" algn="tl">
                            <a:srgbClr val="000000">
                              <a:alpha val="43137"/>
                            </a:srgbClr>
                          </a:outerShdw>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marL="0" algn="ctr" defTabSz="914400" rtl="0" eaLnBrk="1" latinLnBrk="0" hangingPunct="1">
                        <a:spcAft>
                          <a:spcPts val="0"/>
                        </a:spcAft>
                      </a:pPr>
                      <a:r>
                        <a:rPr lang="en-ZA" sz="1500" b="1" kern="1200" dirty="0" smtClean="0">
                          <a:solidFill>
                            <a:srgbClr val="006600"/>
                          </a:solidFill>
                          <a:effectLst>
                            <a:outerShdw blurRad="38100" dist="38100" dir="2700000" algn="tl">
                              <a:srgbClr val="000000">
                                <a:alpha val="43137"/>
                              </a:srgbClr>
                            </a:outerShdw>
                          </a:effectLst>
                          <a:latin typeface="Arial Narrow"/>
                          <a:ea typeface="Calibri"/>
                          <a:cs typeface="Times New Roman"/>
                        </a:rPr>
                        <a:t>Actual</a:t>
                      </a:r>
                      <a:endParaRPr lang="en-GB" sz="1500" b="1" kern="1200" dirty="0">
                        <a:solidFill>
                          <a:srgbClr val="006600"/>
                        </a:solidFill>
                        <a:effectLst>
                          <a:outerShdw blurRad="38100" dist="38100" dir="2700000" algn="tl">
                            <a:srgbClr val="000000">
                              <a:alpha val="43137"/>
                            </a:srgbClr>
                          </a:outerShdw>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ZA" sz="1500" b="0" kern="1200" dirty="0" smtClean="0">
                          <a:solidFill>
                            <a:srgbClr val="006600"/>
                          </a:solidFill>
                          <a:effectLst/>
                          <a:latin typeface="Arial Narrow"/>
                          <a:ea typeface="Calibri"/>
                          <a:cs typeface="Times New Roman"/>
                        </a:rPr>
                        <a:t>Planned</a:t>
                      </a:r>
                      <a:endParaRPr lang="en-GB" sz="1500" b="0" kern="1200" dirty="0" smtClean="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3"/>
                  </a:ext>
                </a:extLst>
              </a:tr>
              <a:tr h="342822">
                <a:tc>
                  <a:txBody>
                    <a:bodyPr/>
                    <a:lstStyle/>
                    <a:p>
                      <a:pPr algn="l">
                        <a:spcAft>
                          <a:spcPts val="0"/>
                        </a:spcAft>
                      </a:pPr>
                      <a:r>
                        <a:rPr lang="en-ZA" sz="1400" b="1" dirty="0" smtClean="0">
                          <a:solidFill>
                            <a:schemeClr val="tx1"/>
                          </a:solidFill>
                          <a:effectLst/>
                          <a:latin typeface="Arial Narrow" panose="020B0606020202030204" pitchFamily="34" charset="0"/>
                          <a:ea typeface="Calibri"/>
                          <a:cs typeface="Times New Roman"/>
                        </a:rPr>
                        <a:t>Force Employment</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solidFill>
                            <a:schemeClr val="tx1"/>
                          </a:solidFill>
                          <a:latin typeface="Arial Narrow" panose="020B0606020202030204" pitchFamily="34" charset="0"/>
                        </a:rPr>
                        <a:t>5 700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solidFill>
                            <a:schemeClr val="tx1"/>
                          </a:solidFill>
                          <a:latin typeface="Arial Narrow" panose="020B0606020202030204" pitchFamily="34" charset="0"/>
                        </a:rPr>
                        <a:t>3 893</a:t>
                      </a:r>
                    </a:p>
                    <a:p>
                      <a:pPr algn="r"/>
                      <a:r>
                        <a:rPr lang="en-ZA" sz="1400" dirty="0" smtClean="0">
                          <a:solidFill>
                            <a:schemeClr val="tx1"/>
                          </a:solidFill>
                          <a:latin typeface="Arial Narrow" panose="020B0606020202030204" pitchFamily="34" charset="0"/>
                        </a:rPr>
                        <a:t>(68.3%)</a:t>
                      </a:r>
                      <a:endParaRPr lang="en-GB" sz="1400" dirty="0">
                        <a:solidFill>
                          <a:schemeClr val="tx1"/>
                        </a:solidFill>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solidFill>
                            <a:schemeClr val="tx1"/>
                          </a:solidFill>
                          <a:latin typeface="Arial Narrow" panose="020B0606020202030204" pitchFamily="34" charset="0"/>
                        </a:rPr>
                        <a:t>4 000</a:t>
                      </a:r>
                      <a:endParaRPr lang="en-GB" sz="1400" dirty="0">
                        <a:solidFill>
                          <a:schemeClr val="tx1"/>
                        </a:solidFill>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solidFill>
                            <a:schemeClr val="tx1"/>
                          </a:solidFill>
                          <a:latin typeface="Arial Narrow" panose="020B0606020202030204" pitchFamily="34" charset="0"/>
                        </a:rPr>
                        <a:t>3 692.10</a:t>
                      </a:r>
                    </a:p>
                    <a:p>
                      <a:pPr algn="r"/>
                      <a:r>
                        <a:rPr lang="en-GB" sz="1400" dirty="0" smtClean="0">
                          <a:solidFill>
                            <a:schemeClr val="tx1"/>
                          </a:solidFill>
                          <a:latin typeface="Arial Narrow" panose="020B0606020202030204" pitchFamily="34" charset="0"/>
                        </a:rPr>
                        <a:t>(92.3%)</a:t>
                      </a:r>
                      <a:endParaRPr lang="en-GB" sz="1400" dirty="0">
                        <a:solidFill>
                          <a:schemeClr val="tx1"/>
                        </a:solidFill>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solidFill>
                            <a:schemeClr val="tx1"/>
                          </a:solidFill>
                          <a:latin typeface="Arial Narrow" panose="020B0606020202030204" pitchFamily="34" charset="0"/>
                        </a:rPr>
                        <a:t>4 000</a:t>
                      </a:r>
                      <a:endParaRPr lang="en-GB" sz="1400" dirty="0">
                        <a:solidFill>
                          <a:schemeClr val="tx1"/>
                        </a:solidFill>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solidFill>
                            <a:schemeClr val="tx1"/>
                          </a:solidFill>
                          <a:latin typeface="Arial Narrow" panose="020B0606020202030204" pitchFamily="34" charset="0"/>
                        </a:rPr>
                        <a:t>3 629.20</a:t>
                      </a:r>
                    </a:p>
                    <a:p>
                      <a:pPr algn="r"/>
                      <a:r>
                        <a:rPr lang="en-GB" sz="1400" dirty="0" smtClean="0">
                          <a:solidFill>
                            <a:schemeClr val="tx1"/>
                          </a:solidFill>
                          <a:latin typeface="Arial Narrow" panose="020B0606020202030204" pitchFamily="34" charset="0"/>
                        </a:rPr>
                        <a:t>(90.7%)</a:t>
                      </a:r>
                      <a:endParaRPr lang="en-GB" sz="1400" dirty="0">
                        <a:solidFill>
                          <a:schemeClr val="tx1"/>
                        </a:solidFill>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solidFill>
                            <a:schemeClr val="tx1"/>
                          </a:solidFill>
                          <a:latin typeface="Arial Narrow" panose="020B0606020202030204" pitchFamily="34" charset="0"/>
                        </a:rPr>
                        <a:t>4 000</a:t>
                      </a:r>
                      <a:endParaRPr lang="en-GB" sz="1400" dirty="0">
                        <a:solidFill>
                          <a:schemeClr val="tx1"/>
                        </a:solidFill>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r"/>
                      <a:r>
                        <a:rPr lang="en-GB" sz="1400" dirty="0" smtClean="0">
                          <a:solidFill>
                            <a:schemeClr val="tx1"/>
                          </a:solidFill>
                          <a:latin typeface="Arial Narrow" panose="020B0606020202030204" pitchFamily="34" charset="0"/>
                        </a:rPr>
                        <a:t>2 441.60 </a:t>
                      </a:r>
                      <a:r>
                        <a:rPr lang="en-ZA" sz="1400" dirty="0" smtClean="0">
                          <a:solidFill>
                            <a:schemeClr val="tx1"/>
                          </a:solidFill>
                          <a:latin typeface="Arial Narrow" panose="020B0606020202030204" pitchFamily="34" charset="0"/>
                        </a:rPr>
                        <a:t>(61%)</a:t>
                      </a:r>
                      <a:endParaRPr lang="en-GB" sz="1400" dirty="0">
                        <a:solidFill>
                          <a:schemeClr val="tx1"/>
                        </a:solidFill>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marL="0" algn="r" defTabSz="914400" rtl="0" eaLnBrk="1" latinLnBrk="0" hangingPunct="1"/>
                      <a:r>
                        <a:rPr lang="en-ZA" sz="1400" kern="1200" dirty="0" smtClean="0">
                          <a:solidFill>
                            <a:schemeClr val="tx1"/>
                          </a:solidFill>
                          <a:latin typeface="Arial Narrow" panose="020B0606020202030204" pitchFamily="34" charset="0"/>
                          <a:ea typeface="+mn-ea"/>
                          <a:cs typeface="+mn-cs"/>
                        </a:rPr>
                        <a:t>4 000</a:t>
                      </a:r>
                      <a:endParaRPr lang="en-GB" sz="1400" kern="1200" dirty="0">
                        <a:solidFill>
                          <a:schemeClr val="tx1"/>
                        </a:solidFill>
                        <a:latin typeface="Arial Narrow" panose="020B0606020202030204" pitchFamily="34" charset="0"/>
                        <a:ea typeface="+mn-ea"/>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4"/>
                  </a:ext>
                </a:extLst>
              </a:tr>
              <a:tr h="342822">
                <a:tc>
                  <a:txBody>
                    <a:bodyPr/>
                    <a:lstStyle/>
                    <a:p>
                      <a:pPr algn="l">
                        <a:spcAft>
                          <a:spcPts val="0"/>
                        </a:spcAft>
                      </a:pPr>
                      <a:r>
                        <a:rPr lang="en-ZA" sz="1400" b="1" dirty="0" smtClean="0">
                          <a:solidFill>
                            <a:schemeClr val="tx1"/>
                          </a:solidFill>
                          <a:effectLst/>
                          <a:latin typeface="Arial Narrow" panose="020B0606020202030204" pitchFamily="34" charset="0"/>
                          <a:ea typeface="Calibri"/>
                          <a:cs typeface="Times New Roman"/>
                        </a:rPr>
                        <a:t>VVIP</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latin typeface="Arial Narrow" panose="020B0606020202030204" pitchFamily="34" charset="0"/>
                        </a:rPr>
                        <a:t>800</a:t>
                      </a:r>
                      <a:endParaRPr lang="en-GB" sz="14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latin typeface="Arial Narrow" panose="020B0606020202030204" pitchFamily="34" charset="0"/>
                        </a:rPr>
                        <a:t>893</a:t>
                      </a:r>
                    </a:p>
                    <a:p>
                      <a:pPr algn="r"/>
                      <a:r>
                        <a:rPr lang="en-ZA" sz="1400" dirty="0" smtClean="0">
                          <a:latin typeface="Arial Narrow" panose="020B0606020202030204" pitchFamily="34" charset="0"/>
                        </a:rPr>
                        <a:t>(111.6%)</a:t>
                      </a:r>
                      <a:endParaRPr lang="en-GB" sz="14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latin typeface="Arial Narrow" panose="020B0606020202030204" pitchFamily="34" charset="0"/>
                        </a:rPr>
                        <a:t>1 000</a:t>
                      </a:r>
                      <a:endParaRPr lang="en-GB" sz="14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latin typeface="Arial Narrow" panose="020B0606020202030204" pitchFamily="34" charset="0"/>
                        </a:rPr>
                        <a:t>340.30</a:t>
                      </a:r>
                    </a:p>
                    <a:p>
                      <a:pPr algn="r"/>
                      <a:r>
                        <a:rPr lang="en-ZA" sz="1400" dirty="0" smtClean="0">
                          <a:latin typeface="Arial Narrow" panose="020B0606020202030204" pitchFamily="34" charset="0"/>
                        </a:rPr>
                        <a:t>(34%)</a:t>
                      </a:r>
                      <a:endParaRPr lang="en-GB" sz="14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latin typeface="Arial Narrow" panose="020B0606020202030204" pitchFamily="34" charset="0"/>
                        </a:rPr>
                        <a:t>1 000</a:t>
                      </a:r>
                      <a:endParaRPr lang="en-GB" sz="14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latin typeface="Arial Narrow" panose="020B0606020202030204" pitchFamily="34" charset="0"/>
                        </a:rPr>
                        <a:t>496.30</a:t>
                      </a:r>
                    </a:p>
                    <a:p>
                      <a:pPr algn="r"/>
                      <a:r>
                        <a:rPr lang="en-GB" sz="1400" dirty="0" smtClean="0">
                          <a:latin typeface="Arial Narrow" panose="020B0606020202030204" pitchFamily="34" charset="0"/>
                        </a:rPr>
                        <a:t>(49.6%)</a:t>
                      </a:r>
                      <a:endParaRPr lang="en-GB" sz="14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latin typeface="Arial Narrow" panose="020B0606020202030204" pitchFamily="34" charset="0"/>
                        </a:rPr>
                        <a:t>1 000</a:t>
                      </a:r>
                      <a:endParaRPr lang="en-GB" sz="14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r"/>
                      <a:r>
                        <a:rPr lang="en-GB" sz="1400" dirty="0" smtClean="0">
                          <a:latin typeface="Arial Narrow" panose="020B0606020202030204" pitchFamily="34" charset="0"/>
                        </a:rPr>
                        <a:t>545.70 </a:t>
                      </a:r>
                      <a:r>
                        <a:rPr lang="en-ZA" sz="1400" dirty="0" smtClean="0">
                          <a:latin typeface="Arial Narrow" panose="020B0606020202030204" pitchFamily="34" charset="0"/>
                        </a:rPr>
                        <a:t>(54.6%)</a:t>
                      </a:r>
                      <a:endParaRPr lang="en-GB" sz="14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marL="0" algn="r" defTabSz="914400" rtl="0" eaLnBrk="1" latinLnBrk="0" hangingPunct="1"/>
                      <a:r>
                        <a:rPr lang="en-ZA" sz="1400" kern="1200" dirty="0" smtClean="0">
                          <a:solidFill>
                            <a:schemeClr val="tx1"/>
                          </a:solidFill>
                          <a:latin typeface="Arial Narrow" panose="020B0606020202030204" pitchFamily="34" charset="0"/>
                          <a:ea typeface="+mn-ea"/>
                          <a:cs typeface="+mn-cs"/>
                        </a:rPr>
                        <a:t>1 000</a:t>
                      </a:r>
                      <a:endParaRPr lang="en-GB" sz="1400" kern="1200" dirty="0">
                        <a:solidFill>
                          <a:schemeClr val="tx1"/>
                        </a:solidFill>
                        <a:latin typeface="Arial Narrow" panose="020B0606020202030204" pitchFamily="34" charset="0"/>
                        <a:ea typeface="+mn-ea"/>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5"/>
                  </a:ext>
                </a:extLst>
              </a:tr>
              <a:tr h="342822">
                <a:tc>
                  <a:txBody>
                    <a:bodyPr/>
                    <a:lstStyle/>
                    <a:p>
                      <a:pPr algn="l">
                        <a:spcAft>
                          <a:spcPts val="0"/>
                        </a:spcAft>
                      </a:pPr>
                      <a:r>
                        <a:rPr lang="en-ZA" sz="1400" b="1" dirty="0" smtClean="0">
                          <a:solidFill>
                            <a:schemeClr val="tx1"/>
                          </a:solidFill>
                          <a:effectLst/>
                          <a:latin typeface="Arial Narrow" panose="020B0606020202030204" pitchFamily="34" charset="0"/>
                          <a:ea typeface="Calibri"/>
                          <a:cs typeface="Times New Roman"/>
                        </a:rPr>
                        <a:t>Force Preparation</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latin typeface="Arial Narrow" panose="020B0606020202030204" pitchFamily="34" charset="0"/>
                        </a:rPr>
                        <a:t>–</a:t>
                      </a:r>
                      <a:endParaRPr lang="en-GB" sz="14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latin typeface="Arial Narrow" panose="020B0606020202030204" pitchFamily="34" charset="0"/>
                        </a:rPr>
                        <a:t>–</a:t>
                      </a:r>
                      <a:endParaRPr lang="en-GB" sz="14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latin typeface="Arial Narrow" panose="020B0606020202030204" pitchFamily="34" charset="0"/>
                        </a:rPr>
                        <a:t>–</a:t>
                      </a:r>
                      <a:endParaRPr lang="en-GB" sz="14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latin typeface="Arial Narrow" panose="020B0606020202030204" pitchFamily="34" charset="0"/>
                        </a:rPr>
                        <a:t>–</a:t>
                      </a:r>
                      <a:endParaRPr lang="en-GB" sz="14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latin typeface="Arial Narrow" panose="020B0606020202030204" pitchFamily="34" charset="0"/>
                        </a:rPr>
                        <a:t>–</a:t>
                      </a:r>
                      <a:endParaRPr lang="en-GB" sz="14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latin typeface="Arial Narrow" panose="020B0606020202030204" pitchFamily="34" charset="0"/>
                        </a:rPr>
                        <a:t>–</a:t>
                      </a:r>
                      <a:endParaRPr lang="en-GB" sz="14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latin typeface="Arial Narrow" panose="020B0606020202030204" pitchFamily="34" charset="0"/>
                        </a:rPr>
                        <a:t>20 000</a:t>
                      </a:r>
                      <a:endParaRPr lang="en-GB" sz="14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r"/>
                      <a:r>
                        <a:rPr lang="en-GB" sz="1400" dirty="0" smtClean="0">
                          <a:latin typeface="Arial Narrow" panose="020B0606020202030204" pitchFamily="34" charset="0"/>
                        </a:rPr>
                        <a:t>14 882.90 </a:t>
                      </a:r>
                      <a:r>
                        <a:rPr lang="en-ZA" sz="1400" dirty="0" smtClean="0">
                          <a:latin typeface="Arial Narrow" panose="020B0606020202030204" pitchFamily="34" charset="0"/>
                        </a:rPr>
                        <a:t>(74.4%)</a:t>
                      </a:r>
                      <a:endParaRPr lang="en-GB" sz="14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marL="0" algn="r" defTabSz="914400" rtl="0" eaLnBrk="1" latinLnBrk="0" hangingPunct="1"/>
                      <a:r>
                        <a:rPr lang="en-ZA" sz="1400" b="1" kern="1200" dirty="0" smtClean="0">
                          <a:solidFill>
                            <a:srgbClr val="C00000"/>
                          </a:solidFill>
                          <a:effectLst>
                            <a:outerShdw blurRad="38100" dist="38100" dir="2700000" algn="tl">
                              <a:srgbClr val="000000">
                                <a:alpha val="43137"/>
                              </a:srgbClr>
                            </a:outerShdw>
                          </a:effectLst>
                          <a:latin typeface="Arial Narrow" panose="020B0606020202030204" pitchFamily="34" charset="0"/>
                          <a:ea typeface="+mn-ea"/>
                          <a:cs typeface="+mn-cs"/>
                        </a:rPr>
                        <a:t>12 200</a:t>
                      </a:r>
                      <a:endParaRPr lang="en-GB" sz="1400" b="1" kern="1200" dirty="0">
                        <a:solidFill>
                          <a:srgbClr val="C00000"/>
                        </a:solidFill>
                        <a:effectLst>
                          <a:outerShdw blurRad="38100" dist="38100" dir="2700000" algn="tl">
                            <a:srgbClr val="000000">
                              <a:alpha val="43137"/>
                            </a:srgbClr>
                          </a:outerShdw>
                        </a:effectLst>
                        <a:latin typeface="Arial Narrow" panose="020B0606020202030204" pitchFamily="34" charset="0"/>
                        <a:ea typeface="+mn-ea"/>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6"/>
                  </a:ext>
                </a:extLst>
              </a:tr>
              <a:tr h="342822">
                <a:tc>
                  <a:txBody>
                    <a:bodyPr/>
                    <a:lstStyle/>
                    <a:p>
                      <a:pPr algn="l">
                        <a:spcAft>
                          <a:spcPts val="0"/>
                        </a:spcAft>
                      </a:pPr>
                      <a:r>
                        <a:rPr lang="en-ZA" sz="1400" b="1" dirty="0" smtClean="0">
                          <a:solidFill>
                            <a:schemeClr val="tx1"/>
                          </a:solidFill>
                          <a:effectLst/>
                          <a:latin typeface="Arial Narrow" panose="020B0606020202030204" pitchFamily="34" charset="0"/>
                          <a:ea typeface="Calibri"/>
                          <a:cs typeface="Times New Roman"/>
                        </a:rPr>
                        <a:t>TOTAL</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r"/>
                      <a:r>
                        <a:rPr lang="en-ZA" sz="1400" b="1" dirty="0" smtClean="0">
                          <a:latin typeface="Arial Narrow" panose="020B0606020202030204" pitchFamily="34" charset="0"/>
                        </a:rPr>
                        <a:t>6</a:t>
                      </a:r>
                      <a:r>
                        <a:rPr lang="en-ZA" sz="1400" b="1" baseline="0" dirty="0" smtClean="0">
                          <a:latin typeface="Arial Narrow" panose="020B0606020202030204" pitchFamily="34" charset="0"/>
                        </a:rPr>
                        <a:t> 500</a:t>
                      </a:r>
                      <a:endParaRPr lang="en-GB" sz="1400" b="1"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r"/>
                      <a:r>
                        <a:rPr lang="en-ZA" sz="1400" b="1" dirty="0" smtClean="0">
                          <a:latin typeface="Arial Narrow" panose="020B0606020202030204" pitchFamily="34" charset="0"/>
                        </a:rPr>
                        <a:t>4 785.18</a:t>
                      </a:r>
                    </a:p>
                    <a:p>
                      <a:pPr algn="r"/>
                      <a:r>
                        <a:rPr lang="en-ZA" sz="1400" b="1" dirty="0" smtClean="0">
                          <a:latin typeface="Arial Narrow" panose="020B0606020202030204" pitchFamily="34" charset="0"/>
                        </a:rPr>
                        <a:t>(73.6%)</a:t>
                      </a:r>
                      <a:endParaRPr lang="en-GB" sz="1400" b="1"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r"/>
                      <a:r>
                        <a:rPr lang="en-ZA" sz="1400" b="1" dirty="0" smtClean="0">
                          <a:latin typeface="Arial Narrow" panose="020B0606020202030204" pitchFamily="34" charset="0"/>
                        </a:rPr>
                        <a:t>5 000</a:t>
                      </a:r>
                      <a:endParaRPr lang="en-GB" sz="1400" b="1"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r"/>
                      <a:r>
                        <a:rPr lang="en-ZA" sz="1400" b="1" dirty="0" smtClean="0">
                          <a:latin typeface="Arial Narrow" panose="020B0606020202030204" pitchFamily="34" charset="0"/>
                        </a:rPr>
                        <a:t>4</a:t>
                      </a:r>
                      <a:r>
                        <a:rPr lang="en-ZA" sz="1400" b="1" baseline="0" dirty="0" smtClean="0">
                          <a:latin typeface="Arial Narrow" panose="020B0606020202030204" pitchFamily="34" charset="0"/>
                        </a:rPr>
                        <a:t> 032.40</a:t>
                      </a:r>
                    </a:p>
                    <a:p>
                      <a:pPr algn="r"/>
                      <a:r>
                        <a:rPr lang="en-ZA" sz="1400" b="1" baseline="0" dirty="0" smtClean="0">
                          <a:latin typeface="Arial Narrow" panose="020B0606020202030204" pitchFamily="34" charset="0"/>
                        </a:rPr>
                        <a:t>(80.65%)</a:t>
                      </a:r>
                      <a:endParaRPr lang="en-GB" sz="1400" b="1"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r"/>
                      <a:r>
                        <a:rPr lang="en-ZA" sz="1400" b="1" dirty="0" smtClean="0">
                          <a:latin typeface="Arial Narrow" panose="020B0606020202030204" pitchFamily="34" charset="0"/>
                        </a:rPr>
                        <a:t>5 000</a:t>
                      </a:r>
                      <a:endParaRPr lang="en-GB" sz="1400" b="1"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r"/>
                      <a:r>
                        <a:rPr lang="en-ZA" sz="1400" b="1" dirty="0" smtClean="0">
                          <a:latin typeface="Arial Narrow" panose="020B0606020202030204" pitchFamily="34" charset="0"/>
                        </a:rPr>
                        <a:t>4 125.50</a:t>
                      </a:r>
                    </a:p>
                    <a:p>
                      <a:pPr algn="r"/>
                      <a:r>
                        <a:rPr lang="en-ZA" sz="1400" b="1" dirty="0" smtClean="0">
                          <a:latin typeface="Arial Narrow" panose="020B0606020202030204" pitchFamily="34" charset="0"/>
                        </a:rPr>
                        <a:t>(82.5%)</a:t>
                      </a:r>
                      <a:endParaRPr lang="en-GB" sz="1400" b="1"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r"/>
                      <a:r>
                        <a:rPr lang="en-ZA" sz="1400" b="1" dirty="0" smtClean="0">
                          <a:latin typeface="Arial Narrow" panose="020B0606020202030204" pitchFamily="34" charset="0"/>
                        </a:rPr>
                        <a:t>25 000</a:t>
                      </a:r>
                      <a:endParaRPr lang="en-GB" sz="1400" b="1"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r"/>
                      <a:r>
                        <a:rPr lang="en-GB" sz="1400" b="1" dirty="0" smtClean="0">
                          <a:latin typeface="Arial Narrow" panose="020B0606020202030204" pitchFamily="34" charset="0"/>
                        </a:rPr>
                        <a:t>17 870.20</a:t>
                      </a:r>
                    </a:p>
                    <a:p>
                      <a:pPr algn="r"/>
                      <a:r>
                        <a:rPr lang="en-GB" sz="1400" b="1" dirty="0" smtClean="0">
                          <a:latin typeface="Arial Narrow" panose="020B0606020202030204" pitchFamily="34" charset="0"/>
                        </a:rPr>
                        <a:t>(71.5%) </a:t>
                      </a:r>
                      <a:endParaRPr lang="en-GB" sz="1400" b="1"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marL="0" algn="r" defTabSz="914400" rtl="0" eaLnBrk="1" latinLnBrk="0" hangingPunct="1"/>
                      <a:r>
                        <a:rPr lang="en-ZA" sz="1400" b="1" kern="1200" dirty="0" smtClean="0">
                          <a:solidFill>
                            <a:schemeClr val="tx1"/>
                          </a:solidFill>
                          <a:latin typeface="Arial Narrow" panose="020B0606020202030204" pitchFamily="34" charset="0"/>
                          <a:ea typeface="+mn-ea"/>
                          <a:cs typeface="+mn-cs"/>
                        </a:rPr>
                        <a:t>17 200</a:t>
                      </a:r>
                      <a:endParaRPr lang="en-GB" sz="1400" b="1" kern="1200" dirty="0">
                        <a:solidFill>
                          <a:schemeClr val="tx1"/>
                        </a:solidFill>
                        <a:latin typeface="Arial Narrow" panose="020B0606020202030204" pitchFamily="34" charset="0"/>
                        <a:ea typeface="+mn-ea"/>
                        <a:cs typeface="+mn-cs"/>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extLst>
                  <a:ext uri="{0D108BD9-81ED-4DB2-BD59-A6C34878D82A}">
                    <a16:rowId xmlns:a16="http://schemas.microsoft.com/office/drawing/2014/main" xmlns="" val="10007"/>
                  </a:ext>
                </a:extLst>
              </a:tr>
            </a:tbl>
          </a:graphicData>
        </a:graphic>
      </p:graphicFrame>
      <p:sp>
        <p:nvSpPr>
          <p:cNvPr id="11" name="Down Arrow 10"/>
          <p:cNvSpPr/>
          <p:nvPr/>
        </p:nvSpPr>
        <p:spPr>
          <a:xfrm>
            <a:off x="8046717" y="2891886"/>
            <a:ext cx="478973" cy="409302"/>
          </a:xfrm>
          <a:prstGeom prst="downArrow">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40980228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1" y="0"/>
            <a:ext cx="914399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ZA" altLang="en-US" sz="2800" b="1" dirty="0">
                <a:solidFill>
                  <a:prstClr val="white"/>
                </a:solidFill>
                <a:latin typeface="Arial" panose="020B0604020202020204" pitchFamily="34" charset="0"/>
              </a:rPr>
              <a:t>DOD Selected </a:t>
            </a:r>
            <a:r>
              <a:rPr lang="en-ZA" altLang="en-US" sz="2800" b="1" dirty="0" smtClean="0">
                <a:solidFill>
                  <a:prstClr val="white"/>
                </a:solidFill>
                <a:latin typeface="Arial" panose="020B0604020202020204" pitchFamily="34" charset="0"/>
              </a:rPr>
              <a:t>Performance Indicators</a:t>
            </a:r>
            <a:endParaRPr lang="en-ZA" altLang="en-US" sz="2800" b="1" dirty="0">
              <a:solidFill>
                <a:prstClr val="white"/>
              </a:solidFill>
              <a:latin typeface="Arial" panose="020B0604020202020204" pitchFamily="34"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67</a:t>
            </a:fld>
            <a:endParaRPr lang="en-US" altLang="en-US" sz="2400" dirty="0">
              <a:solidFill>
                <a:srgbClr val="014929"/>
              </a:solidFill>
              <a:latin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xmlns="" val="1667075899"/>
              </p:ext>
            </p:extLst>
          </p:nvPr>
        </p:nvGraphicFramePr>
        <p:xfrm>
          <a:off x="144529" y="807119"/>
          <a:ext cx="8855092" cy="3059412"/>
        </p:xfrm>
        <a:graphic>
          <a:graphicData uri="http://schemas.openxmlformats.org/drawingml/2006/table">
            <a:tbl>
              <a:tblPr firstRow="1" firstCol="1" bandRow="1"/>
              <a:tblGrid>
                <a:gridCol w="4445831">
                  <a:extLst>
                    <a:ext uri="{9D8B030D-6E8A-4147-A177-3AD203B41FA5}">
                      <a16:colId xmlns:a16="http://schemas.microsoft.com/office/drawing/2014/main" xmlns="" val="20000"/>
                    </a:ext>
                  </a:extLst>
                </a:gridCol>
                <a:gridCol w="4409261">
                  <a:extLst>
                    <a:ext uri="{9D8B030D-6E8A-4147-A177-3AD203B41FA5}">
                      <a16:colId xmlns:a16="http://schemas.microsoft.com/office/drawing/2014/main" xmlns="" val="20001"/>
                    </a:ext>
                  </a:extLst>
                </a:gridCol>
              </a:tblGrid>
              <a:tr h="332465">
                <a:tc gridSpan="2">
                  <a:txBody>
                    <a:bodyPr/>
                    <a:lstStyle/>
                    <a:p>
                      <a:pPr algn="l">
                        <a:spcAft>
                          <a:spcPts val="0"/>
                        </a:spcAft>
                      </a:pPr>
                      <a:r>
                        <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Maritime Defence Performance Status for FY2018/19</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endParaRPr lang="en-US"/>
                    </a:p>
                  </a:txBody>
                  <a:tcPr/>
                </a:tc>
                <a:extLst>
                  <a:ext uri="{0D108BD9-81ED-4DB2-BD59-A6C34878D82A}">
                    <a16:rowId xmlns:a16="http://schemas.microsoft.com/office/drawing/2014/main" xmlns="" val="10000"/>
                  </a:ext>
                </a:extLst>
              </a:tr>
              <a:tr h="28854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a:ln>
                            <a:noFill/>
                          </a:ln>
                          <a:solidFill>
                            <a:schemeClr val="tx1"/>
                          </a:solidFill>
                          <a:effectLst/>
                          <a:uLnTx/>
                          <a:uFillTx/>
                          <a:latin typeface="Arial Narrow"/>
                          <a:ea typeface="Calibri"/>
                          <a:cs typeface="Times New Roman"/>
                        </a:rPr>
                        <a:t>MTSF Outcome to which it contributes:  Outcome </a:t>
                      </a:r>
                      <a:r>
                        <a:rPr kumimoji="0" lang="en-ZA" sz="1600" b="1" i="0" u="none" strike="noStrike" kern="0" cap="none" spc="0" normalizeH="0" baseline="0" noProof="0" dirty="0" smtClean="0">
                          <a:ln>
                            <a:noFill/>
                          </a:ln>
                          <a:solidFill>
                            <a:schemeClr val="tx1"/>
                          </a:solidFill>
                          <a:effectLst/>
                          <a:uLnTx/>
                          <a:uFillTx/>
                          <a:latin typeface="Arial Narrow"/>
                          <a:ea typeface="Calibri"/>
                          <a:cs typeface="Times New Roman"/>
                        </a:rPr>
                        <a:t>11</a:t>
                      </a:r>
                      <a:endParaRPr kumimoji="0" lang="en-ZA" sz="1600" b="1" i="0" u="none" strike="noStrike" kern="0" cap="none" spc="0" normalizeH="0" baseline="0" noProof="0" dirty="0">
                        <a:ln>
                          <a:noFill/>
                        </a:ln>
                        <a:solidFill>
                          <a:schemeClr val="tx1"/>
                        </a:solidFill>
                        <a:effectLst/>
                        <a:uLnTx/>
                        <a:uFillTx/>
                        <a:latin typeface="Arial Narrow"/>
                        <a:ea typeface="Calibri"/>
                        <a:cs typeface="Times New Roman"/>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hMerge="1">
                  <a:txBody>
                    <a:bodyPr/>
                    <a:lstStyle/>
                    <a:p>
                      <a:pPr algn="ctr">
                        <a:spcAft>
                          <a:spcPts val="0"/>
                        </a:spcAft>
                      </a:pPr>
                      <a:endParaRPr lang="en-GB" sz="1600" dirty="0">
                        <a:effectLst/>
                        <a:latin typeface="Arial"/>
                        <a:ea typeface="Calibri"/>
                        <a:cs typeface="Times New Roman"/>
                      </a:endParaRPr>
                    </a:p>
                  </a:txBody>
                  <a:tcPr marL="63307" marR="63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4327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smtClean="0">
                          <a:ln>
                            <a:noFill/>
                          </a:ln>
                          <a:solidFill>
                            <a:schemeClr val="tx1"/>
                          </a:solidFill>
                          <a:effectLst/>
                          <a:uLnTx/>
                          <a:uFillTx/>
                          <a:latin typeface="Arial Narrow"/>
                          <a:ea typeface="Calibri"/>
                          <a:cs typeface="Times New Roman"/>
                        </a:rPr>
                        <a:t>Output: Conduct ordered Defence commitments in accordance with Government policy and strategy</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xmlns="" val="10002"/>
                  </a:ext>
                </a:extLst>
              </a:tr>
              <a:tr h="225164">
                <a:tc>
                  <a:txBody>
                    <a:bodyPr/>
                    <a:lstStyle/>
                    <a:p>
                      <a:pPr algn="ctr">
                        <a:spcAft>
                          <a:spcPts val="0"/>
                        </a:spcAft>
                      </a:pPr>
                      <a:r>
                        <a:rPr lang="en-US" sz="1600" b="1" dirty="0">
                          <a:solidFill>
                            <a:srgbClr val="006600"/>
                          </a:solidFill>
                          <a:effectLst/>
                          <a:latin typeface="Arial Narrow"/>
                          <a:ea typeface="Calibri"/>
                          <a:cs typeface="Times New Roman"/>
                        </a:rPr>
                        <a:t>Performance Indicator</a:t>
                      </a:r>
                      <a:endParaRPr lang="en-GB" sz="1600" dirty="0">
                        <a:solidFill>
                          <a:srgbClr val="006600"/>
                        </a:solidFill>
                        <a:effectLst/>
                        <a:latin typeface="Arial"/>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dirty="0">
                          <a:solidFill>
                            <a:srgbClr val="006600"/>
                          </a:solidFill>
                          <a:effectLst/>
                          <a:latin typeface="Arial Narrow"/>
                          <a:ea typeface="Calibri"/>
                          <a:cs typeface="Times New Roman"/>
                        </a:rPr>
                        <a:t>Analysis</a:t>
                      </a:r>
                      <a:endParaRPr lang="en-GB" sz="1600" dirty="0">
                        <a:solidFill>
                          <a:srgbClr val="006600"/>
                        </a:solidFill>
                        <a:effectLst/>
                        <a:latin typeface="Arial"/>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310627">
                <a:tc>
                  <a:txBody>
                    <a:bodyPr/>
                    <a:lstStyle/>
                    <a:p>
                      <a:pPr algn="l">
                        <a:spcAft>
                          <a:spcPts val="0"/>
                        </a:spcAft>
                      </a:pPr>
                      <a:r>
                        <a:rPr lang="en-ZA" sz="1600" dirty="0" smtClean="0">
                          <a:solidFill>
                            <a:schemeClr val="tx1"/>
                          </a:solidFill>
                          <a:effectLst/>
                          <a:latin typeface="Arial Narrow" panose="020B0606020202030204" pitchFamily="34" charset="0"/>
                          <a:ea typeface="Calibri"/>
                          <a:cs typeface="Times New Roman"/>
                        </a:rPr>
                        <a:t>Number of hours at sea per year</a:t>
                      </a: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ZA" sz="1600" b="1" dirty="0" smtClean="0">
                          <a:solidFill>
                            <a:schemeClr val="tx1"/>
                          </a:solidFill>
                          <a:effectLst/>
                          <a:latin typeface="Arial Narrow" panose="020B0606020202030204" pitchFamily="34" charset="0"/>
                          <a:ea typeface="Calibri"/>
                          <a:cs typeface="Times New Roman"/>
                        </a:rPr>
                        <a:t>Target </a:t>
                      </a:r>
                    </a:p>
                    <a:p>
                      <a:pPr algn="just">
                        <a:spcAft>
                          <a:spcPts val="0"/>
                        </a:spcAft>
                      </a:pPr>
                      <a:r>
                        <a:rPr lang="en-ZA" sz="1600" b="0" dirty="0" smtClean="0">
                          <a:solidFill>
                            <a:schemeClr val="tx1"/>
                          </a:solidFill>
                          <a:effectLst/>
                          <a:latin typeface="Arial Narrow" panose="020B0606020202030204" pitchFamily="34" charset="0"/>
                          <a:ea typeface="Calibri"/>
                          <a:cs typeface="Times New Roman"/>
                        </a:rPr>
                        <a:t>12 000</a:t>
                      </a:r>
                    </a:p>
                    <a:p>
                      <a:pPr algn="just">
                        <a:spcAft>
                          <a:spcPts val="0"/>
                        </a:spcAft>
                      </a:pPr>
                      <a:endParaRPr lang="en-US" sz="1600" b="1" dirty="0">
                        <a:solidFill>
                          <a:schemeClr val="tx1"/>
                        </a:solidFill>
                        <a:effectLst/>
                        <a:latin typeface="Arial Narrow" panose="020B0606020202030204" pitchFamily="34" charset="0"/>
                        <a:ea typeface="Calibri"/>
                        <a:cs typeface="Times New Roman"/>
                      </a:endParaRPr>
                    </a:p>
                    <a:p>
                      <a:pPr algn="just">
                        <a:spcAft>
                          <a:spcPts val="0"/>
                        </a:spcAft>
                      </a:pPr>
                      <a:r>
                        <a:rPr lang="en-US" sz="1600" b="1" dirty="0" smtClean="0">
                          <a:solidFill>
                            <a:schemeClr val="tx1"/>
                          </a:solidFill>
                          <a:effectLst/>
                          <a:latin typeface="Arial Narrow" panose="020B0606020202030204" pitchFamily="34" charset="0"/>
                          <a:ea typeface="Calibri"/>
                          <a:cs typeface="Times New Roman"/>
                        </a:rPr>
                        <a:t>Actual</a:t>
                      </a:r>
                    </a:p>
                    <a:p>
                      <a:pPr algn="just">
                        <a:spcAft>
                          <a:spcPts val="0"/>
                        </a:spcAft>
                      </a:pPr>
                      <a:r>
                        <a:rPr lang="en-US" sz="1600" b="1" dirty="0" smtClean="0">
                          <a:solidFill>
                            <a:srgbClr val="C00000"/>
                          </a:solidFill>
                          <a:effectLst/>
                          <a:latin typeface="Arial Narrow" panose="020B0606020202030204" pitchFamily="34" charset="0"/>
                          <a:ea typeface="Calibri"/>
                          <a:cs typeface="Times New Roman"/>
                        </a:rPr>
                        <a:t>7 704.13</a:t>
                      </a:r>
                    </a:p>
                    <a:p>
                      <a:pPr marL="285750" indent="-285750" algn="just">
                        <a:spcAft>
                          <a:spcPts val="0"/>
                        </a:spcAft>
                        <a:buFont typeface="Arial" panose="020B0604020202020204" pitchFamily="34" charset="0"/>
                        <a:buChar char="•"/>
                      </a:pPr>
                      <a:r>
                        <a:rPr lang="en-US" sz="1600" b="0" dirty="0" smtClean="0">
                          <a:solidFill>
                            <a:schemeClr val="tx1"/>
                          </a:solidFill>
                          <a:effectLst/>
                          <a:latin typeface="Arial Narrow" panose="020B0606020202030204" pitchFamily="34" charset="0"/>
                          <a:ea typeface="Calibri"/>
                          <a:cs typeface="Times New Roman"/>
                        </a:rPr>
                        <a:t>Force</a:t>
                      </a:r>
                      <a:r>
                        <a:rPr lang="en-US" sz="1600" b="0" baseline="0" dirty="0" smtClean="0">
                          <a:solidFill>
                            <a:schemeClr val="tx1"/>
                          </a:solidFill>
                          <a:effectLst/>
                          <a:latin typeface="Arial Narrow" panose="020B0606020202030204" pitchFamily="34" charset="0"/>
                          <a:ea typeface="Calibri"/>
                          <a:cs typeface="Times New Roman"/>
                        </a:rPr>
                        <a:t> Employment:  4 545.00</a:t>
                      </a:r>
                    </a:p>
                    <a:p>
                      <a:pPr marL="285750" indent="-285750" algn="just">
                        <a:spcAft>
                          <a:spcPts val="0"/>
                        </a:spcAft>
                        <a:buFont typeface="Arial" panose="020B0604020202020204" pitchFamily="34" charset="0"/>
                        <a:buChar char="•"/>
                      </a:pPr>
                      <a:r>
                        <a:rPr lang="en-US" sz="1600" b="0" baseline="0" dirty="0" smtClean="0">
                          <a:solidFill>
                            <a:schemeClr val="tx1"/>
                          </a:solidFill>
                          <a:effectLst/>
                          <a:latin typeface="Arial Narrow" panose="020B0606020202030204" pitchFamily="34" charset="0"/>
                          <a:ea typeface="Calibri"/>
                          <a:cs typeface="Times New Roman"/>
                        </a:rPr>
                        <a:t>Force Preparation:  3 159.13</a:t>
                      </a:r>
                      <a:endParaRPr lang="en-US" sz="1600" b="1" dirty="0" smtClean="0">
                        <a:solidFill>
                          <a:srgbClr val="2C842C"/>
                        </a:solidFill>
                        <a:effectLst/>
                        <a:latin typeface="Arial Narrow" panose="020B0606020202030204" pitchFamily="34" charset="0"/>
                        <a:ea typeface="Calibri"/>
                        <a:cs typeface="Times New Roman"/>
                      </a:endParaRPr>
                    </a:p>
                    <a:p>
                      <a:pPr algn="just">
                        <a:spcAft>
                          <a:spcPts val="0"/>
                        </a:spcAft>
                      </a:pPr>
                      <a:endParaRPr lang="en-US" sz="1600" b="0" dirty="0" smtClean="0">
                        <a:solidFill>
                          <a:schemeClr val="tx1"/>
                        </a:solidFill>
                        <a:effectLst/>
                        <a:latin typeface="Arial Narrow" panose="020B0606020202030204" pitchFamily="34" charset="0"/>
                        <a:ea typeface="Calibri"/>
                        <a:cs typeface="Times New Roman"/>
                      </a:endParaRPr>
                    </a:p>
                  </a:txBody>
                  <a:tcPr marL="63309" marR="63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11" name="TextBox 10"/>
          <p:cNvSpPr txBox="1"/>
          <p:nvPr/>
        </p:nvSpPr>
        <p:spPr>
          <a:xfrm>
            <a:off x="142137" y="3872933"/>
            <a:ext cx="8859186" cy="1077218"/>
          </a:xfrm>
          <a:prstGeom prst="rect">
            <a:avLst/>
          </a:prstGeom>
          <a:noFill/>
        </p:spPr>
        <p:txBody>
          <a:bodyPr wrap="square" rtlCol="0">
            <a:spAutoFit/>
          </a:bodyPr>
          <a:lstStyle/>
          <a:p>
            <a:pPr algn="just">
              <a:spcAft>
                <a:spcPts val="0"/>
              </a:spcAft>
            </a:pPr>
            <a:r>
              <a:rPr lang="en-ZA" sz="1600" b="1" dirty="0">
                <a:latin typeface="Arial Narrow" panose="020B0606020202030204" pitchFamily="34" charset="0"/>
                <a:ea typeface="Calibri"/>
                <a:cs typeface="Times New Roman"/>
              </a:rPr>
              <a:t>Comment</a:t>
            </a:r>
          </a:p>
          <a:p>
            <a:pPr marL="285750" indent="-285750" algn="just">
              <a:spcAft>
                <a:spcPts val="0"/>
              </a:spcAft>
              <a:buFont typeface="Arial" panose="020B0604020202020204" pitchFamily="34" charset="0"/>
              <a:buChar char="•"/>
            </a:pPr>
            <a:r>
              <a:rPr lang="en-ZA" sz="1600" dirty="0">
                <a:latin typeface="Arial Narrow" panose="020B0606020202030204" pitchFamily="34" charset="0"/>
                <a:ea typeface="Calibri"/>
                <a:cs typeface="Times New Roman"/>
              </a:rPr>
              <a:t>The 7 704.13 hours at sea represents </a:t>
            </a:r>
            <a:r>
              <a:rPr lang="en-ZA" sz="1600" b="1" dirty="0">
                <a:latin typeface="Arial Narrow" panose="020B0606020202030204" pitchFamily="34" charset="0"/>
                <a:ea typeface="Calibri"/>
                <a:cs typeface="Times New Roman"/>
              </a:rPr>
              <a:t>64.2%</a:t>
            </a:r>
            <a:r>
              <a:rPr lang="en-ZA" sz="1600" dirty="0">
                <a:latin typeface="Arial Narrow" panose="020B0606020202030204" pitchFamily="34" charset="0"/>
                <a:ea typeface="Calibri"/>
                <a:cs typeface="Times New Roman"/>
              </a:rPr>
              <a:t> of the planned target as a result of the unavailability of vessels at the directed level of capability due to maintenance cycle delays.</a:t>
            </a:r>
          </a:p>
          <a:p>
            <a:pPr marL="285750" indent="-285750" algn="just">
              <a:spcAft>
                <a:spcPts val="0"/>
              </a:spcAft>
              <a:buFont typeface="Arial" panose="020B0604020202020204" pitchFamily="34" charset="0"/>
              <a:buChar char="•"/>
            </a:pPr>
            <a:r>
              <a:rPr lang="en-ZA" sz="1600" dirty="0">
                <a:latin typeface="Arial Narrow" panose="020B0606020202030204" pitchFamily="34" charset="0"/>
                <a:ea typeface="Calibri"/>
                <a:cs typeface="Times New Roman"/>
              </a:rPr>
              <a:t>The target related to the number of hours at sea per year was adjusted to 10 000 in future planning instruments.</a:t>
            </a:r>
            <a:endParaRPr lang="en-ZA" sz="1600" dirty="0" smtClean="0">
              <a:latin typeface="Arial Narrow" panose="020B0606020202030204" pitchFamily="34" charset="0"/>
              <a:ea typeface="Calibri"/>
              <a:cs typeface="Times New Roman"/>
            </a:endParaRPr>
          </a:p>
        </p:txBody>
      </p:sp>
    </p:spTree>
    <p:extLst>
      <p:ext uri="{BB962C8B-B14F-4D97-AF65-F5344CB8AC3E}">
        <p14:creationId xmlns:p14="http://schemas.microsoft.com/office/powerpoint/2010/main" xmlns="" val="15568056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1" y="0"/>
            <a:ext cx="914399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ZA" altLang="en-US" sz="2800" b="1" dirty="0" smtClean="0">
                <a:solidFill>
                  <a:prstClr val="white"/>
                </a:solidFill>
                <a:latin typeface="Arial" panose="020B0604020202020204" pitchFamily="34" charset="0"/>
              </a:rPr>
              <a:t>Year-on-Year Analysis on Number of Hours at Sea</a:t>
            </a:r>
            <a:endParaRPr lang="en-ZA" altLang="en-US" sz="2800" b="1" dirty="0">
              <a:solidFill>
                <a:prstClr val="white"/>
              </a:solidFill>
              <a:latin typeface="Arial" panose="020B0604020202020204" pitchFamily="34"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68</a:t>
            </a:fld>
            <a:endParaRPr lang="en-US" altLang="en-US" sz="2400" dirty="0">
              <a:solidFill>
                <a:srgbClr val="014929"/>
              </a:solidFill>
              <a:latin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xmlns="" val="1813079739"/>
              </p:ext>
            </p:extLst>
          </p:nvPr>
        </p:nvGraphicFramePr>
        <p:xfrm>
          <a:off x="144529" y="807119"/>
          <a:ext cx="8856797" cy="2352831"/>
        </p:xfrm>
        <a:graphic>
          <a:graphicData uri="http://schemas.openxmlformats.org/drawingml/2006/table">
            <a:tbl>
              <a:tblPr firstRow="1" firstCol="1" bandRow="1"/>
              <a:tblGrid>
                <a:gridCol w="1168994">
                  <a:extLst>
                    <a:ext uri="{9D8B030D-6E8A-4147-A177-3AD203B41FA5}">
                      <a16:colId xmlns:a16="http://schemas.microsoft.com/office/drawing/2014/main" xmlns="" val="20000"/>
                    </a:ext>
                  </a:extLst>
                </a:gridCol>
                <a:gridCol w="836207">
                  <a:extLst>
                    <a:ext uri="{9D8B030D-6E8A-4147-A177-3AD203B41FA5}">
                      <a16:colId xmlns:a16="http://schemas.microsoft.com/office/drawing/2014/main" xmlns="" val="20001"/>
                    </a:ext>
                  </a:extLst>
                </a:gridCol>
                <a:gridCol w="836207">
                  <a:extLst>
                    <a:ext uri="{9D8B030D-6E8A-4147-A177-3AD203B41FA5}">
                      <a16:colId xmlns:a16="http://schemas.microsoft.com/office/drawing/2014/main" xmlns="" val="20002"/>
                    </a:ext>
                  </a:extLst>
                </a:gridCol>
                <a:gridCol w="836207">
                  <a:extLst>
                    <a:ext uri="{9D8B030D-6E8A-4147-A177-3AD203B41FA5}">
                      <a16:colId xmlns:a16="http://schemas.microsoft.com/office/drawing/2014/main" xmlns="" val="20003"/>
                    </a:ext>
                  </a:extLst>
                </a:gridCol>
                <a:gridCol w="836207">
                  <a:extLst>
                    <a:ext uri="{9D8B030D-6E8A-4147-A177-3AD203B41FA5}">
                      <a16:colId xmlns:a16="http://schemas.microsoft.com/office/drawing/2014/main" xmlns="" val="20004"/>
                    </a:ext>
                  </a:extLst>
                </a:gridCol>
                <a:gridCol w="836207">
                  <a:extLst>
                    <a:ext uri="{9D8B030D-6E8A-4147-A177-3AD203B41FA5}">
                      <a16:colId xmlns:a16="http://schemas.microsoft.com/office/drawing/2014/main" xmlns="" val="20005"/>
                    </a:ext>
                  </a:extLst>
                </a:gridCol>
                <a:gridCol w="836207">
                  <a:extLst>
                    <a:ext uri="{9D8B030D-6E8A-4147-A177-3AD203B41FA5}">
                      <a16:colId xmlns:a16="http://schemas.microsoft.com/office/drawing/2014/main" xmlns="" val="20006"/>
                    </a:ext>
                  </a:extLst>
                </a:gridCol>
                <a:gridCol w="836207">
                  <a:extLst>
                    <a:ext uri="{9D8B030D-6E8A-4147-A177-3AD203B41FA5}">
                      <a16:colId xmlns:a16="http://schemas.microsoft.com/office/drawing/2014/main" xmlns="" val="20007"/>
                    </a:ext>
                  </a:extLst>
                </a:gridCol>
                <a:gridCol w="836207">
                  <a:extLst>
                    <a:ext uri="{9D8B030D-6E8A-4147-A177-3AD203B41FA5}">
                      <a16:colId xmlns:a16="http://schemas.microsoft.com/office/drawing/2014/main" xmlns="" val="20008"/>
                    </a:ext>
                  </a:extLst>
                </a:gridCol>
                <a:gridCol w="998147">
                  <a:extLst>
                    <a:ext uri="{9D8B030D-6E8A-4147-A177-3AD203B41FA5}">
                      <a16:colId xmlns:a16="http://schemas.microsoft.com/office/drawing/2014/main" xmlns="" val="20009"/>
                    </a:ext>
                  </a:extLst>
                </a:gridCol>
              </a:tblGrid>
              <a:tr h="341151">
                <a:tc gridSpan="10">
                  <a:txBody>
                    <a:bodyPr/>
                    <a:lstStyle/>
                    <a:p>
                      <a:pPr algn="l">
                        <a:spcAft>
                          <a:spcPts val="0"/>
                        </a:spcAft>
                      </a:pPr>
                      <a:r>
                        <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Sea Hours</a:t>
                      </a:r>
                      <a:r>
                        <a:rPr lang="en-ZA" sz="1700" b="1" baseline="0"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 Year-On-Year Analysis</a:t>
                      </a:r>
                      <a:endPar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endParaRPr lang="en-US"/>
                    </a:p>
                  </a:txBody>
                  <a:tcPr/>
                </a:tc>
                <a:tc hMerge="1">
                  <a:txBody>
                    <a:bodyPr/>
                    <a:lstStyle/>
                    <a:p>
                      <a:pPr algn="l">
                        <a:spcAft>
                          <a:spcPts val="0"/>
                        </a:spcAft>
                      </a:pPr>
                      <a:endPar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pPr algn="l">
                        <a:spcAft>
                          <a:spcPts val="0"/>
                        </a:spcAft>
                      </a:pPr>
                      <a:endPar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endParaRPr lang="en-ZA"/>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l">
                        <a:spcAft>
                          <a:spcPts val="0"/>
                        </a:spcAft>
                      </a:pPr>
                      <a:endPar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pPr algn="l">
                        <a:spcAft>
                          <a:spcPts val="0"/>
                        </a:spcAft>
                      </a:pPr>
                      <a:endPar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extLst>
                  <a:ext uri="{0D108BD9-81ED-4DB2-BD59-A6C34878D82A}">
                    <a16:rowId xmlns:a16="http://schemas.microsoft.com/office/drawing/2014/main" xmlns="" val="10000"/>
                  </a:ext>
                </a:extLst>
              </a:tr>
              <a:tr h="236393">
                <a:tc rowSpan="2">
                  <a:txBody>
                    <a:bodyPr/>
                    <a:lstStyle/>
                    <a:p>
                      <a:pPr algn="ctr">
                        <a:spcAft>
                          <a:spcPts val="0"/>
                        </a:spcAft>
                      </a:pPr>
                      <a:r>
                        <a:rPr lang="en-US" sz="1500" b="1" dirty="0" smtClean="0">
                          <a:solidFill>
                            <a:srgbClr val="006600"/>
                          </a:solidFill>
                          <a:effectLst/>
                          <a:latin typeface="Arial Narrow"/>
                          <a:ea typeface="Calibri"/>
                          <a:cs typeface="Times New Roman"/>
                        </a:rPr>
                        <a:t>Sea Hour</a:t>
                      </a:r>
                      <a:r>
                        <a:rPr lang="en-US" sz="1500" b="1" baseline="0" dirty="0" smtClean="0">
                          <a:solidFill>
                            <a:srgbClr val="006600"/>
                          </a:solidFill>
                          <a:effectLst/>
                          <a:latin typeface="Arial Narrow"/>
                          <a:ea typeface="Calibri"/>
                          <a:cs typeface="Times New Roman"/>
                        </a:rPr>
                        <a:t> Type</a:t>
                      </a:r>
                      <a:endParaRPr lang="en-US" sz="1500" b="1" dirty="0">
                        <a:solidFill>
                          <a:srgbClr val="006600"/>
                        </a:solidFill>
                        <a:effectLst/>
                        <a:latin typeface="Arial Narrow"/>
                        <a:ea typeface="Calibri"/>
                        <a:cs typeface="Times New Roman"/>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latinLnBrk="0" hangingPunct="1">
                        <a:spcAft>
                          <a:spcPts val="0"/>
                        </a:spcAft>
                      </a:pPr>
                      <a:r>
                        <a:rPr lang="en-ZA" sz="1500" b="1" kern="1200" dirty="0" smtClean="0">
                          <a:solidFill>
                            <a:srgbClr val="006600"/>
                          </a:solidFill>
                          <a:effectLst/>
                          <a:latin typeface="Arial Narrow"/>
                          <a:ea typeface="Calibri"/>
                          <a:cs typeface="Times New Roman"/>
                        </a:rPr>
                        <a:t>FY2015/16</a:t>
                      </a:r>
                      <a:endParaRPr lang="en-GB" sz="1500" b="1" kern="1200" dirty="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sz="16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latinLnBrk="0" hangingPunct="1">
                        <a:spcAft>
                          <a:spcPts val="0"/>
                        </a:spcAft>
                      </a:pPr>
                      <a:r>
                        <a:rPr lang="en-ZA" sz="1500" b="1" kern="1200" dirty="0" smtClean="0">
                          <a:solidFill>
                            <a:srgbClr val="006600"/>
                          </a:solidFill>
                          <a:effectLst/>
                          <a:latin typeface="Arial Narrow"/>
                          <a:ea typeface="Calibri"/>
                          <a:cs typeface="Times New Roman"/>
                        </a:rPr>
                        <a:t>FY2016/17</a:t>
                      </a:r>
                      <a:endParaRPr lang="en-GB" sz="1500" b="1" kern="1200" dirty="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sz="16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latinLnBrk="0" hangingPunct="1">
                        <a:spcAft>
                          <a:spcPts val="0"/>
                        </a:spcAft>
                      </a:pPr>
                      <a:r>
                        <a:rPr lang="en-ZA" sz="1500" b="1" kern="1200" dirty="0" smtClean="0">
                          <a:solidFill>
                            <a:srgbClr val="006600"/>
                          </a:solidFill>
                          <a:effectLst/>
                          <a:latin typeface="Arial Narrow"/>
                          <a:ea typeface="Calibri"/>
                          <a:cs typeface="Times New Roman"/>
                        </a:rPr>
                        <a:t>FY2017/18</a:t>
                      </a:r>
                      <a:endParaRPr lang="en-GB" sz="1500" b="1" kern="1200" dirty="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sz="1600" dirty="0">
                        <a:latin typeface="Arial Narrow" panose="020B0606020202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ZA" sz="1500" b="1" kern="1200" dirty="0" smtClean="0">
                          <a:solidFill>
                            <a:srgbClr val="006600"/>
                          </a:solidFill>
                          <a:effectLst>
                            <a:outerShdw blurRad="38100" dist="38100" dir="2700000" algn="tl">
                              <a:srgbClr val="000000">
                                <a:alpha val="43137"/>
                              </a:srgbClr>
                            </a:outerShdw>
                          </a:effectLst>
                          <a:latin typeface="Arial Narrow"/>
                          <a:ea typeface="Calibri"/>
                          <a:cs typeface="Times New Roman"/>
                        </a:rPr>
                        <a:t>FY2018/19</a:t>
                      </a:r>
                      <a:endParaRPr lang="en-GB" sz="1500" b="1" kern="1200" dirty="0" smtClean="0">
                        <a:solidFill>
                          <a:srgbClr val="006600"/>
                        </a:solidFill>
                        <a:effectLst>
                          <a:outerShdw blurRad="38100" dist="38100" dir="2700000" algn="tl">
                            <a:srgbClr val="000000">
                              <a:alpha val="43137"/>
                            </a:srgbClr>
                          </a:outerShdw>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hMerge="1">
                  <a:txBody>
                    <a:bodyPr/>
                    <a:lstStyle/>
                    <a:p>
                      <a:pPr marL="0" algn="ctr" defTabSz="914400" rtl="0" eaLnBrk="1" latinLnBrk="0" hangingPunct="1">
                        <a:spcAft>
                          <a:spcPts val="0"/>
                        </a:spcAft>
                      </a:pPr>
                      <a:endParaRPr lang="en-GB" sz="1600" b="1" kern="1200" dirty="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ZA" sz="1500" b="1" kern="1200" dirty="0" smtClean="0">
                          <a:solidFill>
                            <a:srgbClr val="006600"/>
                          </a:solidFill>
                          <a:effectLst/>
                          <a:latin typeface="Arial Narrow"/>
                          <a:ea typeface="Calibri"/>
                          <a:cs typeface="Times New Roman"/>
                        </a:rPr>
                        <a:t>FY2019/20</a:t>
                      </a:r>
                      <a:endParaRPr lang="en-GB" sz="1500" b="1" kern="1200" dirty="0" smtClean="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1"/>
                  </a:ext>
                </a:extLst>
              </a:tr>
              <a:tr h="240747">
                <a:tc vMerge="1">
                  <a:txBody>
                    <a:bodyPr/>
                    <a:lstStyle/>
                    <a:p>
                      <a:pPr algn="ctr">
                        <a:spcAft>
                          <a:spcPts val="0"/>
                        </a:spcAft>
                      </a:pPr>
                      <a:endParaRPr lang="en-US" sz="1600" b="1" dirty="0">
                        <a:solidFill>
                          <a:srgbClr val="006600"/>
                        </a:solidFill>
                        <a:effectLst/>
                        <a:latin typeface="Arial Narrow"/>
                        <a:ea typeface="Calibri"/>
                        <a:cs typeface="Times New Roman"/>
                      </a:endParaRP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ZA" sz="1500" b="0" kern="1200" dirty="0" smtClean="0">
                          <a:solidFill>
                            <a:srgbClr val="006600"/>
                          </a:solidFill>
                          <a:effectLst/>
                          <a:latin typeface="Arial Narrow"/>
                          <a:ea typeface="Calibri"/>
                          <a:cs typeface="Times New Roman"/>
                        </a:rPr>
                        <a:t>Target</a:t>
                      </a:r>
                      <a:endParaRPr lang="en-GB" sz="1500" b="0" kern="1200" dirty="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ZA" sz="1500" b="0" kern="1200" dirty="0" smtClean="0">
                          <a:solidFill>
                            <a:srgbClr val="006600"/>
                          </a:solidFill>
                          <a:effectLst/>
                          <a:latin typeface="Arial Narrow"/>
                          <a:ea typeface="Calibri"/>
                          <a:cs typeface="Times New Roman"/>
                        </a:rPr>
                        <a:t>Actual</a:t>
                      </a:r>
                      <a:endParaRPr lang="en-GB" sz="1500" b="0" kern="1200" dirty="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ZA" sz="1500" b="0" kern="1200" dirty="0" smtClean="0">
                          <a:solidFill>
                            <a:srgbClr val="006600"/>
                          </a:solidFill>
                          <a:effectLst/>
                          <a:latin typeface="Arial Narrow"/>
                          <a:ea typeface="Calibri"/>
                          <a:cs typeface="Times New Roman"/>
                        </a:rPr>
                        <a:t>Target</a:t>
                      </a:r>
                      <a:endParaRPr lang="en-GB" sz="1500" b="0" kern="1200" dirty="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ZA" sz="1500" b="0" kern="1200" dirty="0" smtClean="0">
                          <a:solidFill>
                            <a:srgbClr val="006600"/>
                          </a:solidFill>
                          <a:effectLst/>
                          <a:latin typeface="Arial Narrow"/>
                          <a:ea typeface="Calibri"/>
                          <a:cs typeface="Times New Roman"/>
                        </a:rPr>
                        <a:t>Actual</a:t>
                      </a:r>
                      <a:endParaRPr lang="en-GB" sz="1500" b="0" kern="1200" dirty="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ZA" sz="1500" b="0" kern="1200" dirty="0" smtClean="0">
                          <a:solidFill>
                            <a:srgbClr val="006600"/>
                          </a:solidFill>
                          <a:effectLst/>
                          <a:latin typeface="Arial Narrow"/>
                          <a:ea typeface="Calibri"/>
                          <a:cs typeface="Times New Roman"/>
                        </a:rPr>
                        <a:t>Target</a:t>
                      </a:r>
                      <a:endParaRPr lang="en-GB" sz="1500" b="0" kern="1200" dirty="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ZA" sz="1500" b="0" kern="1200" dirty="0" smtClean="0">
                          <a:solidFill>
                            <a:srgbClr val="006600"/>
                          </a:solidFill>
                          <a:effectLst/>
                          <a:latin typeface="Arial Narrow"/>
                          <a:ea typeface="Calibri"/>
                          <a:cs typeface="Times New Roman"/>
                        </a:rPr>
                        <a:t>Actual</a:t>
                      </a:r>
                      <a:endParaRPr lang="en-GB" sz="1500" b="0" kern="1200" dirty="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ZA" sz="1500" b="1" kern="1200" dirty="0" smtClean="0">
                          <a:solidFill>
                            <a:srgbClr val="006600"/>
                          </a:solidFill>
                          <a:effectLst>
                            <a:outerShdw blurRad="38100" dist="38100" dir="2700000" algn="tl">
                              <a:srgbClr val="000000">
                                <a:alpha val="43137"/>
                              </a:srgbClr>
                            </a:outerShdw>
                          </a:effectLst>
                          <a:latin typeface="Arial Narrow"/>
                          <a:ea typeface="Calibri"/>
                          <a:cs typeface="Times New Roman"/>
                        </a:rPr>
                        <a:t>Target</a:t>
                      </a:r>
                      <a:endParaRPr lang="en-GB" sz="1500" b="1" kern="1200" dirty="0">
                        <a:solidFill>
                          <a:srgbClr val="006600"/>
                        </a:solidFill>
                        <a:effectLst>
                          <a:outerShdw blurRad="38100" dist="38100" dir="2700000" algn="tl">
                            <a:srgbClr val="000000">
                              <a:alpha val="43137"/>
                            </a:srgbClr>
                          </a:outerShdw>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marL="0" algn="ctr" defTabSz="914400" rtl="0" eaLnBrk="1" latinLnBrk="0" hangingPunct="1">
                        <a:spcAft>
                          <a:spcPts val="0"/>
                        </a:spcAft>
                      </a:pPr>
                      <a:r>
                        <a:rPr lang="en-ZA" sz="1500" b="1" kern="1200" dirty="0" smtClean="0">
                          <a:solidFill>
                            <a:srgbClr val="006600"/>
                          </a:solidFill>
                          <a:effectLst>
                            <a:outerShdw blurRad="38100" dist="38100" dir="2700000" algn="tl">
                              <a:srgbClr val="000000">
                                <a:alpha val="43137"/>
                              </a:srgbClr>
                            </a:outerShdw>
                          </a:effectLst>
                          <a:latin typeface="Arial Narrow"/>
                          <a:ea typeface="Calibri"/>
                          <a:cs typeface="Times New Roman"/>
                        </a:rPr>
                        <a:t>Actual</a:t>
                      </a:r>
                      <a:endParaRPr lang="en-GB" sz="1500" b="1" kern="1200" dirty="0">
                        <a:solidFill>
                          <a:srgbClr val="006600"/>
                        </a:solidFill>
                        <a:effectLst>
                          <a:outerShdw blurRad="38100" dist="38100" dir="2700000" algn="tl">
                            <a:srgbClr val="000000">
                              <a:alpha val="43137"/>
                            </a:srgbClr>
                          </a:outerShdw>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ctr"/>
                      <a:r>
                        <a:rPr lang="en-ZA" sz="1500" b="0" kern="1200" dirty="0" smtClean="0">
                          <a:solidFill>
                            <a:srgbClr val="006600"/>
                          </a:solidFill>
                          <a:effectLst/>
                          <a:latin typeface="Arial Narrow"/>
                          <a:ea typeface="Calibri"/>
                          <a:cs typeface="Times New Roman"/>
                        </a:rPr>
                        <a:t>Planned</a:t>
                      </a:r>
                      <a:endParaRPr lang="en-GB" sz="1500" b="0" kern="1200" dirty="0">
                        <a:solidFill>
                          <a:srgbClr val="006600"/>
                        </a:solidFill>
                        <a:effectLst/>
                        <a:latin typeface="Arial Narrow"/>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3"/>
                  </a:ext>
                </a:extLst>
              </a:tr>
              <a:tr h="342822">
                <a:tc>
                  <a:txBody>
                    <a:bodyPr/>
                    <a:lstStyle/>
                    <a:p>
                      <a:pPr algn="l">
                        <a:spcAft>
                          <a:spcPts val="0"/>
                        </a:spcAft>
                      </a:pPr>
                      <a:r>
                        <a:rPr lang="en-ZA" sz="1400" b="1" dirty="0" smtClean="0">
                          <a:solidFill>
                            <a:schemeClr val="tx1"/>
                          </a:solidFill>
                          <a:effectLst/>
                          <a:latin typeface="Arial Narrow" panose="020B0606020202030204" pitchFamily="34" charset="0"/>
                          <a:ea typeface="Calibri"/>
                          <a:cs typeface="Times New Roman"/>
                        </a:rPr>
                        <a:t>Force Employment</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a:r>
                        <a:rPr lang="en-ZA" sz="1400" dirty="0" smtClean="0">
                          <a:latin typeface="Arial Narrow" panose="020B0606020202030204" pitchFamily="34" charset="0"/>
                        </a:rPr>
                        <a:t>12 000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a:r>
                        <a:rPr lang="en-GB" sz="1400" dirty="0" smtClean="0">
                          <a:solidFill>
                            <a:schemeClr val="tx1"/>
                          </a:solidFill>
                          <a:latin typeface="Arial Narrow" panose="020B0606020202030204" pitchFamily="34" charset="0"/>
                        </a:rPr>
                        <a:t>10 710.70</a:t>
                      </a:r>
                    </a:p>
                    <a:p>
                      <a:pPr algn="r"/>
                      <a:r>
                        <a:rPr lang="en-GB" sz="1400" dirty="0" smtClean="0">
                          <a:solidFill>
                            <a:schemeClr val="tx1"/>
                          </a:solidFill>
                          <a:latin typeface="Arial Narrow" panose="020B0606020202030204" pitchFamily="34" charset="0"/>
                        </a:rPr>
                        <a:t>(89.3%)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a:r>
                        <a:rPr lang="en-ZA" sz="1400" dirty="0" smtClean="0">
                          <a:latin typeface="Arial Narrow" panose="020B0606020202030204" pitchFamily="34" charset="0"/>
                        </a:rPr>
                        <a:t>12 000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a:r>
                        <a:rPr lang="en-GB" sz="1400" dirty="0" smtClean="0">
                          <a:solidFill>
                            <a:schemeClr val="tx1"/>
                          </a:solidFill>
                          <a:latin typeface="Arial Narrow" panose="020B0606020202030204" pitchFamily="34" charset="0"/>
                        </a:rPr>
                        <a:t>8 131.55</a:t>
                      </a:r>
                    </a:p>
                    <a:p>
                      <a:pPr algn="r"/>
                      <a:r>
                        <a:rPr lang="en-GB" sz="1400" dirty="0" smtClean="0">
                          <a:solidFill>
                            <a:schemeClr val="tx1"/>
                          </a:solidFill>
                          <a:latin typeface="Arial Narrow" panose="020B0606020202030204" pitchFamily="34" charset="0"/>
                        </a:rPr>
                        <a:t>(67.8%)</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a:r>
                        <a:rPr lang="en-ZA" sz="1400" dirty="0" smtClean="0">
                          <a:latin typeface="Arial Narrow" panose="020B0606020202030204" pitchFamily="34" charset="0"/>
                        </a:rPr>
                        <a:t>12 000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solidFill>
                            <a:schemeClr val="tx1"/>
                          </a:solidFill>
                          <a:latin typeface="Arial Narrow" panose="020B0606020202030204" pitchFamily="34" charset="0"/>
                        </a:rPr>
                        <a:t>3 470.26</a:t>
                      </a:r>
                      <a:endParaRPr lang="en-GB" sz="1400" dirty="0">
                        <a:solidFill>
                          <a:schemeClr val="tx1"/>
                        </a:solidFill>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a:r>
                        <a:rPr lang="en-ZA" sz="1400" dirty="0" smtClean="0">
                          <a:latin typeface="Arial Narrow" panose="020B0606020202030204" pitchFamily="34" charset="0"/>
                        </a:rPr>
                        <a:t>12 000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r"/>
                      <a:r>
                        <a:rPr lang="en-US" sz="1400" b="0" baseline="0" dirty="0" smtClean="0">
                          <a:solidFill>
                            <a:schemeClr val="tx1"/>
                          </a:solidFill>
                          <a:effectLst/>
                          <a:latin typeface="Arial Narrow" panose="020B0606020202030204" pitchFamily="34" charset="0"/>
                          <a:ea typeface="Calibri"/>
                          <a:cs typeface="Times New Roman"/>
                        </a:rPr>
                        <a:t>4 545.00</a:t>
                      </a:r>
                      <a:endParaRPr lang="en-GB" sz="1400" dirty="0">
                        <a:solidFill>
                          <a:schemeClr val="tx1"/>
                        </a:solidFill>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rowSpan="2">
                  <a:txBody>
                    <a:bodyPr/>
                    <a:lstStyle/>
                    <a:p>
                      <a:pPr marL="0" algn="r" defTabSz="914400" rtl="0" eaLnBrk="1" latinLnBrk="0" hangingPunct="1"/>
                      <a:r>
                        <a:rPr lang="en-ZA" sz="1400" b="1" kern="1200" dirty="0" smtClean="0">
                          <a:solidFill>
                            <a:srgbClr val="C00000"/>
                          </a:solidFill>
                          <a:effectLst>
                            <a:outerShdw blurRad="38100" dist="38100" dir="2700000" algn="tl">
                              <a:srgbClr val="000000">
                                <a:alpha val="43137"/>
                              </a:srgbClr>
                            </a:outerShdw>
                          </a:effectLst>
                          <a:latin typeface="Arial Narrow" panose="020B0606020202030204" pitchFamily="34" charset="0"/>
                          <a:ea typeface="+mn-ea"/>
                          <a:cs typeface="+mn-cs"/>
                        </a:rPr>
                        <a:t>10 000</a:t>
                      </a:r>
                      <a:endParaRPr lang="en-GB" sz="1400" b="1" kern="1200" dirty="0">
                        <a:solidFill>
                          <a:srgbClr val="C00000"/>
                        </a:solidFill>
                        <a:effectLst>
                          <a:outerShdw blurRad="38100" dist="38100" dir="2700000" algn="tl">
                            <a:srgbClr val="000000">
                              <a:alpha val="43137"/>
                            </a:srgbClr>
                          </a:outerShdw>
                        </a:effectLst>
                        <a:latin typeface="Arial Narrow" panose="020B0606020202030204" pitchFamily="34" charset="0"/>
                        <a:ea typeface="+mn-ea"/>
                        <a:cs typeface="+mn-cs"/>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4"/>
                  </a:ext>
                </a:extLst>
              </a:tr>
              <a:tr h="342822">
                <a:tc>
                  <a:txBody>
                    <a:bodyPr/>
                    <a:lstStyle/>
                    <a:p>
                      <a:pPr algn="l">
                        <a:spcAft>
                          <a:spcPts val="0"/>
                        </a:spcAft>
                      </a:pPr>
                      <a:r>
                        <a:rPr lang="en-ZA" sz="1400" b="1" dirty="0" smtClean="0">
                          <a:solidFill>
                            <a:schemeClr val="tx1"/>
                          </a:solidFill>
                          <a:effectLst/>
                          <a:latin typeface="Arial Narrow" panose="020B0606020202030204" pitchFamily="34" charset="0"/>
                          <a:ea typeface="Calibri"/>
                          <a:cs typeface="Times New Roman"/>
                        </a:rPr>
                        <a:t>Force Preparation</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r"/>
                      <a:endParaRPr lang="en-GB" sz="1400"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r"/>
                      <a:endParaRPr lang="en-GB" sz="1400"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r"/>
                      <a:endParaRPr lang="en-GB" sz="1400"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r"/>
                      <a:endParaRPr lang="en-GB" sz="1400"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r"/>
                      <a:endParaRPr lang="en-GB" sz="1400"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ZA" sz="1400" dirty="0" smtClean="0">
                          <a:latin typeface="Arial Narrow" panose="020B0606020202030204" pitchFamily="34" charset="0"/>
                        </a:rPr>
                        <a:t>2 576.42</a:t>
                      </a:r>
                      <a:endParaRPr lang="en-GB" sz="1400"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r"/>
                      <a:endParaRPr lang="en-GB" sz="1400"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GB" sz="1400" dirty="0" smtClean="0">
                          <a:latin typeface="Arial Narrow" panose="020B0606020202030204" pitchFamily="34" charset="0"/>
                        </a:rPr>
                        <a:t>3 159.13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vMerge="1">
                  <a:txBody>
                    <a:bodyPr/>
                    <a:lstStyle/>
                    <a:p>
                      <a:pPr algn="r"/>
                      <a:endParaRPr lang="en-GB" sz="1400"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extLst>
                  <a:ext uri="{0D108BD9-81ED-4DB2-BD59-A6C34878D82A}">
                    <a16:rowId xmlns:a16="http://schemas.microsoft.com/office/drawing/2014/main" xmlns="" val="10005"/>
                  </a:ext>
                </a:extLst>
              </a:tr>
              <a:tr h="342822">
                <a:tc>
                  <a:txBody>
                    <a:bodyPr/>
                    <a:lstStyle/>
                    <a:p>
                      <a:pPr algn="l">
                        <a:spcAft>
                          <a:spcPts val="0"/>
                        </a:spcAft>
                      </a:pPr>
                      <a:r>
                        <a:rPr lang="en-ZA" sz="1400" b="1" dirty="0" smtClean="0">
                          <a:solidFill>
                            <a:schemeClr val="tx1"/>
                          </a:solidFill>
                          <a:effectLst/>
                          <a:latin typeface="Arial Narrow" panose="020B0606020202030204" pitchFamily="34" charset="0"/>
                          <a:ea typeface="Calibri"/>
                          <a:cs typeface="Times New Roman"/>
                        </a:rPr>
                        <a:t>TOTAL</a:t>
                      </a:r>
                    </a:p>
                  </a:txBody>
                  <a:tcPr marL="63309" marR="63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r"/>
                      <a:r>
                        <a:rPr lang="en-ZA" sz="1400" b="1" dirty="0" smtClean="0">
                          <a:latin typeface="Arial Narrow" panose="020B0606020202030204" pitchFamily="34" charset="0"/>
                        </a:rPr>
                        <a:t>12 000</a:t>
                      </a:r>
                      <a:endParaRPr lang="en-GB" sz="1400" b="1"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r"/>
                      <a:r>
                        <a:rPr lang="en-ZA" sz="1400" b="1" dirty="0" smtClean="0">
                          <a:latin typeface="Arial Narrow" panose="020B0606020202030204" pitchFamily="34" charset="0"/>
                        </a:rPr>
                        <a:t>10 710.70</a:t>
                      </a:r>
                    </a:p>
                    <a:p>
                      <a:pPr algn="r"/>
                      <a:r>
                        <a:rPr lang="en-ZA" sz="1400" b="1" dirty="0" smtClean="0">
                          <a:latin typeface="Arial Narrow" panose="020B0606020202030204" pitchFamily="34" charset="0"/>
                        </a:rPr>
                        <a:t>(89.3%)</a:t>
                      </a:r>
                      <a:endParaRPr lang="en-GB" sz="1400" b="1"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r"/>
                      <a:r>
                        <a:rPr lang="en-ZA" sz="1400" b="1" dirty="0" smtClean="0">
                          <a:latin typeface="Arial Narrow" panose="020B0606020202030204" pitchFamily="34" charset="0"/>
                        </a:rPr>
                        <a:t>12 000</a:t>
                      </a:r>
                      <a:endParaRPr lang="en-GB" sz="1400" b="1"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r"/>
                      <a:r>
                        <a:rPr lang="en-ZA" sz="1400" b="1" dirty="0" smtClean="0">
                          <a:latin typeface="Arial Narrow" panose="020B0606020202030204" pitchFamily="34" charset="0"/>
                        </a:rPr>
                        <a:t>8 131.55</a:t>
                      </a:r>
                    </a:p>
                    <a:p>
                      <a:pPr algn="r"/>
                      <a:r>
                        <a:rPr lang="en-ZA" sz="1400" b="1" dirty="0" smtClean="0">
                          <a:latin typeface="Arial Narrow" panose="020B0606020202030204" pitchFamily="34" charset="0"/>
                        </a:rPr>
                        <a:t>(67.8%)</a:t>
                      </a:r>
                      <a:endParaRPr lang="en-GB" sz="1400" b="1"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r"/>
                      <a:r>
                        <a:rPr lang="en-ZA" sz="1400" b="1" dirty="0" smtClean="0">
                          <a:latin typeface="Arial Narrow" panose="020B0606020202030204" pitchFamily="34" charset="0"/>
                        </a:rPr>
                        <a:t>12 000</a:t>
                      </a:r>
                      <a:endParaRPr lang="en-GB" sz="1400" b="1"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r"/>
                      <a:r>
                        <a:rPr lang="en-ZA" sz="1400" b="1" dirty="0" smtClean="0">
                          <a:latin typeface="Arial Narrow" panose="020B0606020202030204" pitchFamily="34" charset="0"/>
                        </a:rPr>
                        <a:t>6 046.68</a:t>
                      </a:r>
                    </a:p>
                    <a:p>
                      <a:pPr algn="r"/>
                      <a:r>
                        <a:rPr lang="en-ZA" sz="1400" b="1" dirty="0" smtClean="0">
                          <a:latin typeface="Arial Narrow" panose="020B0606020202030204" pitchFamily="34" charset="0"/>
                        </a:rPr>
                        <a:t>(50.4%)</a:t>
                      </a:r>
                      <a:endParaRPr lang="en-GB" sz="1400" b="1"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r"/>
                      <a:r>
                        <a:rPr lang="en-ZA" sz="1400" b="1" dirty="0" smtClean="0">
                          <a:latin typeface="Arial Narrow" panose="020B0606020202030204" pitchFamily="34" charset="0"/>
                        </a:rPr>
                        <a:t>12 000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algn="r"/>
                      <a:r>
                        <a:rPr lang="en-ZA" sz="1400" b="1" i="0" u="none" strike="noStrike" dirty="0" smtClean="0">
                          <a:solidFill>
                            <a:srgbClr val="000000"/>
                          </a:solidFill>
                          <a:effectLst/>
                          <a:latin typeface="Arial Narrow" panose="020B0606020202030204" pitchFamily="34" charset="0"/>
                        </a:rPr>
                        <a:t>7 704.13</a:t>
                      </a:r>
                    </a:p>
                    <a:p>
                      <a:pPr algn="r"/>
                      <a:r>
                        <a:rPr lang="en-ZA" sz="1400" b="1" i="0" u="none" strike="noStrike" dirty="0" smtClean="0">
                          <a:solidFill>
                            <a:schemeClr val="tx1"/>
                          </a:solidFill>
                          <a:effectLst/>
                          <a:latin typeface="Arial Narrow" panose="020B0606020202030204" pitchFamily="34" charset="0"/>
                        </a:rPr>
                        <a:t>(64.2%)</a:t>
                      </a:r>
                      <a:r>
                        <a:rPr lang="en-ZA" sz="1400" b="1" i="0" u="none" strike="noStrike" baseline="0" dirty="0" smtClean="0">
                          <a:solidFill>
                            <a:srgbClr val="000000"/>
                          </a:solidFill>
                          <a:effectLst/>
                          <a:latin typeface="Arial Narrow" panose="020B0606020202030204" pitchFamily="34" charset="0"/>
                        </a:rPr>
                        <a:t> </a:t>
                      </a:r>
                      <a:endParaRPr lang="en-GB" sz="1400" b="1" dirty="0">
                        <a:latin typeface="Arial Narrow" panose="020B060602020203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tc>
                  <a:txBody>
                    <a:bodyPr/>
                    <a:lstStyle/>
                    <a:p>
                      <a:pPr marL="0" algn="r" defTabSz="914400" rtl="0" eaLnBrk="1" latinLnBrk="0" hangingPunct="1"/>
                      <a:r>
                        <a:rPr lang="en-ZA" sz="1400" b="1" kern="1200" dirty="0" smtClean="0">
                          <a:solidFill>
                            <a:schemeClr val="tx1"/>
                          </a:solidFill>
                          <a:latin typeface="Arial Narrow" panose="020B0606020202030204" pitchFamily="34" charset="0"/>
                          <a:ea typeface="+mn-ea"/>
                          <a:cs typeface="+mn-cs"/>
                        </a:rPr>
                        <a:t>10 000</a:t>
                      </a:r>
                      <a:endParaRPr lang="en-GB" sz="1400" b="1" kern="1200" dirty="0">
                        <a:solidFill>
                          <a:schemeClr val="tx1"/>
                        </a:solidFill>
                        <a:latin typeface="Arial Narrow" panose="020B0606020202030204" pitchFamily="34" charset="0"/>
                        <a:ea typeface="+mn-ea"/>
                        <a:cs typeface="+mn-cs"/>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2DC"/>
                    </a:solidFill>
                  </a:tcPr>
                </a:tc>
                <a:extLst>
                  <a:ext uri="{0D108BD9-81ED-4DB2-BD59-A6C34878D82A}">
                    <a16:rowId xmlns:a16="http://schemas.microsoft.com/office/drawing/2014/main" xmlns="" val="10006"/>
                  </a:ext>
                </a:extLst>
              </a:tr>
            </a:tbl>
          </a:graphicData>
        </a:graphic>
      </p:graphicFrame>
      <p:sp>
        <p:nvSpPr>
          <p:cNvPr id="10" name="Down Arrow 9"/>
          <p:cNvSpPr/>
          <p:nvPr/>
        </p:nvSpPr>
        <p:spPr>
          <a:xfrm>
            <a:off x="8046717" y="2133602"/>
            <a:ext cx="478973" cy="409302"/>
          </a:xfrm>
          <a:prstGeom prst="downArrow">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12228224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6" name="Rectangle 13"/>
          <p:cNvSpPr>
            <a:spLocks noChangeArrowheads="1"/>
          </p:cNvSpPr>
          <p:nvPr/>
        </p:nvSpPr>
        <p:spPr bwMode="auto">
          <a:xfrm>
            <a:off x="298580" y="595901"/>
            <a:ext cx="8565502"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lnSpc>
                <a:spcPct val="200000"/>
              </a:lnSpc>
              <a:spcBef>
                <a:spcPct val="0"/>
              </a:spcBef>
              <a:spcAft>
                <a:spcPct val="0"/>
              </a:spcAft>
            </a:pPr>
            <a:endParaRPr lang="en-ZA" sz="2600" dirty="0" smtClean="0">
              <a:solidFill>
                <a:prstClr val="black"/>
              </a:solidFill>
              <a:latin typeface="Arial" charset="0"/>
              <a:cs typeface="Arial" charset="0"/>
            </a:endParaRPr>
          </a:p>
          <a:p>
            <a:pPr algn="ctr" defTabSz="914400" fontAlgn="base">
              <a:lnSpc>
                <a:spcPct val="200000"/>
              </a:lnSpc>
              <a:spcBef>
                <a:spcPct val="0"/>
              </a:spcBef>
              <a:spcAft>
                <a:spcPct val="0"/>
              </a:spcAft>
            </a:pPr>
            <a:endParaRPr lang="en-ZA" sz="2600" dirty="0">
              <a:solidFill>
                <a:prstClr val="black"/>
              </a:solidFill>
              <a:latin typeface="Arial" charset="0"/>
              <a:cs typeface="Arial" charset="0"/>
            </a:endParaRPr>
          </a:p>
          <a:p>
            <a:pPr algn="ctr" defTabSz="914400" fontAlgn="base">
              <a:spcBef>
                <a:spcPct val="0"/>
              </a:spcBef>
              <a:spcAft>
                <a:spcPct val="0"/>
              </a:spcAft>
            </a:pPr>
            <a:r>
              <a:rPr lang="en-ZA" sz="4800" b="1" dirty="0" smtClean="0">
                <a:solidFill>
                  <a:srgbClr val="014929"/>
                </a:solidFill>
                <a:effectLst>
                  <a:outerShdw blurRad="38100" dist="38100" dir="2700000" algn="tl">
                    <a:srgbClr val="000000">
                      <a:alpha val="43137"/>
                    </a:srgbClr>
                  </a:outerShdw>
                </a:effectLst>
                <a:latin typeface="Arial" charset="0"/>
                <a:cs typeface="Arial" charset="0"/>
              </a:rPr>
              <a:t>Non-Financial Performance Information:</a:t>
            </a:r>
          </a:p>
          <a:p>
            <a:pPr algn="ctr" defTabSz="914400" fontAlgn="base">
              <a:spcBef>
                <a:spcPct val="0"/>
              </a:spcBef>
              <a:spcAft>
                <a:spcPct val="0"/>
              </a:spcAft>
            </a:pPr>
            <a:r>
              <a:rPr lang="en-ZA" sz="4800" b="1" dirty="0">
                <a:solidFill>
                  <a:srgbClr val="014929"/>
                </a:solidFill>
                <a:effectLst>
                  <a:outerShdw blurRad="38100" dist="38100" dir="2700000" algn="tl">
                    <a:srgbClr val="000000">
                      <a:alpha val="43137"/>
                    </a:srgbClr>
                  </a:outerShdw>
                </a:effectLst>
                <a:latin typeface="Arial" charset="0"/>
                <a:cs typeface="Arial" charset="0"/>
              </a:rPr>
              <a:t>Performance Status</a:t>
            </a:r>
            <a:br>
              <a:rPr lang="en-ZA" sz="4800" b="1" dirty="0">
                <a:solidFill>
                  <a:srgbClr val="014929"/>
                </a:solidFill>
                <a:effectLst>
                  <a:outerShdw blurRad="38100" dist="38100" dir="2700000" algn="tl">
                    <a:srgbClr val="000000">
                      <a:alpha val="43137"/>
                    </a:srgbClr>
                  </a:outerShdw>
                </a:effectLst>
                <a:latin typeface="Arial" charset="0"/>
                <a:cs typeface="Arial" charset="0"/>
              </a:rPr>
            </a:br>
            <a:endParaRPr lang="en-ZA" sz="4800" b="1" dirty="0">
              <a:solidFill>
                <a:srgbClr val="014929"/>
              </a:solidFill>
              <a:effectLst>
                <a:outerShdw blurRad="38100" dist="38100" dir="2700000" algn="tl">
                  <a:srgbClr val="000000">
                    <a:alpha val="43137"/>
                  </a:srgbClr>
                </a:outerShdw>
              </a:effectLst>
              <a:latin typeface="Arial" charset="0"/>
              <a:cs typeface="Arial" charset="0"/>
            </a:endParaRPr>
          </a:p>
          <a:p>
            <a:pPr algn="ctr" defTabSz="914400" fontAlgn="base">
              <a:spcBef>
                <a:spcPct val="0"/>
              </a:spcBef>
              <a:spcAft>
                <a:spcPct val="0"/>
              </a:spcAft>
            </a:pPr>
            <a:endParaRPr lang="en-ZA" sz="4800" b="1" dirty="0">
              <a:solidFill>
                <a:srgbClr val="014929"/>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xmlns="" val="23896650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a:solidFill>
                  <a:prstClr val="white"/>
                </a:solidFill>
                <a:latin typeface="Arial" panose="020B0604020202020204" pitchFamily="34" charset="0"/>
              </a:rPr>
              <a:t>Presentation Structure</a:t>
            </a:r>
            <a:endParaRPr lang="en-US" altLang="en-US" sz="2800" b="1" dirty="0" smtClean="0">
              <a:solidFill>
                <a:prstClr val="white"/>
              </a:solidFill>
              <a:latin typeface="Arial" panose="020B0604020202020204" pitchFamily="34" charset="0"/>
            </a:endParaRPr>
          </a:p>
        </p:txBody>
      </p:sp>
      <p:sp>
        <p:nvSpPr>
          <p:cNvPr id="6" name="Rectangle 13"/>
          <p:cNvSpPr>
            <a:spLocks noChangeArrowheads="1"/>
          </p:cNvSpPr>
          <p:nvPr/>
        </p:nvSpPr>
        <p:spPr bwMode="auto">
          <a:xfrm>
            <a:off x="298580" y="825868"/>
            <a:ext cx="8813764"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14350" indent="-514350" defTabSz="914400" fontAlgn="base">
              <a:spcBef>
                <a:spcPct val="0"/>
              </a:spcBef>
              <a:spcAft>
                <a:spcPct val="0"/>
              </a:spcAft>
              <a:buFont typeface="+mj-lt"/>
              <a:buAutoNum type="arabicPeriod" startAt="5"/>
            </a:pPr>
            <a:r>
              <a:rPr lang="en-US" sz="2800" b="1" dirty="0" smtClean="0">
                <a:solidFill>
                  <a:prstClr val="black"/>
                </a:solidFill>
                <a:latin typeface="Arial" charset="0"/>
                <a:cs typeface="Arial" charset="0"/>
              </a:rPr>
              <a:t>AGSA Audit Outcomes for the year ended </a:t>
            </a:r>
            <a:br>
              <a:rPr lang="en-US" sz="2800" b="1" dirty="0" smtClean="0">
                <a:solidFill>
                  <a:prstClr val="black"/>
                </a:solidFill>
                <a:latin typeface="Arial" charset="0"/>
                <a:cs typeface="Arial" charset="0"/>
              </a:rPr>
            </a:br>
            <a:r>
              <a:rPr lang="en-US" sz="2800" b="1" dirty="0" smtClean="0">
                <a:solidFill>
                  <a:prstClr val="black"/>
                </a:solidFill>
                <a:latin typeface="Arial" charset="0"/>
                <a:cs typeface="Arial" charset="0"/>
              </a:rPr>
              <a:t>31 Mar 2019</a:t>
            </a:r>
            <a:endParaRPr lang="en-US" sz="2800" b="1" dirty="0">
              <a:solidFill>
                <a:prstClr val="black"/>
              </a:solidFill>
              <a:latin typeface="Arial" charset="0"/>
              <a:cs typeface="Arial" charset="0"/>
            </a:endParaRPr>
          </a:p>
          <a:p>
            <a:pPr lvl="1" defTabSz="914400" fontAlgn="base">
              <a:lnSpc>
                <a:spcPct val="150000"/>
              </a:lnSpc>
              <a:spcBef>
                <a:spcPct val="0"/>
              </a:spcBef>
              <a:spcAft>
                <a:spcPct val="0"/>
              </a:spcAft>
            </a:pPr>
            <a:endParaRPr lang="en-ZA" sz="1200" dirty="0" smtClean="0">
              <a:solidFill>
                <a:prstClr val="black"/>
              </a:solidFill>
              <a:latin typeface="Arial" charset="0"/>
              <a:cs typeface="Arial" charset="0"/>
            </a:endParaRPr>
          </a:p>
          <a:p>
            <a:pPr marL="914400" lvl="1" indent="-457200" defTabSz="914400" fontAlgn="base">
              <a:lnSpc>
                <a:spcPct val="150000"/>
              </a:lnSpc>
              <a:spcBef>
                <a:spcPct val="0"/>
              </a:spcBef>
              <a:spcAft>
                <a:spcPct val="0"/>
              </a:spcAft>
              <a:buFont typeface="Arial" panose="020B0604020202020204" pitchFamily="34" charset="0"/>
              <a:buChar char="•"/>
            </a:pPr>
            <a:r>
              <a:rPr lang="en-ZA" sz="2500" dirty="0">
                <a:solidFill>
                  <a:prstClr val="black"/>
                </a:solidFill>
                <a:latin typeface="Arial" charset="0"/>
                <a:cs typeface="Arial" charset="0"/>
              </a:rPr>
              <a:t>Report on the </a:t>
            </a:r>
            <a:r>
              <a:rPr lang="en-ZA" sz="2500" dirty="0" smtClean="0">
                <a:solidFill>
                  <a:prstClr val="black"/>
                </a:solidFill>
                <a:latin typeface="Arial" charset="0"/>
                <a:cs typeface="Arial" charset="0"/>
              </a:rPr>
              <a:t>Audit of </a:t>
            </a:r>
            <a:r>
              <a:rPr lang="en-ZA" sz="2500" dirty="0">
                <a:solidFill>
                  <a:prstClr val="black"/>
                </a:solidFill>
                <a:latin typeface="Arial" charset="0"/>
                <a:cs typeface="Arial" charset="0"/>
              </a:rPr>
              <a:t>the </a:t>
            </a:r>
            <a:r>
              <a:rPr lang="en-ZA" sz="2500" dirty="0" smtClean="0">
                <a:solidFill>
                  <a:prstClr val="black"/>
                </a:solidFill>
                <a:latin typeface="Arial" charset="0"/>
                <a:cs typeface="Arial" charset="0"/>
              </a:rPr>
              <a:t>Annual Performance Report</a:t>
            </a:r>
          </a:p>
          <a:p>
            <a:pPr marL="914400" lvl="1" indent="-457200" defTabSz="914400" fontAlgn="base">
              <a:lnSpc>
                <a:spcPct val="150000"/>
              </a:lnSpc>
              <a:spcBef>
                <a:spcPct val="0"/>
              </a:spcBef>
              <a:spcAft>
                <a:spcPct val="0"/>
              </a:spcAft>
              <a:buFont typeface="Arial" panose="020B0604020202020204" pitchFamily="34" charset="0"/>
              <a:buChar char="•"/>
            </a:pPr>
            <a:r>
              <a:rPr lang="en-ZA" sz="2500" dirty="0" smtClean="0">
                <a:solidFill>
                  <a:prstClr val="black"/>
                </a:solidFill>
                <a:latin typeface="Arial" charset="0"/>
                <a:cs typeface="Arial" charset="0"/>
              </a:rPr>
              <a:t>Report on the Audit of the Financial Statements</a:t>
            </a:r>
          </a:p>
          <a:p>
            <a:pPr marL="1371600" lvl="2" indent="-457200" defTabSz="914400" fontAlgn="base">
              <a:lnSpc>
                <a:spcPct val="150000"/>
              </a:lnSpc>
              <a:spcBef>
                <a:spcPct val="0"/>
              </a:spcBef>
              <a:spcAft>
                <a:spcPct val="0"/>
              </a:spcAft>
              <a:buFont typeface="Courier New" panose="02070309020205020404" pitchFamily="49" charset="0"/>
              <a:buChar char="o"/>
            </a:pPr>
            <a:r>
              <a:rPr lang="en-ZA" sz="2400" dirty="0" smtClean="0">
                <a:solidFill>
                  <a:prstClr val="black"/>
                </a:solidFill>
                <a:latin typeface="Arial" charset="0"/>
                <a:cs typeface="Arial" charset="0"/>
              </a:rPr>
              <a:t>Irregular Expenditure Incurred for the Year</a:t>
            </a:r>
          </a:p>
          <a:p>
            <a:pPr marL="1371600" lvl="2" indent="-457200" defTabSz="914400" fontAlgn="base">
              <a:lnSpc>
                <a:spcPct val="150000"/>
              </a:lnSpc>
              <a:spcBef>
                <a:spcPct val="0"/>
              </a:spcBef>
              <a:spcAft>
                <a:spcPct val="0"/>
              </a:spcAft>
              <a:buFont typeface="Courier New" panose="02070309020205020404" pitchFamily="49" charset="0"/>
              <a:buChar char="o"/>
            </a:pPr>
            <a:r>
              <a:rPr lang="en-ZA" sz="2400" dirty="0" smtClean="0">
                <a:solidFill>
                  <a:prstClr val="black"/>
                </a:solidFill>
                <a:latin typeface="Arial" charset="0"/>
                <a:cs typeface="Arial" charset="0"/>
              </a:rPr>
              <a:t>Fruitless and Wasteful Expenditure </a:t>
            </a:r>
            <a:r>
              <a:rPr lang="en-ZA" sz="2400" dirty="0">
                <a:solidFill>
                  <a:prstClr val="black"/>
                </a:solidFill>
                <a:latin typeface="Arial" charset="0"/>
                <a:cs typeface="Arial" charset="0"/>
              </a:rPr>
              <a:t>Incurred for </a:t>
            </a:r>
            <a:r>
              <a:rPr lang="en-ZA" sz="2400" dirty="0" smtClean="0">
                <a:solidFill>
                  <a:prstClr val="black"/>
                </a:solidFill>
                <a:latin typeface="Arial" charset="0"/>
                <a:cs typeface="Arial" charset="0"/>
              </a:rPr>
              <a:t/>
            </a:r>
            <a:br>
              <a:rPr lang="en-ZA" sz="2400" dirty="0" smtClean="0">
                <a:solidFill>
                  <a:prstClr val="black"/>
                </a:solidFill>
                <a:latin typeface="Arial" charset="0"/>
                <a:cs typeface="Arial" charset="0"/>
              </a:rPr>
            </a:br>
            <a:r>
              <a:rPr lang="en-ZA" sz="2400" dirty="0" smtClean="0">
                <a:solidFill>
                  <a:prstClr val="black"/>
                </a:solidFill>
                <a:latin typeface="Arial" charset="0"/>
                <a:cs typeface="Arial" charset="0"/>
              </a:rPr>
              <a:t>the </a:t>
            </a:r>
            <a:r>
              <a:rPr lang="en-ZA" sz="2400" dirty="0">
                <a:solidFill>
                  <a:prstClr val="black"/>
                </a:solidFill>
                <a:latin typeface="Arial" charset="0"/>
                <a:cs typeface="Arial" charset="0"/>
              </a:rPr>
              <a:t>Year</a:t>
            </a:r>
          </a:p>
          <a:p>
            <a:pPr marL="914400" lvl="1" indent="-457200" defTabSz="914400" fontAlgn="base">
              <a:lnSpc>
                <a:spcPct val="150000"/>
              </a:lnSpc>
              <a:spcBef>
                <a:spcPct val="0"/>
              </a:spcBef>
              <a:spcAft>
                <a:spcPct val="0"/>
              </a:spcAft>
              <a:buFont typeface="Arial" panose="020B0604020202020204" pitchFamily="34" charset="0"/>
              <a:buChar char="•"/>
            </a:pPr>
            <a:r>
              <a:rPr lang="en-ZA" sz="2500" dirty="0" smtClean="0">
                <a:solidFill>
                  <a:prstClr val="black"/>
                </a:solidFill>
                <a:latin typeface="Arial" charset="0"/>
                <a:cs typeface="Arial" charset="0"/>
              </a:rPr>
              <a:t>Conclusion</a:t>
            </a:r>
          </a:p>
          <a:p>
            <a:pPr lvl="1" defTabSz="914400" fontAlgn="base">
              <a:lnSpc>
                <a:spcPct val="150000"/>
              </a:lnSpc>
              <a:spcBef>
                <a:spcPct val="0"/>
              </a:spcBef>
              <a:spcAft>
                <a:spcPct val="0"/>
              </a:spcAft>
            </a:pPr>
            <a:endParaRPr lang="en-ZA" sz="2500" dirty="0" smtClean="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733451" y="6477000"/>
            <a:ext cx="378893"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7</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2678113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a:solidFill>
                  <a:prstClr val="white"/>
                </a:solidFill>
                <a:latin typeface="Arial" panose="020B0604020202020204" pitchFamily="34" charset="0"/>
              </a:rPr>
              <a:t>Analysis of DOD Performance Indicators </a:t>
            </a:r>
          </a:p>
        </p:txBody>
      </p:sp>
      <p:sp>
        <p:nvSpPr>
          <p:cNvPr id="6" name="Rectangle 13"/>
          <p:cNvSpPr>
            <a:spLocks noChangeArrowheads="1"/>
          </p:cNvSpPr>
          <p:nvPr/>
        </p:nvSpPr>
        <p:spPr bwMode="auto">
          <a:xfrm>
            <a:off x="288979" y="836532"/>
            <a:ext cx="8565502"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r>
              <a:rPr lang="en-ZA" sz="2200" dirty="0" smtClean="0">
                <a:solidFill>
                  <a:prstClr val="black"/>
                </a:solidFill>
                <a:latin typeface="Arial" charset="0"/>
                <a:cs typeface="Arial" charset="0"/>
              </a:rPr>
              <a:t>The </a:t>
            </a:r>
            <a:r>
              <a:rPr lang="en-ZA" sz="2200" dirty="0">
                <a:solidFill>
                  <a:prstClr val="black"/>
                </a:solidFill>
                <a:latin typeface="Arial" charset="0"/>
                <a:cs typeface="Arial" charset="0"/>
              </a:rPr>
              <a:t>DOD </a:t>
            </a:r>
            <a:r>
              <a:rPr lang="en-ZA" sz="2200" dirty="0" smtClean="0">
                <a:solidFill>
                  <a:prstClr val="black"/>
                </a:solidFill>
                <a:latin typeface="Arial" charset="0"/>
                <a:cs typeface="Arial" charset="0"/>
              </a:rPr>
              <a:t>reported </a:t>
            </a:r>
            <a:r>
              <a:rPr lang="en-ZA" sz="2200" dirty="0">
                <a:solidFill>
                  <a:prstClr val="black"/>
                </a:solidFill>
                <a:latin typeface="Arial" charset="0"/>
                <a:cs typeface="Arial" charset="0"/>
              </a:rPr>
              <a:t>against </a:t>
            </a:r>
            <a:r>
              <a:rPr lang="en-ZA" sz="2200" dirty="0" smtClean="0">
                <a:solidFill>
                  <a:prstClr val="black"/>
                </a:solidFill>
                <a:latin typeface="Arial" charset="0"/>
                <a:cs typeface="Arial" charset="0"/>
              </a:rPr>
              <a:t>97 Performance </a:t>
            </a:r>
            <a:r>
              <a:rPr lang="en-ZA" sz="2200" dirty="0">
                <a:solidFill>
                  <a:prstClr val="black"/>
                </a:solidFill>
                <a:latin typeface="Arial" charset="0"/>
                <a:cs typeface="Arial" charset="0"/>
              </a:rPr>
              <a:t>Indicators </a:t>
            </a:r>
            <a:r>
              <a:rPr lang="en-ZA" sz="2200" dirty="0" smtClean="0">
                <a:solidFill>
                  <a:prstClr val="black"/>
                </a:solidFill>
                <a:latin typeface="Arial" charset="0"/>
                <a:cs typeface="Arial" charset="0"/>
              </a:rPr>
              <a:t>in </a:t>
            </a:r>
            <a:r>
              <a:rPr lang="en-ZA" sz="2200" dirty="0">
                <a:solidFill>
                  <a:prstClr val="black"/>
                </a:solidFill>
                <a:latin typeface="Arial" charset="0"/>
                <a:cs typeface="Arial" charset="0"/>
              </a:rPr>
              <a:t>the </a:t>
            </a:r>
            <a:r>
              <a:rPr lang="en-ZA" sz="2200" dirty="0" smtClean="0">
                <a:solidFill>
                  <a:prstClr val="black"/>
                </a:solidFill>
                <a:latin typeface="Arial" charset="0"/>
                <a:cs typeface="Arial" charset="0"/>
              </a:rPr>
              <a:t>FY2018/19. </a:t>
            </a:r>
          </a:p>
          <a:p>
            <a:pPr algn="just" defTabSz="914400" fontAlgn="base">
              <a:spcBef>
                <a:spcPct val="0"/>
              </a:spcBef>
              <a:spcAft>
                <a:spcPct val="0"/>
              </a:spcAft>
            </a:pPr>
            <a:endParaRPr lang="en-ZA" sz="1600" dirty="0">
              <a:solidFill>
                <a:prstClr val="black"/>
              </a:solidFill>
              <a:latin typeface="Arial" charset="0"/>
              <a:cs typeface="Arial" charset="0"/>
            </a:endParaRPr>
          </a:p>
          <a:p>
            <a:pPr algn="just" defTabSz="914400" fontAlgn="base">
              <a:spcBef>
                <a:spcPct val="0"/>
              </a:spcBef>
              <a:spcAft>
                <a:spcPct val="0"/>
              </a:spcAft>
            </a:pPr>
            <a:r>
              <a:rPr lang="en-ZA" sz="2200" dirty="0" smtClean="0">
                <a:solidFill>
                  <a:prstClr val="black"/>
                </a:solidFill>
                <a:latin typeface="Arial" charset="0"/>
                <a:cs typeface="Arial" charset="0"/>
              </a:rPr>
              <a:t>The </a:t>
            </a:r>
            <a:r>
              <a:rPr lang="en-ZA" sz="2200" dirty="0">
                <a:solidFill>
                  <a:prstClr val="black"/>
                </a:solidFill>
                <a:latin typeface="Arial" charset="0"/>
                <a:cs typeface="Arial" charset="0"/>
              </a:rPr>
              <a:t>following </a:t>
            </a:r>
            <a:r>
              <a:rPr lang="en-ZA" sz="2200" dirty="0" smtClean="0">
                <a:solidFill>
                  <a:prstClr val="black"/>
                </a:solidFill>
                <a:latin typeface="Arial" charset="0"/>
                <a:cs typeface="Arial" charset="0"/>
              </a:rPr>
              <a:t>figures </a:t>
            </a:r>
            <a:r>
              <a:rPr lang="en-ZA" sz="2200" dirty="0">
                <a:solidFill>
                  <a:prstClr val="black"/>
                </a:solidFill>
                <a:latin typeface="Arial" charset="0"/>
                <a:cs typeface="Arial" charset="0"/>
              </a:rPr>
              <a:t>provide an analysis on </a:t>
            </a:r>
            <a:r>
              <a:rPr lang="en-ZA" sz="2200" dirty="0" smtClean="0">
                <a:solidFill>
                  <a:prstClr val="black"/>
                </a:solidFill>
                <a:latin typeface="Arial" charset="0"/>
                <a:cs typeface="Arial" charset="0"/>
              </a:rPr>
              <a:t>indicators per:</a:t>
            </a:r>
          </a:p>
          <a:p>
            <a:pPr algn="just" defTabSz="914400" fontAlgn="base">
              <a:spcBef>
                <a:spcPct val="0"/>
              </a:spcBef>
              <a:spcAft>
                <a:spcPct val="0"/>
              </a:spcAft>
            </a:pPr>
            <a:endParaRPr lang="en-ZA" sz="800" dirty="0" smtClean="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DOD Entity (</a:t>
            </a:r>
            <a:r>
              <a:rPr lang="en-ZA" sz="2200" dirty="0" err="1" smtClean="0">
                <a:solidFill>
                  <a:prstClr val="black"/>
                </a:solidFill>
                <a:latin typeface="Arial" charset="0"/>
                <a:cs typeface="Arial" charset="0"/>
              </a:rPr>
              <a:t>PInd</a:t>
            </a:r>
            <a:r>
              <a:rPr lang="en-ZA" sz="2200" dirty="0" smtClean="0">
                <a:solidFill>
                  <a:prstClr val="black"/>
                </a:solidFill>
                <a:latin typeface="Arial" charset="0"/>
                <a:cs typeface="Arial" charset="0"/>
              </a:rPr>
              <a:t> Owner)</a:t>
            </a:r>
          </a:p>
          <a:p>
            <a:pPr marL="342900" indent="-342900" algn="just" defTabSz="914400" fontAlgn="base">
              <a:spcBef>
                <a:spcPct val="0"/>
              </a:spcBef>
              <a:spcAft>
                <a:spcPct val="0"/>
              </a:spcAft>
              <a:buFont typeface="Arial" panose="020B0604020202020204" pitchFamily="34" charset="0"/>
              <a:buChar char="•"/>
            </a:pPr>
            <a:endParaRPr lang="en-ZA" sz="800" dirty="0" smtClean="0">
              <a:solidFill>
                <a:prstClr val="black"/>
              </a:solidFill>
              <a:latin typeface="Arial" charset="0"/>
              <a:cs typeface="Arial" charset="0"/>
            </a:endParaRPr>
          </a:p>
          <a:p>
            <a:pPr marL="342900" indent="-342900" algn="just" defTabSz="914400" fontAlgn="base">
              <a:spcBef>
                <a:spcPct val="0"/>
              </a:spcBef>
              <a:spcAft>
                <a:spcPct val="0"/>
              </a:spcAft>
              <a:buFont typeface="Arial" panose="020B0604020202020204" pitchFamily="34" charset="0"/>
              <a:buChar char="•"/>
            </a:pPr>
            <a:r>
              <a:rPr lang="en-ZA" sz="2200" dirty="0" smtClean="0">
                <a:solidFill>
                  <a:prstClr val="black"/>
                </a:solidFill>
                <a:latin typeface="Arial" charset="0"/>
                <a:cs typeface="Arial" charset="0"/>
              </a:rPr>
              <a:t>DOD PInds per Main Programme</a:t>
            </a:r>
            <a:endParaRPr lang="en-ZA" sz="2200" dirty="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endParaRPr lang="en-ZA" sz="2200" dirty="0" smtClean="0">
              <a:solidFill>
                <a:prstClr val="black"/>
              </a:solidFill>
              <a:latin typeface="Arial" charset="0"/>
              <a:cs typeface="Arial" charset="0"/>
            </a:endParaRPr>
          </a:p>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70</a:t>
            </a:fld>
            <a:endParaRPr lang="en-US" altLang="en-US" sz="2400" dirty="0" smtClean="0">
              <a:solidFill>
                <a:srgbClr val="014929"/>
              </a:solidFill>
              <a:latin typeface="Arial" panose="020B0604020202020204" pitchFamily="34" charset="0"/>
            </a:endParaRPr>
          </a:p>
        </p:txBody>
      </p:sp>
      <p:pic>
        <p:nvPicPr>
          <p:cNvPr id="9" name="Picture 8"/>
          <p:cNvPicPr>
            <a:picLocks noChangeAspect="1"/>
          </p:cNvPicPr>
          <p:nvPr/>
        </p:nvPicPr>
        <p:blipFill>
          <a:blip r:embed="rId3" cstate="print"/>
          <a:stretch>
            <a:fillRect/>
          </a:stretch>
        </p:blipFill>
        <p:spPr>
          <a:xfrm>
            <a:off x="-28657" y="3429202"/>
            <a:ext cx="4643520" cy="2584538"/>
          </a:xfrm>
          <a:prstGeom prst="rect">
            <a:avLst/>
          </a:prstGeom>
        </p:spPr>
      </p:pic>
      <p:pic>
        <p:nvPicPr>
          <p:cNvPr id="10" name="Picture 9"/>
          <p:cNvPicPr>
            <a:picLocks noChangeAspect="1"/>
          </p:cNvPicPr>
          <p:nvPr/>
        </p:nvPicPr>
        <p:blipFill>
          <a:blip r:embed="rId4" cstate="print"/>
          <a:stretch>
            <a:fillRect/>
          </a:stretch>
        </p:blipFill>
        <p:spPr>
          <a:xfrm>
            <a:off x="4637600" y="3474685"/>
            <a:ext cx="4402040" cy="2615802"/>
          </a:xfrm>
          <a:prstGeom prst="rect">
            <a:avLst/>
          </a:prstGeom>
        </p:spPr>
      </p:pic>
    </p:spTree>
    <p:extLst>
      <p:ext uri="{BB962C8B-B14F-4D97-AF65-F5344CB8AC3E}">
        <p14:creationId xmlns:p14="http://schemas.microsoft.com/office/powerpoint/2010/main" xmlns="" val="36738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1" y="0"/>
            <a:ext cx="914399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ZA" altLang="en-US" sz="2800" b="1" dirty="0" smtClean="0">
                <a:solidFill>
                  <a:prstClr val="white"/>
                </a:solidFill>
                <a:latin typeface="Arial" panose="020B0604020202020204" pitchFamily="34" charset="0"/>
              </a:rPr>
              <a:t>Year-on-Year Performance Comparison</a:t>
            </a:r>
            <a:endParaRPr lang="en-ZA" altLang="en-US" sz="2800" b="1" dirty="0">
              <a:solidFill>
                <a:prstClr val="white"/>
              </a:solidFill>
              <a:latin typeface="Arial" panose="020B0604020202020204" pitchFamily="34"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71</a:t>
            </a:fld>
            <a:endParaRPr lang="en-US" altLang="en-US" sz="2400" dirty="0" smtClean="0">
              <a:solidFill>
                <a:srgbClr val="014929"/>
              </a:solidFill>
              <a:latin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xmlns="" val="3479981483"/>
              </p:ext>
            </p:extLst>
          </p:nvPr>
        </p:nvGraphicFramePr>
        <p:xfrm>
          <a:off x="271934" y="803758"/>
          <a:ext cx="8595337" cy="2248740"/>
        </p:xfrm>
        <a:graphic>
          <a:graphicData uri="http://schemas.openxmlformats.org/drawingml/2006/table">
            <a:tbl>
              <a:tblPr firstRow="1" bandRow="1"/>
              <a:tblGrid>
                <a:gridCol w="1717001">
                  <a:extLst>
                    <a:ext uri="{9D8B030D-6E8A-4147-A177-3AD203B41FA5}">
                      <a16:colId xmlns:a16="http://schemas.microsoft.com/office/drawing/2014/main" xmlns="" val="20000"/>
                    </a:ext>
                  </a:extLst>
                </a:gridCol>
                <a:gridCol w="1719584">
                  <a:extLst>
                    <a:ext uri="{9D8B030D-6E8A-4147-A177-3AD203B41FA5}">
                      <a16:colId xmlns:a16="http://schemas.microsoft.com/office/drawing/2014/main" xmlns="" val="20001"/>
                    </a:ext>
                  </a:extLst>
                </a:gridCol>
                <a:gridCol w="1719584">
                  <a:extLst>
                    <a:ext uri="{9D8B030D-6E8A-4147-A177-3AD203B41FA5}">
                      <a16:colId xmlns:a16="http://schemas.microsoft.com/office/drawing/2014/main" xmlns="" val="20002"/>
                    </a:ext>
                  </a:extLst>
                </a:gridCol>
                <a:gridCol w="1719584">
                  <a:extLst>
                    <a:ext uri="{9D8B030D-6E8A-4147-A177-3AD203B41FA5}">
                      <a16:colId xmlns:a16="http://schemas.microsoft.com/office/drawing/2014/main" xmlns="" val="20003"/>
                    </a:ext>
                  </a:extLst>
                </a:gridCol>
                <a:gridCol w="1719584">
                  <a:extLst>
                    <a:ext uri="{9D8B030D-6E8A-4147-A177-3AD203B41FA5}">
                      <a16:colId xmlns:a16="http://schemas.microsoft.com/office/drawing/2014/main" xmlns="" val="20004"/>
                    </a:ext>
                  </a:extLst>
                </a:gridCol>
              </a:tblGrid>
              <a:tr h="417942">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endParaRPr lang="en-ZA" sz="2000" b="1" dirty="0">
                        <a:solidFill>
                          <a:schemeClr val="bg1"/>
                        </a:solidFill>
                        <a:latin typeface="Arial" panose="020B0604020202020204" pitchFamily="34" charset="0"/>
                        <a:cs typeface="Arial" panose="020B0604020202020204" pitchFamily="34" charset="0"/>
                      </a:endParaRPr>
                    </a:p>
                  </a:txBody>
                  <a:tcPr marL="99060" marR="99060" anchor="ct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ZA" sz="2000" b="1" dirty="0" smtClean="0">
                          <a:solidFill>
                            <a:schemeClr val="bg1"/>
                          </a:solidFill>
                          <a:latin typeface="Arial" panose="020B0604020202020204" pitchFamily="34" charset="0"/>
                          <a:cs typeface="Arial" panose="020B0604020202020204" pitchFamily="34" charset="0"/>
                        </a:rPr>
                        <a:t>FY2015/16</a:t>
                      </a:r>
                      <a:endParaRPr lang="en-ZA" sz="2000" b="1" dirty="0">
                        <a:solidFill>
                          <a:schemeClr val="bg1"/>
                        </a:solidFill>
                        <a:latin typeface="Arial" panose="020B0604020202020204" pitchFamily="34" charset="0"/>
                        <a:cs typeface="Arial" panose="020B0604020202020204" pitchFamily="34" charset="0"/>
                      </a:endParaRPr>
                    </a:p>
                  </a:txBody>
                  <a:tcPr marL="99060" marR="990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14929"/>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ZA" sz="2000" b="1" dirty="0" smtClean="0">
                          <a:solidFill>
                            <a:schemeClr val="bg1"/>
                          </a:solidFill>
                          <a:latin typeface="Arial" panose="020B0604020202020204" pitchFamily="34" charset="0"/>
                          <a:cs typeface="Arial" panose="020B0604020202020204" pitchFamily="34" charset="0"/>
                        </a:rPr>
                        <a:t>FY2016/17</a:t>
                      </a:r>
                      <a:endParaRPr lang="en-ZA" sz="2000" b="1" dirty="0">
                        <a:solidFill>
                          <a:schemeClr val="bg1"/>
                        </a:solidFill>
                        <a:latin typeface="Arial" panose="020B0604020202020204" pitchFamily="34" charset="0"/>
                        <a:cs typeface="Arial" panose="020B0604020202020204" pitchFamily="34" charset="0"/>
                      </a:endParaRPr>
                    </a:p>
                  </a:txBody>
                  <a:tcPr marL="99060" marR="990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14929"/>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ZA" sz="2000" b="1" dirty="0" smtClean="0">
                          <a:solidFill>
                            <a:schemeClr val="bg1"/>
                          </a:solidFill>
                          <a:latin typeface="Arial" panose="020B0604020202020204" pitchFamily="34" charset="0"/>
                          <a:cs typeface="Arial" panose="020B0604020202020204" pitchFamily="34" charset="0"/>
                        </a:rPr>
                        <a:t>FY2017/18</a:t>
                      </a:r>
                      <a:endParaRPr lang="en-ZA" sz="2000" b="1" dirty="0">
                        <a:solidFill>
                          <a:schemeClr val="bg1"/>
                        </a:solidFill>
                        <a:latin typeface="Arial" panose="020B0604020202020204" pitchFamily="34" charset="0"/>
                        <a:cs typeface="Arial" panose="020B0604020202020204" pitchFamily="34" charset="0"/>
                      </a:endParaRPr>
                    </a:p>
                  </a:txBody>
                  <a:tcPr marL="99060" marR="990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14929"/>
                    </a:solidFill>
                  </a:tcPr>
                </a:tc>
                <a:tc>
                  <a:txBody>
                    <a:bodyPr/>
                    <a:lstStyle/>
                    <a:p>
                      <a:pPr algn="ctr"/>
                      <a:r>
                        <a:rPr lang="en-ZA" sz="2000" b="1" dirty="0" smtClean="0">
                          <a:solidFill>
                            <a:schemeClr val="bg1"/>
                          </a:solidFill>
                          <a:latin typeface="Arial" panose="020B0604020202020204" pitchFamily="34" charset="0"/>
                          <a:cs typeface="Arial" panose="020B0604020202020204" pitchFamily="34" charset="0"/>
                        </a:rPr>
                        <a:t>FY2018/19</a:t>
                      </a:r>
                      <a:endParaRPr lang="en-ZA" sz="2000" b="1" dirty="0">
                        <a:solidFill>
                          <a:schemeClr val="bg1"/>
                        </a:solidFill>
                        <a:latin typeface="Arial" panose="020B0604020202020204" pitchFamily="34" charset="0"/>
                        <a:cs typeface="Arial" panose="020B0604020202020204" pitchFamily="34" charset="0"/>
                      </a:endParaRPr>
                    </a:p>
                  </a:txBody>
                  <a:tcPr marL="99060" marR="990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14929"/>
                    </a:solidFill>
                  </a:tcPr>
                </a:tc>
                <a:extLst>
                  <a:ext uri="{0D108BD9-81ED-4DB2-BD59-A6C34878D82A}">
                    <a16:rowId xmlns:a16="http://schemas.microsoft.com/office/drawing/2014/main" xmlns="" val="10000"/>
                  </a:ext>
                </a:extLst>
              </a:tr>
              <a:tr h="50217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r>
                        <a:rPr lang="en-ZA" b="1" dirty="0" smtClean="0">
                          <a:solidFill>
                            <a:schemeClr val="tx1"/>
                          </a:solidFill>
                          <a:latin typeface="Arial" panose="020B0604020202020204" pitchFamily="34" charset="0"/>
                          <a:cs typeface="Arial" panose="020B0604020202020204" pitchFamily="34" charset="0"/>
                        </a:rPr>
                        <a:t>Achieved</a:t>
                      </a:r>
                    </a:p>
                  </a:txBody>
                  <a:tcPr marL="99060" marR="990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2000" b="1" dirty="0" smtClean="0">
                          <a:latin typeface="Arial" panose="020B0604020202020204" pitchFamily="34" charset="0"/>
                          <a:cs typeface="Arial" panose="020B0604020202020204" pitchFamily="34" charset="0"/>
                        </a:rPr>
                        <a:t>69</a:t>
                      </a:r>
                    </a:p>
                    <a:p>
                      <a:pPr algn="ctr"/>
                      <a:r>
                        <a:rPr lang="en-ZA" sz="2000" b="1" dirty="0" smtClean="0">
                          <a:latin typeface="Arial" panose="020B0604020202020204" pitchFamily="34" charset="0"/>
                          <a:cs typeface="Arial" panose="020B0604020202020204" pitchFamily="34" charset="0"/>
                        </a:rPr>
                        <a:t>(66%)</a:t>
                      </a:r>
                      <a:endParaRPr lang="en-ZA" sz="2000" b="1" dirty="0">
                        <a:latin typeface="Arial" panose="020B0604020202020204" pitchFamily="34" charset="0"/>
                        <a:cs typeface="Arial" panose="020B0604020202020204" pitchFamily="34" charset="0"/>
                      </a:endParaRPr>
                    </a:p>
                  </a:txBody>
                  <a:tcPr marL="91452" marR="91452" marT="45702" marB="4570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2000" b="1" dirty="0" smtClean="0">
                          <a:solidFill>
                            <a:schemeClr val="tx1"/>
                          </a:solidFill>
                          <a:latin typeface="Arial" panose="020B0604020202020204" pitchFamily="34" charset="0"/>
                          <a:cs typeface="Arial" panose="020B0604020202020204" pitchFamily="34" charset="0"/>
                        </a:rPr>
                        <a:t>62</a:t>
                      </a:r>
                    </a:p>
                    <a:p>
                      <a:pPr algn="ctr"/>
                      <a:r>
                        <a:rPr lang="en-ZA" sz="2000" b="1" dirty="0" smtClean="0">
                          <a:solidFill>
                            <a:schemeClr val="tx1"/>
                          </a:solidFill>
                          <a:latin typeface="Arial" panose="020B0604020202020204" pitchFamily="34" charset="0"/>
                          <a:cs typeface="Arial" panose="020B0604020202020204" pitchFamily="34" charset="0"/>
                        </a:rPr>
                        <a:t>(65%)</a:t>
                      </a:r>
                      <a:endParaRPr lang="en-ZA" sz="2000" b="1" dirty="0">
                        <a:solidFill>
                          <a:schemeClr val="tx1"/>
                        </a:solidFill>
                        <a:latin typeface="Arial" panose="020B0604020202020204" pitchFamily="34" charset="0"/>
                        <a:cs typeface="Arial" panose="020B0604020202020204" pitchFamily="34" charset="0"/>
                      </a:endParaRPr>
                    </a:p>
                  </a:txBody>
                  <a:tcPr marL="91452" marR="91452" marT="45702" marB="4570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algn="ctr" defTabSz="914400" rtl="0" eaLnBrk="1" latinLnBrk="0" hangingPunct="1"/>
                      <a:r>
                        <a:rPr lang="en-ZA" sz="2000" b="1" kern="1200" dirty="0" smtClean="0">
                          <a:solidFill>
                            <a:schemeClr val="tx1"/>
                          </a:solidFill>
                          <a:latin typeface="Arial" panose="020B0604020202020204" pitchFamily="34" charset="0"/>
                          <a:ea typeface="+mn-ea"/>
                          <a:cs typeface="Arial" panose="020B0604020202020204" pitchFamily="34" charset="0"/>
                        </a:rPr>
                        <a:t>64</a:t>
                      </a:r>
                    </a:p>
                    <a:p>
                      <a:pPr marL="0" algn="ctr" defTabSz="914400" rtl="0" eaLnBrk="1" latinLnBrk="0" hangingPunct="1"/>
                      <a:r>
                        <a:rPr lang="en-ZA" sz="2000" b="1" kern="1200" dirty="0" smtClean="0">
                          <a:solidFill>
                            <a:schemeClr val="tx1"/>
                          </a:solidFill>
                          <a:latin typeface="Arial" panose="020B0604020202020204" pitchFamily="34" charset="0"/>
                          <a:ea typeface="+mn-ea"/>
                          <a:cs typeface="Arial" panose="020B0604020202020204" pitchFamily="34" charset="0"/>
                        </a:rPr>
                        <a:t>(64%)</a:t>
                      </a:r>
                      <a:endParaRPr lang="en-ZA" sz="2000" b="1" kern="1200" dirty="0">
                        <a:solidFill>
                          <a:schemeClr val="tx1"/>
                        </a:solidFill>
                        <a:latin typeface="Arial" panose="020B0604020202020204" pitchFamily="34" charset="0"/>
                        <a:ea typeface="+mn-ea"/>
                        <a:cs typeface="Arial" panose="020B0604020202020204" pitchFamily="34" charset="0"/>
                      </a:endParaRPr>
                    </a:p>
                  </a:txBody>
                  <a:tcPr marL="99060" marR="990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ZA" sz="2000" b="1" kern="1200" dirty="0" smtClean="0">
                          <a:solidFill>
                            <a:srgbClr val="006600"/>
                          </a:solidFill>
                          <a:latin typeface="Arial" panose="020B0604020202020204" pitchFamily="34" charset="0"/>
                          <a:ea typeface="+mn-ea"/>
                          <a:cs typeface="Arial" panose="020B0604020202020204" pitchFamily="34" charset="0"/>
                        </a:rPr>
                        <a:t>67</a:t>
                      </a:r>
                    </a:p>
                    <a:p>
                      <a:pPr marL="0" algn="ctr" defTabSz="914400" rtl="0" eaLnBrk="1" latinLnBrk="0" hangingPunct="1"/>
                      <a:r>
                        <a:rPr lang="en-ZA" sz="2000" b="1" kern="1200" dirty="0" smtClean="0">
                          <a:solidFill>
                            <a:srgbClr val="006600"/>
                          </a:solidFill>
                          <a:latin typeface="Arial" panose="020B0604020202020204" pitchFamily="34" charset="0"/>
                          <a:ea typeface="+mn-ea"/>
                          <a:cs typeface="Arial" panose="020B0604020202020204" pitchFamily="34" charset="0"/>
                        </a:rPr>
                        <a:t>(69%)</a:t>
                      </a:r>
                      <a:endParaRPr lang="en-ZA" sz="2000" b="1" kern="1200" dirty="0">
                        <a:solidFill>
                          <a:srgbClr val="006600"/>
                        </a:solidFill>
                        <a:latin typeface="Arial" panose="020B0604020202020204" pitchFamily="34" charset="0"/>
                        <a:ea typeface="+mn-ea"/>
                        <a:cs typeface="Arial" panose="020B0604020202020204" pitchFamily="34" charset="0"/>
                      </a:endParaRPr>
                    </a:p>
                  </a:txBody>
                  <a:tcPr marL="99060" marR="990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64008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r>
                        <a:rPr lang="en-ZA" b="1" dirty="0" smtClean="0">
                          <a:solidFill>
                            <a:schemeClr val="tx1"/>
                          </a:solidFill>
                          <a:latin typeface="Arial" panose="020B0604020202020204" pitchFamily="34" charset="0"/>
                          <a:cs typeface="Arial" panose="020B0604020202020204" pitchFamily="34" charset="0"/>
                        </a:rPr>
                        <a:t>Not Achieved</a:t>
                      </a:r>
                      <a:endParaRPr lang="en-ZA" b="1" dirty="0">
                        <a:solidFill>
                          <a:schemeClr val="tx1"/>
                        </a:solidFill>
                        <a:latin typeface="Arial" panose="020B0604020202020204" pitchFamily="34" charset="0"/>
                        <a:cs typeface="Arial" panose="020B0604020202020204" pitchFamily="34" charset="0"/>
                      </a:endParaRPr>
                    </a:p>
                  </a:txBody>
                  <a:tcPr marL="99060" marR="990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2000" b="1" dirty="0" smtClean="0">
                          <a:latin typeface="Arial" panose="020B0604020202020204" pitchFamily="34" charset="0"/>
                          <a:cs typeface="Arial" panose="020B0604020202020204" pitchFamily="34" charset="0"/>
                        </a:rPr>
                        <a:t>35</a:t>
                      </a:r>
                    </a:p>
                    <a:p>
                      <a:pPr algn="ctr"/>
                      <a:r>
                        <a:rPr lang="en-ZA" sz="2000" b="1" dirty="0" smtClean="0">
                          <a:latin typeface="Arial" panose="020B0604020202020204" pitchFamily="34" charset="0"/>
                          <a:cs typeface="Arial" panose="020B0604020202020204" pitchFamily="34" charset="0"/>
                        </a:rPr>
                        <a:t>(34%)</a:t>
                      </a:r>
                      <a:endParaRPr lang="en-ZA" sz="2000" b="1" dirty="0">
                        <a:latin typeface="Arial" panose="020B0604020202020204" pitchFamily="34" charset="0"/>
                        <a:cs typeface="Arial" panose="020B0604020202020204" pitchFamily="34" charset="0"/>
                      </a:endParaRPr>
                    </a:p>
                  </a:txBody>
                  <a:tcPr marL="91452" marR="91452" marT="45702" marB="4570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2000" b="1" dirty="0" smtClean="0">
                          <a:solidFill>
                            <a:schemeClr val="tx1"/>
                          </a:solidFill>
                          <a:latin typeface="Arial" panose="020B0604020202020204" pitchFamily="34" charset="0"/>
                          <a:cs typeface="Arial" panose="020B0604020202020204" pitchFamily="34" charset="0"/>
                        </a:rPr>
                        <a:t>33</a:t>
                      </a:r>
                    </a:p>
                    <a:p>
                      <a:pPr algn="ctr"/>
                      <a:r>
                        <a:rPr lang="en-ZA" sz="2000" b="1" dirty="0" smtClean="0">
                          <a:solidFill>
                            <a:schemeClr val="tx1"/>
                          </a:solidFill>
                          <a:latin typeface="Arial" panose="020B0604020202020204" pitchFamily="34" charset="0"/>
                          <a:cs typeface="Arial" panose="020B0604020202020204" pitchFamily="34" charset="0"/>
                        </a:rPr>
                        <a:t>(35%)</a:t>
                      </a:r>
                      <a:endParaRPr lang="en-ZA" sz="2000" b="1" dirty="0">
                        <a:solidFill>
                          <a:schemeClr val="tx1"/>
                        </a:solidFill>
                        <a:latin typeface="Arial" panose="020B0604020202020204" pitchFamily="34" charset="0"/>
                        <a:cs typeface="Arial" panose="020B0604020202020204" pitchFamily="34" charset="0"/>
                      </a:endParaRPr>
                    </a:p>
                  </a:txBody>
                  <a:tcPr marL="91452" marR="91452" marT="45702" marB="4570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algn="ctr" defTabSz="914400" rtl="0" eaLnBrk="1" latinLnBrk="0" hangingPunct="1"/>
                      <a:r>
                        <a:rPr lang="en-ZA" sz="2000" b="1" kern="1200" dirty="0" smtClean="0">
                          <a:solidFill>
                            <a:schemeClr val="tx1"/>
                          </a:solidFill>
                          <a:latin typeface="Arial" panose="020B0604020202020204" pitchFamily="34" charset="0"/>
                          <a:ea typeface="+mn-ea"/>
                          <a:cs typeface="Arial" panose="020B0604020202020204" pitchFamily="34" charset="0"/>
                        </a:rPr>
                        <a:t>36</a:t>
                      </a:r>
                    </a:p>
                    <a:p>
                      <a:pPr marL="0" algn="ctr" defTabSz="914400" rtl="0" eaLnBrk="1" latinLnBrk="0" hangingPunct="1"/>
                      <a:r>
                        <a:rPr lang="en-ZA" sz="2000" b="1" kern="1200" dirty="0" smtClean="0">
                          <a:solidFill>
                            <a:schemeClr val="tx1"/>
                          </a:solidFill>
                          <a:latin typeface="Arial" panose="020B0604020202020204" pitchFamily="34" charset="0"/>
                          <a:ea typeface="+mn-ea"/>
                          <a:cs typeface="Arial" panose="020B0604020202020204" pitchFamily="34" charset="0"/>
                        </a:rPr>
                        <a:t>(36%)</a:t>
                      </a:r>
                      <a:endParaRPr lang="en-ZA" sz="2000" b="1" kern="1200" dirty="0">
                        <a:solidFill>
                          <a:schemeClr val="tx1"/>
                        </a:solidFill>
                        <a:latin typeface="Arial" panose="020B0604020202020204" pitchFamily="34" charset="0"/>
                        <a:ea typeface="+mn-ea"/>
                        <a:cs typeface="Arial" panose="020B0604020202020204" pitchFamily="34" charset="0"/>
                      </a:endParaRPr>
                    </a:p>
                  </a:txBody>
                  <a:tcPr marL="99060" marR="990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ZA" sz="2000" b="1" kern="1200" dirty="0" smtClean="0">
                          <a:solidFill>
                            <a:srgbClr val="C00000"/>
                          </a:solidFill>
                          <a:latin typeface="Arial" panose="020B0604020202020204" pitchFamily="34" charset="0"/>
                          <a:ea typeface="+mn-ea"/>
                          <a:cs typeface="Arial" panose="020B0604020202020204" pitchFamily="34" charset="0"/>
                        </a:rPr>
                        <a:t>30</a:t>
                      </a:r>
                    </a:p>
                    <a:p>
                      <a:pPr marL="0" algn="ctr" defTabSz="914400" rtl="0" eaLnBrk="1" latinLnBrk="0" hangingPunct="1"/>
                      <a:r>
                        <a:rPr lang="en-ZA" sz="2000" b="1" kern="1200" dirty="0" smtClean="0">
                          <a:solidFill>
                            <a:srgbClr val="C00000"/>
                          </a:solidFill>
                          <a:latin typeface="Arial" panose="020B0604020202020204" pitchFamily="34" charset="0"/>
                          <a:ea typeface="+mn-ea"/>
                          <a:cs typeface="Arial" panose="020B0604020202020204" pitchFamily="34" charset="0"/>
                        </a:rPr>
                        <a:t>(31%)</a:t>
                      </a:r>
                      <a:endParaRPr lang="en-ZA" sz="2000" b="1" kern="1200" dirty="0">
                        <a:solidFill>
                          <a:srgbClr val="C00000"/>
                        </a:solidFill>
                        <a:latin typeface="Arial" panose="020B0604020202020204" pitchFamily="34" charset="0"/>
                        <a:ea typeface="+mn-ea"/>
                        <a:cs typeface="Arial" panose="020B0604020202020204" pitchFamily="34" charset="0"/>
                      </a:endParaRPr>
                    </a:p>
                  </a:txBody>
                  <a:tcPr marL="99060" marR="990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2871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r>
                        <a:rPr lang="en-ZA" sz="2000" b="1" dirty="0" smtClean="0">
                          <a:solidFill>
                            <a:schemeClr val="tx1"/>
                          </a:solidFill>
                          <a:latin typeface="Arial" panose="020B0604020202020204" pitchFamily="34" charset="0"/>
                          <a:cs typeface="Arial" panose="020B0604020202020204" pitchFamily="34" charset="0"/>
                        </a:rPr>
                        <a:t>Total</a:t>
                      </a:r>
                      <a:endParaRPr lang="en-ZA" sz="2000" b="1" dirty="0">
                        <a:solidFill>
                          <a:schemeClr val="tx1"/>
                        </a:solidFill>
                        <a:latin typeface="Arial" panose="020B0604020202020204" pitchFamily="34" charset="0"/>
                        <a:cs typeface="Arial" panose="020B0604020202020204" pitchFamily="34" charset="0"/>
                      </a:endParaRPr>
                    </a:p>
                  </a:txBody>
                  <a:tcPr marL="99060" marR="990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CE2DC"/>
                    </a:solidFill>
                  </a:tcPr>
                </a:tc>
                <a:tc>
                  <a:txBody>
                    <a:bodyPr/>
                    <a:lstStyle/>
                    <a:p>
                      <a:pPr algn="ctr"/>
                      <a:r>
                        <a:rPr lang="en-ZA" sz="2000" b="1" dirty="0" smtClean="0">
                          <a:latin typeface="Arial" panose="020B0604020202020204" pitchFamily="34" charset="0"/>
                          <a:cs typeface="Arial" panose="020B0604020202020204" pitchFamily="34" charset="0"/>
                        </a:rPr>
                        <a:t>104</a:t>
                      </a:r>
                      <a:endParaRPr lang="en-ZA" sz="2000" b="1" dirty="0">
                        <a:latin typeface="Arial" panose="020B0604020202020204" pitchFamily="34" charset="0"/>
                        <a:cs typeface="Arial" panose="020B0604020202020204" pitchFamily="34" charset="0"/>
                      </a:endParaRPr>
                    </a:p>
                  </a:txBody>
                  <a:tcPr marL="91452" marR="91452" marT="45702" marB="4570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CE2DC"/>
                    </a:solidFill>
                  </a:tcPr>
                </a:tc>
                <a:tc>
                  <a:txBody>
                    <a:bodyPr/>
                    <a:lstStyle/>
                    <a:p>
                      <a:pPr algn="ctr"/>
                      <a:r>
                        <a:rPr lang="en-ZA" sz="2000" b="1" dirty="0" smtClean="0">
                          <a:solidFill>
                            <a:schemeClr val="tx1"/>
                          </a:solidFill>
                          <a:latin typeface="Arial" panose="020B0604020202020204" pitchFamily="34" charset="0"/>
                          <a:cs typeface="Arial" panose="020B0604020202020204" pitchFamily="34" charset="0"/>
                        </a:rPr>
                        <a:t>95</a:t>
                      </a:r>
                      <a:endParaRPr lang="en-ZA" sz="2000" b="1" dirty="0">
                        <a:solidFill>
                          <a:schemeClr val="tx1"/>
                        </a:solidFill>
                        <a:latin typeface="Arial" panose="020B0604020202020204" pitchFamily="34" charset="0"/>
                        <a:cs typeface="Arial" panose="020B0604020202020204" pitchFamily="34" charset="0"/>
                      </a:endParaRPr>
                    </a:p>
                  </a:txBody>
                  <a:tcPr marL="91452" marR="91452" marT="45702" marB="4570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CE2DC"/>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r>
                        <a:rPr lang="en-ZA" sz="2000" b="1" dirty="0" smtClean="0">
                          <a:solidFill>
                            <a:schemeClr val="tx1"/>
                          </a:solidFill>
                          <a:latin typeface="Arial" panose="020B0604020202020204" pitchFamily="34" charset="0"/>
                          <a:cs typeface="Arial" panose="020B0604020202020204" pitchFamily="34" charset="0"/>
                        </a:rPr>
                        <a:t>100</a:t>
                      </a:r>
                      <a:endParaRPr lang="en-ZA" sz="2000" b="1" dirty="0">
                        <a:solidFill>
                          <a:schemeClr val="tx1"/>
                        </a:solidFill>
                        <a:latin typeface="Arial" panose="020B0604020202020204" pitchFamily="34" charset="0"/>
                        <a:cs typeface="Arial" panose="020B0604020202020204" pitchFamily="34" charset="0"/>
                      </a:endParaRPr>
                    </a:p>
                  </a:txBody>
                  <a:tcPr marL="99060" marR="990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CE2DC"/>
                    </a:solidFill>
                  </a:tcPr>
                </a:tc>
                <a:tc>
                  <a:txBody>
                    <a:bodyPr/>
                    <a:lstStyle/>
                    <a:p>
                      <a:pPr algn="ctr"/>
                      <a:r>
                        <a:rPr lang="en-ZA" sz="2000" b="1" dirty="0" smtClean="0">
                          <a:solidFill>
                            <a:schemeClr val="tx1"/>
                          </a:solidFill>
                          <a:latin typeface="Arial" panose="020B0604020202020204" pitchFamily="34" charset="0"/>
                          <a:cs typeface="Arial" panose="020B0604020202020204" pitchFamily="34" charset="0"/>
                        </a:rPr>
                        <a:t>97</a:t>
                      </a:r>
                      <a:endParaRPr lang="en-ZA" sz="2000" b="1" dirty="0">
                        <a:solidFill>
                          <a:schemeClr val="tx1"/>
                        </a:solidFill>
                        <a:latin typeface="Arial" panose="020B0604020202020204" pitchFamily="34" charset="0"/>
                        <a:cs typeface="Arial" panose="020B0604020202020204" pitchFamily="34" charset="0"/>
                      </a:endParaRPr>
                    </a:p>
                  </a:txBody>
                  <a:tcPr marL="99060" marR="9906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CE2DC"/>
                    </a:solidFill>
                  </a:tcPr>
                </a:tc>
                <a:extLst>
                  <a:ext uri="{0D108BD9-81ED-4DB2-BD59-A6C34878D82A}">
                    <a16:rowId xmlns:a16="http://schemas.microsoft.com/office/drawing/2014/main" xmlns="" val="10003"/>
                  </a:ext>
                </a:extLst>
              </a:tr>
            </a:tbl>
          </a:graphicData>
        </a:graphic>
      </p:graphicFrame>
      <p:graphicFrame>
        <p:nvGraphicFramePr>
          <p:cNvPr id="32" name="Chart 31"/>
          <p:cNvGraphicFramePr/>
          <p:nvPr>
            <p:extLst>
              <p:ext uri="{D42A27DB-BD31-4B8C-83A1-F6EECF244321}">
                <p14:modId xmlns:p14="http://schemas.microsoft.com/office/powerpoint/2010/main" xmlns="" val="2963358200"/>
              </p:ext>
            </p:extLst>
          </p:nvPr>
        </p:nvGraphicFramePr>
        <p:xfrm>
          <a:off x="721896" y="2908091"/>
          <a:ext cx="7952874" cy="33802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375391837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44E5A7A-63C6-3B4D-956A-CDBE7405675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61" y="-5447"/>
            <a:ext cx="9144533" cy="6863447"/>
          </a:xfrm>
          <a:prstGeom prst="rect">
            <a:avLst/>
          </a:prstGeom>
        </p:spPr>
      </p:pic>
      <p:pic>
        <p:nvPicPr>
          <p:cNvPr id="3" name="Picture 2">
            <a:extLst>
              <a:ext uri="{FF2B5EF4-FFF2-40B4-BE49-F238E27FC236}">
                <a16:creationId xmlns:a16="http://schemas.microsoft.com/office/drawing/2014/main" xmlns="" id="{D386BE6E-3DA7-47CF-9547-767CA9D3D47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897" y="405"/>
            <a:ext cx="9144536" cy="6857595"/>
          </a:xfrm>
          <a:prstGeom prst="rect">
            <a:avLst/>
          </a:prstGeom>
        </p:spPr>
      </p:pic>
      <p:sp>
        <p:nvSpPr>
          <p:cNvPr id="4" name="TextBox 3">
            <a:extLst>
              <a:ext uri="{FF2B5EF4-FFF2-40B4-BE49-F238E27FC236}">
                <a16:creationId xmlns:a16="http://schemas.microsoft.com/office/drawing/2014/main" xmlns="" id="{A98139A0-BD37-43B1-99B4-6D062897B399}"/>
              </a:ext>
            </a:extLst>
          </p:cNvPr>
          <p:cNvSpPr txBox="1"/>
          <p:nvPr/>
        </p:nvSpPr>
        <p:spPr>
          <a:xfrm>
            <a:off x="-1" y="0"/>
            <a:ext cx="9144000" cy="612000"/>
          </a:xfrm>
          <a:prstGeom prst="rect">
            <a:avLst/>
          </a:prstGeom>
          <a:solidFill>
            <a:srgbClr val="014929"/>
          </a:solidFill>
          <a:ln>
            <a:noFill/>
          </a:ln>
        </p:spPr>
        <p:txBody>
          <a:bodyPr anchor="ctr"/>
          <a:lstStyle>
            <a:defPPr>
              <a:defRPr lang="en-US"/>
            </a:defPPr>
            <a:lvl1pPr algn="ctr" defTabSz="914400" fontAlgn="base">
              <a:spcBef>
                <a:spcPct val="0"/>
              </a:spcBef>
              <a:spcAft>
                <a:spcPct val="0"/>
              </a:spcAft>
              <a:defRPr sz="2800" b="1">
                <a:solidFill>
                  <a:prstClr val="white"/>
                </a:solidFill>
                <a:latin typeface="Arial" panose="020B0604020202020204" pitchFamily="34" charset="0"/>
                <a:cs typeface="Arial" panose="020B0604020202020204" pitchFamily="34" charset="0"/>
              </a:defRPr>
            </a:lvl1pPr>
            <a:lvl2pPr marL="742950" indent="-285750">
              <a:defRPr>
                <a:latin typeface="Calibri" panose="020F0502020204030204" pitchFamily="34" charset="0"/>
                <a:cs typeface="Arial" panose="020B0604020202020204" pitchFamily="34" charset="0"/>
              </a:defRPr>
            </a:lvl2pPr>
            <a:lvl3pPr marL="1143000" indent="-228600">
              <a:defRPr>
                <a:latin typeface="Calibri" panose="020F0502020204030204" pitchFamily="34" charset="0"/>
                <a:cs typeface="Arial" panose="020B0604020202020204" pitchFamily="34" charset="0"/>
              </a:defRPr>
            </a:lvl3pPr>
            <a:lvl4pPr marL="1600200" indent="-228600">
              <a:defRPr>
                <a:latin typeface="Calibri" panose="020F0502020204030204" pitchFamily="34" charset="0"/>
                <a:cs typeface="Arial" panose="020B0604020202020204" pitchFamily="34" charset="0"/>
              </a:defRPr>
            </a:lvl4pPr>
            <a:lvl5pPr marL="2057400" indent="-228600">
              <a:defRPr>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latin typeface="Calibri" panose="020F0502020204030204" pitchFamily="34" charset="0"/>
                <a:cs typeface="Arial" panose="020B0604020202020204" pitchFamily="34" charset="0"/>
              </a:defRPr>
            </a:lvl9pPr>
          </a:lstStyle>
          <a:p>
            <a:r>
              <a:rPr lang="en-ZA" altLang="en-US" dirty="0"/>
              <a:t>Summary of Actual Achievement</a:t>
            </a:r>
          </a:p>
        </p:txBody>
      </p:sp>
      <p:sp>
        <p:nvSpPr>
          <p:cNvPr id="11" name="TextBox 10">
            <a:extLst>
              <a:ext uri="{FF2B5EF4-FFF2-40B4-BE49-F238E27FC236}">
                <a16:creationId xmlns:a16="http://schemas.microsoft.com/office/drawing/2014/main" xmlns="" id="{FBBA4FAC-A0C5-DA4F-8256-27FE825EC85D}"/>
              </a:ext>
            </a:extLst>
          </p:cNvPr>
          <p:cNvSpPr txBox="1"/>
          <p:nvPr/>
        </p:nvSpPr>
        <p:spPr>
          <a:xfrm>
            <a:off x="348744" y="849539"/>
            <a:ext cx="2066591" cy="584775"/>
          </a:xfrm>
          <a:prstGeom prst="rect">
            <a:avLst/>
          </a:prstGeom>
          <a:noFill/>
        </p:spPr>
        <p:txBody>
          <a:bodyPr wrap="none" rtlCol="0">
            <a:spAutoFit/>
          </a:bodyPr>
          <a:lstStyle/>
          <a:p>
            <a:pPr algn="ctr"/>
            <a:r>
              <a:rPr lang="en-GB" sz="1600" b="1" dirty="0">
                <a:latin typeface="Arial" panose="020B0604020202020204" pitchFamily="34" charset="0"/>
                <a:cs typeface="Arial" panose="020B0604020202020204" pitchFamily="34" charset="0"/>
              </a:rPr>
              <a:t>Fully/Overachieved</a:t>
            </a:r>
            <a:br>
              <a:rPr lang="en-GB" sz="1600" b="1" dirty="0">
                <a:latin typeface="Arial" panose="020B0604020202020204" pitchFamily="34" charset="0"/>
                <a:cs typeface="Arial" panose="020B0604020202020204" pitchFamily="34" charset="0"/>
              </a:rPr>
            </a:br>
            <a:r>
              <a:rPr lang="en-GB" sz="1600" b="1" dirty="0">
                <a:latin typeface="Arial" panose="020B0604020202020204" pitchFamily="34" charset="0"/>
                <a:cs typeface="Arial" panose="020B0604020202020204" pitchFamily="34" charset="0"/>
              </a:rPr>
              <a:t>69%</a:t>
            </a:r>
          </a:p>
        </p:txBody>
      </p:sp>
      <p:cxnSp>
        <p:nvCxnSpPr>
          <p:cNvPr id="12" name="Straight Arrow Connector 11">
            <a:extLst>
              <a:ext uri="{FF2B5EF4-FFF2-40B4-BE49-F238E27FC236}">
                <a16:creationId xmlns:a16="http://schemas.microsoft.com/office/drawing/2014/main" xmlns="" id="{73E2CFC0-3541-1C48-81E6-C08EDA5ED640}"/>
              </a:ext>
            </a:extLst>
          </p:cNvPr>
          <p:cNvCxnSpPr>
            <a:cxnSpLocks/>
            <a:endCxn id="11" idx="2"/>
          </p:cNvCxnSpPr>
          <p:nvPr/>
        </p:nvCxnSpPr>
        <p:spPr>
          <a:xfrm flipH="1" flipV="1">
            <a:off x="1382040" y="1434314"/>
            <a:ext cx="272589" cy="641229"/>
          </a:xfrm>
          <a:prstGeom prst="straightConnector1">
            <a:avLst/>
          </a:prstGeom>
          <a:ln w="28575">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54E59511-B001-B146-A72C-D7516C5AE9C8}"/>
              </a:ext>
            </a:extLst>
          </p:cNvPr>
          <p:cNvSpPr txBox="1"/>
          <p:nvPr/>
        </p:nvSpPr>
        <p:spPr>
          <a:xfrm>
            <a:off x="2399347" y="5445237"/>
            <a:ext cx="2344296" cy="584775"/>
          </a:xfrm>
          <a:prstGeom prst="rect">
            <a:avLst/>
          </a:prstGeom>
          <a:noFill/>
        </p:spPr>
        <p:txBody>
          <a:bodyPr wrap="none" rtlCol="0">
            <a:spAutoFit/>
          </a:bodyPr>
          <a:lstStyle/>
          <a:p>
            <a:pPr algn="ctr"/>
            <a:r>
              <a:rPr lang="en-GB" sz="1600" b="1" dirty="0">
                <a:latin typeface="Arial" panose="020B0604020202020204" pitchFamily="34" charset="0"/>
                <a:cs typeface="Arial" panose="020B0604020202020204" pitchFamily="34" charset="0"/>
              </a:rPr>
              <a:t>Partially/Not Achieved</a:t>
            </a:r>
            <a:br>
              <a:rPr lang="en-GB" sz="1600" b="1" dirty="0">
                <a:latin typeface="Arial" panose="020B0604020202020204" pitchFamily="34" charset="0"/>
                <a:cs typeface="Arial" panose="020B0604020202020204" pitchFamily="34" charset="0"/>
              </a:rPr>
            </a:br>
            <a:r>
              <a:rPr lang="en-GB" sz="1600" b="1" dirty="0">
                <a:latin typeface="Arial" panose="020B0604020202020204" pitchFamily="34" charset="0"/>
                <a:cs typeface="Arial" panose="020B0604020202020204" pitchFamily="34" charset="0"/>
              </a:rPr>
              <a:t>31%</a:t>
            </a:r>
          </a:p>
        </p:txBody>
      </p:sp>
      <p:cxnSp>
        <p:nvCxnSpPr>
          <p:cNvPr id="14" name="Straight Arrow Connector 13">
            <a:extLst>
              <a:ext uri="{FF2B5EF4-FFF2-40B4-BE49-F238E27FC236}">
                <a16:creationId xmlns:a16="http://schemas.microsoft.com/office/drawing/2014/main" xmlns="" id="{E4E04110-CDA9-CF47-A18D-1432ABA7AA82}"/>
              </a:ext>
            </a:extLst>
          </p:cNvPr>
          <p:cNvCxnSpPr>
            <a:cxnSpLocks/>
            <a:endCxn id="13" idx="0"/>
          </p:cNvCxnSpPr>
          <p:nvPr/>
        </p:nvCxnSpPr>
        <p:spPr>
          <a:xfrm>
            <a:off x="3410857" y="4470400"/>
            <a:ext cx="160638" cy="974837"/>
          </a:xfrm>
          <a:prstGeom prst="straightConnector1">
            <a:avLst/>
          </a:prstGeom>
          <a:ln w="28575">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9D95187A-1D99-9743-A7A5-5EA0C7115A21}"/>
              </a:ext>
            </a:extLst>
          </p:cNvPr>
          <p:cNvSpPr txBox="1"/>
          <p:nvPr/>
        </p:nvSpPr>
        <p:spPr>
          <a:xfrm>
            <a:off x="6133950" y="1266216"/>
            <a:ext cx="2661306" cy="338554"/>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Achieved greater than 90% = </a:t>
            </a:r>
            <a:r>
              <a:rPr lang="en-GB" sz="1600" b="1" dirty="0">
                <a:latin typeface="Arial" panose="020B0604020202020204" pitchFamily="34" charset="0"/>
                <a:cs typeface="Arial" panose="020B0604020202020204" pitchFamily="34" charset="0"/>
              </a:rPr>
              <a:t>3</a:t>
            </a:r>
          </a:p>
        </p:txBody>
      </p:sp>
      <p:sp>
        <p:nvSpPr>
          <p:cNvPr id="16" name="TextBox 15">
            <a:extLst>
              <a:ext uri="{FF2B5EF4-FFF2-40B4-BE49-F238E27FC236}">
                <a16:creationId xmlns:a16="http://schemas.microsoft.com/office/drawing/2014/main" xmlns="" id="{8FC20E4C-3677-F84C-B224-B6CB05CC6BF7}"/>
              </a:ext>
            </a:extLst>
          </p:cNvPr>
          <p:cNvSpPr txBox="1"/>
          <p:nvPr/>
        </p:nvSpPr>
        <p:spPr>
          <a:xfrm>
            <a:off x="6133950" y="2559328"/>
            <a:ext cx="2953053" cy="338554"/>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Achieved between 70% &amp; 90% = </a:t>
            </a:r>
            <a:r>
              <a:rPr lang="en-GB" sz="1600" b="1" dirty="0">
                <a:latin typeface="Arial" panose="020B0604020202020204" pitchFamily="34" charset="0"/>
                <a:cs typeface="Arial" panose="020B0604020202020204" pitchFamily="34" charset="0"/>
              </a:rPr>
              <a:t>8</a:t>
            </a:r>
          </a:p>
        </p:txBody>
      </p:sp>
      <p:sp>
        <p:nvSpPr>
          <p:cNvPr id="17" name="TextBox 16">
            <a:extLst>
              <a:ext uri="{FF2B5EF4-FFF2-40B4-BE49-F238E27FC236}">
                <a16:creationId xmlns:a16="http://schemas.microsoft.com/office/drawing/2014/main" xmlns="" id="{71569FB7-F148-3B40-ABFC-6EC8A663B6F6}"/>
              </a:ext>
            </a:extLst>
          </p:cNvPr>
          <p:cNvSpPr txBox="1"/>
          <p:nvPr/>
        </p:nvSpPr>
        <p:spPr>
          <a:xfrm>
            <a:off x="6133950" y="3814980"/>
            <a:ext cx="2953053" cy="33855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Achieved between 50% &amp; 70% =</a:t>
            </a:r>
            <a:r>
              <a:rPr lang="en-GB" sz="1600" dirty="0">
                <a:latin typeface="Arial" panose="020B0604020202020204" pitchFamily="34" charset="0"/>
                <a:cs typeface="Arial" panose="020B0604020202020204" pitchFamily="34" charset="0"/>
              </a:rPr>
              <a:t> </a:t>
            </a:r>
            <a:r>
              <a:rPr lang="en-GB" sz="1600" b="1" dirty="0">
                <a:latin typeface="Arial" panose="020B0604020202020204" pitchFamily="34" charset="0"/>
                <a:cs typeface="Arial" panose="020B0604020202020204" pitchFamily="34" charset="0"/>
              </a:rPr>
              <a:t>4</a:t>
            </a:r>
          </a:p>
        </p:txBody>
      </p:sp>
      <p:sp>
        <p:nvSpPr>
          <p:cNvPr id="20" name="Rectangle 19">
            <a:extLst>
              <a:ext uri="{FF2B5EF4-FFF2-40B4-BE49-F238E27FC236}">
                <a16:creationId xmlns:a16="http://schemas.microsoft.com/office/drawing/2014/main" xmlns="" id="{047516BD-854F-D843-9AF0-A20DF591ACBB}"/>
              </a:ext>
            </a:extLst>
          </p:cNvPr>
          <p:cNvSpPr/>
          <p:nvPr/>
        </p:nvSpPr>
        <p:spPr>
          <a:xfrm>
            <a:off x="6133950" y="5106683"/>
            <a:ext cx="2528256" cy="338554"/>
          </a:xfrm>
          <a:prstGeom prst="rect">
            <a:avLst/>
          </a:prstGeom>
        </p:spPr>
        <p:txBody>
          <a:bodyPr wrap="none">
            <a:spAutoFit/>
          </a:bodyPr>
          <a:lstStyle/>
          <a:p>
            <a:r>
              <a:rPr lang="en-GB" sz="1400" dirty="0">
                <a:latin typeface="Arial" panose="020B0604020202020204" pitchFamily="34" charset="0"/>
                <a:cs typeface="Arial" panose="020B0604020202020204" pitchFamily="34" charset="0"/>
              </a:rPr>
              <a:t>Achieved less than 50% = </a:t>
            </a:r>
            <a:r>
              <a:rPr lang="en-GB" sz="1600" b="1" dirty="0">
                <a:latin typeface="Arial" panose="020B0604020202020204" pitchFamily="34" charset="0"/>
                <a:cs typeface="Arial" panose="020B0604020202020204" pitchFamily="34" charset="0"/>
              </a:rPr>
              <a:t>15</a:t>
            </a:r>
          </a:p>
        </p:txBody>
      </p:sp>
      <p:sp>
        <p:nvSpPr>
          <p:cNvPr id="2" name="Slide Number Placeholder 1"/>
          <p:cNvSpPr>
            <a:spLocks noGrp="1"/>
          </p:cNvSpPr>
          <p:nvPr>
            <p:ph type="sldNum" sz="quarter" idx="12"/>
          </p:nvPr>
        </p:nvSpPr>
        <p:spPr>
          <a:xfrm>
            <a:off x="8699622" y="6484535"/>
            <a:ext cx="413937" cy="365125"/>
          </a:xfrm>
        </p:spPr>
        <p:txBody>
          <a:bodyPr/>
          <a:lstStyle/>
          <a:p>
            <a:fld id="{7A270D2B-0835-49A3-ACEE-56E9604391EE}" type="slidenum">
              <a:rPr lang="en-ZA" sz="1600" smtClean="0">
                <a:solidFill>
                  <a:srgbClr val="014929"/>
                </a:solidFill>
                <a:latin typeface="Arial" panose="020B0604020202020204" pitchFamily="34" charset="0"/>
                <a:cs typeface="Arial" panose="020B0604020202020204" pitchFamily="34" charset="0"/>
              </a:rPr>
              <a:pPr/>
              <a:t>72</a:t>
            </a:fld>
            <a:endParaRPr lang="en-ZA" sz="1600" dirty="0">
              <a:solidFill>
                <a:srgbClr val="01492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3423199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Management Performance Assessment Tool</a:t>
            </a:r>
            <a:endParaRPr lang="en-US" altLang="en-US" sz="2800" b="1" dirty="0">
              <a:solidFill>
                <a:prstClr val="white"/>
              </a:solidFill>
              <a:latin typeface="Arial" panose="020B0604020202020204" pitchFamily="34" charset="0"/>
            </a:endParaRP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just">
              <a:buFont typeface="Arial" panose="020B0604020202020204" pitchFamily="34" charset="0"/>
              <a:buChar char="•"/>
            </a:pPr>
            <a:r>
              <a:rPr lang="en-ZA" sz="2200" dirty="0" smtClean="0">
                <a:solidFill>
                  <a:prstClr val="black"/>
                </a:solidFill>
                <a:latin typeface="Arial" charset="0"/>
                <a:cs typeface="Arial" charset="0"/>
              </a:rPr>
              <a:t>Through the Administration programme, the AO executed civil control over the DOD which include governance </a:t>
            </a:r>
            <a:r>
              <a:rPr lang="en-ZA" sz="2200" dirty="0">
                <a:solidFill>
                  <a:prstClr val="black"/>
                </a:solidFill>
                <a:latin typeface="Arial" charset="0"/>
                <a:cs typeface="Arial" charset="0"/>
              </a:rPr>
              <a:t>risks and compliance functions, the determination of working methods and procedures that improve internal controls and the veracity of information provided</a:t>
            </a:r>
            <a:r>
              <a:rPr lang="en-ZA" sz="2200" dirty="0" smtClean="0">
                <a:solidFill>
                  <a:prstClr val="black"/>
                </a:solidFill>
                <a:latin typeface="Arial" charset="0"/>
                <a:cs typeface="Arial" charset="0"/>
              </a:rPr>
              <a:t>.</a:t>
            </a:r>
          </a:p>
          <a:p>
            <a:pPr marL="342900" indent="-342900" algn="just">
              <a:buFont typeface="Arial" panose="020B0604020202020204" pitchFamily="34" charset="0"/>
              <a:buChar char="•"/>
            </a:pPr>
            <a:endParaRPr lang="en-ZA" sz="2200" dirty="0">
              <a:solidFill>
                <a:prstClr val="black"/>
              </a:solidFill>
              <a:latin typeface="Arial" charset="0"/>
              <a:cs typeface="Arial" charset="0"/>
            </a:endParaRPr>
          </a:p>
          <a:p>
            <a:pPr marL="342900" indent="-342900" algn="just">
              <a:buFont typeface="Arial" panose="020B0604020202020204" pitchFamily="34" charset="0"/>
              <a:buChar char="•"/>
            </a:pPr>
            <a:r>
              <a:rPr lang="en-ZA" sz="2200" dirty="0" smtClean="0">
                <a:solidFill>
                  <a:prstClr val="black"/>
                </a:solidFill>
                <a:latin typeface="Arial" charset="0"/>
                <a:cs typeface="Arial" charset="0"/>
              </a:rPr>
              <a:t>Management </a:t>
            </a:r>
            <a:r>
              <a:rPr lang="en-ZA" sz="2200" dirty="0">
                <a:solidFill>
                  <a:prstClr val="black"/>
                </a:solidFill>
                <a:latin typeface="Arial" charset="0"/>
                <a:cs typeface="Arial" charset="0"/>
              </a:rPr>
              <a:t>interventions implemented </a:t>
            </a:r>
            <a:r>
              <a:rPr lang="en-ZA" sz="2200" dirty="0" smtClean="0">
                <a:solidFill>
                  <a:prstClr val="black"/>
                </a:solidFill>
                <a:latin typeface="Arial" charset="0"/>
                <a:cs typeface="Arial" charset="0"/>
              </a:rPr>
              <a:t>by the AO, as </a:t>
            </a:r>
            <a:r>
              <a:rPr lang="en-ZA" sz="2200" dirty="0">
                <a:solidFill>
                  <a:prstClr val="black"/>
                </a:solidFill>
                <a:latin typeface="Arial" charset="0"/>
                <a:cs typeface="Arial" charset="0"/>
              </a:rPr>
              <a:t>well as regular monitoring of progress with the implementation of improvement plans, resulted in </a:t>
            </a:r>
            <a:r>
              <a:rPr lang="en-ZA" sz="2200" b="1" dirty="0">
                <a:solidFill>
                  <a:prstClr val="black"/>
                </a:solidFill>
                <a:effectLst>
                  <a:outerShdw blurRad="38100" dist="38100" dir="2700000" algn="tl">
                    <a:srgbClr val="000000">
                      <a:alpha val="43137"/>
                    </a:srgbClr>
                  </a:outerShdw>
                </a:effectLst>
                <a:latin typeface="Arial" charset="0"/>
                <a:cs typeface="Arial" charset="0"/>
              </a:rPr>
              <a:t>an improved full compliance </a:t>
            </a:r>
            <a:r>
              <a:rPr lang="en-ZA" sz="2200" dirty="0">
                <a:solidFill>
                  <a:prstClr val="black"/>
                </a:solidFill>
                <a:latin typeface="Arial" charset="0"/>
                <a:cs typeface="Arial" charset="0"/>
              </a:rPr>
              <a:t>percentage from </a:t>
            </a:r>
            <a:r>
              <a:rPr lang="en-ZA" sz="2200" b="1" dirty="0">
                <a:solidFill>
                  <a:prstClr val="black"/>
                </a:solidFill>
                <a:effectLst>
                  <a:outerShdw blurRad="38100" dist="38100" dir="2700000" algn="tl">
                    <a:srgbClr val="000000">
                      <a:alpha val="43137"/>
                    </a:srgbClr>
                  </a:outerShdw>
                </a:effectLst>
                <a:latin typeface="Arial" charset="0"/>
                <a:cs typeface="Arial" charset="0"/>
              </a:rPr>
              <a:t>27%</a:t>
            </a:r>
            <a:r>
              <a:rPr lang="en-ZA" sz="2200" dirty="0">
                <a:solidFill>
                  <a:prstClr val="black"/>
                </a:solidFill>
                <a:latin typeface="Arial" charset="0"/>
                <a:cs typeface="Arial" charset="0"/>
              </a:rPr>
              <a:t> in the 2017 cycle to </a:t>
            </a:r>
            <a:r>
              <a:rPr lang="en-ZA" sz="2200" b="1" dirty="0">
                <a:solidFill>
                  <a:prstClr val="black"/>
                </a:solidFill>
                <a:effectLst>
                  <a:outerShdw blurRad="38100" dist="38100" dir="2700000" algn="tl">
                    <a:srgbClr val="000000">
                      <a:alpha val="43137"/>
                    </a:srgbClr>
                  </a:outerShdw>
                </a:effectLst>
                <a:latin typeface="Arial" charset="0"/>
                <a:cs typeface="Arial" charset="0"/>
              </a:rPr>
              <a:t>33%</a:t>
            </a:r>
            <a:r>
              <a:rPr lang="en-ZA" sz="2200" dirty="0">
                <a:solidFill>
                  <a:prstClr val="black"/>
                </a:solidFill>
                <a:latin typeface="Arial" charset="0"/>
                <a:cs typeface="Arial" charset="0"/>
              </a:rPr>
              <a:t> in the 2018 cycle.</a:t>
            </a:r>
          </a:p>
          <a:p>
            <a:pPr marL="342900" indent="-342900" algn="just">
              <a:buFont typeface="Arial" panose="020B0604020202020204" pitchFamily="34" charset="0"/>
              <a:buChar char="•"/>
            </a:pPr>
            <a:endParaRPr lang="en-ZA" sz="2200" dirty="0" smtClean="0">
              <a:latin typeface="Arial" panose="020B0604020202020204" pitchFamily="34" charset="0"/>
              <a:cs typeface="Arial" panose="020B0604020202020204" pitchFamily="34" charset="0"/>
            </a:endParaRPr>
          </a:p>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73</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12015802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ZA" altLang="en-US" sz="2800" b="1" dirty="0" smtClean="0">
                <a:solidFill>
                  <a:prstClr val="white"/>
                </a:solidFill>
                <a:latin typeface="Arial" panose="020B0604020202020204" pitchFamily="34" charset="0"/>
              </a:rPr>
              <a:t>MPAT Average </a:t>
            </a:r>
            <a:r>
              <a:rPr lang="en-ZA" altLang="en-US" sz="2800" b="1" dirty="0">
                <a:solidFill>
                  <a:prstClr val="white"/>
                </a:solidFill>
                <a:latin typeface="Arial" panose="020B0604020202020204" pitchFamily="34" charset="0"/>
              </a:rPr>
              <a:t>Scores: 2012 to 2018</a:t>
            </a: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74</a:t>
            </a:fld>
            <a:endParaRPr lang="en-US" altLang="en-US" sz="2400" dirty="0" smtClean="0">
              <a:solidFill>
                <a:srgbClr val="014929"/>
              </a:solidFill>
              <a:latin typeface="Arial" panose="020B0604020202020204" pitchFamily="34" charset="0"/>
            </a:endParaRPr>
          </a:p>
        </p:txBody>
      </p:sp>
      <p:graphicFrame>
        <p:nvGraphicFramePr>
          <p:cNvPr id="8" name="Chart 7"/>
          <p:cNvGraphicFramePr/>
          <p:nvPr>
            <p:extLst>
              <p:ext uri="{D42A27DB-BD31-4B8C-83A1-F6EECF244321}">
                <p14:modId xmlns:p14="http://schemas.microsoft.com/office/powerpoint/2010/main" xmlns="" val="1562172106"/>
              </p:ext>
            </p:extLst>
          </p:nvPr>
        </p:nvGraphicFramePr>
        <p:xfrm>
          <a:off x="257557" y="895707"/>
          <a:ext cx="8636000" cy="48598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28915432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Human Resource Management</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just">
              <a:buFont typeface="Arial" panose="020B0604020202020204" pitchFamily="34" charset="0"/>
              <a:buChar char="•"/>
            </a:pPr>
            <a:r>
              <a:rPr lang="en-ZA" sz="2200" dirty="0">
                <a:latin typeface="Arial" panose="020B0604020202020204" pitchFamily="34" charset="0"/>
                <a:cs typeface="Arial" panose="020B0604020202020204" pitchFamily="34" charset="0"/>
              </a:rPr>
              <a:t>The DOD planned and budgeted for an average personnel strength of 75 211 for the FY2018/19 at a cost of </a:t>
            </a:r>
            <a:r>
              <a:rPr lang="en-ZA" sz="2200" dirty="0" smtClean="0">
                <a:latin typeface="Arial" panose="020B0604020202020204" pitchFamily="34" charset="0"/>
                <a:cs typeface="Arial" panose="020B0604020202020204" pitchFamily="34" charset="0"/>
              </a:rPr>
              <a:t>Rb30,3. </a:t>
            </a:r>
          </a:p>
          <a:p>
            <a:pPr marL="342900" indent="-342900" algn="just">
              <a:buFont typeface="Arial" panose="020B0604020202020204" pitchFamily="34" charset="0"/>
              <a:buChar char="•"/>
            </a:pPr>
            <a:endParaRPr lang="en-ZA" sz="22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ZA" sz="2200" dirty="0" smtClean="0">
                <a:latin typeface="Arial" panose="020B0604020202020204" pitchFamily="34" charset="0"/>
                <a:cs typeface="Arial" panose="020B0604020202020204" pitchFamily="34" charset="0"/>
              </a:rPr>
              <a:t>The NT final </a:t>
            </a:r>
            <a:r>
              <a:rPr lang="en-ZA" sz="2200" dirty="0">
                <a:latin typeface="Arial" panose="020B0604020202020204" pitchFamily="34" charset="0"/>
                <a:cs typeface="Arial" panose="020B0604020202020204" pitchFamily="34" charset="0"/>
              </a:rPr>
              <a:t>letter of allocation allocated </a:t>
            </a:r>
            <a:r>
              <a:rPr lang="en-ZA" sz="2200" dirty="0" smtClean="0">
                <a:latin typeface="Arial" panose="020B0604020202020204" pitchFamily="34" charset="0"/>
                <a:cs typeface="Arial" panose="020B0604020202020204" pitchFamily="34" charset="0"/>
              </a:rPr>
              <a:t>Rb27,1 towards </a:t>
            </a:r>
            <a:r>
              <a:rPr lang="en-ZA" sz="2200" dirty="0">
                <a:latin typeface="Arial" panose="020B0604020202020204" pitchFamily="34" charset="0"/>
                <a:cs typeface="Arial" panose="020B0604020202020204" pitchFamily="34" charset="0"/>
              </a:rPr>
              <a:t>the DOD’s </a:t>
            </a:r>
            <a:r>
              <a:rPr lang="en-ZA" sz="2200" dirty="0" err="1">
                <a:latin typeface="Arial" panose="020B0604020202020204" pitchFamily="34" charset="0"/>
                <a:cs typeface="Arial" panose="020B0604020202020204" pitchFamily="34" charset="0"/>
              </a:rPr>
              <a:t>CoE</a:t>
            </a:r>
            <a:r>
              <a:rPr lang="en-ZA" sz="2200" dirty="0">
                <a:latin typeface="Arial" panose="020B0604020202020204" pitchFamily="34" charset="0"/>
                <a:cs typeface="Arial" panose="020B0604020202020204" pitchFamily="34" charset="0"/>
              </a:rPr>
              <a:t> for FY2018/19, which was significantly less than the DOD’s planned figures.  </a:t>
            </a:r>
            <a:endParaRPr lang="en-ZA" sz="2200" dirty="0" smtClean="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ZA" sz="22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ZA" sz="2200" dirty="0" smtClean="0">
                <a:latin typeface="Arial" panose="020B0604020202020204" pitchFamily="34" charset="0"/>
                <a:cs typeface="Arial" panose="020B0604020202020204" pitchFamily="34" charset="0"/>
              </a:rPr>
              <a:t>The </a:t>
            </a:r>
            <a:r>
              <a:rPr lang="en-ZA" sz="2200" dirty="0">
                <a:latin typeface="Arial" panose="020B0604020202020204" pitchFamily="34" charset="0"/>
                <a:cs typeface="Arial" panose="020B0604020202020204" pitchFamily="34" charset="0"/>
              </a:rPr>
              <a:t>imposed </a:t>
            </a:r>
            <a:r>
              <a:rPr lang="en-ZA" sz="2200" dirty="0" err="1">
                <a:latin typeface="Arial" panose="020B0604020202020204" pitchFamily="34" charset="0"/>
                <a:cs typeface="Arial" panose="020B0604020202020204" pitchFamily="34" charset="0"/>
              </a:rPr>
              <a:t>CoE</a:t>
            </a:r>
            <a:r>
              <a:rPr lang="en-ZA" sz="2200" dirty="0">
                <a:latin typeface="Arial" panose="020B0604020202020204" pitchFamily="34" charset="0"/>
                <a:cs typeface="Arial" panose="020B0604020202020204" pitchFamily="34" charset="0"/>
              </a:rPr>
              <a:t> budget ceiling did not take account of ordered commitments, current expenditure and exercises for which trained uniformed personnel are required to assure success.  </a:t>
            </a:r>
            <a:endParaRPr lang="en-ZA" sz="2200" dirty="0" smtClean="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ZA" sz="22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ZA" sz="2200" dirty="0" smtClean="0">
                <a:latin typeface="Arial" panose="020B0604020202020204" pitchFamily="34" charset="0"/>
                <a:cs typeface="Arial" panose="020B0604020202020204" pitchFamily="34" charset="0"/>
              </a:rPr>
              <a:t>The </a:t>
            </a:r>
            <a:r>
              <a:rPr lang="en-ZA" sz="2200" dirty="0" err="1">
                <a:latin typeface="Arial" panose="020B0604020202020204" pitchFamily="34" charset="0"/>
                <a:cs typeface="Arial" panose="020B0604020202020204" pitchFamily="34" charset="0"/>
              </a:rPr>
              <a:t>CoE</a:t>
            </a:r>
            <a:r>
              <a:rPr lang="en-ZA" sz="2200" dirty="0">
                <a:latin typeface="Arial" panose="020B0604020202020204" pitchFamily="34" charset="0"/>
                <a:cs typeface="Arial" panose="020B0604020202020204" pitchFamily="34" charset="0"/>
              </a:rPr>
              <a:t> budget allocation did not allow the DOD the opportunity to assess the most appropriate means for rejuvenation, since mechanisms considered are unfunded.</a:t>
            </a:r>
            <a:endParaRPr lang="en-ZA" sz="2200" dirty="0" smtClean="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ZA" sz="2200" dirty="0">
              <a:latin typeface="Arial" panose="020B0604020202020204" pitchFamily="34" charset="0"/>
              <a:cs typeface="Arial" panose="020B0604020202020204" pitchFamily="34"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75</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30847930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Human Resource Management</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just">
              <a:buFont typeface="Arial" panose="020B0604020202020204" pitchFamily="34" charset="0"/>
              <a:buChar char="•"/>
            </a:pPr>
            <a:r>
              <a:rPr lang="en-ZA" sz="2200" dirty="0" smtClean="0">
                <a:latin typeface="Arial" panose="020B0604020202020204" pitchFamily="34" charset="0"/>
                <a:cs typeface="Arial" panose="020B0604020202020204" pitchFamily="34" charset="0"/>
              </a:rPr>
              <a:t>The </a:t>
            </a:r>
            <a:r>
              <a:rPr lang="en-ZA" sz="2200" dirty="0">
                <a:latin typeface="Arial" panose="020B0604020202020204" pitchFamily="34" charset="0"/>
                <a:cs typeface="Arial" panose="020B0604020202020204" pitchFamily="34" charset="0"/>
              </a:rPr>
              <a:t>DOD maintained an average </a:t>
            </a:r>
            <a:r>
              <a:rPr lang="en-ZA" sz="2200" dirty="0" smtClean="0">
                <a:latin typeface="Arial" panose="020B0604020202020204" pitchFamily="34" charset="0"/>
                <a:cs typeface="Arial" panose="020B0604020202020204" pitchFamily="34" charset="0"/>
              </a:rPr>
              <a:t>HR strength </a:t>
            </a:r>
            <a:r>
              <a:rPr lang="en-ZA" sz="2200" dirty="0">
                <a:latin typeface="Arial" panose="020B0604020202020204" pitchFamily="34" charset="0"/>
                <a:cs typeface="Arial" panose="020B0604020202020204" pitchFamily="34" charset="0"/>
              </a:rPr>
              <a:t>of 74 343 during FY2018/19, which resulted in a </a:t>
            </a:r>
            <a:r>
              <a:rPr lang="en-ZA" sz="2200" dirty="0" err="1">
                <a:latin typeface="Arial" panose="020B0604020202020204" pitchFamily="34" charset="0"/>
                <a:cs typeface="Arial" panose="020B0604020202020204" pitchFamily="34" charset="0"/>
              </a:rPr>
              <a:t>CoE</a:t>
            </a:r>
            <a:r>
              <a:rPr lang="en-ZA" sz="2200" dirty="0">
                <a:latin typeface="Arial" panose="020B0604020202020204" pitchFamily="34" charset="0"/>
                <a:cs typeface="Arial" panose="020B0604020202020204" pitchFamily="34" charset="0"/>
              </a:rPr>
              <a:t> shortfall of </a:t>
            </a:r>
            <a:r>
              <a:rPr lang="en-ZA" sz="2200" dirty="0" smtClean="0">
                <a:latin typeface="Arial" panose="020B0604020202020204" pitchFamily="34" charset="0"/>
                <a:cs typeface="Arial" panose="020B0604020202020204" pitchFamily="34" charset="0"/>
              </a:rPr>
              <a:t>Rb2,9.  </a:t>
            </a:r>
          </a:p>
          <a:p>
            <a:pPr marL="342900" indent="-342900" algn="just">
              <a:buFont typeface="Arial" panose="020B0604020202020204" pitchFamily="34" charset="0"/>
              <a:buChar char="•"/>
            </a:pPr>
            <a:endParaRPr lang="en-ZA"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ZA" sz="2200" dirty="0" smtClean="0">
                <a:latin typeface="Arial" panose="020B0604020202020204" pitchFamily="34" charset="0"/>
                <a:cs typeface="Arial" panose="020B0604020202020204" pitchFamily="34" charset="0"/>
              </a:rPr>
              <a:t>In </a:t>
            </a:r>
            <a:r>
              <a:rPr lang="en-ZA" sz="2200" dirty="0">
                <a:latin typeface="Arial" panose="020B0604020202020204" pitchFamily="34" charset="0"/>
                <a:cs typeface="Arial" panose="020B0604020202020204" pitchFamily="34" charset="0"/>
              </a:rPr>
              <a:t>managing the projected </a:t>
            </a:r>
            <a:r>
              <a:rPr lang="en-ZA" sz="2200" dirty="0" err="1">
                <a:latin typeface="Arial" panose="020B0604020202020204" pitchFamily="34" charset="0"/>
                <a:cs typeface="Arial" panose="020B0604020202020204" pitchFamily="34" charset="0"/>
              </a:rPr>
              <a:t>CoE</a:t>
            </a:r>
            <a:r>
              <a:rPr lang="en-ZA" sz="2200" dirty="0">
                <a:latin typeface="Arial" panose="020B0604020202020204" pitchFamily="34" charset="0"/>
                <a:cs typeface="Arial" panose="020B0604020202020204" pitchFamily="34" charset="0"/>
              </a:rPr>
              <a:t> shortfall, the Department submitted various requests to NT, requesting approval to reprioritise its allocation internally, without exceeding the Defence Vote.  </a:t>
            </a:r>
            <a:endParaRPr lang="en-ZA" sz="2200" dirty="0" smtClean="0">
              <a:latin typeface="Arial" panose="020B0604020202020204" pitchFamily="34" charset="0"/>
              <a:cs typeface="Arial" panose="020B0604020202020204" pitchFamily="34" charset="0"/>
            </a:endParaRPr>
          </a:p>
          <a:p>
            <a:pPr algn="just"/>
            <a:endParaRPr lang="en-ZA"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ZA" sz="2200" dirty="0" smtClean="0">
                <a:latin typeface="Arial" panose="020B0604020202020204" pitchFamily="34" charset="0"/>
                <a:cs typeface="Arial" panose="020B0604020202020204" pitchFamily="34" charset="0"/>
              </a:rPr>
              <a:t>The </a:t>
            </a:r>
            <a:r>
              <a:rPr lang="en-ZA" sz="2200" dirty="0">
                <a:latin typeface="Arial" panose="020B0604020202020204" pitchFamily="34" charset="0"/>
                <a:cs typeface="Arial" panose="020B0604020202020204" pitchFamily="34" charset="0"/>
              </a:rPr>
              <a:t>matter was </a:t>
            </a:r>
            <a:r>
              <a:rPr lang="en-ZA" sz="2200" dirty="0" smtClean="0">
                <a:latin typeface="Arial" panose="020B0604020202020204" pitchFamily="34" charset="0"/>
                <a:cs typeface="Arial" panose="020B0604020202020204" pitchFamily="34" charset="0"/>
              </a:rPr>
              <a:t>deliberated during a tri-ministerial meeting and </a:t>
            </a:r>
            <a:r>
              <a:rPr lang="en-ZA" sz="2200" dirty="0">
                <a:latin typeface="Arial" panose="020B0604020202020204" pitchFamily="34" charset="0"/>
                <a:cs typeface="Arial" panose="020B0604020202020204" pitchFamily="34" charset="0"/>
              </a:rPr>
              <a:t>the </a:t>
            </a:r>
            <a:r>
              <a:rPr lang="en-ZA" sz="2200" dirty="0" smtClean="0">
                <a:latin typeface="Arial" panose="020B0604020202020204" pitchFamily="34" charset="0"/>
                <a:cs typeface="Arial" panose="020B0604020202020204" pitchFamily="34" charset="0"/>
              </a:rPr>
              <a:t>MOD&amp;MV </a:t>
            </a:r>
            <a:r>
              <a:rPr lang="en-ZA" sz="2200" dirty="0">
                <a:latin typeface="Arial" panose="020B0604020202020204" pitchFamily="34" charset="0"/>
                <a:cs typeface="Arial" panose="020B0604020202020204" pitchFamily="34" charset="0"/>
              </a:rPr>
              <a:t>and Ministers of Finance and </a:t>
            </a:r>
            <a:r>
              <a:rPr lang="en-ZA" sz="2200" dirty="0" smtClean="0">
                <a:latin typeface="Arial" panose="020B0604020202020204" pitchFamily="34" charset="0"/>
                <a:cs typeface="Arial" panose="020B0604020202020204" pitchFamily="34" charset="0"/>
              </a:rPr>
              <a:t>PSA directed </a:t>
            </a:r>
            <a:r>
              <a:rPr lang="en-ZA" sz="2200" dirty="0">
                <a:latin typeface="Arial" panose="020B0604020202020204" pitchFamily="34" charset="0"/>
                <a:cs typeface="Arial" panose="020B0604020202020204" pitchFamily="34" charset="0"/>
              </a:rPr>
              <a:t>that the applicable </a:t>
            </a:r>
            <a:r>
              <a:rPr lang="en-ZA" sz="2200" dirty="0" smtClean="0">
                <a:latin typeface="Arial" panose="020B0604020202020204" pitchFamily="34" charset="0"/>
                <a:cs typeface="Arial" panose="020B0604020202020204" pitchFamily="34" charset="0"/>
              </a:rPr>
              <a:t>DGs </a:t>
            </a:r>
            <a:r>
              <a:rPr lang="en-ZA" sz="2200" dirty="0">
                <a:latin typeface="Arial" panose="020B0604020202020204" pitchFamily="34" charset="0"/>
                <a:cs typeface="Arial" panose="020B0604020202020204" pitchFamily="34" charset="0"/>
              </a:rPr>
              <a:t>should further attend to the matter for finalisation</a:t>
            </a:r>
            <a:r>
              <a:rPr lang="en-ZA" sz="2200" dirty="0" smtClean="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ZA" dirty="0" smtClean="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ZA" sz="2200" dirty="0" smtClean="0">
                <a:latin typeface="Arial" panose="020B0604020202020204" pitchFamily="34" charset="0"/>
                <a:cs typeface="Arial" panose="020B0604020202020204" pitchFamily="34" charset="0"/>
              </a:rPr>
              <a:t>NT </a:t>
            </a:r>
            <a:r>
              <a:rPr lang="en-ZA" sz="2200" dirty="0">
                <a:latin typeface="Arial" panose="020B0604020202020204" pitchFamily="34" charset="0"/>
                <a:cs typeface="Arial" panose="020B0604020202020204" pitchFamily="34" charset="0"/>
              </a:rPr>
              <a:t>did not approve the DOD’s request to lift its </a:t>
            </a:r>
            <a:r>
              <a:rPr lang="en-ZA" sz="2200" dirty="0" err="1">
                <a:latin typeface="Arial" panose="020B0604020202020204" pitchFamily="34" charset="0"/>
                <a:cs typeface="Arial" panose="020B0604020202020204" pitchFamily="34" charset="0"/>
              </a:rPr>
              <a:t>CoE</a:t>
            </a:r>
            <a:r>
              <a:rPr lang="en-ZA" sz="2200" dirty="0">
                <a:latin typeface="Arial" panose="020B0604020202020204" pitchFamily="34" charset="0"/>
                <a:cs typeface="Arial" panose="020B0604020202020204" pitchFamily="34" charset="0"/>
              </a:rPr>
              <a:t> ceiling with an additional amount equal to the </a:t>
            </a:r>
            <a:r>
              <a:rPr lang="en-ZA" sz="2200" dirty="0" smtClean="0">
                <a:latin typeface="Arial" panose="020B0604020202020204" pitchFamily="34" charset="0"/>
                <a:cs typeface="Arial" panose="020B0604020202020204" pitchFamily="34" charset="0"/>
              </a:rPr>
              <a:t>shortfall which resulted </a:t>
            </a:r>
            <a:r>
              <a:rPr lang="en-ZA" sz="2200" dirty="0">
                <a:latin typeface="Arial" panose="020B0604020202020204" pitchFamily="34" charset="0"/>
                <a:cs typeface="Arial" panose="020B0604020202020204" pitchFamily="34" charset="0"/>
              </a:rPr>
              <a:t>in the DOD incurring </a:t>
            </a:r>
            <a:r>
              <a:rPr lang="en-ZA"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irregular expenditure to the amount of </a:t>
            </a:r>
            <a:r>
              <a:rPr lang="en-ZA"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Rb2,895</a:t>
            </a:r>
            <a:r>
              <a:rPr lang="en-ZA" sz="2200" dirty="0" smtClean="0">
                <a:latin typeface="Arial" panose="020B0604020202020204" pitchFamily="34" charset="0"/>
                <a:cs typeface="Arial" panose="020B0604020202020204" pitchFamily="34" charset="0"/>
              </a:rPr>
              <a:t>.</a:t>
            </a:r>
            <a:endParaRPr lang="en-ZA" sz="22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ZA" sz="22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ZA" sz="22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ZA" sz="2200" dirty="0">
              <a:latin typeface="Arial" panose="020B0604020202020204" pitchFamily="34" charset="0"/>
              <a:cs typeface="Arial" panose="020B0604020202020204" pitchFamily="34" charset="0"/>
            </a:endParaRPr>
          </a:p>
          <a:p>
            <a:pPr algn="just" defTabSz="914400" fontAlgn="base">
              <a:spcBef>
                <a:spcPct val="0"/>
              </a:spcBef>
              <a:spcAft>
                <a:spcPct val="0"/>
              </a:spcAft>
            </a:pPr>
            <a:endParaRPr lang="en-ZA" sz="2200" dirty="0">
              <a:solidFill>
                <a:prstClr val="black"/>
              </a:solidFill>
              <a:latin typeface="Arial" charset="0"/>
              <a:cs typeface="Arial" charset="0"/>
            </a:endParaRPr>
          </a:p>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76</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5192435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6" name="Rectangle 13"/>
          <p:cNvSpPr>
            <a:spLocks noChangeArrowheads="1"/>
          </p:cNvSpPr>
          <p:nvPr/>
        </p:nvSpPr>
        <p:spPr bwMode="auto">
          <a:xfrm>
            <a:off x="298580" y="595901"/>
            <a:ext cx="8565502"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lnSpc>
                <a:spcPct val="200000"/>
              </a:lnSpc>
              <a:spcBef>
                <a:spcPct val="0"/>
              </a:spcBef>
              <a:spcAft>
                <a:spcPct val="0"/>
              </a:spcAft>
            </a:pPr>
            <a:endParaRPr lang="en-ZA" sz="2600" dirty="0" smtClean="0">
              <a:solidFill>
                <a:prstClr val="black"/>
              </a:solidFill>
              <a:latin typeface="Arial" charset="0"/>
              <a:cs typeface="Arial" charset="0"/>
            </a:endParaRPr>
          </a:p>
          <a:p>
            <a:pPr algn="ctr" defTabSz="914400" fontAlgn="base">
              <a:lnSpc>
                <a:spcPct val="200000"/>
              </a:lnSpc>
              <a:spcBef>
                <a:spcPct val="0"/>
              </a:spcBef>
              <a:spcAft>
                <a:spcPct val="0"/>
              </a:spcAft>
            </a:pPr>
            <a:endParaRPr lang="en-ZA" sz="2600" dirty="0">
              <a:solidFill>
                <a:prstClr val="black"/>
              </a:solidFill>
              <a:latin typeface="Arial" charset="0"/>
              <a:cs typeface="Arial" charset="0"/>
            </a:endParaRPr>
          </a:p>
          <a:p>
            <a:pPr algn="ctr" defTabSz="914400" fontAlgn="base">
              <a:spcBef>
                <a:spcPct val="0"/>
              </a:spcBef>
              <a:spcAft>
                <a:spcPct val="0"/>
              </a:spcAft>
            </a:pPr>
            <a:r>
              <a:rPr lang="en-ZA" sz="4800" b="1" dirty="0" smtClean="0">
                <a:solidFill>
                  <a:srgbClr val="014929"/>
                </a:solidFill>
                <a:effectLst>
                  <a:outerShdw blurRad="38100" dist="38100" dir="2700000" algn="tl">
                    <a:srgbClr val="000000">
                      <a:alpha val="43137"/>
                    </a:srgbClr>
                  </a:outerShdw>
                </a:effectLst>
                <a:latin typeface="Arial" charset="0"/>
                <a:cs typeface="Arial" charset="0"/>
              </a:rPr>
              <a:t>Financial Performance Information</a:t>
            </a:r>
            <a:endParaRPr lang="en-ZA" sz="4800" b="1" dirty="0">
              <a:solidFill>
                <a:srgbClr val="014929"/>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xmlns="" val="25593026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78</a:t>
            </a:fld>
            <a:endParaRPr lang="en-US" altLang="en-US" sz="2400" dirty="0" smtClean="0">
              <a:solidFill>
                <a:srgbClr val="014929"/>
              </a:solidFill>
              <a:latin typeface="Arial" panose="020B0604020202020204" pitchFamily="34" charset="0"/>
            </a:endParaRPr>
          </a:p>
        </p:txBody>
      </p:sp>
      <p:sp>
        <p:nvSpPr>
          <p:cNvPr id="9" name="Rectangle 8"/>
          <p:cNvSpPr/>
          <p:nvPr/>
        </p:nvSpPr>
        <p:spPr>
          <a:xfrm>
            <a:off x="351169" y="1277595"/>
            <a:ext cx="4555513" cy="3477875"/>
          </a:xfrm>
          <a:prstGeom prst="rect">
            <a:avLst/>
          </a:prstGeom>
          <a:noFill/>
        </p:spPr>
        <p:txBody>
          <a:bodyPr wrap="square">
            <a:spAutoFit/>
          </a:bodyPr>
          <a:lstStyle/>
          <a:p>
            <a:pPr algn="ctr" defTabSz="914400" fontAlgn="base">
              <a:spcBef>
                <a:spcPct val="0"/>
              </a:spcBef>
              <a:spcAft>
                <a:spcPct val="0"/>
              </a:spcAft>
            </a:pPr>
            <a:r>
              <a:rPr lang="en-ZA" sz="2400" dirty="0">
                <a:latin typeface="Arial" charset="0"/>
                <a:cs typeface="Arial" charset="0"/>
              </a:rPr>
              <a:t>The </a:t>
            </a:r>
            <a:r>
              <a:rPr lang="en-ZA" sz="3200" dirty="0">
                <a:effectLst>
                  <a:outerShdw blurRad="38100" dist="38100" dir="2700000" algn="tl">
                    <a:srgbClr val="000000">
                      <a:alpha val="43137"/>
                    </a:srgbClr>
                  </a:outerShdw>
                </a:effectLst>
                <a:latin typeface="Arial" charset="0"/>
                <a:cs typeface="Arial" charset="0"/>
              </a:rPr>
              <a:t>current budget allocation </a:t>
            </a:r>
            <a:r>
              <a:rPr lang="en-ZA" sz="2400" dirty="0">
                <a:latin typeface="Arial" charset="0"/>
                <a:cs typeface="Arial" charset="0"/>
              </a:rPr>
              <a:t>is deemed to be </a:t>
            </a:r>
            <a:r>
              <a:rPr lang="en-ZA" sz="3600" dirty="0">
                <a:solidFill>
                  <a:srgbClr val="C00000"/>
                </a:solidFill>
                <a:effectLst>
                  <a:outerShdw blurRad="38100" dist="38100" dir="2700000" algn="tl">
                    <a:srgbClr val="000000">
                      <a:alpha val="43137"/>
                    </a:srgbClr>
                  </a:outerShdw>
                </a:effectLst>
                <a:latin typeface="Arial" charset="0"/>
                <a:cs typeface="Arial" charset="0"/>
              </a:rPr>
              <a:t>inadequate</a:t>
            </a:r>
            <a:r>
              <a:rPr lang="en-ZA" sz="3200" dirty="0">
                <a:latin typeface="Arial" charset="0"/>
                <a:cs typeface="Arial" charset="0"/>
              </a:rPr>
              <a:t> </a:t>
            </a:r>
            <a:r>
              <a:rPr lang="en-ZA" sz="2400" dirty="0" smtClean="0">
                <a:latin typeface="Arial" charset="0"/>
                <a:cs typeface="Arial" charset="0"/>
              </a:rPr>
              <a:t/>
            </a:r>
            <a:br>
              <a:rPr lang="en-ZA" sz="2400" dirty="0" smtClean="0">
                <a:latin typeface="Arial" charset="0"/>
                <a:cs typeface="Arial" charset="0"/>
              </a:rPr>
            </a:br>
            <a:r>
              <a:rPr lang="en-ZA" sz="2400" dirty="0" smtClean="0">
                <a:latin typeface="Arial" charset="0"/>
                <a:cs typeface="Arial" charset="0"/>
              </a:rPr>
              <a:t>to </a:t>
            </a:r>
            <a:r>
              <a:rPr lang="en-ZA" sz="3200" dirty="0">
                <a:effectLst>
                  <a:outerShdw blurRad="38100" dist="38100" dir="2700000" algn="tl">
                    <a:srgbClr val="000000">
                      <a:alpha val="43137"/>
                    </a:srgbClr>
                  </a:outerShdw>
                </a:effectLst>
                <a:latin typeface="Arial" charset="0"/>
                <a:cs typeface="Arial" charset="0"/>
              </a:rPr>
              <a:t>enable the execution </a:t>
            </a:r>
            <a:r>
              <a:rPr lang="en-ZA" sz="2400" dirty="0">
                <a:latin typeface="Arial" charset="0"/>
                <a:cs typeface="Arial" charset="0"/>
              </a:rPr>
              <a:t>of </a:t>
            </a:r>
            <a:r>
              <a:rPr lang="en-ZA" sz="2400" dirty="0" smtClean="0">
                <a:latin typeface="Arial" charset="0"/>
                <a:cs typeface="Arial" charset="0"/>
              </a:rPr>
              <a:t>the </a:t>
            </a:r>
            <a:br>
              <a:rPr lang="en-ZA" sz="2400" dirty="0" smtClean="0">
                <a:latin typeface="Arial" charset="0"/>
                <a:cs typeface="Arial" charset="0"/>
              </a:rPr>
            </a:br>
            <a:r>
              <a:rPr lang="en-ZA" sz="3200" dirty="0" smtClean="0">
                <a:effectLst>
                  <a:outerShdw blurRad="38100" dist="38100" dir="2700000" algn="tl">
                    <a:srgbClr val="000000">
                      <a:alpha val="43137"/>
                    </a:srgbClr>
                  </a:outerShdw>
                </a:effectLst>
                <a:latin typeface="Arial" charset="0"/>
                <a:cs typeface="Arial" charset="0"/>
              </a:rPr>
              <a:t>DOD </a:t>
            </a:r>
            <a:r>
              <a:rPr lang="en-ZA" sz="3200" dirty="0">
                <a:effectLst>
                  <a:outerShdw blurRad="38100" dist="38100" dir="2700000" algn="tl">
                    <a:srgbClr val="000000">
                      <a:alpha val="43137"/>
                    </a:srgbClr>
                  </a:outerShdw>
                </a:effectLst>
                <a:latin typeface="Arial" charset="0"/>
                <a:cs typeface="Arial" charset="0"/>
              </a:rPr>
              <a:t>Constitutional </a:t>
            </a:r>
            <a:r>
              <a:rPr lang="en-ZA" sz="3200" dirty="0" smtClean="0">
                <a:effectLst>
                  <a:outerShdw blurRad="38100" dist="38100" dir="2700000" algn="tl">
                    <a:srgbClr val="000000">
                      <a:alpha val="43137"/>
                    </a:srgbClr>
                  </a:outerShdw>
                </a:effectLst>
                <a:latin typeface="Arial" charset="0"/>
                <a:cs typeface="Arial" charset="0"/>
              </a:rPr>
              <a:t>mandate</a:t>
            </a:r>
            <a:r>
              <a:rPr lang="en-ZA" sz="2400" dirty="0" smtClean="0">
                <a:latin typeface="Arial" charset="0"/>
                <a:cs typeface="Arial" charset="0"/>
              </a:rPr>
              <a:t>.</a:t>
            </a:r>
            <a:endParaRPr lang="en-ZA" sz="2400" dirty="0">
              <a:latin typeface="Arial" charset="0"/>
              <a:cs typeface="Arial" charset="0"/>
            </a:endParaRPr>
          </a:p>
        </p:txBody>
      </p:sp>
      <p:grpSp>
        <p:nvGrpSpPr>
          <p:cNvPr id="10" name="Group 1"/>
          <p:cNvGrpSpPr>
            <a:grpSpLocks/>
          </p:cNvGrpSpPr>
          <p:nvPr/>
        </p:nvGrpSpPr>
        <p:grpSpPr bwMode="auto">
          <a:xfrm>
            <a:off x="4743643" y="611999"/>
            <a:ext cx="4323445" cy="5258253"/>
            <a:chOff x="4522479" y="309562"/>
            <a:chExt cx="4092883" cy="5302250"/>
          </a:xfrm>
        </p:grpSpPr>
        <p:pic>
          <p:nvPicPr>
            <p:cNvPr id="11" name="Picture 3"/>
            <p:cNvPicPr>
              <a:picLocks noChangeAspect="1"/>
            </p:cNvPicPr>
            <p:nvPr/>
          </p:nvPicPr>
          <p:blipFill>
            <a:blip r:embed="rId4" cstate="print">
              <a:extLst>
                <a:ext uri="{28A0092B-C50C-407E-A947-70E740481C1C}">
                  <a14:useLocalDpi xmlns:a14="http://schemas.microsoft.com/office/drawing/2010/main" xmlns="" val="0"/>
                </a:ext>
              </a:extLst>
            </a:blip>
            <a:srcRect l="62148"/>
            <a:stretch>
              <a:fillRect/>
            </a:stretch>
          </p:blipFill>
          <p:spPr bwMode="auto">
            <a:xfrm>
              <a:off x="5940151" y="309562"/>
              <a:ext cx="2675211" cy="530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4"/>
            <p:cNvPicPr>
              <a:picLocks noChangeAspect="1"/>
            </p:cNvPicPr>
            <p:nvPr/>
          </p:nvPicPr>
          <p:blipFill>
            <a:blip r:embed="rId5" cstate="print">
              <a:extLst>
                <a:ext uri="{28A0092B-C50C-407E-A947-70E740481C1C}">
                  <a14:useLocalDpi xmlns:a14="http://schemas.microsoft.com/office/drawing/2010/main" xmlns="" val="0"/>
                </a:ext>
              </a:extLst>
            </a:blip>
            <a:srcRect t="20692" r="79745"/>
            <a:stretch>
              <a:fillRect/>
            </a:stretch>
          </p:blipFill>
          <p:spPr bwMode="auto">
            <a:xfrm>
              <a:off x="4522479" y="980728"/>
              <a:ext cx="1438736" cy="4225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4" name="TextBox 13">
            <a:extLst>
              <a:ext uri="{FF2B5EF4-FFF2-40B4-BE49-F238E27FC236}">
                <a16:creationId xmlns:a16="http://schemas.microsoft.com/office/drawing/2014/main" xmlns="" id="{A98139A0-BD37-43B1-99B4-6D062897B399}"/>
              </a:ext>
            </a:extLst>
          </p:cNvPr>
          <p:cNvSpPr txBox="1"/>
          <p:nvPr/>
        </p:nvSpPr>
        <p:spPr>
          <a:xfrm>
            <a:off x="-1" y="0"/>
            <a:ext cx="9144000" cy="612000"/>
          </a:xfrm>
          <a:prstGeom prst="rect">
            <a:avLst/>
          </a:prstGeom>
          <a:solidFill>
            <a:srgbClr val="014929"/>
          </a:solidFill>
          <a:ln>
            <a:noFill/>
          </a:ln>
        </p:spPr>
        <p:txBody>
          <a:bodyPr anchor="ctr"/>
          <a:lstStyle>
            <a:defPPr>
              <a:defRPr lang="en-US"/>
            </a:defPPr>
            <a:lvl1pPr algn="ctr" defTabSz="914400" fontAlgn="base">
              <a:spcBef>
                <a:spcPct val="0"/>
              </a:spcBef>
              <a:spcAft>
                <a:spcPct val="0"/>
              </a:spcAft>
              <a:defRPr sz="2800" b="1">
                <a:solidFill>
                  <a:prstClr val="white"/>
                </a:solidFill>
                <a:latin typeface="Arial" panose="020B0604020202020204" pitchFamily="34" charset="0"/>
                <a:cs typeface="Arial" panose="020B0604020202020204" pitchFamily="34" charset="0"/>
              </a:defRPr>
            </a:lvl1pPr>
            <a:lvl2pPr marL="742950" indent="-285750">
              <a:defRPr>
                <a:latin typeface="Calibri" panose="020F0502020204030204" pitchFamily="34" charset="0"/>
                <a:cs typeface="Arial" panose="020B0604020202020204" pitchFamily="34" charset="0"/>
              </a:defRPr>
            </a:lvl2pPr>
            <a:lvl3pPr marL="1143000" indent="-228600">
              <a:defRPr>
                <a:latin typeface="Calibri" panose="020F0502020204030204" pitchFamily="34" charset="0"/>
                <a:cs typeface="Arial" panose="020B0604020202020204" pitchFamily="34" charset="0"/>
              </a:defRPr>
            </a:lvl3pPr>
            <a:lvl4pPr marL="1600200" indent="-228600">
              <a:defRPr>
                <a:latin typeface="Calibri" panose="020F0502020204030204" pitchFamily="34" charset="0"/>
                <a:cs typeface="Arial" panose="020B0604020202020204" pitchFamily="34" charset="0"/>
              </a:defRPr>
            </a:lvl4pPr>
            <a:lvl5pPr marL="2057400" indent="-228600">
              <a:defRPr>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latin typeface="Calibri" panose="020F0502020204030204" pitchFamily="34" charset="0"/>
                <a:cs typeface="Arial" panose="020B0604020202020204" pitchFamily="34" charset="0"/>
              </a:defRPr>
            </a:lvl9pPr>
          </a:lstStyle>
          <a:p>
            <a:r>
              <a:rPr lang="en-GB" altLang="en-US" dirty="0" smtClean="0"/>
              <a:t>Defence Vote 19</a:t>
            </a:r>
            <a:endParaRPr lang="en-GB" altLang="en-US" dirty="0"/>
          </a:p>
        </p:txBody>
      </p:sp>
      <p:grpSp>
        <p:nvGrpSpPr>
          <p:cNvPr id="3" name="Group 2"/>
          <p:cNvGrpSpPr/>
          <p:nvPr/>
        </p:nvGrpSpPr>
        <p:grpSpPr>
          <a:xfrm>
            <a:off x="6536160" y="4773477"/>
            <a:ext cx="1416969" cy="1005274"/>
            <a:chOff x="3557828" y="4830422"/>
            <a:chExt cx="1416969" cy="1005274"/>
          </a:xfrm>
        </p:grpSpPr>
        <p:sp>
          <p:nvSpPr>
            <p:cNvPr id="15" name="Oval 14"/>
            <p:cNvSpPr/>
            <p:nvPr/>
          </p:nvSpPr>
          <p:spPr>
            <a:xfrm>
              <a:off x="3557828" y="4830422"/>
              <a:ext cx="1356744" cy="1005274"/>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u="sng" dirty="0" smtClean="0">
                <a:ln>
                  <a:solidFill>
                    <a:srgbClr val="C00000"/>
                  </a:solidFill>
                </a:ln>
                <a:latin typeface="Arial" panose="020B0604020202020204" pitchFamily="34" charset="0"/>
                <a:cs typeface="Arial" panose="020B0604020202020204" pitchFamily="34" charset="0"/>
              </a:endParaRPr>
            </a:p>
          </p:txBody>
        </p:sp>
        <p:sp>
          <p:nvSpPr>
            <p:cNvPr id="2" name="TextBox 1"/>
            <p:cNvSpPr txBox="1"/>
            <p:nvPr/>
          </p:nvSpPr>
          <p:spPr>
            <a:xfrm>
              <a:off x="3557828" y="4975521"/>
              <a:ext cx="1416969" cy="646331"/>
            </a:xfrm>
            <a:prstGeom prst="rect">
              <a:avLst/>
            </a:prstGeom>
            <a:noFill/>
          </p:spPr>
          <p:txBody>
            <a:bodyPr wrap="square" rtlCol="0">
              <a:spAutoFit/>
            </a:bodyPr>
            <a:lstStyle/>
            <a:p>
              <a:pPr lvl="0" algn="ctr">
                <a:defRPr/>
              </a:pPr>
              <a:r>
                <a:rPr lang="en-GB" sz="2000" b="1" dirty="0">
                  <a:ln>
                    <a:solidFill>
                      <a:srgbClr val="C00000"/>
                    </a:solidFill>
                  </a:ln>
                  <a:solidFill>
                    <a:prstClr val="white"/>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2018</a:t>
              </a:r>
              <a:endParaRPr lang="en-GB" b="1" dirty="0">
                <a:ln>
                  <a:solidFill>
                    <a:srgbClr val="C00000"/>
                  </a:solidFill>
                </a:ln>
                <a:solidFill>
                  <a:prstClr val="white"/>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a:p>
              <a:pPr lvl="0" algn="ctr">
                <a:defRPr/>
              </a:pPr>
              <a:r>
                <a:rPr lang="en-GB" sz="1600" b="1" dirty="0">
                  <a:ln>
                    <a:solidFill>
                      <a:srgbClr val="C00000"/>
                    </a:solidFill>
                  </a:ln>
                  <a:solidFill>
                    <a:prstClr val="white"/>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0.96%GDP</a:t>
              </a:r>
            </a:p>
          </p:txBody>
        </p:sp>
      </p:grpSp>
    </p:spTree>
    <p:extLst>
      <p:ext uri="{BB962C8B-B14F-4D97-AF65-F5344CB8AC3E}">
        <p14:creationId xmlns:p14="http://schemas.microsoft.com/office/powerpoint/2010/main" xmlns="" val="264497179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79</a:t>
            </a:fld>
            <a:endParaRPr lang="en-US" altLang="en-US" sz="2400" dirty="0" smtClean="0">
              <a:solidFill>
                <a:srgbClr val="014929"/>
              </a:solidFill>
              <a:latin typeface="Arial" panose="020B0604020202020204" pitchFamily="34" charset="0"/>
            </a:endParaRPr>
          </a:p>
        </p:txBody>
      </p:sp>
      <p:sp>
        <p:nvSpPr>
          <p:cNvPr id="14" name="TextBox 13">
            <a:extLst>
              <a:ext uri="{FF2B5EF4-FFF2-40B4-BE49-F238E27FC236}">
                <a16:creationId xmlns:a16="http://schemas.microsoft.com/office/drawing/2014/main" xmlns="" id="{A98139A0-BD37-43B1-99B4-6D062897B399}"/>
              </a:ext>
            </a:extLst>
          </p:cNvPr>
          <p:cNvSpPr txBox="1"/>
          <p:nvPr/>
        </p:nvSpPr>
        <p:spPr>
          <a:xfrm>
            <a:off x="-1" y="0"/>
            <a:ext cx="9144000" cy="612000"/>
          </a:xfrm>
          <a:prstGeom prst="rect">
            <a:avLst/>
          </a:prstGeom>
          <a:solidFill>
            <a:srgbClr val="014929"/>
          </a:solidFill>
          <a:ln>
            <a:noFill/>
          </a:ln>
        </p:spPr>
        <p:txBody>
          <a:bodyPr anchor="ctr"/>
          <a:lstStyle>
            <a:defPPr>
              <a:defRPr lang="en-US"/>
            </a:defPPr>
            <a:lvl1pPr algn="ctr" defTabSz="914400" fontAlgn="base">
              <a:spcBef>
                <a:spcPct val="0"/>
              </a:spcBef>
              <a:spcAft>
                <a:spcPct val="0"/>
              </a:spcAft>
              <a:defRPr sz="2800" b="1">
                <a:solidFill>
                  <a:prstClr val="white"/>
                </a:solidFill>
                <a:latin typeface="Arial" panose="020B0604020202020204" pitchFamily="34" charset="0"/>
                <a:cs typeface="Arial" panose="020B0604020202020204" pitchFamily="34" charset="0"/>
              </a:defRPr>
            </a:lvl1pPr>
            <a:lvl2pPr marL="742950" indent="-285750">
              <a:defRPr>
                <a:latin typeface="Calibri" panose="020F0502020204030204" pitchFamily="34" charset="0"/>
                <a:cs typeface="Arial" panose="020B0604020202020204" pitchFamily="34" charset="0"/>
              </a:defRPr>
            </a:lvl2pPr>
            <a:lvl3pPr marL="1143000" indent="-228600">
              <a:defRPr>
                <a:latin typeface="Calibri" panose="020F0502020204030204" pitchFamily="34" charset="0"/>
                <a:cs typeface="Arial" panose="020B0604020202020204" pitchFamily="34" charset="0"/>
              </a:defRPr>
            </a:lvl3pPr>
            <a:lvl4pPr marL="1600200" indent="-228600">
              <a:defRPr>
                <a:latin typeface="Calibri" panose="020F0502020204030204" pitchFamily="34" charset="0"/>
                <a:cs typeface="Arial" panose="020B0604020202020204" pitchFamily="34" charset="0"/>
              </a:defRPr>
            </a:lvl4pPr>
            <a:lvl5pPr marL="2057400" indent="-228600">
              <a:defRPr>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latin typeface="Calibri" panose="020F0502020204030204" pitchFamily="34" charset="0"/>
                <a:cs typeface="Arial" panose="020B0604020202020204" pitchFamily="34" charset="0"/>
              </a:defRPr>
            </a:lvl9pPr>
          </a:lstStyle>
          <a:p>
            <a:r>
              <a:rPr lang="en-GB" altLang="en-US" dirty="0" smtClean="0"/>
              <a:t>Defence Vote 19</a:t>
            </a:r>
            <a:endParaRPr lang="en-GB" altLang="en-US" dirty="0"/>
          </a:p>
        </p:txBody>
      </p:sp>
      <p:sp>
        <p:nvSpPr>
          <p:cNvPr id="15" name="TextBox 14">
            <a:extLst>
              <a:ext uri="{FF2B5EF4-FFF2-40B4-BE49-F238E27FC236}">
                <a16:creationId xmlns:a16="http://schemas.microsoft.com/office/drawing/2014/main" xmlns="" id="{176C36FB-450D-476B-9E97-78C9003E1C6A}"/>
              </a:ext>
            </a:extLst>
          </p:cNvPr>
          <p:cNvSpPr txBox="1"/>
          <p:nvPr/>
        </p:nvSpPr>
        <p:spPr>
          <a:xfrm>
            <a:off x="260524" y="1286821"/>
            <a:ext cx="3712665" cy="4001095"/>
          </a:xfrm>
          <a:prstGeom prst="rect">
            <a:avLst/>
          </a:prstGeom>
          <a:noFill/>
        </p:spPr>
        <p:txBody>
          <a:bodyPr wrap="square">
            <a:spAutoFit/>
          </a:bodyPr>
          <a:lstStyle/>
          <a:p>
            <a:pPr algn="ctr">
              <a:defRPr/>
            </a:pPr>
            <a:r>
              <a:rPr lang="en-GB" sz="2400" dirty="0">
                <a:latin typeface="Arial" panose="020B0604020202020204" pitchFamily="34" charset="0"/>
              </a:rPr>
              <a:t>The Defence Budget Vote for </a:t>
            </a:r>
            <a:r>
              <a:rPr lang="en-GB" sz="2400" dirty="0" smtClean="0">
                <a:latin typeface="Arial" panose="020B0604020202020204" pitchFamily="34" charset="0"/>
              </a:rPr>
              <a:t>FY2018/19 </a:t>
            </a:r>
            <a:r>
              <a:rPr lang="en-GB" sz="2400" dirty="0">
                <a:latin typeface="Arial" panose="020B0604020202020204" pitchFamily="34" charset="0"/>
              </a:rPr>
              <a:t>amounted </a:t>
            </a:r>
            <a:r>
              <a:rPr lang="en-GB" sz="2400" dirty="0" smtClean="0">
                <a:latin typeface="Arial" panose="020B0604020202020204" pitchFamily="34" charset="0"/>
              </a:rPr>
              <a:t>to </a:t>
            </a:r>
            <a:r>
              <a:rPr lang="en-GB" sz="3200" b="1" dirty="0" smtClean="0">
                <a:solidFill>
                  <a:srgbClr val="C00000"/>
                </a:solidFill>
                <a:effectLst>
                  <a:outerShdw blurRad="38100" dist="38100" dir="2700000" algn="tl">
                    <a:srgbClr val="000000">
                      <a:alpha val="43137"/>
                    </a:srgbClr>
                  </a:outerShdw>
                </a:effectLst>
                <a:latin typeface="Arial" panose="020B0604020202020204" pitchFamily="34" charset="0"/>
              </a:rPr>
              <a:t>R48.5 </a:t>
            </a:r>
            <a:r>
              <a:rPr lang="en-GB" sz="3200" b="1" dirty="0">
                <a:solidFill>
                  <a:srgbClr val="C00000"/>
                </a:solidFill>
                <a:effectLst>
                  <a:outerShdw blurRad="38100" dist="38100" dir="2700000" algn="tl">
                    <a:srgbClr val="000000">
                      <a:alpha val="43137"/>
                    </a:srgbClr>
                  </a:outerShdw>
                </a:effectLst>
                <a:latin typeface="Arial" panose="020B0604020202020204" pitchFamily="34" charset="0"/>
              </a:rPr>
              <a:t>billion</a:t>
            </a:r>
            <a:r>
              <a:rPr lang="en-GB" sz="2200" dirty="0">
                <a:latin typeface="Arial" panose="020B0604020202020204" pitchFamily="34" charset="0"/>
              </a:rPr>
              <a:t>.</a:t>
            </a:r>
          </a:p>
          <a:p>
            <a:pPr algn="ctr">
              <a:defRPr/>
            </a:pPr>
            <a:endParaRPr lang="en-GB" sz="2200" dirty="0">
              <a:latin typeface="Arial" panose="020B0604020202020204" pitchFamily="34" charset="0"/>
            </a:endParaRPr>
          </a:p>
          <a:p>
            <a:pPr algn="ctr">
              <a:defRPr/>
            </a:pPr>
            <a:r>
              <a:rPr lang="en-GB" sz="2400" dirty="0">
                <a:latin typeface="Arial" panose="020B0604020202020204" pitchFamily="34" charset="0"/>
              </a:rPr>
              <a:t>The Defence Budget Vote amounted </a:t>
            </a:r>
            <a:r>
              <a:rPr lang="en-GB" sz="2400" dirty="0" smtClean="0">
                <a:latin typeface="Arial" panose="020B0604020202020204" pitchFamily="34" charset="0"/>
              </a:rPr>
              <a:t>to</a:t>
            </a:r>
          </a:p>
          <a:p>
            <a:pPr algn="ctr">
              <a:defRPr/>
            </a:pPr>
            <a:endParaRPr lang="en-GB" sz="2400" dirty="0" smtClean="0">
              <a:latin typeface="Arial" panose="020B0604020202020204" pitchFamily="34" charset="0"/>
            </a:endParaRPr>
          </a:p>
          <a:p>
            <a:pPr algn="ctr">
              <a:defRPr/>
            </a:pPr>
            <a:r>
              <a:rPr lang="en-GB" sz="2200" dirty="0" smtClean="0">
                <a:latin typeface="Arial" panose="020B0604020202020204" pitchFamily="34" charset="0"/>
              </a:rPr>
              <a:t> </a:t>
            </a:r>
            <a:r>
              <a:rPr lang="en-GB" sz="2800" b="1" dirty="0" smtClean="0">
                <a:effectLst>
                  <a:outerShdw blurRad="38100" dist="38100" dir="2700000" algn="tl">
                    <a:srgbClr val="000000">
                      <a:alpha val="43137"/>
                    </a:srgbClr>
                  </a:outerShdw>
                </a:effectLst>
                <a:latin typeface="Arial" panose="020B0604020202020204" pitchFamily="34" charset="0"/>
              </a:rPr>
              <a:t>0.96%</a:t>
            </a:r>
            <a:r>
              <a:rPr lang="en-GB" sz="2200" dirty="0" smtClean="0">
                <a:latin typeface="Arial" panose="020B0604020202020204" pitchFamily="34" charset="0"/>
              </a:rPr>
              <a:t> </a:t>
            </a:r>
            <a:r>
              <a:rPr lang="en-GB" sz="2400" dirty="0">
                <a:latin typeface="Arial" panose="020B0604020202020204" pitchFamily="34" charset="0"/>
              </a:rPr>
              <a:t>of </a:t>
            </a:r>
            <a:r>
              <a:rPr lang="en-GB" sz="2800" dirty="0" smtClean="0">
                <a:latin typeface="Arial" panose="020B0604020202020204" pitchFamily="34" charset="0"/>
              </a:rPr>
              <a:t>SA’s</a:t>
            </a:r>
            <a:r>
              <a:rPr lang="en-GB" sz="2400" dirty="0" smtClean="0">
                <a:latin typeface="Arial" panose="020B0604020202020204" pitchFamily="34" charset="0"/>
              </a:rPr>
              <a:t> </a:t>
            </a:r>
            <a:r>
              <a:rPr lang="en-GB" sz="2800" b="1" dirty="0" smtClean="0">
                <a:effectLst>
                  <a:outerShdw blurRad="38100" dist="38100" dir="2700000" algn="tl">
                    <a:srgbClr val="000000">
                      <a:alpha val="43137"/>
                    </a:srgbClr>
                  </a:outerShdw>
                </a:effectLst>
                <a:latin typeface="Arial" panose="020B0604020202020204" pitchFamily="34" charset="0"/>
              </a:rPr>
              <a:t>GDP</a:t>
            </a:r>
            <a:r>
              <a:rPr lang="en-GB" sz="2400" dirty="0" smtClean="0">
                <a:effectLst>
                  <a:outerShdw blurRad="38100" dist="38100" dir="2700000" algn="tl">
                    <a:srgbClr val="000000">
                      <a:alpha val="43137"/>
                    </a:srgbClr>
                  </a:outerShdw>
                </a:effectLst>
                <a:latin typeface="Arial" panose="020B0604020202020204" pitchFamily="34" charset="0"/>
              </a:rPr>
              <a:t> </a:t>
            </a:r>
          </a:p>
          <a:p>
            <a:pPr algn="ctr">
              <a:defRPr/>
            </a:pPr>
            <a:r>
              <a:rPr lang="en-GB" sz="2400" dirty="0" smtClean="0">
                <a:latin typeface="Arial" panose="020B0604020202020204" pitchFamily="34" charset="0"/>
              </a:rPr>
              <a:t>and </a:t>
            </a:r>
          </a:p>
          <a:p>
            <a:pPr algn="ctr">
              <a:defRPr/>
            </a:pPr>
            <a:r>
              <a:rPr lang="en-GB" sz="2800" b="1" dirty="0" smtClean="0">
                <a:effectLst>
                  <a:outerShdw blurRad="38100" dist="38100" dir="2700000" algn="tl">
                    <a:srgbClr val="000000">
                      <a:alpha val="43137"/>
                    </a:srgbClr>
                  </a:outerShdw>
                </a:effectLst>
                <a:latin typeface="Arial" panose="020B0604020202020204" pitchFamily="34" charset="0"/>
              </a:rPr>
              <a:t>2.9%</a:t>
            </a:r>
            <a:r>
              <a:rPr lang="en-GB" sz="2200" dirty="0" smtClean="0">
                <a:latin typeface="Arial" panose="020B0604020202020204" pitchFamily="34" charset="0"/>
              </a:rPr>
              <a:t> </a:t>
            </a:r>
            <a:r>
              <a:rPr lang="en-GB" sz="2400" dirty="0">
                <a:latin typeface="Arial" panose="020B0604020202020204" pitchFamily="34" charset="0"/>
              </a:rPr>
              <a:t>of total </a:t>
            </a:r>
            <a:r>
              <a:rPr lang="en-GB" sz="2800" b="1" dirty="0" smtClean="0">
                <a:effectLst>
                  <a:outerShdw blurRad="38100" dist="38100" dir="2700000" algn="tl">
                    <a:srgbClr val="000000">
                      <a:alpha val="43137"/>
                    </a:srgbClr>
                  </a:outerShdw>
                </a:effectLst>
                <a:latin typeface="Arial" panose="020B0604020202020204" pitchFamily="34" charset="0"/>
              </a:rPr>
              <a:t>GE</a:t>
            </a:r>
            <a:r>
              <a:rPr lang="en-GB" sz="2200" dirty="0" smtClean="0">
                <a:latin typeface="Arial" panose="020B0604020202020204" pitchFamily="34" charset="0"/>
              </a:rPr>
              <a:t>.</a:t>
            </a:r>
            <a:endParaRPr lang="en-GB" sz="2200" dirty="0">
              <a:latin typeface="Arial" panose="020B0604020202020204" pitchFamily="34" charset="0"/>
            </a:endParaRPr>
          </a:p>
        </p:txBody>
      </p:sp>
      <p:pic>
        <p:nvPicPr>
          <p:cNvPr id="16" name="Picture 15">
            <a:extLst>
              <a:ext uri="{FF2B5EF4-FFF2-40B4-BE49-F238E27FC236}">
                <a16:creationId xmlns:a16="http://schemas.microsoft.com/office/drawing/2014/main" xmlns="" id="{E1CFF088-8A8B-E743-8136-1B45A01D372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214187" y="729650"/>
            <a:ext cx="3220002" cy="5925566"/>
          </a:xfrm>
          <a:prstGeom prst="rect">
            <a:avLst/>
          </a:prstGeom>
        </p:spPr>
      </p:pic>
      <p:sp>
        <p:nvSpPr>
          <p:cNvPr id="17" name="TextBox 16">
            <a:extLst>
              <a:ext uri="{FF2B5EF4-FFF2-40B4-BE49-F238E27FC236}">
                <a16:creationId xmlns:a16="http://schemas.microsoft.com/office/drawing/2014/main" xmlns="" id="{AE1E9BE5-6A66-DC4E-BF28-5B638651D4CF}"/>
              </a:ext>
            </a:extLst>
          </p:cNvPr>
          <p:cNvSpPr txBox="1"/>
          <p:nvPr/>
        </p:nvSpPr>
        <p:spPr>
          <a:xfrm>
            <a:off x="7371157" y="702046"/>
            <a:ext cx="1656223" cy="584775"/>
          </a:xfrm>
          <a:prstGeom prst="rect">
            <a:avLst/>
          </a:prstGeom>
          <a:noFill/>
        </p:spPr>
        <p:txBody>
          <a:bodyPr wrap="none" rtlCol="0">
            <a:spAutoFit/>
          </a:bodyPr>
          <a:lstStyle/>
          <a:p>
            <a:r>
              <a:rPr lang="en-GB" sz="1600" b="1" dirty="0" smtClean="0">
                <a:latin typeface="Arial" panose="020B0604020202020204" pitchFamily="34" charset="0"/>
                <a:cs typeface="Arial" panose="020B0604020202020204" pitchFamily="34" charset="0"/>
              </a:rPr>
              <a:t>0.96%:</a:t>
            </a:r>
            <a:r>
              <a:rPr lang="en-GB" sz="1600" dirty="0" smtClean="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Defence</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              Vote</a:t>
            </a:r>
          </a:p>
        </p:txBody>
      </p:sp>
      <p:sp>
        <p:nvSpPr>
          <p:cNvPr id="18" name="TextBox 17">
            <a:extLst>
              <a:ext uri="{FF2B5EF4-FFF2-40B4-BE49-F238E27FC236}">
                <a16:creationId xmlns:a16="http://schemas.microsoft.com/office/drawing/2014/main" xmlns="" id="{A647AF8F-A48B-FA48-8E5A-7154365C3DD6}"/>
              </a:ext>
            </a:extLst>
          </p:cNvPr>
          <p:cNvSpPr txBox="1"/>
          <p:nvPr/>
        </p:nvSpPr>
        <p:spPr>
          <a:xfrm>
            <a:off x="7374871" y="3660823"/>
            <a:ext cx="1542410" cy="584775"/>
          </a:xfrm>
          <a:prstGeom prst="rect">
            <a:avLst/>
          </a:prstGeom>
          <a:noFill/>
        </p:spPr>
        <p:txBody>
          <a:bodyPr wrap="none" rtlCol="0">
            <a:spAutoFit/>
          </a:bodyPr>
          <a:lstStyle/>
          <a:p>
            <a:r>
              <a:rPr lang="en-GB" sz="1600" b="1" dirty="0" smtClean="0">
                <a:latin typeface="Arial" panose="020B0604020202020204" pitchFamily="34" charset="0"/>
                <a:cs typeface="Arial" panose="020B0604020202020204" pitchFamily="34" charset="0"/>
              </a:rPr>
              <a:t>2.9%:</a:t>
            </a:r>
            <a:r>
              <a:rPr lang="en-GB" sz="1600" dirty="0" smtClean="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Defence</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              Vote</a:t>
            </a:r>
          </a:p>
        </p:txBody>
      </p:sp>
    </p:spTree>
    <p:extLst>
      <p:ext uri="{BB962C8B-B14F-4D97-AF65-F5344CB8AC3E}">
        <p14:creationId xmlns:p14="http://schemas.microsoft.com/office/powerpoint/2010/main" xmlns="" val="26877237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6" name="Rectangle 13"/>
          <p:cNvSpPr>
            <a:spLocks noChangeArrowheads="1"/>
          </p:cNvSpPr>
          <p:nvPr/>
        </p:nvSpPr>
        <p:spPr bwMode="auto">
          <a:xfrm>
            <a:off x="298580" y="595901"/>
            <a:ext cx="8565502"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lnSpc>
                <a:spcPct val="200000"/>
              </a:lnSpc>
              <a:spcBef>
                <a:spcPct val="0"/>
              </a:spcBef>
              <a:spcAft>
                <a:spcPct val="0"/>
              </a:spcAft>
            </a:pPr>
            <a:endParaRPr lang="en-ZA" sz="2600" dirty="0" smtClean="0">
              <a:solidFill>
                <a:prstClr val="black"/>
              </a:solidFill>
              <a:latin typeface="Arial" charset="0"/>
              <a:cs typeface="Arial" charset="0"/>
            </a:endParaRPr>
          </a:p>
          <a:p>
            <a:pPr algn="ctr" defTabSz="914400" fontAlgn="base">
              <a:lnSpc>
                <a:spcPct val="200000"/>
              </a:lnSpc>
              <a:spcBef>
                <a:spcPct val="0"/>
              </a:spcBef>
              <a:spcAft>
                <a:spcPct val="0"/>
              </a:spcAft>
            </a:pPr>
            <a:endParaRPr lang="en-ZA" sz="2600" dirty="0">
              <a:solidFill>
                <a:prstClr val="black"/>
              </a:solidFill>
              <a:latin typeface="Arial" charset="0"/>
              <a:cs typeface="Arial" charset="0"/>
            </a:endParaRPr>
          </a:p>
          <a:p>
            <a:pPr algn="ctr" defTabSz="914400" fontAlgn="base">
              <a:lnSpc>
                <a:spcPct val="200000"/>
              </a:lnSpc>
              <a:spcBef>
                <a:spcPct val="0"/>
              </a:spcBef>
              <a:spcAft>
                <a:spcPct val="0"/>
              </a:spcAft>
            </a:pPr>
            <a:r>
              <a:rPr lang="en-ZA" sz="4800" b="1" dirty="0" smtClean="0">
                <a:solidFill>
                  <a:srgbClr val="014929"/>
                </a:solidFill>
                <a:effectLst>
                  <a:outerShdw blurRad="38100" dist="38100" dir="2700000" algn="tl">
                    <a:srgbClr val="000000">
                      <a:alpha val="43137"/>
                    </a:srgbClr>
                  </a:outerShdw>
                </a:effectLst>
                <a:latin typeface="Arial" charset="0"/>
                <a:cs typeface="Arial" charset="0"/>
              </a:rPr>
              <a:t>Background</a:t>
            </a:r>
            <a:endParaRPr lang="en-US" sz="4800" b="1" dirty="0">
              <a:solidFill>
                <a:srgbClr val="014929"/>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xmlns="" val="3270626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DOD Year-on-Year Expenditure Comparison</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80</a:t>
            </a:fld>
            <a:endParaRPr lang="en-US" altLang="en-US" sz="2400" dirty="0" smtClean="0">
              <a:solidFill>
                <a:srgbClr val="014929"/>
              </a:solidFill>
              <a:latin typeface="Arial" panose="020B0604020202020204" pitchFamily="34" charset="0"/>
            </a:endParaRPr>
          </a:p>
        </p:txBody>
      </p:sp>
      <p:graphicFrame>
        <p:nvGraphicFramePr>
          <p:cNvPr id="8" name="Table 7">
            <a:extLst>
              <a:ext uri="{FF2B5EF4-FFF2-40B4-BE49-F238E27FC236}">
                <a16:creationId xmlns:a16="http://schemas.microsoft.com/office/drawing/2014/main" xmlns="" id="{3C4D3886-5EE9-44E5-B8E7-F4638FECB049}"/>
              </a:ext>
            </a:extLst>
          </p:cNvPr>
          <p:cNvGraphicFramePr>
            <a:graphicFrameLocks noGrp="1"/>
          </p:cNvGraphicFramePr>
          <p:nvPr>
            <p:extLst>
              <p:ext uri="{D42A27DB-BD31-4B8C-83A1-F6EECF244321}">
                <p14:modId xmlns:p14="http://schemas.microsoft.com/office/powerpoint/2010/main" xmlns="" val="2400724605"/>
              </p:ext>
            </p:extLst>
          </p:nvPr>
        </p:nvGraphicFramePr>
        <p:xfrm>
          <a:off x="186115" y="897259"/>
          <a:ext cx="8771769" cy="3081454"/>
        </p:xfrm>
        <a:graphic>
          <a:graphicData uri="http://schemas.openxmlformats.org/drawingml/2006/table">
            <a:tbl>
              <a:tblPr firstRow="1" bandRow="1">
                <a:tableStyleId>{5940675A-B579-460E-94D1-54222C63F5DA}</a:tableStyleId>
              </a:tblPr>
              <a:tblGrid>
                <a:gridCol w="4226334">
                  <a:extLst>
                    <a:ext uri="{9D8B030D-6E8A-4147-A177-3AD203B41FA5}">
                      <a16:colId xmlns:a16="http://schemas.microsoft.com/office/drawing/2014/main" xmlns="" val="20000"/>
                    </a:ext>
                  </a:extLst>
                </a:gridCol>
                <a:gridCol w="1515145">
                  <a:extLst>
                    <a:ext uri="{9D8B030D-6E8A-4147-A177-3AD203B41FA5}">
                      <a16:colId xmlns:a16="http://schemas.microsoft.com/office/drawing/2014/main" xmlns="" val="20002"/>
                    </a:ext>
                  </a:extLst>
                </a:gridCol>
                <a:gridCol w="1515145">
                  <a:extLst>
                    <a:ext uri="{9D8B030D-6E8A-4147-A177-3AD203B41FA5}">
                      <a16:colId xmlns:a16="http://schemas.microsoft.com/office/drawing/2014/main" xmlns="" val="20003"/>
                    </a:ext>
                  </a:extLst>
                </a:gridCol>
                <a:gridCol w="1515145">
                  <a:extLst>
                    <a:ext uri="{9D8B030D-6E8A-4147-A177-3AD203B41FA5}">
                      <a16:colId xmlns:a16="http://schemas.microsoft.com/office/drawing/2014/main" xmlns="" val="20004"/>
                    </a:ext>
                  </a:extLst>
                </a:gridCol>
              </a:tblGrid>
              <a:tr h="342248">
                <a:tc gridSpan="4">
                  <a:txBody>
                    <a:bodyPr/>
                    <a:lstStyle/>
                    <a:p>
                      <a:pPr marL="0" algn="l" rtl="0" eaLnBrk="1" hangingPunct="1">
                        <a:spcAft>
                          <a:spcPts val="0"/>
                        </a:spcAft>
                      </a:pPr>
                      <a:r>
                        <a:rPr lang="en-US" sz="1700" b="1"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Summary of Actual Expenditure versus Adjusted Appropriation for Current and Prior Years</a:t>
                      </a:r>
                      <a:endParaRPr lang="en-GB" sz="1700" b="1"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4398" marR="84398" marT="42195" marB="42195">
                    <a:solidFill>
                      <a:srgbClr val="005D28"/>
                    </a:solidFill>
                  </a:tcPr>
                </a:tc>
                <a:tc hMerge="1">
                  <a:txBody>
                    <a:bodyPr/>
                    <a:lstStyle/>
                    <a:p>
                      <a:endParaRPr lang="en-GB" dirty="0"/>
                    </a:p>
                  </a:txBody>
                  <a:tcPr/>
                </a:tc>
                <a:tc hMerge="1">
                  <a:txBody>
                    <a:bodyPr/>
                    <a:lstStyle/>
                    <a:p>
                      <a:endParaRPr lang="en-GB" dirty="0"/>
                    </a:p>
                  </a:txBody>
                  <a:tcPr/>
                </a:tc>
                <a:tc hMerge="1">
                  <a:txBody>
                    <a:bodyPr/>
                    <a:lstStyle/>
                    <a:p>
                      <a:pPr marL="0" algn="l" rtl="0" eaLnBrk="1" hangingPunct="1">
                        <a:spcAft>
                          <a:spcPts val="0"/>
                        </a:spcAft>
                      </a:pPr>
                      <a:endParaRPr lang="en-GB" sz="1700" b="1"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4398" marR="84398" marT="42195" marB="42195">
                    <a:solidFill>
                      <a:srgbClr val="005D28"/>
                    </a:solidFill>
                  </a:tcPr>
                </a:tc>
                <a:extLst>
                  <a:ext uri="{0D108BD9-81ED-4DB2-BD59-A6C34878D82A}">
                    <a16:rowId xmlns:a16="http://schemas.microsoft.com/office/drawing/2014/main" xmlns="" val="10000"/>
                  </a:ext>
                </a:extLst>
              </a:tr>
              <a:tr h="342248">
                <a:tc rowSpan="2">
                  <a:txBody>
                    <a:bodyPr/>
                    <a:lstStyle/>
                    <a:p>
                      <a:pPr algn="ctr"/>
                      <a:endParaRPr lang="en-GB" sz="1600" b="1" dirty="0">
                        <a:latin typeface="Arial Narrow" panose="020B0606020202030204" pitchFamily="34" charset="0"/>
                      </a:endParaRPr>
                    </a:p>
                  </a:txBody>
                  <a:tcPr marL="84398" marR="84398" marT="42195" marB="4219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1" smtClean="0">
                          <a:solidFill>
                            <a:srgbClr val="005D28"/>
                          </a:solidFill>
                          <a:latin typeface="Arial Narrow" panose="020B0606020202030204" pitchFamily="34" charset="0"/>
                          <a:cs typeface="Arial" panose="020B0604020202020204" pitchFamily="34" charset="0"/>
                        </a:rPr>
                        <a:t>FY2016/17</a:t>
                      </a:r>
                    </a:p>
                  </a:txBody>
                  <a:tcPr marL="84398" marR="84398" marT="42195" marB="4219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1" dirty="0" smtClean="0">
                          <a:solidFill>
                            <a:srgbClr val="005D28"/>
                          </a:solidFill>
                          <a:latin typeface="Arial Narrow" panose="020B0606020202030204" pitchFamily="34" charset="0"/>
                          <a:cs typeface="Arial" panose="020B0604020202020204" pitchFamily="34" charset="0"/>
                        </a:rPr>
                        <a:t>FY2017/18</a:t>
                      </a:r>
                    </a:p>
                  </a:txBody>
                  <a:tcPr marL="84398" marR="84398" marT="42195" marB="42195">
                    <a:noFill/>
                  </a:tcPr>
                </a:tc>
                <a:tc>
                  <a:txBody>
                    <a:bodyPr/>
                    <a:lstStyle/>
                    <a:p>
                      <a:pPr algn="ctr"/>
                      <a:r>
                        <a:rPr lang="en-GB" sz="1600" b="1" smtClean="0">
                          <a:solidFill>
                            <a:srgbClr val="005D28"/>
                          </a:solidFill>
                          <a:latin typeface="Arial Narrow" panose="020B0606020202030204" pitchFamily="34" charset="0"/>
                          <a:cs typeface="Arial" panose="020B0604020202020204" pitchFamily="34" charset="0"/>
                        </a:rPr>
                        <a:t>FY2018/19</a:t>
                      </a:r>
                      <a:endParaRPr lang="en-GB" sz="1600" b="1" dirty="0">
                        <a:solidFill>
                          <a:srgbClr val="005D28"/>
                        </a:solidFill>
                        <a:latin typeface="Arial Narrow" panose="020B0606020202030204" pitchFamily="34" charset="0"/>
                        <a:cs typeface="Arial" panose="020B0604020202020204" pitchFamily="34" charset="0"/>
                      </a:endParaRPr>
                    </a:p>
                  </a:txBody>
                  <a:tcPr marL="84398" marR="84398" marT="42195" marB="42195">
                    <a:solidFill>
                      <a:srgbClr val="DCE2DC"/>
                    </a:solidFill>
                  </a:tcPr>
                </a:tc>
                <a:extLst>
                  <a:ext uri="{0D108BD9-81ED-4DB2-BD59-A6C34878D82A}">
                    <a16:rowId xmlns:a16="http://schemas.microsoft.com/office/drawing/2014/main" xmlns="" val="10001"/>
                  </a:ext>
                </a:extLst>
              </a:tr>
              <a:tr h="342248">
                <a:tc vMerge="1">
                  <a:txBody>
                    <a:bodyPr/>
                    <a:lstStyle/>
                    <a:p>
                      <a:pPr algn="r"/>
                      <a:endParaRPr lang="en-GB" sz="1700" b="1" dirty="0">
                        <a:solidFill>
                          <a:srgbClr val="005D28"/>
                        </a:solidFill>
                        <a:latin typeface="Arial Narrow" panose="020B0606020202030204" pitchFamily="34" charset="0"/>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rgbClr val="005D28"/>
                          </a:solidFill>
                          <a:latin typeface="Arial Narrow" panose="020B0606020202030204" pitchFamily="34" charset="0"/>
                        </a:rPr>
                        <a:t>R’000</a:t>
                      </a:r>
                    </a:p>
                  </a:txBody>
                  <a:tcPr marL="84398" marR="84398" marT="42195" marB="42195"/>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rgbClr val="005D28"/>
                          </a:solidFill>
                          <a:latin typeface="Arial Narrow" panose="020B0606020202030204" pitchFamily="34" charset="0"/>
                        </a:rPr>
                        <a:t>R’000</a:t>
                      </a:r>
                    </a:p>
                  </a:txBody>
                  <a:tcPr marL="84398" marR="84398" marT="42195" marB="42195">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smtClean="0">
                          <a:solidFill>
                            <a:srgbClr val="005D28"/>
                          </a:solidFill>
                          <a:latin typeface="Arial Narrow" panose="020B0606020202030204" pitchFamily="34" charset="0"/>
                        </a:rPr>
                        <a:t>R’000</a:t>
                      </a:r>
                    </a:p>
                  </a:txBody>
                  <a:tcPr marL="84398" marR="84398" marT="42195" marB="42195">
                    <a:solidFill>
                      <a:srgbClr val="DCE2DC"/>
                    </a:solidFill>
                  </a:tcPr>
                </a:tc>
                <a:extLst>
                  <a:ext uri="{0D108BD9-81ED-4DB2-BD59-A6C34878D82A}">
                    <a16:rowId xmlns:a16="http://schemas.microsoft.com/office/drawing/2014/main" xmlns="" val="10002"/>
                  </a:ext>
                </a:extLst>
              </a:tr>
              <a:tr h="342248">
                <a:tc>
                  <a:txBody>
                    <a:bodyPr/>
                    <a:lstStyle/>
                    <a:p>
                      <a:pPr algn="l"/>
                      <a:r>
                        <a:rPr lang="en-GB" sz="1600" b="1" dirty="0">
                          <a:solidFill>
                            <a:schemeClr val="tx1"/>
                          </a:solidFill>
                          <a:latin typeface="Arial Narrow" panose="020B0606020202030204" pitchFamily="34" charset="0"/>
                        </a:rPr>
                        <a:t>Vote</a:t>
                      </a:r>
                    </a:p>
                  </a:txBody>
                  <a:tcPr marL="84398" marR="84398" marT="42195" marB="42195"/>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Arial Narrow" panose="020B0606020202030204" pitchFamily="34" charset="0"/>
                        </a:rPr>
                        <a:t>47 236 465</a:t>
                      </a:r>
                    </a:p>
                  </a:txBody>
                  <a:tcPr marL="84398" marR="84398" marT="42195" marB="42195"/>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Narrow" panose="020B0606020202030204" pitchFamily="34" charset="0"/>
                        </a:rPr>
                        <a:t>48 999 560</a:t>
                      </a:r>
                      <a:endParaRPr lang="en-GB" sz="1600" b="0" dirty="0">
                        <a:solidFill>
                          <a:schemeClr val="tx1"/>
                        </a:solidFill>
                        <a:latin typeface="Arial Narrow" panose="020B0606020202030204" pitchFamily="34" charset="0"/>
                      </a:endParaRPr>
                    </a:p>
                  </a:txBody>
                  <a:tcPr marL="84398" marR="84398" marT="42195" marB="42195">
                    <a:noFill/>
                  </a:tcPr>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Times New Roman" panose="02020603050405020304" pitchFamily="18" charset="0"/>
                        </a:rPr>
                        <a:t>48 496 235</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DCE2DC"/>
                    </a:solidFill>
                  </a:tcPr>
                </a:tc>
                <a:extLst>
                  <a:ext uri="{0D108BD9-81ED-4DB2-BD59-A6C34878D82A}">
                    <a16:rowId xmlns:a16="http://schemas.microsoft.com/office/drawing/2014/main" xmlns="" val="10003"/>
                  </a:ext>
                </a:extLst>
              </a:tr>
              <a:tr h="342248">
                <a:tc>
                  <a:txBody>
                    <a:bodyPr/>
                    <a:lstStyle/>
                    <a:p>
                      <a:pPr algn="l"/>
                      <a:r>
                        <a:rPr lang="en-GB" sz="1600" b="1" dirty="0">
                          <a:solidFill>
                            <a:schemeClr val="tx1"/>
                          </a:solidFill>
                          <a:latin typeface="Arial Narrow" panose="020B0606020202030204" pitchFamily="34" charset="0"/>
                        </a:rPr>
                        <a:t>Expenditure</a:t>
                      </a:r>
                    </a:p>
                  </a:txBody>
                  <a:tcPr marL="84398" marR="84398" marT="42195" marB="42195"/>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Arial Narrow" panose="020B0606020202030204" pitchFamily="34" charset="0"/>
                        </a:rPr>
                        <a:t>47 197 094</a:t>
                      </a:r>
                    </a:p>
                  </a:txBody>
                  <a:tcPr marL="84398" marR="84398" marT="42195" marB="42195"/>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Narrow" panose="020B0606020202030204" pitchFamily="34" charset="0"/>
                        </a:rPr>
                        <a:t>48 977 232</a:t>
                      </a:r>
                      <a:endParaRPr lang="en-GB" sz="1600" b="0" dirty="0">
                        <a:solidFill>
                          <a:schemeClr val="tx1"/>
                        </a:solidFill>
                        <a:latin typeface="Arial Narrow" panose="020B0606020202030204" pitchFamily="34" charset="0"/>
                      </a:endParaRPr>
                    </a:p>
                  </a:txBody>
                  <a:tcPr marL="84398" marR="84398" marT="42195" marB="42195">
                    <a:noFill/>
                  </a:tcPr>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Times New Roman" panose="02020603050405020304" pitchFamily="18" charset="0"/>
                        </a:rPr>
                        <a:t>48 492 073</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DCE2DC"/>
                    </a:solidFill>
                  </a:tcPr>
                </a:tc>
                <a:extLst>
                  <a:ext uri="{0D108BD9-81ED-4DB2-BD59-A6C34878D82A}">
                    <a16:rowId xmlns:a16="http://schemas.microsoft.com/office/drawing/2014/main" xmlns="" val="10004"/>
                  </a:ext>
                </a:extLst>
              </a:tr>
              <a:tr h="342248">
                <a:tc>
                  <a:txBody>
                    <a:bodyPr/>
                    <a:lstStyle/>
                    <a:p>
                      <a:pPr algn="l"/>
                      <a:r>
                        <a:rPr lang="en-GB" sz="1600" b="1" dirty="0">
                          <a:solidFill>
                            <a:schemeClr val="tx1"/>
                          </a:solidFill>
                          <a:latin typeface="Arial Narrow" panose="020B0606020202030204" pitchFamily="34" charset="0"/>
                        </a:rPr>
                        <a:t>Over expenditure</a:t>
                      </a:r>
                    </a:p>
                  </a:txBody>
                  <a:tcPr marL="84398" marR="84398" marT="42195" marB="42195"/>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Arial Narrow" panose="020B0606020202030204" pitchFamily="34" charset="0"/>
                        </a:rPr>
                        <a:t>0</a:t>
                      </a:r>
                    </a:p>
                  </a:txBody>
                  <a:tcPr marL="84398" marR="84398" marT="42195" marB="42195"/>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Narrow" panose="020B0606020202030204" pitchFamily="34" charset="0"/>
                        </a:rPr>
                        <a:t>0</a:t>
                      </a:r>
                      <a:endParaRPr lang="en-GB" sz="1600" b="0" dirty="0">
                        <a:solidFill>
                          <a:schemeClr val="tx1"/>
                        </a:solidFill>
                        <a:latin typeface="Arial Narrow" panose="020B0606020202030204" pitchFamily="34" charset="0"/>
                      </a:endParaRPr>
                    </a:p>
                  </a:txBody>
                  <a:tcPr marL="84398" marR="84398" marT="42195" marB="42195">
                    <a:noFill/>
                  </a:tcPr>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Times New Roman" panose="02020603050405020304" pitchFamily="18" charset="0"/>
                        </a:rPr>
                        <a:t>0</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DCE2DC"/>
                    </a:solidFill>
                  </a:tcPr>
                </a:tc>
                <a:extLst>
                  <a:ext uri="{0D108BD9-81ED-4DB2-BD59-A6C34878D82A}">
                    <a16:rowId xmlns:a16="http://schemas.microsoft.com/office/drawing/2014/main" xmlns="" val="10005"/>
                  </a:ext>
                </a:extLst>
              </a:tr>
              <a:tr h="342248">
                <a:tc>
                  <a:txBody>
                    <a:bodyPr/>
                    <a:lstStyle/>
                    <a:p>
                      <a:pPr algn="l"/>
                      <a:r>
                        <a:rPr lang="en-GB" sz="1600" b="1" dirty="0">
                          <a:solidFill>
                            <a:schemeClr val="tx1"/>
                          </a:solidFill>
                          <a:latin typeface="Arial Narrow" panose="020B0606020202030204" pitchFamily="34" charset="0"/>
                        </a:rPr>
                        <a:t>Amount overspent as percentage of Vote</a:t>
                      </a:r>
                    </a:p>
                  </a:txBody>
                  <a:tcPr marL="84398" marR="84398" marT="42195" marB="42195"/>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Arial Narrow" panose="020B0606020202030204" pitchFamily="34" charset="0"/>
                        </a:rPr>
                        <a:t>0</a:t>
                      </a:r>
                    </a:p>
                  </a:txBody>
                  <a:tcPr marL="84398" marR="84398" marT="42195" marB="42195"/>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Narrow" panose="020B0606020202030204" pitchFamily="34" charset="0"/>
                        </a:rPr>
                        <a:t>0</a:t>
                      </a:r>
                      <a:endParaRPr lang="en-GB" sz="1600" b="0" dirty="0">
                        <a:solidFill>
                          <a:schemeClr val="tx1"/>
                        </a:solidFill>
                        <a:latin typeface="Arial Narrow" panose="020B0606020202030204" pitchFamily="34" charset="0"/>
                      </a:endParaRPr>
                    </a:p>
                  </a:txBody>
                  <a:tcPr marL="84398" marR="84398" marT="42195" marB="42195">
                    <a:noFill/>
                  </a:tcPr>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Times New Roman" panose="02020603050405020304" pitchFamily="18" charset="0"/>
                        </a:rPr>
                        <a:t>0</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DCE2DC"/>
                    </a:solidFill>
                  </a:tcPr>
                </a:tc>
                <a:extLst>
                  <a:ext uri="{0D108BD9-81ED-4DB2-BD59-A6C34878D82A}">
                    <a16:rowId xmlns:a16="http://schemas.microsoft.com/office/drawing/2014/main" xmlns="" val="10006"/>
                  </a:ext>
                </a:extLst>
              </a:tr>
              <a:tr h="342248">
                <a:tc>
                  <a:txBody>
                    <a:bodyPr/>
                    <a:lstStyle/>
                    <a:p>
                      <a:pPr algn="l"/>
                      <a:r>
                        <a:rPr lang="en-GB" sz="1600" b="1" dirty="0">
                          <a:solidFill>
                            <a:schemeClr val="tx1"/>
                          </a:solidFill>
                          <a:latin typeface="Arial Narrow" panose="020B0606020202030204" pitchFamily="34" charset="0"/>
                        </a:rPr>
                        <a:t>Amount surrendered</a:t>
                      </a:r>
                    </a:p>
                  </a:txBody>
                  <a:tcPr marL="84398" marR="84398" marT="42195" marB="42195"/>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Arial Narrow" panose="020B0606020202030204" pitchFamily="34" charset="0"/>
                        </a:rPr>
                        <a:t>39 371</a:t>
                      </a:r>
                    </a:p>
                  </a:txBody>
                  <a:tcPr marL="84398" marR="84398" marT="42195" marB="42195"/>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Narrow" panose="020B0606020202030204" pitchFamily="34" charset="0"/>
                        </a:rPr>
                        <a:t>22 328</a:t>
                      </a:r>
                      <a:endParaRPr lang="en-GB" sz="1600" b="0" dirty="0">
                        <a:solidFill>
                          <a:schemeClr val="tx1"/>
                        </a:solidFill>
                        <a:latin typeface="Arial Narrow" panose="020B0606020202030204" pitchFamily="34" charset="0"/>
                      </a:endParaRPr>
                    </a:p>
                  </a:txBody>
                  <a:tcPr marL="84398" marR="84398" marT="42195" marB="42195">
                    <a:noFill/>
                  </a:tcPr>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Times New Roman" panose="02020603050405020304" pitchFamily="18" charset="0"/>
                        </a:rPr>
                        <a:t>4 162</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DCE2DC"/>
                    </a:solidFill>
                  </a:tcPr>
                </a:tc>
                <a:extLst>
                  <a:ext uri="{0D108BD9-81ED-4DB2-BD59-A6C34878D82A}">
                    <a16:rowId xmlns:a16="http://schemas.microsoft.com/office/drawing/2014/main" xmlns="" val="10007"/>
                  </a:ext>
                </a:extLst>
              </a:tr>
              <a:tr h="342248">
                <a:tc>
                  <a:txBody>
                    <a:bodyPr/>
                    <a:lstStyle/>
                    <a:p>
                      <a:pPr algn="l"/>
                      <a:r>
                        <a:rPr lang="en-GB" sz="1600" b="1" dirty="0">
                          <a:solidFill>
                            <a:schemeClr val="tx1"/>
                          </a:solidFill>
                          <a:latin typeface="Arial Narrow" panose="020B0606020202030204" pitchFamily="34" charset="0"/>
                        </a:rPr>
                        <a:t>Amount surrendered as percentage of Vote</a:t>
                      </a:r>
                    </a:p>
                  </a:txBody>
                  <a:tcPr marL="84398" marR="84398" marT="42195" marB="42195"/>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Arial Narrow" panose="020B0606020202030204" pitchFamily="34" charset="0"/>
                        </a:rPr>
                        <a:t>0.083%</a:t>
                      </a:r>
                    </a:p>
                  </a:txBody>
                  <a:tcPr marL="84398" marR="84398" marT="42195" marB="42195"/>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Narrow" panose="020B0606020202030204" pitchFamily="34" charset="0"/>
                        </a:rPr>
                        <a:t>0.046%</a:t>
                      </a:r>
                      <a:endParaRPr lang="en-GB" sz="1600" b="0" dirty="0">
                        <a:solidFill>
                          <a:schemeClr val="tx1"/>
                        </a:solidFill>
                        <a:latin typeface="Arial Narrow" panose="020B0606020202030204" pitchFamily="34" charset="0"/>
                      </a:endParaRPr>
                    </a:p>
                  </a:txBody>
                  <a:tcPr marL="84398" marR="84398" marT="42195" marB="42195">
                    <a:noFill/>
                  </a:tcPr>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Times New Roman" panose="02020603050405020304" pitchFamily="18" charset="0"/>
                        </a:rPr>
                        <a:t>0.009%</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DCE2DC"/>
                    </a:solid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xmlns="" val="17612853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it-IT" altLang="en-US" sz="2800" b="1" dirty="0">
                <a:solidFill>
                  <a:prstClr val="white"/>
                </a:solidFill>
                <a:latin typeface="Arial" panose="020B0604020202020204" pitchFamily="34" charset="0"/>
              </a:rPr>
              <a:t>DOD Allocation per </a:t>
            </a:r>
            <a:r>
              <a:rPr lang="it-IT" altLang="en-US" sz="2800" b="1" dirty="0" smtClean="0">
                <a:solidFill>
                  <a:prstClr val="white"/>
                </a:solidFill>
                <a:latin typeface="Arial" panose="020B0604020202020204" pitchFamily="34" charset="0"/>
              </a:rPr>
              <a:t>Programme</a:t>
            </a:r>
            <a:endParaRPr lang="it-IT" altLang="en-US" sz="2800" b="1" dirty="0">
              <a:solidFill>
                <a:prstClr val="white"/>
              </a:solidFill>
              <a:latin typeface="Arial" panose="020B0604020202020204" pitchFamily="34" charset="0"/>
            </a:endParaRP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81</a:t>
            </a:fld>
            <a:endParaRPr lang="en-US" altLang="en-US" sz="2400" dirty="0" smtClean="0">
              <a:solidFill>
                <a:srgbClr val="014929"/>
              </a:solidFill>
              <a:latin typeface="Arial" panose="020B0604020202020204" pitchFamily="34" charset="0"/>
            </a:endParaRPr>
          </a:p>
        </p:txBody>
      </p:sp>
      <p:pic>
        <p:nvPicPr>
          <p:cNvPr id="2" name="Picture 1"/>
          <p:cNvPicPr>
            <a:picLocks noChangeAspect="1"/>
          </p:cNvPicPr>
          <p:nvPr/>
        </p:nvPicPr>
        <p:blipFill>
          <a:blip r:embed="rId4" cstate="print"/>
          <a:stretch>
            <a:fillRect/>
          </a:stretch>
        </p:blipFill>
        <p:spPr>
          <a:xfrm>
            <a:off x="-476120" y="957754"/>
            <a:ext cx="9150889" cy="5444200"/>
          </a:xfrm>
          <a:prstGeom prst="rect">
            <a:avLst/>
          </a:prstGeom>
        </p:spPr>
      </p:pic>
    </p:spTree>
    <p:extLst>
      <p:ext uri="{BB962C8B-B14F-4D97-AF65-F5344CB8AC3E}">
        <p14:creationId xmlns:p14="http://schemas.microsoft.com/office/powerpoint/2010/main" xmlns="" val="36056310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it-IT" altLang="en-US" sz="2800" b="1" dirty="0">
                <a:solidFill>
                  <a:prstClr val="white"/>
                </a:solidFill>
                <a:latin typeface="Arial" panose="020B0604020202020204" pitchFamily="34" charset="0"/>
              </a:rPr>
              <a:t>DOD Expenditure per </a:t>
            </a:r>
            <a:r>
              <a:rPr lang="it-IT" altLang="en-US" sz="2800" b="1" dirty="0" smtClean="0">
                <a:solidFill>
                  <a:prstClr val="white"/>
                </a:solidFill>
                <a:latin typeface="Arial" panose="020B0604020202020204" pitchFamily="34" charset="0"/>
              </a:rPr>
              <a:t>Programme</a:t>
            </a:r>
            <a:endParaRPr lang="it-IT" altLang="en-US" sz="2800" b="1" dirty="0">
              <a:solidFill>
                <a:prstClr val="white"/>
              </a:solidFill>
              <a:latin typeface="Arial" panose="020B0604020202020204" pitchFamily="34" charset="0"/>
            </a:endParaRP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82</a:t>
            </a:fld>
            <a:endParaRPr lang="en-US" altLang="en-US" sz="2400" dirty="0" smtClean="0">
              <a:solidFill>
                <a:srgbClr val="014929"/>
              </a:solidFill>
              <a:latin typeface="Arial" panose="020B0604020202020204" pitchFamily="34" charset="0"/>
            </a:endParaRPr>
          </a:p>
        </p:txBody>
      </p:sp>
      <p:graphicFrame>
        <p:nvGraphicFramePr>
          <p:cNvPr id="8" name="Table 7">
            <a:extLst>
              <a:ext uri="{FF2B5EF4-FFF2-40B4-BE49-F238E27FC236}">
                <a16:creationId xmlns:a16="http://schemas.microsoft.com/office/drawing/2014/main" xmlns="" id="{5DDEE7B6-6A38-440C-B035-406DF3A88A6B}"/>
              </a:ext>
            </a:extLst>
          </p:cNvPr>
          <p:cNvGraphicFramePr>
            <a:graphicFrameLocks noGrp="1"/>
          </p:cNvGraphicFramePr>
          <p:nvPr>
            <p:extLst>
              <p:ext uri="{D42A27DB-BD31-4B8C-83A1-F6EECF244321}">
                <p14:modId xmlns:p14="http://schemas.microsoft.com/office/powerpoint/2010/main" xmlns="" val="4048130698"/>
              </p:ext>
            </p:extLst>
          </p:nvPr>
        </p:nvGraphicFramePr>
        <p:xfrm>
          <a:off x="178023" y="822311"/>
          <a:ext cx="8768750" cy="4600012"/>
        </p:xfrm>
        <a:graphic>
          <a:graphicData uri="http://schemas.openxmlformats.org/drawingml/2006/table">
            <a:tbl>
              <a:tblPr firstRow="1" bandRow="1">
                <a:tableStyleId>{5940675A-B579-460E-94D1-54222C63F5DA}</a:tableStyleId>
              </a:tblPr>
              <a:tblGrid>
                <a:gridCol w="2090982">
                  <a:extLst>
                    <a:ext uri="{9D8B030D-6E8A-4147-A177-3AD203B41FA5}">
                      <a16:colId xmlns:a16="http://schemas.microsoft.com/office/drawing/2014/main" xmlns="" val="20000"/>
                    </a:ext>
                  </a:extLst>
                </a:gridCol>
                <a:gridCol w="1786143">
                  <a:extLst>
                    <a:ext uri="{9D8B030D-6E8A-4147-A177-3AD203B41FA5}">
                      <a16:colId xmlns:a16="http://schemas.microsoft.com/office/drawing/2014/main" xmlns="" val="20003"/>
                    </a:ext>
                  </a:extLst>
                </a:gridCol>
                <a:gridCol w="1786143">
                  <a:extLst>
                    <a:ext uri="{9D8B030D-6E8A-4147-A177-3AD203B41FA5}">
                      <a16:colId xmlns:a16="http://schemas.microsoft.com/office/drawing/2014/main" xmlns="" val="20001"/>
                    </a:ext>
                  </a:extLst>
                </a:gridCol>
                <a:gridCol w="1786143">
                  <a:extLst>
                    <a:ext uri="{9D8B030D-6E8A-4147-A177-3AD203B41FA5}">
                      <a16:colId xmlns:a16="http://schemas.microsoft.com/office/drawing/2014/main" xmlns="" val="20002"/>
                    </a:ext>
                  </a:extLst>
                </a:gridCol>
                <a:gridCol w="1319339">
                  <a:extLst>
                    <a:ext uri="{9D8B030D-6E8A-4147-A177-3AD203B41FA5}">
                      <a16:colId xmlns:a16="http://schemas.microsoft.com/office/drawing/2014/main" xmlns="" val="20004"/>
                    </a:ext>
                  </a:extLst>
                </a:gridCol>
              </a:tblGrid>
              <a:tr h="335340">
                <a:tc gridSpan="5">
                  <a:txBody>
                    <a:bodyPr/>
                    <a:lstStyle/>
                    <a:p>
                      <a:pPr marL="0" algn="l" rtl="0" eaLnBrk="1" hangingPunct="1">
                        <a:spcAft>
                          <a:spcPts val="0"/>
                        </a:spcAft>
                      </a:pPr>
                      <a:r>
                        <a:rPr lang="en-US" sz="1700" b="1"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Actual Expenditure versus Adjusted Appropriation at </a:t>
                      </a:r>
                      <a:r>
                        <a:rPr lang="en-US" sz="1700" b="1" dirty="0" err="1">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Programme</a:t>
                      </a:r>
                      <a:r>
                        <a:rPr lang="en-US" sz="1700" b="1"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 Level</a:t>
                      </a:r>
                      <a:endParaRPr lang="en-GB" sz="1700" b="1"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9274" marR="89274" marT="44637" marB="44637">
                    <a:solidFill>
                      <a:srgbClr val="005D28"/>
                    </a:solidFill>
                  </a:tcPr>
                </a:tc>
                <a:tc hMerge="1">
                  <a:txBody>
                    <a:bodyPr/>
                    <a:lstStyle/>
                    <a:p>
                      <a:endParaRPr lang="en-ZA"/>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xmlns="" val="10000"/>
                  </a:ext>
                </a:extLst>
              </a:tr>
              <a:tr h="334159">
                <a:tc rowSpan="3">
                  <a:txBody>
                    <a:bodyPr/>
                    <a:lstStyle/>
                    <a:p>
                      <a:pPr algn="ctr"/>
                      <a:r>
                        <a:rPr lang="en-GB" sz="1600" b="1" dirty="0">
                          <a:solidFill>
                            <a:srgbClr val="005D28"/>
                          </a:solidFill>
                          <a:latin typeface="Arial Narrow" panose="020B0606020202030204" pitchFamily="34" charset="0"/>
                        </a:rPr>
                        <a:t>Programme</a:t>
                      </a:r>
                    </a:p>
                  </a:txBody>
                  <a:tcPr marL="89274" marR="89274" marT="44637" marB="44637" anchor="ctr"/>
                </a:tc>
                <a:tc gridSpan="4">
                  <a:txBody>
                    <a:bodyPr/>
                    <a:lstStyle/>
                    <a:p>
                      <a:pPr algn="ctr"/>
                      <a:r>
                        <a:rPr lang="en-GB" sz="1600" b="1" dirty="0" smtClean="0">
                          <a:solidFill>
                            <a:srgbClr val="005D28"/>
                          </a:solidFill>
                          <a:latin typeface="Arial Narrow" panose="020B0606020202030204" pitchFamily="34" charset="0"/>
                          <a:cs typeface="Arial" panose="020B0604020202020204" pitchFamily="34" charset="0"/>
                        </a:rPr>
                        <a:t>FY2018/19</a:t>
                      </a:r>
                      <a:endParaRPr lang="en-GB" sz="1600" b="1" dirty="0">
                        <a:solidFill>
                          <a:srgbClr val="005D28"/>
                        </a:solidFill>
                        <a:latin typeface="Arial Narrow" panose="020B0606020202030204" pitchFamily="34" charset="0"/>
                        <a:cs typeface="Arial" panose="020B0604020202020204" pitchFamily="34" charset="0"/>
                      </a:endParaRPr>
                    </a:p>
                  </a:txBody>
                  <a:tcPr marL="89274" marR="89274" marT="44637" marB="44637" anchor="ctr"/>
                </a:tc>
                <a:tc hMerge="1">
                  <a:txBody>
                    <a:bodyPr/>
                    <a:lstStyle/>
                    <a:p>
                      <a:pPr algn="ctr"/>
                      <a:endParaRPr lang="en-GB" sz="1600" b="1" dirty="0">
                        <a:solidFill>
                          <a:srgbClr val="005D28"/>
                        </a:solidFill>
                        <a:latin typeface="Arial Narrow" panose="020B0606020202030204" pitchFamily="34" charset="0"/>
                        <a:cs typeface="Arial" panose="020B0604020202020204" pitchFamily="34" charset="0"/>
                      </a:endParaRPr>
                    </a:p>
                  </a:txBody>
                  <a:tcPr marL="89274" marR="89274" marT="44637" marB="44637"/>
                </a:tc>
                <a:tc hMerge="1">
                  <a:txBody>
                    <a:bodyPr/>
                    <a:lstStyle/>
                    <a:p>
                      <a:pPr algn="ctr"/>
                      <a:endParaRPr lang="en-GB" sz="1700" b="1" dirty="0">
                        <a:solidFill>
                          <a:srgbClr val="005D28"/>
                        </a:solidFill>
                        <a:latin typeface="Arial Narrow" panose="020B0606020202030204" pitchFamily="34" charset="0"/>
                        <a:cs typeface="Arial" panose="020B0604020202020204" pitchFamily="34" charset="0"/>
                      </a:endParaRPr>
                    </a:p>
                  </a:txBody>
                  <a:tcPr/>
                </a:tc>
                <a:tc hMerge="1">
                  <a:txBody>
                    <a:bodyPr/>
                    <a:lstStyle/>
                    <a:p>
                      <a:pPr algn="ctr"/>
                      <a:endParaRPr lang="en-GB" sz="1700" b="1" dirty="0">
                        <a:solidFill>
                          <a:srgbClr val="005D28"/>
                        </a:solidFill>
                        <a:latin typeface="Arial Narrow" panose="020B0606020202030204" pitchFamily="34" charset="0"/>
                        <a:cs typeface="Arial" panose="020B0604020202020204" pitchFamily="34" charset="0"/>
                      </a:endParaRPr>
                    </a:p>
                  </a:txBody>
                  <a:tcPr>
                    <a:noFill/>
                  </a:tcPr>
                </a:tc>
                <a:extLst>
                  <a:ext uri="{0D108BD9-81ED-4DB2-BD59-A6C34878D82A}">
                    <a16:rowId xmlns:a16="http://schemas.microsoft.com/office/drawing/2014/main" xmlns="" val="10001"/>
                  </a:ext>
                </a:extLst>
              </a:tr>
              <a:tr h="515376">
                <a:tc vMerge="1">
                  <a:txBody>
                    <a:bodyPr/>
                    <a:lstStyle/>
                    <a:p>
                      <a:pPr algn="r"/>
                      <a:endParaRPr lang="en-GB" sz="1700" b="1" dirty="0">
                        <a:solidFill>
                          <a:srgbClr val="005D28"/>
                        </a:solidFill>
                        <a:latin typeface="Arial Narrow" panose="020B0606020202030204" pitchFamily="34" charset="0"/>
                      </a:endParaRPr>
                    </a:p>
                  </a:txBody>
                  <a:tcPr/>
                </a:tc>
                <a:tc>
                  <a:txBody>
                    <a:bodyPr/>
                    <a:lstStyle/>
                    <a:p>
                      <a:pPr algn="ctr"/>
                      <a:r>
                        <a:rPr lang="en-GB" sz="1600" b="1" dirty="0" smtClean="0">
                          <a:solidFill>
                            <a:srgbClr val="005D28"/>
                          </a:solidFill>
                          <a:latin typeface="Arial Narrow" panose="020B0606020202030204" pitchFamily="34" charset="0"/>
                        </a:rPr>
                        <a:t>Adjusted</a:t>
                      </a:r>
                    </a:p>
                    <a:p>
                      <a:pPr algn="ctr"/>
                      <a:r>
                        <a:rPr lang="en-GB" sz="1600" b="1" dirty="0" smtClean="0">
                          <a:solidFill>
                            <a:srgbClr val="005D28"/>
                          </a:solidFill>
                          <a:latin typeface="Arial Narrow" panose="020B0606020202030204" pitchFamily="34" charset="0"/>
                        </a:rPr>
                        <a:t>Appropriation</a:t>
                      </a:r>
                    </a:p>
                  </a:txBody>
                  <a:tcPr marL="89274" marR="89274" marT="44637" marB="44637" anchor="ctr"/>
                </a:tc>
                <a:tc>
                  <a:txBody>
                    <a:bodyPr/>
                    <a:lstStyle/>
                    <a:p>
                      <a:pPr algn="ctr"/>
                      <a:r>
                        <a:rPr lang="en-GB" sz="1600" b="1" dirty="0">
                          <a:solidFill>
                            <a:srgbClr val="005D28"/>
                          </a:solidFill>
                          <a:latin typeface="Arial Narrow" panose="020B0606020202030204" pitchFamily="34" charset="0"/>
                        </a:rPr>
                        <a:t>Final</a:t>
                      </a:r>
                    </a:p>
                    <a:p>
                      <a:pPr algn="ctr"/>
                      <a:r>
                        <a:rPr lang="en-GB" sz="1600" b="1" dirty="0">
                          <a:solidFill>
                            <a:srgbClr val="005D28"/>
                          </a:solidFill>
                          <a:latin typeface="Arial Narrow" panose="020B0606020202030204" pitchFamily="34" charset="0"/>
                        </a:rPr>
                        <a:t>Appropriation</a:t>
                      </a:r>
                    </a:p>
                  </a:txBody>
                  <a:tcPr marL="82399" marR="82399" marT="41198" marB="4119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1" dirty="0">
                          <a:solidFill>
                            <a:srgbClr val="005D28"/>
                          </a:solidFill>
                          <a:latin typeface="Arial Narrow" panose="020B0606020202030204" pitchFamily="34" charset="0"/>
                        </a:rPr>
                        <a:t>Actual</a:t>
                      </a:r>
                    </a:p>
                    <a:p>
                      <a:pPr marL="0" marR="0" indent="0" algn="ctr" defTabSz="914400" rtl="0" eaLnBrk="1" fontAlgn="auto" latinLnBrk="0" hangingPunct="1">
                        <a:lnSpc>
                          <a:spcPct val="100000"/>
                        </a:lnSpc>
                        <a:spcBef>
                          <a:spcPts val="0"/>
                        </a:spcBef>
                        <a:spcAft>
                          <a:spcPts val="0"/>
                        </a:spcAft>
                        <a:buClrTx/>
                        <a:buSzTx/>
                        <a:buFontTx/>
                        <a:buNone/>
                        <a:tabLst/>
                        <a:defRPr/>
                      </a:pPr>
                      <a:r>
                        <a:rPr lang="en-GB" sz="1600" b="1" dirty="0">
                          <a:solidFill>
                            <a:srgbClr val="005D28"/>
                          </a:solidFill>
                          <a:latin typeface="Arial Narrow" panose="020B0606020202030204" pitchFamily="34" charset="0"/>
                        </a:rPr>
                        <a:t>Expenditure</a:t>
                      </a:r>
                    </a:p>
                  </a:txBody>
                  <a:tcPr marL="82399" marR="82399" marT="41198" marB="4119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1" dirty="0">
                          <a:solidFill>
                            <a:srgbClr val="005D28"/>
                          </a:solidFill>
                          <a:latin typeface="Arial Narrow" panose="020B0606020202030204" pitchFamily="34" charset="0"/>
                        </a:rPr>
                        <a:t>(Over)/Under</a:t>
                      </a:r>
                    </a:p>
                    <a:p>
                      <a:pPr marL="0" marR="0" indent="0" algn="ctr" defTabSz="914400" rtl="0" eaLnBrk="1" fontAlgn="auto" latinLnBrk="0" hangingPunct="1">
                        <a:lnSpc>
                          <a:spcPct val="100000"/>
                        </a:lnSpc>
                        <a:spcBef>
                          <a:spcPts val="0"/>
                        </a:spcBef>
                        <a:spcAft>
                          <a:spcPts val="0"/>
                        </a:spcAft>
                        <a:buClrTx/>
                        <a:buSzTx/>
                        <a:buFontTx/>
                        <a:buNone/>
                        <a:tabLst/>
                        <a:defRPr/>
                      </a:pPr>
                      <a:r>
                        <a:rPr lang="en-GB" sz="1600" b="1" dirty="0">
                          <a:solidFill>
                            <a:srgbClr val="005D28"/>
                          </a:solidFill>
                          <a:latin typeface="Arial Narrow" panose="020B0606020202030204" pitchFamily="34" charset="0"/>
                        </a:rPr>
                        <a:t>Expenditure</a:t>
                      </a:r>
                    </a:p>
                  </a:txBody>
                  <a:tcPr marL="82399" marR="82399" marT="41198" marB="41198" anchor="ctr">
                    <a:noFill/>
                  </a:tcPr>
                </a:tc>
                <a:extLst>
                  <a:ext uri="{0D108BD9-81ED-4DB2-BD59-A6C34878D82A}">
                    <a16:rowId xmlns:a16="http://schemas.microsoft.com/office/drawing/2014/main" xmlns="" val="10002"/>
                  </a:ext>
                </a:extLst>
              </a:tr>
              <a:tr h="178729">
                <a:tc vMerge="1">
                  <a:txBody>
                    <a:bodyPr/>
                    <a:lstStyle/>
                    <a:p>
                      <a:pPr algn="l"/>
                      <a:endParaRPr lang="en-GB" sz="1700" b="1" dirty="0">
                        <a:solidFill>
                          <a:schemeClr val="tx1"/>
                        </a:solidFill>
                        <a:latin typeface="Arial Narrow" panose="020B0606020202030204" pitchFamily="34" charset="0"/>
                      </a:endParaRPr>
                    </a:p>
                  </a:txBody>
                  <a:tcPr/>
                </a:tc>
                <a:tc>
                  <a:txBody>
                    <a:bodyPr/>
                    <a:lstStyle/>
                    <a:p>
                      <a:pPr algn="r"/>
                      <a:r>
                        <a:rPr lang="en-GB" sz="1600" b="1" dirty="0" smtClean="0">
                          <a:solidFill>
                            <a:srgbClr val="005D28"/>
                          </a:solidFill>
                          <a:latin typeface="Arial Narrow" panose="020B0606020202030204" pitchFamily="34" charset="0"/>
                        </a:rPr>
                        <a:t>R’000</a:t>
                      </a:r>
                      <a:endParaRPr lang="en-ZA" sz="1600" dirty="0">
                        <a:latin typeface="Arial Narrow" panose="020B0606020202030204" pitchFamily="34" charset="0"/>
                      </a:endParaRPr>
                    </a:p>
                  </a:txBody>
                  <a:tcPr marL="89274" marR="89274" marT="44637" marB="44637" anchor="ctr"/>
                </a:tc>
                <a:tc>
                  <a:txBody>
                    <a:bodyPr/>
                    <a:lstStyle/>
                    <a:p>
                      <a:pPr algn="r"/>
                      <a:r>
                        <a:rPr lang="en-GB" sz="1600" b="1" dirty="0">
                          <a:solidFill>
                            <a:srgbClr val="005D28"/>
                          </a:solidFill>
                          <a:latin typeface="Arial Narrow" panose="020B0606020202030204" pitchFamily="34" charset="0"/>
                        </a:rPr>
                        <a:t>R’000</a:t>
                      </a:r>
                    </a:p>
                  </a:txBody>
                  <a:tcPr marL="82399" marR="82399" marT="41198" marB="41198"/>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rgbClr val="005D28"/>
                          </a:solidFill>
                          <a:latin typeface="Arial Narrow" panose="020B0606020202030204" pitchFamily="34" charset="0"/>
                        </a:rPr>
                        <a:t>R’000</a:t>
                      </a:r>
                    </a:p>
                  </a:txBody>
                  <a:tcPr marL="82399" marR="82399" marT="41198" marB="41198"/>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rgbClr val="005D28"/>
                          </a:solidFill>
                          <a:latin typeface="Arial Narrow" panose="020B0606020202030204" pitchFamily="34" charset="0"/>
                        </a:rPr>
                        <a:t>R’000</a:t>
                      </a:r>
                    </a:p>
                  </a:txBody>
                  <a:tcPr marL="82399" marR="82399" marT="41198" marB="41198">
                    <a:noFill/>
                  </a:tcPr>
                </a:tc>
                <a:extLst>
                  <a:ext uri="{0D108BD9-81ED-4DB2-BD59-A6C34878D82A}">
                    <a16:rowId xmlns:a16="http://schemas.microsoft.com/office/drawing/2014/main" xmlns="" val="10003"/>
                  </a:ext>
                </a:extLst>
              </a:tr>
              <a:tr h="334159">
                <a:tc>
                  <a:txBody>
                    <a:bodyPr/>
                    <a:lstStyle/>
                    <a:p>
                      <a:pPr algn="l"/>
                      <a:r>
                        <a:rPr lang="en-GB" sz="1600" b="1" dirty="0">
                          <a:solidFill>
                            <a:schemeClr val="tx1"/>
                          </a:solidFill>
                          <a:latin typeface="Arial Narrow" panose="020B0606020202030204" pitchFamily="34" charset="0"/>
                        </a:rPr>
                        <a:t>Administration</a:t>
                      </a:r>
                    </a:p>
                  </a:txBody>
                  <a:tcPr marL="82399" marR="82399" marT="41198" marB="41198"/>
                </a:tc>
                <a:tc>
                  <a:txBody>
                    <a:bodyPr/>
                    <a:lstStyle/>
                    <a:p>
                      <a:pPr algn="r"/>
                      <a:r>
                        <a:rPr lang="en-GB" sz="1600" b="0" dirty="0" smtClean="0">
                          <a:solidFill>
                            <a:schemeClr val="tx1"/>
                          </a:solidFill>
                          <a:latin typeface="Arial Narrow" panose="020B0606020202030204" pitchFamily="34" charset="0"/>
                        </a:rPr>
                        <a:t>5 653 274</a:t>
                      </a:r>
                      <a:endParaRPr lang="en-GB" sz="1600" b="0" dirty="0">
                        <a:solidFill>
                          <a:schemeClr val="tx1"/>
                        </a:solidFill>
                        <a:latin typeface="Arial Narrow" panose="020B0606020202030204" pitchFamily="34" charset="0"/>
                      </a:endParaRPr>
                    </a:p>
                  </a:txBody>
                  <a:tcPr marL="82399" marR="82399" marT="41198" marB="41198"/>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Arial" panose="020B0604020202020204" pitchFamily="34" charset="0"/>
                        </a:rPr>
                        <a:t>5 692 748</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Arial" panose="020B0604020202020204" pitchFamily="34" charset="0"/>
                        </a:rPr>
                        <a:t>5 692 748</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Aft>
                          <a:spcPts val="0"/>
                        </a:spcAft>
                      </a:pPr>
                      <a:r>
                        <a:rPr lang="en-ZA" sz="1600">
                          <a:effectLst/>
                          <a:latin typeface="Arial Narrow" panose="020B0606020202030204" pitchFamily="34" charset="0"/>
                          <a:ea typeface="Calibri" panose="020F0502020204030204" pitchFamily="34" charset="0"/>
                          <a:cs typeface="Arial" panose="020B0604020202020204" pitchFamily="34" charset="0"/>
                        </a:rPr>
                        <a:t>0</a:t>
                      </a:r>
                      <a:endParaRPr lang="en-ZA"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xmlns="" val="10004"/>
                  </a:ext>
                </a:extLst>
              </a:tr>
              <a:tr h="334159">
                <a:tc>
                  <a:txBody>
                    <a:bodyPr/>
                    <a:lstStyle/>
                    <a:p>
                      <a:pPr algn="l"/>
                      <a:r>
                        <a:rPr lang="en-GB" sz="1600" b="1" dirty="0">
                          <a:solidFill>
                            <a:schemeClr val="tx1"/>
                          </a:solidFill>
                          <a:latin typeface="Arial Narrow" panose="020B0606020202030204" pitchFamily="34" charset="0"/>
                        </a:rPr>
                        <a:t>Force Employment</a:t>
                      </a:r>
                    </a:p>
                  </a:txBody>
                  <a:tcPr marL="82399" marR="82399" marT="41198" marB="41198"/>
                </a:tc>
                <a:tc>
                  <a:txBody>
                    <a:bodyPr/>
                    <a:lstStyle/>
                    <a:p>
                      <a:pPr algn="r"/>
                      <a:r>
                        <a:rPr lang="en-GB" sz="1600" b="0" dirty="0" smtClean="0">
                          <a:solidFill>
                            <a:schemeClr val="tx1"/>
                          </a:solidFill>
                          <a:latin typeface="Arial Narrow" panose="020B0606020202030204" pitchFamily="34" charset="0"/>
                        </a:rPr>
                        <a:t>3 375 584</a:t>
                      </a:r>
                      <a:endParaRPr lang="en-GB" sz="1600" b="0" dirty="0">
                        <a:solidFill>
                          <a:schemeClr val="tx1"/>
                        </a:solidFill>
                        <a:latin typeface="Arial Narrow" panose="020B0606020202030204" pitchFamily="34" charset="0"/>
                      </a:endParaRPr>
                    </a:p>
                  </a:txBody>
                  <a:tcPr marL="82399" marR="82399" marT="41198" marB="41198"/>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Arial" panose="020B0604020202020204" pitchFamily="34" charset="0"/>
                        </a:rPr>
                        <a:t>3 168 678</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Arial" panose="020B0604020202020204" pitchFamily="34" charset="0"/>
                        </a:rPr>
                        <a:t>3 168 678</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Aft>
                          <a:spcPts val="0"/>
                        </a:spcAft>
                      </a:pPr>
                      <a:r>
                        <a:rPr lang="en-ZA" sz="1600">
                          <a:effectLst/>
                          <a:latin typeface="Arial Narrow" panose="020B0606020202030204" pitchFamily="34" charset="0"/>
                          <a:ea typeface="Calibri" panose="020F0502020204030204" pitchFamily="34" charset="0"/>
                          <a:cs typeface="Arial" panose="020B0604020202020204" pitchFamily="34" charset="0"/>
                        </a:rPr>
                        <a:t>0</a:t>
                      </a:r>
                      <a:endParaRPr lang="en-ZA"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xmlns="" val="10005"/>
                  </a:ext>
                </a:extLst>
              </a:tr>
              <a:tr h="334159">
                <a:tc>
                  <a:txBody>
                    <a:bodyPr/>
                    <a:lstStyle/>
                    <a:p>
                      <a:pPr algn="l"/>
                      <a:r>
                        <a:rPr lang="en-GB" sz="1600" b="1" dirty="0">
                          <a:solidFill>
                            <a:schemeClr val="tx1"/>
                          </a:solidFill>
                          <a:latin typeface="Arial Narrow" panose="020B0606020202030204" pitchFamily="34" charset="0"/>
                        </a:rPr>
                        <a:t>Landward Defence</a:t>
                      </a:r>
                    </a:p>
                  </a:txBody>
                  <a:tcPr marL="82399" marR="82399" marT="41198" marB="41198"/>
                </a:tc>
                <a:tc>
                  <a:txBody>
                    <a:bodyPr/>
                    <a:lstStyle/>
                    <a:p>
                      <a:pPr algn="r"/>
                      <a:r>
                        <a:rPr lang="en-GB" sz="1600" b="0" dirty="0" smtClean="0">
                          <a:solidFill>
                            <a:schemeClr val="tx1"/>
                          </a:solidFill>
                          <a:latin typeface="Arial Narrow" panose="020B0606020202030204" pitchFamily="34" charset="0"/>
                        </a:rPr>
                        <a:t>16 271 221</a:t>
                      </a:r>
                      <a:endParaRPr lang="en-GB" sz="1600" b="0" dirty="0">
                        <a:solidFill>
                          <a:schemeClr val="tx1"/>
                        </a:solidFill>
                        <a:latin typeface="Arial Narrow" panose="020B0606020202030204" pitchFamily="34" charset="0"/>
                      </a:endParaRPr>
                    </a:p>
                  </a:txBody>
                  <a:tcPr marL="82399" marR="82399" marT="41198" marB="41198"/>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Arial" panose="020B0604020202020204" pitchFamily="34" charset="0"/>
                        </a:rPr>
                        <a:t>16 427 499</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Arial" panose="020B0604020202020204" pitchFamily="34" charset="0"/>
                        </a:rPr>
                        <a:t>16 427 499</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Arial" panose="020B0604020202020204" pitchFamily="34" charset="0"/>
                        </a:rPr>
                        <a:t>0</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xmlns="" val="10006"/>
                  </a:ext>
                </a:extLst>
              </a:tr>
              <a:tr h="334159">
                <a:tc>
                  <a:txBody>
                    <a:bodyPr/>
                    <a:lstStyle/>
                    <a:p>
                      <a:pPr algn="l"/>
                      <a:r>
                        <a:rPr lang="en-GB" sz="1600" b="1" dirty="0">
                          <a:solidFill>
                            <a:schemeClr val="tx1"/>
                          </a:solidFill>
                          <a:latin typeface="Arial Narrow" panose="020B0606020202030204" pitchFamily="34" charset="0"/>
                        </a:rPr>
                        <a:t>Air Defence</a:t>
                      </a:r>
                    </a:p>
                  </a:txBody>
                  <a:tcPr marL="82399" marR="82399" marT="41198" marB="41198"/>
                </a:tc>
                <a:tc>
                  <a:txBody>
                    <a:bodyPr/>
                    <a:lstStyle/>
                    <a:p>
                      <a:pPr algn="r"/>
                      <a:r>
                        <a:rPr lang="en-GB" sz="1600" b="0" dirty="0" smtClean="0">
                          <a:solidFill>
                            <a:schemeClr val="tx1"/>
                          </a:solidFill>
                          <a:latin typeface="Arial Narrow" panose="020B0606020202030204" pitchFamily="34" charset="0"/>
                        </a:rPr>
                        <a:t>6 650 779</a:t>
                      </a:r>
                      <a:endParaRPr lang="en-GB" sz="1600" b="0" dirty="0">
                        <a:solidFill>
                          <a:schemeClr val="tx1"/>
                        </a:solidFill>
                        <a:latin typeface="Arial Narrow" panose="020B0606020202030204" pitchFamily="34" charset="0"/>
                      </a:endParaRPr>
                    </a:p>
                  </a:txBody>
                  <a:tcPr marL="82399" marR="82399" marT="41198" marB="41198"/>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Arial" panose="020B0604020202020204" pitchFamily="34" charset="0"/>
                        </a:rPr>
                        <a:t>6 261 057</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Arial" panose="020B0604020202020204" pitchFamily="34" charset="0"/>
                        </a:rPr>
                        <a:t>6 257 443</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Arial" panose="020B0604020202020204" pitchFamily="34" charset="0"/>
                        </a:rPr>
                        <a:t>3 614</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xmlns="" val="10007"/>
                  </a:ext>
                </a:extLst>
              </a:tr>
              <a:tr h="334159">
                <a:tc>
                  <a:txBody>
                    <a:bodyPr/>
                    <a:lstStyle/>
                    <a:p>
                      <a:pPr algn="l"/>
                      <a:r>
                        <a:rPr lang="en-GB" sz="1600" b="1" dirty="0">
                          <a:solidFill>
                            <a:schemeClr val="tx1"/>
                          </a:solidFill>
                          <a:latin typeface="Arial Narrow" panose="020B0606020202030204" pitchFamily="34" charset="0"/>
                        </a:rPr>
                        <a:t>Maritime Defence</a:t>
                      </a:r>
                    </a:p>
                  </a:txBody>
                  <a:tcPr marL="82399" marR="82399" marT="41198" marB="41198"/>
                </a:tc>
                <a:tc>
                  <a:txBody>
                    <a:bodyPr/>
                    <a:lstStyle/>
                    <a:p>
                      <a:pPr algn="r"/>
                      <a:r>
                        <a:rPr lang="en-GB" sz="1600" b="0" dirty="0" smtClean="0">
                          <a:solidFill>
                            <a:schemeClr val="tx1"/>
                          </a:solidFill>
                          <a:latin typeface="Arial Narrow" panose="020B0606020202030204" pitchFamily="34" charset="0"/>
                        </a:rPr>
                        <a:t>4 699 355</a:t>
                      </a:r>
                      <a:endParaRPr lang="en-GB" sz="1600" b="0" dirty="0">
                        <a:solidFill>
                          <a:schemeClr val="tx1"/>
                        </a:solidFill>
                        <a:latin typeface="Arial Narrow" panose="020B0606020202030204" pitchFamily="34" charset="0"/>
                      </a:endParaRPr>
                    </a:p>
                  </a:txBody>
                  <a:tcPr marL="82399" marR="82399" marT="41198" marB="41198"/>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Arial" panose="020B0604020202020204" pitchFamily="34" charset="0"/>
                        </a:rPr>
                        <a:t>4 503 930</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Arial" panose="020B0604020202020204" pitchFamily="34" charset="0"/>
                        </a:rPr>
                        <a:t>4 503 930</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Aft>
                          <a:spcPts val="0"/>
                        </a:spcAft>
                      </a:pPr>
                      <a:r>
                        <a:rPr lang="en-ZA" sz="1600">
                          <a:effectLst/>
                          <a:latin typeface="Arial Narrow" panose="020B0606020202030204" pitchFamily="34" charset="0"/>
                          <a:ea typeface="Calibri" panose="020F0502020204030204" pitchFamily="34" charset="0"/>
                          <a:cs typeface="Arial" panose="020B0604020202020204" pitchFamily="34" charset="0"/>
                        </a:rPr>
                        <a:t>0</a:t>
                      </a:r>
                      <a:endParaRPr lang="en-ZA"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xmlns="" val="10008"/>
                  </a:ext>
                </a:extLst>
              </a:tr>
              <a:tr h="334159">
                <a:tc>
                  <a:txBody>
                    <a:bodyPr/>
                    <a:lstStyle/>
                    <a:p>
                      <a:pPr algn="l"/>
                      <a:r>
                        <a:rPr lang="en-GB" sz="1600" b="1" dirty="0">
                          <a:solidFill>
                            <a:schemeClr val="tx1"/>
                          </a:solidFill>
                          <a:latin typeface="Arial Narrow" panose="020B0606020202030204" pitchFamily="34" charset="0"/>
                        </a:rPr>
                        <a:t>Military Health Support</a:t>
                      </a:r>
                    </a:p>
                  </a:txBody>
                  <a:tcPr marL="82399" marR="82399" marT="41198" marB="41198"/>
                </a:tc>
                <a:tc>
                  <a:txBody>
                    <a:bodyPr/>
                    <a:lstStyle/>
                    <a:p>
                      <a:pPr algn="r"/>
                      <a:r>
                        <a:rPr lang="en-GB" sz="1600" b="0" dirty="0" smtClean="0">
                          <a:solidFill>
                            <a:schemeClr val="tx1"/>
                          </a:solidFill>
                          <a:latin typeface="Arial Narrow" panose="020B0606020202030204" pitchFamily="34" charset="0"/>
                        </a:rPr>
                        <a:t>4 714 062</a:t>
                      </a:r>
                      <a:endParaRPr lang="en-GB" sz="1600" b="0" dirty="0">
                        <a:solidFill>
                          <a:schemeClr val="tx1"/>
                        </a:solidFill>
                        <a:latin typeface="Arial Narrow" panose="020B0606020202030204" pitchFamily="34" charset="0"/>
                      </a:endParaRPr>
                    </a:p>
                  </a:txBody>
                  <a:tcPr marL="82399" marR="82399" marT="41198" marB="41198"/>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Arial" panose="020B0604020202020204" pitchFamily="34" charset="0"/>
                        </a:rPr>
                        <a:t>5 090 591</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Arial" panose="020B0604020202020204" pitchFamily="34" charset="0"/>
                        </a:rPr>
                        <a:t>5 090 591</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Arial" panose="020B0604020202020204" pitchFamily="34" charset="0"/>
                        </a:rPr>
                        <a:t>0</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xmlns="" val="10009"/>
                  </a:ext>
                </a:extLst>
              </a:tr>
              <a:tr h="334159">
                <a:tc>
                  <a:txBody>
                    <a:bodyPr/>
                    <a:lstStyle/>
                    <a:p>
                      <a:pPr algn="l"/>
                      <a:r>
                        <a:rPr lang="en-GB" sz="1600" b="1" dirty="0">
                          <a:solidFill>
                            <a:schemeClr val="tx1"/>
                          </a:solidFill>
                          <a:latin typeface="Arial Narrow" panose="020B0606020202030204" pitchFamily="34" charset="0"/>
                        </a:rPr>
                        <a:t>Defence Intelligence</a:t>
                      </a:r>
                    </a:p>
                  </a:txBody>
                  <a:tcPr marL="82399" marR="82399" marT="41198" marB="41198"/>
                </a:tc>
                <a:tc>
                  <a:txBody>
                    <a:bodyPr/>
                    <a:lstStyle/>
                    <a:p>
                      <a:pPr algn="r"/>
                      <a:r>
                        <a:rPr lang="en-GB" sz="1600" b="0" dirty="0" smtClean="0">
                          <a:solidFill>
                            <a:schemeClr val="tx1"/>
                          </a:solidFill>
                          <a:latin typeface="Arial Narrow" panose="020B0606020202030204" pitchFamily="34" charset="0"/>
                        </a:rPr>
                        <a:t>950 364</a:t>
                      </a:r>
                      <a:endParaRPr lang="en-GB" sz="1600" b="0" dirty="0">
                        <a:solidFill>
                          <a:schemeClr val="tx1"/>
                        </a:solidFill>
                        <a:latin typeface="Arial Narrow" panose="020B0606020202030204" pitchFamily="34" charset="0"/>
                      </a:endParaRPr>
                    </a:p>
                  </a:txBody>
                  <a:tcPr marL="82399" marR="82399" marT="41198" marB="41198"/>
                </a:tc>
                <a:tc>
                  <a:txBody>
                    <a:bodyPr/>
                    <a:lstStyle/>
                    <a:p>
                      <a:pPr algn="r">
                        <a:spcAft>
                          <a:spcPts val="0"/>
                        </a:spcAft>
                      </a:pPr>
                      <a:r>
                        <a:rPr lang="en-ZA" sz="1600">
                          <a:effectLst/>
                          <a:latin typeface="Arial Narrow" panose="020B0606020202030204" pitchFamily="34" charset="0"/>
                          <a:ea typeface="Calibri" panose="020F0502020204030204" pitchFamily="34" charset="0"/>
                          <a:cs typeface="Arial" panose="020B0604020202020204" pitchFamily="34" charset="0"/>
                        </a:rPr>
                        <a:t>938 173</a:t>
                      </a:r>
                      <a:endParaRPr lang="en-ZA"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Arial" panose="020B0604020202020204" pitchFamily="34" charset="0"/>
                        </a:rPr>
                        <a:t>938 173</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Arial" panose="020B0604020202020204" pitchFamily="34" charset="0"/>
                        </a:rPr>
                        <a:t>0</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xmlns="" val="10010"/>
                  </a:ext>
                </a:extLst>
              </a:tr>
              <a:tr h="334159">
                <a:tc>
                  <a:txBody>
                    <a:bodyPr/>
                    <a:lstStyle/>
                    <a:p>
                      <a:pPr algn="l"/>
                      <a:r>
                        <a:rPr lang="en-GB" sz="1600" b="1" dirty="0">
                          <a:solidFill>
                            <a:schemeClr val="tx1"/>
                          </a:solidFill>
                          <a:latin typeface="Arial Narrow" panose="020B0606020202030204" pitchFamily="34" charset="0"/>
                        </a:rPr>
                        <a:t>General Support</a:t>
                      </a:r>
                    </a:p>
                  </a:txBody>
                  <a:tcPr marL="82399" marR="82399" marT="41198" marB="41198"/>
                </a:tc>
                <a:tc>
                  <a:txBody>
                    <a:bodyPr/>
                    <a:lstStyle/>
                    <a:p>
                      <a:pPr algn="r"/>
                      <a:r>
                        <a:rPr lang="en-GB" sz="1600" b="0" dirty="0" smtClean="0">
                          <a:solidFill>
                            <a:schemeClr val="tx1"/>
                          </a:solidFill>
                          <a:latin typeface="Arial Narrow" panose="020B0606020202030204" pitchFamily="34" charset="0"/>
                        </a:rPr>
                        <a:t>6 181 596</a:t>
                      </a:r>
                      <a:endParaRPr lang="en-GB" sz="1600" b="0" dirty="0">
                        <a:solidFill>
                          <a:schemeClr val="tx1"/>
                        </a:solidFill>
                        <a:latin typeface="Arial Narrow" panose="020B0606020202030204" pitchFamily="34" charset="0"/>
                      </a:endParaRPr>
                    </a:p>
                  </a:txBody>
                  <a:tcPr marL="82399" marR="82399" marT="41198" marB="41198"/>
                </a:tc>
                <a:tc>
                  <a:txBody>
                    <a:bodyPr/>
                    <a:lstStyle/>
                    <a:p>
                      <a:pPr algn="r">
                        <a:spcAft>
                          <a:spcPts val="0"/>
                        </a:spcAft>
                      </a:pPr>
                      <a:r>
                        <a:rPr lang="en-ZA" sz="1600">
                          <a:effectLst/>
                          <a:latin typeface="Arial Narrow" panose="020B0606020202030204" pitchFamily="34" charset="0"/>
                          <a:ea typeface="Calibri" panose="020F0502020204030204" pitchFamily="34" charset="0"/>
                          <a:cs typeface="Arial" panose="020B0604020202020204" pitchFamily="34" charset="0"/>
                        </a:rPr>
                        <a:t>6 413 559</a:t>
                      </a:r>
                      <a:endParaRPr lang="en-ZA"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Arial" panose="020B0604020202020204" pitchFamily="34" charset="0"/>
                        </a:rPr>
                        <a:t>6 413 011</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spcAft>
                          <a:spcPts val="0"/>
                        </a:spcAft>
                      </a:pPr>
                      <a:r>
                        <a:rPr lang="en-ZA" sz="1600" dirty="0">
                          <a:effectLst/>
                          <a:latin typeface="Arial Narrow" panose="020B0606020202030204" pitchFamily="34" charset="0"/>
                          <a:ea typeface="Calibri" panose="020F0502020204030204" pitchFamily="34" charset="0"/>
                          <a:cs typeface="Arial" panose="020B0604020202020204" pitchFamily="34" charset="0"/>
                        </a:rPr>
                        <a:t>548</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xmlns="" val="10011"/>
                  </a:ext>
                </a:extLst>
              </a:tr>
              <a:tr h="334159">
                <a:tc>
                  <a:txBody>
                    <a:bodyPr/>
                    <a:lstStyle/>
                    <a:p>
                      <a:pPr algn="l"/>
                      <a:r>
                        <a:rPr lang="en-GB" sz="1600" b="1" dirty="0">
                          <a:solidFill>
                            <a:schemeClr val="tx1"/>
                          </a:solidFill>
                          <a:latin typeface="Arial Narrow" panose="020B0606020202030204" pitchFamily="34" charset="0"/>
                        </a:rPr>
                        <a:t>TOTAL</a:t>
                      </a:r>
                    </a:p>
                  </a:txBody>
                  <a:tcPr marL="82399" marR="82399" marT="41198" marB="41198">
                    <a:solidFill>
                      <a:srgbClr val="DCE2DC"/>
                    </a:solidFill>
                  </a:tcPr>
                </a:tc>
                <a:tc>
                  <a:txBody>
                    <a:bodyPr/>
                    <a:lstStyle/>
                    <a:p>
                      <a:pPr algn="r"/>
                      <a:r>
                        <a:rPr lang="en-GB" sz="1600" b="1" dirty="0" smtClean="0">
                          <a:solidFill>
                            <a:schemeClr val="tx1"/>
                          </a:solidFill>
                          <a:latin typeface="Arial Narrow" panose="020B0606020202030204" pitchFamily="34" charset="0"/>
                        </a:rPr>
                        <a:t>48 496 235</a:t>
                      </a:r>
                      <a:endParaRPr lang="en-GB" sz="1600" b="1" dirty="0">
                        <a:solidFill>
                          <a:schemeClr val="tx1"/>
                        </a:solidFill>
                        <a:latin typeface="Arial Narrow" panose="020B0606020202030204" pitchFamily="34" charset="0"/>
                      </a:endParaRPr>
                    </a:p>
                  </a:txBody>
                  <a:tcPr marL="82399" marR="82399" marT="41198" marB="41198">
                    <a:solidFill>
                      <a:srgbClr val="DCE2DC"/>
                    </a:solidFill>
                  </a:tcPr>
                </a:tc>
                <a:tc>
                  <a:txBody>
                    <a:bodyPr/>
                    <a:lstStyle/>
                    <a:p>
                      <a:pPr algn="r">
                        <a:spcAft>
                          <a:spcPts val="0"/>
                        </a:spcAft>
                      </a:pPr>
                      <a:r>
                        <a:rPr lang="en-ZA" sz="1600" b="1">
                          <a:effectLst/>
                          <a:latin typeface="Arial Narrow" panose="020B0606020202030204" pitchFamily="34" charset="0"/>
                          <a:ea typeface="Calibri" panose="020F0502020204030204" pitchFamily="34" charset="0"/>
                          <a:cs typeface="Arial" panose="020B0604020202020204" pitchFamily="34" charset="0"/>
                        </a:rPr>
                        <a:t>48 496 235</a:t>
                      </a:r>
                      <a:endParaRPr lang="en-ZA"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DCE2DC"/>
                    </a:solidFill>
                  </a:tcPr>
                </a:tc>
                <a:tc>
                  <a:txBody>
                    <a:bodyPr/>
                    <a:lstStyle/>
                    <a:p>
                      <a:pPr algn="r">
                        <a:spcAft>
                          <a:spcPts val="0"/>
                        </a:spcAft>
                      </a:pPr>
                      <a:r>
                        <a:rPr lang="en-ZA" sz="1600" b="1" dirty="0">
                          <a:effectLst/>
                          <a:latin typeface="Arial Narrow" panose="020B0606020202030204" pitchFamily="34" charset="0"/>
                          <a:ea typeface="Calibri" panose="020F0502020204030204" pitchFamily="34" charset="0"/>
                          <a:cs typeface="Arial" panose="020B0604020202020204" pitchFamily="34" charset="0"/>
                        </a:rPr>
                        <a:t>48 492 073</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DCE2DC"/>
                    </a:solidFill>
                  </a:tcPr>
                </a:tc>
                <a:tc>
                  <a:txBody>
                    <a:bodyPr/>
                    <a:lstStyle/>
                    <a:p>
                      <a:pPr algn="r">
                        <a:spcAft>
                          <a:spcPts val="0"/>
                        </a:spcAft>
                      </a:pPr>
                      <a:r>
                        <a:rPr lang="en-ZA" sz="1600" b="1" dirty="0">
                          <a:effectLst/>
                          <a:latin typeface="Arial Narrow" panose="020B0606020202030204" pitchFamily="34" charset="0"/>
                          <a:ea typeface="Calibri" panose="020F0502020204030204" pitchFamily="34" charset="0"/>
                          <a:cs typeface="Arial" panose="020B0604020202020204" pitchFamily="34" charset="0"/>
                        </a:rPr>
                        <a:t>4 162</a:t>
                      </a: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DCE2DC"/>
                    </a:solidFill>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xmlns="" val="26267272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6400"/>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it-IT" altLang="en-US" sz="2800" b="1" dirty="0">
                <a:solidFill>
                  <a:prstClr val="white"/>
                </a:solidFill>
                <a:latin typeface="Arial" panose="020B0604020202020204" pitchFamily="34" charset="0"/>
              </a:rPr>
              <a:t>DOD Allocation per </a:t>
            </a:r>
            <a:r>
              <a:rPr lang="it-IT" altLang="en-US" sz="2800" b="1" dirty="0" smtClean="0">
                <a:solidFill>
                  <a:prstClr val="white"/>
                </a:solidFill>
                <a:latin typeface="Arial" panose="020B0604020202020204" pitchFamily="34" charset="0"/>
              </a:rPr>
              <a:t>Economic Classification</a:t>
            </a:r>
            <a:endParaRPr lang="it-IT" altLang="en-US" sz="2800" b="1" dirty="0">
              <a:solidFill>
                <a:prstClr val="white"/>
              </a:solidFill>
              <a:latin typeface="Arial" panose="020B0604020202020204" pitchFamily="34" charset="0"/>
            </a:endParaRP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83</a:t>
            </a:fld>
            <a:endParaRPr lang="en-US" altLang="en-US" sz="2400" dirty="0" smtClean="0">
              <a:solidFill>
                <a:srgbClr val="014929"/>
              </a:solidFill>
              <a:latin typeface="Arial" panose="020B0604020202020204" pitchFamily="34" charset="0"/>
            </a:endParaRPr>
          </a:p>
        </p:txBody>
      </p:sp>
      <p:pic>
        <p:nvPicPr>
          <p:cNvPr id="2" name="Picture 1"/>
          <p:cNvPicPr>
            <a:picLocks noChangeAspect="1"/>
          </p:cNvPicPr>
          <p:nvPr/>
        </p:nvPicPr>
        <p:blipFill>
          <a:blip r:embed="rId4" cstate="print"/>
          <a:stretch>
            <a:fillRect/>
          </a:stretch>
        </p:blipFill>
        <p:spPr>
          <a:xfrm>
            <a:off x="-257332" y="707102"/>
            <a:ext cx="9150889" cy="5444200"/>
          </a:xfrm>
          <a:prstGeom prst="rect">
            <a:avLst/>
          </a:prstGeom>
        </p:spPr>
      </p:pic>
    </p:spTree>
    <p:extLst>
      <p:ext uri="{BB962C8B-B14F-4D97-AF65-F5344CB8AC3E}">
        <p14:creationId xmlns:p14="http://schemas.microsoft.com/office/powerpoint/2010/main" xmlns="" val="265577982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6400"/>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it-IT" altLang="en-US" sz="2800" b="1" dirty="0">
                <a:solidFill>
                  <a:prstClr val="white"/>
                </a:solidFill>
                <a:latin typeface="Arial" panose="020B0604020202020204" pitchFamily="34" charset="0"/>
              </a:rPr>
              <a:t>DOD Allocation per </a:t>
            </a:r>
            <a:r>
              <a:rPr lang="it-IT" altLang="en-US" sz="2800" b="1" dirty="0" smtClean="0">
                <a:solidFill>
                  <a:prstClr val="white"/>
                </a:solidFill>
                <a:latin typeface="Arial" panose="020B0604020202020204" pitchFamily="34" charset="0"/>
              </a:rPr>
              <a:t>Economic Classification</a:t>
            </a:r>
            <a:endParaRPr lang="it-IT" altLang="en-US" sz="2800" b="1" dirty="0">
              <a:solidFill>
                <a:prstClr val="white"/>
              </a:solidFill>
              <a:latin typeface="Arial" panose="020B0604020202020204" pitchFamily="34" charset="0"/>
            </a:endParaRP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84</a:t>
            </a:fld>
            <a:endParaRPr lang="en-US" altLang="en-US" sz="2400" dirty="0" smtClean="0">
              <a:solidFill>
                <a:srgbClr val="014929"/>
              </a:solidFill>
              <a:latin typeface="Arial" panose="020B0604020202020204" pitchFamily="34" charset="0"/>
            </a:endParaRPr>
          </a:p>
        </p:txBody>
      </p:sp>
      <p:graphicFrame>
        <p:nvGraphicFramePr>
          <p:cNvPr id="9" name="Table 8">
            <a:extLst>
              <a:ext uri="{FF2B5EF4-FFF2-40B4-BE49-F238E27FC236}">
                <a16:creationId xmlns:a16="http://schemas.microsoft.com/office/drawing/2014/main" xmlns="" id="{CE68A7CC-1EA1-44D2-AAEC-E0D5CF1EDF38}"/>
              </a:ext>
            </a:extLst>
          </p:cNvPr>
          <p:cNvGraphicFramePr>
            <a:graphicFrameLocks noGrp="1"/>
          </p:cNvGraphicFramePr>
          <p:nvPr>
            <p:extLst>
              <p:ext uri="{D42A27DB-BD31-4B8C-83A1-F6EECF244321}">
                <p14:modId xmlns:p14="http://schemas.microsoft.com/office/powerpoint/2010/main" xmlns="" val="4239153496"/>
              </p:ext>
            </p:extLst>
          </p:nvPr>
        </p:nvGraphicFramePr>
        <p:xfrm>
          <a:off x="178420" y="802823"/>
          <a:ext cx="8772294" cy="3987177"/>
        </p:xfrm>
        <a:graphic>
          <a:graphicData uri="http://schemas.openxmlformats.org/drawingml/2006/table">
            <a:tbl>
              <a:tblPr firstRow="1" bandRow="1">
                <a:tableStyleId>{5940675A-B579-460E-94D1-54222C63F5DA}</a:tableStyleId>
              </a:tblPr>
              <a:tblGrid>
                <a:gridCol w="2795566">
                  <a:extLst>
                    <a:ext uri="{9D8B030D-6E8A-4147-A177-3AD203B41FA5}">
                      <a16:colId xmlns:a16="http://schemas.microsoft.com/office/drawing/2014/main" xmlns="" val="20000"/>
                    </a:ext>
                  </a:extLst>
                </a:gridCol>
                <a:gridCol w="1494182">
                  <a:extLst>
                    <a:ext uri="{9D8B030D-6E8A-4147-A177-3AD203B41FA5}">
                      <a16:colId xmlns:a16="http://schemas.microsoft.com/office/drawing/2014/main" xmlns="" val="20004"/>
                    </a:ext>
                  </a:extLst>
                </a:gridCol>
                <a:gridCol w="1494182">
                  <a:extLst>
                    <a:ext uri="{9D8B030D-6E8A-4147-A177-3AD203B41FA5}">
                      <a16:colId xmlns:a16="http://schemas.microsoft.com/office/drawing/2014/main" xmlns="" val="20001"/>
                    </a:ext>
                  </a:extLst>
                </a:gridCol>
                <a:gridCol w="1494182">
                  <a:extLst>
                    <a:ext uri="{9D8B030D-6E8A-4147-A177-3AD203B41FA5}">
                      <a16:colId xmlns:a16="http://schemas.microsoft.com/office/drawing/2014/main" xmlns="" val="20002"/>
                    </a:ext>
                  </a:extLst>
                </a:gridCol>
                <a:gridCol w="1494182">
                  <a:extLst>
                    <a:ext uri="{9D8B030D-6E8A-4147-A177-3AD203B41FA5}">
                      <a16:colId xmlns:a16="http://schemas.microsoft.com/office/drawing/2014/main" xmlns="" val="20003"/>
                    </a:ext>
                  </a:extLst>
                </a:gridCol>
              </a:tblGrid>
              <a:tr h="342314">
                <a:tc gridSpan="5">
                  <a:txBody>
                    <a:bodyPr/>
                    <a:lstStyle/>
                    <a:p>
                      <a:pPr marL="0" algn="l" rtl="0" eaLnBrk="1" hangingPunct="1">
                        <a:spcAft>
                          <a:spcPts val="0"/>
                        </a:spcAft>
                      </a:pPr>
                      <a:r>
                        <a:rPr lang="en-ZA"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Actual Expenditure versus Adjusted Appropriation </a:t>
                      </a:r>
                      <a:r>
                        <a:rPr lang="en-US" sz="1700" b="1"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per Economic </a:t>
                      </a:r>
                      <a:r>
                        <a:rPr lang="en-US" sz="1700" b="1" baseline="0" dirty="0" smtClean="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Classification</a:t>
                      </a:r>
                      <a:endParaRPr lang="en-GB" sz="1700" b="1"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4398" marR="84398" marT="42203" marB="42203">
                    <a:solidFill>
                      <a:srgbClr val="005D28"/>
                    </a:solidFill>
                  </a:tcPr>
                </a:tc>
                <a:tc hMerge="1">
                  <a:txBody>
                    <a:bodyPr/>
                    <a:lstStyle/>
                    <a:p>
                      <a:endParaRPr lang="en-ZA"/>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xmlns="" val="10000"/>
                  </a:ext>
                </a:extLst>
              </a:tr>
              <a:tr h="333093">
                <a:tc rowSpan="3">
                  <a:txBody>
                    <a:bodyPr/>
                    <a:lstStyle/>
                    <a:p>
                      <a:pPr algn="ctr"/>
                      <a:r>
                        <a:rPr lang="en-GB" sz="1600" b="1" dirty="0" smtClean="0">
                          <a:solidFill>
                            <a:srgbClr val="005D28"/>
                          </a:solidFill>
                          <a:latin typeface="Arial Narrow" panose="020B0606020202030204" pitchFamily="34" charset="0"/>
                        </a:rPr>
                        <a:t>Economic Classification</a:t>
                      </a:r>
                      <a:endParaRPr lang="en-GB" sz="1600" b="1" dirty="0">
                        <a:solidFill>
                          <a:srgbClr val="005D28"/>
                        </a:solidFill>
                        <a:latin typeface="Arial Narrow" panose="020B0606020202030204" pitchFamily="34" charset="0"/>
                      </a:endParaRPr>
                    </a:p>
                  </a:txBody>
                  <a:tcPr marL="84398" marR="84398" marT="42203" marB="42203" anchor="ctr"/>
                </a:tc>
                <a:tc gridSpan="4">
                  <a:txBody>
                    <a:bodyPr/>
                    <a:lstStyle/>
                    <a:p>
                      <a:pPr algn="ctr"/>
                      <a:r>
                        <a:rPr lang="en-GB" sz="1600" b="1" dirty="0" smtClean="0">
                          <a:solidFill>
                            <a:srgbClr val="005D28"/>
                          </a:solidFill>
                          <a:latin typeface="Arial Narrow" panose="020B0606020202030204" pitchFamily="34" charset="0"/>
                          <a:cs typeface="Arial" panose="020B0604020202020204" pitchFamily="34" charset="0"/>
                        </a:rPr>
                        <a:t>FY2018/19</a:t>
                      </a:r>
                      <a:endParaRPr lang="en-GB" sz="1600" b="1" dirty="0">
                        <a:solidFill>
                          <a:srgbClr val="005D28"/>
                        </a:solidFill>
                        <a:latin typeface="Arial Narrow" panose="020B0606020202030204" pitchFamily="34" charset="0"/>
                        <a:cs typeface="Arial" panose="020B0604020202020204" pitchFamily="34" charset="0"/>
                      </a:endParaRPr>
                    </a:p>
                  </a:txBody>
                  <a:tcPr marL="84398" marR="84398" marT="42203" marB="42203" anchor="ctr"/>
                </a:tc>
                <a:tc hMerge="1">
                  <a:txBody>
                    <a:bodyPr/>
                    <a:lstStyle/>
                    <a:p>
                      <a:pPr algn="ctr"/>
                      <a:endParaRPr lang="en-GB" sz="1600" b="1" dirty="0">
                        <a:solidFill>
                          <a:srgbClr val="005D28"/>
                        </a:solidFill>
                        <a:latin typeface="Arial Narrow" panose="020B0606020202030204" pitchFamily="34" charset="0"/>
                        <a:cs typeface="Arial" panose="020B0604020202020204" pitchFamily="34" charset="0"/>
                      </a:endParaRPr>
                    </a:p>
                  </a:txBody>
                  <a:tcPr marL="84398" marR="84398" marT="42203" marB="42203"/>
                </a:tc>
                <a:tc hMerge="1">
                  <a:txBody>
                    <a:bodyPr/>
                    <a:lstStyle/>
                    <a:p>
                      <a:pPr algn="ctr"/>
                      <a:endParaRPr lang="en-GB" sz="1700" b="1" dirty="0">
                        <a:solidFill>
                          <a:srgbClr val="005D28"/>
                        </a:solidFill>
                        <a:latin typeface="Arial Narrow" panose="020B0606020202030204" pitchFamily="34" charset="0"/>
                        <a:cs typeface="Arial" panose="020B0604020202020204" pitchFamily="34" charset="0"/>
                      </a:endParaRPr>
                    </a:p>
                  </a:txBody>
                  <a:tcPr/>
                </a:tc>
                <a:tc hMerge="1">
                  <a:txBody>
                    <a:bodyPr/>
                    <a:lstStyle/>
                    <a:p>
                      <a:pPr algn="ctr"/>
                      <a:endParaRPr lang="en-GB" sz="1700" b="1" dirty="0">
                        <a:solidFill>
                          <a:srgbClr val="005D28"/>
                        </a:solidFill>
                        <a:latin typeface="Arial Narrow" panose="020B0606020202030204" pitchFamily="34" charset="0"/>
                        <a:cs typeface="Arial" panose="020B0604020202020204" pitchFamily="34" charset="0"/>
                      </a:endParaRPr>
                    </a:p>
                  </a:txBody>
                  <a:tcPr>
                    <a:noFill/>
                  </a:tcPr>
                </a:tc>
                <a:extLst>
                  <a:ext uri="{0D108BD9-81ED-4DB2-BD59-A6C34878D82A}">
                    <a16:rowId xmlns:a16="http://schemas.microsoft.com/office/drawing/2014/main" xmlns="" val="10001"/>
                  </a:ext>
                </a:extLst>
              </a:tr>
              <a:tr h="418904">
                <a:tc vMerge="1">
                  <a:txBody>
                    <a:bodyPr/>
                    <a:lstStyle/>
                    <a:p>
                      <a:endParaRPr lang="en-ZA"/>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1" dirty="0" smtClean="0">
                          <a:solidFill>
                            <a:srgbClr val="005D28"/>
                          </a:solidFill>
                          <a:latin typeface="Arial Narrow" panose="020B0606020202030204" pitchFamily="34" charset="0"/>
                          <a:cs typeface="Arial" panose="020B0604020202020204" pitchFamily="34" charset="0"/>
                        </a:rPr>
                        <a:t>Adjusted</a:t>
                      </a:r>
                      <a:br>
                        <a:rPr lang="en-GB" sz="1600" b="1" dirty="0" smtClean="0">
                          <a:solidFill>
                            <a:srgbClr val="005D28"/>
                          </a:solidFill>
                          <a:latin typeface="Arial Narrow" panose="020B0606020202030204" pitchFamily="34" charset="0"/>
                          <a:cs typeface="Arial" panose="020B0604020202020204" pitchFamily="34" charset="0"/>
                        </a:rPr>
                      </a:br>
                      <a:r>
                        <a:rPr lang="en-GB" sz="1600" b="1" dirty="0" smtClean="0">
                          <a:solidFill>
                            <a:srgbClr val="005D28"/>
                          </a:solidFill>
                          <a:latin typeface="Arial Narrow" panose="020B0606020202030204" pitchFamily="34" charset="0"/>
                          <a:cs typeface="Arial" panose="020B0604020202020204" pitchFamily="34" charset="0"/>
                        </a:rPr>
                        <a:t>Appropriation</a:t>
                      </a:r>
                    </a:p>
                  </a:txBody>
                  <a:tcPr marL="84398" marR="84398" marT="42203" marB="42203" anchor="ctr"/>
                </a:tc>
                <a:tc>
                  <a:txBody>
                    <a:bodyPr/>
                    <a:lstStyle/>
                    <a:p>
                      <a:pPr algn="ctr"/>
                      <a:r>
                        <a:rPr lang="en-GB" sz="1600" b="1" dirty="0">
                          <a:solidFill>
                            <a:srgbClr val="005D28"/>
                          </a:solidFill>
                          <a:latin typeface="Arial Narrow" panose="020B0606020202030204" pitchFamily="34" charset="0"/>
                          <a:cs typeface="Arial" panose="020B0604020202020204" pitchFamily="34" charset="0"/>
                        </a:rPr>
                        <a:t>Final</a:t>
                      </a:r>
                      <a:br>
                        <a:rPr lang="en-GB" sz="1600" b="1" dirty="0">
                          <a:solidFill>
                            <a:srgbClr val="005D28"/>
                          </a:solidFill>
                          <a:latin typeface="Arial Narrow" panose="020B0606020202030204" pitchFamily="34" charset="0"/>
                          <a:cs typeface="Arial" panose="020B0604020202020204" pitchFamily="34" charset="0"/>
                        </a:rPr>
                      </a:br>
                      <a:r>
                        <a:rPr lang="en-GB" sz="1600" b="1" dirty="0">
                          <a:solidFill>
                            <a:srgbClr val="005D28"/>
                          </a:solidFill>
                          <a:latin typeface="Arial Narrow" panose="020B0606020202030204" pitchFamily="34" charset="0"/>
                          <a:cs typeface="Arial" panose="020B0604020202020204" pitchFamily="34" charset="0"/>
                        </a:rPr>
                        <a:t>Appropriation</a:t>
                      </a:r>
                    </a:p>
                  </a:txBody>
                  <a:tcPr marL="84398" marR="84398" marT="42203" marB="42203"/>
                </a:tc>
                <a:tc>
                  <a:txBody>
                    <a:bodyPr/>
                    <a:lstStyle/>
                    <a:p>
                      <a:pPr algn="ctr"/>
                      <a:r>
                        <a:rPr lang="en-GB" sz="1600" b="1" dirty="0">
                          <a:solidFill>
                            <a:srgbClr val="005D28"/>
                          </a:solidFill>
                          <a:latin typeface="Arial Narrow" panose="020B0606020202030204" pitchFamily="34" charset="0"/>
                          <a:cs typeface="Arial" panose="020B0604020202020204" pitchFamily="34" charset="0"/>
                        </a:rPr>
                        <a:t>Actual Expenditure</a:t>
                      </a:r>
                    </a:p>
                  </a:txBody>
                  <a:tcPr marL="84398" marR="84398" marT="42203" marB="42203"/>
                </a:tc>
                <a:tc>
                  <a:txBody>
                    <a:bodyPr/>
                    <a:lstStyle/>
                    <a:p>
                      <a:pPr algn="ctr"/>
                      <a:r>
                        <a:rPr lang="en-GB" sz="1600" b="1" dirty="0">
                          <a:solidFill>
                            <a:srgbClr val="005D28"/>
                          </a:solidFill>
                          <a:latin typeface="Arial Narrow" panose="020B0606020202030204" pitchFamily="34" charset="0"/>
                          <a:cs typeface="Arial" panose="020B0604020202020204" pitchFamily="34" charset="0"/>
                        </a:rPr>
                        <a:t>(Over)/Under Expenditure</a:t>
                      </a:r>
                    </a:p>
                  </a:txBody>
                  <a:tcPr marL="84398" marR="84398" marT="42203" marB="42203">
                    <a:noFill/>
                  </a:tcPr>
                </a:tc>
                <a:extLst>
                  <a:ext uri="{0D108BD9-81ED-4DB2-BD59-A6C34878D82A}">
                    <a16:rowId xmlns:a16="http://schemas.microsoft.com/office/drawing/2014/main" xmlns="" val="10002"/>
                  </a:ext>
                </a:extLst>
              </a:tr>
              <a:tr h="342314">
                <a:tc vMerge="1">
                  <a:txBody>
                    <a:bodyPr/>
                    <a:lstStyle/>
                    <a:p>
                      <a:pPr algn="r"/>
                      <a:endParaRPr lang="en-GB" sz="1700" b="1" dirty="0">
                        <a:solidFill>
                          <a:srgbClr val="005D28"/>
                        </a:solidFill>
                        <a:latin typeface="Arial Narrow" panose="020B0606020202030204" pitchFamily="34" charset="0"/>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smtClean="0">
                          <a:solidFill>
                            <a:srgbClr val="005D28"/>
                          </a:solidFill>
                          <a:latin typeface="Arial Narrow" panose="020B0606020202030204" pitchFamily="34" charset="0"/>
                        </a:rPr>
                        <a:t>R’000</a:t>
                      </a:r>
                    </a:p>
                  </a:txBody>
                  <a:tcPr marL="84398" marR="84398" marT="42203" marB="42203" anchor="ctr"/>
                </a:tc>
                <a:tc>
                  <a:txBody>
                    <a:bodyPr/>
                    <a:lstStyle/>
                    <a:p>
                      <a:pPr algn="r"/>
                      <a:r>
                        <a:rPr lang="en-GB" sz="1600" b="1" dirty="0">
                          <a:solidFill>
                            <a:srgbClr val="005D28"/>
                          </a:solidFill>
                          <a:latin typeface="Arial Narrow" panose="020B0606020202030204" pitchFamily="34" charset="0"/>
                        </a:rPr>
                        <a:t>R’000</a:t>
                      </a:r>
                    </a:p>
                  </a:txBody>
                  <a:tcPr marL="84398" marR="84398" marT="42203" marB="42203"/>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rgbClr val="005D28"/>
                          </a:solidFill>
                          <a:latin typeface="Arial Narrow" panose="020B0606020202030204" pitchFamily="34" charset="0"/>
                        </a:rPr>
                        <a:t>R’000</a:t>
                      </a:r>
                    </a:p>
                  </a:txBody>
                  <a:tcPr marL="84398" marR="84398" marT="42203" marB="42203"/>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a:solidFill>
                            <a:srgbClr val="005D28"/>
                          </a:solidFill>
                          <a:latin typeface="Arial Narrow" panose="020B0606020202030204" pitchFamily="34" charset="0"/>
                        </a:rPr>
                        <a:t>R’000</a:t>
                      </a:r>
                    </a:p>
                  </a:txBody>
                  <a:tcPr marL="84398" marR="84398" marT="42203" marB="42203">
                    <a:noFill/>
                  </a:tcPr>
                </a:tc>
                <a:extLst>
                  <a:ext uri="{0D108BD9-81ED-4DB2-BD59-A6C34878D82A}">
                    <a16:rowId xmlns:a16="http://schemas.microsoft.com/office/drawing/2014/main" xmlns="" val="10003"/>
                  </a:ext>
                </a:extLst>
              </a:tr>
              <a:tr h="342314">
                <a:tc>
                  <a:txBody>
                    <a:bodyPr/>
                    <a:lstStyle/>
                    <a:p>
                      <a:pPr algn="l"/>
                      <a:r>
                        <a:rPr lang="en-GB" sz="1600" b="1" dirty="0">
                          <a:solidFill>
                            <a:schemeClr val="tx1"/>
                          </a:solidFill>
                          <a:latin typeface="Arial Narrow" panose="020B0606020202030204" pitchFamily="34" charset="0"/>
                        </a:rPr>
                        <a:t>Current payments</a:t>
                      </a:r>
                    </a:p>
                  </a:txBody>
                  <a:tcPr marL="84398" marR="84398" marT="42203" marB="42203"/>
                </a:tc>
                <a:tc>
                  <a:txBody>
                    <a:bodyPr/>
                    <a:lstStyle/>
                    <a:p>
                      <a:pPr algn="r"/>
                      <a:r>
                        <a:rPr lang="en-GB" sz="1600" b="0" dirty="0" smtClean="0">
                          <a:solidFill>
                            <a:schemeClr val="tx1"/>
                          </a:solidFill>
                          <a:latin typeface="Arial Narrow" panose="020B0606020202030204" pitchFamily="34" charset="0"/>
                        </a:rPr>
                        <a:t>39 265 532</a:t>
                      </a:r>
                      <a:endParaRPr lang="en-GB" sz="1600" b="0" dirty="0">
                        <a:solidFill>
                          <a:schemeClr val="tx1"/>
                        </a:solidFill>
                        <a:latin typeface="Arial Narrow" panose="020B0606020202030204" pitchFamily="34" charset="0"/>
                      </a:endParaRPr>
                    </a:p>
                  </a:txBody>
                  <a:tcPr marL="84398" marR="84398" marT="42203" marB="42203"/>
                </a:tc>
                <a:tc>
                  <a:txBody>
                    <a:bodyPr/>
                    <a:lstStyle/>
                    <a:p>
                      <a:pPr algn="r"/>
                      <a:r>
                        <a:rPr lang="en-GB" sz="1600" b="0" dirty="0" smtClean="0">
                          <a:solidFill>
                            <a:schemeClr val="tx1"/>
                          </a:solidFill>
                          <a:latin typeface="Arial Narrow" panose="020B0606020202030204" pitchFamily="34" charset="0"/>
                        </a:rPr>
                        <a:t>40 385 731</a:t>
                      </a:r>
                    </a:p>
                  </a:txBody>
                  <a:tcPr marL="84398" marR="84398" marT="42203" marB="42203"/>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Narrow" panose="020B0606020202030204" pitchFamily="34" charset="0"/>
                        </a:rPr>
                        <a:t>40 382 766</a:t>
                      </a:r>
                    </a:p>
                  </a:txBody>
                  <a:tcPr marL="84398" marR="84398" marT="42203" marB="42203"/>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Narrow" panose="020B0606020202030204" pitchFamily="34" charset="0"/>
                        </a:rPr>
                        <a:t>2 965</a:t>
                      </a:r>
                      <a:endParaRPr lang="en-GB" sz="1600" b="0" dirty="0">
                        <a:solidFill>
                          <a:schemeClr val="tx1"/>
                        </a:solidFill>
                        <a:latin typeface="Arial Narrow" panose="020B0606020202030204" pitchFamily="34" charset="0"/>
                      </a:endParaRPr>
                    </a:p>
                  </a:txBody>
                  <a:tcPr marL="84398" marR="84398" marT="42203" marB="42203">
                    <a:noFill/>
                  </a:tcPr>
                </a:tc>
                <a:extLst>
                  <a:ext uri="{0D108BD9-81ED-4DB2-BD59-A6C34878D82A}">
                    <a16:rowId xmlns:a16="http://schemas.microsoft.com/office/drawing/2014/main" xmlns="" val="10004"/>
                  </a:ext>
                </a:extLst>
              </a:tr>
              <a:tr h="342314">
                <a:tc>
                  <a:txBody>
                    <a:bodyPr/>
                    <a:lstStyle/>
                    <a:p>
                      <a:pPr algn="l"/>
                      <a:r>
                        <a:rPr lang="en-GB" sz="1600" b="1" dirty="0">
                          <a:solidFill>
                            <a:schemeClr val="bg1">
                              <a:lumMod val="50000"/>
                            </a:schemeClr>
                          </a:solidFill>
                          <a:latin typeface="Arial Narrow" panose="020B0606020202030204" pitchFamily="34" charset="0"/>
                        </a:rPr>
                        <a:t>   Compensation of Employees</a:t>
                      </a:r>
                    </a:p>
                  </a:txBody>
                  <a:tcPr marL="84398" marR="84398" marT="42203" marB="42203"/>
                </a:tc>
                <a:tc>
                  <a:txBody>
                    <a:bodyPr/>
                    <a:lstStyle/>
                    <a:p>
                      <a:pPr algn="r"/>
                      <a:r>
                        <a:rPr lang="en-GB" sz="1600" b="0" dirty="0" smtClean="0">
                          <a:solidFill>
                            <a:schemeClr val="bg1">
                              <a:lumMod val="50000"/>
                            </a:schemeClr>
                          </a:solidFill>
                          <a:latin typeface="Arial Narrow" panose="020B0606020202030204" pitchFamily="34" charset="0"/>
                        </a:rPr>
                        <a:t>27 116 696</a:t>
                      </a:r>
                      <a:endParaRPr lang="en-GB" sz="1600" b="0" dirty="0">
                        <a:solidFill>
                          <a:schemeClr val="bg1">
                            <a:lumMod val="50000"/>
                          </a:schemeClr>
                        </a:solidFill>
                        <a:latin typeface="Arial Narrow" panose="020B0606020202030204" pitchFamily="34" charset="0"/>
                      </a:endParaRPr>
                    </a:p>
                  </a:txBody>
                  <a:tcPr marL="84398" marR="84398" marT="42203" marB="42203"/>
                </a:tc>
                <a:tc>
                  <a:txBody>
                    <a:bodyPr/>
                    <a:lstStyle/>
                    <a:p>
                      <a:pPr algn="r"/>
                      <a:r>
                        <a:rPr lang="en-GB" sz="1600" b="0" dirty="0" smtClean="0">
                          <a:solidFill>
                            <a:schemeClr val="bg1">
                              <a:lumMod val="50000"/>
                            </a:schemeClr>
                          </a:solidFill>
                          <a:latin typeface="Arial Narrow" panose="020B0606020202030204" pitchFamily="34" charset="0"/>
                        </a:rPr>
                        <a:t>27 116 696</a:t>
                      </a:r>
                      <a:endParaRPr lang="en-GB" sz="1600" b="0" dirty="0">
                        <a:solidFill>
                          <a:schemeClr val="bg1">
                            <a:lumMod val="50000"/>
                          </a:schemeClr>
                        </a:solidFill>
                        <a:latin typeface="Arial Narrow" panose="020B0606020202030204" pitchFamily="34" charset="0"/>
                      </a:endParaRPr>
                    </a:p>
                  </a:txBody>
                  <a:tcPr marL="84398" marR="84398" marT="42203" marB="42203"/>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bg1">
                              <a:lumMod val="50000"/>
                            </a:schemeClr>
                          </a:solidFill>
                          <a:latin typeface="Arial Narrow" panose="020B0606020202030204" pitchFamily="34" charset="0"/>
                        </a:rPr>
                        <a:t>30 011 960</a:t>
                      </a:r>
                      <a:endParaRPr lang="en-GB" sz="1600" b="0" dirty="0">
                        <a:solidFill>
                          <a:schemeClr val="bg1">
                            <a:lumMod val="50000"/>
                          </a:schemeClr>
                        </a:solidFill>
                        <a:latin typeface="Arial Narrow" panose="020B0606020202030204" pitchFamily="34" charset="0"/>
                      </a:endParaRPr>
                    </a:p>
                  </a:txBody>
                  <a:tcPr marL="84398" marR="84398" marT="42203" marB="42203"/>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smtClean="0">
                          <a:solidFill>
                            <a:schemeClr val="bg1">
                              <a:lumMod val="50000"/>
                            </a:schemeClr>
                          </a:solidFill>
                          <a:latin typeface="Arial Narrow" panose="020B0606020202030204" pitchFamily="34" charset="0"/>
                        </a:rPr>
                        <a:t>(2 895 264)</a:t>
                      </a:r>
                      <a:endParaRPr lang="en-GB" sz="1600" b="1" dirty="0">
                        <a:solidFill>
                          <a:schemeClr val="bg1">
                            <a:lumMod val="50000"/>
                          </a:schemeClr>
                        </a:solidFill>
                        <a:latin typeface="Arial Narrow" panose="020B0606020202030204" pitchFamily="34" charset="0"/>
                      </a:endParaRPr>
                    </a:p>
                  </a:txBody>
                  <a:tcPr marL="84398" marR="84398" marT="42203" marB="42203">
                    <a:noFill/>
                  </a:tcPr>
                </a:tc>
                <a:extLst>
                  <a:ext uri="{0D108BD9-81ED-4DB2-BD59-A6C34878D82A}">
                    <a16:rowId xmlns:a16="http://schemas.microsoft.com/office/drawing/2014/main" xmlns="" val="10005"/>
                  </a:ext>
                </a:extLst>
              </a:tr>
              <a:tr h="342314">
                <a:tc>
                  <a:txBody>
                    <a:bodyPr/>
                    <a:lstStyle/>
                    <a:p>
                      <a:pPr algn="l"/>
                      <a:r>
                        <a:rPr lang="en-GB" sz="1600" b="1" dirty="0">
                          <a:solidFill>
                            <a:schemeClr val="bg1">
                              <a:lumMod val="50000"/>
                            </a:schemeClr>
                          </a:solidFill>
                          <a:latin typeface="Arial Narrow" panose="020B0606020202030204" pitchFamily="34" charset="0"/>
                        </a:rPr>
                        <a:t>   Goods and Services</a:t>
                      </a:r>
                    </a:p>
                  </a:txBody>
                  <a:tcPr marL="84398" marR="84398" marT="42203" marB="42203"/>
                </a:tc>
                <a:tc>
                  <a:txBody>
                    <a:bodyPr/>
                    <a:lstStyle/>
                    <a:p>
                      <a:pPr algn="r"/>
                      <a:r>
                        <a:rPr lang="en-GB" sz="1600" b="0" dirty="0" smtClean="0">
                          <a:solidFill>
                            <a:schemeClr val="bg1">
                              <a:lumMod val="50000"/>
                            </a:schemeClr>
                          </a:solidFill>
                          <a:latin typeface="Arial Narrow" panose="020B0606020202030204" pitchFamily="34" charset="0"/>
                        </a:rPr>
                        <a:t>12 148 836</a:t>
                      </a:r>
                      <a:endParaRPr lang="en-GB" sz="1600" b="0" dirty="0">
                        <a:solidFill>
                          <a:schemeClr val="bg1">
                            <a:lumMod val="50000"/>
                          </a:schemeClr>
                        </a:solidFill>
                        <a:latin typeface="Arial Narrow" panose="020B0606020202030204" pitchFamily="34" charset="0"/>
                      </a:endParaRPr>
                    </a:p>
                  </a:txBody>
                  <a:tcPr marL="84398" marR="84398" marT="42203" marB="42203"/>
                </a:tc>
                <a:tc>
                  <a:txBody>
                    <a:bodyPr/>
                    <a:lstStyle/>
                    <a:p>
                      <a:pPr algn="r"/>
                      <a:r>
                        <a:rPr lang="en-GB" sz="1600" b="0" dirty="0" smtClean="0">
                          <a:solidFill>
                            <a:schemeClr val="bg1">
                              <a:lumMod val="50000"/>
                            </a:schemeClr>
                          </a:solidFill>
                          <a:latin typeface="Arial Narrow" panose="020B0606020202030204" pitchFamily="34" charset="0"/>
                        </a:rPr>
                        <a:t>13 269 035</a:t>
                      </a:r>
                      <a:endParaRPr lang="en-GB" sz="1600" b="0" dirty="0">
                        <a:solidFill>
                          <a:schemeClr val="bg1">
                            <a:lumMod val="50000"/>
                          </a:schemeClr>
                        </a:solidFill>
                        <a:latin typeface="Arial Narrow" panose="020B0606020202030204" pitchFamily="34" charset="0"/>
                      </a:endParaRPr>
                    </a:p>
                  </a:txBody>
                  <a:tcPr marL="84398" marR="84398" marT="42203" marB="42203"/>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bg1">
                              <a:lumMod val="50000"/>
                            </a:schemeClr>
                          </a:solidFill>
                          <a:latin typeface="Arial Narrow" panose="020B0606020202030204" pitchFamily="34" charset="0"/>
                        </a:rPr>
                        <a:t>10 370 806</a:t>
                      </a:r>
                      <a:endParaRPr lang="en-GB" sz="1600" b="0" dirty="0">
                        <a:solidFill>
                          <a:schemeClr val="bg1">
                            <a:lumMod val="50000"/>
                          </a:schemeClr>
                        </a:solidFill>
                        <a:latin typeface="Arial Narrow" panose="020B0606020202030204" pitchFamily="34" charset="0"/>
                      </a:endParaRPr>
                    </a:p>
                  </a:txBody>
                  <a:tcPr marL="84398" marR="84398" marT="42203" marB="42203"/>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smtClean="0">
                          <a:solidFill>
                            <a:schemeClr val="bg1">
                              <a:lumMod val="50000"/>
                            </a:schemeClr>
                          </a:solidFill>
                          <a:latin typeface="Arial Narrow" panose="020B0606020202030204" pitchFamily="34" charset="0"/>
                        </a:rPr>
                        <a:t>2 898 229</a:t>
                      </a:r>
                      <a:endParaRPr lang="en-GB" sz="1600" b="1" dirty="0">
                        <a:solidFill>
                          <a:schemeClr val="bg1">
                            <a:lumMod val="50000"/>
                          </a:schemeClr>
                        </a:solidFill>
                        <a:latin typeface="Arial Narrow" panose="020B0606020202030204" pitchFamily="34" charset="0"/>
                      </a:endParaRPr>
                    </a:p>
                  </a:txBody>
                  <a:tcPr marL="84398" marR="84398" marT="42203" marB="42203">
                    <a:noFill/>
                  </a:tcPr>
                </a:tc>
                <a:extLst>
                  <a:ext uri="{0D108BD9-81ED-4DB2-BD59-A6C34878D82A}">
                    <a16:rowId xmlns:a16="http://schemas.microsoft.com/office/drawing/2014/main" xmlns="" val="10006"/>
                  </a:ext>
                </a:extLst>
              </a:tr>
              <a:tr h="342314">
                <a:tc>
                  <a:txBody>
                    <a:bodyPr/>
                    <a:lstStyle/>
                    <a:p>
                      <a:pPr algn="l"/>
                      <a:r>
                        <a:rPr lang="en-GB" sz="1600" b="1" dirty="0">
                          <a:solidFill>
                            <a:schemeClr val="tx1"/>
                          </a:solidFill>
                          <a:latin typeface="Arial Narrow" panose="020B0606020202030204" pitchFamily="34" charset="0"/>
                        </a:rPr>
                        <a:t>Transfers and Subsidies</a:t>
                      </a:r>
                    </a:p>
                  </a:txBody>
                  <a:tcPr marL="84398" marR="84398" marT="42203" marB="42203"/>
                </a:tc>
                <a:tc>
                  <a:txBody>
                    <a:bodyPr/>
                    <a:lstStyle/>
                    <a:p>
                      <a:pPr algn="r"/>
                      <a:r>
                        <a:rPr lang="en-GB" sz="1600" b="0" dirty="0" smtClean="0">
                          <a:solidFill>
                            <a:schemeClr val="tx1"/>
                          </a:solidFill>
                          <a:latin typeface="Arial Narrow" panose="020B0606020202030204" pitchFamily="34" charset="0"/>
                        </a:rPr>
                        <a:t>8 160 861</a:t>
                      </a:r>
                      <a:endParaRPr lang="en-GB" sz="1600" b="0" dirty="0">
                        <a:solidFill>
                          <a:schemeClr val="tx1"/>
                        </a:solidFill>
                        <a:latin typeface="Arial Narrow" panose="020B0606020202030204" pitchFamily="34" charset="0"/>
                      </a:endParaRPr>
                    </a:p>
                  </a:txBody>
                  <a:tcPr marL="84398" marR="84398" marT="42203" marB="42203"/>
                </a:tc>
                <a:tc>
                  <a:txBody>
                    <a:bodyPr/>
                    <a:lstStyle/>
                    <a:p>
                      <a:pPr algn="r"/>
                      <a:r>
                        <a:rPr lang="en-GB" sz="1600" b="0" dirty="0" smtClean="0">
                          <a:solidFill>
                            <a:schemeClr val="tx1"/>
                          </a:solidFill>
                          <a:latin typeface="Arial Narrow" panose="020B0606020202030204" pitchFamily="34" charset="0"/>
                        </a:rPr>
                        <a:t>6 656 205</a:t>
                      </a:r>
                      <a:endParaRPr lang="en-GB" sz="1600" b="0" dirty="0">
                        <a:solidFill>
                          <a:schemeClr val="tx1"/>
                        </a:solidFill>
                        <a:latin typeface="Arial Narrow" panose="020B0606020202030204" pitchFamily="34" charset="0"/>
                      </a:endParaRPr>
                    </a:p>
                  </a:txBody>
                  <a:tcPr marL="84398" marR="84398" marT="42203" marB="42203"/>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Narrow" panose="020B0606020202030204" pitchFamily="34" charset="0"/>
                        </a:rPr>
                        <a:t>6 655 008</a:t>
                      </a:r>
                      <a:endParaRPr lang="en-GB" sz="1600" b="0" dirty="0">
                        <a:solidFill>
                          <a:schemeClr val="tx1"/>
                        </a:solidFill>
                        <a:latin typeface="Arial Narrow" panose="020B0606020202030204" pitchFamily="34" charset="0"/>
                      </a:endParaRPr>
                    </a:p>
                  </a:txBody>
                  <a:tcPr marL="84398" marR="84398" marT="42203" marB="42203"/>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Narrow" panose="020B0606020202030204" pitchFamily="34" charset="0"/>
                        </a:rPr>
                        <a:t>1 197</a:t>
                      </a:r>
                      <a:endParaRPr lang="en-GB" sz="1600" b="0" dirty="0">
                        <a:solidFill>
                          <a:schemeClr val="tx1"/>
                        </a:solidFill>
                        <a:latin typeface="Arial Narrow" panose="020B0606020202030204" pitchFamily="34" charset="0"/>
                      </a:endParaRPr>
                    </a:p>
                  </a:txBody>
                  <a:tcPr marL="84398" marR="84398" marT="42203" marB="42203">
                    <a:noFill/>
                  </a:tcPr>
                </a:tc>
                <a:extLst>
                  <a:ext uri="{0D108BD9-81ED-4DB2-BD59-A6C34878D82A}">
                    <a16:rowId xmlns:a16="http://schemas.microsoft.com/office/drawing/2014/main" xmlns="" val="10007"/>
                  </a:ext>
                </a:extLst>
              </a:tr>
              <a:tr h="342314">
                <a:tc>
                  <a:txBody>
                    <a:bodyPr/>
                    <a:lstStyle/>
                    <a:p>
                      <a:pPr algn="l"/>
                      <a:r>
                        <a:rPr lang="en-GB" sz="1600" b="1" dirty="0">
                          <a:solidFill>
                            <a:schemeClr val="tx1"/>
                          </a:solidFill>
                          <a:latin typeface="Arial Narrow" panose="020B0606020202030204" pitchFamily="34" charset="0"/>
                        </a:rPr>
                        <a:t>Payments for Capital Assets</a:t>
                      </a:r>
                    </a:p>
                  </a:txBody>
                  <a:tcPr marL="84398" marR="84398" marT="42203" marB="42203"/>
                </a:tc>
                <a:tc>
                  <a:txBody>
                    <a:bodyPr/>
                    <a:lstStyle/>
                    <a:p>
                      <a:pPr algn="r"/>
                      <a:r>
                        <a:rPr lang="en-GB" sz="1600" b="0" dirty="0" smtClean="0">
                          <a:solidFill>
                            <a:schemeClr val="tx1"/>
                          </a:solidFill>
                          <a:latin typeface="Arial Narrow" panose="020B0606020202030204" pitchFamily="34" charset="0"/>
                        </a:rPr>
                        <a:t>1 069 842</a:t>
                      </a:r>
                      <a:endParaRPr lang="en-GB" sz="1600" b="0" dirty="0">
                        <a:solidFill>
                          <a:schemeClr val="tx1"/>
                        </a:solidFill>
                        <a:latin typeface="Arial Narrow" panose="020B0606020202030204" pitchFamily="34" charset="0"/>
                      </a:endParaRPr>
                    </a:p>
                  </a:txBody>
                  <a:tcPr marL="84398" marR="84398" marT="42203" marB="42203"/>
                </a:tc>
                <a:tc>
                  <a:txBody>
                    <a:bodyPr/>
                    <a:lstStyle/>
                    <a:p>
                      <a:pPr algn="r"/>
                      <a:r>
                        <a:rPr lang="en-GB" sz="1600" b="0" dirty="0" smtClean="0">
                          <a:solidFill>
                            <a:schemeClr val="tx1"/>
                          </a:solidFill>
                          <a:latin typeface="Arial Narrow" panose="020B0606020202030204" pitchFamily="34" charset="0"/>
                        </a:rPr>
                        <a:t>1 442 941</a:t>
                      </a:r>
                      <a:endParaRPr lang="en-GB" sz="1600" b="0" dirty="0">
                        <a:solidFill>
                          <a:schemeClr val="tx1"/>
                        </a:solidFill>
                        <a:latin typeface="Arial Narrow" panose="020B0606020202030204" pitchFamily="34" charset="0"/>
                      </a:endParaRPr>
                    </a:p>
                  </a:txBody>
                  <a:tcPr marL="84398" marR="84398" marT="42203" marB="42203"/>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Narrow" panose="020B0606020202030204" pitchFamily="34" charset="0"/>
                        </a:rPr>
                        <a:t>1 442 941</a:t>
                      </a:r>
                    </a:p>
                  </a:txBody>
                  <a:tcPr marL="84398" marR="84398" marT="42203" marB="42203"/>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Narrow" panose="020B0606020202030204" pitchFamily="34" charset="0"/>
                        </a:rPr>
                        <a:t>0</a:t>
                      </a:r>
                      <a:endParaRPr lang="en-GB" sz="1600" b="0" dirty="0">
                        <a:solidFill>
                          <a:schemeClr val="tx1"/>
                        </a:solidFill>
                        <a:latin typeface="Arial Narrow" panose="020B0606020202030204" pitchFamily="34" charset="0"/>
                      </a:endParaRPr>
                    </a:p>
                  </a:txBody>
                  <a:tcPr marL="84398" marR="84398" marT="42203" marB="42203">
                    <a:noFill/>
                  </a:tcPr>
                </a:tc>
                <a:extLst>
                  <a:ext uri="{0D108BD9-81ED-4DB2-BD59-A6C34878D82A}">
                    <a16:rowId xmlns:a16="http://schemas.microsoft.com/office/drawing/2014/main" xmlns="" val="10008"/>
                  </a:ext>
                </a:extLst>
              </a:tr>
              <a:tr h="342314">
                <a:tc>
                  <a:txBody>
                    <a:bodyPr/>
                    <a:lstStyle/>
                    <a:p>
                      <a:pPr algn="l"/>
                      <a:r>
                        <a:rPr lang="en-GB" sz="1600" b="1" dirty="0">
                          <a:solidFill>
                            <a:schemeClr val="tx1"/>
                          </a:solidFill>
                          <a:latin typeface="Arial Narrow" panose="020B0606020202030204" pitchFamily="34" charset="0"/>
                        </a:rPr>
                        <a:t>Payment for Financial Assets</a:t>
                      </a:r>
                    </a:p>
                  </a:txBody>
                  <a:tcPr marL="84398" marR="84398" marT="42203" marB="42203"/>
                </a:tc>
                <a:tc>
                  <a:txBody>
                    <a:bodyPr/>
                    <a:lstStyle/>
                    <a:p>
                      <a:pPr algn="r"/>
                      <a:r>
                        <a:rPr lang="en-GB" sz="1600" b="0" dirty="0" smtClean="0">
                          <a:solidFill>
                            <a:schemeClr val="tx1"/>
                          </a:solidFill>
                          <a:latin typeface="Arial Narrow" panose="020B0606020202030204" pitchFamily="34" charset="0"/>
                        </a:rPr>
                        <a:t>-</a:t>
                      </a:r>
                      <a:endParaRPr lang="en-GB" sz="1600" b="0" dirty="0">
                        <a:solidFill>
                          <a:schemeClr val="tx1"/>
                        </a:solidFill>
                        <a:latin typeface="Arial Narrow" panose="020B0606020202030204" pitchFamily="34" charset="0"/>
                      </a:endParaRPr>
                    </a:p>
                  </a:txBody>
                  <a:tcPr marL="84398" marR="84398" marT="42203" marB="42203"/>
                </a:tc>
                <a:tc>
                  <a:txBody>
                    <a:bodyPr/>
                    <a:lstStyle/>
                    <a:p>
                      <a:pPr algn="r"/>
                      <a:r>
                        <a:rPr lang="en-GB" sz="1600" b="0" dirty="0" smtClean="0">
                          <a:solidFill>
                            <a:schemeClr val="tx1"/>
                          </a:solidFill>
                          <a:latin typeface="Arial Narrow" panose="020B0606020202030204" pitchFamily="34" charset="0"/>
                        </a:rPr>
                        <a:t>11 358</a:t>
                      </a:r>
                      <a:endParaRPr lang="en-GB" sz="1600" b="0" dirty="0">
                        <a:solidFill>
                          <a:schemeClr val="tx1"/>
                        </a:solidFill>
                        <a:latin typeface="Arial Narrow" panose="020B0606020202030204" pitchFamily="34" charset="0"/>
                      </a:endParaRPr>
                    </a:p>
                  </a:txBody>
                  <a:tcPr marL="84398" marR="84398" marT="42203" marB="42203"/>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Narrow" panose="020B0606020202030204" pitchFamily="34" charset="0"/>
                        </a:rPr>
                        <a:t>11 358</a:t>
                      </a:r>
                      <a:endParaRPr lang="en-GB" sz="1600" b="0" dirty="0">
                        <a:solidFill>
                          <a:schemeClr val="tx1"/>
                        </a:solidFill>
                        <a:latin typeface="Arial Narrow" panose="020B0606020202030204" pitchFamily="34" charset="0"/>
                      </a:endParaRPr>
                    </a:p>
                  </a:txBody>
                  <a:tcPr marL="84398" marR="84398" marT="42203" marB="42203"/>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latin typeface="Arial Narrow" panose="020B0606020202030204" pitchFamily="34" charset="0"/>
                        </a:rPr>
                        <a:t>0</a:t>
                      </a:r>
                      <a:endParaRPr lang="en-GB" sz="1600" b="0" dirty="0">
                        <a:solidFill>
                          <a:schemeClr val="tx1"/>
                        </a:solidFill>
                        <a:latin typeface="Arial Narrow" panose="020B0606020202030204" pitchFamily="34" charset="0"/>
                      </a:endParaRPr>
                    </a:p>
                  </a:txBody>
                  <a:tcPr marL="84398" marR="84398" marT="42203" marB="42203">
                    <a:noFill/>
                  </a:tcPr>
                </a:tc>
                <a:extLst>
                  <a:ext uri="{0D108BD9-81ED-4DB2-BD59-A6C34878D82A}">
                    <a16:rowId xmlns:a16="http://schemas.microsoft.com/office/drawing/2014/main" xmlns="" val="10009"/>
                  </a:ext>
                </a:extLst>
              </a:tr>
              <a:tr h="342314">
                <a:tc>
                  <a:txBody>
                    <a:bodyPr/>
                    <a:lstStyle/>
                    <a:p>
                      <a:pPr algn="l"/>
                      <a:r>
                        <a:rPr lang="en-GB" sz="1600" b="1" dirty="0">
                          <a:solidFill>
                            <a:schemeClr val="tx1"/>
                          </a:solidFill>
                          <a:latin typeface="Arial Narrow" panose="020B0606020202030204" pitchFamily="34" charset="0"/>
                        </a:rPr>
                        <a:t>TOTAL</a:t>
                      </a:r>
                    </a:p>
                  </a:txBody>
                  <a:tcPr marL="84398" marR="84398" marT="42203" marB="42203">
                    <a:solidFill>
                      <a:srgbClr val="DCE2DC"/>
                    </a:solidFill>
                  </a:tcPr>
                </a:tc>
                <a:tc>
                  <a:txBody>
                    <a:bodyPr/>
                    <a:lstStyle/>
                    <a:p>
                      <a:pPr algn="r"/>
                      <a:r>
                        <a:rPr lang="en-GB" sz="1600" b="1" smtClean="0">
                          <a:solidFill>
                            <a:schemeClr val="tx1"/>
                          </a:solidFill>
                          <a:latin typeface="Arial Narrow" panose="020B0606020202030204" pitchFamily="34" charset="0"/>
                        </a:rPr>
                        <a:t>48 496 235</a:t>
                      </a:r>
                      <a:endParaRPr lang="en-GB" sz="1600" b="1" dirty="0">
                        <a:solidFill>
                          <a:schemeClr val="tx1"/>
                        </a:solidFill>
                        <a:latin typeface="Arial Narrow" panose="020B0606020202030204" pitchFamily="34" charset="0"/>
                      </a:endParaRPr>
                    </a:p>
                  </a:txBody>
                  <a:tcPr marL="84398" marR="84398" marT="42203" marB="42203">
                    <a:solidFill>
                      <a:srgbClr val="DCE2DC"/>
                    </a:solidFill>
                  </a:tcPr>
                </a:tc>
                <a:tc>
                  <a:txBody>
                    <a:bodyPr/>
                    <a:lstStyle/>
                    <a:p>
                      <a:pPr algn="r"/>
                      <a:r>
                        <a:rPr lang="en-GB" sz="1600" b="1" dirty="0" smtClean="0">
                          <a:solidFill>
                            <a:schemeClr val="tx1"/>
                          </a:solidFill>
                          <a:latin typeface="Arial Narrow" panose="020B0606020202030204" pitchFamily="34" charset="0"/>
                        </a:rPr>
                        <a:t>48 496 235</a:t>
                      </a:r>
                      <a:endParaRPr lang="en-GB" sz="1600" b="1" dirty="0">
                        <a:solidFill>
                          <a:schemeClr val="tx1"/>
                        </a:solidFill>
                        <a:latin typeface="Arial Narrow" panose="020B0606020202030204" pitchFamily="34" charset="0"/>
                      </a:endParaRPr>
                    </a:p>
                  </a:txBody>
                  <a:tcPr marL="84398" marR="84398" marT="42203" marB="42203">
                    <a:solidFill>
                      <a:srgbClr val="DCE2DC"/>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smtClean="0">
                          <a:solidFill>
                            <a:schemeClr val="tx1"/>
                          </a:solidFill>
                          <a:latin typeface="Arial Narrow" panose="020B0606020202030204" pitchFamily="34" charset="0"/>
                        </a:rPr>
                        <a:t>48 492 073</a:t>
                      </a:r>
                      <a:endParaRPr lang="en-GB" sz="1600" b="1" dirty="0">
                        <a:solidFill>
                          <a:schemeClr val="tx1"/>
                        </a:solidFill>
                        <a:latin typeface="Arial Narrow" panose="020B0606020202030204" pitchFamily="34" charset="0"/>
                      </a:endParaRPr>
                    </a:p>
                  </a:txBody>
                  <a:tcPr marL="84398" marR="84398" marT="42203" marB="42203">
                    <a:solidFill>
                      <a:srgbClr val="DCE2DC"/>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b="1" dirty="0" smtClean="0">
                          <a:solidFill>
                            <a:schemeClr val="tx1"/>
                          </a:solidFill>
                          <a:latin typeface="Arial Narrow" panose="020B0606020202030204" pitchFamily="34" charset="0"/>
                        </a:rPr>
                        <a:t>4 162</a:t>
                      </a:r>
                      <a:endParaRPr lang="en-GB" sz="1600" b="1" dirty="0">
                        <a:solidFill>
                          <a:schemeClr val="tx1"/>
                        </a:solidFill>
                        <a:latin typeface="Arial Narrow" panose="020B0606020202030204" pitchFamily="34" charset="0"/>
                      </a:endParaRPr>
                    </a:p>
                  </a:txBody>
                  <a:tcPr marL="84398" marR="84398" marT="42203" marB="42203">
                    <a:solidFill>
                      <a:srgbClr val="DCE2DC"/>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xmlns="" val="40772936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pic>
        <p:nvPicPr>
          <p:cNvPr id="4" name="Picture 3">
            <a:extLst>
              <a:ext uri="{FF2B5EF4-FFF2-40B4-BE49-F238E27FC236}">
                <a16:creationId xmlns:a16="http://schemas.microsoft.com/office/drawing/2014/main" xmlns="" id="{039F8DC2-23A6-4030-A304-0310C599522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44073" y="1400995"/>
            <a:ext cx="5865091" cy="3109594"/>
          </a:xfrm>
          <a:prstGeom prst="rect">
            <a:avLst/>
          </a:prstGeom>
        </p:spPr>
      </p:pic>
      <p:sp>
        <p:nvSpPr>
          <p:cNvPr id="7" name="TextBox 6">
            <a:extLst>
              <a:ext uri="{FF2B5EF4-FFF2-40B4-BE49-F238E27FC236}">
                <a16:creationId xmlns:a16="http://schemas.microsoft.com/office/drawing/2014/main" xmlns="" id="{BD9A9F77-E538-4B23-85EA-45115531CB36}"/>
              </a:ext>
            </a:extLst>
          </p:cNvPr>
          <p:cNvSpPr txBox="1"/>
          <p:nvPr/>
        </p:nvSpPr>
        <p:spPr>
          <a:xfrm>
            <a:off x="2305675" y="4648166"/>
            <a:ext cx="4532651" cy="461665"/>
          </a:xfrm>
          <a:prstGeom prst="rect">
            <a:avLst/>
          </a:prstGeom>
          <a:noFill/>
        </p:spPr>
        <p:txBody>
          <a:bodyPr wrap="none" rtlCol="0">
            <a:spAutoFit/>
          </a:bodyPr>
          <a:lstStyle/>
          <a:p>
            <a:r>
              <a:rPr lang="en-ZA" sz="2400" i="1" dirty="0">
                <a:solidFill>
                  <a:srgbClr val="003F7D"/>
                </a:solidFill>
              </a:rPr>
              <a:t>Auditing to build public confidence</a:t>
            </a:r>
          </a:p>
        </p:txBody>
      </p:sp>
      <p:sp>
        <p:nvSpPr>
          <p:cNvPr id="8"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ZA" altLang="en-US" sz="2800" b="1" dirty="0">
                <a:solidFill>
                  <a:prstClr val="white"/>
                </a:solidFill>
                <a:latin typeface="Arial" panose="020B0604020202020204" pitchFamily="34" charset="0"/>
              </a:rPr>
              <a:t>Audit Outcomes for the year ended 31 March </a:t>
            </a:r>
            <a:r>
              <a:rPr lang="en-ZA" altLang="en-US" sz="2800" b="1" dirty="0" smtClean="0">
                <a:solidFill>
                  <a:prstClr val="white"/>
                </a:solidFill>
                <a:latin typeface="Arial" panose="020B0604020202020204" pitchFamily="34" charset="0"/>
              </a:rPr>
              <a:t>2019</a:t>
            </a:r>
            <a:endParaRPr lang="en-ZA" altLang="en-US" sz="2800" b="1" dirty="0">
              <a:solidFill>
                <a:prstClr val="white"/>
              </a:solidFill>
              <a:latin typeface="Arial" panose="020B0604020202020204" pitchFamily="34" charset="0"/>
            </a:endParaRPr>
          </a:p>
        </p:txBody>
      </p:sp>
    </p:spTree>
    <p:extLst>
      <p:ext uri="{BB962C8B-B14F-4D97-AF65-F5344CB8AC3E}">
        <p14:creationId xmlns:p14="http://schemas.microsoft.com/office/powerpoint/2010/main" xmlns="" val="14731125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957129"/>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ZA" altLang="en-US" sz="2800" b="1" dirty="0">
                <a:solidFill>
                  <a:prstClr val="white"/>
                </a:solidFill>
                <a:latin typeface="Arial" panose="020B0604020202020204" pitchFamily="34" charset="0"/>
              </a:rPr>
              <a:t>Report on the Audit of </a:t>
            </a:r>
            <a:r>
              <a:rPr lang="en-ZA" altLang="en-US" sz="2800" b="1" dirty="0" smtClean="0">
                <a:solidFill>
                  <a:prstClr val="white"/>
                </a:solidFill>
                <a:latin typeface="Arial" panose="020B0604020202020204" pitchFamily="34" charset="0"/>
              </a:rPr>
              <a:t>the </a:t>
            </a:r>
            <a:br>
              <a:rPr lang="en-ZA" altLang="en-US" sz="2800" b="1" dirty="0" smtClean="0">
                <a:solidFill>
                  <a:prstClr val="white"/>
                </a:solidFill>
                <a:latin typeface="Arial" panose="020B0604020202020204" pitchFamily="34" charset="0"/>
              </a:rPr>
            </a:br>
            <a:r>
              <a:rPr lang="en-ZA" altLang="en-US" sz="2800" b="1" dirty="0" smtClean="0">
                <a:solidFill>
                  <a:prstClr val="white"/>
                </a:solidFill>
                <a:latin typeface="Arial" panose="020B0604020202020204" pitchFamily="34" charset="0"/>
              </a:rPr>
              <a:t>Annual Performance Report</a:t>
            </a:r>
            <a:endParaRPr lang="en-ZA" altLang="en-US" sz="2800" b="1" dirty="0">
              <a:solidFill>
                <a:prstClr val="white"/>
              </a:solidFill>
              <a:latin typeface="Arial" panose="020B0604020202020204" pitchFamily="34" charset="0"/>
            </a:endParaRP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86</a:t>
            </a:fld>
            <a:endParaRPr lang="en-US" altLang="en-US" sz="2400" dirty="0" smtClean="0">
              <a:solidFill>
                <a:srgbClr val="014929"/>
              </a:solidFill>
              <a:latin typeface="Arial" panose="020B0604020202020204" pitchFamily="34" charset="0"/>
            </a:endParaRPr>
          </a:p>
        </p:txBody>
      </p:sp>
      <p:sp>
        <p:nvSpPr>
          <p:cNvPr id="9" name="Rectangle 13"/>
          <p:cNvSpPr>
            <a:spLocks noChangeArrowheads="1"/>
          </p:cNvSpPr>
          <p:nvPr/>
        </p:nvSpPr>
        <p:spPr bwMode="auto">
          <a:xfrm>
            <a:off x="179754" y="1095240"/>
            <a:ext cx="8815754"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55600" lvl="1" algn="just" defTabSz="914400" fontAlgn="base">
              <a:spcBef>
                <a:spcPct val="0"/>
              </a:spcBef>
              <a:spcAft>
                <a:spcPct val="0"/>
              </a:spcAft>
            </a:pPr>
            <a:endParaRPr lang="en-ZA" sz="1200" dirty="0">
              <a:solidFill>
                <a:prstClr val="black"/>
              </a:solidFill>
              <a:latin typeface="Arial" panose="020B0604020202020204" pitchFamily="34" charset="0"/>
              <a:cs typeface="Arial" panose="020B0604020202020204" pitchFamily="34" charset="0"/>
            </a:endParaRPr>
          </a:p>
          <a:p>
            <a:pPr algn="just" defTabSz="914400" fontAlgn="base">
              <a:spcBef>
                <a:spcPct val="0"/>
              </a:spcBef>
              <a:spcAft>
                <a:spcPct val="0"/>
              </a:spcAft>
            </a:pPr>
            <a:r>
              <a:rPr lang="en-ZA" sz="2000" i="1" dirty="0" smtClean="0">
                <a:latin typeface="Arial" panose="020B0604020202020204" pitchFamily="34" charset="0"/>
                <a:cs typeface="Arial" panose="020B0604020202020204" pitchFamily="34" charset="0"/>
              </a:rPr>
              <a:t>The usefulness and reliability of the reported </a:t>
            </a:r>
            <a:r>
              <a:rPr lang="en-ZA" sz="2000" b="1" i="1" dirty="0" smtClean="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performance information</a:t>
            </a:r>
            <a:r>
              <a:rPr lang="en-ZA" sz="2000" i="1" dirty="0" smtClean="0">
                <a:solidFill>
                  <a:schemeClr val="accent5">
                    <a:lumMod val="50000"/>
                  </a:schemeClr>
                </a:solidFill>
                <a:latin typeface="Arial" panose="020B0604020202020204" pitchFamily="34" charset="0"/>
                <a:cs typeface="Arial" panose="020B0604020202020204" pitchFamily="34" charset="0"/>
              </a:rPr>
              <a:t> </a:t>
            </a:r>
            <a:r>
              <a:rPr lang="en-ZA" sz="2000" i="1" dirty="0" smtClean="0">
                <a:latin typeface="Arial" panose="020B0604020202020204" pitchFamily="34" charset="0"/>
                <a:cs typeface="Arial" panose="020B0604020202020204" pitchFamily="34" charset="0"/>
              </a:rPr>
              <a:t>was evaluated in accordance with the criteria developed from the performance management and reporting framework.  </a:t>
            </a:r>
          </a:p>
          <a:p>
            <a:pPr algn="just" defTabSz="914400" fontAlgn="base">
              <a:spcBef>
                <a:spcPct val="0"/>
              </a:spcBef>
              <a:spcAft>
                <a:spcPct val="0"/>
              </a:spcAft>
            </a:pPr>
            <a:endParaRPr lang="en-ZA" i="1" dirty="0">
              <a:latin typeface="Arial" panose="020B0604020202020204" pitchFamily="34" charset="0"/>
              <a:cs typeface="Arial" panose="020B0604020202020204" pitchFamily="34" charset="0"/>
            </a:endParaRPr>
          </a:p>
          <a:p>
            <a:pPr algn="just" defTabSz="914400" fontAlgn="base">
              <a:spcBef>
                <a:spcPct val="0"/>
              </a:spcBef>
              <a:spcAft>
                <a:spcPct val="0"/>
              </a:spcAft>
            </a:pPr>
            <a:r>
              <a:rPr lang="en-ZA" sz="2000" b="1" i="1" dirty="0" smtClean="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 material findings </a:t>
            </a:r>
            <a:r>
              <a:rPr lang="en-ZA" sz="2000" i="1" dirty="0" smtClean="0">
                <a:latin typeface="Arial" panose="020B0604020202020204" pitchFamily="34" charset="0"/>
                <a:cs typeface="Arial" panose="020B0604020202020204" pitchFamily="34" charset="0"/>
              </a:rPr>
              <a:t>was raised on the </a:t>
            </a:r>
            <a:r>
              <a:rPr lang="en-ZA" sz="2000" b="1" i="1" dirty="0" smtClean="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usefulness and reliability </a:t>
            </a:r>
            <a:r>
              <a:rPr lang="en-ZA" sz="2000" i="1" dirty="0" smtClean="0">
                <a:latin typeface="Arial" panose="020B0604020202020204" pitchFamily="34" charset="0"/>
                <a:cs typeface="Arial" panose="020B0604020202020204" pitchFamily="34" charset="0"/>
              </a:rPr>
              <a:t>of the reported performance information for the following programmes:</a:t>
            </a:r>
          </a:p>
          <a:p>
            <a:pPr algn="just" defTabSz="914400" fontAlgn="base">
              <a:spcBef>
                <a:spcPct val="0"/>
              </a:spcBef>
              <a:spcAft>
                <a:spcPct val="0"/>
              </a:spcAft>
            </a:pPr>
            <a:endParaRPr lang="en-ZA" i="1" dirty="0">
              <a:latin typeface="Arial" panose="020B0604020202020204" pitchFamily="34" charset="0"/>
              <a:cs typeface="Arial" panose="020B0604020202020204" pitchFamily="34" charset="0"/>
            </a:endParaRPr>
          </a:p>
          <a:p>
            <a:pPr marL="285750" indent="-285750" algn="just" defTabSz="914400" fontAlgn="base">
              <a:spcBef>
                <a:spcPct val="0"/>
              </a:spcBef>
              <a:spcAft>
                <a:spcPct val="0"/>
              </a:spcAft>
              <a:buFont typeface="Arial" panose="020B0604020202020204" pitchFamily="34" charset="0"/>
              <a:buChar char="•"/>
            </a:pPr>
            <a:r>
              <a:rPr lang="en-ZA" sz="1900" i="1" dirty="0" smtClean="0">
                <a:latin typeface="Arial" panose="020B0604020202020204" pitchFamily="34" charset="0"/>
                <a:cs typeface="Arial" panose="020B0604020202020204" pitchFamily="34" charset="0"/>
              </a:rPr>
              <a:t>Programme 2 – Force Employment</a:t>
            </a:r>
          </a:p>
          <a:p>
            <a:pPr marL="285750" indent="-285750" algn="just" defTabSz="914400" fontAlgn="base">
              <a:spcBef>
                <a:spcPct val="0"/>
              </a:spcBef>
              <a:spcAft>
                <a:spcPct val="0"/>
              </a:spcAft>
              <a:buFont typeface="Arial" panose="020B0604020202020204" pitchFamily="34" charset="0"/>
              <a:buChar char="•"/>
            </a:pPr>
            <a:endParaRPr lang="en-ZA" sz="1900" i="1" dirty="0">
              <a:latin typeface="Arial" panose="020B0604020202020204" pitchFamily="34" charset="0"/>
              <a:cs typeface="Arial" panose="020B0604020202020204" pitchFamily="34" charset="0"/>
            </a:endParaRPr>
          </a:p>
          <a:p>
            <a:pPr marL="285750" indent="-285750" algn="just" defTabSz="914400" fontAlgn="base">
              <a:spcBef>
                <a:spcPct val="0"/>
              </a:spcBef>
              <a:spcAft>
                <a:spcPct val="0"/>
              </a:spcAft>
              <a:buFont typeface="Arial" panose="020B0604020202020204" pitchFamily="34" charset="0"/>
              <a:buChar char="•"/>
            </a:pPr>
            <a:r>
              <a:rPr lang="en-ZA" sz="1900" i="1" dirty="0" smtClean="0">
                <a:latin typeface="Arial" panose="020B0604020202020204" pitchFamily="34" charset="0"/>
                <a:cs typeface="Arial" panose="020B0604020202020204" pitchFamily="34" charset="0"/>
              </a:rPr>
              <a:t>Programme 3 – Landward Defence</a:t>
            </a:r>
          </a:p>
          <a:p>
            <a:pPr marL="285750" indent="-285750" algn="just" defTabSz="914400" fontAlgn="base">
              <a:spcBef>
                <a:spcPct val="0"/>
              </a:spcBef>
              <a:spcAft>
                <a:spcPct val="0"/>
              </a:spcAft>
              <a:buFont typeface="Arial" panose="020B0604020202020204" pitchFamily="34" charset="0"/>
              <a:buChar char="•"/>
            </a:pPr>
            <a:endParaRPr lang="en-ZA" sz="1900" i="1" dirty="0">
              <a:latin typeface="Arial" panose="020B0604020202020204" pitchFamily="34" charset="0"/>
              <a:cs typeface="Arial" panose="020B0604020202020204" pitchFamily="34" charset="0"/>
            </a:endParaRPr>
          </a:p>
          <a:p>
            <a:pPr marL="285750" indent="-285750" algn="just" defTabSz="914400" fontAlgn="base">
              <a:spcBef>
                <a:spcPct val="0"/>
              </a:spcBef>
              <a:spcAft>
                <a:spcPct val="0"/>
              </a:spcAft>
              <a:buFont typeface="Arial" panose="020B0604020202020204" pitchFamily="34" charset="0"/>
              <a:buChar char="•"/>
            </a:pPr>
            <a:r>
              <a:rPr lang="en-ZA" sz="1900" i="1" dirty="0" smtClean="0">
                <a:latin typeface="Arial" panose="020B0604020202020204" pitchFamily="34" charset="0"/>
                <a:cs typeface="Arial" panose="020B0604020202020204" pitchFamily="34" charset="0"/>
              </a:rPr>
              <a:t>Programme 4 – Air Defence</a:t>
            </a:r>
          </a:p>
        </p:txBody>
      </p:sp>
      <p:pic>
        <p:nvPicPr>
          <p:cNvPr id="2" name="Picture 1"/>
          <p:cNvPicPr>
            <a:picLocks noChangeAspect="1"/>
          </p:cNvPicPr>
          <p:nvPr/>
        </p:nvPicPr>
        <p:blipFill>
          <a:blip r:embed="rId4" cstate="print"/>
          <a:stretch>
            <a:fillRect/>
          </a:stretch>
        </p:blipFill>
        <p:spPr>
          <a:xfrm rot="384254">
            <a:off x="6041769" y="3396586"/>
            <a:ext cx="2204394" cy="3123188"/>
          </a:xfrm>
          <a:prstGeom prst="rect">
            <a:avLst/>
          </a:prstGeom>
        </p:spPr>
      </p:pic>
    </p:spTree>
    <p:extLst>
      <p:ext uri="{BB962C8B-B14F-4D97-AF65-F5344CB8AC3E}">
        <p14:creationId xmlns:p14="http://schemas.microsoft.com/office/powerpoint/2010/main" xmlns="" val="407318735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ZA" altLang="en-US" sz="2800" b="1" dirty="0" smtClean="0">
                <a:solidFill>
                  <a:prstClr val="white"/>
                </a:solidFill>
                <a:latin typeface="Arial" panose="020B0604020202020204" pitchFamily="34" charset="0"/>
              </a:rPr>
              <a:t>Report on the Audit of the Financial Statements</a:t>
            </a:r>
            <a:endParaRPr lang="en-ZA" altLang="en-US" sz="2800" b="1" dirty="0">
              <a:solidFill>
                <a:prstClr val="white"/>
              </a:solidFill>
              <a:latin typeface="Arial" panose="020B0604020202020204" pitchFamily="34" charset="0"/>
            </a:endParaRP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87</a:t>
            </a:fld>
            <a:endParaRPr lang="en-US" altLang="en-US" sz="2400" dirty="0" smtClean="0">
              <a:solidFill>
                <a:srgbClr val="014929"/>
              </a:solidFill>
              <a:latin typeface="Arial" panose="020B0604020202020204" pitchFamily="34" charset="0"/>
            </a:endParaRPr>
          </a:p>
        </p:txBody>
      </p:sp>
      <p:sp>
        <p:nvSpPr>
          <p:cNvPr id="8" name="Rectangle 13"/>
          <p:cNvSpPr>
            <a:spLocks noChangeArrowheads="1"/>
          </p:cNvSpPr>
          <p:nvPr/>
        </p:nvSpPr>
        <p:spPr bwMode="auto">
          <a:xfrm>
            <a:off x="179754" y="723316"/>
            <a:ext cx="8815754"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r>
              <a:rPr lang="en-ZA"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Basis for Qualified Opinion</a:t>
            </a:r>
            <a:endParaRPr lang="en-ZA" sz="2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55600" lvl="1" algn="just" defTabSz="914400" fontAlgn="base">
              <a:spcBef>
                <a:spcPct val="0"/>
              </a:spcBef>
              <a:spcAft>
                <a:spcPct val="0"/>
              </a:spcAft>
            </a:pPr>
            <a:endParaRPr lang="en-ZA" sz="1200" dirty="0">
              <a:solidFill>
                <a:prstClr val="black"/>
              </a:solidFill>
              <a:latin typeface="Arial" panose="020B0604020202020204" pitchFamily="34" charset="0"/>
              <a:cs typeface="Arial" panose="020B0604020202020204" pitchFamily="34" charset="0"/>
            </a:endParaRPr>
          </a:p>
          <a:p>
            <a:pPr algn="just" defTabSz="914400" fontAlgn="base">
              <a:spcBef>
                <a:spcPct val="0"/>
              </a:spcBef>
              <a:spcAft>
                <a:spcPct val="0"/>
              </a:spcAft>
            </a:pPr>
            <a:r>
              <a:rPr lang="en-ZA" sz="2000" b="1" dirty="0" smtClean="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Movable Tangible Capital Assets</a:t>
            </a:r>
            <a:endParaRPr lang="en-ZA" sz="2000" dirty="0" smtClean="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endParaRPr lang="en-US" sz="1200" i="1" dirty="0" smtClean="0">
              <a:latin typeface="Arial" panose="020B0604020202020204" pitchFamily="34" charset="0"/>
              <a:cs typeface="Arial" panose="020B0604020202020204" pitchFamily="34" charset="0"/>
            </a:endParaRPr>
          </a:p>
          <a:p>
            <a:pPr algn="just"/>
            <a:r>
              <a:rPr lang="en-ZA" i="1" dirty="0">
                <a:latin typeface="Arial" panose="020B0604020202020204" pitchFamily="34" charset="0"/>
                <a:cs typeface="Arial" panose="020B0604020202020204" pitchFamily="34" charset="0"/>
              </a:rPr>
              <a:t>The department did not disclose the </a:t>
            </a:r>
            <a:r>
              <a:rPr lang="en-ZA"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 in progress </a:t>
            </a:r>
            <a:r>
              <a:rPr lang="en-ZA" i="1" dirty="0">
                <a:latin typeface="Arial" panose="020B0604020202020204" pitchFamily="34" charset="0"/>
                <a:cs typeface="Arial" panose="020B0604020202020204" pitchFamily="34" charset="0"/>
              </a:rPr>
              <a:t>related to the project assets that are under development within the </a:t>
            </a:r>
            <a:r>
              <a:rPr lang="en-ZA" i="1" dirty="0" err="1">
                <a:latin typeface="Arial" panose="020B0604020202020204" pitchFamily="34" charset="0"/>
                <a:cs typeface="Arial" panose="020B0604020202020204" pitchFamily="34" charset="0"/>
              </a:rPr>
              <a:t>ARMSCOR</a:t>
            </a:r>
            <a:r>
              <a:rPr lang="en-ZA" i="1" dirty="0">
                <a:latin typeface="Arial" panose="020B0604020202020204" pitchFamily="34" charset="0"/>
                <a:cs typeface="Arial" panose="020B0604020202020204" pitchFamily="34" charset="0"/>
              </a:rPr>
              <a:t> and Defence Industry environment</a:t>
            </a:r>
            <a:r>
              <a:rPr lang="en-ZA" i="1" dirty="0" smtClean="0">
                <a:latin typeface="Arial" panose="020B0604020202020204" pitchFamily="34" charset="0"/>
                <a:cs typeface="Arial" panose="020B0604020202020204" pitchFamily="34" charset="0"/>
              </a:rPr>
              <a:t>.</a:t>
            </a:r>
          </a:p>
          <a:p>
            <a:pPr algn="just"/>
            <a:endParaRPr lang="en-ZA" i="1" dirty="0">
              <a:solidFill>
                <a:schemeClr val="accent5">
                  <a:lumMod val="75000"/>
                </a:schemeClr>
              </a:solidFill>
              <a:latin typeface="Arial" panose="020B0604020202020204" pitchFamily="34" charset="0"/>
              <a:cs typeface="Arial" panose="020B0604020202020204" pitchFamily="34" charset="0"/>
            </a:endParaRPr>
          </a:p>
          <a:p>
            <a:pPr algn="just" defTabSz="914400" fontAlgn="base">
              <a:spcBef>
                <a:spcPct val="0"/>
              </a:spcBef>
              <a:spcAft>
                <a:spcPct val="0"/>
              </a:spcAft>
            </a:pPr>
            <a:r>
              <a:rPr lang="en-ZA" sz="2000" b="1"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Movable Tangible Capital Assets</a:t>
            </a:r>
            <a:endParaRPr lang="en-ZA" sz="20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1200" i="1" dirty="0">
              <a:latin typeface="Arial" panose="020B0604020202020204" pitchFamily="34" charset="0"/>
              <a:cs typeface="Arial" panose="020B0604020202020204" pitchFamily="34" charset="0"/>
            </a:endParaRPr>
          </a:p>
          <a:p>
            <a:pPr algn="just"/>
            <a:r>
              <a:rPr lang="en-ZA" i="1" dirty="0">
                <a:latin typeface="Arial" panose="020B0604020202020204" pitchFamily="34" charset="0"/>
                <a:cs typeface="Arial" panose="020B0604020202020204" pitchFamily="34" charset="0"/>
              </a:rPr>
              <a:t>The department did not correctly disclose all items relating to tangible capital assets in terms of the MCS. Certain assets that qualify to be recognised as assets have been incorrectly classified as </a:t>
            </a:r>
            <a:r>
              <a:rPr lang="en-ZA"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inventory</a:t>
            </a:r>
            <a:r>
              <a:rPr lang="en-ZA" i="1" dirty="0">
                <a:latin typeface="Arial" panose="020B0604020202020204" pitchFamily="34" charset="0"/>
                <a:cs typeface="Arial" panose="020B0604020202020204" pitchFamily="34" charset="0"/>
              </a:rPr>
              <a:t>.</a:t>
            </a:r>
          </a:p>
          <a:p>
            <a:pPr algn="just"/>
            <a:endParaRPr lang="en-ZA" i="1" dirty="0">
              <a:solidFill>
                <a:schemeClr val="accent5">
                  <a:lumMod val="75000"/>
                </a:schemeClr>
              </a:solidFill>
              <a:latin typeface="Arial" panose="020B0604020202020204" pitchFamily="34" charset="0"/>
              <a:cs typeface="Arial" panose="020B0604020202020204" pitchFamily="34" charset="0"/>
            </a:endParaRPr>
          </a:p>
          <a:p>
            <a:pPr algn="just"/>
            <a:endParaRPr lang="en-US" sz="12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56303529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ZA" altLang="en-US" sz="2800" b="1" dirty="0" smtClean="0">
                <a:solidFill>
                  <a:prstClr val="white"/>
                </a:solidFill>
                <a:latin typeface="Arial" panose="020B0604020202020204" pitchFamily="34" charset="0"/>
              </a:rPr>
              <a:t>Report on the Audit of the Financial Statements</a:t>
            </a:r>
            <a:endParaRPr lang="en-ZA" altLang="en-US" sz="2800" b="1" dirty="0">
              <a:solidFill>
                <a:prstClr val="white"/>
              </a:solidFill>
              <a:latin typeface="Arial" panose="020B0604020202020204" pitchFamily="34" charset="0"/>
            </a:endParaRP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537249" y="6477000"/>
            <a:ext cx="57509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88</a:t>
            </a:fld>
            <a:endParaRPr lang="en-US" altLang="en-US" sz="2400" dirty="0" smtClean="0">
              <a:solidFill>
                <a:srgbClr val="014929"/>
              </a:solidFill>
              <a:latin typeface="Arial" panose="020B0604020202020204" pitchFamily="34" charset="0"/>
            </a:endParaRPr>
          </a:p>
        </p:txBody>
      </p:sp>
      <p:sp>
        <p:nvSpPr>
          <p:cNvPr id="8" name="Rectangle 13"/>
          <p:cNvSpPr>
            <a:spLocks noChangeArrowheads="1"/>
          </p:cNvSpPr>
          <p:nvPr/>
        </p:nvSpPr>
        <p:spPr bwMode="auto">
          <a:xfrm>
            <a:off x="179754" y="723316"/>
            <a:ext cx="8815754"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en-ZA"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Basis for Qualified Opinion</a:t>
            </a:r>
            <a:endParaRPr lang="en-ZA" sz="2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55600" lvl="1" algn="just" defTabSz="914400" fontAlgn="base">
              <a:spcBef>
                <a:spcPct val="0"/>
              </a:spcBef>
              <a:spcAft>
                <a:spcPct val="0"/>
              </a:spcAft>
            </a:pPr>
            <a:endParaRPr lang="en-ZA" sz="1200" dirty="0">
              <a:solidFill>
                <a:prstClr val="black"/>
              </a:solidFill>
              <a:latin typeface="Arial" panose="020B0604020202020204" pitchFamily="34" charset="0"/>
              <a:cs typeface="Arial" panose="020B0604020202020204" pitchFamily="34" charset="0"/>
            </a:endParaRPr>
          </a:p>
          <a:p>
            <a:pPr algn="just" defTabSz="914400" fontAlgn="base">
              <a:spcBef>
                <a:spcPct val="0"/>
              </a:spcBef>
              <a:spcAft>
                <a:spcPct val="0"/>
              </a:spcAft>
            </a:pPr>
            <a:r>
              <a:rPr lang="en-ZA" sz="2000" b="1" dirty="0" smtClean="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Intangible Capital Assets</a:t>
            </a:r>
            <a:endParaRPr lang="en-ZA" sz="2000" dirty="0" smtClean="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1200" i="1" dirty="0" smtClean="0">
              <a:latin typeface="Arial" panose="020B0604020202020204" pitchFamily="34" charset="0"/>
              <a:cs typeface="Arial" panose="020B0604020202020204" pitchFamily="34" charset="0"/>
            </a:endParaRPr>
          </a:p>
          <a:p>
            <a:pPr algn="just"/>
            <a:r>
              <a:rPr lang="en-ZA" i="1" dirty="0">
                <a:latin typeface="Arial" panose="020B0604020202020204" pitchFamily="34" charset="0"/>
                <a:cs typeface="Arial" panose="020B0604020202020204" pitchFamily="34" charset="0"/>
              </a:rPr>
              <a:t>The </a:t>
            </a:r>
            <a:r>
              <a:rPr lang="en-ZA" i="1" dirty="0" err="1">
                <a:latin typeface="Arial" panose="020B0604020202020204" pitchFamily="34" charset="0"/>
                <a:cs typeface="Arial" panose="020B0604020202020204" pitchFamily="34" charset="0"/>
              </a:rPr>
              <a:t>AGSA</a:t>
            </a:r>
            <a:r>
              <a:rPr lang="en-ZA" i="1" dirty="0">
                <a:latin typeface="Arial" panose="020B0604020202020204" pitchFamily="34" charset="0"/>
                <a:cs typeface="Arial" panose="020B0604020202020204" pitchFamily="34" charset="0"/>
              </a:rPr>
              <a:t> was unable to obtain </a:t>
            </a:r>
            <a:r>
              <a:rPr lang="en-ZA" i="1" dirty="0" smtClean="0">
                <a:latin typeface="Arial" panose="020B0604020202020204" pitchFamily="34" charset="0"/>
                <a:cs typeface="Arial" panose="020B0604020202020204" pitchFamily="34" charset="0"/>
              </a:rPr>
              <a:t>sufficient and </a:t>
            </a:r>
            <a:r>
              <a:rPr lang="en-ZA" i="1" dirty="0">
                <a:latin typeface="Arial" panose="020B0604020202020204" pitchFamily="34" charset="0"/>
                <a:cs typeface="Arial" panose="020B0604020202020204" pitchFamily="34" charset="0"/>
              </a:rPr>
              <a:t>appropriate audit evidence for the existence and valuation of some </a:t>
            </a:r>
            <a:r>
              <a:rPr lang="en-ZA"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software </a:t>
            </a:r>
            <a:r>
              <a:rPr lang="en-ZA"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licenses </a:t>
            </a:r>
            <a:r>
              <a:rPr lang="en-ZA" i="1" dirty="0">
                <a:latin typeface="Arial" panose="020B0604020202020204" pitchFamily="34" charset="0"/>
                <a:cs typeface="Arial" panose="020B0604020202020204" pitchFamily="34" charset="0"/>
              </a:rPr>
              <a:t>owned by the Department</a:t>
            </a:r>
            <a:r>
              <a:rPr lang="en-ZA" i="1" dirty="0" smtClean="0">
                <a:latin typeface="Arial" panose="020B0604020202020204" pitchFamily="34" charset="0"/>
                <a:cs typeface="Arial" panose="020B0604020202020204" pitchFamily="34" charset="0"/>
              </a:rPr>
              <a:t>.</a:t>
            </a:r>
          </a:p>
          <a:p>
            <a:pPr algn="just"/>
            <a:endParaRPr lang="en-ZA" i="1" dirty="0">
              <a:solidFill>
                <a:schemeClr val="accent5">
                  <a:lumMod val="75000"/>
                </a:schemeClr>
              </a:solidFill>
              <a:latin typeface="Arial" panose="020B0604020202020204" pitchFamily="34" charset="0"/>
              <a:cs typeface="Arial" panose="020B0604020202020204" pitchFamily="34" charset="0"/>
            </a:endParaRPr>
          </a:p>
          <a:p>
            <a:pPr algn="just" defTabSz="914400" fontAlgn="base">
              <a:spcBef>
                <a:spcPct val="0"/>
              </a:spcBef>
              <a:spcAft>
                <a:spcPct val="0"/>
              </a:spcAft>
            </a:pPr>
            <a:r>
              <a:rPr lang="en-ZA" sz="2000" b="1"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Goods and services and Investments</a:t>
            </a:r>
            <a:endParaRPr lang="en-ZA" sz="20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1200" i="1" dirty="0">
              <a:latin typeface="Arial" panose="020B0604020202020204" pitchFamily="34" charset="0"/>
              <a:cs typeface="Arial" panose="020B0604020202020204" pitchFamily="34" charset="0"/>
            </a:endParaRPr>
          </a:p>
          <a:p>
            <a:pPr algn="just"/>
            <a:r>
              <a:rPr lang="en-ZA" i="1" dirty="0">
                <a:latin typeface="Arial" panose="020B0604020202020204" pitchFamily="34" charset="0"/>
                <a:cs typeface="Arial" panose="020B0604020202020204" pitchFamily="34" charset="0"/>
              </a:rPr>
              <a:t>The department accounts for non-sensitive and </a:t>
            </a:r>
            <a:r>
              <a:rPr lang="en-ZA"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sensitive projects </a:t>
            </a:r>
            <a:r>
              <a:rPr lang="en-ZA" i="1" dirty="0">
                <a:latin typeface="Arial" panose="020B0604020202020204" pitchFamily="34" charset="0"/>
                <a:cs typeface="Arial" panose="020B0604020202020204" pitchFamily="34" charset="0"/>
              </a:rPr>
              <a:t>expenditure in connection with special defence activities as per section 2(2)(a) of the Defence Special Account Act of South Africa, 1974 (Act No. 6 of 1974), as amended. Due to the sensitivity of the environment and the circumstances under which the related transactions were incurred and recorded, sensitive projects expenditure and related investments are qualified due to the limitations imposed on the auditors.</a:t>
            </a:r>
          </a:p>
          <a:p>
            <a:pPr algn="just"/>
            <a:endParaRPr lang="en-ZA" i="1" dirty="0">
              <a:solidFill>
                <a:schemeClr val="accent5">
                  <a:lumMod val="75000"/>
                </a:schemeClr>
              </a:solidFill>
              <a:latin typeface="Arial" panose="020B0604020202020204" pitchFamily="34" charset="0"/>
              <a:cs typeface="Arial" panose="020B0604020202020204" pitchFamily="34" charset="0"/>
            </a:endParaRPr>
          </a:p>
          <a:p>
            <a:pPr algn="just"/>
            <a:endParaRPr lang="en-US" sz="12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65287081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ZA" altLang="en-US" sz="2800" b="1" dirty="0" smtClean="0">
                <a:solidFill>
                  <a:prstClr val="white"/>
                </a:solidFill>
                <a:latin typeface="Arial" panose="020B0604020202020204" pitchFamily="34" charset="0"/>
              </a:rPr>
              <a:t>Report on the Audit of the Financial Statements</a:t>
            </a:r>
            <a:endParaRPr lang="en-ZA" altLang="en-US" sz="2800" b="1" dirty="0">
              <a:solidFill>
                <a:prstClr val="white"/>
              </a:solidFill>
              <a:latin typeface="Arial" panose="020B0604020202020204" pitchFamily="34" charset="0"/>
            </a:endParaRP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545794" y="6477000"/>
            <a:ext cx="566551"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89</a:t>
            </a:fld>
            <a:endParaRPr lang="en-US" altLang="en-US" sz="2400" dirty="0" smtClean="0">
              <a:solidFill>
                <a:srgbClr val="014929"/>
              </a:solidFill>
              <a:latin typeface="Arial" panose="020B0604020202020204" pitchFamily="34" charset="0"/>
            </a:endParaRPr>
          </a:p>
        </p:txBody>
      </p:sp>
      <p:sp>
        <p:nvSpPr>
          <p:cNvPr id="8" name="Rectangle 13"/>
          <p:cNvSpPr>
            <a:spLocks noChangeArrowheads="1"/>
          </p:cNvSpPr>
          <p:nvPr/>
        </p:nvSpPr>
        <p:spPr bwMode="auto">
          <a:xfrm>
            <a:off x="179754" y="723316"/>
            <a:ext cx="8815754"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en-ZA" sz="2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Basis for Qualified Opinion</a:t>
            </a:r>
            <a:endParaRPr lang="en-ZA" sz="2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55600" lvl="1" algn="just" defTabSz="914400" fontAlgn="base">
              <a:spcBef>
                <a:spcPct val="0"/>
              </a:spcBef>
              <a:spcAft>
                <a:spcPct val="0"/>
              </a:spcAft>
            </a:pPr>
            <a:endParaRPr lang="en-ZA" sz="1200" dirty="0">
              <a:solidFill>
                <a:prstClr val="black"/>
              </a:solidFill>
              <a:latin typeface="Arial" panose="020B0604020202020204" pitchFamily="34" charset="0"/>
              <a:cs typeface="Arial" panose="020B0604020202020204" pitchFamily="34" charset="0"/>
            </a:endParaRPr>
          </a:p>
          <a:p>
            <a:pPr algn="just" defTabSz="914400" fontAlgn="base">
              <a:spcBef>
                <a:spcPct val="0"/>
              </a:spcBef>
              <a:spcAft>
                <a:spcPct val="0"/>
              </a:spcAft>
            </a:pPr>
            <a:r>
              <a:rPr lang="en-ZA" sz="2000" b="1" dirty="0" smtClean="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Commitments</a:t>
            </a:r>
            <a:endParaRPr lang="en-ZA" sz="2000" dirty="0" smtClean="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1200" i="1" dirty="0" smtClean="0">
              <a:latin typeface="Arial" panose="020B0604020202020204" pitchFamily="34" charset="0"/>
              <a:cs typeface="Arial" panose="020B0604020202020204" pitchFamily="34" charset="0"/>
            </a:endParaRPr>
          </a:p>
          <a:p>
            <a:pPr algn="just"/>
            <a:r>
              <a:rPr lang="en-ZA" i="1" dirty="0">
                <a:latin typeface="Arial" panose="020B0604020202020204" pitchFamily="34" charset="0"/>
                <a:cs typeface="Arial" panose="020B0604020202020204" pitchFamily="34" charset="0"/>
              </a:rPr>
              <a:t>In the prior year, the </a:t>
            </a:r>
            <a:r>
              <a:rPr lang="en-ZA" i="1" dirty="0" err="1">
                <a:latin typeface="Arial" panose="020B0604020202020204" pitchFamily="34" charset="0"/>
                <a:cs typeface="Arial" panose="020B0604020202020204" pitchFamily="34" charset="0"/>
              </a:rPr>
              <a:t>AGSA</a:t>
            </a:r>
            <a:r>
              <a:rPr lang="en-ZA" i="1" dirty="0">
                <a:latin typeface="Arial" panose="020B0604020202020204" pitchFamily="34" charset="0"/>
                <a:cs typeface="Arial" panose="020B0604020202020204" pitchFamily="34" charset="0"/>
              </a:rPr>
              <a:t> </a:t>
            </a:r>
            <a:r>
              <a:rPr lang="en-ZA" i="1" dirty="0" smtClean="0">
                <a:latin typeface="Arial" panose="020B0604020202020204" pitchFamily="34" charset="0"/>
                <a:cs typeface="Arial" panose="020B0604020202020204" pitchFamily="34" charset="0"/>
              </a:rPr>
              <a:t>qualified the DOD </a:t>
            </a:r>
            <a:r>
              <a:rPr lang="en-ZA" i="1" dirty="0">
                <a:latin typeface="Arial" panose="020B0604020202020204" pitchFamily="34" charset="0"/>
                <a:cs typeface="Arial" panose="020B0604020202020204" pitchFamily="34" charset="0"/>
              </a:rPr>
              <a:t>on the completeness of commitments recorded in the financial records of the Department. The </a:t>
            </a:r>
            <a:r>
              <a:rPr lang="en-ZA" i="1" dirty="0" smtClean="0">
                <a:latin typeface="Arial" panose="020B0604020202020204" pitchFamily="34" charset="0"/>
                <a:cs typeface="Arial" panose="020B0604020202020204" pitchFamily="34" charset="0"/>
              </a:rPr>
              <a:t>DOD </a:t>
            </a:r>
            <a:r>
              <a:rPr lang="en-ZA" i="1" dirty="0">
                <a:latin typeface="Arial" panose="020B0604020202020204" pitchFamily="34" charset="0"/>
                <a:cs typeface="Arial" panose="020B0604020202020204" pitchFamily="34" charset="0"/>
              </a:rPr>
              <a:t>corrected all misstatements </a:t>
            </a:r>
            <a:r>
              <a:rPr lang="en-ZA" i="1" dirty="0" smtClean="0">
                <a:latin typeface="Arial" panose="020B0604020202020204" pitchFamily="34" charset="0"/>
                <a:cs typeface="Arial" panose="020B0604020202020204" pitchFamily="34" charset="0"/>
              </a:rPr>
              <a:t>identified; </a:t>
            </a:r>
            <a:r>
              <a:rPr lang="en-ZA" i="1" dirty="0">
                <a:latin typeface="Arial" panose="020B0604020202020204" pitchFamily="34" charset="0"/>
                <a:cs typeface="Arial" panose="020B0604020202020204" pitchFamily="34" charset="0"/>
              </a:rPr>
              <a:t>the auditors were </a:t>
            </a:r>
            <a:r>
              <a:rPr lang="en-ZA" i="1" dirty="0" smtClean="0">
                <a:latin typeface="Arial" panose="020B0604020202020204" pitchFamily="34" charset="0"/>
                <a:cs typeface="Arial" panose="020B0604020202020204" pitchFamily="34" charset="0"/>
              </a:rPr>
              <a:t>however unable </a:t>
            </a:r>
            <a:r>
              <a:rPr lang="en-ZA" i="1" dirty="0">
                <a:latin typeface="Arial" panose="020B0604020202020204" pitchFamily="34" charset="0"/>
                <a:cs typeface="Arial" panose="020B0604020202020204" pitchFamily="34" charset="0"/>
              </a:rPr>
              <a:t>to obtain sufficient </a:t>
            </a:r>
            <a:r>
              <a:rPr lang="en-ZA" i="1" dirty="0" smtClean="0">
                <a:latin typeface="Arial" panose="020B0604020202020204" pitchFamily="34" charset="0"/>
                <a:cs typeface="Arial" panose="020B0604020202020204" pitchFamily="34" charset="0"/>
              </a:rPr>
              <a:t>and appropriate </a:t>
            </a:r>
            <a:r>
              <a:rPr lang="en-ZA" i="1" dirty="0">
                <a:latin typeface="Arial" panose="020B0604020202020204" pitchFamily="34" charset="0"/>
                <a:cs typeface="Arial" panose="020B0604020202020204" pitchFamily="34" charset="0"/>
              </a:rPr>
              <a:t>audit evidence that all </a:t>
            </a:r>
            <a:r>
              <a:rPr lang="en-ZA"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commitments</a:t>
            </a:r>
            <a:r>
              <a:rPr lang="en-ZA" i="1" dirty="0">
                <a:latin typeface="Arial" panose="020B0604020202020204" pitchFamily="34" charset="0"/>
                <a:cs typeface="Arial" panose="020B0604020202020204" pitchFamily="34" charset="0"/>
              </a:rPr>
              <a:t> have been recorded in the financial statements</a:t>
            </a:r>
            <a:r>
              <a:rPr lang="en-ZA" i="1" dirty="0" smtClean="0">
                <a:latin typeface="Arial" panose="020B0604020202020204" pitchFamily="34" charset="0"/>
                <a:cs typeface="Arial" panose="020B0604020202020204" pitchFamily="34" charset="0"/>
              </a:rPr>
              <a:t>.</a:t>
            </a:r>
          </a:p>
          <a:p>
            <a:pPr algn="just"/>
            <a:endParaRPr lang="en-ZA" i="1" dirty="0">
              <a:solidFill>
                <a:schemeClr val="accent5">
                  <a:lumMod val="75000"/>
                </a:schemeClr>
              </a:solidFill>
              <a:latin typeface="Arial" panose="020B0604020202020204" pitchFamily="34" charset="0"/>
              <a:cs typeface="Arial" panose="020B0604020202020204" pitchFamily="34" charset="0"/>
            </a:endParaRPr>
          </a:p>
          <a:p>
            <a:pPr algn="just" defTabSz="914400" fontAlgn="base">
              <a:spcBef>
                <a:spcPct val="0"/>
              </a:spcBef>
              <a:spcAft>
                <a:spcPct val="0"/>
              </a:spcAft>
            </a:pPr>
            <a:r>
              <a:rPr lang="en-ZA" sz="2000" b="1"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Irregular Expenditure</a:t>
            </a:r>
            <a:endParaRPr lang="en-ZA" sz="20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1200" i="1" dirty="0">
              <a:latin typeface="Arial" panose="020B0604020202020204" pitchFamily="34" charset="0"/>
              <a:cs typeface="Arial" panose="020B0604020202020204" pitchFamily="34" charset="0"/>
            </a:endParaRPr>
          </a:p>
          <a:p>
            <a:pPr algn="just"/>
            <a:r>
              <a:rPr lang="en-ZA" i="1" dirty="0">
                <a:latin typeface="Arial" panose="020B0604020202020204" pitchFamily="34" charset="0"/>
                <a:cs typeface="Arial" panose="020B0604020202020204" pitchFamily="34" charset="0"/>
              </a:rPr>
              <a:t>The department did not have adequate systems to identify and disclose all </a:t>
            </a:r>
            <a:r>
              <a:rPr lang="en-ZA"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irregular expenditure</a:t>
            </a:r>
            <a:r>
              <a:rPr lang="en-ZA" i="1" dirty="0">
                <a:latin typeface="Arial" panose="020B0604020202020204" pitchFamily="34" charset="0"/>
                <a:cs typeface="Arial" panose="020B0604020202020204" pitchFamily="34" charset="0"/>
              </a:rPr>
              <a:t> during the year, as required by section 40(3)(b)(</a:t>
            </a:r>
            <a:r>
              <a:rPr lang="en-ZA" i="1" dirty="0" err="1">
                <a:latin typeface="Arial" panose="020B0604020202020204" pitchFamily="34" charset="0"/>
                <a:cs typeface="Arial" panose="020B0604020202020204" pitchFamily="34" charset="0"/>
              </a:rPr>
              <a:t>i</a:t>
            </a:r>
            <a:r>
              <a:rPr lang="en-ZA" i="1" dirty="0">
                <a:latin typeface="Arial" panose="020B0604020202020204" pitchFamily="34" charset="0"/>
                <a:cs typeface="Arial" panose="020B0604020202020204" pitchFamily="34" charset="0"/>
              </a:rPr>
              <a:t>) of the </a:t>
            </a:r>
            <a:r>
              <a:rPr lang="en-ZA" i="1" dirty="0" err="1">
                <a:latin typeface="Arial" panose="020B0604020202020204" pitchFamily="34" charset="0"/>
                <a:cs typeface="Arial" panose="020B0604020202020204" pitchFamily="34" charset="0"/>
              </a:rPr>
              <a:t>PFMA</a:t>
            </a:r>
            <a:r>
              <a:rPr lang="en-ZA" i="1" dirty="0">
                <a:latin typeface="Arial" panose="020B0604020202020204" pitchFamily="34" charset="0"/>
                <a:cs typeface="Arial" panose="020B0604020202020204" pitchFamily="34" charset="0"/>
              </a:rPr>
              <a:t>. The irregular expenditure for the year under review disclosed in note 24 to the financial statements, is not complete. </a:t>
            </a:r>
          </a:p>
          <a:p>
            <a:pPr algn="just"/>
            <a:endParaRPr lang="en-ZA" i="1" dirty="0">
              <a:solidFill>
                <a:schemeClr val="accent5">
                  <a:lumMod val="75000"/>
                </a:schemeClr>
              </a:solidFill>
              <a:latin typeface="Arial" panose="020B0604020202020204" pitchFamily="34" charset="0"/>
              <a:cs typeface="Arial" panose="020B0604020202020204" pitchFamily="34" charset="0"/>
            </a:endParaRPr>
          </a:p>
          <a:p>
            <a:pPr algn="just"/>
            <a:endParaRPr lang="en-US" sz="12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1586917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 y="404"/>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Background</a:t>
            </a: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Government institutions are required by legislation to compile Annual Reports on performance against </a:t>
            </a:r>
            <a:r>
              <a:rPr lang="en-ZA" sz="2200" dirty="0" smtClean="0">
                <a:solidFill>
                  <a:prstClr val="black"/>
                </a:solidFill>
                <a:latin typeface="Arial" charset="0"/>
                <a:cs typeface="Arial" charset="0"/>
              </a:rPr>
              <a:t>Annual Performance Plans and </a:t>
            </a:r>
            <a:r>
              <a:rPr lang="en-ZA" sz="2200" dirty="0">
                <a:solidFill>
                  <a:prstClr val="black"/>
                </a:solidFill>
                <a:latin typeface="Arial" charset="0"/>
                <a:cs typeface="Arial" charset="0"/>
              </a:rPr>
              <a:t>are accountable to Parliament and the public at large, as to how, and for what </a:t>
            </a:r>
            <a:r>
              <a:rPr lang="en-ZA" sz="2200" dirty="0" smtClean="0">
                <a:solidFill>
                  <a:prstClr val="black"/>
                </a:solidFill>
                <a:latin typeface="Arial" charset="0"/>
                <a:cs typeface="Arial" charset="0"/>
              </a:rPr>
              <a:t>purposes, </a:t>
            </a:r>
            <a:r>
              <a:rPr lang="en-ZA" sz="2200" dirty="0">
                <a:solidFill>
                  <a:prstClr val="black"/>
                </a:solidFill>
                <a:latin typeface="Arial" charset="0"/>
                <a:cs typeface="Arial" charset="0"/>
              </a:rPr>
              <a:t>funds were expended.</a:t>
            </a:r>
          </a:p>
          <a:p>
            <a:pPr marL="457200" indent="-457200" algn="just" defTabSz="914400" fontAlgn="base">
              <a:spcBef>
                <a:spcPct val="0"/>
              </a:spcBef>
              <a:spcAft>
                <a:spcPct val="0"/>
              </a:spcAft>
              <a:buFont typeface="Arial" panose="020B0604020202020204" pitchFamily="34" charset="0"/>
              <a:buChar char="•"/>
            </a:pPr>
            <a:endParaRPr lang="en-ZA" sz="1600" dirty="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Annual Reports </a:t>
            </a:r>
            <a:r>
              <a:rPr lang="en-ZA" sz="2200" dirty="0" smtClean="0">
                <a:solidFill>
                  <a:prstClr val="black"/>
                </a:solidFill>
                <a:latin typeface="Arial" charset="0"/>
                <a:cs typeface="Arial" charset="0"/>
              </a:rPr>
              <a:t>are tabled as </a:t>
            </a:r>
            <a:r>
              <a:rPr lang="en-ZA" sz="2200" b="1" dirty="0">
                <a:solidFill>
                  <a:prstClr val="black"/>
                </a:solidFill>
                <a:latin typeface="Arial" charset="0"/>
                <a:cs typeface="Arial" charset="0"/>
              </a:rPr>
              <a:t>public documents </a:t>
            </a:r>
            <a:r>
              <a:rPr lang="en-ZA" sz="2200" dirty="0" smtClean="0">
                <a:solidFill>
                  <a:prstClr val="black"/>
                </a:solidFill>
                <a:latin typeface="Arial" charset="0"/>
                <a:cs typeface="Arial" charset="0"/>
              </a:rPr>
              <a:t>and should comply with specific legislative requirements, </a:t>
            </a:r>
            <a:r>
              <a:rPr lang="en-ZA" sz="2200" dirty="0">
                <a:solidFill>
                  <a:prstClr val="black"/>
                </a:solidFill>
                <a:latin typeface="Arial" charset="0"/>
                <a:cs typeface="Arial" charset="0"/>
              </a:rPr>
              <a:t>including </a:t>
            </a:r>
            <a:r>
              <a:rPr lang="en-ZA" sz="2200" dirty="0" smtClean="0">
                <a:solidFill>
                  <a:prstClr val="black"/>
                </a:solidFill>
                <a:latin typeface="Arial" charset="0"/>
                <a:cs typeface="Arial" charset="0"/>
              </a:rPr>
              <a:t>alignment </a:t>
            </a:r>
            <a:r>
              <a:rPr lang="en-ZA" sz="2200" dirty="0">
                <a:solidFill>
                  <a:prstClr val="black"/>
                </a:solidFill>
                <a:latin typeface="Arial" charset="0"/>
                <a:cs typeface="Arial" charset="0"/>
              </a:rPr>
              <a:t>with the </a:t>
            </a:r>
            <a:r>
              <a:rPr lang="en-ZA" sz="2200" dirty="0" smtClean="0">
                <a:solidFill>
                  <a:prstClr val="black"/>
                </a:solidFill>
                <a:latin typeface="Arial" charset="0"/>
                <a:cs typeface="Arial" charset="0"/>
              </a:rPr>
              <a:t>NT Annual </a:t>
            </a:r>
            <a:r>
              <a:rPr lang="en-ZA" sz="2200" dirty="0">
                <a:solidFill>
                  <a:prstClr val="black"/>
                </a:solidFill>
                <a:latin typeface="Arial" charset="0"/>
                <a:cs typeface="Arial" charset="0"/>
              </a:rPr>
              <a:t>Report </a:t>
            </a:r>
            <a:r>
              <a:rPr lang="en-ZA" sz="2200" dirty="0" smtClean="0">
                <a:solidFill>
                  <a:prstClr val="black"/>
                </a:solidFill>
                <a:latin typeface="Arial" charset="0"/>
                <a:cs typeface="Arial" charset="0"/>
              </a:rPr>
              <a:t>Guide.</a:t>
            </a:r>
          </a:p>
          <a:p>
            <a:pPr marL="457200" indent="-457200" algn="just" defTabSz="914400" fontAlgn="base">
              <a:spcBef>
                <a:spcPct val="0"/>
              </a:spcBef>
              <a:spcAft>
                <a:spcPct val="0"/>
              </a:spcAft>
              <a:buFont typeface="Arial" panose="020B0604020202020204" pitchFamily="34" charset="0"/>
              <a:buChar char="•"/>
            </a:pPr>
            <a:endParaRPr lang="en-ZA" sz="2200" dirty="0" smtClean="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r>
              <a:rPr lang="en-ZA" sz="2200" dirty="0">
                <a:solidFill>
                  <a:prstClr val="black"/>
                </a:solidFill>
                <a:latin typeface="Arial" charset="0"/>
                <a:cs typeface="Arial" charset="0"/>
              </a:rPr>
              <a:t>This Annual Report reflects on the </a:t>
            </a:r>
            <a:r>
              <a:rPr lang="en-ZA" sz="2200" b="1" dirty="0">
                <a:solidFill>
                  <a:prstClr val="black"/>
                </a:solidFill>
                <a:latin typeface="Arial" charset="0"/>
                <a:cs typeface="Arial" charset="0"/>
              </a:rPr>
              <a:t>fundamental contribution Defence made</a:t>
            </a:r>
            <a:r>
              <a:rPr lang="en-ZA" sz="2200" dirty="0">
                <a:solidFill>
                  <a:prstClr val="black"/>
                </a:solidFill>
                <a:latin typeface="Arial" charset="0"/>
                <a:cs typeface="Arial" charset="0"/>
              </a:rPr>
              <a:t> to the sovereignty of South Africa and the authority of the State.  </a:t>
            </a:r>
          </a:p>
          <a:p>
            <a:pPr marL="457200" indent="-457200" algn="just" defTabSz="914400" fontAlgn="base">
              <a:spcBef>
                <a:spcPct val="0"/>
              </a:spcBef>
              <a:spcAft>
                <a:spcPct val="0"/>
              </a:spcAft>
              <a:buFont typeface="Arial" panose="020B0604020202020204" pitchFamily="34" charset="0"/>
              <a:buChar char="•"/>
            </a:pPr>
            <a:endParaRPr lang="en-ZA" sz="2200" dirty="0">
              <a:solidFill>
                <a:prstClr val="black"/>
              </a:solidFill>
              <a:latin typeface="Arial" charset="0"/>
              <a:cs typeface="Arial" charset="0"/>
            </a:endParaRPr>
          </a:p>
          <a:p>
            <a:pPr algn="just" defTabSz="914400" fontAlgn="base">
              <a:spcBef>
                <a:spcPct val="0"/>
              </a:spcBef>
              <a:spcAft>
                <a:spcPct val="0"/>
              </a:spcAft>
            </a:pPr>
            <a:endParaRPr lang="en-ZA" sz="2200" dirty="0">
              <a:solidFill>
                <a:prstClr val="black"/>
              </a:solidFill>
              <a:latin typeface="Arial" charset="0"/>
              <a:cs typeface="Arial" charset="0"/>
            </a:endParaRPr>
          </a:p>
          <a:p>
            <a:pPr marL="457200" indent="-457200" algn="just" defTabSz="914400" fontAlgn="base">
              <a:spcBef>
                <a:spcPct val="0"/>
              </a:spcBef>
              <a:spcAft>
                <a:spcPct val="0"/>
              </a:spcAft>
              <a:buFont typeface="Arial" panose="020B0604020202020204" pitchFamily="34" charset="0"/>
              <a:buChar char="•"/>
            </a:pPr>
            <a:endParaRPr lang="en-ZA" sz="1600" dirty="0">
              <a:solidFill>
                <a:prstClr val="black"/>
              </a:solidFill>
              <a:latin typeface="Arial" charset="0"/>
              <a:cs typeface="Arial" charset="0"/>
            </a:endParaRPr>
          </a:p>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674769" y="6477000"/>
            <a:ext cx="437576"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9</a:t>
            </a:fld>
            <a:endParaRPr lang="en-US" altLang="en-US" sz="2400" dirty="0" smtClean="0">
              <a:solidFill>
                <a:srgbClr val="014929"/>
              </a:solidFill>
              <a:latin typeface="Arial" panose="020B0604020202020204" pitchFamily="34" charset="0"/>
            </a:endParaRPr>
          </a:p>
        </p:txBody>
      </p:sp>
    </p:spTree>
    <p:extLst>
      <p:ext uri="{BB962C8B-B14F-4D97-AF65-F5344CB8AC3E}">
        <p14:creationId xmlns:p14="http://schemas.microsoft.com/office/powerpoint/2010/main" xmlns="" val="1392902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BA1CDA-D78E-4139-A30F-DB0B35DA27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092" y="6462"/>
            <a:ext cx="9144539" cy="6857596"/>
          </a:xfrm>
          <a:prstGeom prst="rect">
            <a:avLst/>
          </a:prstGeom>
        </p:spPr>
      </p:pic>
      <p:sp>
        <p:nvSpPr>
          <p:cNvPr id="4" name="Rectangle 2"/>
          <p:cNvSpPr txBox="1">
            <a:spLocks/>
          </p:cNvSpPr>
          <p:nvPr/>
        </p:nvSpPr>
        <p:spPr bwMode="auto">
          <a:xfrm>
            <a:off x="-539" y="0"/>
            <a:ext cx="9144539" cy="625475"/>
          </a:xfrm>
          <a:prstGeom prst="rect">
            <a:avLst/>
          </a:prstGeom>
          <a:solidFill>
            <a:srgbClr val="014929"/>
          </a:solidFill>
          <a:ln>
            <a:noFill/>
          </a:ln>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fontAlgn="base">
              <a:spcBef>
                <a:spcPct val="0"/>
              </a:spcBef>
              <a:spcAft>
                <a:spcPct val="0"/>
              </a:spcAft>
            </a:pPr>
            <a:r>
              <a:rPr lang="en-US" altLang="en-US" sz="2800" b="1" dirty="0" smtClean="0">
                <a:solidFill>
                  <a:prstClr val="white"/>
                </a:solidFill>
                <a:latin typeface="Arial" panose="020B0604020202020204" pitchFamily="34" charset="0"/>
              </a:rPr>
              <a:t>Conclusion</a:t>
            </a:r>
            <a:endParaRPr lang="en-US" altLang="en-US" sz="2800" b="1" dirty="0">
              <a:solidFill>
                <a:prstClr val="white"/>
              </a:solidFill>
              <a:latin typeface="Arial" panose="020B0604020202020204" pitchFamily="34" charset="0"/>
            </a:endParaRPr>
          </a:p>
        </p:txBody>
      </p:sp>
      <p:sp>
        <p:nvSpPr>
          <p:cNvPr id="6" name="Rectangle 13"/>
          <p:cNvSpPr>
            <a:spLocks noChangeArrowheads="1"/>
          </p:cNvSpPr>
          <p:nvPr/>
        </p:nvSpPr>
        <p:spPr bwMode="auto">
          <a:xfrm>
            <a:off x="208294" y="827567"/>
            <a:ext cx="8738480" cy="450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defTabSz="914400" fontAlgn="base">
              <a:spcBef>
                <a:spcPct val="0"/>
              </a:spcBef>
              <a:spcAft>
                <a:spcPct val="0"/>
              </a:spcAft>
            </a:pPr>
            <a:endParaRPr lang="en-ZA" sz="2200" dirty="0">
              <a:solidFill>
                <a:prstClr val="black"/>
              </a:solidFill>
              <a:latin typeface="Arial" charset="0"/>
              <a:cs typeface="Arial" charset="0"/>
            </a:endParaRPr>
          </a:p>
        </p:txBody>
      </p:sp>
      <p:sp>
        <p:nvSpPr>
          <p:cNvPr id="7" name="Slide Number Placeholder 1"/>
          <p:cNvSpPr>
            <a:spLocks noGrp="1"/>
          </p:cNvSpPr>
          <p:nvPr>
            <p:ph type="sldNum" sz="quarter" idx="10"/>
          </p:nvPr>
        </p:nvSpPr>
        <p:spPr bwMode="auto">
          <a:xfrm>
            <a:off x="8485974" y="6477000"/>
            <a:ext cx="626371" cy="381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fld id="{9BC28864-C4CA-4A15-9413-2BBFBF60B2D0}" type="slidenum">
              <a:rPr lang="en-US" altLang="en-US" sz="1600" smtClean="0">
                <a:solidFill>
                  <a:srgbClr val="014929"/>
                </a:solidFill>
                <a:latin typeface="Arial" panose="020B0604020202020204" pitchFamily="34" charset="0"/>
              </a:rPr>
              <a:pPr algn="r"/>
              <a:t>90</a:t>
            </a:fld>
            <a:endParaRPr lang="en-US" altLang="en-US" sz="2400" dirty="0" smtClean="0">
              <a:solidFill>
                <a:srgbClr val="014929"/>
              </a:solidFill>
              <a:latin typeface="Arial" panose="020B0604020202020204" pitchFamily="34" charset="0"/>
            </a:endParaRPr>
          </a:p>
        </p:txBody>
      </p:sp>
      <p:sp>
        <p:nvSpPr>
          <p:cNvPr id="9" name="Rectangle 8"/>
          <p:cNvSpPr/>
          <p:nvPr/>
        </p:nvSpPr>
        <p:spPr>
          <a:xfrm>
            <a:off x="391646" y="870464"/>
            <a:ext cx="8391970" cy="4524315"/>
          </a:xfrm>
          <a:prstGeom prst="rect">
            <a:avLst/>
          </a:prstGeom>
        </p:spPr>
        <p:txBody>
          <a:bodyPr wrap="square">
            <a:spAutoFit/>
          </a:bodyPr>
          <a:lstStyle/>
          <a:p>
            <a:pPr algn="just"/>
            <a:r>
              <a:rPr lang="en-ZA" sz="2400" dirty="0" smtClean="0">
                <a:latin typeface="Arial" panose="020B0604020202020204" pitchFamily="34" charset="0"/>
                <a:ea typeface="Calibri" panose="020F0502020204030204" pitchFamily="34" charset="0"/>
              </a:rPr>
              <a:t>In </a:t>
            </a:r>
            <a:r>
              <a:rPr lang="en-ZA" sz="2400" dirty="0">
                <a:latin typeface="Arial" panose="020B0604020202020204" pitchFamily="34" charset="0"/>
                <a:ea typeface="Calibri" panose="020F0502020204030204" pitchFamily="34" charset="0"/>
              </a:rPr>
              <a:t>order to ensure </a:t>
            </a:r>
            <a:r>
              <a:rPr lang="en-ZA" sz="2400" b="1" dirty="0" smtClean="0">
                <a:solidFill>
                  <a:srgbClr val="014929"/>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improved </a:t>
            </a:r>
            <a:r>
              <a:rPr lang="en-ZA" sz="2400" b="1" dirty="0">
                <a:solidFill>
                  <a:srgbClr val="014929"/>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audit outcomes </a:t>
            </a:r>
            <a:r>
              <a:rPr lang="en-ZA" sz="2400" dirty="0">
                <a:latin typeface="Arial" panose="020B0604020202020204" pitchFamily="34" charset="0"/>
                <a:ea typeface="Calibri" panose="020F0502020204030204" pitchFamily="34" charset="0"/>
              </a:rPr>
              <a:t>during the </a:t>
            </a:r>
            <a:r>
              <a:rPr lang="en-ZA" sz="2400" dirty="0" smtClean="0">
                <a:latin typeface="Arial" panose="020B0604020202020204" pitchFamily="34" charset="0"/>
                <a:ea typeface="Calibri" panose="020F0502020204030204" pitchFamily="34" charset="0"/>
              </a:rPr>
              <a:t>FY2019/20, the following actions are taking place:</a:t>
            </a:r>
          </a:p>
          <a:p>
            <a:pPr algn="just"/>
            <a:endParaRPr lang="en-ZA" sz="2400" dirty="0">
              <a:latin typeface="Arial" panose="020B0604020202020204" pitchFamily="34" charset="0"/>
              <a:ea typeface="Calibri" panose="020F0502020204030204" pitchFamily="34" charset="0"/>
            </a:endParaRPr>
          </a:p>
          <a:p>
            <a:pPr marL="457200" indent="-457200" algn="just">
              <a:buFont typeface="Arial" panose="020B0604020202020204" pitchFamily="34" charset="0"/>
              <a:buChar char="•"/>
            </a:pPr>
            <a:r>
              <a:rPr lang="en-ZA" sz="2400" dirty="0" smtClean="0">
                <a:latin typeface="Arial" panose="020B0604020202020204" pitchFamily="34" charset="0"/>
                <a:ea typeface="Calibri" panose="020F0502020204030204" pitchFamily="34" charset="0"/>
              </a:rPr>
              <a:t>Implementation of the AO Instruction on the submission and monitoring of action plans relating to </a:t>
            </a:r>
            <a:r>
              <a:rPr lang="en-ZA" sz="2400" dirty="0" err="1" smtClean="0">
                <a:latin typeface="Arial" panose="020B0604020202020204" pitchFamily="34" charset="0"/>
                <a:ea typeface="Calibri" panose="020F0502020204030204" pitchFamily="34" charset="0"/>
              </a:rPr>
              <a:t>AGSA</a:t>
            </a:r>
            <a:r>
              <a:rPr lang="en-ZA" sz="2400" dirty="0" smtClean="0">
                <a:latin typeface="Arial" panose="020B0604020202020204" pitchFamily="34" charset="0"/>
                <a:ea typeface="Calibri" panose="020F0502020204030204" pitchFamily="34" charset="0"/>
              </a:rPr>
              <a:t> audit findings.</a:t>
            </a:r>
          </a:p>
          <a:p>
            <a:pPr algn="just"/>
            <a:r>
              <a:rPr lang="en-ZA" sz="2400" dirty="0" smtClean="0">
                <a:latin typeface="Arial" panose="020B0604020202020204" pitchFamily="34" charset="0"/>
                <a:ea typeface="Calibri" panose="020F0502020204030204" pitchFamily="34" charset="0"/>
              </a:rPr>
              <a:t> </a:t>
            </a:r>
          </a:p>
          <a:p>
            <a:pPr marL="457200" indent="-457200" algn="just">
              <a:buFont typeface="Arial" panose="020B0604020202020204" pitchFamily="34" charset="0"/>
              <a:buChar char="•"/>
            </a:pPr>
            <a:r>
              <a:rPr lang="en-ZA" sz="2400" dirty="0" smtClean="0">
                <a:latin typeface="Arial" panose="020B0604020202020204" pitchFamily="34" charset="0"/>
                <a:ea typeface="Calibri" panose="020F0502020204030204" pitchFamily="34" charset="0"/>
              </a:rPr>
              <a:t>Consequence management through </a:t>
            </a:r>
            <a:r>
              <a:rPr lang="en-ZA" sz="2400" dirty="0">
                <a:latin typeface="Arial" panose="020B0604020202020204" pitchFamily="34" charset="0"/>
                <a:ea typeface="Calibri" panose="020F0502020204030204" pitchFamily="34" charset="0"/>
              </a:rPr>
              <a:t>established Departmental processes, where </a:t>
            </a:r>
            <a:r>
              <a:rPr lang="en-ZA" sz="2400" dirty="0" smtClean="0">
                <a:latin typeface="Arial" panose="020B0604020202020204" pitchFamily="34" charset="0"/>
                <a:ea typeface="Calibri" panose="020F0502020204030204" pitchFamily="34" charset="0"/>
              </a:rPr>
              <a:t>appropriate.</a:t>
            </a:r>
          </a:p>
          <a:p>
            <a:pPr marL="457200" indent="-457200" algn="just">
              <a:buFont typeface="Arial" panose="020B0604020202020204" pitchFamily="34" charset="0"/>
              <a:buChar char="•"/>
            </a:pPr>
            <a:endParaRPr lang="en-ZA" sz="2400" dirty="0" smtClean="0">
              <a:latin typeface="Arial" panose="020B0604020202020204" pitchFamily="34" charset="0"/>
              <a:ea typeface="Calibri" panose="020F0502020204030204" pitchFamily="34" charset="0"/>
            </a:endParaRPr>
          </a:p>
          <a:p>
            <a:pPr marL="457200" indent="-457200" algn="just">
              <a:buFont typeface="Arial" panose="020B0604020202020204" pitchFamily="34" charset="0"/>
              <a:buChar char="•"/>
            </a:pPr>
            <a:r>
              <a:rPr lang="en-ZA" sz="2400" dirty="0" smtClean="0">
                <a:latin typeface="Arial" panose="020B0604020202020204" pitchFamily="34" charset="0"/>
                <a:ea typeface="Calibri" panose="020F0502020204030204" pitchFamily="34" charset="0"/>
              </a:rPr>
              <a:t>Continued liaison with NT </a:t>
            </a:r>
            <a:r>
              <a:rPr lang="en-ZA" sz="2400" dirty="0">
                <a:latin typeface="Arial" panose="020B0604020202020204" pitchFamily="34" charset="0"/>
                <a:ea typeface="Calibri" panose="020F0502020204030204" pitchFamily="34" charset="0"/>
              </a:rPr>
              <a:t>and </a:t>
            </a:r>
            <a:r>
              <a:rPr lang="en-ZA" sz="2400" dirty="0" smtClean="0">
                <a:latin typeface="Arial" panose="020B0604020202020204" pitchFamily="34" charset="0"/>
                <a:ea typeface="Calibri" panose="020F0502020204030204" pitchFamily="34" charset="0"/>
              </a:rPr>
              <a:t>political </a:t>
            </a:r>
            <a:r>
              <a:rPr lang="en-ZA" sz="2400" dirty="0">
                <a:latin typeface="Arial" panose="020B0604020202020204" pitchFamily="34" charset="0"/>
                <a:ea typeface="Calibri" panose="020F0502020204030204" pitchFamily="34" charset="0"/>
              </a:rPr>
              <a:t>oversight bodies regarding an </a:t>
            </a:r>
            <a:r>
              <a:rPr lang="en-ZA" sz="2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rPr>
              <a:t>improved Defence </a:t>
            </a:r>
            <a:r>
              <a:rPr lang="en-ZA" sz="2400" b="1" dirty="0" smtClean="0">
                <a:effectLst>
                  <a:outerShdw blurRad="38100" dist="38100" dir="2700000" algn="tl">
                    <a:srgbClr val="000000">
                      <a:alpha val="43137"/>
                    </a:srgbClr>
                  </a:outerShdw>
                </a:effectLst>
                <a:latin typeface="Arial" panose="020B0604020202020204" pitchFamily="34" charset="0"/>
                <a:ea typeface="Calibri" panose="020F0502020204030204" pitchFamily="34" charset="0"/>
              </a:rPr>
              <a:t>allocation</a:t>
            </a:r>
            <a:r>
              <a:rPr lang="en-ZA" sz="2400" dirty="0">
                <a:latin typeface="Arial" panose="020B0604020202020204" pitchFamily="34" charset="0"/>
                <a:ea typeface="Calibri" panose="020F0502020204030204" pitchFamily="34" charset="0"/>
              </a:rPr>
              <a:t>.</a:t>
            </a:r>
            <a:endParaRPr lang="en-ZA" sz="2400" dirty="0"/>
          </a:p>
        </p:txBody>
      </p:sp>
    </p:spTree>
    <p:extLst>
      <p:ext uri="{BB962C8B-B14F-4D97-AF65-F5344CB8AC3E}">
        <p14:creationId xmlns:p14="http://schemas.microsoft.com/office/powerpoint/2010/main" xmlns="" val="21516317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5DD3F53-7670-6242-AD20-61184D446CB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60523"/>
          </a:xfrm>
          <a:prstGeom prst="rect">
            <a:avLst/>
          </a:prstGeom>
        </p:spPr>
      </p:pic>
      <p:sp>
        <p:nvSpPr>
          <p:cNvPr id="12" name="TextBox 11">
            <a:extLst>
              <a:ext uri="{FF2B5EF4-FFF2-40B4-BE49-F238E27FC236}">
                <a16:creationId xmlns:a16="http://schemas.microsoft.com/office/drawing/2014/main" xmlns="" id="{B960634B-D1B3-4971-B56B-3344BA73CED8}"/>
              </a:ext>
            </a:extLst>
          </p:cNvPr>
          <p:cNvSpPr txBox="1"/>
          <p:nvPr/>
        </p:nvSpPr>
        <p:spPr>
          <a:xfrm>
            <a:off x="78059" y="5911473"/>
            <a:ext cx="9065941" cy="830997"/>
          </a:xfrm>
          <a:prstGeom prst="rect">
            <a:avLst/>
          </a:prstGeom>
          <a:noFill/>
        </p:spPr>
        <p:txBody>
          <a:bodyPr wrap="square" rtlCol="0">
            <a:spAutoFit/>
            <a:scene3d>
              <a:camera prst="orthographicFront"/>
              <a:lightRig rig="flat" dir="t"/>
            </a:scene3d>
            <a:sp3d extrusionH="38100">
              <a:bevelT w="38100" h="38100"/>
            </a:sp3d>
          </a:bodyPr>
          <a:lstStyle>
            <a:defPPr>
              <a:defRPr lang="en-US"/>
            </a:defPPr>
            <a:lvl1pPr>
              <a:defRPr sz="6000">
                <a:solidFill>
                  <a:srgbClr val="3D6040">
                    <a:alpha val="26000"/>
                  </a:srgbClr>
                </a:solidFill>
                <a:effectLst>
                  <a:innerShdw blurRad="63500" dist="50800" dir="8100000">
                    <a:prstClr val="black">
                      <a:alpha val="50000"/>
                    </a:prstClr>
                  </a:innerShdw>
                </a:effectLst>
                <a:latin typeface="Arial Black" panose="020B0A04020102020204" pitchFamily="34" charset="0"/>
              </a:defRPr>
            </a:lvl1pPr>
          </a:lstStyle>
          <a:p>
            <a:pPr algn="ctr"/>
            <a:r>
              <a:rPr lang="en-GB" sz="4800" dirty="0" smtClean="0">
                <a:solidFill>
                  <a:schemeClr val="bg2">
                    <a:alpha val="26000"/>
                  </a:schemeClr>
                </a:solidFill>
              </a:rPr>
              <a:t>Questions / Comments</a:t>
            </a:r>
            <a:endParaRPr lang="en-GB" sz="4800" dirty="0">
              <a:solidFill>
                <a:schemeClr val="bg2">
                  <a:alpha val="26000"/>
                </a:schemeClr>
              </a:solidFill>
            </a:endParaRPr>
          </a:p>
        </p:txBody>
      </p:sp>
      <p:sp>
        <p:nvSpPr>
          <p:cNvPr id="4" name="TextBox 3"/>
          <p:cNvSpPr txBox="1"/>
          <p:nvPr/>
        </p:nvSpPr>
        <p:spPr>
          <a:xfrm>
            <a:off x="0" y="-8092"/>
            <a:ext cx="5724694" cy="830997"/>
          </a:xfrm>
          <a:prstGeom prst="rect">
            <a:avLst/>
          </a:prstGeom>
          <a:noFill/>
        </p:spPr>
        <p:txBody>
          <a:bodyPr wrap="square" rtlCol="0">
            <a:spAutoFit/>
            <a:scene3d>
              <a:camera prst="orthographicFront"/>
              <a:lightRig rig="flat" dir="t"/>
            </a:scene3d>
            <a:sp3d extrusionH="38100">
              <a:bevelT w="38100" h="38100"/>
            </a:sp3d>
          </a:bodyPr>
          <a:lstStyle/>
          <a:p>
            <a:r>
              <a:rPr lang="en-GB" sz="4800" b="1" dirty="0" smtClean="0">
                <a:solidFill>
                  <a:schemeClr val="bg2">
                    <a:alpha val="26000"/>
                  </a:schemeClr>
                </a:solidFill>
                <a:effectLst>
                  <a:innerShdw blurRad="63500" dist="50800" dir="8100000">
                    <a:prstClr val="black">
                      <a:alpha val="50000"/>
                    </a:prstClr>
                  </a:innerShdw>
                </a:effectLst>
                <a:latin typeface="Arial Black" panose="020B0A04020102020204" pitchFamily="34" charset="0"/>
              </a:rPr>
              <a:t>Thank you…</a:t>
            </a:r>
            <a:endParaRPr lang="en-GB" sz="4800" b="1" dirty="0">
              <a:solidFill>
                <a:schemeClr val="bg2">
                  <a:alpha val="26000"/>
                </a:schemeClr>
              </a:solidFill>
              <a:effectLst>
                <a:innerShdw blurRad="63500" dist="50800" dir="8100000">
                  <a:prstClr val="black">
                    <a:alpha val="50000"/>
                  </a:prstClr>
                </a:innerShdw>
              </a:effectLst>
              <a:latin typeface="Arial Black" panose="020B0A04020102020204" pitchFamily="34" charset="0"/>
            </a:endParaRPr>
          </a:p>
        </p:txBody>
      </p:sp>
    </p:spTree>
    <p:extLst>
      <p:ext uri="{BB962C8B-B14F-4D97-AF65-F5344CB8AC3E}">
        <p14:creationId xmlns:p14="http://schemas.microsoft.com/office/powerpoint/2010/main" xmlns="" val="26907372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Satellite Dish">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atellite Dish 1">
        <a:dk1>
          <a:srgbClr val="660000"/>
        </a:dk1>
        <a:lt1>
          <a:srgbClr val="FFFFFF"/>
        </a:lt1>
        <a:dk2>
          <a:srgbClr val="A80000"/>
        </a:dk2>
        <a:lt2>
          <a:srgbClr val="FFFF99"/>
        </a:lt2>
        <a:accent1>
          <a:srgbClr val="FF6600"/>
        </a:accent1>
        <a:accent2>
          <a:srgbClr val="6A0000"/>
        </a:accent2>
        <a:accent3>
          <a:srgbClr val="D1AAAA"/>
        </a:accent3>
        <a:accent4>
          <a:srgbClr val="DADADA"/>
        </a:accent4>
        <a:accent5>
          <a:srgbClr val="FFB8AA"/>
        </a:accent5>
        <a:accent6>
          <a:srgbClr val="5F00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
      <a:clrScheme name="1_Satellite Dish 2">
        <a:dk1>
          <a:srgbClr val="6A4700"/>
        </a:dk1>
        <a:lt1>
          <a:srgbClr val="FFFFFF"/>
        </a:lt1>
        <a:dk2>
          <a:srgbClr val="522900"/>
        </a:dk2>
        <a:lt2>
          <a:srgbClr val="FFFF99"/>
        </a:lt2>
        <a:accent1>
          <a:srgbClr val="CC9900"/>
        </a:accent1>
        <a:accent2>
          <a:srgbClr val="9C7300"/>
        </a:accent2>
        <a:accent3>
          <a:srgbClr val="B3ACAA"/>
        </a:accent3>
        <a:accent4>
          <a:srgbClr val="DADADA"/>
        </a:accent4>
        <a:accent5>
          <a:srgbClr val="E2CAAA"/>
        </a:accent5>
        <a:accent6>
          <a:srgbClr val="8D6800"/>
        </a:accent6>
        <a:hlink>
          <a:srgbClr val="FF9900"/>
        </a:hlink>
        <a:folHlink>
          <a:srgbClr val="FFFF66"/>
        </a:folHlink>
      </a:clrScheme>
      <a:clrMap bg1="dk2" tx1="lt1" bg2="dk1" tx2="lt2" accent1="accent1" accent2="accent2" accent3="accent3" accent4="accent4" accent5="accent5" accent6="accent6" hlink="hlink" folHlink="folHlink"/>
    </a:extraClrScheme>
    <a:extraClrScheme>
      <a:clrScheme name="1_Satellite Dish 3">
        <a:dk1>
          <a:srgbClr val="495630"/>
        </a:dk1>
        <a:lt1>
          <a:srgbClr val="FFFFCC"/>
        </a:lt1>
        <a:dk2>
          <a:srgbClr val="2D361C"/>
        </a:dk2>
        <a:lt2>
          <a:srgbClr val="BAD38D"/>
        </a:lt2>
        <a:accent1>
          <a:srgbClr val="68803E"/>
        </a:accent1>
        <a:accent2>
          <a:srgbClr val="556636"/>
        </a:accent2>
        <a:accent3>
          <a:srgbClr val="ADAEAB"/>
        </a:accent3>
        <a:accent4>
          <a:srgbClr val="DADAAE"/>
        </a:accent4>
        <a:accent5>
          <a:srgbClr val="B9C0AF"/>
        </a:accent5>
        <a:accent6>
          <a:srgbClr val="4C5C30"/>
        </a:accent6>
        <a:hlink>
          <a:srgbClr val="339933"/>
        </a:hlink>
        <a:folHlink>
          <a:srgbClr val="D9D400"/>
        </a:folHlink>
      </a:clrScheme>
      <a:clrMap bg1="dk2" tx1="lt1" bg2="dk1" tx2="lt2" accent1="accent1" accent2="accent2" accent3="accent3" accent4="accent4" accent5="accent5" accent6="accent6" hlink="hlink" folHlink="folHlink"/>
    </a:extraClrScheme>
    <a:extraClrScheme>
      <a:clrScheme name="1_Satellite Dish 4">
        <a:dk1>
          <a:srgbClr val="666A5C"/>
        </a:dk1>
        <a:lt1>
          <a:srgbClr val="FFFFFF"/>
        </a:lt1>
        <a:dk2>
          <a:srgbClr val="757868"/>
        </a:dk2>
        <a:lt2>
          <a:srgbClr val="C4C3AA"/>
        </a:lt2>
        <a:accent1>
          <a:srgbClr val="9AC2C0"/>
        </a:accent1>
        <a:accent2>
          <a:srgbClr val="4D4F45"/>
        </a:accent2>
        <a:accent3>
          <a:srgbClr val="BDBEB9"/>
        </a:accent3>
        <a:accent4>
          <a:srgbClr val="DADADA"/>
        </a:accent4>
        <a:accent5>
          <a:srgbClr val="CADDDC"/>
        </a:accent5>
        <a:accent6>
          <a:srgbClr val="45473E"/>
        </a:accent6>
        <a:hlink>
          <a:srgbClr val="009999"/>
        </a:hlink>
        <a:folHlink>
          <a:srgbClr val="BFCB4F"/>
        </a:folHlink>
      </a:clrScheme>
      <a:clrMap bg1="dk2" tx1="lt1" bg2="dk1" tx2="lt2" accent1="accent1" accent2="accent2" accent3="accent3" accent4="accent4" accent5="accent5" accent6="accent6" hlink="hlink" folHlink="folHlink"/>
    </a:extraClrScheme>
    <a:extraClrScheme>
      <a:clrScheme name="1_Satellite Dish 5">
        <a:dk1>
          <a:srgbClr val="006664"/>
        </a:dk1>
        <a:lt1>
          <a:srgbClr val="FFFFFF"/>
        </a:lt1>
        <a:dk2>
          <a:srgbClr val="00908D"/>
        </a:dk2>
        <a:lt2>
          <a:srgbClr val="ADE5CD"/>
        </a:lt2>
        <a:accent1>
          <a:srgbClr val="00CCFF"/>
        </a:accent1>
        <a:accent2>
          <a:srgbClr val="006666"/>
        </a:accent2>
        <a:accent3>
          <a:srgbClr val="AAC6C5"/>
        </a:accent3>
        <a:accent4>
          <a:srgbClr val="DADADA"/>
        </a:accent4>
        <a:accent5>
          <a:srgbClr val="AAE2FF"/>
        </a:accent5>
        <a:accent6>
          <a:srgbClr val="005C5C"/>
        </a:accent6>
        <a:hlink>
          <a:srgbClr val="6DD8DB"/>
        </a:hlink>
        <a:folHlink>
          <a:srgbClr val="C5E2FF"/>
        </a:folHlink>
      </a:clrScheme>
      <a:clrMap bg1="dk2" tx1="lt1" bg2="dk1" tx2="lt2" accent1="accent1" accent2="accent2" accent3="accent3" accent4="accent4" accent5="accent5" accent6="accent6" hlink="hlink" folHlink="folHlink"/>
    </a:extraClrScheme>
    <a:extraClrScheme>
      <a:clrScheme name="1_Satellite Dish 6">
        <a:dk1>
          <a:srgbClr val="000000"/>
        </a:dk1>
        <a:lt1>
          <a:srgbClr val="DDDCC5"/>
        </a:lt1>
        <a:dk2>
          <a:srgbClr val="000000"/>
        </a:dk2>
        <a:lt2>
          <a:srgbClr val="B9B695"/>
        </a:lt2>
        <a:accent1>
          <a:srgbClr val="EAEBE9"/>
        </a:accent1>
        <a:accent2>
          <a:srgbClr val="BFBFAB"/>
        </a:accent2>
        <a:accent3>
          <a:srgbClr val="EBEBDF"/>
        </a:accent3>
        <a:accent4>
          <a:srgbClr val="000000"/>
        </a:accent4>
        <a:accent5>
          <a:srgbClr val="F3F3F2"/>
        </a:accent5>
        <a:accent6>
          <a:srgbClr val="ADAD9B"/>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1_Satellite Dish 7">
        <a:dk1>
          <a:srgbClr val="000000"/>
        </a:dk1>
        <a:lt1>
          <a:srgbClr val="FFFFFF"/>
        </a:lt1>
        <a:dk2>
          <a:srgbClr val="000000"/>
        </a:dk2>
        <a:lt2>
          <a:srgbClr val="B2B2B2"/>
        </a:lt2>
        <a:accent1>
          <a:srgbClr val="336699"/>
        </a:accent1>
        <a:accent2>
          <a:srgbClr val="5F5F5F"/>
        </a:accent2>
        <a:accent3>
          <a:srgbClr val="AAAAAA"/>
        </a:accent3>
        <a:accent4>
          <a:srgbClr val="DADADA"/>
        </a:accent4>
        <a:accent5>
          <a:srgbClr val="ADB8CA"/>
        </a:accent5>
        <a:accent6>
          <a:srgbClr val="555555"/>
        </a:accent6>
        <a:hlink>
          <a:srgbClr val="BBE5FF"/>
        </a:hlink>
        <a:folHlink>
          <a:srgbClr val="B6B3E1"/>
        </a:folHlink>
      </a:clrScheme>
      <a:clrMap bg1="dk2" tx1="lt1" bg2="dk1" tx2="lt2" accent1="accent1" accent2="accent2" accent3="accent3" accent4="accent4" accent5="accent5" accent6="accent6" hlink="hlink" folHlink="folHlink"/>
    </a:extraClrScheme>
    <a:extraClrScheme>
      <a:clrScheme name="1_Satellite Dish 8">
        <a:dk1>
          <a:srgbClr val="000090"/>
        </a:dk1>
        <a:lt1>
          <a:srgbClr val="EAEAEA"/>
        </a:lt1>
        <a:dk2>
          <a:srgbClr val="3A3AB2"/>
        </a:dk2>
        <a:lt2>
          <a:srgbClr val="CAD4DC"/>
        </a:lt2>
        <a:accent1>
          <a:srgbClr val="3974AF"/>
        </a:accent1>
        <a:accent2>
          <a:srgbClr val="232369"/>
        </a:accent2>
        <a:accent3>
          <a:srgbClr val="AEAED5"/>
        </a:accent3>
        <a:accent4>
          <a:srgbClr val="C8C8C8"/>
        </a:accent4>
        <a:accent5>
          <a:srgbClr val="AEBCD4"/>
        </a:accent5>
        <a:accent6>
          <a:srgbClr val="1F1F5E"/>
        </a:accent6>
        <a:hlink>
          <a:srgbClr val="00CCFF"/>
        </a:hlink>
        <a:folHlink>
          <a:srgbClr val="6699FF"/>
        </a:folHlink>
      </a:clrScheme>
      <a:clrMap bg1="dk2" tx1="lt1" bg2="dk1" tx2="lt2" accent1="accent1" accent2="accent2" accent3="accent3" accent4="accent4" accent5="accent5" accent6="accent6" hlink="hlink" folHlink="folHlink"/>
    </a:extraClrScheme>
    <a:extraClrScheme>
      <a:clrScheme name="1_Satellite Dish 9">
        <a:dk1>
          <a:srgbClr val="9C9C9C"/>
        </a:dk1>
        <a:lt1>
          <a:srgbClr val="FFFFFF"/>
        </a:lt1>
        <a:dk2>
          <a:srgbClr val="8696CA"/>
        </a:dk2>
        <a:lt2>
          <a:srgbClr val="FFFFFF"/>
        </a:lt2>
        <a:accent1>
          <a:srgbClr val="97D1D5"/>
        </a:accent1>
        <a:accent2>
          <a:srgbClr val="666699"/>
        </a:accent2>
        <a:accent3>
          <a:srgbClr val="C3C9E1"/>
        </a:accent3>
        <a:accent4>
          <a:srgbClr val="DADADA"/>
        </a:accent4>
        <a:accent5>
          <a:srgbClr val="C9E5E7"/>
        </a:accent5>
        <a:accent6>
          <a:srgbClr val="5C5C8A"/>
        </a:accent6>
        <a:hlink>
          <a:srgbClr val="0000FF"/>
        </a:hlink>
        <a:folHlink>
          <a:srgbClr val="00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11338</TotalTime>
  <Words>5653</Words>
  <Application>Microsoft Office PowerPoint</Application>
  <PresentationFormat>On-screen Show (4:3)</PresentationFormat>
  <Paragraphs>1115</Paragraphs>
  <Slides>91</Slides>
  <Notes>83</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91</vt:i4>
      </vt:variant>
    </vt:vector>
  </HeadingPairs>
  <TitlesOfParts>
    <vt:vector size="95" baseType="lpstr">
      <vt:lpstr>Office Theme</vt:lpstr>
      <vt:lpstr>2_Satellite Dish</vt:lpstr>
      <vt:lpstr>1_Office Theme</vt:lpstr>
      <vt:lpstr>Worksheet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PUMZA</cp:lastModifiedBy>
  <cp:revision>607</cp:revision>
  <cp:lastPrinted>2019-10-02T12:01:57Z</cp:lastPrinted>
  <dcterms:created xsi:type="dcterms:W3CDTF">2017-09-19T08:49:45Z</dcterms:created>
  <dcterms:modified xsi:type="dcterms:W3CDTF">2019-10-23T13:55:21Z</dcterms:modified>
</cp:coreProperties>
</file>